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33"/>
  </p:notesMasterIdLst>
  <p:handoutMasterIdLst>
    <p:handoutMasterId r:id="rId34"/>
  </p:handoutMasterIdLst>
  <p:sldIdLst>
    <p:sldId id="256" r:id="rId2"/>
    <p:sldId id="297" r:id="rId3"/>
    <p:sldId id="296" r:id="rId4"/>
    <p:sldId id="260" r:id="rId5"/>
    <p:sldId id="274" r:id="rId6"/>
    <p:sldId id="278" r:id="rId7"/>
    <p:sldId id="263" r:id="rId8"/>
    <p:sldId id="299" r:id="rId9"/>
    <p:sldId id="280" r:id="rId10"/>
    <p:sldId id="281" r:id="rId11"/>
    <p:sldId id="279" r:id="rId12"/>
    <p:sldId id="262" r:id="rId13"/>
    <p:sldId id="298" r:id="rId14"/>
    <p:sldId id="293" r:id="rId15"/>
    <p:sldId id="295" r:id="rId16"/>
    <p:sldId id="294" r:id="rId17"/>
    <p:sldId id="266" r:id="rId18"/>
    <p:sldId id="264" r:id="rId19"/>
    <p:sldId id="283" r:id="rId20"/>
    <p:sldId id="275" r:id="rId21"/>
    <p:sldId id="276" r:id="rId22"/>
    <p:sldId id="277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93907" autoAdjust="0"/>
  </p:normalViewPr>
  <p:slideViewPr>
    <p:cSldViewPr>
      <p:cViewPr>
        <p:scale>
          <a:sx n="70" d="100"/>
          <a:sy n="70" d="100"/>
        </p:scale>
        <p:origin x="-1056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3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3FF6D8-98AA-44B4-9E4F-1A375D147CBF}" type="doc">
      <dgm:prSet loTypeId="urn:microsoft.com/office/officeart/2005/8/layout/venn1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589DE6-3205-4A43-B02A-6EBD56D2061C}">
      <dgm:prSet/>
      <dgm:spPr/>
      <dgm:t>
        <a:bodyPr/>
        <a:lstStyle/>
        <a:p>
          <a:r>
            <a:rPr lang="en-US" dirty="0" smtClean="0"/>
            <a:t>Marketing</a:t>
          </a:r>
          <a:endParaRPr lang="en-US" dirty="0"/>
        </a:p>
      </dgm:t>
    </dgm:pt>
    <dgm:pt modelId="{525A852D-3285-448D-90C5-BA6AF7EA0082}">
      <dgm:prSet/>
      <dgm:spPr/>
      <dgm:t>
        <a:bodyPr/>
        <a:lstStyle/>
        <a:p>
          <a:r>
            <a:rPr lang="en-US" dirty="0" smtClean="0"/>
            <a:t>Bottling </a:t>
          </a:r>
          <a:endParaRPr lang="en-US" dirty="0"/>
        </a:p>
      </dgm:t>
    </dgm:pt>
    <dgm:pt modelId="{282C37BB-3FB2-4317-9679-22A7465EE1D4}">
      <dgm:prSet phldrT="[Text]"/>
      <dgm:spPr/>
      <dgm:t>
        <a:bodyPr/>
        <a:lstStyle/>
        <a:p>
          <a:r>
            <a:rPr lang="en-US" dirty="0" smtClean="0"/>
            <a:t>Production</a:t>
          </a:r>
          <a:endParaRPr lang="en-US" dirty="0"/>
        </a:p>
      </dgm:t>
    </dgm:pt>
    <dgm:pt modelId="{CB64229E-B47B-4C43-89A1-F27687B27867}">
      <dgm:prSet phldrT="[Text]"/>
      <dgm:spPr/>
      <dgm:t>
        <a:bodyPr/>
        <a:lstStyle/>
        <a:p>
          <a:r>
            <a:rPr lang="en-US" dirty="0" smtClean="0"/>
            <a:t>Agriculture</a:t>
          </a:r>
          <a:endParaRPr lang="en-US" dirty="0"/>
        </a:p>
      </dgm:t>
    </dgm:pt>
    <dgm:pt modelId="{D3E54F95-9535-4F69-A811-144643F87B80}">
      <dgm:prSet phldrT="[Text]"/>
      <dgm:spPr/>
      <dgm:t>
        <a:bodyPr/>
        <a:lstStyle/>
        <a:p>
          <a:r>
            <a:rPr lang="en-US" dirty="0" smtClean="0"/>
            <a:t>Wine Industry </a:t>
          </a:r>
          <a:endParaRPr lang="en-US" dirty="0"/>
        </a:p>
      </dgm:t>
    </dgm:pt>
    <dgm:pt modelId="{B0DE4F94-9BBE-4763-9780-334F1B08BA56}" type="sibTrans" cxnId="{77828B49-DFD1-4150-8DF7-283BB4B28B9B}">
      <dgm:prSet/>
      <dgm:spPr/>
      <dgm:t>
        <a:bodyPr/>
        <a:lstStyle/>
        <a:p>
          <a:endParaRPr lang="en-US"/>
        </a:p>
      </dgm:t>
    </dgm:pt>
    <dgm:pt modelId="{A9795DED-8382-40F0-88AA-ECA85E2C1657}" type="parTrans" cxnId="{77828B49-DFD1-4150-8DF7-283BB4B28B9B}">
      <dgm:prSet/>
      <dgm:spPr/>
      <dgm:t>
        <a:bodyPr/>
        <a:lstStyle/>
        <a:p>
          <a:endParaRPr lang="en-US"/>
        </a:p>
      </dgm:t>
    </dgm:pt>
    <dgm:pt modelId="{53CF861B-EDDA-48C8-9FED-E0A7F15B07AE}" type="sibTrans" cxnId="{161065A2-A55C-409A-B74F-6AEC0567CF09}">
      <dgm:prSet/>
      <dgm:spPr/>
      <dgm:t>
        <a:bodyPr/>
        <a:lstStyle/>
        <a:p>
          <a:endParaRPr lang="en-US"/>
        </a:p>
      </dgm:t>
    </dgm:pt>
    <dgm:pt modelId="{18B0B5CA-8C21-4980-92C7-6C85BA4DFA7F}" type="parTrans" cxnId="{161065A2-A55C-409A-B74F-6AEC0567CF09}">
      <dgm:prSet/>
      <dgm:spPr/>
      <dgm:t>
        <a:bodyPr/>
        <a:lstStyle/>
        <a:p>
          <a:endParaRPr lang="en-US"/>
        </a:p>
      </dgm:t>
    </dgm:pt>
    <dgm:pt modelId="{926E5A03-BD3A-4141-9260-C247F117C8D7}" type="sibTrans" cxnId="{0A776A04-FED9-4EA1-AF69-178FB1C1FE58}">
      <dgm:prSet/>
      <dgm:spPr/>
      <dgm:t>
        <a:bodyPr/>
        <a:lstStyle/>
        <a:p>
          <a:endParaRPr lang="en-US"/>
        </a:p>
      </dgm:t>
    </dgm:pt>
    <dgm:pt modelId="{745EA0EC-D660-4BEA-A453-6AF875E271F0}" type="parTrans" cxnId="{0A776A04-FED9-4EA1-AF69-178FB1C1FE58}">
      <dgm:prSet/>
      <dgm:spPr/>
      <dgm:t>
        <a:bodyPr/>
        <a:lstStyle/>
        <a:p>
          <a:endParaRPr lang="en-US"/>
        </a:p>
      </dgm:t>
    </dgm:pt>
    <dgm:pt modelId="{51007CD3-C76D-46D3-84C7-6C359671EED0}" type="sibTrans" cxnId="{E5180C6B-3351-464E-98E8-F2346DE48297}">
      <dgm:prSet/>
      <dgm:spPr/>
      <dgm:t>
        <a:bodyPr/>
        <a:lstStyle/>
        <a:p>
          <a:endParaRPr lang="en-US"/>
        </a:p>
      </dgm:t>
    </dgm:pt>
    <dgm:pt modelId="{5550F7AB-6D59-4416-B732-A1B68907ECC3}" type="parTrans" cxnId="{E5180C6B-3351-464E-98E8-F2346DE48297}">
      <dgm:prSet/>
      <dgm:spPr/>
      <dgm:t>
        <a:bodyPr/>
        <a:lstStyle/>
        <a:p>
          <a:endParaRPr lang="en-US"/>
        </a:p>
      </dgm:t>
    </dgm:pt>
    <dgm:pt modelId="{37F43CA6-1298-4D84-ADEF-6B88C5649080}" type="sibTrans" cxnId="{DE640DCA-458E-4F18-83CA-0B4A2B3E8A58}">
      <dgm:prSet/>
      <dgm:spPr/>
      <dgm:t>
        <a:bodyPr/>
        <a:lstStyle/>
        <a:p>
          <a:endParaRPr lang="en-US"/>
        </a:p>
      </dgm:t>
    </dgm:pt>
    <dgm:pt modelId="{832E91C7-B4FF-46A3-8868-C62E1B4597DF}" type="parTrans" cxnId="{DE640DCA-458E-4F18-83CA-0B4A2B3E8A58}">
      <dgm:prSet/>
      <dgm:spPr/>
      <dgm:t>
        <a:bodyPr/>
        <a:lstStyle/>
        <a:p>
          <a:endParaRPr lang="en-US"/>
        </a:p>
      </dgm:t>
    </dgm:pt>
    <dgm:pt modelId="{6E8EEA38-E1F5-48A5-8DF5-7A23E1BA54DC}">
      <dgm:prSet phldrT="[Text]"/>
      <dgm:spPr/>
      <dgm:t>
        <a:bodyPr/>
        <a:lstStyle/>
        <a:p>
          <a:r>
            <a:rPr lang="en-US" dirty="0" smtClean="0"/>
            <a:t>Tourism Industry</a:t>
          </a:r>
          <a:endParaRPr lang="en-US" dirty="0"/>
        </a:p>
      </dgm:t>
    </dgm:pt>
    <dgm:pt modelId="{E250D1D2-4C0C-4332-ADEA-CC5512DE950F}" type="parTrans" cxnId="{AB309A92-ECF2-4131-982D-9AF04F7AB488}">
      <dgm:prSet/>
      <dgm:spPr/>
      <dgm:t>
        <a:bodyPr/>
        <a:lstStyle/>
        <a:p>
          <a:endParaRPr lang="en-US"/>
        </a:p>
      </dgm:t>
    </dgm:pt>
    <dgm:pt modelId="{86A74E4D-830B-4796-9526-D43D780B658F}" type="sibTrans" cxnId="{AB309A92-ECF2-4131-982D-9AF04F7AB488}">
      <dgm:prSet/>
      <dgm:spPr/>
      <dgm:t>
        <a:bodyPr/>
        <a:lstStyle/>
        <a:p>
          <a:endParaRPr lang="en-US"/>
        </a:p>
      </dgm:t>
    </dgm:pt>
    <dgm:pt modelId="{12DABB66-CEA5-4935-916C-02A6950331B8}">
      <dgm:prSet phldrT="[Text]"/>
      <dgm:spPr/>
      <dgm:t>
        <a:bodyPr/>
        <a:lstStyle/>
        <a:p>
          <a:r>
            <a:rPr lang="en-US" dirty="0" smtClean="0"/>
            <a:t>Nature &amp; wildlife</a:t>
          </a:r>
          <a:endParaRPr lang="en-US" dirty="0"/>
        </a:p>
      </dgm:t>
    </dgm:pt>
    <dgm:pt modelId="{AF8500B4-7016-4178-8B78-F64C536C254E}" type="parTrans" cxnId="{87E7A579-F750-4561-BC38-7DB4ECA1EF6F}">
      <dgm:prSet/>
      <dgm:spPr/>
      <dgm:t>
        <a:bodyPr/>
        <a:lstStyle/>
        <a:p>
          <a:endParaRPr lang="en-US"/>
        </a:p>
      </dgm:t>
    </dgm:pt>
    <dgm:pt modelId="{9CF628DD-6513-42EF-93B8-EC994CEA2798}" type="sibTrans" cxnId="{87E7A579-F750-4561-BC38-7DB4ECA1EF6F}">
      <dgm:prSet/>
      <dgm:spPr/>
      <dgm:t>
        <a:bodyPr/>
        <a:lstStyle/>
        <a:p>
          <a:endParaRPr lang="en-US"/>
        </a:p>
      </dgm:t>
    </dgm:pt>
    <dgm:pt modelId="{17C9D51F-0FCD-4188-989B-37362258654B}">
      <dgm:prSet phldrT="[Text]"/>
      <dgm:spPr/>
      <dgm:t>
        <a:bodyPr/>
        <a:lstStyle/>
        <a:p>
          <a:r>
            <a:rPr lang="en-US" dirty="0" smtClean="0"/>
            <a:t>Culture &amp; heritage</a:t>
          </a:r>
          <a:endParaRPr lang="en-US" dirty="0"/>
        </a:p>
      </dgm:t>
    </dgm:pt>
    <dgm:pt modelId="{FADD4513-997F-4D11-816C-7999D0DFD65A}" type="parTrans" cxnId="{95EA324C-F650-479E-BA40-90757663B236}">
      <dgm:prSet/>
      <dgm:spPr/>
      <dgm:t>
        <a:bodyPr/>
        <a:lstStyle/>
        <a:p>
          <a:endParaRPr lang="en-US"/>
        </a:p>
      </dgm:t>
    </dgm:pt>
    <dgm:pt modelId="{499ADF88-5ABB-486B-A4DD-B2B0C507F737}" type="sibTrans" cxnId="{95EA324C-F650-479E-BA40-90757663B236}">
      <dgm:prSet/>
      <dgm:spPr/>
      <dgm:t>
        <a:bodyPr/>
        <a:lstStyle/>
        <a:p>
          <a:endParaRPr lang="en-US"/>
        </a:p>
      </dgm:t>
    </dgm:pt>
    <dgm:pt modelId="{4F155BD6-CBB3-4AE5-BA9A-CD79F908317B}">
      <dgm:prSet phldrT="[Text]"/>
      <dgm:spPr/>
      <dgm:t>
        <a:bodyPr/>
        <a:lstStyle/>
        <a:p>
          <a:r>
            <a:rPr lang="en-US" dirty="0" smtClean="0"/>
            <a:t>Leisure, food &amp; wine</a:t>
          </a:r>
          <a:endParaRPr lang="en-US" dirty="0"/>
        </a:p>
      </dgm:t>
    </dgm:pt>
    <dgm:pt modelId="{B53D6078-45F5-4267-A5DC-E237C4A7C3DB}" type="parTrans" cxnId="{2938600B-D4E3-446D-8D9F-7FE7506040ED}">
      <dgm:prSet/>
      <dgm:spPr/>
      <dgm:t>
        <a:bodyPr/>
        <a:lstStyle/>
        <a:p>
          <a:endParaRPr lang="en-US"/>
        </a:p>
      </dgm:t>
    </dgm:pt>
    <dgm:pt modelId="{09F1F686-6FAB-48C7-B26F-11F7981E1036}" type="sibTrans" cxnId="{2938600B-D4E3-446D-8D9F-7FE7506040ED}">
      <dgm:prSet/>
      <dgm:spPr/>
      <dgm:t>
        <a:bodyPr/>
        <a:lstStyle/>
        <a:p>
          <a:endParaRPr lang="en-US"/>
        </a:p>
      </dgm:t>
    </dgm:pt>
    <dgm:pt modelId="{2B35D48A-FC21-4DCD-A438-6D462E0D45CC}">
      <dgm:prSet/>
      <dgm:spPr/>
      <dgm:t>
        <a:bodyPr/>
        <a:lstStyle/>
        <a:p>
          <a:r>
            <a:rPr lang="en-US" dirty="0" smtClean="0"/>
            <a:t>Service &amp; Sales</a:t>
          </a:r>
          <a:endParaRPr lang="en-US" dirty="0"/>
        </a:p>
      </dgm:t>
    </dgm:pt>
    <dgm:pt modelId="{44F726F4-EFC2-4D8F-ABED-A8F523CA7F6B}" type="parTrans" cxnId="{0F1CA153-8638-4020-817D-08D6477BB1FC}">
      <dgm:prSet/>
      <dgm:spPr/>
      <dgm:t>
        <a:bodyPr/>
        <a:lstStyle/>
        <a:p>
          <a:endParaRPr lang="en-US"/>
        </a:p>
      </dgm:t>
    </dgm:pt>
    <dgm:pt modelId="{E75C93C4-CD08-49D3-8A07-4154A18C0CF8}" type="sibTrans" cxnId="{0F1CA153-8638-4020-817D-08D6477BB1FC}">
      <dgm:prSet/>
      <dgm:spPr/>
      <dgm:t>
        <a:bodyPr/>
        <a:lstStyle/>
        <a:p>
          <a:endParaRPr lang="en-US"/>
        </a:p>
      </dgm:t>
    </dgm:pt>
    <dgm:pt modelId="{C518723B-62BB-43D5-8EF6-B6F4063EFFC2}" type="pres">
      <dgm:prSet presAssocID="{103FF6D8-98AA-44B4-9E4F-1A375D147CBF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B4AF81F-D1F7-4C31-8A7A-E9F6B26B030C}" type="pres">
      <dgm:prSet presAssocID="{D3E54F95-9535-4F69-A811-144643F87B80}" presName="circ1" presStyleLbl="vennNode1" presStyleIdx="0" presStyleCnt="2" custLinFactNeighborX="-2370"/>
      <dgm:spPr/>
      <dgm:t>
        <a:bodyPr/>
        <a:lstStyle/>
        <a:p>
          <a:endParaRPr lang="en-US"/>
        </a:p>
      </dgm:t>
    </dgm:pt>
    <dgm:pt modelId="{7EC02A7A-66FE-4895-ACEF-373CCD32E72F}" type="pres">
      <dgm:prSet presAssocID="{D3E54F95-9535-4F69-A811-144643F87B8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1CA910-7F09-4905-B5E4-7DEB15291076}" type="pres">
      <dgm:prSet presAssocID="{6E8EEA38-E1F5-48A5-8DF5-7A23E1BA54DC}" presName="circ2" presStyleLbl="vennNode1" presStyleIdx="1" presStyleCnt="2" custLinFactNeighborX="686"/>
      <dgm:spPr/>
      <dgm:t>
        <a:bodyPr/>
        <a:lstStyle/>
        <a:p>
          <a:endParaRPr lang="en-US"/>
        </a:p>
      </dgm:t>
    </dgm:pt>
    <dgm:pt modelId="{334A1635-C6D3-4C59-9121-A78A6A43A4DC}" type="pres">
      <dgm:prSet presAssocID="{6E8EEA38-E1F5-48A5-8DF5-7A23E1BA54D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1FFA46-CC35-4459-99B0-5D00F82E5448}" type="presOf" srcId="{282C37BB-3FB2-4317-9679-22A7465EE1D4}" destId="{7EC02A7A-66FE-4895-ACEF-373CCD32E72F}" srcOrd="1" destOrd="2" presId="urn:microsoft.com/office/officeart/2005/8/layout/venn1"/>
    <dgm:cxn modelId="{8A7A43B0-034A-44A0-818A-B5D9E0AD8DB8}" type="presOf" srcId="{D3E54F95-9535-4F69-A811-144643F87B80}" destId="{DB4AF81F-D1F7-4C31-8A7A-E9F6B26B030C}" srcOrd="0" destOrd="0" presId="urn:microsoft.com/office/officeart/2005/8/layout/venn1"/>
    <dgm:cxn modelId="{74D87682-33ED-44F0-8ED0-38399ED7C316}" type="presOf" srcId="{17C9D51F-0FCD-4188-989B-37362258654B}" destId="{334A1635-C6D3-4C59-9121-A78A6A43A4DC}" srcOrd="1" destOrd="2" presId="urn:microsoft.com/office/officeart/2005/8/layout/venn1"/>
    <dgm:cxn modelId="{0A776A04-FED9-4EA1-AF69-178FB1C1FE58}" srcId="{D3E54F95-9535-4F69-A811-144643F87B80}" destId="{525A852D-3285-448D-90C5-BA6AF7EA0082}" srcOrd="2" destOrd="0" parTransId="{745EA0EC-D660-4BEA-A453-6AF875E271F0}" sibTransId="{926E5A03-BD3A-4141-9260-C247F117C8D7}"/>
    <dgm:cxn modelId="{1F3C8772-D8DC-467B-864B-D6E7936D675D}" type="presOf" srcId="{4F155BD6-CBB3-4AE5-BA9A-CD79F908317B}" destId="{BF1CA910-7F09-4905-B5E4-7DEB15291076}" srcOrd="0" destOrd="3" presId="urn:microsoft.com/office/officeart/2005/8/layout/venn1"/>
    <dgm:cxn modelId="{C634C7B9-F2EE-4F24-8CC0-42CFCDDA17E9}" type="presOf" srcId="{525A852D-3285-448D-90C5-BA6AF7EA0082}" destId="{DB4AF81F-D1F7-4C31-8A7A-E9F6B26B030C}" srcOrd="0" destOrd="3" presId="urn:microsoft.com/office/officeart/2005/8/layout/venn1"/>
    <dgm:cxn modelId="{A422E7C9-1480-4D6F-9B17-ED4DB3C336E3}" type="presOf" srcId="{2B35D48A-FC21-4DCD-A438-6D462E0D45CC}" destId="{7EC02A7A-66FE-4895-ACEF-373CCD32E72F}" srcOrd="1" destOrd="5" presId="urn:microsoft.com/office/officeart/2005/8/layout/venn1"/>
    <dgm:cxn modelId="{161065A2-A55C-409A-B74F-6AEC0567CF09}" srcId="{D3E54F95-9535-4F69-A811-144643F87B80}" destId="{7D589DE6-3205-4A43-B02A-6EBD56D2061C}" srcOrd="3" destOrd="0" parTransId="{18B0B5CA-8C21-4980-92C7-6C85BA4DFA7F}" sibTransId="{53CF861B-EDDA-48C8-9FED-E0A7F15B07AE}"/>
    <dgm:cxn modelId="{77828B49-DFD1-4150-8DF7-283BB4B28B9B}" srcId="{103FF6D8-98AA-44B4-9E4F-1A375D147CBF}" destId="{D3E54F95-9535-4F69-A811-144643F87B80}" srcOrd="0" destOrd="0" parTransId="{A9795DED-8382-40F0-88AA-ECA85E2C1657}" sibTransId="{B0DE4F94-9BBE-4763-9780-334F1B08BA56}"/>
    <dgm:cxn modelId="{3F70CD64-8A54-441F-A826-443C60301173}" type="presOf" srcId="{CB64229E-B47B-4C43-89A1-F27687B27867}" destId="{7EC02A7A-66FE-4895-ACEF-373CCD32E72F}" srcOrd="1" destOrd="1" presId="urn:microsoft.com/office/officeart/2005/8/layout/venn1"/>
    <dgm:cxn modelId="{46760CAB-5596-4436-AD12-81B09C43C082}" type="presOf" srcId="{12DABB66-CEA5-4935-916C-02A6950331B8}" destId="{334A1635-C6D3-4C59-9121-A78A6A43A4DC}" srcOrd="1" destOrd="1" presId="urn:microsoft.com/office/officeart/2005/8/layout/venn1"/>
    <dgm:cxn modelId="{2938600B-D4E3-446D-8D9F-7FE7506040ED}" srcId="{6E8EEA38-E1F5-48A5-8DF5-7A23E1BA54DC}" destId="{4F155BD6-CBB3-4AE5-BA9A-CD79F908317B}" srcOrd="2" destOrd="0" parTransId="{B53D6078-45F5-4267-A5DC-E237C4A7C3DB}" sibTransId="{09F1F686-6FAB-48C7-B26F-11F7981E1036}"/>
    <dgm:cxn modelId="{03F72DE9-56CC-4E72-BFFA-091522FCC4DB}" type="presOf" srcId="{D3E54F95-9535-4F69-A811-144643F87B80}" destId="{7EC02A7A-66FE-4895-ACEF-373CCD32E72F}" srcOrd="1" destOrd="0" presId="urn:microsoft.com/office/officeart/2005/8/layout/venn1"/>
    <dgm:cxn modelId="{87E7A579-F750-4561-BC38-7DB4ECA1EF6F}" srcId="{6E8EEA38-E1F5-48A5-8DF5-7A23E1BA54DC}" destId="{12DABB66-CEA5-4935-916C-02A6950331B8}" srcOrd="0" destOrd="0" parTransId="{AF8500B4-7016-4178-8B78-F64C536C254E}" sibTransId="{9CF628DD-6513-42EF-93B8-EC994CEA2798}"/>
    <dgm:cxn modelId="{D8F07D59-581E-44DE-91F0-134E9061BB84}" type="presOf" srcId="{103FF6D8-98AA-44B4-9E4F-1A375D147CBF}" destId="{C518723B-62BB-43D5-8EF6-B6F4063EFFC2}" srcOrd="0" destOrd="0" presId="urn:microsoft.com/office/officeart/2005/8/layout/venn1"/>
    <dgm:cxn modelId="{AD38B060-4805-48B3-8C9F-065571EFFF6E}" type="presOf" srcId="{7D589DE6-3205-4A43-B02A-6EBD56D2061C}" destId="{7EC02A7A-66FE-4895-ACEF-373CCD32E72F}" srcOrd="1" destOrd="4" presId="urn:microsoft.com/office/officeart/2005/8/layout/venn1"/>
    <dgm:cxn modelId="{7C85447B-AAD0-4A37-B1F8-1882752C503C}" type="presOf" srcId="{282C37BB-3FB2-4317-9679-22A7465EE1D4}" destId="{DB4AF81F-D1F7-4C31-8A7A-E9F6B26B030C}" srcOrd="0" destOrd="2" presId="urn:microsoft.com/office/officeart/2005/8/layout/venn1"/>
    <dgm:cxn modelId="{0F1CA153-8638-4020-817D-08D6477BB1FC}" srcId="{D3E54F95-9535-4F69-A811-144643F87B80}" destId="{2B35D48A-FC21-4DCD-A438-6D462E0D45CC}" srcOrd="4" destOrd="0" parTransId="{44F726F4-EFC2-4D8F-ABED-A8F523CA7F6B}" sibTransId="{E75C93C4-CD08-49D3-8A07-4154A18C0CF8}"/>
    <dgm:cxn modelId="{E5180C6B-3351-464E-98E8-F2346DE48297}" srcId="{D3E54F95-9535-4F69-A811-144643F87B80}" destId="{282C37BB-3FB2-4317-9679-22A7465EE1D4}" srcOrd="1" destOrd="0" parTransId="{5550F7AB-6D59-4416-B732-A1B68907ECC3}" sibTransId="{51007CD3-C76D-46D3-84C7-6C359671EED0}"/>
    <dgm:cxn modelId="{3ED7ADEA-4CC0-403A-B9DE-79D2F4F16DB6}" type="presOf" srcId="{12DABB66-CEA5-4935-916C-02A6950331B8}" destId="{BF1CA910-7F09-4905-B5E4-7DEB15291076}" srcOrd="0" destOrd="1" presId="urn:microsoft.com/office/officeart/2005/8/layout/venn1"/>
    <dgm:cxn modelId="{08587C18-FD11-479C-B9FA-015A28C23564}" type="presOf" srcId="{2B35D48A-FC21-4DCD-A438-6D462E0D45CC}" destId="{DB4AF81F-D1F7-4C31-8A7A-E9F6B26B030C}" srcOrd="0" destOrd="5" presId="urn:microsoft.com/office/officeart/2005/8/layout/venn1"/>
    <dgm:cxn modelId="{DE640DCA-458E-4F18-83CA-0B4A2B3E8A58}" srcId="{D3E54F95-9535-4F69-A811-144643F87B80}" destId="{CB64229E-B47B-4C43-89A1-F27687B27867}" srcOrd="0" destOrd="0" parTransId="{832E91C7-B4FF-46A3-8868-C62E1B4597DF}" sibTransId="{37F43CA6-1298-4D84-ADEF-6B88C5649080}"/>
    <dgm:cxn modelId="{CC89536C-D093-4CE7-B20E-42DD590DA3A1}" type="presOf" srcId="{6E8EEA38-E1F5-48A5-8DF5-7A23E1BA54DC}" destId="{BF1CA910-7F09-4905-B5E4-7DEB15291076}" srcOrd="0" destOrd="0" presId="urn:microsoft.com/office/officeart/2005/8/layout/venn1"/>
    <dgm:cxn modelId="{A7FF02CF-7A37-47DA-9A19-A04093707FED}" type="presOf" srcId="{7D589DE6-3205-4A43-B02A-6EBD56D2061C}" destId="{DB4AF81F-D1F7-4C31-8A7A-E9F6B26B030C}" srcOrd="0" destOrd="4" presId="urn:microsoft.com/office/officeart/2005/8/layout/venn1"/>
    <dgm:cxn modelId="{39CBFADA-0D81-4CB7-BEEB-BA2BAF09E414}" type="presOf" srcId="{6E8EEA38-E1F5-48A5-8DF5-7A23E1BA54DC}" destId="{334A1635-C6D3-4C59-9121-A78A6A43A4DC}" srcOrd="1" destOrd="0" presId="urn:microsoft.com/office/officeart/2005/8/layout/venn1"/>
    <dgm:cxn modelId="{268933D7-EF42-4753-AA4A-025CB3BE9400}" type="presOf" srcId="{17C9D51F-0FCD-4188-989B-37362258654B}" destId="{BF1CA910-7F09-4905-B5E4-7DEB15291076}" srcOrd="0" destOrd="2" presId="urn:microsoft.com/office/officeart/2005/8/layout/venn1"/>
    <dgm:cxn modelId="{87C17E40-7023-430E-ACC2-12328AD862D5}" type="presOf" srcId="{525A852D-3285-448D-90C5-BA6AF7EA0082}" destId="{7EC02A7A-66FE-4895-ACEF-373CCD32E72F}" srcOrd="1" destOrd="3" presId="urn:microsoft.com/office/officeart/2005/8/layout/venn1"/>
    <dgm:cxn modelId="{9936F263-3CCA-46A3-AA85-C4F41B3F7B61}" type="presOf" srcId="{CB64229E-B47B-4C43-89A1-F27687B27867}" destId="{DB4AF81F-D1F7-4C31-8A7A-E9F6B26B030C}" srcOrd="0" destOrd="1" presId="urn:microsoft.com/office/officeart/2005/8/layout/venn1"/>
    <dgm:cxn modelId="{D3E2D7F2-FEAB-46B4-BDE9-28B7DBCE81F8}" type="presOf" srcId="{4F155BD6-CBB3-4AE5-BA9A-CD79F908317B}" destId="{334A1635-C6D3-4C59-9121-A78A6A43A4DC}" srcOrd="1" destOrd="3" presId="urn:microsoft.com/office/officeart/2005/8/layout/venn1"/>
    <dgm:cxn modelId="{95EA324C-F650-479E-BA40-90757663B236}" srcId="{6E8EEA38-E1F5-48A5-8DF5-7A23E1BA54DC}" destId="{17C9D51F-0FCD-4188-989B-37362258654B}" srcOrd="1" destOrd="0" parTransId="{FADD4513-997F-4D11-816C-7999D0DFD65A}" sibTransId="{499ADF88-5ABB-486B-A4DD-B2B0C507F737}"/>
    <dgm:cxn modelId="{AB309A92-ECF2-4131-982D-9AF04F7AB488}" srcId="{103FF6D8-98AA-44B4-9E4F-1A375D147CBF}" destId="{6E8EEA38-E1F5-48A5-8DF5-7A23E1BA54DC}" srcOrd="1" destOrd="0" parTransId="{E250D1D2-4C0C-4332-ADEA-CC5512DE950F}" sibTransId="{86A74E4D-830B-4796-9526-D43D780B658F}"/>
    <dgm:cxn modelId="{2285DF16-953B-4735-BCDB-25A0D2A5CDEA}" type="presParOf" srcId="{C518723B-62BB-43D5-8EF6-B6F4063EFFC2}" destId="{DB4AF81F-D1F7-4C31-8A7A-E9F6B26B030C}" srcOrd="0" destOrd="0" presId="urn:microsoft.com/office/officeart/2005/8/layout/venn1"/>
    <dgm:cxn modelId="{16CEAE07-D793-4D4F-8749-1508598A00DB}" type="presParOf" srcId="{C518723B-62BB-43D5-8EF6-B6F4063EFFC2}" destId="{7EC02A7A-66FE-4895-ACEF-373CCD32E72F}" srcOrd="1" destOrd="0" presId="urn:microsoft.com/office/officeart/2005/8/layout/venn1"/>
    <dgm:cxn modelId="{9E3092F1-5614-4AA4-8EE7-1640A8AC6A1B}" type="presParOf" srcId="{C518723B-62BB-43D5-8EF6-B6F4063EFFC2}" destId="{BF1CA910-7F09-4905-B5E4-7DEB15291076}" srcOrd="2" destOrd="0" presId="urn:microsoft.com/office/officeart/2005/8/layout/venn1"/>
    <dgm:cxn modelId="{E039DE6B-4925-4136-9AF9-7B8AB2A9EB5F}" type="presParOf" srcId="{C518723B-62BB-43D5-8EF6-B6F4063EFFC2}" destId="{334A1635-C6D3-4C59-9121-A78A6A43A4DC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D3C3E6-F9EC-4BCA-862E-6B5B491125EF}" type="doc">
      <dgm:prSet loTypeId="urn:microsoft.com/office/officeart/2005/8/layout/arrow2" loCatId="process" qsTypeId="urn:microsoft.com/office/officeart/2005/8/quickstyle/3d2" qsCatId="3D" csTypeId="urn:microsoft.com/office/officeart/2005/8/colors/accent4_1" csCatId="accent4" phldr="1"/>
      <dgm:spPr/>
    </dgm:pt>
    <dgm:pt modelId="{E47E0269-9B49-434F-8C06-51AD950756BE}">
      <dgm:prSet phldrT="[Text]" custT="1"/>
      <dgm:spPr/>
      <dgm:t>
        <a:bodyPr/>
        <a:lstStyle/>
        <a:p>
          <a:r>
            <a:rPr lang="en-US" sz="4000" dirty="0" smtClean="0"/>
            <a:t>16% 1990</a:t>
          </a:r>
          <a:endParaRPr lang="en-US" sz="4000" dirty="0"/>
        </a:p>
      </dgm:t>
    </dgm:pt>
    <dgm:pt modelId="{9075141C-7E15-41DF-A03C-3BBF74BB7B57}" type="parTrans" cxnId="{99A15194-2840-4EBE-B3A7-EC665C056EA0}">
      <dgm:prSet/>
      <dgm:spPr/>
      <dgm:t>
        <a:bodyPr/>
        <a:lstStyle/>
        <a:p>
          <a:endParaRPr lang="en-US"/>
        </a:p>
      </dgm:t>
    </dgm:pt>
    <dgm:pt modelId="{80CF1F8E-4747-47C8-ABAD-C3316CFEC5CD}" type="sibTrans" cxnId="{99A15194-2840-4EBE-B3A7-EC665C056EA0}">
      <dgm:prSet/>
      <dgm:spPr/>
      <dgm:t>
        <a:bodyPr/>
        <a:lstStyle/>
        <a:p>
          <a:endParaRPr lang="en-US"/>
        </a:p>
      </dgm:t>
    </dgm:pt>
    <dgm:pt modelId="{99DDC6C9-BF8B-4F01-8E46-5123C25499ED}">
      <dgm:prSet phldrT="[Text]" custT="1"/>
      <dgm:spPr/>
      <dgm:t>
        <a:bodyPr/>
        <a:lstStyle/>
        <a:p>
          <a:r>
            <a:rPr lang="en-US" sz="4000" dirty="0" smtClean="0"/>
            <a:t>36% 2000</a:t>
          </a:r>
          <a:endParaRPr lang="en-US" sz="4000" dirty="0"/>
        </a:p>
      </dgm:t>
    </dgm:pt>
    <dgm:pt modelId="{9A534309-179C-49A2-9102-1769046618A0}" type="parTrans" cxnId="{3174F69D-37DE-4FCB-A6B4-E224DCA6DAB9}">
      <dgm:prSet/>
      <dgm:spPr/>
      <dgm:t>
        <a:bodyPr/>
        <a:lstStyle/>
        <a:p>
          <a:endParaRPr lang="en-US"/>
        </a:p>
      </dgm:t>
    </dgm:pt>
    <dgm:pt modelId="{7DE1F77E-1ED3-4C3C-AAC5-42FD09BFE290}" type="sibTrans" cxnId="{3174F69D-37DE-4FCB-A6B4-E224DCA6DAB9}">
      <dgm:prSet/>
      <dgm:spPr/>
      <dgm:t>
        <a:bodyPr/>
        <a:lstStyle/>
        <a:p>
          <a:endParaRPr lang="en-US"/>
        </a:p>
      </dgm:t>
    </dgm:pt>
    <dgm:pt modelId="{7BAAD4B8-CF17-4B24-9FB2-FBAE6ACA0345}">
      <dgm:prSet phldrT="[Text]" custT="1"/>
      <dgm:spPr/>
      <dgm:t>
        <a:bodyPr/>
        <a:lstStyle/>
        <a:p>
          <a:r>
            <a:rPr lang="en-US" sz="4000" dirty="0" smtClean="0"/>
            <a:t>44% 2007</a:t>
          </a:r>
          <a:endParaRPr lang="en-US" sz="4000" dirty="0"/>
        </a:p>
      </dgm:t>
    </dgm:pt>
    <dgm:pt modelId="{4B86DB54-0B7F-42FA-BAD5-5BDDBED97F1A}" type="parTrans" cxnId="{E00340FA-7847-48CB-AF9B-F82916CF875D}">
      <dgm:prSet/>
      <dgm:spPr/>
      <dgm:t>
        <a:bodyPr/>
        <a:lstStyle/>
        <a:p>
          <a:endParaRPr lang="en-US"/>
        </a:p>
      </dgm:t>
    </dgm:pt>
    <dgm:pt modelId="{8E8DE75F-BFDF-4742-A280-17E2F9236F1D}" type="sibTrans" cxnId="{E00340FA-7847-48CB-AF9B-F82916CF875D}">
      <dgm:prSet/>
      <dgm:spPr/>
      <dgm:t>
        <a:bodyPr/>
        <a:lstStyle/>
        <a:p>
          <a:endParaRPr lang="en-US"/>
        </a:p>
      </dgm:t>
    </dgm:pt>
    <dgm:pt modelId="{8FC23E95-235A-4CA3-8E13-A50FB6ECFF59}">
      <dgm:prSet phldrT="[Text]" custT="1"/>
      <dgm:spPr/>
      <dgm:t>
        <a:bodyPr/>
        <a:lstStyle/>
        <a:p>
          <a:r>
            <a:rPr lang="en-US" sz="4000" dirty="0" smtClean="0"/>
            <a:t>44% 2010</a:t>
          </a:r>
          <a:endParaRPr lang="en-US" sz="4000" dirty="0"/>
        </a:p>
      </dgm:t>
    </dgm:pt>
    <dgm:pt modelId="{76F9D69B-DC84-40FF-AAF5-89BB76307D32}" type="parTrans" cxnId="{D45611C6-1DA3-4C7E-B079-7E54AF6462F6}">
      <dgm:prSet/>
      <dgm:spPr/>
      <dgm:t>
        <a:bodyPr/>
        <a:lstStyle/>
        <a:p>
          <a:endParaRPr lang="en-US"/>
        </a:p>
      </dgm:t>
    </dgm:pt>
    <dgm:pt modelId="{04CC877B-0930-4C7F-ABAC-5BF663F240B8}" type="sibTrans" cxnId="{D45611C6-1DA3-4C7E-B079-7E54AF6462F6}">
      <dgm:prSet/>
      <dgm:spPr/>
      <dgm:t>
        <a:bodyPr/>
        <a:lstStyle/>
        <a:p>
          <a:endParaRPr lang="en-US"/>
        </a:p>
      </dgm:t>
    </dgm:pt>
    <dgm:pt modelId="{CBAC9203-87C6-4C28-9182-E12506C9379B}" type="pres">
      <dgm:prSet presAssocID="{C8D3C3E6-F9EC-4BCA-862E-6B5B491125EF}" presName="arrowDiagram" presStyleCnt="0">
        <dgm:presLayoutVars>
          <dgm:chMax val="5"/>
          <dgm:dir/>
          <dgm:resizeHandles val="exact"/>
        </dgm:presLayoutVars>
      </dgm:prSet>
      <dgm:spPr/>
    </dgm:pt>
    <dgm:pt modelId="{32CEFAAD-D218-47CF-8B24-27DA0D5CDC35}" type="pres">
      <dgm:prSet presAssocID="{C8D3C3E6-F9EC-4BCA-862E-6B5B491125EF}" presName="arrow" presStyleLbl="bgShp" presStyleIdx="0" presStyleCnt="1"/>
      <dgm:spPr/>
    </dgm:pt>
    <dgm:pt modelId="{A71E6D65-7942-4617-BF94-1EA4AED14101}" type="pres">
      <dgm:prSet presAssocID="{C8D3C3E6-F9EC-4BCA-862E-6B5B491125EF}" presName="arrowDiagram4" presStyleCnt="0"/>
      <dgm:spPr/>
    </dgm:pt>
    <dgm:pt modelId="{9E1C4272-CE6B-4967-9FFC-54E557C42283}" type="pres">
      <dgm:prSet presAssocID="{E47E0269-9B49-434F-8C06-51AD950756BE}" presName="bullet4a" presStyleLbl="node1" presStyleIdx="0" presStyleCnt="4"/>
      <dgm:spPr/>
    </dgm:pt>
    <dgm:pt modelId="{885515A8-E278-49B1-B9A3-9F3B6EED529D}" type="pres">
      <dgm:prSet presAssocID="{E47E0269-9B49-434F-8C06-51AD950756BE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979366-B6E4-4C7D-8BEB-55B886D4A8FD}" type="pres">
      <dgm:prSet presAssocID="{99DDC6C9-BF8B-4F01-8E46-5123C25499ED}" presName="bullet4b" presStyleLbl="node1" presStyleIdx="1" presStyleCnt="4"/>
      <dgm:spPr/>
    </dgm:pt>
    <dgm:pt modelId="{A55F5D1F-3F17-4891-AC1E-9BD67CFA4912}" type="pres">
      <dgm:prSet presAssocID="{99DDC6C9-BF8B-4F01-8E46-5123C25499ED}" presName="textBox4b" presStyleLbl="revTx" presStyleIdx="1" presStyleCnt="4" custScaleY="65810" custLinFactNeighborY="-79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3934BC-2D49-425F-8562-DE3D115867C5}" type="pres">
      <dgm:prSet presAssocID="{7BAAD4B8-CF17-4B24-9FB2-FBAE6ACA0345}" presName="bullet4c" presStyleLbl="node1" presStyleIdx="2" presStyleCnt="4"/>
      <dgm:spPr/>
    </dgm:pt>
    <dgm:pt modelId="{1BBF9712-8775-439C-A0FC-D9D9F36A5473}" type="pres">
      <dgm:prSet presAssocID="{7BAAD4B8-CF17-4B24-9FB2-FBAE6ACA0345}" presName="textBox4c" presStyleLbl="revTx" presStyleIdx="2" presStyleCnt="4" custScaleY="71926" custLinFactNeighborY="-50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15B490-D2B3-4653-AD43-483204E65CFC}" type="pres">
      <dgm:prSet presAssocID="{8FC23E95-235A-4CA3-8E13-A50FB6ECFF59}" presName="bullet4d" presStyleLbl="node1" presStyleIdx="3" presStyleCnt="4"/>
      <dgm:spPr/>
      <dgm:t>
        <a:bodyPr/>
        <a:lstStyle/>
        <a:p>
          <a:endParaRPr lang="en-US"/>
        </a:p>
      </dgm:t>
    </dgm:pt>
    <dgm:pt modelId="{E5E52FEB-82A0-419A-BF6A-DA2649AF14AC}" type="pres">
      <dgm:prSet presAssocID="{8FC23E95-235A-4CA3-8E13-A50FB6ECFF59}" presName="textBox4d" presStyleLbl="revTx" presStyleIdx="3" presStyleCnt="4" custScaleY="82566" custLinFactNeighborX="-15416" custLinFactNeighborY="84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7473F0A-4645-4B34-B3AF-ED7E9893CF8A}" type="presOf" srcId="{C8D3C3E6-F9EC-4BCA-862E-6B5B491125EF}" destId="{CBAC9203-87C6-4C28-9182-E12506C9379B}" srcOrd="0" destOrd="0" presId="urn:microsoft.com/office/officeart/2005/8/layout/arrow2"/>
    <dgm:cxn modelId="{55741183-4F7A-404E-B936-538DDB09BC48}" type="presOf" srcId="{E47E0269-9B49-434F-8C06-51AD950756BE}" destId="{885515A8-E278-49B1-B9A3-9F3B6EED529D}" srcOrd="0" destOrd="0" presId="urn:microsoft.com/office/officeart/2005/8/layout/arrow2"/>
    <dgm:cxn modelId="{E00340FA-7847-48CB-AF9B-F82916CF875D}" srcId="{C8D3C3E6-F9EC-4BCA-862E-6B5B491125EF}" destId="{7BAAD4B8-CF17-4B24-9FB2-FBAE6ACA0345}" srcOrd="2" destOrd="0" parTransId="{4B86DB54-0B7F-42FA-BAD5-5BDDBED97F1A}" sibTransId="{8E8DE75F-BFDF-4742-A280-17E2F9236F1D}"/>
    <dgm:cxn modelId="{D45611C6-1DA3-4C7E-B079-7E54AF6462F6}" srcId="{C8D3C3E6-F9EC-4BCA-862E-6B5B491125EF}" destId="{8FC23E95-235A-4CA3-8E13-A50FB6ECFF59}" srcOrd="3" destOrd="0" parTransId="{76F9D69B-DC84-40FF-AAF5-89BB76307D32}" sibTransId="{04CC877B-0930-4C7F-ABAC-5BF663F240B8}"/>
    <dgm:cxn modelId="{2DCE9454-2F5B-4536-B1B8-3FBC4E1AD72F}" type="presOf" srcId="{7BAAD4B8-CF17-4B24-9FB2-FBAE6ACA0345}" destId="{1BBF9712-8775-439C-A0FC-D9D9F36A5473}" srcOrd="0" destOrd="0" presId="urn:microsoft.com/office/officeart/2005/8/layout/arrow2"/>
    <dgm:cxn modelId="{A0D44E7D-66BA-4C89-AC02-041357D1F6AD}" type="presOf" srcId="{8FC23E95-235A-4CA3-8E13-A50FB6ECFF59}" destId="{E5E52FEB-82A0-419A-BF6A-DA2649AF14AC}" srcOrd="0" destOrd="0" presId="urn:microsoft.com/office/officeart/2005/8/layout/arrow2"/>
    <dgm:cxn modelId="{99A15194-2840-4EBE-B3A7-EC665C056EA0}" srcId="{C8D3C3E6-F9EC-4BCA-862E-6B5B491125EF}" destId="{E47E0269-9B49-434F-8C06-51AD950756BE}" srcOrd="0" destOrd="0" parTransId="{9075141C-7E15-41DF-A03C-3BBF74BB7B57}" sibTransId="{80CF1F8E-4747-47C8-ABAD-C3316CFEC5CD}"/>
    <dgm:cxn modelId="{3174F69D-37DE-4FCB-A6B4-E224DCA6DAB9}" srcId="{C8D3C3E6-F9EC-4BCA-862E-6B5B491125EF}" destId="{99DDC6C9-BF8B-4F01-8E46-5123C25499ED}" srcOrd="1" destOrd="0" parTransId="{9A534309-179C-49A2-9102-1769046618A0}" sibTransId="{7DE1F77E-1ED3-4C3C-AAC5-42FD09BFE290}"/>
    <dgm:cxn modelId="{1C02D98A-4B5D-42C6-8128-47E103D7EA82}" type="presOf" srcId="{99DDC6C9-BF8B-4F01-8E46-5123C25499ED}" destId="{A55F5D1F-3F17-4891-AC1E-9BD67CFA4912}" srcOrd="0" destOrd="0" presId="urn:microsoft.com/office/officeart/2005/8/layout/arrow2"/>
    <dgm:cxn modelId="{96A135A9-55FB-4EBE-80D1-5BE63AF70731}" type="presParOf" srcId="{CBAC9203-87C6-4C28-9182-E12506C9379B}" destId="{32CEFAAD-D218-47CF-8B24-27DA0D5CDC35}" srcOrd="0" destOrd="0" presId="urn:microsoft.com/office/officeart/2005/8/layout/arrow2"/>
    <dgm:cxn modelId="{073D283F-D979-4536-BAA7-8DEDEA59908C}" type="presParOf" srcId="{CBAC9203-87C6-4C28-9182-E12506C9379B}" destId="{A71E6D65-7942-4617-BF94-1EA4AED14101}" srcOrd="1" destOrd="0" presId="urn:microsoft.com/office/officeart/2005/8/layout/arrow2"/>
    <dgm:cxn modelId="{085A6ABF-952A-4E04-85A3-A7B7CB3E7C45}" type="presParOf" srcId="{A71E6D65-7942-4617-BF94-1EA4AED14101}" destId="{9E1C4272-CE6B-4967-9FFC-54E557C42283}" srcOrd="0" destOrd="0" presId="urn:microsoft.com/office/officeart/2005/8/layout/arrow2"/>
    <dgm:cxn modelId="{B4D6EF97-560F-4EF9-8315-5ACB0D94A93D}" type="presParOf" srcId="{A71E6D65-7942-4617-BF94-1EA4AED14101}" destId="{885515A8-E278-49B1-B9A3-9F3B6EED529D}" srcOrd="1" destOrd="0" presId="urn:microsoft.com/office/officeart/2005/8/layout/arrow2"/>
    <dgm:cxn modelId="{4B56C117-9D57-4EF6-B2FB-81F91667E559}" type="presParOf" srcId="{A71E6D65-7942-4617-BF94-1EA4AED14101}" destId="{B7979366-B6E4-4C7D-8BEB-55B886D4A8FD}" srcOrd="2" destOrd="0" presId="urn:microsoft.com/office/officeart/2005/8/layout/arrow2"/>
    <dgm:cxn modelId="{08AF7B95-C993-4DB3-A483-90FEE39C3E2F}" type="presParOf" srcId="{A71E6D65-7942-4617-BF94-1EA4AED14101}" destId="{A55F5D1F-3F17-4891-AC1E-9BD67CFA4912}" srcOrd="3" destOrd="0" presId="urn:microsoft.com/office/officeart/2005/8/layout/arrow2"/>
    <dgm:cxn modelId="{EC0AAA02-E223-479A-9D4C-291B1B15854B}" type="presParOf" srcId="{A71E6D65-7942-4617-BF94-1EA4AED14101}" destId="{8C3934BC-2D49-425F-8562-DE3D115867C5}" srcOrd="4" destOrd="0" presId="urn:microsoft.com/office/officeart/2005/8/layout/arrow2"/>
    <dgm:cxn modelId="{E192C70C-AB00-4532-A6C4-5E5AE50BBF1D}" type="presParOf" srcId="{A71E6D65-7942-4617-BF94-1EA4AED14101}" destId="{1BBF9712-8775-439C-A0FC-D9D9F36A5473}" srcOrd="5" destOrd="0" presId="urn:microsoft.com/office/officeart/2005/8/layout/arrow2"/>
    <dgm:cxn modelId="{32ED4B2B-8C2D-474C-9397-D881E6A24AAD}" type="presParOf" srcId="{A71E6D65-7942-4617-BF94-1EA4AED14101}" destId="{2C15B490-D2B3-4653-AD43-483204E65CFC}" srcOrd="6" destOrd="0" presId="urn:microsoft.com/office/officeart/2005/8/layout/arrow2"/>
    <dgm:cxn modelId="{209F5739-A4C7-4FB2-AB0A-5DADE7CB8F1F}" type="presParOf" srcId="{A71E6D65-7942-4617-BF94-1EA4AED14101}" destId="{E5E52FEB-82A0-419A-BF6A-DA2649AF14AC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4AF81F-D1F7-4C31-8A7A-E9F6B26B030C}">
      <dsp:nvSpPr>
        <dsp:cNvPr id="0" name=""/>
        <dsp:cNvSpPr/>
      </dsp:nvSpPr>
      <dsp:spPr>
        <a:xfrm>
          <a:off x="76205" y="137731"/>
          <a:ext cx="4525137" cy="452513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Wine Industry </a:t>
          </a:r>
          <a:endParaRPr lang="en-US" sz="35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Agriculture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Production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Bottling 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Marketing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Service &amp; Sales</a:t>
          </a:r>
          <a:endParaRPr lang="en-US" sz="2700" kern="1200" dirty="0"/>
        </a:p>
      </dsp:txBody>
      <dsp:txXfrm>
        <a:off x="708094" y="671342"/>
        <a:ext cx="2609088" cy="3457915"/>
      </dsp:txXfrm>
    </dsp:sp>
    <dsp:sp modelId="{BF1CA910-7F09-4905-B5E4-7DEB15291076}">
      <dsp:nvSpPr>
        <dsp:cNvPr id="0" name=""/>
        <dsp:cNvSpPr/>
      </dsp:nvSpPr>
      <dsp:spPr>
        <a:xfrm>
          <a:off x="3475853" y="137731"/>
          <a:ext cx="4525137" cy="452513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Tourism Industry</a:t>
          </a:r>
          <a:endParaRPr lang="en-US" sz="35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Nature &amp; wildlife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Culture &amp; heritage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Leisure, food &amp; wine</a:t>
          </a:r>
          <a:endParaRPr lang="en-US" sz="2700" kern="1200" dirty="0"/>
        </a:p>
      </dsp:txBody>
      <dsp:txXfrm>
        <a:off x="4760014" y="671342"/>
        <a:ext cx="2609088" cy="345791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CEFAAD-D218-47CF-8B24-27DA0D5CDC35}">
      <dsp:nvSpPr>
        <dsp:cNvPr id="0" name=""/>
        <dsp:cNvSpPr/>
      </dsp:nvSpPr>
      <dsp:spPr>
        <a:xfrm>
          <a:off x="441960" y="0"/>
          <a:ext cx="7802880" cy="4876800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4">
                <a:tint val="4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4">
                <a:tint val="4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4">
                <a:tint val="4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4">
                <a:tint val="4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E1C4272-CE6B-4967-9FFC-54E557C42283}">
      <dsp:nvSpPr>
        <dsp:cNvPr id="0" name=""/>
        <dsp:cNvSpPr/>
      </dsp:nvSpPr>
      <dsp:spPr>
        <a:xfrm>
          <a:off x="1210543" y="3626388"/>
          <a:ext cx="179466" cy="17946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5515A8-E278-49B1-B9A3-9F3B6EED529D}">
      <dsp:nvSpPr>
        <dsp:cNvPr id="0" name=""/>
        <dsp:cNvSpPr/>
      </dsp:nvSpPr>
      <dsp:spPr>
        <a:xfrm>
          <a:off x="1300276" y="3716121"/>
          <a:ext cx="1334292" cy="1160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095" tIns="0" rIns="0" bIns="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16% 1990</a:t>
          </a:r>
          <a:endParaRPr lang="en-US" sz="4000" kern="1200" dirty="0"/>
        </a:p>
      </dsp:txBody>
      <dsp:txXfrm>
        <a:off x="1300276" y="3716121"/>
        <a:ext cx="1334292" cy="1160678"/>
      </dsp:txXfrm>
    </dsp:sp>
    <dsp:sp modelId="{B7979366-B6E4-4C7D-8BEB-55B886D4A8FD}">
      <dsp:nvSpPr>
        <dsp:cNvPr id="0" name=""/>
        <dsp:cNvSpPr/>
      </dsp:nvSpPr>
      <dsp:spPr>
        <a:xfrm>
          <a:off x="2478511" y="2492044"/>
          <a:ext cx="312115" cy="312115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5F5D1F-3F17-4891-AC1E-9BD67CFA4912}">
      <dsp:nvSpPr>
        <dsp:cNvPr id="0" name=""/>
        <dsp:cNvSpPr/>
      </dsp:nvSpPr>
      <dsp:spPr>
        <a:xfrm>
          <a:off x="2634569" y="2851493"/>
          <a:ext cx="1638604" cy="14667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83" tIns="0" rIns="0" bIns="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36% 2000</a:t>
          </a:r>
          <a:endParaRPr lang="en-US" sz="4000" kern="1200" dirty="0"/>
        </a:p>
      </dsp:txBody>
      <dsp:txXfrm>
        <a:off x="2634569" y="2851493"/>
        <a:ext cx="1638604" cy="1466705"/>
      </dsp:txXfrm>
    </dsp:sp>
    <dsp:sp modelId="{8C3934BC-2D49-425F-8562-DE3D115867C5}">
      <dsp:nvSpPr>
        <dsp:cNvPr id="0" name=""/>
        <dsp:cNvSpPr/>
      </dsp:nvSpPr>
      <dsp:spPr>
        <a:xfrm>
          <a:off x="4097609" y="1656161"/>
          <a:ext cx="413552" cy="41355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BF9712-8775-439C-A0FC-D9D9F36A5473}">
      <dsp:nvSpPr>
        <dsp:cNvPr id="0" name=""/>
        <dsp:cNvSpPr/>
      </dsp:nvSpPr>
      <dsp:spPr>
        <a:xfrm>
          <a:off x="4304385" y="2133612"/>
          <a:ext cx="1638604" cy="2167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9133" tIns="0" rIns="0" bIns="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44% 2007</a:t>
          </a:r>
          <a:endParaRPr lang="en-US" sz="4000" kern="1200" dirty="0"/>
        </a:p>
      </dsp:txBody>
      <dsp:txXfrm>
        <a:off x="4304385" y="2133612"/>
        <a:ext cx="1638604" cy="2167750"/>
      </dsp:txXfrm>
    </dsp:sp>
    <dsp:sp modelId="{2C15B490-D2B3-4653-AD43-483204E65CFC}">
      <dsp:nvSpPr>
        <dsp:cNvPr id="0" name=""/>
        <dsp:cNvSpPr/>
      </dsp:nvSpPr>
      <dsp:spPr>
        <a:xfrm>
          <a:off x="5861060" y="1103132"/>
          <a:ext cx="554004" cy="55400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5E52FEB-82A0-419A-BF6A-DA2649AF14AC}">
      <dsp:nvSpPr>
        <dsp:cNvPr id="0" name=""/>
        <dsp:cNvSpPr/>
      </dsp:nvSpPr>
      <dsp:spPr>
        <a:xfrm>
          <a:off x="5885455" y="1981211"/>
          <a:ext cx="1638604" cy="28870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3555" tIns="0" rIns="0" bIns="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44% 2010</a:t>
          </a:r>
          <a:endParaRPr lang="en-US" sz="4000" kern="1200" dirty="0"/>
        </a:p>
      </dsp:txBody>
      <dsp:txXfrm>
        <a:off x="5885455" y="1981211"/>
        <a:ext cx="1638604" cy="2887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89C0243-E91A-4A04-9E7F-FD74373C69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38658E1-FA79-48E6-8C40-F6CB656161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zcommunity.com/Search/196/160/sm-3/r-196/s-Su+Birch.html" TargetMode="External"/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bizcommunity.com/Search/196/160/sm-3/r-196/s-Lynne+Sherriff.html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A794F-FE4D-41E1-8B99-299DA28AB8DC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6880FC-5ED0-42C5-8F66-F1D5777D494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Videos http://www.nzwine.com/media-centre/video/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33F091-23C0-480B-8E09-34312E4BF00B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71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z="1000" smtClean="0"/>
              <a:t>1990 farmers were paid to plant better varietals</a:t>
            </a:r>
          </a:p>
          <a:p>
            <a:pPr eaLnBrk="1" hangingPunct="1"/>
            <a:r>
              <a:rPr lang="en-US" sz="1000" b="1" u="sng" smtClean="0"/>
              <a:t>Auckland</a:t>
            </a:r>
            <a:r>
              <a:rPr lang="en-US" sz="1000" smtClean="0"/>
              <a:t>: 3% of grape production, capital has become very urban</a:t>
            </a:r>
          </a:p>
          <a:p>
            <a:pPr eaLnBrk="1" hangingPunct="1"/>
            <a:r>
              <a:rPr lang="en-US" sz="1000" smtClean="0"/>
              <a:t>Montana, Corbans, Villa Maria: Largest prodrcers = 70% of production</a:t>
            </a:r>
          </a:p>
          <a:p>
            <a:pPr eaLnBrk="1" hangingPunct="1"/>
            <a:r>
              <a:rPr lang="en-US" sz="1000" b="1" u="sng" smtClean="0"/>
              <a:t>Waikato and Bay of Plenty</a:t>
            </a:r>
            <a:r>
              <a:rPr lang="en-US" sz="1000" smtClean="0"/>
              <a:t>: most production of from Grapes from the south</a:t>
            </a:r>
          </a:p>
          <a:p>
            <a:pPr eaLnBrk="1" hangingPunct="1"/>
            <a:r>
              <a:rPr lang="en-US" sz="1000" b="1" u="sng" smtClean="0"/>
              <a:t>Hawke’s Bay</a:t>
            </a:r>
            <a:r>
              <a:rPr lang="en-US" sz="1000" smtClean="0"/>
              <a:t> merlot/cab blends, cab, chard, sauv blanc less rain/more sun/better drainage than other regions  most consistent and up and coming region</a:t>
            </a:r>
          </a:p>
          <a:p>
            <a:pPr eaLnBrk="1" hangingPunct="1"/>
            <a:r>
              <a:rPr lang="en-US" sz="1000" b="1" u="sng" smtClean="0"/>
              <a:t>Gisborne</a:t>
            </a:r>
            <a:r>
              <a:rPr lang="en-US" sz="1000" smtClean="0"/>
              <a:t> 12% of total wine production chardonnay ½ total</a:t>
            </a:r>
          </a:p>
          <a:p>
            <a:pPr eaLnBrk="1" hangingPunct="1"/>
            <a:r>
              <a:rPr lang="en-US" sz="1000" b="1" u="sng" smtClean="0"/>
              <a:t>Wairarapa</a:t>
            </a:r>
            <a:r>
              <a:rPr lang="en-US" sz="1000" smtClean="0"/>
              <a:t> stoney/silt soil, good drainage pinot noir and chardonnay</a:t>
            </a:r>
          </a:p>
          <a:p>
            <a:pPr eaLnBrk="1" hangingPunct="1"/>
            <a:r>
              <a:rPr lang="en-US" sz="1000" b="1" u="sng" smtClean="0"/>
              <a:t>Marlborough</a:t>
            </a:r>
            <a:r>
              <a:rPr lang="en-US" sz="1000" smtClean="0"/>
              <a:t> prized sauvignon blanc  40-44% of New Zealand Production is here 40-50% is S.B.</a:t>
            </a:r>
          </a:p>
          <a:p>
            <a:pPr eaLnBrk="1" hangingPunct="1"/>
            <a:r>
              <a:rPr lang="en-US" sz="1000" smtClean="0"/>
              <a:t>Canterbury</a:t>
            </a:r>
          </a:p>
          <a:p>
            <a:pPr eaLnBrk="1" hangingPunct="1"/>
            <a:r>
              <a:rPr lang="en-US" sz="1000" smtClean="0"/>
              <a:t>Nelson</a:t>
            </a:r>
          </a:p>
          <a:p>
            <a:pPr eaLnBrk="1" hangingPunct="1"/>
            <a:endParaRPr lang="en-US" sz="10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  <a:p>
            <a:r>
              <a:rPr lang="en-US" smtClean="0"/>
              <a:t>1990 market opened wine started to flourish, is expected to continue to grow.</a:t>
            </a:r>
          </a:p>
          <a:p>
            <a:endParaRPr lang="en-US" smtClean="0"/>
          </a:p>
          <a:p>
            <a:r>
              <a:rPr lang="en-US" smtClean="0"/>
              <a:t>1918, KWZ- Kooperatiewe Wijnbuwers Vereniging to controlled production levels and promoted wine</a:t>
            </a:r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F1BA0A-9DCC-4EA8-89D6-9318DAF06355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987F4A-403E-4C55-AD3A-244DBA10724B}" type="slidenum">
              <a:rPr lang="en-US" smtClean="0">
                <a:solidFill>
                  <a:srgbClr val="000000"/>
                </a:solidFill>
              </a:rPr>
              <a:pPr/>
              <a:t>19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i="1" smtClean="0"/>
              <a:t>Wyn van Oorsprong</a:t>
            </a:r>
            <a:r>
              <a:rPr lang="en-US" smtClean="0"/>
              <a:t> (WO) - Wine of Origin, appellation system, must be 100% form WO</a:t>
            </a:r>
          </a:p>
          <a:p>
            <a:r>
              <a:rPr lang="en-US" smtClean="0"/>
              <a:t>Wine of Origin</a:t>
            </a:r>
          </a:p>
          <a:p>
            <a:endParaRPr lang="en-US" smtClean="0"/>
          </a:p>
          <a:p>
            <a:r>
              <a:rPr lang="en-US" smtClean="0"/>
              <a:t>Gebottel in = bottled in</a:t>
            </a:r>
          </a:p>
          <a:p>
            <a:endParaRPr lang="en-US" smtClean="0"/>
          </a:p>
          <a:p>
            <a:r>
              <a:rPr lang="en-US" smtClean="0"/>
              <a:t>Gekweek, Gemaak en Gebottel Op = Estate Bottled</a:t>
            </a:r>
          </a:p>
          <a:p>
            <a:endParaRPr lang="en-US" smtClean="0"/>
          </a:p>
          <a:p>
            <a:r>
              <a:rPr lang="en-US" smtClean="0"/>
              <a:t>Landgoedwyn - Estate wine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E54708-ECCB-4B30-9145-69CD6581E97A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Steen = Chenin Blanc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Pinotage = Cinsault + Pinot Nior</a:t>
            </a:r>
          </a:p>
          <a:p>
            <a:pPr eaLnBrk="1" hangingPunct="1"/>
            <a:r>
              <a:rPr lang="en-US" smtClean="0"/>
              <a:t>Stellenbosch and Paarl- the two best wine regions for quality SA wine</a:t>
            </a:r>
          </a:p>
          <a:p>
            <a:pPr eaLnBrk="1" hangingPunct="1"/>
            <a:r>
              <a:rPr lang="en-US" smtClean="0"/>
              <a:t>Stellenbosch</a:t>
            </a:r>
          </a:p>
          <a:p>
            <a:pPr lvl="1" eaLnBrk="1" hangingPunct="1"/>
            <a:r>
              <a:rPr lang="en-US" smtClean="0"/>
              <a:t>Greatest # of Estates</a:t>
            </a:r>
          </a:p>
          <a:p>
            <a:pPr lvl="1" eaLnBrk="1" hangingPunct="1"/>
            <a:r>
              <a:rPr lang="en-US" smtClean="0"/>
              <a:t>Quality is Important</a:t>
            </a:r>
          </a:p>
          <a:p>
            <a:pPr lvl="1" eaLnBrk="1" hangingPunct="1"/>
            <a:r>
              <a:rPr lang="en-US" smtClean="0"/>
              <a:t>Micro Climates Vary</a:t>
            </a:r>
          </a:p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DCA9DD-DDFD-496E-9E31-9E109DE05F4A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87B7D1-E92C-46EE-9027-759E65B1A54F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48650" lvl="1" defTabSz="89730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/>
              <a:t>30 Black-owned wine brands </a:t>
            </a:r>
          </a:p>
          <a:p>
            <a:pPr lvl="1">
              <a:spcBef>
                <a:spcPts val="0"/>
              </a:spcBef>
              <a:defRPr/>
            </a:pPr>
            <a:r>
              <a:rPr lang="en-US" sz="2000" dirty="0" smtClean="0"/>
              <a:t>	Who are they</a:t>
            </a:r>
          </a:p>
          <a:p>
            <a:pPr lvl="1">
              <a:spcBef>
                <a:spcPts val="0"/>
              </a:spcBef>
              <a:defRPr/>
            </a:pPr>
            <a:r>
              <a:rPr lang="en-US" sz="2000" dirty="0" smtClean="0"/>
              <a:t>	Who offers tourism opportunities</a:t>
            </a:r>
          </a:p>
          <a:p>
            <a:pPr lvl="1">
              <a:spcBef>
                <a:spcPts val="0"/>
              </a:spcBef>
              <a:defRPr/>
            </a:pPr>
            <a:r>
              <a:rPr lang="en-US" sz="2000" dirty="0" smtClean="0"/>
              <a:t>	Participation level (land ownership, bottling, tourism_)\Supply chain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41BCC1-6E11-486F-8B6C-442828F50F52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670329-8489-4EA0-8757-637448ADF046}" type="slidenum">
              <a:rPr lang="en-US" smtClean="0">
                <a:solidFill>
                  <a:srgbClr val="000000"/>
                </a:solidFill>
              </a:rPr>
              <a:pPr/>
              <a:t>24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4D2DD0-B538-431D-9F1B-1D20E2D6D82D}" type="slidenum">
              <a:rPr lang="en-US" smtClean="0">
                <a:solidFill>
                  <a:srgbClr val="000000"/>
                </a:solidFill>
              </a:rPr>
              <a:pPr/>
              <a:t>25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8658E1-FA79-48E6-8C40-F6CB6561610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035ED1-C523-40DA-B1EB-75DDB367FD07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Exports rose from 21% to 54% of production between 1999 and 2008</a:t>
            </a:r>
          </a:p>
          <a:p>
            <a:pPr marL="0" lvl="1"/>
            <a:r>
              <a:rPr lang="en-US" smtClean="0"/>
              <a:t>Source: Macro-economic Impact of the Wine Industry on the South African Economy</a:t>
            </a:r>
          </a:p>
          <a:p>
            <a:r>
              <a:rPr lang="en-US" smtClean="0"/>
              <a:t>SAWIS</a:t>
            </a:r>
          </a:p>
          <a:p>
            <a:endParaRPr lang="en-US" smtClean="0"/>
          </a:p>
          <a:p>
            <a:r>
              <a:rPr lang="en-US" smtClean="0"/>
              <a:t>Average per capita consumption in SA in 2010 was 2.1 gallons http://web.up.ac.za/sitefiles/file/48/2052/Wine%20for%20Black%20Diamonds_Agrekon.pdf 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E9AE51-665D-4D81-8080-085D69D1129D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Plateau of red grape plantings, domestic and international market have reached their demand for SA wine and prices for grapes began to decrease</a:t>
            </a:r>
          </a:p>
          <a:p>
            <a:endParaRPr lang="en-US" smtClean="0"/>
          </a:p>
          <a:p>
            <a:r>
              <a:rPr lang="en-US" smtClean="0"/>
              <a:t>For the largest part of the 20th Century the industry was subject to a system of statutory</a:t>
            </a:r>
          </a:p>
          <a:p>
            <a:r>
              <a:rPr lang="en-US" smtClean="0"/>
              <a:t>control and cooperative structure, while it was largely isolated from the international market</a:t>
            </a:r>
          </a:p>
          <a:p>
            <a:r>
              <a:rPr lang="en-US" smtClean="0"/>
              <a:t>due to political sanctions. During this period, the South African wine industry’s main concern</a:t>
            </a:r>
          </a:p>
          <a:p>
            <a:r>
              <a:rPr lang="en-US" smtClean="0"/>
              <a:t>became getting rid of surpluses, instead of developing market-oriented export strategies. The</a:t>
            </a:r>
          </a:p>
          <a:p>
            <a:r>
              <a:rPr lang="en-US" smtClean="0"/>
              <a:t>market remained an abstract concept, removed from the primary producer on the farm. As a</a:t>
            </a:r>
          </a:p>
          <a:p>
            <a:r>
              <a:rPr lang="en-US" smtClean="0"/>
              <a:t>result, the South African wine industry developed into an industry with an inward productionoriented</a:t>
            </a:r>
          </a:p>
          <a:p>
            <a:r>
              <a:rPr lang="nl-NL" smtClean="0"/>
              <a:t>focus (Meissenheimer, Karaan &amp; Vink, 2004:7).</a:t>
            </a: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CFC89D-C69C-472A-881F-78D4D6F78449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660A9A-6DAC-462E-8109-16976D18FA2D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EA993D-C1C1-4276-A9F9-9E3D15DBDBDE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700" u="sng" smtClean="0"/>
              <a:t>FairTrade Wine</a:t>
            </a:r>
            <a:r>
              <a:rPr lang="en-US" sz="700" smtClean="0"/>
              <a:t>: Fair Trade certification verifies and acknowledges the commitment of these producers to meet internationally recognized Fair Trade standards. Fair Trade Certified™</a:t>
            </a:r>
          </a:p>
          <a:p>
            <a:pPr>
              <a:lnSpc>
                <a:spcPct val="90000"/>
              </a:lnSpc>
            </a:pPr>
            <a:r>
              <a:rPr lang="en-US" sz="700" smtClean="0"/>
              <a:t>wine is grown by small farmers organized into associations or cooperatives and hired laborers employed on plantations.</a:t>
            </a:r>
          </a:p>
          <a:p>
            <a:pPr>
              <a:lnSpc>
                <a:spcPct val="90000"/>
              </a:lnSpc>
            </a:pPr>
            <a:r>
              <a:rPr lang="en-US" sz="700" smtClean="0"/>
              <a:t>Certification standards include:</a:t>
            </a:r>
          </a:p>
          <a:p>
            <a:pPr>
              <a:lnSpc>
                <a:spcPct val="90000"/>
              </a:lnSpc>
            </a:pPr>
            <a:r>
              <a:rPr lang="en-US" sz="700" smtClean="0"/>
              <a:t>• Environmental stewardship of water and soil resources</a:t>
            </a:r>
          </a:p>
          <a:p>
            <a:pPr>
              <a:lnSpc>
                <a:spcPct val="90000"/>
              </a:lnSpc>
            </a:pPr>
            <a:r>
              <a:rPr lang="en-US" sz="700" smtClean="0"/>
              <a:t>• Contracts with buyers and importers to establish long-term relationships and stability</a:t>
            </a:r>
          </a:p>
          <a:p>
            <a:pPr>
              <a:lnSpc>
                <a:spcPct val="90000"/>
              </a:lnSpc>
            </a:pPr>
            <a:endParaRPr lang="en-US" sz="700" u="sng" smtClean="0"/>
          </a:p>
          <a:p>
            <a:pPr>
              <a:lnSpc>
                <a:spcPct val="90000"/>
              </a:lnSpc>
            </a:pPr>
            <a:r>
              <a:rPr lang="en-US" sz="700" u="sng" smtClean="0"/>
              <a:t>WIETA’s</a:t>
            </a:r>
            <a:r>
              <a:rPr lang="en-US" sz="700" smtClean="0"/>
              <a:t> mission is to </a:t>
            </a:r>
            <a:r>
              <a:rPr lang="en-US" sz="700" b="1" i="1" smtClean="0"/>
              <a:t>improve the working conditions of employees in agriculture </a:t>
            </a:r>
            <a:r>
              <a:rPr lang="en-US" sz="700" smtClean="0"/>
              <a:t>by: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700" smtClean="0"/>
              <a:t>formulating and adopting a code of good practice governing employment standards for those involved in primary growing and secondary production operations;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700" smtClean="0"/>
              <a:t>promoting the adoption of and adherence to the code of good practice among all producers and growers;\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700" smtClean="0"/>
              <a:t>educating producers and workers on the provisions of the code;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700" smtClean="0"/>
              <a:t>appointing independent social auditors to ensure that members of the association observe and implement the code of good practice; and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700" smtClean="0"/>
              <a:t>determining ways of encouraging implementation of and compliance with the code and determining measures to be taken in the case of non-compliance with the code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700" smtClean="0"/>
              <a:t>--79 cellars are certified, launching a campaign to look at the entire supply chain (small number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700" smtClean="0"/>
              <a:t>Goal is 60% my 2014</a:t>
            </a:r>
          </a:p>
          <a:p>
            <a:pPr>
              <a:lnSpc>
                <a:spcPct val="90000"/>
              </a:lnSpc>
            </a:pPr>
            <a:endParaRPr lang="en-US" sz="700" u="sng" smtClean="0"/>
          </a:p>
          <a:p>
            <a:pPr>
              <a:lnSpc>
                <a:spcPct val="90000"/>
              </a:lnSpc>
            </a:pPr>
            <a:r>
              <a:rPr lang="en-US" sz="700" u="sng" smtClean="0"/>
              <a:t>SWAS</a:t>
            </a:r>
            <a:r>
              <a:rPr lang="en-US" sz="700" smtClean="0"/>
              <a:t>: Mostly focused on the environment but adds “Health and safety of workers” </a:t>
            </a:r>
          </a:p>
          <a:p>
            <a:pPr>
              <a:lnSpc>
                <a:spcPct val="90000"/>
              </a:lnSpc>
            </a:pPr>
            <a:r>
              <a:rPr lang="en-US" sz="700" smtClean="0"/>
              <a:t>60% in 2010, 85% in 2011 goal is 100%</a:t>
            </a:r>
          </a:p>
          <a:p>
            <a:pPr>
              <a:lnSpc>
                <a:spcPct val="90000"/>
              </a:lnSpc>
            </a:pPr>
            <a:endParaRPr lang="en-US" sz="700" smtClean="0"/>
          </a:p>
          <a:p>
            <a:pPr>
              <a:lnSpc>
                <a:spcPct val="90000"/>
              </a:lnSpc>
            </a:pPr>
            <a:r>
              <a:rPr lang="en-US" sz="700" u="sng" smtClean="0"/>
              <a:t>Cape WineMakers</a:t>
            </a:r>
            <a:r>
              <a:rPr lang="en-US" sz="700" smtClean="0"/>
              <a:t>: Developed in 1999, focused on education and development of winemakers form previously disadvmantaged communities</a:t>
            </a:r>
          </a:p>
          <a:p>
            <a:pPr>
              <a:lnSpc>
                <a:spcPct val="90000"/>
              </a:lnSpc>
            </a:pPr>
            <a:endParaRPr lang="en-US" sz="700" smtClean="0"/>
          </a:p>
          <a:p>
            <a:pPr>
              <a:lnSpc>
                <a:spcPct val="90000"/>
              </a:lnSpc>
            </a:pPr>
            <a:r>
              <a:rPr lang="en-US" sz="700" u="sng" smtClean="0"/>
              <a:t>FUNDI</a:t>
            </a:r>
            <a:r>
              <a:rPr lang="en-US" sz="700" smtClean="0"/>
              <a:t> an effort to identify and educate service professionals of previously under represented communities.</a:t>
            </a:r>
          </a:p>
          <a:p>
            <a:pPr>
              <a:lnSpc>
                <a:spcPct val="90000"/>
              </a:lnSpc>
            </a:pPr>
            <a:endParaRPr lang="en-US" sz="700" smtClean="0"/>
          </a:p>
          <a:p>
            <a:pPr>
              <a:lnSpc>
                <a:spcPct val="90000"/>
              </a:lnSpc>
            </a:pPr>
            <a:r>
              <a:rPr lang="en-US" sz="700" smtClean="0"/>
              <a:t>Find that Distell, KWV follow these standards and also support their own initiatives</a:t>
            </a:r>
          </a:p>
          <a:p>
            <a:pPr>
              <a:lnSpc>
                <a:spcPct val="90000"/>
              </a:lnSpc>
            </a:pPr>
            <a:endParaRPr lang="en-US" sz="700" smtClean="0"/>
          </a:p>
          <a:p>
            <a:pPr>
              <a:lnSpc>
                <a:spcPct val="90000"/>
              </a:lnSpc>
            </a:pPr>
            <a:r>
              <a:rPr lang="en-US" sz="700" smtClean="0">
                <a:hlinkClick r:id="rId3"/>
              </a:rPr>
              <a:t>Su Birch</a:t>
            </a:r>
            <a:r>
              <a:rPr lang="en-US" sz="700" smtClean="0"/>
              <a:t>, CEO of Wines of South Africa and </a:t>
            </a:r>
            <a:r>
              <a:rPr lang="en-US" sz="700" smtClean="0">
                <a:hlinkClick r:id="rId4"/>
              </a:rPr>
              <a:t>Lynne Sherriff MW</a:t>
            </a:r>
            <a:r>
              <a:rPr lang="en-US" sz="700" smtClean="0"/>
              <a:t>, who chairs the Institute of Masters of Wine, based in London have been shortlisted by UK-based Wine Intelligence for its line-up of the world's most influential figures in wine over the past decade.</a:t>
            </a:r>
          </a:p>
          <a:p>
            <a:pPr>
              <a:lnSpc>
                <a:spcPct val="90000"/>
              </a:lnSpc>
            </a:pPr>
            <a:endParaRPr lang="en-US" sz="700" u="sng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803C03-0C7F-42E2-8451-632EB6C7AC7F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3C5B22-BF14-43E8-9090-963088D748EC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E86D0B-49AC-4977-9103-A4473008F3E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Similar to AVA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Geographic indication controversy regarding defined areas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importance eow wine shows is that wines show a particular style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C77EFB-4782-4D2A-B50F-39D1AE7B1F89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342DBE-DED5-4C41-8A10-26A77F724F36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Varietal First mindset</a:t>
            </a:r>
          </a:p>
          <a:p>
            <a:pPr eaLnBrk="1" hangingPunct="1"/>
            <a:r>
              <a:rPr lang="en-US" smtClean="0"/>
              <a:t>Chard 15%</a:t>
            </a:r>
          </a:p>
          <a:p>
            <a:pPr eaLnBrk="1" hangingPunct="1"/>
            <a:r>
              <a:rPr lang="en-US" smtClean="0"/>
              <a:t>Shiraz 18% really the syrah grape</a:t>
            </a:r>
          </a:p>
          <a:p>
            <a:pPr eaLnBrk="1" hangingPunct="1"/>
            <a:r>
              <a:rPr lang="en-US" smtClean="0"/>
              <a:t>Cab. Sauv 15%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Source: http://www.wineaustralia.com/australia/LinkClick.aspx?fileticket=0xGfZTMjDjA%3d&amp;tabid=5419 </a:t>
            </a:r>
          </a:p>
          <a:p>
            <a:endParaRPr lang="en-US" smtClean="0"/>
          </a:p>
          <a:p>
            <a:pPr eaLnBrk="1" hangingPunct="1"/>
            <a:r>
              <a:rPr lang="en-US" smtClean="0"/>
              <a:t>Murray River and Murrumbidgee provide irrigation for Victoria and New South Wales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South Australia, No phylloxera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Victoria gets water from melting snow of The Great Dividing Range</a:t>
            </a:r>
          </a:p>
          <a:p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DA25EB-3A58-4506-91C4-D7FDBF2A9B45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112398-A245-4E20-8784-F7B461797488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4F161E-66A7-45DC-8835-501486949884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B87CF-9E6B-45C4-BFB2-C668455DF7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1BADB-B5F2-49FE-84E8-9AA0485827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720FB-9DEF-441E-95B3-789ACF4943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12A75-47ED-42CF-BF3F-6CFCB0B01E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629C5-1388-40E5-9FEF-E76EA44D1C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E14AC-A108-474B-97D3-4617C6162D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F437E-08B6-4CE2-A8E2-994448D7A7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FB1C2-3386-4299-9826-EE6565D2E5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5027D-84A1-41B8-9B3E-B6275F6B76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C0542-9CD9-46E1-8E4A-D768128A09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D0B52-FA62-43FB-9C96-EF3CB07F60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BCBCB"/>
            </a:gs>
            <a:gs pos="30000">
              <a:srgbClr val="E7E7E7"/>
            </a:gs>
            <a:gs pos="100000">
              <a:srgbClr val="FFFFFF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535F070-5D6B-435E-B0B8-A4A779D945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9" r:id="rId2"/>
    <p:sldLayoutId id="2147483864" r:id="rId3"/>
    <p:sldLayoutId id="2147483860" r:id="rId4"/>
    <p:sldLayoutId id="2147483861" r:id="rId5"/>
    <p:sldLayoutId id="2147483865" r:id="rId6"/>
    <p:sldLayoutId id="2147483866" r:id="rId7"/>
    <p:sldLayoutId id="2147483867" r:id="rId8"/>
    <p:sldLayoutId id="2147483868" r:id="rId9"/>
    <p:sldLayoutId id="2147483862" r:id="rId10"/>
    <p:sldLayoutId id="21474838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SeH97pApyaw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sa.co.za/sa/origin_introduction.php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sa.co.za/sa/stats_sa_industry.php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Excel_Chart4.xls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Excel_Chart5.xls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arthdivasblog.com/wp-content/uploads/2012/01/295547-Fair_Trade_Certified_logo_2012.jpeg" TargetMode="Externa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Chart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ctrTitle"/>
          </p:nvPr>
        </p:nvSpPr>
        <p:spPr>
          <a:xfrm>
            <a:off x="228600" y="889000"/>
            <a:ext cx="7924800" cy="2133600"/>
          </a:xfrm>
        </p:spPr>
        <p:txBody>
          <a:bodyPr/>
          <a:lstStyle/>
          <a:p>
            <a:pPr eaLnBrk="1" hangingPunct="1"/>
            <a:r>
              <a:rPr lang="en-US" dirty="0" smtClean="0"/>
              <a:t>Wines of the Southern Hemisphere:</a:t>
            </a:r>
            <a:br>
              <a:rPr lang="en-US" dirty="0" smtClean="0"/>
            </a:br>
            <a:r>
              <a:rPr lang="en-US" dirty="0" smtClean="0"/>
              <a:t>Australia, New Zealand &amp; South </a:t>
            </a:r>
            <a:r>
              <a:rPr lang="en-US" dirty="0" smtClean="0"/>
              <a:t>Africa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New York City College of Technology, CUNY</a:t>
            </a:r>
            <a:br>
              <a:rPr lang="en-US" sz="2400" dirty="0" smtClean="0"/>
            </a:br>
            <a:r>
              <a:rPr lang="en-US" sz="2400" dirty="0" smtClean="0"/>
              <a:t>Spring 2016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2800" dirty="0" smtClean="0"/>
              <a:t>Prof. </a:t>
            </a:r>
            <a:r>
              <a:rPr lang="en-US" sz="2800" dirty="0" smtClean="0"/>
              <a:t>Karen </a:t>
            </a:r>
            <a:r>
              <a:rPr lang="en-US" sz="2800" dirty="0" err="1" smtClean="0"/>
              <a:t>Goodlad</a:t>
            </a:r>
            <a:r>
              <a:rPr lang="en-US" sz="2800" dirty="0" smtClean="0"/>
              <a:t>, CSW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4"/>
          <p:cNvSpPr>
            <a:spLocks noGrp="1"/>
          </p:cNvSpPr>
          <p:nvPr>
            <p:ph type="title"/>
          </p:nvPr>
        </p:nvSpPr>
        <p:spPr>
          <a:xfrm>
            <a:off x="6858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Trends in the Australian Wine Industry</a:t>
            </a:r>
          </a:p>
        </p:txBody>
      </p:sp>
      <p:sp>
        <p:nvSpPr>
          <p:cNvPr id="19459" name="Text Placeholder 6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639763"/>
          </a:xfrm>
        </p:spPr>
        <p:txBody>
          <a:bodyPr/>
          <a:lstStyle/>
          <a:p>
            <a:pPr algn="ctr" eaLnBrk="1" hangingPunct="1"/>
            <a:r>
              <a:rPr lang="en-US" sz="3200" smtClean="0"/>
              <a:t>2005</a:t>
            </a:r>
          </a:p>
        </p:txBody>
      </p:sp>
      <p:sp>
        <p:nvSpPr>
          <p:cNvPr id="19460" name="Text Placeholder 7"/>
          <p:cNvSpPr>
            <a:spLocks noGrp="1"/>
          </p:cNvSpPr>
          <p:nvPr>
            <p:ph type="body" sz="half" idx="3"/>
          </p:nvPr>
        </p:nvSpPr>
        <p:spPr>
          <a:xfrm>
            <a:off x="4873625" y="1371600"/>
            <a:ext cx="4041775" cy="639763"/>
          </a:xfrm>
        </p:spPr>
        <p:txBody>
          <a:bodyPr/>
          <a:lstStyle/>
          <a:p>
            <a:pPr algn="ctr" eaLnBrk="1" hangingPunct="1"/>
            <a:r>
              <a:rPr lang="en-US" sz="3200" smtClean="0"/>
              <a:t>2010</a:t>
            </a:r>
          </a:p>
        </p:txBody>
      </p:sp>
      <p:sp>
        <p:nvSpPr>
          <p:cNvPr id="9220" name="Content Placeholder 5"/>
          <p:cNvSpPr>
            <a:spLocks noGrp="1"/>
          </p:cNvSpPr>
          <p:nvPr>
            <p:ph sz="quarter" idx="2"/>
          </p:nvPr>
        </p:nvSpPr>
        <p:spPr>
          <a:xfrm>
            <a:off x="457200" y="2209800"/>
            <a:ext cx="4040188" cy="4332288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smtClean="0"/>
              <a:t>Price per bottle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/>
              <a:t>66% = $2.50-$4.99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/>
              <a:t>3% = &gt;$10.00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smtClean="0"/>
              <a:t>Export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/>
              <a:t>700 million Lt.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/>
              <a:t>UK 17%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/>
              <a:t>USA 7%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/>
              <a:t>China, not noted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/>
              <a:t>AU 41%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smtClean="0"/>
              <a:t>Excellent Production</a:t>
            </a:r>
          </a:p>
        </p:txBody>
      </p:sp>
      <p:sp>
        <p:nvSpPr>
          <p:cNvPr id="9222" name="Content Placeholder 8"/>
          <p:cNvSpPr>
            <a:spLocks noGrp="1"/>
          </p:cNvSpPr>
          <p:nvPr>
            <p:ph sz="quarter" idx="4"/>
          </p:nvPr>
        </p:nvSpPr>
        <p:spPr>
          <a:xfrm>
            <a:off x="4873625" y="2209800"/>
            <a:ext cx="4041775" cy="4332288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smtClean="0"/>
              <a:t>Price per bottle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/>
              <a:t>72% = $2.50-$4.99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/>
              <a:t>4% = &gt;$10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smtClean="0"/>
              <a:t>Exports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/>
              <a:t>~800 million Lt.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/>
              <a:t>UK 15%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/>
              <a:t>USA 12%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/>
              <a:t>China 3%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/>
              <a:t>AU 26%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smtClean="0"/>
              <a:t>Concerns of Draught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Barossa_Valley_01.JPG"/>
          <p:cNvPicPr>
            <a:picLocks noChangeAspect="1" noChangeArrowheads="1"/>
          </p:cNvPicPr>
          <p:nvPr/>
        </p:nvPicPr>
        <p:blipFill>
          <a:blip r:embed="rId3" cstate="print">
            <a:lum bright="20000" contrast="-20000"/>
          </a:blip>
          <a:srcRect/>
          <a:stretch>
            <a:fillRect/>
          </a:stretch>
        </p:blipFill>
        <p:spPr bwMode="auto">
          <a:xfrm>
            <a:off x="228600" y="214313"/>
            <a:ext cx="8748713" cy="649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762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tabLst>
                <a:tab pos="2165350" algn="l"/>
              </a:tabLst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South Australia: Barossa Valley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220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219200"/>
            <a:ext cx="7693025" cy="486727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50% of the wine in South Australia comes from Barossa Valley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http://www.nzwine.com/assets/resized/sm/upload/y3/vq/s9/3k/WRV_155_NZ_PERNOD-RICARD-0-548-365-365-ffffff.jpg"/>
          <p:cNvPicPr>
            <a:picLocks noChangeAspect="1" noChangeArrowheads="1"/>
          </p:cNvPicPr>
          <p:nvPr/>
        </p:nvPicPr>
        <p:blipFill>
          <a:blip r:embed="rId3" cstate="print"/>
          <a:srcRect t="7377" b="18033"/>
          <a:stretch>
            <a:fillRect/>
          </a:stretch>
        </p:blipFill>
        <p:spPr bwMode="auto">
          <a:xfrm>
            <a:off x="-1" y="-28074"/>
            <a:ext cx="9169049" cy="693420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1507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296400" cy="990600"/>
          </a:xfrm>
        </p:spPr>
        <p:txBody>
          <a:bodyPr/>
          <a:lstStyle/>
          <a:p>
            <a:pPr algn="ctr" eaLnBrk="1" hangingPunct="1"/>
            <a:r>
              <a:rPr lang="en-US" sz="5400" dirty="0" smtClean="0">
                <a:solidFill>
                  <a:schemeClr val="bg1"/>
                </a:solidFill>
              </a:rPr>
              <a:t>Wines of New Zealand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90600" y="1143000"/>
            <a:ext cx="7848600" cy="452755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chemeClr val="bg1"/>
                </a:solidFill>
              </a:rPr>
              <a:t>Two Islands Separated by Cook Strait</a:t>
            </a:r>
          </a:p>
          <a:p>
            <a:pPr eaLnBrk="1" hangingPunct="1"/>
            <a:r>
              <a:rPr lang="en-US" sz="2800" dirty="0" smtClean="0">
                <a:solidFill>
                  <a:schemeClr val="bg1"/>
                </a:solidFill>
              </a:rPr>
              <a:t>Maritime Climate in all </a:t>
            </a:r>
            <a:r>
              <a:rPr lang="en-US" sz="2800" dirty="0" smtClean="0">
                <a:solidFill>
                  <a:schemeClr val="bg1"/>
                </a:solidFill>
              </a:rPr>
              <a:t>Regions</a:t>
            </a:r>
          </a:p>
          <a:p>
            <a:pPr eaLnBrk="1" hangingPunct="1"/>
            <a:endParaRPr lang="en-US" sz="2800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US" sz="2800" dirty="0" smtClean="0">
                <a:solidFill>
                  <a:schemeClr val="bg1"/>
                </a:solidFill>
              </a:rPr>
              <a:t>Historically:</a:t>
            </a:r>
          </a:p>
          <a:p>
            <a:pPr lvl="1" eaLnBrk="1" hangingPunct="1"/>
            <a:r>
              <a:rPr lang="en-US" sz="2400" dirty="0" smtClean="0">
                <a:solidFill>
                  <a:schemeClr val="bg1"/>
                </a:solidFill>
              </a:rPr>
              <a:t>Little Wine Consumption</a:t>
            </a:r>
          </a:p>
          <a:p>
            <a:pPr lvl="1" eaLnBrk="1" hangingPunct="1"/>
            <a:r>
              <a:rPr lang="en-US" sz="2400" dirty="0" smtClean="0">
                <a:solidFill>
                  <a:schemeClr val="bg1"/>
                </a:solidFill>
              </a:rPr>
              <a:t>Early 1900’s Prohibition + </a:t>
            </a:r>
            <a:r>
              <a:rPr lang="en-US" sz="2400" dirty="0" err="1" smtClean="0">
                <a:solidFill>
                  <a:schemeClr val="bg1"/>
                </a:solidFill>
              </a:rPr>
              <a:t>Phylloxera</a:t>
            </a:r>
            <a:endParaRPr lang="en-US" sz="2400" dirty="0" smtClean="0">
              <a:solidFill>
                <a:schemeClr val="bg1"/>
              </a:solidFill>
            </a:endParaRPr>
          </a:p>
          <a:p>
            <a:pPr lvl="1" eaLnBrk="1" hangingPunct="1"/>
            <a:r>
              <a:rPr lang="en-US" sz="2400" dirty="0" smtClean="0">
                <a:solidFill>
                  <a:schemeClr val="bg1"/>
                </a:solidFill>
              </a:rPr>
              <a:t>Until the Late ’70s Restaurants Could Not Sell Wine</a:t>
            </a:r>
          </a:p>
          <a:p>
            <a:pPr eaLnBrk="1" hangingPunct="1"/>
            <a:r>
              <a:rPr lang="en-US" sz="2800" dirty="0" smtClean="0">
                <a:solidFill>
                  <a:schemeClr val="bg1"/>
                </a:solidFill>
              </a:rPr>
              <a:t>Today:</a:t>
            </a:r>
          </a:p>
          <a:p>
            <a:pPr lvl="1" eaLnBrk="1" hangingPunct="1"/>
            <a:r>
              <a:rPr lang="en-US" sz="2400" dirty="0" smtClean="0">
                <a:solidFill>
                  <a:schemeClr val="bg1"/>
                </a:solidFill>
              </a:rPr>
              <a:t>High Quality Wine/Intense Competition</a:t>
            </a:r>
          </a:p>
          <a:p>
            <a:pPr lvl="1" eaLnBrk="1" hangingPunct="1"/>
            <a:r>
              <a:rPr lang="en-US" sz="2400" dirty="0" smtClean="0">
                <a:solidFill>
                  <a:schemeClr val="bg1"/>
                </a:solidFill>
              </a:rPr>
              <a:t>33</a:t>
            </a:r>
            <a:r>
              <a:rPr lang="en-US" sz="2400" baseline="30000" dirty="0" smtClean="0">
                <a:solidFill>
                  <a:schemeClr val="bg1"/>
                </a:solidFill>
              </a:rPr>
              <a:t>rd</a:t>
            </a:r>
            <a:r>
              <a:rPr lang="en-US" sz="2400" dirty="0" smtClean="0">
                <a:solidFill>
                  <a:schemeClr val="bg1"/>
                </a:solidFill>
              </a:rPr>
              <a:t> Largest Wine Producer/Export 20%</a:t>
            </a:r>
          </a:p>
          <a:p>
            <a:pPr lvl="1" eaLnBrk="1" hangingPunct="1"/>
            <a:r>
              <a:rPr lang="en-US" sz="2400" dirty="0" smtClean="0">
                <a:solidFill>
                  <a:schemeClr val="bg1"/>
                </a:solidFill>
              </a:rPr>
              <a:t>Labels are Regulated to Represent 85% of Regions, Varietal and Vintage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7800" y="6096000"/>
            <a:ext cx="6172200" cy="646113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Learn more </a:t>
            </a:r>
            <a:r>
              <a:rPr lang="en-US" dirty="0" smtClean="0">
                <a:solidFill>
                  <a:schemeClr val="bg1"/>
                </a:solidFill>
              </a:rPr>
              <a:t>about </a:t>
            </a:r>
            <a:r>
              <a:rPr lang="en-US" dirty="0">
                <a:solidFill>
                  <a:schemeClr val="bg1"/>
                </a:solidFill>
              </a:rPr>
              <a:t>NZ </a:t>
            </a:r>
            <a:r>
              <a:rPr lang="en-US" dirty="0" smtClean="0">
                <a:solidFill>
                  <a:schemeClr val="bg1"/>
                </a:solidFill>
              </a:rPr>
              <a:t>Sauvignon </a:t>
            </a:r>
            <a:r>
              <a:rPr lang="en-US" dirty="0">
                <a:solidFill>
                  <a:schemeClr val="bg1"/>
                </a:solidFill>
              </a:rPr>
              <a:t>Blanc: </a:t>
            </a:r>
            <a:r>
              <a:rPr lang="en-US" dirty="0">
                <a:solidFill>
                  <a:schemeClr val="bg1"/>
                </a:solidFill>
                <a:hlinkClick r:id="rId4"/>
              </a:rPr>
              <a:t>https://</a:t>
            </a:r>
            <a:r>
              <a:rPr lang="en-US" dirty="0" smtClean="0">
                <a:solidFill>
                  <a:schemeClr val="bg1"/>
                </a:solidFill>
                <a:hlinkClick r:id="rId4"/>
              </a:rPr>
              <a:t>www.youtube.com/watch?v=SeH97pApyaw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9090" name="Picture 2" descr="https://lh5.googleusercontent.com/imhUivih0hZjSAFGFDV-cvNRWwweO7hEQQJXLyloA9tAUD_1Ywwll7-LuSnX5mHCwi3enrMQDq6dNRp-jKk0UhaUyDbz5sri8gkNYohiCd2VXRPMWxZWADlCHrh6d2JY0sh_h79Oz9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72575" cy="6619876"/>
          </a:xfrm>
          <a:prstGeom prst="rect">
            <a:avLst/>
          </a:prstGeom>
          <a:noFill/>
        </p:spPr>
      </p:pic>
      <p:sp>
        <p:nvSpPr>
          <p:cNvPr id="5" name="Line Callout 1 4"/>
          <p:cNvSpPr/>
          <p:nvPr/>
        </p:nvSpPr>
        <p:spPr>
          <a:xfrm>
            <a:off x="7315200" y="2667000"/>
            <a:ext cx="1676400" cy="762000"/>
          </a:xfrm>
          <a:prstGeom prst="borderCallout1">
            <a:avLst>
              <a:gd name="adj1" fmla="val 45000"/>
              <a:gd name="adj2" fmla="val -7765"/>
              <a:gd name="adj3" fmla="val -45988"/>
              <a:gd name="adj4" fmla="val -8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2,200%</a:t>
            </a:r>
          </a:p>
          <a:p>
            <a:pPr algn="ctr"/>
            <a:r>
              <a:rPr lang="en-US" sz="1600" dirty="0" smtClean="0"/>
              <a:t>Change between 1990 &amp; 2014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/>
          <a:lstStyle/>
          <a:p>
            <a:pPr eaLnBrk="1" hangingPunct="1"/>
            <a:r>
              <a:rPr lang="en-US" smtClean="0"/>
              <a:t>Number of wineries by amount sold, </a:t>
            </a:r>
            <a:r>
              <a:rPr lang="en-US" sz="2400" smtClean="0"/>
              <a:t>April 2012</a:t>
            </a:r>
            <a:endParaRPr lang="en-US" smtClean="0"/>
          </a:p>
        </p:txBody>
      </p:sp>
      <p:graphicFrame>
        <p:nvGraphicFramePr>
          <p:cNvPr id="2050" name="Chart 3"/>
          <p:cNvGraphicFramePr>
            <a:graphicFrameLocks/>
          </p:cNvGraphicFramePr>
          <p:nvPr/>
        </p:nvGraphicFramePr>
        <p:xfrm>
          <a:off x="-50800" y="1041400"/>
          <a:ext cx="9017000" cy="5867400"/>
        </p:xfrm>
        <a:graphic>
          <a:graphicData uri="http://schemas.openxmlformats.org/presentationml/2006/ole">
            <p:oleObj spid="_x0000_s2050" r:id="rId3" imgW="9016765" imgH="586486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 l="54466" t="11458" r="8638" b="17708"/>
          <a:stretch>
            <a:fillRect/>
          </a:stretch>
        </p:blipFill>
        <p:spPr bwMode="auto">
          <a:xfrm>
            <a:off x="2867025" y="0"/>
            <a:ext cx="6353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New Zealand Grape Varieties 2000-2009</a:t>
            </a:r>
            <a:endParaRPr lang="en-US" dirty="0"/>
          </a:p>
        </p:txBody>
      </p:sp>
      <p:graphicFrame>
        <p:nvGraphicFramePr>
          <p:cNvPr id="307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-50800" y="1092200"/>
          <a:ext cx="9245600" cy="5511800"/>
        </p:xfrm>
        <a:graphic>
          <a:graphicData uri="http://schemas.openxmlformats.org/presentationml/2006/ole">
            <p:oleObj spid="_x0000_s3074" r:id="rId3" imgW="9242337" imgH="5511262" progId="Excel.Chart.8">
              <p:embed/>
            </p:oleObj>
          </a:graphicData>
        </a:graphic>
      </p:graphicFrame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762000" y="6400800"/>
            <a:ext cx="342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Source: Wine of NZ Annual Report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New Zealand: </a:t>
            </a:r>
            <a:br>
              <a:rPr lang="en-US" dirty="0" smtClean="0"/>
            </a:br>
            <a:r>
              <a:rPr lang="en-US" dirty="0" smtClean="0"/>
              <a:t>Wine Regions and the Number of Wineries by region as of April 2012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38200" y="1676400"/>
            <a:ext cx="3886200" cy="372427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600" dirty="0" smtClean="0"/>
              <a:t>North Island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200" dirty="0" smtClean="0"/>
              <a:t>Auckland, 117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200" dirty="0" smtClean="0"/>
              <a:t>Waikato, 15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200" dirty="0" smtClean="0"/>
              <a:t>Bay of Plenty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200" dirty="0" smtClean="0"/>
              <a:t>Hawke’s Bay, 85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200" dirty="0" err="1" smtClean="0"/>
              <a:t>Gisborne</a:t>
            </a:r>
            <a:r>
              <a:rPr lang="en-US" sz="3200" dirty="0" smtClean="0"/>
              <a:t>, 25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200" dirty="0" err="1" smtClean="0"/>
              <a:t>Wairarapa</a:t>
            </a:r>
            <a:r>
              <a:rPr lang="en-US" sz="3200" dirty="0" smtClean="0"/>
              <a:t>, 61</a:t>
            </a:r>
          </a:p>
        </p:txBody>
      </p:sp>
      <p:sp>
        <p:nvSpPr>
          <p:cNvPr id="12292" name="Rectangle 5"/>
          <p:cNvSpPr>
            <a:spLocks noGrp="1" noChangeArrowheads="1"/>
          </p:cNvSpPr>
          <p:nvPr>
            <p:ph sz="quarter" idx="2"/>
          </p:nvPr>
        </p:nvSpPr>
        <p:spPr>
          <a:xfrm>
            <a:off x="4572000" y="1676400"/>
            <a:ext cx="4038600" cy="372427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600" dirty="0" smtClean="0"/>
              <a:t>South Island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200" dirty="0" smtClean="0"/>
              <a:t>Marlborough,150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200" dirty="0" err="1" smtClean="0"/>
              <a:t>Canterberury</a:t>
            </a:r>
            <a:r>
              <a:rPr lang="en-US" sz="3200" dirty="0" smtClean="0"/>
              <a:t>, 69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200" dirty="0" smtClean="0"/>
              <a:t>Nelson, 37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200" dirty="0" smtClean="0"/>
              <a:t>Central </a:t>
            </a:r>
            <a:r>
              <a:rPr lang="en-US" sz="3200" dirty="0" err="1" smtClean="0"/>
              <a:t>Otago</a:t>
            </a:r>
            <a:r>
              <a:rPr lang="en-US" sz="3200" dirty="0" smtClean="0"/>
              <a:t>, 118</a:t>
            </a: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228600" y="5657850"/>
            <a:ext cx="8915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u="sng"/>
              <a:t>Dominant Grape Varieties</a:t>
            </a:r>
            <a:r>
              <a:rPr lang="en-US" sz="2400"/>
              <a:t>: Chardonnay, </a:t>
            </a:r>
            <a:r>
              <a:rPr lang="en-US" sz="2400" i="1" u="sng"/>
              <a:t>Sauvignon Blanc</a:t>
            </a:r>
            <a:r>
              <a:rPr lang="en-US" sz="2400"/>
              <a:t>, Cabernet Sauvignon, Merlot, Muscat, Chenin Blanc, Riesling, Gewurztraminer, </a:t>
            </a:r>
            <a:r>
              <a:rPr lang="en-US" sz="2400" i="1" u="sng"/>
              <a:t>Pinot Noir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greatwinecapitals.com/sites/default/files/styles/gallery_full_view/public/wine_capital_images/gallery/fynbos_vineyards_wosa_pierrevanderspuy_-0160.jpg"/>
          <p:cNvPicPr>
            <a:picLocks noChangeAspect="1" noChangeArrowheads="1"/>
          </p:cNvPicPr>
          <p:nvPr/>
        </p:nvPicPr>
        <p:blipFill>
          <a:blip r:embed="rId3" cstate="print">
            <a:lum bright="30000" contrast="-30000"/>
          </a:blip>
          <a:srcRect/>
          <a:stretch>
            <a:fillRect/>
          </a:stretch>
        </p:blipFill>
        <p:spPr bwMode="auto">
          <a:xfrm>
            <a:off x="-38100" y="0"/>
            <a:ext cx="10287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838200"/>
          </a:xfrm>
        </p:spPr>
        <p:txBody>
          <a:bodyPr/>
          <a:lstStyle/>
          <a:p>
            <a:pPr eaLnBrk="1" hangingPunct="1"/>
            <a:r>
              <a:rPr lang="en-US" sz="4800" smtClean="0"/>
              <a:t>Wines of South Africa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685800"/>
            <a:ext cx="8001000" cy="3962400"/>
          </a:xfrm>
        </p:spPr>
        <p:txBody>
          <a:bodyPr/>
          <a:lstStyle/>
          <a:p>
            <a:pPr eaLnBrk="1" hangingPunct="1"/>
            <a:r>
              <a:rPr lang="en-US" smtClean="0"/>
              <a:t>VIP-Vine Integrity Program</a:t>
            </a:r>
            <a:br>
              <a:rPr lang="en-US" smtClean="0"/>
            </a:br>
            <a:r>
              <a:rPr lang="en-US" smtClean="0"/>
              <a:t>replaced KWV (cooperative program)</a:t>
            </a:r>
          </a:p>
          <a:p>
            <a:pPr eaLnBrk="1" hangingPunct="1"/>
            <a:r>
              <a:rPr lang="en-US" smtClean="0"/>
              <a:t>Wine Laws</a:t>
            </a:r>
          </a:p>
          <a:p>
            <a:pPr lvl="1" eaLnBrk="1" hangingPunct="1"/>
            <a:r>
              <a:rPr lang="en-US" smtClean="0">
                <a:solidFill>
                  <a:schemeClr val="tx1"/>
                </a:solidFill>
              </a:rPr>
              <a:t>85% Varietal on Label (as of 2005)</a:t>
            </a:r>
          </a:p>
          <a:p>
            <a:pPr lvl="1" eaLnBrk="1" hangingPunct="1"/>
            <a:r>
              <a:rPr lang="en-US" smtClean="0">
                <a:solidFill>
                  <a:schemeClr val="tx1"/>
                </a:solidFill>
              </a:rPr>
              <a:t>100% Place of Origin (WO)</a:t>
            </a:r>
          </a:p>
          <a:p>
            <a:pPr lvl="1" eaLnBrk="1" hangingPunct="1"/>
            <a:r>
              <a:rPr lang="en-US" smtClean="0">
                <a:solidFill>
                  <a:schemeClr val="tx1"/>
                </a:solidFill>
              </a:rPr>
              <a:t>85% From Vintage on Label</a:t>
            </a:r>
          </a:p>
          <a:p>
            <a:pPr lvl="1" eaLnBrk="1" hangingPunct="1"/>
            <a:r>
              <a:rPr lang="en-US" smtClean="0">
                <a:solidFill>
                  <a:schemeClr val="tx1"/>
                </a:solidFill>
              </a:rPr>
              <a:t>80 Government Recognized Estate Wines</a:t>
            </a:r>
          </a:p>
          <a:p>
            <a:pPr lvl="2" eaLnBrk="1" hangingPunct="1"/>
            <a:r>
              <a:rPr lang="en-US" smtClean="0"/>
              <a:t>100% Sourced From Estate and Produced on the Estate</a:t>
            </a:r>
          </a:p>
        </p:txBody>
      </p:sp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5181600" y="6400800"/>
            <a:ext cx="3581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National Flower of SA, King Protea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BB-BEE/BEE Objectives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447800"/>
            <a:ext cx="7848600" cy="4800600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600" dirty="0" smtClean="0"/>
              <a:t>Black</a:t>
            </a:r>
            <a:r>
              <a:rPr lang="en-US" sz="3600" b="1" dirty="0" smtClean="0"/>
              <a:t> </a:t>
            </a:r>
            <a:r>
              <a:rPr lang="en-US" sz="3600" dirty="0"/>
              <a:t>ownership </a:t>
            </a:r>
            <a:endParaRPr lang="en-US" sz="36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600" dirty="0" smtClean="0"/>
              <a:t>Black </a:t>
            </a:r>
            <a:r>
              <a:rPr lang="en-US" sz="3600" dirty="0"/>
              <a:t>representation at managerial levels </a:t>
            </a:r>
            <a:r>
              <a:rPr lang="en-US" sz="3600" dirty="0" smtClean="0"/>
              <a:t> </a:t>
            </a:r>
            <a:endParaRPr lang="en-US" sz="3600" dirty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600" dirty="0" smtClean="0"/>
              <a:t>Employment equity</a:t>
            </a:r>
            <a:endParaRPr lang="en-US" sz="3600" dirty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600" dirty="0" smtClean="0"/>
              <a:t>Skills </a:t>
            </a:r>
            <a:r>
              <a:rPr lang="en-US" sz="3600" dirty="0"/>
              <a:t>development preferential procurement for </a:t>
            </a:r>
            <a:r>
              <a:rPr lang="en-US" sz="3600" dirty="0" smtClean="0"/>
              <a:t>black-owned </a:t>
            </a:r>
            <a:r>
              <a:rPr lang="en-US" sz="3600" dirty="0"/>
              <a:t>enterprises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600" dirty="0" smtClean="0"/>
              <a:t>Enterprise </a:t>
            </a:r>
            <a:r>
              <a:rPr lang="en-US" sz="3600" dirty="0"/>
              <a:t>development and social/community </a:t>
            </a:r>
            <a:r>
              <a:rPr lang="en-US" sz="3600" dirty="0" smtClean="0"/>
              <a:t>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South Africa: Label Regulation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en-US" smtClean="0"/>
              <a:t>WO = </a:t>
            </a:r>
            <a:r>
              <a:rPr lang="en-US" i="1" smtClean="0"/>
              <a:t>Wyn van Oorsprong (</a:t>
            </a:r>
            <a:r>
              <a:rPr lang="en-US" smtClean="0"/>
              <a:t>Wine of Origin)</a:t>
            </a:r>
          </a:p>
          <a:p>
            <a:pPr eaLnBrk="1" hangingPunct="1"/>
            <a:r>
              <a:rPr lang="en-US" smtClean="0"/>
              <a:t>Gebottel in </a:t>
            </a:r>
          </a:p>
          <a:p>
            <a:pPr eaLnBrk="1" hangingPunct="1"/>
            <a:r>
              <a:rPr lang="en-US" smtClean="0"/>
              <a:t>Gekweek, Gemaak en Gebottel Op</a:t>
            </a:r>
          </a:p>
          <a:p>
            <a:pPr eaLnBrk="1" hangingPunct="1"/>
            <a:r>
              <a:rPr lang="en-US" smtClean="0"/>
              <a:t>Landgoedwyn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6324600"/>
            <a:ext cx="7543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To learn more visit </a:t>
            </a:r>
            <a:r>
              <a:rPr lang="en-US" dirty="0">
                <a:hlinkClick r:id="rId3"/>
              </a:rPr>
              <a:t>Wines of South Africa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Grape Varieties, </a:t>
            </a:r>
            <a:r>
              <a:rPr lang="en-US" sz="2000" dirty="0" smtClean="0"/>
              <a:t>as percentage of total hectare retrieved from </a:t>
            </a:r>
            <a:r>
              <a:rPr lang="en-US" sz="2000" dirty="0" smtClean="0">
                <a:hlinkClick r:id="rId3"/>
              </a:rPr>
              <a:t>http://www.wosa.co.za/sa/stats_sa_industry.php</a:t>
            </a:r>
            <a:r>
              <a:rPr lang="en-US" sz="2000" dirty="0" smtClean="0"/>
              <a:t> </a:t>
            </a: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371600"/>
          <a:ext cx="8382000" cy="5600833"/>
        </p:xfrm>
        <a:graphic>
          <a:graphicData uri="http://schemas.openxmlformats.org/drawingml/2006/table">
            <a:tbl>
              <a:tblPr/>
              <a:tblGrid>
                <a:gridCol w="3133458"/>
                <a:gridCol w="1749514"/>
                <a:gridCol w="1749514"/>
                <a:gridCol w="1749514"/>
              </a:tblGrid>
              <a:tr h="446818">
                <a:tc>
                  <a:txBody>
                    <a:bodyPr/>
                    <a:lstStyle/>
                    <a:p>
                      <a:r>
                        <a:rPr lang="en-US" sz="1500" dirty="0"/>
                        <a:t> 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1990</a:t>
                      </a:r>
                      <a:r>
                        <a:rPr lang="en-US" sz="2400" dirty="0"/>
                        <a:t> 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2000</a:t>
                      </a:r>
                      <a:r>
                        <a:rPr lang="en-US" sz="2400" dirty="0"/>
                        <a:t> 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2007</a:t>
                      </a:r>
                      <a:endParaRPr lang="en-US" sz="2400" dirty="0"/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44681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Steen/Chenin</a:t>
                      </a:r>
                      <a:endParaRPr lang="en-US" sz="2400" dirty="0"/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32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24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19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818">
                <a:tc>
                  <a:txBody>
                    <a:bodyPr/>
                    <a:lstStyle/>
                    <a:p>
                      <a:r>
                        <a:rPr lang="en-US" sz="2400" dirty="0"/>
                        <a:t>Chardonnay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9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818">
                <a:tc>
                  <a:txBody>
                    <a:bodyPr/>
                    <a:lstStyle/>
                    <a:p>
                      <a:r>
                        <a:rPr lang="en-US" sz="2400" dirty="0"/>
                        <a:t>Sauvignon Blanc 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818">
                <a:tc>
                  <a:txBody>
                    <a:bodyPr/>
                    <a:lstStyle/>
                    <a:p>
                      <a:r>
                        <a:rPr lang="en-US" sz="2400" dirty="0"/>
                        <a:t>Viognier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 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 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0,7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818">
                <a:tc>
                  <a:txBody>
                    <a:bodyPr/>
                    <a:lstStyle/>
                    <a:p>
                      <a:r>
                        <a:rPr lang="en-US" sz="2400" b="1" dirty="0"/>
                        <a:t>TOTAL WHITE</a:t>
                      </a:r>
                      <a:endParaRPr lang="en-US" sz="2400" dirty="0"/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84</a:t>
                      </a:r>
                      <a:endParaRPr lang="en-US" sz="2400" dirty="0"/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64</a:t>
                      </a:r>
                      <a:endParaRPr lang="en-US" sz="2400" dirty="0"/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56</a:t>
                      </a:r>
                      <a:endParaRPr lang="en-US" sz="2400" dirty="0"/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818">
                <a:tc>
                  <a:txBody>
                    <a:bodyPr/>
                    <a:lstStyle/>
                    <a:p>
                      <a:r>
                        <a:rPr lang="en-US" sz="2400" dirty="0"/>
                        <a:t> 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 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 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 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818">
                <a:tc>
                  <a:txBody>
                    <a:bodyPr/>
                    <a:lstStyle/>
                    <a:p>
                      <a:r>
                        <a:rPr lang="en-US" sz="2400" dirty="0"/>
                        <a:t>Cabernet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9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13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818">
                <a:tc>
                  <a:txBody>
                    <a:bodyPr/>
                    <a:lstStyle/>
                    <a:p>
                      <a:r>
                        <a:rPr lang="en-US" sz="2400" dirty="0"/>
                        <a:t>Merlot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7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818">
                <a:tc>
                  <a:txBody>
                    <a:bodyPr/>
                    <a:lstStyle/>
                    <a:p>
                      <a:r>
                        <a:rPr lang="en-US" sz="2400" dirty="0"/>
                        <a:t>Pinotage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7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818">
                <a:tc>
                  <a:txBody>
                    <a:bodyPr/>
                    <a:lstStyle/>
                    <a:p>
                      <a:r>
                        <a:rPr lang="en-US" sz="2400" dirty="0"/>
                        <a:t>Shiraz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10</a:t>
                      </a:r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5835">
                <a:tc>
                  <a:txBody>
                    <a:bodyPr/>
                    <a:lstStyle/>
                    <a:p>
                      <a:r>
                        <a:rPr lang="en-US" sz="2400" b="1" dirty="0"/>
                        <a:t>TOTAL RED</a:t>
                      </a:r>
                      <a:endParaRPr lang="en-US" sz="2400" dirty="0"/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16</a:t>
                      </a:r>
                      <a:endParaRPr lang="en-US" sz="2400" dirty="0"/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36</a:t>
                      </a:r>
                      <a:endParaRPr lang="en-US" sz="2400" dirty="0"/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44</a:t>
                      </a:r>
                      <a:endParaRPr lang="en-US" sz="2400" dirty="0"/>
                    </a:p>
                  </a:txBody>
                  <a:tcPr marL="16213" marR="16213" marT="16213" marB="16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 of SA Vines in 2007</a:t>
            </a:r>
          </a:p>
        </p:txBody>
      </p:sp>
      <p:pic>
        <p:nvPicPr>
          <p:cNvPr id="28675" name="Picture 2" descr="http://www.wosa.co.za/image/page/stats_sa_industry/image00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62000" y="1066800"/>
            <a:ext cx="10668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990600"/>
          </a:xfrm>
        </p:spPr>
        <p:txBody>
          <a:bodyPr/>
          <a:lstStyle/>
          <a:p>
            <a:pPr eaLnBrk="1" hangingPunct="1"/>
            <a:r>
              <a:rPr lang="en-US" sz="3600" smtClean="0"/>
              <a:t>Black Participation in the</a:t>
            </a:r>
            <a:br>
              <a:rPr lang="en-US" sz="3600" smtClean="0"/>
            </a:br>
            <a:r>
              <a:rPr lang="en-US" sz="3600" smtClean="0"/>
              <a:t>Wine Industry and in Tourism</a:t>
            </a:r>
            <a:endParaRPr lang="en-US" sz="1100" smtClean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7244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smtClean="0"/>
              <a:t>Wine industry employs 275,600 (directly and indirectly), including in wine tourism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smtClean="0"/>
              <a:t>160,000 employed from historically disadvantaged groups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smtClean="0"/>
              <a:t>30 Black-owned wine brands</a:t>
            </a:r>
          </a:p>
        </p:txBody>
      </p:sp>
      <p:sp>
        <p:nvSpPr>
          <p:cNvPr id="29700" name="TextBox 3"/>
          <p:cNvSpPr txBox="1">
            <a:spLocks noChangeArrowheads="1"/>
          </p:cNvSpPr>
          <p:nvPr/>
        </p:nvSpPr>
        <p:spPr bwMode="auto">
          <a:xfrm>
            <a:off x="1371600" y="6400800"/>
            <a:ext cx="274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Data as of June 2012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BEE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37125"/>
          </a:xfrm>
        </p:spPr>
        <p:txBody>
          <a:bodyPr>
            <a:normAutofit/>
          </a:bodyPr>
          <a:lstStyle/>
          <a:p>
            <a:pPr marL="82296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5400" dirty="0"/>
              <a:t>Legacies of </a:t>
            </a:r>
            <a:r>
              <a:rPr lang="en-US" sz="5400" i="1" dirty="0"/>
              <a:t>Apartheid</a:t>
            </a:r>
            <a:r>
              <a:rPr lang="en-US" sz="5400" dirty="0"/>
              <a:t> </a:t>
            </a:r>
            <a:endParaRPr lang="en-US" sz="5400" dirty="0" smtClean="0"/>
          </a:p>
          <a:p>
            <a:pPr marL="274320" indent="-274320" eaLnBrk="1" fontAlgn="auto" hangingPunct="1">
              <a:spcBef>
                <a:spcPts val="1200"/>
              </a:spcBef>
              <a:spcAft>
                <a:spcPts val="1200"/>
              </a:spcAft>
              <a:buFont typeface="Wingdings 3"/>
              <a:buChar char=""/>
              <a:defRPr/>
            </a:pPr>
            <a:r>
              <a:rPr lang="en-US" dirty="0" smtClean="0"/>
              <a:t>Land ownership and disputes </a:t>
            </a:r>
          </a:p>
          <a:p>
            <a:pPr marL="274320" indent="-274320" eaLnBrk="1" fontAlgn="auto" hangingPunct="1">
              <a:spcBef>
                <a:spcPts val="1200"/>
              </a:spcBef>
              <a:spcAft>
                <a:spcPts val="1200"/>
              </a:spcAft>
              <a:buFont typeface="Wingdings 3"/>
              <a:buChar char=""/>
              <a:defRPr/>
            </a:pPr>
            <a:r>
              <a:rPr lang="en-US" dirty="0" smtClean="0"/>
              <a:t>Skills development</a:t>
            </a:r>
          </a:p>
          <a:p>
            <a:pPr marL="274320" indent="-274320" eaLnBrk="1" fontAlgn="auto" hangingPunct="1">
              <a:spcBef>
                <a:spcPts val="1200"/>
              </a:spcBef>
              <a:spcAft>
                <a:spcPts val="1200"/>
              </a:spcAft>
              <a:buFont typeface="Wingdings 3"/>
              <a:buChar char=""/>
              <a:defRPr/>
            </a:pPr>
            <a:r>
              <a:rPr lang="en-US" dirty="0" smtClean="0"/>
              <a:t>Education</a:t>
            </a:r>
          </a:p>
          <a:p>
            <a:pPr marL="274320" indent="-274320" eaLnBrk="1" fontAlgn="auto" hangingPunct="1">
              <a:spcBef>
                <a:spcPts val="1200"/>
              </a:spcBef>
              <a:spcAft>
                <a:spcPts val="1200"/>
              </a:spcAft>
              <a:buFont typeface="Wingdings 3"/>
              <a:buChar char=""/>
              <a:defRPr/>
            </a:pPr>
            <a:r>
              <a:rPr lang="en-US" dirty="0" smtClean="0"/>
              <a:t>Coordinating tourism</a:t>
            </a:r>
          </a:p>
          <a:p>
            <a:pPr marL="274320" indent="-274320" eaLnBrk="1" fontAlgn="auto" hangingPunct="1">
              <a:spcBef>
                <a:spcPts val="1200"/>
              </a:spcBef>
              <a:spcAft>
                <a:spcPts val="1200"/>
              </a:spcAft>
              <a:buFont typeface="Wingdings 3"/>
              <a:buChar char=""/>
              <a:defRPr/>
            </a:pPr>
            <a:r>
              <a:rPr lang="en-US" dirty="0" smtClean="0"/>
              <a:t>Enforcement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Wine </a:t>
            </a:r>
            <a:r>
              <a:rPr lang="en-US" dirty="0"/>
              <a:t>Tourism </a:t>
            </a:r>
            <a:r>
              <a:rPr lang="en-US" dirty="0" smtClean="0"/>
              <a:t>and the Wine Industry in South Africa 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90600" y="1447800"/>
          <a:ext cx="8153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Line Callout 2 4"/>
          <p:cNvSpPr/>
          <p:nvPr/>
        </p:nvSpPr>
        <p:spPr>
          <a:xfrm>
            <a:off x="3505200" y="6169025"/>
            <a:ext cx="2971800" cy="536575"/>
          </a:xfrm>
          <a:prstGeom prst="borderCallout2">
            <a:avLst>
              <a:gd name="adj1" fmla="val 21369"/>
              <a:gd name="adj2" fmla="val -1855"/>
              <a:gd name="adj3" fmla="val 21369"/>
              <a:gd name="adj4" fmla="val -12218"/>
              <a:gd name="adj5" fmla="val -322169"/>
              <a:gd name="adj6" fmla="val 510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prstClr val="white"/>
                </a:solidFill>
              </a:rPr>
              <a:t>Wine Tourism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Why Wine? </a:t>
            </a:r>
            <a:endParaRPr lang="en-US" sz="3100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924800" cy="4800600"/>
          </a:xfrm>
        </p:spPr>
        <p:txBody>
          <a:bodyPr/>
          <a:lstStyle/>
          <a:p>
            <a:pPr eaLnBrk="1" hangingPunct="1"/>
            <a:r>
              <a:rPr lang="en-US" smtClean="0"/>
              <a:t>As of  2008, wine industry supports 2.2% of total labor force</a:t>
            </a:r>
          </a:p>
          <a:p>
            <a:pPr lvl="1" eaLnBrk="1" hangingPunct="1"/>
            <a:r>
              <a:rPr lang="en-US" sz="2400" smtClean="0"/>
              <a:t>Employment in The Western Cape represents 8.8%</a:t>
            </a:r>
          </a:p>
          <a:p>
            <a:pPr lvl="1" eaLnBrk="1" hangingPunct="1"/>
            <a:r>
              <a:rPr lang="en-US" sz="2400" smtClean="0"/>
              <a:t>275,606 people in 2008, up from 159, 952 in 2000</a:t>
            </a:r>
          </a:p>
          <a:p>
            <a:pPr eaLnBrk="1" hangingPunct="1"/>
            <a:r>
              <a:rPr lang="en-US" smtClean="0"/>
              <a:t>Labor costs exceed all other production costs at 40%</a:t>
            </a:r>
          </a:p>
          <a:p>
            <a:pPr lvl="1" eaLnBrk="1" hangingPunct="1"/>
            <a:r>
              <a:rPr lang="en-US" smtClean="0"/>
              <a:t>58% unskilled, 29% semi-skilled and 13% skilled</a:t>
            </a:r>
          </a:p>
          <a:p>
            <a:pPr eaLnBrk="1" hangingPunct="1"/>
            <a:r>
              <a:rPr lang="en-US" smtClean="0"/>
              <a:t>Corporate structure</a:t>
            </a:r>
          </a:p>
          <a:p>
            <a:pPr lvl="1" eaLnBrk="1" hangingPunct="1"/>
            <a:r>
              <a:rPr lang="en-US" smtClean="0"/>
              <a:t>Two large corporations numerous small and growing companies</a:t>
            </a:r>
          </a:p>
          <a:p>
            <a:pPr eaLnBrk="1" hangingPunct="1"/>
            <a:r>
              <a:rPr lang="en-US" smtClean="0"/>
              <a:t>20 Wine Routes</a:t>
            </a:r>
          </a:p>
        </p:txBody>
      </p:sp>
      <p:sp>
        <p:nvSpPr>
          <p:cNvPr id="32772" name="TextBox 3"/>
          <p:cNvSpPr txBox="1">
            <a:spLocks noChangeArrowheads="1"/>
          </p:cNvSpPr>
          <p:nvPr/>
        </p:nvSpPr>
        <p:spPr bwMode="auto">
          <a:xfrm>
            <a:off x="1371600" y="6553200"/>
            <a:ext cx="4800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u="sng"/>
              <a:t>Source</a:t>
            </a:r>
            <a:r>
              <a:rPr lang="en-US" sz="1200"/>
              <a:t>: South African Wine Industry Information and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>Wine Production &amp; Sales </a:t>
            </a:r>
            <a:r>
              <a:rPr lang="en-US" sz="4000" spc="-100" dirty="0" smtClean="0"/>
              <a:t>1996-2011</a:t>
            </a:r>
            <a:endParaRPr lang="en-US" sz="4000" spc="-100" dirty="0"/>
          </a:p>
        </p:txBody>
      </p:sp>
      <p:graphicFrame>
        <p:nvGraphicFramePr>
          <p:cNvPr id="4098" name="Chart 8"/>
          <p:cNvGraphicFramePr>
            <a:graphicFrameLocks/>
          </p:cNvGraphicFramePr>
          <p:nvPr/>
        </p:nvGraphicFramePr>
        <p:xfrm>
          <a:off x="-50800" y="1244600"/>
          <a:ext cx="9245600" cy="5359400"/>
        </p:xfrm>
        <a:graphic>
          <a:graphicData uri="http://schemas.openxmlformats.org/presentationml/2006/ole">
            <p:oleObj spid="_x0000_s4098" r:id="rId4" imgW="9242337" imgH="5358848" progId="Excel.Chart.8">
              <p:embed/>
            </p:oleObj>
          </a:graphicData>
        </a:graphic>
      </p:graphicFrame>
      <p:sp>
        <p:nvSpPr>
          <p:cNvPr id="4100" name="TextBox 9"/>
          <p:cNvSpPr txBox="1">
            <a:spLocks noChangeArrowheads="1"/>
          </p:cNvSpPr>
          <p:nvPr/>
        </p:nvSpPr>
        <p:spPr bwMode="auto">
          <a:xfrm>
            <a:off x="1371600" y="6553200"/>
            <a:ext cx="4800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u="sng"/>
              <a:t>Source</a:t>
            </a:r>
            <a:r>
              <a:rPr lang="en-US" sz="1200"/>
              <a:t>: South African Wine Industry Information and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7488"/>
            <a:ext cx="6477000" cy="11620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Increase in </a:t>
            </a:r>
            <a:br>
              <a:rPr lang="en-US" sz="3600" dirty="0" smtClean="0"/>
            </a:br>
            <a:r>
              <a:rPr lang="en-US" sz="3600" dirty="0" smtClean="0"/>
              <a:t>Red Varietal Plantings</a:t>
            </a:r>
            <a:endParaRPr lang="en-US" sz="3600" dirty="0"/>
          </a:p>
        </p:txBody>
      </p:sp>
      <p:sp>
        <p:nvSpPr>
          <p:cNvPr id="33795" name="Text Placeholder 1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1990-2010</a:t>
            </a:r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sz="half" idx="1"/>
          </p:nvPr>
        </p:nvGraphicFramePr>
        <p:xfrm>
          <a:off x="457200" y="1752600"/>
          <a:ext cx="86868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3797" name="TextBox 20"/>
          <p:cNvSpPr txBox="1">
            <a:spLocks noChangeArrowheads="1"/>
          </p:cNvSpPr>
          <p:nvPr/>
        </p:nvSpPr>
        <p:spPr bwMode="auto">
          <a:xfrm>
            <a:off x="6172200" y="6553200"/>
            <a:ext cx="4800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u="sng"/>
              <a:t>Source</a:t>
            </a:r>
            <a:r>
              <a:rPr lang="en-US" sz="1200"/>
              <a:t>: Wines of South Africa</a:t>
            </a:r>
          </a:p>
        </p:txBody>
      </p:sp>
      <p:sp>
        <p:nvSpPr>
          <p:cNvPr id="22" name="Oval 21"/>
          <p:cNvSpPr/>
          <p:nvPr/>
        </p:nvSpPr>
        <p:spPr>
          <a:xfrm>
            <a:off x="4475196" y="3332196"/>
            <a:ext cx="554004" cy="554004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4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Wine Exports by Country</a:t>
            </a:r>
          </a:p>
        </p:txBody>
      </p:sp>
      <p:graphicFrame>
        <p:nvGraphicFramePr>
          <p:cNvPr id="5122" name="Chart 5"/>
          <p:cNvGraphicFramePr>
            <a:graphicFrameLocks/>
          </p:cNvGraphicFramePr>
          <p:nvPr/>
        </p:nvGraphicFramePr>
        <p:xfrm>
          <a:off x="1016000" y="1168400"/>
          <a:ext cx="8178800" cy="5511800"/>
        </p:xfrm>
        <a:graphic>
          <a:graphicData uri="http://schemas.openxmlformats.org/presentationml/2006/ole">
            <p:oleObj spid="_x0000_s5122" r:id="rId4" imgW="8175445" imgH="5511262" progId="Excel.Chart.8">
              <p:embed/>
            </p:oleObj>
          </a:graphicData>
        </a:graphic>
      </p:graphicFrame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1371600" y="6553200"/>
            <a:ext cx="4800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u="sng"/>
              <a:t>Source</a:t>
            </a:r>
            <a:r>
              <a:rPr lang="en-US" sz="1200"/>
              <a:t>: South African Wine Industry Information and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4754" name="Picture 2" descr="https://lh6.googleusercontent.com/ng63aX9RHxX5vs8cfyFzqHntq_8f_T0cWXJlSuQqdnC--EwAeWEVcUhgQ6RtI5yGU842RUGvc8_UiWZjjetLCNTLIl8VUsQD9a4TcGvzsv3CyGoFUz6Y82W6f5qAAFG4D1nOWrQSJM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"/>
            <a:ext cx="9172575" cy="6619876"/>
          </a:xfrm>
          <a:prstGeom prst="rect">
            <a:avLst/>
          </a:prstGeom>
          <a:noFill/>
        </p:spPr>
      </p:pic>
      <p:sp>
        <p:nvSpPr>
          <p:cNvPr id="5" name="Line Callout 2 4"/>
          <p:cNvSpPr/>
          <p:nvPr/>
        </p:nvSpPr>
        <p:spPr>
          <a:xfrm>
            <a:off x="6629400" y="3581400"/>
            <a:ext cx="2133600" cy="12192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2659"/>
              <a:gd name="adj6" fmla="val -311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Australia</a:t>
            </a:r>
          </a:p>
          <a:p>
            <a:pPr algn="ctr"/>
            <a:r>
              <a:rPr lang="en-US" dirty="0" smtClean="0"/>
              <a:t>137.59 </a:t>
            </a:r>
            <a:r>
              <a:rPr lang="en-US" dirty="0" err="1" smtClean="0"/>
              <a:t>vs</a:t>
            </a:r>
            <a:r>
              <a:rPr lang="en-US" dirty="0" smtClean="0"/>
              <a:t> 121.6</a:t>
            </a:r>
          </a:p>
          <a:p>
            <a:pPr algn="ctr"/>
            <a:r>
              <a:rPr lang="en-US" dirty="0" smtClean="0"/>
              <a:t>Million liters </a:t>
            </a:r>
          </a:p>
          <a:p>
            <a:pPr algn="ctr"/>
            <a:r>
              <a:rPr lang="en-US" dirty="0" smtClean="0"/>
              <a:t>4.1% of production</a:t>
            </a:r>
          </a:p>
        </p:txBody>
      </p:sp>
      <p:sp>
        <p:nvSpPr>
          <p:cNvPr id="8" name="Line Callout 2 7"/>
          <p:cNvSpPr/>
          <p:nvPr/>
        </p:nvSpPr>
        <p:spPr>
          <a:xfrm>
            <a:off x="2819400" y="1752600"/>
            <a:ext cx="2209800" cy="9144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8314"/>
              <a:gd name="adj6" fmla="val -509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Total</a:t>
            </a:r>
          </a:p>
          <a:p>
            <a:pPr algn="ctr"/>
            <a:r>
              <a:rPr lang="en-US" dirty="0" smtClean="0"/>
              <a:t>2,908.5 vs. 2971.0</a:t>
            </a:r>
          </a:p>
          <a:p>
            <a:pPr algn="ctr"/>
            <a:r>
              <a:rPr lang="en-US" dirty="0" smtClean="0"/>
              <a:t>Million Liters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10200" y="1295400"/>
            <a:ext cx="3581400" cy="3810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/>
              <a:t>Little Karoo	  3%</a:t>
            </a:r>
            <a:br>
              <a:rPr lang="en-US" sz="2800" dirty="0" smtClean="0"/>
            </a:br>
            <a:r>
              <a:rPr lang="en-US" sz="2800" dirty="0" smtClean="0"/>
              <a:t>Orange River  5%</a:t>
            </a:r>
            <a:br>
              <a:rPr lang="en-US" sz="2800" dirty="0" smtClean="0"/>
            </a:br>
            <a:r>
              <a:rPr lang="en-US" sz="2800" dirty="0" smtClean="0"/>
              <a:t>Worcester  9%</a:t>
            </a:r>
            <a:br>
              <a:rPr lang="en-US" sz="2800" dirty="0" smtClean="0"/>
            </a:br>
            <a:r>
              <a:rPr lang="en-US" sz="2800" dirty="0" err="1" smtClean="0"/>
              <a:t>Olifants</a:t>
            </a:r>
            <a:r>
              <a:rPr lang="en-US" sz="2800" dirty="0" smtClean="0"/>
              <a:t> River10%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err="1" smtClean="0"/>
              <a:t>Breedekloof</a:t>
            </a:r>
            <a:r>
              <a:rPr lang="en-US" sz="2800" dirty="0" smtClean="0"/>
              <a:t>	 13%</a:t>
            </a:r>
            <a:br>
              <a:rPr lang="en-US" sz="2800" dirty="0" smtClean="0"/>
            </a:br>
            <a:r>
              <a:rPr lang="en-US" sz="2800" dirty="0" smtClean="0"/>
              <a:t>Robertson 14%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Paarl 	16%</a:t>
            </a:r>
            <a:br>
              <a:rPr lang="en-US" sz="2800" dirty="0" smtClean="0"/>
            </a:br>
            <a:r>
              <a:rPr lang="en-US" sz="2800" dirty="0" smtClean="0"/>
              <a:t>Stellenbosch17% </a:t>
            </a:r>
            <a:endParaRPr lang="en-US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38200" y="4495800"/>
            <a:ext cx="4419600" cy="10668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South African Wine Regions by Percent of Harvest 2011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4820" name="Picture 2" descr="http://1.bp.blogspot.com/-ilU1ibHXii0/TeQQDr1cygI/AAAAAAAAA9A/GPiQwbF4ri4/s1600/RSA%2Bmap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7313" b="12424"/>
          <a:stretch>
            <a:fillRect/>
          </a:stretch>
        </p:blipFill>
        <p:spPr>
          <a:xfrm>
            <a:off x="838200" y="1143000"/>
            <a:ext cx="4419600" cy="3286125"/>
          </a:xfrm>
          <a:noFill/>
        </p:spPr>
      </p:pic>
      <p:sp>
        <p:nvSpPr>
          <p:cNvPr id="34821" name="TextBox 4"/>
          <p:cNvSpPr txBox="1">
            <a:spLocks noChangeArrowheads="1"/>
          </p:cNvSpPr>
          <p:nvPr/>
        </p:nvSpPr>
        <p:spPr bwMode="auto">
          <a:xfrm>
            <a:off x="685800" y="6400800"/>
            <a:ext cx="4800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u="sng">
                <a:solidFill>
                  <a:srgbClr val="000000"/>
                </a:solidFill>
              </a:rPr>
              <a:t>Photo</a:t>
            </a:r>
            <a:r>
              <a:rPr lang="en-US" sz="1200">
                <a:solidFill>
                  <a:srgbClr val="000000"/>
                </a:solidFill>
              </a:rPr>
              <a:t>: South African Wine Industry Information and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BEE  Wine Industry Programs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791450" cy="4800600"/>
          </a:xfrm>
        </p:spPr>
        <p:txBody>
          <a:bodyPr/>
          <a:lstStyle/>
          <a:p>
            <a:pPr eaLnBrk="1" hangingPunct="1"/>
            <a:r>
              <a:rPr lang="en-US" smtClean="0"/>
              <a:t>Fair Trade Wine </a:t>
            </a:r>
          </a:p>
          <a:p>
            <a:pPr eaLnBrk="1" hangingPunct="1"/>
            <a:r>
              <a:rPr lang="en-US" smtClean="0"/>
              <a:t>Wine Industry Ethical Trade Association (WIETA)</a:t>
            </a:r>
            <a:endParaRPr lang="en-US" sz="3200" smtClean="0"/>
          </a:p>
          <a:p>
            <a:pPr eaLnBrk="1" hangingPunct="1"/>
            <a:r>
              <a:rPr lang="en-US" smtClean="0"/>
              <a:t>Sustainable Wine South Africa (SWSA)</a:t>
            </a:r>
            <a:endParaRPr lang="en-US" sz="3200" smtClean="0"/>
          </a:p>
          <a:p>
            <a:pPr eaLnBrk="1" hangingPunct="1"/>
            <a:r>
              <a:rPr lang="en-US" smtClean="0"/>
              <a:t>Nedbank Cape </a:t>
            </a:r>
            <a:r>
              <a:rPr lang="en-US" sz="3200" smtClean="0"/>
              <a:t>Winemakers Guild Development Trust and </a:t>
            </a:r>
            <a:r>
              <a:rPr lang="en-US" sz="3200" i="1" smtClean="0"/>
              <a:t>Protégé Programme</a:t>
            </a:r>
          </a:p>
          <a:p>
            <a:pPr eaLnBrk="1" hangingPunct="1"/>
            <a:r>
              <a:rPr lang="en-US" smtClean="0"/>
              <a:t>FUNDI</a:t>
            </a:r>
            <a:endParaRPr lang="en-US" sz="3200" smtClean="0"/>
          </a:p>
        </p:txBody>
      </p:sp>
      <p:pic>
        <p:nvPicPr>
          <p:cNvPr id="35844" name="Picture 2" descr="http://www.swsa.co.za/image/header_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514600"/>
            <a:ext cx="990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4" descr="http://www.swsa.co.za/image/Wieta_New_Sea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1600200"/>
            <a:ext cx="9144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 descr="http://www.fundiwine.co.za/images/header.jpg"/>
          <p:cNvPicPr>
            <a:picLocks noChangeAspect="1" noChangeArrowheads="1"/>
          </p:cNvPicPr>
          <p:nvPr/>
        </p:nvPicPr>
        <p:blipFill>
          <a:blip r:embed="rId5" cstate="print"/>
          <a:srcRect l="1274" t="11850" r="87259" b="18089"/>
          <a:stretch>
            <a:fillRect/>
          </a:stretch>
        </p:blipFill>
        <p:spPr bwMode="auto">
          <a:xfrm>
            <a:off x="2133600" y="3962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8" descr="http://earthdivasblog.com/wp-content/uploads/2012/01/295547-Fair_Trade_Certified_logo_2012.jpe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24200" y="1219200"/>
            <a:ext cx="5334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Wines of Australia: An Overview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38200" y="1676400"/>
            <a:ext cx="8001000" cy="4410075"/>
          </a:xfrm>
        </p:spPr>
        <p:txBody>
          <a:bodyPr/>
          <a:lstStyle/>
          <a:p>
            <a:pPr eaLnBrk="1" hangingPunct="1"/>
            <a:r>
              <a:rPr lang="en-US" dirty="0" smtClean="0"/>
              <a:t>Harvest </a:t>
            </a:r>
            <a:r>
              <a:rPr lang="en-US" dirty="0" smtClean="0"/>
              <a:t>is March/April</a:t>
            </a:r>
          </a:p>
          <a:p>
            <a:pPr eaLnBrk="1" hangingPunct="1"/>
            <a:r>
              <a:rPr lang="en-US" dirty="0" err="1" smtClean="0"/>
              <a:t>Chaptalization</a:t>
            </a:r>
            <a:r>
              <a:rPr lang="en-US" dirty="0" smtClean="0"/>
              <a:t> is illegal/acids can be added</a:t>
            </a:r>
          </a:p>
          <a:p>
            <a:pPr eaLnBrk="1" hangingPunct="1"/>
            <a:r>
              <a:rPr lang="en-US" dirty="0" smtClean="0"/>
              <a:t>Use of technology in both the vineyard and the winery are common</a:t>
            </a:r>
          </a:p>
          <a:p>
            <a:pPr eaLnBrk="1" hangingPunct="1"/>
            <a:r>
              <a:rPr lang="en-US" dirty="0" smtClean="0"/>
              <a:t>Corporate Giants: Southcorp, BRL Hardy, Orland Wyndham, </a:t>
            </a:r>
            <a:r>
              <a:rPr lang="en-US" dirty="0" err="1" smtClean="0"/>
              <a:t>Beringer</a:t>
            </a:r>
            <a:r>
              <a:rPr lang="en-US" dirty="0" smtClean="0"/>
              <a:t> Blass, </a:t>
            </a:r>
            <a:r>
              <a:rPr lang="en-US" dirty="0" err="1" smtClean="0"/>
              <a:t>McGuigan</a:t>
            </a:r>
            <a:r>
              <a:rPr lang="en-US" dirty="0" smtClean="0"/>
              <a:t> Simeon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Australia: Wine Laws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38200" y="2257425"/>
            <a:ext cx="8001000" cy="4572000"/>
          </a:xfrm>
        </p:spPr>
        <p:txBody>
          <a:bodyPr/>
          <a:lstStyle/>
          <a:p>
            <a:pPr eaLnBrk="1" hangingPunct="1"/>
            <a:r>
              <a:rPr lang="en-US" smtClean="0"/>
              <a:t>Geographic indication</a:t>
            </a:r>
          </a:p>
          <a:p>
            <a:pPr eaLnBrk="1" hangingPunct="1"/>
            <a:r>
              <a:rPr lang="en-US" smtClean="0"/>
              <a:t>“Super-Area” Southeastern Australia</a:t>
            </a:r>
          </a:p>
          <a:p>
            <a:pPr eaLnBrk="1" hangingPunct="1"/>
            <a:r>
              <a:rPr lang="en-US" smtClean="0">
                <a:sym typeface="Wingdings" pitchFamily="2" charset="2"/>
              </a:rPr>
              <a:t>85% of grape varietal on label, region specific</a:t>
            </a:r>
          </a:p>
          <a:p>
            <a:pPr eaLnBrk="1" hangingPunct="1"/>
            <a:r>
              <a:rPr lang="en-US" smtClean="0">
                <a:sym typeface="Wingdings" pitchFamily="2" charset="2"/>
              </a:rPr>
              <a:t>85% of blend, list in order</a:t>
            </a:r>
          </a:p>
          <a:p>
            <a:pPr eaLnBrk="1" hangingPunct="1"/>
            <a:r>
              <a:rPr lang="en-US" smtClean="0">
                <a:sym typeface="Wingdings" pitchFamily="2" charset="2"/>
              </a:rPr>
              <a:t>Generic labels are not permitted</a:t>
            </a:r>
          </a:p>
          <a:p>
            <a:pPr eaLnBrk="1" hangingPunct="1"/>
            <a:r>
              <a:rPr lang="en-US" smtClean="0"/>
              <a:t>95% vintage</a:t>
            </a:r>
          </a:p>
          <a:p>
            <a:pPr eaLnBrk="1" hangingPunct="1"/>
            <a:r>
              <a:rPr lang="en-US" smtClean="0"/>
              <a:t>Show Reserve, must win an award from a competition</a:t>
            </a:r>
          </a:p>
          <a:p>
            <a:pPr eaLnBrk="1" hangingPunct="1"/>
            <a:r>
              <a:rPr lang="en-US" smtClean="0"/>
              <a:t>“Wood-Matured” aged in new or young casks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Australia: Labeling Laws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en-US" smtClean="0"/>
              <a:t>Wine must come from place name (geographical indication)</a:t>
            </a:r>
          </a:p>
          <a:p>
            <a:pPr eaLnBrk="1" hangingPunct="1"/>
            <a:r>
              <a:rPr lang="en-US" smtClean="0"/>
              <a:t>Can not use other geographical information </a:t>
            </a:r>
          </a:p>
          <a:p>
            <a:pPr lvl="1" eaLnBrk="1" hangingPunct="1"/>
            <a:r>
              <a:rPr lang="en-US" smtClean="0"/>
              <a:t>Ex: Bordeaux, Champagne, Napa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Kangaroo.JPG"/>
          <p:cNvPicPr>
            <a:picLocks noChangeAspect="1" noChangeArrowheads="1"/>
          </p:cNvPicPr>
          <p:nvPr/>
        </p:nvPicPr>
        <p:blipFill>
          <a:blip r:embed="rId3" cstate="print"/>
          <a:srcRect l="17067"/>
          <a:stretch>
            <a:fillRect/>
          </a:stretch>
        </p:blipFill>
        <p:spPr bwMode="auto">
          <a:xfrm>
            <a:off x="0" y="0"/>
            <a:ext cx="9144000" cy="826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458200" cy="9906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chemeClr val="bg1"/>
                </a:solidFill>
              </a:rPr>
              <a:t>Australia: Dominant Grape Varieties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0" y="1371600"/>
            <a:ext cx="8229600" cy="4937125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chemeClr val="bg1"/>
                </a:solidFill>
              </a:rPr>
              <a:t>Shiraz (Syrah of Rhone Valley)</a:t>
            </a:r>
          </a:p>
          <a:p>
            <a:pPr eaLnBrk="1" hangingPunct="1"/>
            <a:r>
              <a:rPr lang="en-US" sz="3200" smtClean="0">
                <a:solidFill>
                  <a:schemeClr val="bg1"/>
                </a:solidFill>
              </a:rPr>
              <a:t>Chardonnay</a:t>
            </a:r>
          </a:p>
          <a:p>
            <a:pPr eaLnBrk="1" hangingPunct="1"/>
            <a:r>
              <a:rPr lang="en-US" sz="3200" smtClean="0">
                <a:solidFill>
                  <a:schemeClr val="bg1"/>
                </a:solidFill>
              </a:rPr>
              <a:t>Cabernet Sauvignon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0114" name="Picture 2" descr="https://lh6.googleusercontent.com/jACgznCaqSxhJNMzD1BZg9bD28C6SzS7pZY-9hjTl-jlkikQPhJL5N7VVP0p4FSg82odH90QFqZY7rddm6ORhl0JrzrC2_wgKy75fFS1U-JyqCZ5ANvtqXYe69rn_Kq6YBjQKtxZH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1924"/>
            <a:ext cx="9172575" cy="6619876"/>
          </a:xfrm>
          <a:prstGeom prst="rect">
            <a:avLst/>
          </a:prstGeom>
          <a:noFill/>
        </p:spPr>
      </p:pic>
      <p:sp>
        <p:nvSpPr>
          <p:cNvPr id="5" name="Line Callout 1 4"/>
          <p:cNvSpPr/>
          <p:nvPr/>
        </p:nvSpPr>
        <p:spPr>
          <a:xfrm>
            <a:off x="2819400" y="2133600"/>
            <a:ext cx="2133600" cy="838200"/>
          </a:xfrm>
          <a:prstGeom prst="borderCallout1">
            <a:avLst>
              <a:gd name="adj1" fmla="val 18750"/>
              <a:gd name="adj2" fmla="val -8333"/>
              <a:gd name="adj3" fmla="val 50628"/>
              <a:gd name="adj4" fmla="val -396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Shiraz, 395,154</a:t>
            </a:r>
          </a:p>
          <a:p>
            <a:r>
              <a:rPr lang="en-US" dirty="0" smtClean="0"/>
              <a:t>Chardonnay 340,779</a:t>
            </a:r>
          </a:p>
          <a:p>
            <a:r>
              <a:rPr lang="en-US" dirty="0" smtClean="0"/>
              <a:t>Cab </a:t>
            </a:r>
            <a:r>
              <a:rPr lang="en-US" dirty="0" err="1" smtClean="0"/>
              <a:t>Sauv</a:t>
            </a:r>
            <a:r>
              <a:rPr lang="en-US" dirty="0" smtClean="0"/>
              <a:t>, 202,672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6"/>
          <p:cNvSpPr>
            <a:spLocks noGrp="1"/>
          </p:cNvSpPr>
          <p:nvPr>
            <p:ph type="title"/>
          </p:nvPr>
        </p:nvSpPr>
        <p:spPr>
          <a:xfrm>
            <a:off x="838200" y="5910263"/>
            <a:ext cx="8001000" cy="5667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000000"/>
                </a:solidFill>
              </a:rPr>
              <a:t>Winegrape</a:t>
            </a:r>
            <a:r>
              <a:rPr lang="en-US" sz="3200" dirty="0" smtClean="0">
                <a:solidFill>
                  <a:srgbClr val="000000"/>
                </a:solidFill>
              </a:rPr>
              <a:t> Production by State, 2010</a:t>
            </a:r>
          </a:p>
        </p:txBody>
      </p:sp>
      <p:graphicFrame>
        <p:nvGraphicFramePr>
          <p:cNvPr id="1026" name="Picture Placeholder 9"/>
          <p:cNvGraphicFramePr>
            <a:graphicFrameLocks noGrp="1"/>
          </p:cNvGraphicFramePr>
          <p:nvPr>
            <p:ph type="pic" idx="1"/>
          </p:nvPr>
        </p:nvGraphicFramePr>
        <p:xfrm>
          <a:off x="1092200" y="228600"/>
          <a:ext cx="7289800" cy="5946775"/>
        </p:xfrm>
        <a:graphic>
          <a:graphicData uri="http://schemas.openxmlformats.org/presentationml/2006/ole">
            <p:oleObj spid="_x0000_s1026" name="Chart" r:id="rId4" imgW="9144793" imgH="6626926" progId="Excel.Chart.8">
              <p:embed/>
            </p:oleObj>
          </a:graphicData>
        </a:graphic>
      </p:graphicFrame>
      <p:sp>
        <p:nvSpPr>
          <p:cNvPr id="1028" name="Text Placeholder 8"/>
          <p:cNvSpPr>
            <a:spLocks noGrp="1"/>
          </p:cNvSpPr>
          <p:nvPr>
            <p:ph type="body" sz="half" idx="2"/>
          </p:nvPr>
        </p:nvSpPr>
        <p:spPr>
          <a:xfrm>
            <a:off x="990600" y="6400800"/>
            <a:ext cx="6288088" cy="381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Source: Wines of Australia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1826</TotalTime>
  <Words>1656</Words>
  <Application>Microsoft Office PowerPoint</Application>
  <PresentationFormat>On-screen Show (4:3)</PresentationFormat>
  <Paragraphs>333</Paragraphs>
  <Slides>31</Slides>
  <Notes>25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Bookman Old Style</vt:lpstr>
      <vt:lpstr>Gill Sans MT</vt:lpstr>
      <vt:lpstr>Wingdings 3</vt:lpstr>
      <vt:lpstr>Wingdings</vt:lpstr>
      <vt:lpstr>Origin</vt:lpstr>
      <vt:lpstr>Microsoft Office Excel Chart</vt:lpstr>
      <vt:lpstr>Wines of the Southern Hemisphere: Australia, New Zealand &amp; South Africa  New York City College of Technology, CUNY Spring 2016</vt:lpstr>
      <vt:lpstr>Slide 2</vt:lpstr>
      <vt:lpstr>Slide 3</vt:lpstr>
      <vt:lpstr>Wines of Australia: An Overview</vt:lpstr>
      <vt:lpstr>Australia: Wine Laws</vt:lpstr>
      <vt:lpstr>Australia: Labeling Laws</vt:lpstr>
      <vt:lpstr>Australia: Dominant Grape Varieties</vt:lpstr>
      <vt:lpstr>Slide 8</vt:lpstr>
      <vt:lpstr>Winegrape Production by State, 2010</vt:lpstr>
      <vt:lpstr>Trends in the Australian Wine Industry</vt:lpstr>
      <vt:lpstr>South Australia: Barossa Valley</vt:lpstr>
      <vt:lpstr>Wines of New Zealand</vt:lpstr>
      <vt:lpstr>Slide 13</vt:lpstr>
      <vt:lpstr>Number of wineries by amount sold, April 2012</vt:lpstr>
      <vt:lpstr>Slide 15</vt:lpstr>
      <vt:lpstr>New Zealand Grape Varieties 2000-2009</vt:lpstr>
      <vt:lpstr>New Zealand:  Wine Regions and the Number of Wineries by region as of April 2012</vt:lpstr>
      <vt:lpstr>Wines of South Africa</vt:lpstr>
      <vt:lpstr>BB-BEE/BEE Objectives </vt:lpstr>
      <vt:lpstr>South Africa: Label Regulation</vt:lpstr>
      <vt:lpstr>Grape Varieties, as percentage of total hectare retrieved from http://www.wosa.co.za/sa/stats_sa_industry.php </vt:lpstr>
      <vt:lpstr>Age of SA Vines in 2007</vt:lpstr>
      <vt:lpstr>Black Participation in the Wine Industry and in Tourism</vt:lpstr>
      <vt:lpstr>BEE Challenges</vt:lpstr>
      <vt:lpstr>Wine Tourism and the Wine Industry in South Africa  </vt:lpstr>
      <vt:lpstr>Why Wine? </vt:lpstr>
      <vt:lpstr>Wine Production &amp; Sales 1996-2011</vt:lpstr>
      <vt:lpstr>Increase in  Red Varietal Plantings</vt:lpstr>
      <vt:lpstr>Wine Exports by Country</vt:lpstr>
      <vt:lpstr>Little Karoo   3% Orange River  5% Worcester  9% Olifants River10% Breedekloof  13% Robertson 14% Paarl  16% Stellenbosch17% </vt:lpstr>
      <vt:lpstr>BEE  Wine Industry Programs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Wines of the “New World”: Greece, Austria, Australia, New Zealand &amp; South Africa</dc:title>
  <dc:creator>Goodlads</dc:creator>
  <cp:lastModifiedBy>goodvino95@gmail.com</cp:lastModifiedBy>
  <cp:revision>115</cp:revision>
  <dcterms:created xsi:type="dcterms:W3CDTF">2006-11-22T15:49:04Z</dcterms:created>
  <dcterms:modified xsi:type="dcterms:W3CDTF">2016-04-07T03:19:32Z</dcterms:modified>
</cp:coreProperties>
</file>