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65" r:id="rId3"/>
    <p:sldId id="272" r:id="rId4"/>
    <p:sldId id="273" r:id="rId5"/>
    <p:sldId id="267" r:id="rId6"/>
    <p:sldId id="268" r:id="rId7"/>
    <p:sldId id="269" r:id="rId8"/>
    <p:sldId id="270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34675E-F506-4E39-B72A-B5FA8E8C6BB4}" v="712" dt="2021-09-13T17:22:03.061"/>
    <p1510:client id="{49A03375-AF1F-40AF-8D9E-E1D55605FA8B}" v="204" dt="2021-09-14T13:24:46.9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49A03375-AF1F-40AF-8D9E-E1D55605FA8B}"/>
    <pc:docChg chg="custSel modSld">
      <pc:chgData name="Tom Smith" userId="eac52e5223bf4258" providerId="LiveId" clId="{49A03375-AF1F-40AF-8D9E-E1D55605FA8B}" dt="2021-09-14T13:50:01.665" v="819" actId="20577"/>
      <pc:docMkLst>
        <pc:docMk/>
      </pc:docMkLst>
      <pc:sldChg chg="modSp mod">
        <pc:chgData name="Tom Smith" userId="eac52e5223bf4258" providerId="LiveId" clId="{49A03375-AF1F-40AF-8D9E-E1D55605FA8B}" dt="2021-09-14T12:54:26.520" v="199" actId="20577"/>
        <pc:sldMkLst>
          <pc:docMk/>
          <pc:sldMk cId="2222755150" sldId="260"/>
        </pc:sldMkLst>
        <pc:spChg chg="mod">
          <ac:chgData name="Tom Smith" userId="eac52e5223bf4258" providerId="LiveId" clId="{49A03375-AF1F-40AF-8D9E-E1D55605FA8B}" dt="2021-09-14T12:54:26.520" v="199" actId="20577"/>
          <ac:spMkLst>
            <pc:docMk/>
            <pc:sldMk cId="2222755150" sldId="260"/>
            <ac:spMk id="3" creationId="{00000000-0000-0000-0000-000000000000}"/>
          </ac:spMkLst>
        </pc:spChg>
      </pc:sldChg>
      <pc:sldChg chg="modSp mod">
        <pc:chgData name="Tom Smith" userId="eac52e5223bf4258" providerId="LiveId" clId="{49A03375-AF1F-40AF-8D9E-E1D55605FA8B}" dt="2021-09-14T13:23:41.220" v="215" actId="255"/>
        <pc:sldMkLst>
          <pc:docMk/>
          <pc:sldMk cId="2163975419" sldId="265"/>
        </pc:sldMkLst>
        <pc:spChg chg="mod">
          <ac:chgData name="Tom Smith" userId="eac52e5223bf4258" providerId="LiveId" clId="{49A03375-AF1F-40AF-8D9E-E1D55605FA8B}" dt="2021-09-14T13:23:41.220" v="215" actId="255"/>
          <ac:spMkLst>
            <pc:docMk/>
            <pc:sldMk cId="2163975419" sldId="265"/>
            <ac:spMk id="2" creationId="{BC8FE086-DFCD-43E5-9709-843137D7E7CD}"/>
          </ac:spMkLst>
        </pc:spChg>
        <pc:spChg chg="mod">
          <ac:chgData name="Tom Smith" userId="eac52e5223bf4258" providerId="LiveId" clId="{49A03375-AF1F-40AF-8D9E-E1D55605FA8B}" dt="2021-09-14T13:23:14.878" v="213" actId="6549"/>
          <ac:spMkLst>
            <pc:docMk/>
            <pc:sldMk cId="2163975419" sldId="265"/>
            <ac:spMk id="3" creationId="{00000000-0000-0000-0000-000000000000}"/>
          </ac:spMkLst>
        </pc:spChg>
      </pc:sldChg>
      <pc:sldChg chg="modSp mod modAnim">
        <pc:chgData name="Tom Smith" userId="eac52e5223bf4258" providerId="LiveId" clId="{49A03375-AF1F-40AF-8D9E-E1D55605FA8B}" dt="2021-09-14T13:24:47.005" v="217" actId="27636"/>
        <pc:sldMkLst>
          <pc:docMk/>
          <pc:sldMk cId="252530006" sldId="267"/>
        </pc:sldMkLst>
        <pc:spChg chg="mod">
          <ac:chgData name="Tom Smith" userId="eac52e5223bf4258" providerId="LiveId" clId="{49A03375-AF1F-40AF-8D9E-E1D55605FA8B}" dt="2021-09-14T13:24:47.005" v="217" actId="27636"/>
          <ac:spMkLst>
            <pc:docMk/>
            <pc:sldMk cId="252530006" sldId="267"/>
            <ac:spMk id="3" creationId="{18659DD0-B592-4F92-A9FD-F128A1DC4417}"/>
          </ac:spMkLst>
        </pc:spChg>
      </pc:sldChg>
      <pc:sldChg chg="modSp mod">
        <pc:chgData name="Tom Smith" userId="eac52e5223bf4258" providerId="LiveId" clId="{49A03375-AF1F-40AF-8D9E-E1D55605FA8B}" dt="2021-09-14T12:52:10.564" v="195" actId="14100"/>
        <pc:sldMkLst>
          <pc:docMk/>
          <pc:sldMk cId="3404507670" sldId="269"/>
        </pc:sldMkLst>
        <pc:spChg chg="mod">
          <ac:chgData name="Tom Smith" userId="eac52e5223bf4258" providerId="LiveId" clId="{49A03375-AF1F-40AF-8D9E-E1D55605FA8B}" dt="2021-09-14T12:52:10.564" v="195" actId="14100"/>
          <ac:spMkLst>
            <pc:docMk/>
            <pc:sldMk cId="3404507670" sldId="269"/>
            <ac:spMk id="3" creationId="{8BF47074-23CE-426F-A8D1-54CE07733864}"/>
          </ac:spMkLst>
        </pc:spChg>
      </pc:sldChg>
      <pc:sldChg chg="modSp mod modAnim">
        <pc:chgData name="Tom Smith" userId="eac52e5223bf4258" providerId="LiveId" clId="{49A03375-AF1F-40AF-8D9E-E1D55605FA8B}" dt="2021-09-14T12:52:02.192" v="194" actId="27636"/>
        <pc:sldMkLst>
          <pc:docMk/>
          <pc:sldMk cId="785220776" sldId="270"/>
        </pc:sldMkLst>
        <pc:spChg chg="mod">
          <ac:chgData name="Tom Smith" userId="eac52e5223bf4258" providerId="LiveId" clId="{49A03375-AF1F-40AF-8D9E-E1D55605FA8B}" dt="2021-09-14T12:52:02.192" v="194" actId="27636"/>
          <ac:spMkLst>
            <pc:docMk/>
            <pc:sldMk cId="785220776" sldId="270"/>
            <ac:spMk id="3" creationId="{8BF47074-23CE-426F-A8D1-54CE07733864}"/>
          </ac:spMkLst>
        </pc:spChg>
      </pc:sldChg>
      <pc:sldChg chg="modSp mod">
        <pc:chgData name="Tom Smith" userId="eac52e5223bf4258" providerId="LiveId" clId="{49A03375-AF1F-40AF-8D9E-E1D55605FA8B}" dt="2021-09-14T12:54:57.269" v="200" actId="1076"/>
        <pc:sldMkLst>
          <pc:docMk/>
          <pc:sldMk cId="265839687" sldId="272"/>
        </pc:sldMkLst>
        <pc:spChg chg="mod">
          <ac:chgData name="Tom Smith" userId="eac52e5223bf4258" providerId="LiveId" clId="{49A03375-AF1F-40AF-8D9E-E1D55605FA8B}" dt="2021-09-14T12:54:57.269" v="200" actId="1076"/>
          <ac:spMkLst>
            <pc:docMk/>
            <pc:sldMk cId="265839687" sldId="272"/>
            <ac:spMk id="7" creationId="{F70BFF23-DFD8-4B29-A4EB-0F0434B72492}"/>
          </ac:spMkLst>
        </pc:spChg>
        <pc:spChg chg="mod">
          <ac:chgData name="Tom Smith" userId="eac52e5223bf4258" providerId="LiveId" clId="{49A03375-AF1F-40AF-8D9E-E1D55605FA8B}" dt="2021-09-14T12:49:39.842" v="56" actId="20577"/>
          <ac:spMkLst>
            <pc:docMk/>
            <pc:sldMk cId="265839687" sldId="272"/>
            <ac:spMk id="9" creationId="{15A95B46-8E10-4460-A142-175C18237106}"/>
          </ac:spMkLst>
        </pc:spChg>
      </pc:sldChg>
      <pc:sldChg chg="modSp mod">
        <pc:chgData name="Tom Smith" userId="eac52e5223bf4258" providerId="LiveId" clId="{49A03375-AF1F-40AF-8D9E-E1D55605FA8B}" dt="2021-09-14T13:50:01.665" v="819" actId="20577"/>
        <pc:sldMkLst>
          <pc:docMk/>
          <pc:sldMk cId="3038236370" sldId="273"/>
        </pc:sldMkLst>
        <pc:spChg chg="mod">
          <ac:chgData name="Tom Smith" userId="eac52e5223bf4258" providerId="LiveId" clId="{49A03375-AF1F-40AF-8D9E-E1D55605FA8B}" dt="2021-09-14T13:50:01.665" v="819" actId="20577"/>
          <ac:spMkLst>
            <pc:docMk/>
            <pc:sldMk cId="3038236370" sldId="273"/>
            <ac:spMk id="3" creationId="{46B10718-05EA-4BBB-8761-87DCE26DAB9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Materials: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Index</a:t>
            </a:r>
            <a:r>
              <a:rPr lang="en-US" baseline="0" dirty="0"/>
              <a:t> cards for late-comers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241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241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03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1141</a:t>
            </a:r>
            <a:br>
              <a:rPr lang="en-US" sz="4400" dirty="0">
                <a:effectLst/>
                <a:ea typeface="Batang" panose="02030600000101010101" pitchFamily="18" charset="-127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Creative Writing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92500" lnSpcReduction="1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the genre of memoir &amp; examples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first round of workshopping</a:t>
            </a: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Consider these questions and share out loud or in the chat box:</a:t>
            </a:r>
          </a:p>
          <a:p>
            <a:pPr marL="0" indent="0">
              <a:buNone/>
            </a:pPr>
            <a:r>
              <a:rPr lang="en-US" dirty="0"/>
              <a:t>How does this quote help us define “memoir”?</a:t>
            </a:r>
          </a:p>
          <a:p>
            <a:pPr marL="0" indent="0">
              <a:buNone/>
            </a:pPr>
            <a:r>
              <a:rPr lang="en-US" dirty="0"/>
              <a:t>Should we expect memoirs to be factual? </a:t>
            </a:r>
          </a:p>
          <a:p>
            <a:pPr marL="0" indent="0">
              <a:buNone/>
            </a:pPr>
            <a:r>
              <a:rPr lang="en-US" dirty="0"/>
              <a:t>Why or why not?</a:t>
            </a:r>
          </a:p>
          <a:p>
            <a:pPr marL="0" indent="0">
              <a:buNone/>
            </a:pPr>
            <a:endParaRPr lang="en-US" sz="1700" dirty="0"/>
          </a:p>
        </p:txBody>
      </p:sp>
      <p:pic>
        <p:nvPicPr>
          <p:cNvPr id="5" name="Picture 4" descr="Empty speech bubbles">
            <a:extLst>
              <a:ext uri="{FF2B5EF4-FFF2-40B4-BE49-F238E27FC236}">
                <a16:creationId xmlns:a16="http://schemas.microsoft.com/office/drawing/2014/main" id="{A002335E-5F9F-48F3-9B14-C7BEF4214E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688" r="23193"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966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C8FE086-DFCD-43E5-9709-843137D7E7CD}"/>
              </a:ext>
            </a:extLst>
          </p:cNvPr>
          <p:cNvSpPr txBox="1"/>
          <p:nvPr/>
        </p:nvSpPr>
        <p:spPr>
          <a:xfrm>
            <a:off x="5080934" y="317241"/>
            <a:ext cx="637705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i="1" dirty="0"/>
              <a:t>While Lucy and I would later revise our personal history to say we had been friends since we met as freshmen, just for the pleasure of adding a few more years to the tally, the truth was we did not know each other at all in college. Or the truth was that I knew her and she did not know me.</a:t>
            </a:r>
            <a:r>
              <a:rPr lang="en-US" sz="1900" dirty="0"/>
              <a:t> – Ann Patchett</a:t>
            </a:r>
          </a:p>
        </p:txBody>
      </p:sp>
    </p:spTree>
    <p:extLst>
      <p:ext uri="{BB962C8B-B14F-4D97-AF65-F5344CB8AC3E}">
        <p14:creationId xmlns:p14="http://schemas.microsoft.com/office/powerpoint/2010/main" val="216397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A62630-2D7A-4D3D-9568-31D998DD8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56381"/>
            <a:ext cx="5157787" cy="8239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“Whatever happened to ___” </a:t>
            </a:r>
          </a:p>
          <a:p>
            <a:r>
              <a:rPr lang="en-US" dirty="0"/>
              <a:t>by Anonymous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36612" y="1189459"/>
            <a:ext cx="5157787" cy="36845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People ask why a judge would reach this verdict, contrary to all law. I have no answer. A fast, single internet search shows that the judge, too, once held a flicker of a dream of being a writer. She mentioned the lost dream, in an interview.</a:t>
            </a:r>
          </a:p>
          <a:p>
            <a:pPr marL="0" indent="0">
              <a:buNone/>
            </a:pPr>
            <a:r>
              <a:rPr lang="en-US" dirty="0"/>
              <a:t>By the time I was forced into her courtroom … Her dream had fizzled, possibly decades before.</a:t>
            </a:r>
          </a:p>
          <a:p>
            <a:pPr marL="0" indent="0">
              <a:buNone/>
            </a:pPr>
            <a:r>
              <a:rPr lang="en-US" dirty="0"/>
              <a:t>Court was a cult of patriarchy. Writing, while female, was an offense.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70BFF23-DFD8-4B29-A4EB-0F0434B724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256381"/>
            <a:ext cx="5183188" cy="8239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Truth &amp; Beauty, </a:t>
            </a:r>
          </a:p>
          <a:p>
            <a:r>
              <a:rPr lang="en-US" dirty="0"/>
              <a:t>by Ann Patchett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6423C23-736F-45DC-A5F3-93D6850261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1080293"/>
            <a:ext cx="5183188" cy="36845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I do not remember our love unfolding, that we got to know one another and in time became friends. I only remember that she came through the door and it was there, huge and permanent and first. I felt I had been chosen by Lucy and was thrilled. … She had a habit of pitching herself into my arms like a softball without any notice. She liked to be carried.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A95B46-8E10-4460-A142-175C18237106}"/>
              </a:ext>
            </a:extLst>
          </p:cNvPr>
          <p:cNvSpPr txBox="1"/>
          <p:nvPr/>
        </p:nvSpPr>
        <p:spPr>
          <a:xfrm>
            <a:off x="836612" y="4983213"/>
            <a:ext cx="50670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What do these memoirs have in common?</a:t>
            </a:r>
          </a:p>
          <a:p>
            <a:r>
              <a:rPr lang="en-US" sz="1800" b="1" dirty="0"/>
              <a:t>How are they different? </a:t>
            </a:r>
          </a:p>
          <a:p>
            <a:r>
              <a:rPr lang="en-US" sz="1800" b="1" dirty="0"/>
              <a:t>Do you prefer one over the other? Why?</a:t>
            </a:r>
          </a:p>
          <a:p>
            <a:r>
              <a:rPr lang="en-US" b="1" dirty="0"/>
              <a:t>How can reading these two examples help you in your own memoir writing?</a:t>
            </a:r>
            <a:endParaRPr lang="en-US" sz="1800" b="1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A535A2-5EFA-4D6E-A06C-4E9A22476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543" y="3792667"/>
            <a:ext cx="5157788" cy="2665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83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57C1E-06E4-470A-97B3-D7BE4C9CB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en-US" sz="3600"/>
              <a:t>Workshop Experience</a:t>
            </a:r>
          </a:p>
        </p:txBody>
      </p:sp>
      <p:pic>
        <p:nvPicPr>
          <p:cNvPr id="4098" name="Picture 2" descr="Online Writing Classes - Gotham Writers Workshop">
            <a:extLst>
              <a:ext uri="{FF2B5EF4-FFF2-40B4-BE49-F238E27FC236}">
                <a16:creationId xmlns:a16="http://schemas.microsoft.com/office/drawing/2014/main" id="{1D7100B5-B337-4806-9FEA-B95D96244A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55" b="2186"/>
          <a:stretch/>
        </p:blipFill>
        <p:spPr bwMode="auto"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0718-05EA-4BBB-8761-87DCE26DA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45268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800" dirty="0"/>
              <a:t>Take a few minutes to think about the following questions. Write down your answers (privately at first—we’ll have time to share with the class later):</a:t>
            </a:r>
          </a:p>
          <a:p>
            <a:r>
              <a:rPr lang="en-US" sz="1800" dirty="0"/>
              <a:t>What worked for you? </a:t>
            </a:r>
          </a:p>
          <a:p>
            <a:r>
              <a:rPr lang="en-US" sz="1800" dirty="0"/>
              <a:t>What needs improvement? </a:t>
            </a:r>
          </a:p>
          <a:p>
            <a:r>
              <a:rPr lang="en-US" sz="1800" dirty="0"/>
              <a:t>What will you do differently next time? </a:t>
            </a:r>
          </a:p>
          <a:p>
            <a:r>
              <a:rPr lang="en-US" sz="1800" dirty="0"/>
              <a:t>What more do you need from others in this process?</a:t>
            </a:r>
          </a:p>
        </p:txBody>
      </p:sp>
    </p:spTree>
    <p:extLst>
      <p:ext uri="{BB962C8B-B14F-4D97-AF65-F5344CB8AC3E}">
        <p14:creationId xmlns:p14="http://schemas.microsoft.com/office/powerpoint/2010/main" val="3038236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86C51-3F75-48A7-9E0B-6064F6EF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en-US" sz="3600" dirty="0"/>
              <a:t>What now?</a:t>
            </a:r>
          </a:p>
        </p:txBody>
      </p:sp>
      <p:pic>
        <p:nvPicPr>
          <p:cNvPr id="1026" name="Picture 2" descr="Image result for revision">
            <a:extLst>
              <a:ext uri="{FF2B5EF4-FFF2-40B4-BE49-F238E27FC236}">
                <a16:creationId xmlns:a16="http://schemas.microsoft.com/office/drawing/2014/main" id="{978F9A0B-5F9B-408A-B46C-9D01DC1F1A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98" b="17947"/>
          <a:stretch/>
        </p:blipFill>
        <p:spPr bwMode="auto"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59DD0-B592-4F92-A9FD-F128A1DC4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45268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When you receive critiques of your writing (any writing), what do you do with them? Be honest!</a:t>
            </a:r>
          </a:p>
          <a:p>
            <a:pPr marL="0" indent="0">
              <a:buNone/>
            </a:pPr>
            <a:r>
              <a:rPr lang="en-US" sz="1800" dirty="0"/>
              <a:t>Do you have a process to your revision of writing? Why or why not?</a:t>
            </a:r>
          </a:p>
          <a:p>
            <a:pPr marL="0" indent="0">
              <a:buNone/>
            </a:pPr>
            <a:r>
              <a:rPr lang="en-US" sz="1800" dirty="0"/>
              <a:t>Are there people you listen to more than others? Why?</a:t>
            </a:r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253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writing suggestions">
            <a:extLst>
              <a:ext uri="{FF2B5EF4-FFF2-40B4-BE49-F238E27FC236}">
                <a16:creationId xmlns:a16="http://schemas.microsoft.com/office/drawing/2014/main" id="{74847AD2-C0CA-4531-875F-A50EEAF0D5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97" r="9091" b="1092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724CD679-7405-4CD3-A92A-9469F279A5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6"/>
            <a:ext cx="5735590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90F9B9-5624-444A-89F2-432176FC0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5" y="640263"/>
            <a:ext cx="5221266" cy="1344975"/>
          </a:xfrm>
        </p:spPr>
        <p:txBody>
          <a:bodyPr>
            <a:normAutofit/>
          </a:bodyPr>
          <a:lstStyle/>
          <a:p>
            <a:r>
              <a:rPr lang="en-US" sz="4000"/>
              <a:t>Some suggestions…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451AE-6030-4E08-B20E-ED0F47C94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110" y="2121763"/>
            <a:ext cx="5235490" cy="37730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First</a:t>
            </a:r>
            <a:r>
              <a:rPr lang="en-US" sz="2400" dirty="0"/>
              <a:t>, take a little step back from it and work on something else.</a:t>
            </a:r>
          </a:p>
          <a:p>
            <a:pPr marL="0" indent="0">
              <a:buNone/>
            </a:pPr>
            <a:r>
              <a:rPr lang="en-US" sz="2400" b="1" dirty="0"/>
              <a:t>Second</a:t>
            </a:r>
            <a:r>
              <a:rPr lang="en-US" sz="2400" dirty="0"/>
              <a:t>, review any questions and suggestions with an open mind.</a:t>
            </a:r>
          </a:p>
          <a:p>
            <a:pPr marL="0" indent="0">
              <a:buNone/>
            </a:pPr>
            <a:r>
              <a:rPr lang="en-US" sz="2400" b="1" dirty="0"/>
              <a:t>Third</a:t>
            </a:r>
            <a:r>
              <a:rPr lang="en-US" sz="2400" dirty="0"/>
              <a:t>, try out the advice that you don’t agree with, and just see if it does anything. </a:t>
            </a:r>
          </a:p>
        </p:txBody>
      </p:sp>
    </p:spTree>
    <p:extLst>
      <p:ext uri="{BB962C8B-B14F-4D97-AF65-F5344CB8AC3E}">
        <p14:creationId xmlns:p14="http://schemas.microsoft.com/office/powerpoint/2010/main" val="306634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8">
            <a:extLst>
              <a:ext uri="{FF2B5EF4-FFF2-40B4-BE49-F238E27FC236}">
                <a16:creationId xmlns:a16="http://schemas.microsoft.com/office/drawing/2014/main" id="{99192C51-B764-4A9B-9587-5EF8B628B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A14789-A258-47DD-A916-152768EB9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557190"/>
            <a:ext cx="5181510" cy="1671569"/>
          </a:xfrm>
        </p:spPr>
        <p:txBody>
          <a:bodyPr>
            <a:normAutofit/>
          </a:bodyPr>
          <a:lstStyle/>
          <a:p>
            <a:r>
              <a:rPr lang="en-US" sz="4000"/>
              <a:t>Cohort Participation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47074-23CE-426F-A8D1-54CE07733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1922106"/>
            <a:ext cx="5181508" cy="4206982"/>
          </a:xfrm>
        </p:spPr>
        <p:txBody>
          <a:bodyPr>
            <a:normAutofit/>
          </a:bodyPr>
          <a:lstStyle/>
          <a:p>
            <a:r>
              <a:rPr lang="en-US" sz="2000" dirty="0"/>
              <a:t>I noticed that some of you haven't participated in your cohort for this class. </a:t>
            </a:r>
          </a:p>
          <a:p>
            <a:r>
              <a:rPr lang="en-US" sz="2000" dirty="0"/>
              <a:t>Either you never submitted a “Meet My X” on OpenLab or you haven’t emailed me the critiques of your cohort’s work.</a:t>
            </a:r>
          </a:p>
          <a:p>
            <a:r>
              <a:rPr lang="en-US" sz="2000" dirty="0"/>
              <a:t>This is not an optional activity. </a:t>
            </a:r>
          </a:p>
          <a:p>
            <a:r>
              <a:rPr lang="en-US" sz="2000" dirty="0"/>
              <a:t>Submitting your work and critiquing your cohort's work earns </a:t>
            </a:r>
            <a:r>
              <a:rPr lang="en-US" sz="2000" b="1" i="1" dirty="0"/>
              <a:t>you</a:t>
            </a:r>
            <a:r>
              <a:rPr lang="en-US" sz="2000" dirty="0"/>
              <a:t> points for the course </a:t>
            </a:r>
            <a:r>
              <a:rPr lang="en-US" sz="2000" b="1" dirty="0"/>
              <a:t>and</a:t>
            </a:r>
            <a:r>
              <a:rPr lang="en-US" sz="2000" dirty="0"/>
              <a:t> is a way to improve your writing.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226CFA-B64F-4134-86AC-16DAEC8111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01" r="25192"/>
          <a:stretch/>
        </p:blipFill>
        <p:spPr>
          <a:xfrm>
            <a:off x="6189155" y="10"/>
            <a:ext cx="6002844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40450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9192C51-B764-4A9B-9587-5EF8B628B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A14789-A258-47DD-A916-152768EB9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557190"/>
            <a:ext cx="5181510" cy="1671569"/>
          </a:xfrm>
        </p:spPr>
        <p:txBody>
          <a:bodyPr>
            <a:normAutofit/>
          </a:bodyPr>
          <a:lstStyle/>
          <a:p>
            <a:r>
              <a:rPr lang="en-US" sz="4000"/>
              <a:t>Cohort Participation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47074-23CE-426F-A8D1-54CE07733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1996751"/>
            <a:ext cx="5181508" cy="4132337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If you've been critiquing your classmates' writing, keep up the good work!</a:t>
            </a:r>
          </a:p>
          <a:p>
            <a:r>
              <a:rPr lang="en-US" sz="2000" dirty="0"/>
              <a:t>However, if you haven't, please critique your Cohort's work by 11:59 PM TONIGHT and email it to them and me. </a:t>
            </a:r>
          </a:p>
          <a:p>
            <a:r>
              <a:rPr lang="en-US" sz="2000" dirty="0"/>
              <a:t>You MUST use the worksheet I provided on the Course Profile page. Commenting on someone’s post does not count.</a:t>
            </a:r>
          </a:p>
          <a:p>
            <a:r>
              <a:rPr lang="en-US" sz="2000" dirty="0"/>
              <a:t>If you didn’t submit a “Meet My X,” do so by 11:59 PM TONIGHT and I’ll put you in a cohort for your </a:t>
            </a:r>
            <a:r>
              <a:rPr lang="en-US" sz="2000" b="1" dirty="0"/>
              <a:t>next</a:t>
            </a:r>
            <a:r>
              <a:rPr lang="en-US" sz="2000" dirty="0"/>
              <a:t> writing assignment.</a:t>
            </a:r>
          </a:p>
          <a:p>
            <a:r>
              <a:rPr lang="en-US" sz="2000" dirty="0"/>
              <a:t>If you’re having trouble keeping up with the work, come to an office hour and talk to me about it. Know that you’re not alone!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2348AE-AB98-4BD8-B732-29157DB2CD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01" r="25192"/>
          <a:stretch/>
        </p:blipFill>
        <p:spPr>
          <a:xfrm>
            <a:off x="6189155" y="10"/>
            <a:ext cx="6002844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78522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1916"/>
            <a:ext cx="10515600" cy="5252991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Revise “Meet My ____” for my evaluation. </a:t>
            </a:r>
            <a:r>
              <a:rPr lang="en-US" sz="2400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Post </a:t>
            </a:r>
            <a:r>
              <a:rPr lang="en-US" sz="2400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it under </a:t>
            </a:r>
            <a:r>
              <a:rPr lang="en-US" sz="2400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Memoir </a:t>
            </a:r>
            <a:r>
              <a:rPr lang="en-US" sz="2400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(note this is a different category than it was originally posted) by 11:59 PM on </a:t>
            </a:r>
            <a:r>
              <a:rPr lang="en-US" sz="2400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Thursday, September 16.</a:t>
            </a:r>
            <a:endParaRPr lang="en-US" sz="2400" b="0" i="0" dirty="0">
              <a:solidFill>
                <a:srgbClr val="444444"/>
              </a:solidFill>
              <a:effectLst/>
              <a:latin typeface="Lato" panose="020F0502020204030203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A critique of Anonymous’ work. What did you enjoy about the work? What questions do you have for the author? Post it under </a:t>
            </a:r>
            <a:r>
              <a:rPr lang="en-US" sz="2400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Discussions</a:t>
            </a:r>
            <a:r>
              <a:rPr lang="en-US" sz="2400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. Title it </a:t>
            </a:r>
            <a:r>
              <a:rPr lang="en-US" sz="2400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Full Name, Anonymous’ Critique.</a:t>
            </a:r>
            <a:r>
              <a:rPr lang="en-US" sz="2400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 Critiques are due by class time on </a:t>
            </a:r>
            <a:r>
              <a:rPr lang="en-US" sz="2400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September 21</a:t>
            </a:r>
            <a:r>
              <a:rPr lang="en-US" sz="2400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4444"/>
                </a:solidFill>
                <a:latin typeface="Lato" panose="020F0502020204030203" pitchFamily="34" charset="0"/>
              </a:rPr>
              <a:t>I’ll be posting about other homework on Friday, but glance at the course schedule for a hint of what’s coming!</a:t>
            </a:r>
            <a:endParaRPr lang="en-US" sz="2400" b="0" i="0" dirty="0">
              <a:solidFill>
                <a:srgbClr val="444444"/>
              </a:solidFill>
              <a:effectLst/>
              <a:latin typeface="Lato" panose="020F0502020204030203" pitchFamily="34" charset="0"/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7485" y="4988240"/>
            <a:ext cx="1335927" cy="188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755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</TotalTime>
  <Words>807</Words>
  <Application>Microsoft Office PowerPoint</Application>
  <PresentationFormat>Widescreen</PresentationFormat>
  <Paragraphs>58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Lato</vt:lpstr>
      <vt:lpstr>Office Theme</vt:lpstr>
      <vt:lpstr>ENG 1141 Creative Writing</vt:lpstr>
      <vt:lpstr>PowerPoint Presentation</vt:lpstr>
      <vt:lpstr>PowerPoint Presentation</vt:lpstr>
      <vt:lpstr>Workshop Experience</vt:lpstr>
      <vt:lpstr>What now?</vt:lpstr>
      <vt:lpstr>Some suggestions…</vt:lpstr>
      <vt:lpstr>Cohort Participation</vt:lpstr>
      <vt:lpstr>Cohort Participation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47</cp:revision>
  <dcterms:created xsi:type="dcterms:W3CDTF">2020-01-25T02:18:25Z</dcterms:created>
  <dcterms:modified xsi:type="dcterms:W3CDTF">2021-09-14T13:50:08Z</dcterms:modified>
</cp:coreProperties>
</file>