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bookmarkIdSeed="2">
  <p:sldMasterIdLst>
    <p:sldMasterId id="2147483673" r:id="rId1"/>
  </p:sldMasterIdLst>
  <p:notesMasterIdLst>
    <p:notesMasterId r:id="rId23"/>
  </p:notesMasterIdLst>
  <p:sldIdLst>
    <p:sldId id="256" r:id="rId2"/>
    <p:sldId id="287" r:id="rId3"/>
    <p:sldId id="312" r:id="rId4"/>
    <p:sldId id="313" r:id="rId5"/>
    <p:sldId id="314" r:id="rId6"/>
    <p:sldId id="316" r:id="rId7"/>
    <p:sldId id="315" r:id="rId8"/>
    <p:sldId id="298" r:id="rId9"/>
    <p:sldId id="299" r:id="rId10"/>
    <p:sldId id="317" r:id="rId11"/>
    <p:sldId id="300" r:id="rId12"/>
    <p:sldId id="318" r:id="rId13"/>
    <p:sldId id="319" r:id="rId14"/>
    <p:sldId id="302" r:id="rId15"/>
    <p:sldId id="303" r:id="rId16"/>
    <p:sldId id="305" r:id="rId17"/>
    <p:sldId id="321" r:id="rId18"/>
    <p:sldId id="306" r:id="rId19"/>
    <p:sldId id="322" r:id="rId20"/>
    <p:sldId id="330" r:id="rId21"/>
    <p:sldId id="324" r:id="rId22"/>
  </p:sldIdLst>
  <p:sldSz cx="12192000" cy="6858000"/>
  <p:notesSz cx="7010400" cy="92360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ria" initials="M"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226A967-FA73-4A7D-BCE5-7E80AE0BB995}" v="5" dt="2023-06-11T02:39:41.59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89698" autoAdjust="0"/>
  </p:normalViewPr>
  <p:slideViewPr>
    <p:cSldViewPr snapToGrid="0">
      <p:cViewPr varScale="1">
        <p:scale>
          <a:sx n="108" d="100"/>
          <a:sy n="108" d="100"/>
        </p:scale>
        <p:origin x="714" y="96"/>
      </p:cViewPr>
      <p:guideLst>
        <p:guide orient="horz" pos="2160"/>
        <p:guide pos="3840"/>
      </p:guideLst>
    </p:cSldViewPr>
  </p:slideViewPr>
  <p:outlineViewPr>
    <p:cViewPr>
      <p:scale>
        <a:sx n="33" d="100"/>
        <a:sy n="33" d="100"/>
      </p:scale>
      <p:origin x="0" y="216"/>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ia Pagano" userId="60497cb8cb4b67d3" providerId="LiveId" clId="{D226A967-FA73-4A7D-BCE5-7E80AE0BB995}"/>
    <pc:docChg chg="undo custSel addSld delSld modSld">
      <pc:chgData name="Maria Pagano" userId="60497cb8cb4b67d3" providerId="LiveId" clId="{D226A967-FA73-4A7D-BCE5-7E80AE0BB995}" dt="2023-06-15T01:25:28.307" v="4495" actId="20577"/>
      <pc:docMkLst>
        <pc:docMk/>
      </pc:docMkLst>
      <pc:sldChg chg="modSp mod">
        <pc:chgData name="Maria Pagano" userId="60497cb8cb4b67d3" providerId="LiveId" clId="{D226A967-FA73-4A7D-BCE5-7E80AE0BB995}" dt="2023-06-15T01:25:28.307" v="4495" actId="20577"/>
        <pc:sldMkLst>
          <pc:docMk/>
          <pc:sldMk cId="2312275530" sldId="256"/>
        </pc:sldMkLst>
        <pc:spChg chg="mod">
          <ac:chgData name="Maria Pagano" userId="60497cb8cb4b67d3" providerId="LiveId" clId="{D226A967-FA73-4A7D-BCE5-7E80AE0BB995}" dt="2023-06-11T02:25:00.191" v="1"/>
          <ac:spMkLst>
            <pc:docMk/>
            <pc:sldMk cId="2312275530" sldId="256"/>
            <ac:spMk id="2" creationId="{00000000-0000-0000-0000-000000000000}"/>
          </ac:spMkLst>
        </pc:spChg>
        <pc:spChg chg="mod">
          <ac:chgData name="Maria Pagano" userId="60497cb8cb4b67d3" providerId="LiveId" clId="{D226A967-FA73-4A7D-BCE5-7E80AE0BB995}" dt="2023-06-15T01:25:28.307" v="4495" actId="20577"/>
          <ac:spMkLst>
            <pc:docMk/>
            <pc:sldMk cId="2312275530" sldId="256"/>
            <ac:spMk id="3" creationId="{00000000-0000-0000-0000-000000000000}"/>
          </ac:spMkLst>
        </pc:spChg>
      </pc:sldChg>
      <pc:sldChg chg="modSp mod">
        <pc:chgData name="Maria Pagano" userId="60497cb8cb4b67d3" providerId="LiveId" clId="{D226A967-FA73-4A7D-BCE5-7E80AE0BB995}" dt="2023-06-11T02:31:26.225" v="21" actId="1076"/>
        <pc:sldMkLst>
          <pc:docMk/>
          <pc:sldMk cId="2309327843" sldId="287"/>
        </pc:sldMkLst>
        <pc:spChg chg="mod">
          <ac:chgData name="Maria Pagano" userId="60497cb8cb4b67d3" providerId="LiveId" clId="{D226A967-FA73-4A7D-BCE5-7E80AE0BB995}" dt="2023-06-11T02:31:08.358" v="17" actId="208"/>
          <ac:spMkLst>
            <pc:docMk/>
            <pc:sldMk cId="2309327843" sldId="287"/>
            <ac:spMk id="3" creationId="{00000000-0000-0000-0000-000000000000}"/>
          </ac:spMkLst>
        </pc:spChg>
        <pc:spChg chg="mod">
          <ac:chgData name="Maria Pagano" userId="60497cb8cb4b67d3" providerId="LiveId" clId="{D226A967-FA73-4A7D-BCE5-7E80AE0BB995}" dt="2023-06-11T02:31:16.006" v="19" actId="208"/>
          <ac:spMkLst>
            <pc:docMk/>
            <pc:sldMk cId="2309327843" sldId="287"/>
            <ac:spMk id="4" creationId="{00000000-0000-0000-0000-000000000000}"/>
          </ac:spMkLst>
        </pc:spChg>
        <pc:spChg chg="mod">
          <ac:chgData name="Maria Pagano" userId="60497cb8cb4b67d3" providerId="LiveId" clId="{D226A967-FA73-4A7D-BCE5-7E80AE0BB995}" dt="2023-06-11T02:30:56.675" v="15" actId="208"/>
          <ac:spMkLst>
            <pc:docMk/>
            <pc:sldMk cId="2309327843" sldId="287"/>
            <ac:spMk id="5" creationId="{00000000-0000-0000-0000-000000000000}"/>
          </ac:spMkLst>
        </pc:spChg>
        <pc:spChg chg="mod">
          <ac:chgData name="Maria Pagano" userId="60497cb8cb4b67d3" providerId="LiveId" clId="{D226A967-FA73-4A7D-BCE5-7E80AE0BB995}" dt="2023-06-11T02:26:31.801" v="9" actId="255"/>
          <ac:spMkLst>
            <pc:docMk/>
            <pc:sldMk cId="2309327843" sldId="287"/>
            <ac:spMk id="6" creationId="{00000000-0000-0000-0000-000000000000}"/>
          </ac:spMkLst>
        </pc:spChg>
        <pc:spChg chg="mod">
          <ac:chgData name="Maria Pagano" userId="60497cb8cb4b67d3" providerId="LiveId" clId="{D226A967-FA73-4A7D-BCE5-7E80AE0BB995}" dt="2023-06-11T02:25:27.377" v="2" actId="255"/>
          <ac:spMkLst>
            <pc:docMk/>
            <pc:sldMk cId="2309327843" sldId="287"/>
            <ac:spMk id="7" creationId="{B5908EC0-6CF9-428E-B50B-789D0D7BBFDE}"/>
          </ac:spMkLst>
        </pc:spChg>
        <pc:spChg chg="mod">
          <ac:chgData name="Maria Pagano" userId="60497cb8cb4b67d3" providerId="LiveId" clId="{D226A967-FA73-4A7D-BCE5-7E80AE0BB995}" dt="2023-06-11T02:31:26.225" v="21" actId="1076"/>
          <ac:spMkLst>
            <pc:docMk/>
            <pc:sldMk cId="2309327843" sldId="287"/>
            <ac:spMk id="21" creationId="{00000000-0000-0000-0000-000000000000}"/>
          </ac:spMkLst>
        </pc:spChg>
      </pc:sldChg>
      <pc:sldChg chg="addSp modSp mod">
        <pc:chgData name="Maria Pagano" userId="60497cb8cb4b67d3" providerId="LiveId" clId="{D226A967-FA73-4A7D-BCE5-7E80AE0BB995}" dt="2023-06-11T18:37:46.506" v="1043" actId="1076"/>
        <pc:sldMkLst>
          <pc:docMk/>
          <pc:sldMk cId="1287266831" sldId="298"/>
        </pc:sldMkLst>
        <pc:spChg chg="mod">
          <ac:chgData name="Maria Pagano" userId="60497cb8cb4b67d3" providerId="LiveId" clId="{D226A967-FA73-4A7D-BCE5-7E80AE0BB995}" dt="2023-06-11T18:29:02.489" v="846" actId="208"/>
          <ac:spMkLst>
            <pc:docMk/>
            <pc:sldMk cId="1287266831" sldId="298"/>
            <ac:spMk id="2" creationId="{00000000-0000-0000-0000-000000000000}"/>
          </ac:spMkLst>
        </pc:spChg>
        <pc:spChg chg="add mod">
          <ac:chgData name="Maria Pagano" userId="60497cb8cb4b67d3" providerId="LiveId" clId="{D226A967-FA73-4A7D-BCE5-7E80AE0BB995}" dt="2023-06-11T18:37:46.506" v="1043" actId="1076"/>
          <ac:spMkLst>
            <pc:docMk/>
            <pc:sldMk cId="1287266831" sldId="298"/>
            <ac:spMk id="3" creationId="{FB4B40E8-E1F1-D79B-E16E-F9D50459B580}"/>
          </ac:spMkLst>
        </pc:spChg>
        <pc:spChg chg="mod">
          <ac:chgData name="Maria Pagano" userId="60497cb8cb4b67d3" providerId="LiveId" clId="{D226A967-FA73-4A7D-BCE5-7E80AE0BB995}" dt="2023-06-11T18:29:52.943" v="858" actId="1076"/>
          <ac:spMkLst>
            <pc:docMk/>
            <pc:sldMk cId="1287266831" sldId="298"/>
            <ac:spMk id="4" creationId="{00000000-0000-0000-0000-000000000000}"/>
          </ac:spMkLst>
        </pc:spChg>
        <pc:spChg chg="mod">
          <ac:chgData name="Maria Pagano" userId="60497cb8cb4b67d3" providerId="LiveId" clId="{D226A967-FA73-4A7D-BCE5-7E80AE0BB995}" dt="2023-06-11T18:28:51.994" v="844" actId="1076"/>
          <ac:spMkLst>
            <pc:docMk/>
            <pc:sldMk cId="1287266831" sldId="298"/>
            <ac:spMk id="7" creationId="{B5908EC0-6CF9-428E-B50B-789D0D7BBFDE}"/>
          </ac:spMkLst>
        </pc:spChg>
        <pc:graphicFrameChg chg="mod">
          <ac:chgData name="Maria Pagano" userId="60497cb8cb4b67d3" providerId="LiveId" clId="{D226A967-FA73-4A7D-BCE5-7E80AE0BB995}" dt="2023-06-11T18:29:20.561" v="848" actId="1076"/>
          <ac:graphicFrameMkLst>
            <pc:docMk/>
            <pc:sldMk cId="1287266831" sldId="298"/>
            <ac:graphicFrameMk id="8" creationId="{00000000-0000-0000-0000-000000000000}"/>
          </ac:graphicFrameMkLst>
        </pc:graphicFrameChg>
        <pc:graphicFrameChg chg="mod">
          <ac:chgData name="Maria Pagano" userId="60497cb8cb4b67d3" providerId="LiveId" clId="{D226A967-FA73-4A7D-BCE5-7E80AE0BB995}" dt="2023-06-11T18:29:10.844" v="847" actId="1076"/>
          <ac:graphicFrameMkLst>
            <pc:docMk/>
            <pc:sldMk cId="1287266831" sldId="298"/>
            <ac:graphicFrameMk id="9" creationId="{00000000-0000-0000-0000-000000000000}"/>
          </ac:graphicFrameMkLst>
        </pc:graphicFrameChg>
      </pc:sldChg>
      <pc:sldChg chg="delSp modSp mod">
        <pc:chgData name="Maria Pagano" userId="60497cb8cb4b67d3" providerId="LiveId" clId="{D226A967-FA73-4A7D-BCE5-7E80AE0BB995}" dt="2023-06-11T20:22:29.862" v="2351" actId="207"/>
        <pc:sldMkLst>
          <pc:docMk/>
          <pc:sldMk cId="3534759203" sldId="299"/>
        </pc:sldMkLst>
        <pc:spChg chg="mod">
          <ac:chgData name="Maria Pagano" userId="60497cb8cb4b67d3" providerId="LiveId" clId="{D226A967-FA73-4A7D-BCE5-7E80AE0BB995}" dt="2023-06-11T18:41:21.424" v="1066" actId="1076"/>
          <ac:spMkLst>
            <pc:docMk/>
            <pc:sldMk cId="3534759203" sldId="299"/>
            <ac:spMk id="3" creationId="{00000000-0000-0000-0000-000000000000}"/>
          </ac:spMkLst>
        </pc:spChg>
        <pc:spChg chg="mod">
          <ac:chgData name="Maria Pagano" userId="60497cb8cb4b67d3" providerId="LiveId" clId="{D226A967-FA73-4A7D-BCE5-7E80AE0BB995}" dt="2023-06-11T18:42:44.506" v="1074" actId="1076"/>
          <ac:spMkLst>
            <pc:docMk/>
            <pc:sldMk cId="3534759203" sldId="299"/>
            <ac:spMk id="4" creationId="{00000000-0000-0000-0000-000000000000}"/>
          </ac:spMkLst>
        </pc:spChg>
        <pc:spChg chg="mod">
          <ac:chgData name="Maria Pagano" userId="60497cb8cb4b67d3" providerId="LiveId" clId="{D226A967-FA73-4A7D-BCE5-7E80AE0BB995}" dt="2023-06-11T20:22:26.433" v="2350" actId="207"/>
          <ac:spMkLst>
            <pc:docMk/>
            <pc:sldMk cId="3534759203" sldId="299"/>
            <ac:spMk id="6" creationId="{00000000-0000-0000-0000-000000000000}"/>
          </ac:spMkLst>
        </pc:spChg>
        <pc:spChg chg="mod">
          <ac:chgData name="Maria Pagano" userId="60497cb8cb4b67d3" providerId="LiveId" clId="{D226A967-FA73-4A7D-BCE5-7E80AE0BB995}" dt="2023-06-11T18:39:02.757" v="1050" actId="1076"/>
          <ac:spMkLst>
            <pc:docMk/>
            <pc:sldMk cId="3534759203" sldId="299"/>
            <ac:spMk id="7" creationId="{B5908EC0-6CF9-428E-B50B-789D0D7BBFDE}"/>
          </ac:spMkLst>
        </pc:spChg>
        <pc:spChg chg="mod">
          <ac:chgData name="Maria Pagano" userId="60497cb8cb4b67d3" providerId="LiveId" clId="{D226A967-FA73-4A7D-BCE5-7E80AE0BB995}" dt="2023-06-11T20:22:29.862" v="2351" actId="207"/>
          <ac:spMkLst>
            <pc:docMk/>
            <pc:sldMk cId="3534759203" sldId="299"/>
            <ac:spMk id="12" creationId="{00000000-0000-0000-0000-000000000000}"/>
          </ac:spMkLst>
        </pc:spChg>
        <pc:spChg chg="del mod">
          <ac:chgData name="Maria Pagano" userId="60497cb8cb4b67d3" providerId="LiveId" clId="{D226A967-FA73-4A7D-BCE5-7E80AE0BB995}" dt="2023-06-11T18:41:15.582" v="1065" actId="21"/>
          <ac:spMkLst>
            <pc:docMk/>
            <pc:sldMk cId="3534759203" sldId="299"/>
            <ac:spMk id="13" creationId="{00000000-0000-0000-0000-000000000000}"/>
          </ac:spMkLst>
        </pc:spChg>
      </pc:sldChg>
      <pc:sldChg chg="addSp modSp mod">
        <pc:chgData name="Maria Pagano" userId="60497cb8cb4b67d3" providerId="LiveId" clId="{D226A967-FA73-4A7D-BCE5-7E80AE0BB995}" dt="2023-06-11T20:22:18.935" v="2349" actId="113"/>
        <pc:sldMkLst>
          <pc:docMk/>
          <pc:sldMk cId="3039136324" sldId="300"/>
        </pc:sldMkLst>
        <pc:spChg chg="add mod">
          <ac:chgData name="Maria Pagano" userId="60497cb8cb4b67d3" providerId="LiveId" clId="{D226A967-FA73-4A7D-BCE5-7E80AE0BB995}" dt="2023-06-11T19:20:25.687" v="1591" actId="20577"/>
          <ac:spMkLst>
            <pc:docMk/>
            <pc:sldMk cId="3039136324" sldId="300"/>
            <ac:spMk id="2" creationId="{D7ADEC88-5604-C120-F994-79EA5DEC215A}"/>
          </ac:spMkLst>
        </pc:spChg>
        <pc:spChg chg="mod">
          <ac:chgData name="Maria Pagano" userId="60497cb8cb4b67d3" providerId="LiveId" clId="{D226A967-FA73-4A7D-BCE5-7E80AE0BB995}" dt="2023-06-11T20:22:14.845" v="2348" actId="207"/>
          <ac:spMkLst>
            <pc:docMk/>
            <pc:sldMk cId="3039136324" sldId="300"/>
            <ac:spMk id="3" creationId="{00000000-0000-0000-0000-000000000000}"/>
          </ac:spMkLst>
        </pc:spChg>
        <pc:spChg chg="mod">
          <ac:chgData name="Maria Pagano" userId="60497cb8cb4b67d3" providerId="LiveId" clId="{D226A967-FA73-4A7D-BCE5-7E80AE0BB995}" dt="2023-06-11T19:19:50.659" v="1586" actId="1076"/>
          <ac:spMkLst>
            <pc:docMk/>
            <pc:sldMk cId="3039136324" sldId="300"/>
            <ac:spMk id="4" creationId="{00000000-0000-0000-0000-000000000000}"/>
          </ac:spMkLst>
        </pc:spChg>
        <pc:spChg chg="mod">
          <ac:chgData name="Maria Pagano" userId="60497cb8cb4b67d3" providerId="LiveId" clId="{D226A967-FA73-4A7D-BCE5-7E80AE0BB995}" dt="2023-06-11T20:22:18.935" v="2349" actId="113"/>
          <ac:spMkLst>
            <pc:docMk/>
            <pc:sldMk cId="3039136324" sldId="300"/>
            <ac:spMk id="7" creationId="{B5908EC0-6CF9-428E-B50B-789D0D7BBFDE}"/>
          </ac:spMkLst>
        </pc:spChg>
      </pc:sldChg>
      <pc:sldChg chg="delSp modSp mod">
        <pc:chgData name="Maria Pagano" userId="60497cb8cb4b67d3" providerId="LiveId" clId="{D226A967-FA73-4A7D-BCE5-7E80AE0BB995}" dt="2023-06-11T20:29:23.274" v="2528" actId="1076"/>
        <pc:sldMkLst>
          <pc:docMk/>
          <pc:sldMk cId="2058758239" sldId="302"/>
        </pc:sldMkLst>
        <pc:spChg chg="mod">
          <ac:chgData name="Maria Pagano" userId="60497cb8cb4b67d3" providerId="LiveId" clId="{D226A967-FA73-4A7D-BCE5-7E80AE0BB995}" dt="2023-06-11T20:29:23.274" v="2528" actId="1076"/>
          <ac:spMkLst>
            <pc:docMk/>
            <pc:sldMk cId="2058758239" sldId="302"/>
            <ac:spMk id="4" creationId="{00000000-0000-0000-0000-000000000000}"/>
          </ac:spMkLst>
        </pc:spChg>
        <pc:spChg chg="mod">
          <ac:chgData name="Maria Pagano" userId="60497cb8cb4b67d3" providerId="LiveId" clId="{D226A967-FA73-4A7D-BCE5-7E80AE0BB995}" dt="2023-06-11T20:27:41.932" v="2517" actId="1076"/>
          <ac:spMkLst>
            <pc:docMk/>
            <pc:sldMk cId="2058758239" sldId="302"/>
            <ac:spMk id="6" creationId="{00000000-0000-0000-0000-000000000000}"/>
          </ac:spMkLst>
        </pc:spChg>
        <pc:spChg chg="mod">
          <ac:chgData name="Maria Pagano" userId="60497cb8cb4b67d3" providerId="LiveId" clId="{D226A967-FA73-4A7D-BCE5-7E80AE0BB995}" dt="2023-06-11T20:27:01.764" v="2508" actId="255"/>
          <ac:spMkLst>
            <pc:docMk/>
            <pc:sldMk cId="2058758239" sldId="302"/>
            <ac:spMk id="7" creationId="{B5908EC0-6CF9-428E-B50B-789D0D7BBFDE}"/>
          </ac:spMkLst>
        </pc:spChg>
        <pc:spChg chg="mod">
          <ac:chgData name="Maria Pagano" userId="60497cb8cb4b67d3" providerId="LiveId" clId="{D226A967-FA73-4A7D-BCE5-7E80AE0BB995}" dt="2023-06-11T20:27:26.673" v="2514" actId="208"/>
          <ac:spMkLst>
            <pc:docMk/>
            <pc:sldMk cId="2058758239" sldId="302"/>
            <ac:spMk id="9" creationId="{00000000-0000-0000-0000-000000000000}"/>
          </ac:spMkLst>
        </pc:spChg>
        <pc:spChg chg="del">
          <ac:chgData name="Maria Pagano" userId="60497cb8cb4b67d3" providerId="LiveId" clId="{D226A967-FA73-4A7D-BCE5-7E80AE0BB995}" dt="2023-06-11T20:29:07.044" v="2525" actId="21"/>
          <ac:spMkLst>
            <pc:docMk/>
            <pc:sldMk cId="2058758239" sldId="302"/>
            <ac:spMk id="11" creationId="{00000000-0000-0000-0000-000000000000}"/>
          </ac:spMkLst>
        </pc:spChg>
        <pc:spChg chg="mod">
          <ac:chgData name="Maria Pagano" userId="60497cb8cb4b67d3" providerId="LiveId" clId="{D226A967-FA73-4A7D-BCE5-7E80AE0BB995}" dt="2023-06-11T20:28:10.530" v="2523" actId="20577"/>
          <ac:spMkLst>
            <pc:docMk/>
            <pc:sldMk cId="2058758239" sldId="302"/>
            <ac:spMk id="13" creationId="{00000000-0000-0000-0000-000000000000}"/>
          </ac:spMkLst>
        </pc:spChg>
        <pc:graphicFrameChg chg="mod">
          <ac:chgData name="Maria Pagano" userId="60497cb8cb4b67d3" providerId="LiveId" clId="{D226A967-FA73-4A7D-BCE5-7E80AE0BB995}" dt="2023-06-11T20:27:32.598" v="2515" actId="1076"/>
          <ac:graphicFrameMkLst>
            <pc:docMk/>
            <pc:sldMk cId="2058758239" sldId="302"/>
            <ac:graphicFrameMk id="5" creationId="{00000000-0000-0000-0000-000000000000}"/>
          </ac:graphicFrameMkLst>
        </pc:graphicFrameChg>
      </pc:sldChg>
      <pc:sldChg chg="delSp modSp mod">
        <pc:chgData name="Maria Pagano" userId="60497cb8cb4b67d3" providerId="LiveId" clId="{D226A967-FA73-4A7D-BCE5-7E80AE0BB995}" dt="2023-06-11T20:33:23.803" v="2566" actId="14734"/>
        <pc:sldMkLst>
          <pc:docMk/>
          <pc:sldMk cId="2760636739" sldId="303"/>
        </pc:sldMkLst>
        <pc:spChg chg="mod">
          <ac:chgData name="Maria Pagano" userId="60497cb8cb4b67d3" providerId="LiveId" clId="{D226A967-FA73-4A7D-BCE5-7E80AE0BB995}" dt="2023-06-11T20:33:14.880" v="2565" actId="1076"/>
          <ac:spMkLst>
            <pc:docMk/>
            <pc:sldMk cId="2760636739" sldId="303"/>
            <ac:spMk id="4" creationId="{00000000-0000-0000-0000-000000000000}"/>
          </ac:spMkLst>
        </pc:spChg>
        <pc:spChg chg="mod">
          <ac:chgData name="Maria Pagano" userId="60497cb8cb4b67d3" providerId="LiveId" clId="{D226A967-FA73-4A7D-BCE5-7E80AE0BB995}" dt="2023-06-11T20:30:14.649" v="2532" actId="1076"/>
          <ac:spMkLst>
            <pc:docMk/>
            <pc:sldMk cId="2760636739" sldId="303"/>
            <ac:spMk id="5" creationId="{00000000-0000-0000-0000-000000000000}"/>
          </ac:spMkLst>
        </pc:spChg>
        <pc:spChg chg="del mod">
          <ac:chgData name="Maria Pagano" userId="60497cb8cb4b67d3" providerId="LiveId" clId="{D226A967-FA73-4A7D-BCE5-7E80AE0BB995}" dt="2023-06-11T20:32:09.036" v="2551" actId="21"/>
          <ac:spMkLst>
            <pc:docMk/>
            <pc:sldMk cId="2760636739" sldId="303"/>
            <ac:spMk id="11" creationId="{00000000-0000-0000-0000-000000000000}"/>
          </ac:spMkLst>
        </pc:spChg>
        <pc:graphicFrameChg chg="mod modGraphic">
          <ac:chgData name="Maria Pagano" userId="60497cb8cb4b67d3" providerId="LiveId" clId="{D226A967-FA73-4A7D-BCE5-7E80AE0BB995}" dt="2023-06-11T20:33:23.803" v="2566" actId="14734"/>
          <ac:graphicFrameMkLst>
            <pc:docMk/>
            <pc:sldMk cId="2760636739" sldId="303"/>
            <ac:graphicFrameMk id="9" creationId="{00000000-0000-0000-0000-000000000000}"/>
          </ac:graphicFrameMkLst>
        </pc:graphicFrameChg>
        <pc:graphicFrameChg chg="mod modGraphic">
          <ac:chgData name="Maria Pagano" userId="60497cb8cb4b67d3" providerId="LiveId" clId="{D226A967-FA73-4A7D-BCE5-7E80AE0BB995}" dt="2023-06-11T20:32:42.296" v="2558" actId="20577"/>
          <ac:graphicFrameMkLst>
            <pc:docMk/>
            <pc:sldMk cId="2760636739" sldId="303"/>
            <ac:graphicFrameMk id="13" creationId="{00000000-0000-0000-0000-000000000000}"/>
          </ac:graphicFrameMkLst>
        </pc:graphicFrameChg>
        <pc:graphicFrameChg chg="mod modGraphic">
          <ac:chgData name="Maria Pagano" userId="60497cb8cb4b67d3" providerId="LiveId" clId="{D226A967-FA73-4A7D-BCE5-7E80AE0BB995}" dt="2023-06-11T20:32:29" v="2554" actId="6549"/>
          <ac:graphicFrameMkLst>
            <pc:docMk/>
            <pc:sldMk cId="2760636739" sldId="303"/>
            <ac:graphicFrameMk id="15" creationId="{00000000-0000-0000-0000-000000000000}"/>
          </ac:graphicFrameMkLst>
        </pc:graphicFrameChg>
      </pc:sldChg>
      <pc:sldChg chg="modSp mod">
        <pc:chgData name="Maria Pagano" userId="60497cb8cb4b67d3" providerId="LiveId" clId="{D226A967-FA73-4A7D-BCE5-7E80AE0BB995}" dt="2023-06-11T21:23:47.189" v="2946" actId="255"/>
        <pc:sldMkLst>
          <pc:docMk/>
          <pc:sldMk cId="4011699626" sldId="305"/>
        </pc:sldMkLst>
        <pc:spChg chg="mod">
          <ac:chgData name="Maria Pagano" userId="60497cb8cb4b67d3" providerId="LiveId" clId="{D226A967-FA73-4A7D-BCE5-7E80AE0BB995}" dt="2023-06-11T20:33:54.049" v="2570" actId="1076"/>
          <ac:spMkLst>
            <pc:docMk/>
            <pc:sldMk cId="4011699626" sldId="305"/>
            <ac:spMk id="2" creationId="{00000000-0000-0000-0000-000000000000}"/>
          </ac:spMkLst>
        </pc:spChg>
        <pc:spChg chg="mod">
          <ac:chgData name="Maria Pagano" userId="60497cb8cb4b67d3" providerId="LiveId" clId="{D226A967-FA73-4A7D-BCE5-7E80AE0BB995}" dt="2023-06-11T20:37:29.021" v="2612" actId="1076"/>
          <ac:spMkLst>
            <pc:docMk/>
            <pc:sldMk cId="4011699626" sldId="305"/>
            <ac:spMk id="5" creationId="{00000000-0000-0000-0000-000000000000}"/>
          </ac:spMkLst>
        </pc:spChg>
        <pc:spChg chg="mod">
          <ac:chgData name="Maria Pagano" userId="60497cb8cb4b67d3" providerId="LiveId" clId="{D226A967-FA73-4A7D-BCE5-7E80AE0BB995}" dt="2023-06-11T20:37:41.460" v="2613" actId="207"/>
          <ac:spMkLst>
            <pc:docMk/>
            <pc:sldMk cId="4011699626" sldId="305"/>
            <ac:spMk id="6" creationId="{00000000-0000-0000-0000-000000000000}"/>
          </ac:spMkLst>
        </pc:spChg>
        <pc:spChg chg="mod">
          <ac:chgData name="Maria Pagano" userId="60497cb8cb4b67d3" providerId="LiveId" clId="{D226A967-FA73-4A7D-BCE5-7E80AE0BB995}" dt="2023-06-11T21:23:47.189" v="2946" actId="255"/>
          <ac:spMkLst>
            <pc:docMk/>
            <pc:sldMk cId="4011699626" sldId="305"/>
            <ac:spMk id="7" creationId="{00000000-0000-0000-0000-000000000000}"/>
          </ac:spMkLst>
        </pc:spChg>
        <pc:picChg chg="mod">
          <ac:chgData name="Maria Pagano" userId="60497cb8cb4b67d3" providerId="LiveId" clId="{D226A967-FA73-4A7D-BCE5-7E80AE0BB995}" dt="2023-06-11T20:36:15.150" v="2592" actId="1076"/>
          <ac:picMkLst>
            <pc:docMk/>
            <pc:sldMk cId="4011699626" sldId="305"/>
            <ac:picMk id="3074" creationId="{00000000-0000-0000-0000-000000000000}"/>
          </ac:picMkLst>
        </pc:picChg>
      </pc:sldChg>
      <pc:sldChg chg="addSp modSp mod">
        <pc:chgData name="Maria Pagano" userId="60497cb8cb4b67d3" providerId="LiveId" clId="{D226A967-FA73-4A7D-BCE5-7E80AE0BB995}" dt="2023-06-11T21:44:02.013" v="3602" actId="14100"/>
        <pc:sldMkLst>
          <pc:docMk/>
          <pc:sldMk cId="1166765760" sldId="306"/>
        </pc:sldMkLst>
        <pc:spChg chg="mod">
          <ac:chgData name="Maria Pagano" userId="60497cb8cb4b67d3" providerId="LiveId" clId="{D226A967-FA73-4A7D-BCE5-7E80AE0BB995}" dt="2023-06-11T21:26:47.794" v="2985" actId="1076"/>
          <ac:spMkLst>
            <pc:docMk/>
            <pc:sldMk cId="1166765760" sldId="306"/>
            <ac:spMk id="2" creationId="{00000000-0000-0000-0000-000000000000}"/>
          </ac:spMkLst>
        </pc:spChg>
        <pc:spChg chg="mod">
          <ac:chgData name="Maria Pagano" userId="60497cb8cb4b67d3" providerId="LiveId" clId="{D226A967-FA73-4A7D-BCE5-7E80AE0BB995}" dt="2023-06-11T21:32:57.972" v="3065" actId="1076"/>
          <ac:spMkLst>
            <pc:docMk/>
            <pc:sldMk cId="1166765760" sldId="306"/>
            <ac:spMk id="3" creationId="{00000000-0000-0000-0000-000000000000}"/>
          </ac:spMkLst>
        </pc:spChg>
        <pc:spChg chg="mod">
          <ac:chgData name="Maria Pagano" userId="60497cb8cb4b67d3" providerId="LiveId" clId="{D226A967-FA73-4A7D-BCE5-7E80AE0BB995}" dt="2023-06-11T21:41:44.678" v="3593" actId="313"/>
          <ac:spMkLst>
            <pc:docMk/>
            <pc:sldMk cId="1166765760" sldId="306"/>
            <ac:spMk id="4" creationId="{00000000-0000-0000-0000-000000000000}"/>
          </ac:spMkLst>
        </pc:spChg>
        <pc:spChg chg="add mod">
          <ac:chgData name="Maria Pagano" userId="60497cb8cb4b67d3" providerId="LiveId" clId="{D226A967-FA73-4A7D-BCE5-7E80AE0BB995}" dt="2023-06-11T21:41:00.981" v="3591" actId="1076"/>
          <ac:spMkLst>
            <pc:docMk/>
            <pc:sldMk cId="1166765760" sldId="306"/>
            <ac:spMk id="5" creationId="{861C1A0F-4E83-CA51-38D8-01239A1FAE7D}"/>
          </ac:spMkLst>
        </pc:spChg>
        <pc:spChg chg="mod">
          <ac:chgData name="Maria Pagano" userId="60497cb8cb4b67d3" providerId="LiveId" clId="{D226A967-FA73-4A7D-BCE5-7E80AE0BB995}" dt="2023-06-11T21:33:17.316" v="3068" actId="1076"/>
          <ac:spMkLst>
            <pc:docMk/>
            <pc:sldMk cId="1166765760" sldId="306"/>
            <ac:spMk id="7" creationId="{00000000-0000-0000-0000-000000000000}"/>
          </ac:spMkLst>
        </pc:spChg>
        <pc:picChg chg="mod">
          <ac:chgData name="Maria Pagano" userId="60497cb8cb4b67d3" providerId="LiveId" clId="{D226A967-FA73-4A7D-BCE5-7E80AE0BB995}" dt="2023-06-11T21:44:02.013" v="3602" actId="14100"/>
          <ac:picMkLst>
            <pc:docMk/>
            <pc:sldMk cId="1166765760" sldId="306"/>
            <ac:picMk id="7172" creationId="{00000000-0000-0000-0000-000000000000}"/>
          </ac:picMkLst>
        </pc:picChg>
      </pc:sldChg>
      <pc:sldChg chg="del">
        <pc:chgData name="Maria Pagano" userId="60497cb8cb4b67d3" providerId="LiveId" clId="{D226A967-FA73-4A7D-BCE5-7E80AE0BB995}" dt="2023-06-11T22:20:46.248" v="4048" actId="2696"/>
        <pc:sldMkLst>
          <pc:docMk/>
          <pc:sldMk cId="3608521157" sldId="307"/>
        </pc:sldMkLst>
      </pc:sldChg>
      <pc:sldChg chg="addSp modSp mod">
        <pc:chgData name="Maria Pagano" userId="60497cb8cb4b67d3" providerId="LiveId" clId="{D226A967-FA73-4A7D-BCE5-7E80AE0BB995}" dt="2023-06-11T18:00:15.627" v="671" actId="207"/>
        <pc:sldMkLst>
          <pc:docMk/>
          <pc:sldMk cId="811635599" sldId="312"/>
        </pc:sldMkLst>
        <pc:spChg chg="mod">
          <ac:chgData name="Maria Pagano" userId="60497cb8cb4b67d3" providerId="LiveId" clId="{D226A967-FA73-4A7D-BCE5-7E80AE0BB995}" dt="2023-06-11T18:00:15.627" v="671" actId="207"/>
          <ac:spMkLst>
            <pc:docMk/>
            <pc:sldMk cId="811635599" sldId="312"/>
            <ac:spMk id="2" creationId="{00000000-0000-0000-0000-000000000000}"/>
          </ac:spMkLst>
        </pc:spChg>
        <pc:spChg chg="add mod">
          <ac:chgData name="Maria Pagano" userId="60497cb8cb4b67d3" providerId="LiveId" clId="{D226A967-FA73-4A7D-BCE5-7E80AE0BB995}" dt="2023-06-11T18:00:00.696" v="668" actId="1076"/>
          <ac:spMkLst>
            <pc:docMk/>
            <pc:sldMk cId="811635599" sldId="312"/>
            <ac:spMk id="3" creationId="{5FBD8C3C-9170-63F2-A739-430D82308930}"/>
          </ac:spMkLst>
        </pc:spChg>
        <pc:spChg chg="mod">
          <ac:chgData name="Maria Pagano" userId="60497cb8cb4b67d3" providerId="LiveId" clId="{D226A967-FA73-4A7D-BCE5-7E80AE0BB995}" dt="2023-06-11T17:51:33.879" v="537" actId="1076"/>
          <ac:spMkLst>
            <pc:docMk/>
            <pc:sldMk cId="811635599" sldId="312"/>
            <ac:spMk id="7" creationId="{B5908EC0-6CF9-428E-B50B-789D0D7BBFDE}"/>
          </ac:spMkLst>
        </pc:spChg>
        <pc:spChg chg="mod">
          <ac:chgData name="Maria Pagano" userId="60497cb8cb4b67d3" providerId="LiveId" clId="{D226A967-FA73-4A7D-BCE5-7E80AE0BB995}" dt="2023-06-11T17:59:38.669" v="665" actId="1076"/>
          <ac:spMkLst>
            <pc:docMk/>
            <pc:sldMk cId="811635599" sldId="312"/>
            <ac:spMk id="21" creationId="{00000000-0000-0000-0000-000000000000}"/>
          </ac:spMkLst>
        </pc:spChg>
      </pc:sldChg>
      <pc:sldChg chg="modSp mod">
        <pc:chgData name="Maria Pagano" userId="60497cb8cb4b67d3" providerId="LiveId" clId="{D226A967-FA73-4A7D-BCE5-7E80AE0BB995}" dt="2023-06-11T18:03:24.473" v="690" actId="1076"/>
        <pc:sldMkLst>
          <pc:docMk/>
          <pc:sldMk cId="309467143" sldId="313"/>
        </pc:sldMkLst>
        <pc:spChg chg="mod">
          <ac:chgData name="Maria Pagano" userId="60497cb8cb4b67d3" providerId="LiveId" clId="{D226A967-FA73-4A7D-BCE5-7E80AE0BB995}" dt="2023-06-11T18:02:44.901" v="682" actId="255"/>
          <ac:spMkLst>
            <pc:docMk/>
            <pc:sldMk cId="309467143" sldId="313"/>
            <ac:spMk id="3" creationId="{00000000-0000-0000-0000-000000000000}"/>
          </ac:spMkLst>
        </pc:spChg>
        <pc:spChg chg="mod">
          <ac:chgData name="Maria Pagano" userId="60497cb8cb4b67d3" providerId="LiveId" clId="{D226A967-FA73-4A7D-BCE5-7E80AE0BB995}" dt="2023-06-11T18:02:06.535" v="676" actId="2711"/>
          <ac:spMkLst>
            <pc:docMk/>
            <pc:sldMk cId="309467143" sldId="313"/>
            <ac:spMk id="4" creationId="{00000000-0000-0000-0000-000000000000}"/>
          </ac:spMkLst>
        </pc:spChg>
        <pc:spChg chg="mod">
          <ac:chgData name="Maria Pagano" userId="60497cb8cb4b67d3" providerId="LiveId" clId="{D226A967-FA73-4A7D-BCE5-7E80AE0BB995}" dt="2023-06-11T18:02:34.178" v="681" actId="1076"/>
          <ac:spMkLst>
            <pc:docMk/>
            <pc:sldMk cId="309467143" sldId="313"/>
            <ac:spMk id="7" creationId="{B5908EC0-6CF9-428E-B50B-789D0D7BBFDE}"/>
          </ac:spMkLst>
        </pc:spChg>
        <pc:spChg chg="mod">
          <ac:chgData name="Maria Pagano" userId="60497cb8cb4b67d3" providerId="LiveId" clId="{D226A967-FA73-4A7D-BCE5-7E80AE0BB995}" dt="2023-06-11T18:03:24.473" v="690" actId="1076"/>
          <ac:spMkLst>
            <pc:docMk/>
            <pc:sldMk cId="309467143" sldId="313"/>
            <ac:spMk id="21" creationId="{00000000-0000-0000-0000-000000000000}"/>
          </ac:spMkLst>
        </pc:spChg>
      </pc:sldChg>
      <pc:sldChg chg="addSp modSp mod">
        <pc:chgData name="Maria Pagano" userId="60497cb8cb4b67d3" providerId="LiveId" clId="{D226A967-FA73-4A7D-BCE5-7E80AE0BB995}" dt="2023-06-11T18:10:18.298" v="742" actId="1076"/>
        <pc:sldMkLst>
          <pc:docMk/>
          <pc:sldMk cId="238015819" sldId="314"/>
        </pc:sldMkLst>
        <pc:spChg chg="mod">
          <ac:chgData name="Maria Pagano" userId="60497cb8cb4b67d3" providerId="LiveId" clId="{D226A967-FA73-4A7D-BCE5-7E80AE0BB995}" dt="2023-06-11T18:08:52.392" v="729" actId="208"/>
          <ac:spMkLst>
            <pc:docMk/>
            <pc:sldMk cId="238015819" sldId="314"/>
            <ac:spMk id="2" creationId="{00000000-0000-0000-0000-000000000000}"/>
          </ac:spMkLst>
        </pc:spChg>
        <pc:spChg chg="add mod">
          <ac:chgData name="Maria Pagano" userId="60497cb8cb4b67d3" providerId="LiveId" clId="{D226A967-FA73-4A7D-BCE5-7E80AE0BB995}" dt="2023-06-11T18:10:18.298" v="742" actId="1076"/>
          <ac:spMkLst>
            <pc:docMk/>
            <pc:sldMk cId="238015819" sldId="314"/>
            <ac:spMk id="3" creationId="{A0E47C58-200F-9477-C249-A82CB9B92E6C}"/>
          </ac:spMkLst>
        </pc:spChg>
        <pc:spChg chg="mod">
          <ac:chgData name="Maria Pagano" userId="60497cb8cb4b67d3" providerId="LiveId" clId="{D226A967-FA73-4A7D-BCE5-7E80AE0BB995}" dt="2023-06-11T18:05:19.338" v="725" actId="1076"/>
          <ac:spMkLst>
            <pc:docMk/>
            <pc:sldMk cId="238015819" sldId="314"/>
            <ac:spMk id="5" creationId="{C81A9A7D-CD17-BCBF-FEF8-29BC9358A644}"/>
          </ac:spMkLst>
        </pc:spChg>
        <pc:spChg chg="mod">
          <ac:chgData name="Maria Pagano" userId="60497cb8cb4b67d3" providerId="LiveId" clId="{D226A967-FA73-4A7D-BCE5-7E80AE0BB995}" dt="2023-06-11T18:03:52.243" v="694" actId="1076"/>
          <ac:spMkLst>
            <pc:docMk/>
            <pc:sldMk cId="238015819" sldId="314"/>
            <ac:spMk id="7" creationId="{B5908EC0-6CF9-428E-B50B-789D0D7BBFDE}"/>
          </ac:spMkLst>
        </pc:spChg>
        <pc:spChg chg="mod">
          <ac:chgData name="Maria Pagano" userId="60497cb8cb4b67d3" providerId="LiveId" clId="{D226A967-FA73-4A7D-BCE5-7E80AE0BB995}" dt="2023-06-11T18:10:11.644" v="741" actId="1076"/>
          <ac:spMkLst>
            <pc:docMk/>
            <pc:sldMk cId="238015819" sldId="314"/>
            <ac:spMk id="21" creationId="{00000000-0000-0000-0000-000000000000}"/>
          </ac:spMkLst>
        </pc:spChg>
        <pc:picChg chg="mod">
          <ac:chgData name="Maria Pagano" userId="60497cb8cb4b67d3" providerId="LiveId" clId="{D226A967-FA73-4A7D-BCE5-7E80AE0BB995}" dt="2023-06-11T18:04:29.360" v="713" actId="1076"/>
          <ac:picMkLst>
            <pc:docMk/>
            <pc:sldMk cId="238015819" sldId="314"/>
            <ac:picMk id="4" creationId="{2AAD9EF2-A298-33AB-FF24-61BC8B50DE7C}"/>
          </ac:picMkLst>
        </pc:picChg>
      </pc:sldChg>
      <pc:sldChg chg="modSp mod">
        <pc:chgData name="Maria Pagano" userId="60497cb8cb4b67d3" providerId="LiveId" clId="{D226A967-FA73-4A7D-BCE5-7E80AE0BB995}" dt="2023-06-11T18:28:27.067" v="840" actId="1076"/>
        <pc:sldMkLst>
          <pc:docMk/>
          <pc:sldMk cId="1419324602" sldId="315"/>
        </pc:sldMkLst>
        <pc:spChg chg="mod">
          <ac:chgData name="Maria Pagano" userId="60497cb8cb4b67d3" providerId="LiveId" clId="{D226A967-FA73-4A7D-BCE5-7E80AE0BB995}" dt="2023-06-11T18:27:56.595" v="835" actId="208"/>
          <ac:spMkLst>
            <pc:docMk/>
            <pc:sldMk cId="1419324602" sldId="315"/>
            <ac:spMk id="2" creationId="{00000000-0000-0000-0000-000000000000}"/>
          </ac:spMkLst>
        </pc:spChg>
        <pc:spChg chg="mod">
          <ac:chgData name="Maria Pagano" userId="60497cb8cb4b67d3" providerId="LiveId" clId="{D226A967-FA73-4A7D-BCE5-7E80AE0BB995}" dt="2023-06-11T18:28:27.067" v="840" actId="1076"/>
          <ac:spMkLst>
            <pc:docMk/>
            <pc:sldMk cId="1419324602" sldId="315"/>
            <ac:spMk id="3" creationId="{00000000-0000-0000-0000-000000000000}"/>
          </ac:spMkLst>
        </pc:spChg>
        <pc:spChg chg="mod">
          <ac:chgData name="Maria Pagano" userId="60497cb8cb4b67d3" providerId="LiveId" clId="{D226A967-FA73-4A7D-BCE5-7E80AE0BB995}" dt="2023-06-11T18:15:00.162" v="790" actId="1076"/>
          <ac:spMkLst>
            <pc:docMk/>
            <pc:sldMk cId="1419324602" sldId="315"/>
            <ac:spMk id="7" creationId="{B5908EC0-6CF9-428E-B50B-789D0D7BBFDE}"/>
          </ac:spMkLst>
        </pc:spChg>
        <pc:spChg chg="mod">
          <ac:chgData name="Maria Pagano" userId="60497cb8cb4b67d3" providerId="LiveId" clId="{D226A967-FA73-4A7D-BCE5-7E80AE0BB995}" dt="2023-06-11T18:27:51.719" v="834" actId="208"/>
          <ac:spMkLst>
            <pc:docMk/>
            <pc:sldMk cId="1419324602" sldId="315"/>
            <ac:spMk id="9" creationId="{00000000-0000-0000-0000-000000000000}"/>
          </ac:spMkLst>
        </pc:spChg>
        <pc:spChg chg="mod">
          <ac:chgData name="Maria Pagano" userId="60497cb8cb4b67d3" providerId="LiveId" clId="{D226A967-FA73-4A7D-BCE5-7E80AE0BB995}" dt="2023-06-11T18:15:49.449" v="796" actId="2711"/>
          <ac:spMkLst>
            <pc:docMk/>
            <pc:sldMk cId="1419324602" sldId="315"/>
            <ac:spMk id="14" creationId="{00000000-0000-0000-0000-000000000000}"/>
          </ac:spMkLst>
        </pc:spChg>
        <pc:spChg chg="mod">
          <ac:chgData name="Maria Pagano" userId="60497cb8cb4b67d3" providerId="LiveId" clId="{D226A967-FA73-4A7D-BCE5-7E80AE0BB995}" dt="2023-06-11T18:17:10.227" v="809" actId="1076"/>
          <ac:spMkLst>
            <pc:docMk/>
            <pc:sldMk cId="1419324602" sldId="315"/>
            <ac:spMk id="15" creationId="{00000000-0000-0000-0000-000000000000}"/>
          </ac:spMkLst>
        </pc:spChg>
        <pc:spChg chg="mod">
          <ac:chgData name="Maria Pagano" userId="60497cb8cb4b67d3" providerId="LiveId" clId="{D226A967-FA73-4A7D-BCE5-7E80AE0BB995}" dt="2023-06-11T18:17:44.542" v="817" actId="20577"/>
          <ac:spMkLst>
            <pc:docMk/>
            <pc:sldMk cId="1419324602" sldId="315"/>
            <ac:spMk id="21" creationId="{00000000-0000-0000-0000-000000000000}"/>
          </ac:spMkLst>
        </pc:spChg>
        <pc:picChg chg="mod">
          <ac:chgData name="Maria Pagano" userId="60497cb8cb4b67d3" providerId="LiveId" clId="{D226A967-FA73-4A7D-BCE5-7E80AE0BB995}" dt="2023-06-11T18:28:16.816" v="839" actId="1076"/>
          <ac:picMkLst>
            <pc:docMk/>
            <pc:sldMk cId="1419324602" sldId="315"/>
            <ac:picMk id="1036" creationId="{00000000-0000-0000-0000-000000000000}"/>
          </ac:picMkLst>
        </pc:picChg>
        <pc:picChg chg="mod">
          <ac:chgData name="Maria Pagano" userId="60497cb8cb4b67d3" providerId="LiveId" clId="{D226A967-FA73-4A7D-BCE5-7E80AE0BB995}" dt="2023-06-11T18:17:06.474" v="808" actId="1076"/>
          <ac:picMkLst>
            <pc:docMk/>
            <pc:sldMk cId="1419324602" sldId="315"/>
            <ac:picMk id="1038" creationId="{00000000-0000-0000-0000-000000000000}"/>
          </ac:picMkLst>
        </pc:picChg>
      </pc:sldChg>
      <pc:sldChg chg="modSp mod">
        <pc:chgData name="Maria Pagano" userId="60497cb8cb4b67d3" providerId="LiveId" clId="{D226A967-FA73-4A7D-BCE5-7E80AE0BB995}" dt="2023-06-11T18:27:22.838" v="829" actId="1076"/>
        <pc:sldMkLst>
          <pc:docMk/>
          <pc:sldMk cId="1098006413" sldId="316"/>
        </pc:sldMkLst>
        <pc:spChg chg="mod">
          <ac:chgData name="Maria Pagano" userId="60497cb8cb4b67d3" providerId="LiveId" clId="{D226A967-FA73-4A7D-BCE5-7E80AE0BB995}" dt="2023-06-11T18:26:53.164" v="823" actId="208"/>
          <ac:spMkLst>
            <pc:docMk/>
            <pc:sldMk cId="1098006413" sldId="316"/>
            <ac:spMk id="2" creationId="{00000000-0000-0000-0000-000000000000}"/>
          </ac:spMkLst>
        </pc:spChg>
        <pc:spChg chg="mod">
          <ac:chgData name="Maria Pagano" userId="60497cb8cb4b67d3" providerId="LiveId" clId="{D226A967-FA73-4A7D-BCE5-7E80AE0BB995}" dt="2023-06-11T18:27:09.047" v="826" actId="1076"/>
          <ac:spMkLst>
            <pc:docMk/>
            <pc:sldMk cId="1098006413" sldId="316"/>
            <ac:spMk id="3" creationId="{00000000-0000-0000-0000-000000000000}"/>
          </ac:spMkLst>
        </pc:spChg>
        <pc:spChg chg="mod">
          <ac:chgData name="Maria Pagano" userId="60497cb8cb4b67d3" providerId="LiveId" clId="{D226A967-FA73-4A7D-BCE5-7E80AE0BB995}" dt="2023-06-11T18:18:15.445" v="821" actId="1076"/>
          <ac:spMkLst>
            <pc:docMk/>
            <pc:sldMk cId="1098006413" sldId="316"/>
            <ac:spMk id="4" creationId="{00000000-0000-0000-0000-000000000000}"/>
          </ac:spMkLst>
        </pc:spChg>
        <pc:spChg chg="mod">
          <ac:chgData name="Maria Pagano" userId="60497cb8cb4b67d3" providerId="LiveId" clId="{D226A967-FA73-4A7D-BCE5-7E80AE0BB995}" dt="2023-06-11T18:13:46.595" v="776" actId="1076"/>
          <ac:spMkLst>
            <pc:docMk/>
            <pc:sldMk cId="1098006413" sldId="316"/>
            <ac:spMk id="5" creationId="{00000000-0000-0000-0000-000000000000}"/>
          </ac:spMkLst>
        </pc:spChg>
        <pc:spChg chg="mod">
          <ac:chgData name="Maria Pagano" userId="60497cb8cb4b67d3" providerId="LiveId" clId="{D226A967-FA73-4A7D-BCE5-7E80AE0BB995}" dt="2023-06-11T18:09:26.652" v="734" actId="1076"/>
          <ac:spMkLst>
            <pc:docMk/>
            <pc:sldMk cId="1098006413" sldId="316"/>
            <ac:spMk id="7" creationId="{B5908EC0-6CF9-428E-B50B-789D0D7BBFDE}"/>
          </ac:spMkLst>
        </pc:spChg>
        <pc:spChg chg="mod">
          <ac:chgData name="Maria Pagano" userId="60497cb8cb4b67d3" providerId="LiveId" clId="{D226A967-FA73-4A7D-BCE5-7E80AE0BB995}" dt="2023-06-11T18:14:12.804" v="779" actId="1076"/>
          <ac:spMkLst>
            <pc:docMk/>
            <pc:sldMk cId="1098006413" sldId="316"/>
            <ac:spMk id="21" creationId="{00000000-0000-0000-0000-000000000000}"/>
          </ac:spMkLst>
        </pc:spChg>
        <pc:picChg chg="mod">
          <ac:chgData name="Maria Pagano" userId="60497cb8cb4b67d3" providerId="LiveId" clId="{D226A967-FA73-4A7D-BCE5-7E80AE0BB995}" dt="2023-06-11T18:13:23.487" v="774" actId="1076"/>
          <ac:picMkLst>
            <pc:docMk/>
            <pc:sldMk cId="1098006413" sldId="316"/>
            <ac:picMk id="1026" creationId="{00000000-0000-0000-0000-000000000000}"/>
          </ac:picMkLst>
        </pc:picChg>
        <pc:picChg chg="mod">
          <ac:chgData name="Maria Pagano" userId="60497cb8cb4b67d3" providerId="LiveId" clId="{D226A967-FA73-4A7D-BCE5-7E80AE0BB995}" dt="2023-06-11T18:27:17.117" v="828" actId="1076"/>
          <ac:picMkLst>
            <pc:docMk/>
            <pc:sldMk cId="1098006413" sldId="316"/>
            <ac:picMk id="1028" creationId="{00000000-0000-0000-0000-000000000000}"/>
          </ac:picMkLst>
        </pc:picChg>
        <pc:picChg chg="mod">
          <ac:chgData name="Maria Pagano" userId="60497cb8cb4b67d3" providerId="LiveId" clId="{D226A967-FA73-4A7D-BCE5-7E80AE0BB995}" dt="2023-06-11T18:27:22.838" v="829" actId="1076"/>
          <ac:picMkLst>
            <pc:docMk/>
            <pc:sldMk cId="1098006413" sldId="316"/>
            <ac:picMk id="1032" creationId="{00000000-0000-0000-0000-000000000000}"/>
          </ac:picMkLst>
        </pc:picChg>
      </pc:sldChg>
      <pc:sldChg chg="addSp delSp modSp mod">
        <pc:chgData name="Maria Pagano" userId="60497cb8cb4b67d3" providerId="LiveId" clId="{D226A967-FA73-4A7D-BCE5-7E80AE0BB995}" dt="2023-06-11T19:16:09.338" v="1514" actId="1076"/>
        <pc:sldMkLst>
          <pc:docMk/>
          <pc:sldMk cId="2630472703" sldId="317"/>
        </pc:sldMkLst>
        <pc:spChg chg="mod">
          <ac:chgData name="Maria Pagano" userId="60497cb8cb4b67d3" providerId="LiveId" clId="{D226A967-FA73-4A7D-BCE5-7E80AE0BB995}" dt="2023-06-11T18:55:25.074" v="1305" actId="1076"/>
          <ac:spMkLst>
            <pc:docMk/>
            <pc:sldMk cId="2630472703" sldId="317"/>
            <ac:spMk id="2" creationId="{00000000-0000-0000-0000-000000000000}"/>
          </ac:spMkLst>
        </pc:spChg>
        <pc:spChg chg="mod">
          <ac:chgData name="Maria Pagano" userId="60497cb8cb4b67d3" providerId="LiveId" clId="{D226A967-FA73-4A7D-BCE5-7E80AE0BB995}" dt="2023-06-11T18:51:39.018" v="1253" actId="1076"/>
          <ac:spMkLst>
            <pc:docMk/>
            <pc:sldMk cId="2630472703" sldId="317"/>
            <ac:spMk id="4" creationId="{00000000-0000-0000-0000-000000000000}"/>
          </ac:spMkLst>
        </pc:spChg>
        <pc:spChg chg="del">
          <ac:chgData name="Maria Pagano" userId="60497cb8cb4b67d3" providerId="LiveId" clId="{D226A967-FA73-4A7D-BCE5-7E80AE0BB995}" dt="2023-06-11T18:50:07.315" v="1146" actId="21"/>
          <ac:spMkLst>
            <pc:docMk/>
            <pc:sldMk cId="2630472703" sldId="317"/>
            <ac:spMk id="6" creationId="{00000000-0000-0000-0000-000000000000}"/>
          </ac:spMkLst>
        </pc:spChg>
        <pc:spChg chg="mod">
          <ac:chgData name="Maria Pagano" userId="60497cb8cb4b67d3" providerId="LiveId" clId="{D226A967-FA73-4A7D-BCE5-7E80AE0BB995}" dt="2023-06-11T18:53:27.407" v="1268" actId="1076"/>
          <ac:spMkLst>
            <pc:docMk/>
            <pc:sldMk cId="2630472703" sldId="317"/>
            <ac:spMk id="8" creationId="{00000000-0000-0000-0000-000000000000}"/>
          </ac:spMkLst>
        </pc:spChg>
        <pc:spChg chg="add mod">
          <ac:chgData name="Maria Pagano" userId="60497cb8cb4b67d3" providerId="LiveId" clId="{D226A967-FA73-4A7D-BCE5-7E80AE0BB995}" dt="2023-06-11T18:54:55.786" v="1298" actId="1076"/>
          <ac:spMkLst>
            <pc:docMk/>
            <pc:sldMk cId="2630472703" sldId="317"/>
            <ac:spMk id="9" creationId="{BB90915A-B6B8-7567-820B-3B9EFE90FD60}"/>
          </ac:spMkLst>
        </pc:spChg>
        <pc:spChg chg="add mod">
          <ac:chgData name="Maria Pagano" userId="60497cb8cb4b67d3" providerId="LiveId" clId="{D226A967-FA73-4A7D-BCE5-7E80AE0BB995}" dt="2023-06-11T19:16:09.338" v="1514" actId="1076"/>
          <ac:spMkLst>
            <pc:docMk/>
            <pc:sldMk cId="2630472703" sldId="317"/>
            <ac:spMk id="10" creationId="{C087780B-A486-3CB2-76B1-5B5D19C2BEBA}"/>
          </ac:spMkLst>
        </pc:spChg>
        <pc:graphicFrameChg chg="mod modGraphic">
          <ac:chgData name="Maria Pagano" userId="60497cb8cb4b67d3" providerId="LiveId" clId="{D226A967-FA73-4A7D-BCE5-7E80AE0BB995}" dt="2023-06-11T18:51:51.745" v="1255" actId="14100"/>
          <ac:graphicFrameMkLst>
            <pc:docMk/>
            <pc:sldMk cId="2630472703" sldId="317"/>
            <ac:graphicFrameMk id="7" creationId="{00000000-0000-0000-0000-000000000000}"/>
          </ac:graphicFrameMkLst>
        </pc:graphicFrameChg>
        <pc:picChg chg="add mod modCrop">
          <ac:chgData name="Maria Pagano" userId="60497cb8cb4b67d3" providerId="LiveId" clId="{D226A967-FA73-4A7D-BCE5-7E80AE0BB995}" dt="2023-06-11T18:52:58.077" v="1263" actId="1076"/>
          <ac:picMkLst>
            <pc:docMk/>
            <pc:sldMk cId="2630472703" sldId="317"/>
            <ac:picMk id="3" creationId="{6992C37B-8F2A-3D8F-D413-A4299E03B396}"/>
          </ac:picMkLst>
        </pc:picChg>
        <pc:picChg chg="del">
          <ac:chgData name="Maria Pagano" userId="60497cb8cb4b67d3" providerId="LiveId" clId="{D226A967-FA73-4A7D-BCE5-7E80AE0BB995}" dt="2023-06-11T18:50:00.023" v="1145" actId="21"/>
          <ac:picMkLst>
            <pc:docMk/>
            <pc:sldMk cId="2630472703" sldId="317"/>
            <ac:picMk id="5" creationId="{00000000-0000-0000-0000-000000000000}"/>
          </ac:picMkLst>
        </pc:picChg>
      </pc:sldChg>
      <pc:sldChg chg="addSp delSp modSp mod">
        <pc:chgData name="Maria Pagano" userId="60497cb8cb4b67d3" providerId="LiveId" clId="{D226A967-FA73-4A7D-BCE5-7E80AE0BB995}" dt="2023-06-11T20:22:08.302" v="2347" actId="207"/>
        <pc:sldMkLst>
          <pc:docMk/>
          <pc:sldMk cId="3716756665" sldId="318"/>
        </pc:sldMkLst>
        <pc:spChg chg="mod">
          <ac:chgData name="Maria Pagano" userId="60497cb8cb4b67d3" providerId="LiveId" clId="{D226A967-FA73-4A7D-BCE5-7E80AE0BB995}" dt="2023-06-11T20:04:22.554" v="2152" actId="1076"/>
          <ac:spMkLst>
            <pc:docMk/>
            <pc:sldMk cId="3716756665" sldId="318"/>
            <ac:spMk id="2" creationId="{00000000-0000-0000-0000-000000000000}"/>
          </ac:spMkLst>
        </pc:spChg>
        <pc:spChg chg="add mod">
          <ac:chgData name="Maria Pagano" userId="60497cb8cb4b67d3" providerId="LiveId" clId="{D226A967-FA73-4A7D-BCE5-7E80AE0BB995}" dt="2023-06-11T20:15:55.378" v="2196" actId="1076"/>
          <ac:spMkLst>
            <pc:docMk/>
            <pc:sldMk cId="3716756665" sldId="318"/>
            <ac:spMk id="3" creationId="{8E7D3996-9615-5112-5E87-93E5F53C28F0}"/>
          </ac:spMkLst>
        </pc:spChg>
        <pc:spChg chg="mod">
          <ac:chgData name="Maria Pagano" userId="60497cb8cb4b67d3" providerId="LiveId" clId="{D226A967-FA73-4A7D-BCE5-7E80AE0BB995}" dt="2023-06-11T20:17:05.175" v="2306" actId="20577"/>
          <ac:spMkLst>
            <pc:docMk/>
            <pc:sldMk cId="3716756665" sldId="318"/>
            <ac:spMk id="4" creationId="{00000000-0000-0000-0000-000000000000}"/>
          </ac:spMkLst>
        </pc:spChg>
        <pc:spChg chg="mod">
          <ac:chgData name="Maria Pagano" userId="60497cb8cb4b67d3" providerId="LiveId" clId="{D226A967-FA73-4A7D-BCE5-7E80AE0BB995}" dt="2023-06-11T20:22:08.302" v="2347" actId="207"/>
          <ac:spMkLst>
            <pc:docMk/>
            <pc:sldMk cId="3716756665" sldId="318"/>
            <ac:spMk id="5" creationId="{00000000-0000-0000-0000-000000000000}"/>
          </ac:spMkLst>
        </pc:spChg>
        <pc:spChg chg="mod">
          <ac:chgData name="Maria Pagano" userId="60497cb8cb4b67d3" providerId="LiveId" clId="{D226A967-FA73-4A7D-BCE5-7E80AE0BB995}" dt="2023-06-11T20:14:45.017" v="2195" actId="1076"/>
          <ac:spMkLst>
            <pc:docMk/>
            <pc:sldMk cId="3716756665" sldId="318"/>
            <ac:spMk id="8" creationId="{186587AE-5D8F-659E-3E07-954E25F9BB35}"/>
          </ac:spMkLst>
        </pc:spChg>
        <pc:spChg chg="add mod">
          <ac:chgData name="Maria Pagano" userId="60497cb8cb4b67d3" providerId="LiveId" clId="{D226A967-FA73-4A7D-BCE5-7E80AE0BB995}" dt="2023-06-11T20:18:34.756" v="2313" actId="1076"/>
          <ac:spMkLst>
            <pc:docMk/>
            <pc:sldMk cId="3716756665" sldId="318"/>
            <ac:spMk id="12" creationId="{E899ED56-65A2-4A86-D10F-889CC4E8BD14}"/>
          </ac:spMkLst>
        </pc:spChg>
        <pc:picChg chg="del mod">
          <ac:chgData name="Maria Pagano" userId="60497cb8cb4b67d3" providerId="LiveId" clId="{D226A967-FA73-4A7D-BCE5-7E80AE0BB995}" dt="2023-06-11T20:14:06.373" v="2182" actId="21"/>
          <ac:picMkLst>
            <pc:docMk/>
            <pc:sldMk cId="3716756665" sldId="318"/>
            <ac:picMk id="6" creationId="{7D17E597-4B6B-DF53-C39F-85F8DD307C27}"/>
          </ac:picMkLst>
        </pc:picChg>
        <pc:picChg chg="add del mod">
          <ac:chgData name="Maria Pagano" userId="60497cb8cb4b67d3" providerId="LiveId" clId="{D226A967-FA73-4A7D-BCE5-7E80AE0BB995}" dt="2023-06-11T20:07:59.360" v="2181" actId="21"/>
          <ac:picMkLst>
            <pc:docMk/>
            <pc:sldMk cId="3716756665" sldId="318"/>
            <ac:picMk id="9" creationId="{363748C9-C97D-2FB9-8830-97A716085350}"/>
          </ac:picMkLst>
        </pc:picChg>
        <pc:picChg chg="add mod modCrop">
          <ac:chgData name="Maria Pagano" userId="60497cb8cb4b67d3" providerId="LiveId" clId="{D226A967-FA73-4A7D-BCE5-7E80AE0BB995}" dt="2023-06-11T20:14:38.128" v="2194" actId="1076"/>
          <ac:picMkLst>
            <pc:docMk/>
            <pc:sldMk cId="3716756665" sldId="318"/>
            <ac:picMk id="10" creationId="{7347985F-41DA-5C60-19B4-CA9D7F043B11}"/>
          </ac:picMkLst>
        </pc:picChg>
      </pc:sldChg>
      <pc:sldChg chg="addSp modSp mod">
        <pc:chgData name="Maria Pagano" userId="60497cb8cb4b67d3" providerId="LiveId" clId="{D226A967-FA73-4A7D-BCE5-7E80AE0BB995}" dt="2023-06-11T20:28:56.979" v="2524" actId="1076"/>
        <pc:sldMkLst>
          <pc:docMk/>
          <pc:sldMk cId="3308760513" sldId="319"/>
        </pc:sldMkLst>
        <pc:spChg chg="mod">
          <ac:chgData name="Maria Pagano" userId="60497cb8cb4b67d3" providerId="LiveId" clId="{D226A967-FA73-4A7D-BCE5-7E80AE0BB995}" dt="2023-06-11T20:28:56.979" v="2524" actId="1076"/>
          <ac:spMkLst>
            <pc:docMk/>
            <pc:sldMk cId="3308760513" sldId="319"/>
            <ac:spMk id="2" creationId="{00000000-0000-0000-0000-000000000000}"/>
          </ac:spMkLst>
        </pc:spChg>
        <pc:spChg chg="add mod">
          <ac:chgData name="Maria Pagano" userId="60497cb8cb4b67d3" providerId="LiveId" clId="{D226A967-FA73-4A7D-BCE5-7E80AE0BB995}" dt="2023-06-11T20:26:41.376" v="2505" actId="1076"/>
          <ac:spMkLst>
            <pc:docMk/>
            <pc:sldMk cId="3308760513" sldId="319"/>
            <ac:spMk id="3" creationId="{0ABF302D-CE44-5071-B68A-B417CA21E06B}"/>
          </ac:spMkLst>
        </pc:spChg>
        <pc:spChg chg="mod">
          <ac:chgData name="Maria Pagano" userId="60497cb8cb4b67d3" providerId="LiveId" clId="{D226A967-FA73-4A7D-BCE5-7E80AE0BB995}" dt="2023-06-11T20:19:02.751" v="2317" actId="1076"/>
          <ac:spMkLst>
            <pc:docMk/>
            <pc:sldMk cId="3308760513" sldId="319"/>
            <ac:spMk id="4" creationId="{00000000-0000-0000-0000-000000000000}"/>
          </ac:spMkLst>
        </pc:spChg>
        <pc:spChg chg="mod">
          <ac:chgData name="Maria Pagano" userId="60497cb8cb4b67d3" providerId="LiveId" clId="{D226A967-FA73-4A7D-BCE5-7E80AE0BB995}" dt="2023-06-11T20:25:55.199" v="2491" actId="208"/>
          <ac:spMkLst>
            <pc:docMk/>
            <pc:sldMk cId="3308760513" sldId="319"/>
            <ac:spMk id="5" creationId="{00000000-0000-0000-0000-000000000000}"/>
          </ac:spMkLst>
        </pc:spChg>
        <pc:spChg chg="mod">
          <ac:chgData name="Maria Pagano" userId="60497cb8cb4b67d3" providerId="LiveId" clId="{D226A967-FA73-4A7D-BCE5-7E80AE0BB995}" dt="2023-06-11T20:20:55" v="2336" actId="1076"/>
          <ac:spMkLst>
            <pc:docMk/>
            <pc:sldMk cId="3308760513" sldId="319"/>
            <ac:spMk id="8" creationId="{00000000-0000-0000-0000-000000000000}"/>
          </ac:spMkLst>
        </pc:spChg>
        <pc:graphicFrameChg chg="mod modGraphic">
          <ac:chgData name="Maria Pagano" userId="60497cb8cb4b67d3" providerId="LiveId" clId="{D226A967-FA73-4A7D-BCE5-7E80AE0BB995}" dt="2023-06-11T20:26:02.189" v="2492" actId="255"/>
          <ac:graphicFrameMkLst>
            <pc:docMk/>
            <pc:sldMk cId="3308760513" sldId="319"/>
            <ac:graphicFrameMk id="6" creationId="{00000000-0000-0000-0000-000000000000}"/>
          </ac:graphicFrameMkLst>
        </pc:graphicFrameChg>
        <pc:graphicFrameChg chg="mod modGraphic">
          <ac:chgData name="Maria Pagano" userId="60497cb8cb4b67d3" providerId="LiveId" clId="{D226A967-FA73-4A7D-BCE5-7E80AE0BB995}" dt="2023-06-11T20:26:32.290" v="2503" actId="20577"/>
          <ac:graphicFrameMkLst>
            <pc:docMk/>
            <pc:sldMk cId="3308760513" sldId="319"/>
            <ac:graphicFrameMk id="7" creationId="{00000000-0000-0000-0000-000000000000}"/>
          </ac:graphicFrameMkLst>
        </pc:graphicFrameChg>
      </pc:sldChg>
      <pc:sldChg chg="addSp delSp modSp mod">
        <pc:chgData name="Maria Pagano" userId="60497cb8cb4b67d3" providerId="LiveId" clId="{D226A967-FA73-4A7D-BCE5-7E80AE0BB995}" dt="2023-06-11T21:26:22.461" v="2982" actId="1076"/>
        <pc:sldMkLst>
          <pc:docMk/>
          <pc:sldMk cId="1867012384" sldId="321"/>
        </pc:sldMkLst>
        <pc:spChg chg="mod">
          <ac:chgData name="Maria Pagano" userId="60497cb8cb4b67d3" providerId="LiveId" clId="{D226A967-FA73-4A7D-BCE5-7E80AE0BB995}" dt="2023-06-11T21:26:22.461" v="2982" actId="1076"/>
          <ac:spMkLst>
            <pc:docMk/>
            <pc:sldMk cId="1867012384" sldId="321"/>
            <ac:spMk id="2" creationId="{00000000-0000-0000-0000-000000000000}"/>
          </ac:spMkLst>
        </pc:spChg>
        <pc:spChg chg="mod">
          <ac:chgData name="Maria Pagano" userId="60497cb8cb4b67d3" providerId="LiveId" clId="{D226A967-FA73-4A7D-BCE5-7E80AE0BB995}" dt="2023-06-11T21:13:40.143" v="2630" actId="207"/>
          <ac:spMkLst>
            <pc:docMk/>
            <pc:sldMk cId="1867012384" sldId="321"/>
            <ac:spMk id="3" creationId="{00000000-0000-0000-0000-000000000000}"/>
          </ac:spMkLst>
        </pc:spChg>
        <pc:spChg chg="mod">
          <ac:chgData name="Maria Pagano" userId="60497cb8cb4b67d3" providerId="LiveId" clId="{D226A967-FA73-4A7D-BCE5-7E80AE0BB995}" dt="2023-06-11T21:14:05.426" v="2635" actId="207"/>
          <ac:spMkLst>
            <pc:docMk/>
            <pc:sldMk cId="1867012384" sldId="321"/>
            <ac:spMk id="4" creationId="{00000000-0000-0000-0000-000000000000}"/>
          </ac:spMkLst>
        </pc:spChg>
        <pc:spChg chg="mod">
          <ac:chgData name="Maria Pagano" userId="60497cb8cb4b67d3" providerId="LiveId" clId="{D226A967-FA73-4A7D-BCE5-7E80AE0BB995}" dt="2023-06-11T21:13:59.843" v="2634" actId="1076"/>
          <ac:spMkLst>
            <pc:docMk/>
            <pc:sldMk cId="1867012384" sldId="321"/>
            <ac:spMk id="5" creationId="{00000000-0000-0000-0000-000000000000}"/>
          </ac:spMkLst>
        </pc:spChg>
        <pc:spChg chg="add mod">
          <ac:chgData name="Maria Pagano" userId="60497cb8cb4b67d3" providerId="LiveId" clId="{D226A967-FA73-4A7D-BCE5-7E80AE0BB995}" dt="2023-06-11T21:24:40.032" v="2957" actId="1076"/>
          <ac:spMkLst>
            <pc:docMk/>
            <pc:sldMk cId="1867012384" sldId="321"/>
            <ac:spMk id="7" creationId="{E71E97ED-CA1B-4D0A-04CE-383D1CB6F27E}"/>
          </ac:spMkLst>
        </pc:spChg>
        <pc:spChg chg="del">
          <ac:chgData name="Maria Pagano" userId="60497cb8cb4b67d3" providerId="LiveId" clId="{D226A967-FA73-4A7D-BCE5-7E80AE0BB995}" dt="2023-06-11T21:12:57.001" v="2624" actId="21"/>
          <ac:spMkLst>
            <pc:docMk/>
            <pc:sldMk cId="1867012384" sldId="321"/>
            <ac:spMk id="10" creationId="{6FB35A79-829A-1AA5-EC99-45514F0E3538}"/>
          </ac:spMkLst>
        </pc:spChg>
        <pc:spChg chg="add mod">
          <ac:chgData name="Maria Pagano" userId="60497cb8cb4b67d3" providerId="LiveId" clId="{D226A967-FA73-4A7D-BCE5-7E80AE0BB995}" dt="2023-06-11T21:24:19.640" v="2952" actId="255"/>
          <ac:spMkLst>
            <pc:docMk/>
            <pc:sldMk cId="1867012384" sldId="321"/>
            <ac:spMk id="11" creationId="{9693C54D-2513-01C4-CD1F-FC248EFEBB69}"/>
          </ac:spMkLst>
        </pc:spChg>
        <pc:spChg chg="add mod">
          <ac:chgData name="Maria Pagano" userId="60497cb8cb4b67d3" providerId="LiveId" clId="{D226A967-FA73-4A7D-BCE5-7E80AE0BB995}" dt="2023-06-11T21:24:34.432" v="2956" actId="20577"/>
          <ac:spMkLst>
            <pc:docMk/>
            <pc:sldMk cId="1867012384" sldId="321"/>
            <ac:spMk id="12" creationId="{874B65FF-31BD-9651-B5CF-B8CEEC1CE8DC}"/>
          </ac:spMkLst>
        </pc:spChg>
        <pc:picChg chg="mod">
          <ac:chgData name="Maria Pagano" userId="60497cb8cb4b67d3" providerId="LiveId" clId="{D226A967-FA73-4A7D-BCE5-7E80AE0BB995}" dt="2023-06-11T21:13:55.023" v="2633" actId="1076"/>
          <ac:picMkLst>
            <pc:docMk/>
            <pc:sldMk cId="1867012384" sldId="321"/>
            <ac:picMk id="8" creationId="{7A502A59-BCFE-689C-4C32-2FEE6A2B544D}"/>
          </ac:picMkLst>
        </pc:picChg>
      </pc:sldChg>
      <pc:sldChg chg="addSp delSp modSp mod">
        <pc:chgData name="Maria Pagano" userId="60497cb8cb4b67d3" providerId="LiveId" clId="{D226A967-FA73-4A7D-BCE5-7E80AE0BB995}" dt="2023-06-11T21:51:19.300" v="3808" actId="1076"/>
        <pc:sldMkLst>
          <pc:docMk/>
          <pc:sldMk cId="3615726272" sldId="322"/>
        </pc:sldMkLst>
        <pc:spChg chg="mod">
          <ac:chgData name="Maria Pagano" userId="60497cb8cb4b67d3" providerId="LiveId" clId="{D226A967-FA73-4A7D-BCE5-7E80AE0BB995}" dt="2023-06-11T21:51:19.300" v="3808" actId="1076"/>
          <ac:spMkLst>
            <pc:docMk/>
            <pc:sldMk cId="3615726272" sldId="322"/>
            <ac:spMk id="2" creationId="{00000000-0000-0000-0000-000000000000}"/>
          </ac:spMkLst>
        </pc:spChg>
        <pc:spChg chg="mod">
          <ac:chgData name="Maria Pagano" userId="60497cb8cb4b67d3" providerId="LiveId" clId="{D226A967-FA73-4A7D-BCE5-7E80AE0BB995}" dt="2023-06-11T21:47:22.990" v="3640" actId="1076"/>
          <ac:spMkLst>
            <pc:docMk/>
            <pc:sldMk cId="3615726272" sldId="322"/>
            <ac:spMk id="4" creationId="{00000000-0000-0000-0000-000000000000}"/>
          </ac:spMkLst>
        </pc:spChg>
        <pc:spChg chg="mod">
          <ac:chgData name="Maria Pagano" userId="60497cb8cb4b67d3" providerId="LiveId" clId="{D226A967-FA73-4A7D-BCE5-7E80AE0BB995}" dt="2023-06-11T21:51:04.887" v="3805" actId="1076"/>
          <ac:spMkLst>
            <pc:docMk/>
            <pc:sldMk cId="3615726272" sldId="322"/>
            <ac:spMk id="5" creationId="{00000000-0000-0000-0000-000000000000}"/>
          </ac:spMkLst>
        </pc:spChg>
        <pc:spChg chg="mod">
          <ac:chgData name="Maria Pagano" userId="60497cb8cb4b67d3" providerId="LiveId" clId="{D226A967-FA73-4A7D-BCE5-7E80AE0BB995}" dt="2023-06-11T21:51:16.368" v="3807" actId="1076"/>
          <ac:spMkLst>
            <pc:docMk/>
            <pc:sldMk cId="3615726272" sldId="322"/>
            <ac:spMk id="6" creationId="{00000000-0000-0000-0000-000000000000}"/>
          </ac:spMkLst>
        </pc:spChg>
        <pc:spChg chg="add mod">
          <ac:chgData name="Maria Pagano" userId="60497cb8cb4b67d3" providerId="LiveId" clId="{D226A967-FA73-4A7D-BCE5-7E80AE0BB995}" dt="2023-06-11T21:51:01.496" v="3804" actId="1076"/>
          <ac:spMkLst>
            <pc:docMk/>
            <pc:sldMk cId="3615726272" sldId="322"/>
            <ac:spMk id="7" creationId="{14EA6CC2-3E7C-F8E1-52AE-15717EF4814F}"/>
          </ac:spMkLst>
        </pc:spChg>
        <pc:picChg chg="add mod modCrop">
          <ac:chgData name="Maria Pagano" userId="60497cb8cb4b67d3" providerId="LiveId" clId="{D226A967-FA73-4A7D-BCE5-7E80AE0BB995}" dt="2023-06-11T21:51:11.477" v="3806" actId="1076"/>
          <ac:picMkLst>
            <pc:docMk/>
            <pc:sldMk cId="3615726272" sldId="322"/>
            <ac:picMk id="3" creationId="{DAF0C902-C13F-A27E-83FF-C1B405BD7A2B}"/>
          </ac:picMkLst>
        </pc:picChg>
        <pc:picChg chg="del mod">
          <ac:chgData name="Maria Pagano" userId="60497cb8cb4b67d3" providerId="LiveId" clId="{D226A967-FA73-4A7D-BCE5-7E80AE0BB995}" dt="2023-06-11T21:29:14.561" v="3012" actId="478"/>
          <ac:picMkLst>
            <pc:docMk/>
            <pc:sldMk cId="3615726272" sldId="322"/>
            <ac:picMk id="8" creationId="{00000000-0000-0000-0000-000000000000}"/>
          </ac:picMkLst>
        </pc:picChg>
      </pc:sldChg>
      <pc:sldChg chg="del">
        <pc:chgData name="Maria Pagano" userId="60497cb8cb4b67d3" providerId="LiveId" clId="{D226A967-FA73-4A7D-BCE5-7E80AE0BB995}" dt="2023-06-11T22:20:50.841" v="4049" actId="2696"/>
        <pc:sldMkLst>
          <pc:docMk/>
          <pc:sldMk cId="4046242887" sldId="323"/>
        </pc:sldMkLst>
      </pc:sldChg>
      <pc:sldChg chg="addSp modSp mod">
        <pc:chgData name="Maria Pagano" userId="60497cb8cb4b67d3" providerId="LiveId" clId="{D226A967-FA73-4A7D-BCE5-7E80AE0BB995}" dt="2023-06-12T19:19:06.357" v="4454" actId="208"/>
        <pc:sldMkLst>
          <pc:docMk/>
          <pc:sldMk cId="4261690395" sldId="324"/>
        </pc:sldMkLst>
        <pc:spChg chg="mod">
          <ac:chgData name="Maria Pagano" userId="60497cb8cb4b67d3" providerId="LiveId" clId="{D226A967-FA73-4A7D-BCE5-7E80AE0BB995}" dt="2023-06-12T19:04:50.127" v="4258" actId="1076"/>
          <ac:spMkLst>
            <pc:docMk/>
            <pc:sldMk cId="4261690395" sldId="324"/>
            <ac:spMk id="2" creationId="{00000000-0000-0000-0000-000000000000}"/>
          </ac:spMkLst>
        </pc:spChg>
        <pc:spChg chg="mod">
          <ac:chgData name="Maria Pagano" userId="60497cb8cb4b67d3" providerId="LiveId" clId="{D226A967-FA73-4A7D-BCE5-7E80AE0BB995}" dt="2023-06-12T19:19:06.357" v="4454" actId="208"/>
          <ac:spMkLst>
            <pc:docMk/>
            <pc:sldMk cId="4261690395" sldId="324"/>
            <ac:spMk id="3" creationId="{00000000-0000-0000-0000-000000000000}"/>
          </ac:spMkLst>
        </pc:spChg>
        <pc:spChg chg="add mod">
          <ac:chgData name="Maria Pagano" userId="60497cb8cb4b67d3" providerId="LiveId" clId="{D226A967-FA73-4A7D-BCE5-7E80AE0BB995}" dt="2023-06-12T19:06:50.380" v="4277" actId="1076"/>
          <ac:spMkLst>
            <pc:docMk/>
            <pc:sldMk cId="4261690395" sldId="324"/>
            <ac:spMk id="4" creationId="{C3A71055-5ECE-C970-1E60-27F1D6F2E92F}"/>
          </ac:spMkLst>
        </pc:spChg>
        <pc:spChg chg="add mod">
          <ac:chgData name="Maria Pagano" userId="60497cb8cb4b67d3" providerId="LiveId" clId="{D226A967-FA73-4A7D-BCE5-7E80AE0BB995}" dt="2023-06-12T19:18:27.623" v="4449" actId="1076"/>
          <ac:spMkLst>
            <pc:docMk/>
            <pc:sldMk cId="4261690395" sldId="324"/>
            <ac:spMk id="6" creationId="{DA586BE1-4E1D-9F21-C3DD-0107923BAAB3}"/>
          </ac:spMkLst>
        </pc:spChg>
        <pc:spChg chg="mod">
          <ac:chgData name="Maria Pagano" userId="60497cb8cb4b67d3" providerId="LiveId" clId="{D226A967-FA73-4A7D-BCE5-7E80AE0BB995}" dt="2023-06-12T19:06:08.598" v="4270" actId="1076"/>
          <ac:spMkLst>
            <pc:docMk/>
            <pc:sldMk cId="4261690395" sldId="324"/>
            <ac:spMk id="8" creationId="{00000000-0000-0000-0000-000000000000}"/>
          </ac:spMkLst>
        </pc:spChg>
        <pc:spChg chg="mod">
          <ac:chgData name="Maria Pagano" userId="60497cb8cb4b67d3" providerId="LiveId" clId="{D226A967-FA73-4A7D-BCE5-7E80AE0BB995}" dt="2023-06-12T19:18:31.975" v="4450" actId="14100"/>
          <ac:spMkLst>
            <pc:docMk/>
            <pc:sldMk cId="4261690395" sldId="324"/>
            <ac:spMk id="9" creationId="{00000000-0000-0000-0000-000000000000}"/>
          </ac:spMkLst>
        </pc:spChg>
        <pc:spChg chg="mod">
          <ac:chgData name="Maria Pagano" userId="60497cb8cb4b67d3" providerId="LiveId" clId="{D226A967-FA73-4A7D-BCE5-7E80AE0BB995}" dt="2023-06-12T19:18:59.443" v="4453" actId="208"/>
          <ac:spMkLst>
            <pc:docMk/>
            <pc:sldMk cId="4261690395" sldId="324"/>
            <ac:spMk id="10" creationId="{00000000-0000-0000-0000-000000000000}"/>
          </ac:spMkLst>
        </pc:spChg>
        <pc:picChg chg="mod modCrop">
          <ac:chgData name="Maria Pagano" userId="60497cb8cb4b67d3" providerId="LiveId" clId="{D226A967-FA73-4A7D-BCE5-7E80AE0BB995}" dt="2023-06-12T19:05:20.131" v="4261" actId="1076"/>
          <ac:picMkLst>
            <pc:docMk/>
            <pc:sldMk cId="4261690395" sldId="324"/>
            <ac:picMk id="5" creationId="{00000000-0000-0000-0000-000000000000}"/>
          </ac:picMkLst>
        </pc:picChg>
      </pc:sldChg>
      <pc:sldChg chg="modSp del mod">
        <pc:chgData name="Maria Pagano" userId="60497cb8cb4b67d3" providerId="LiveId" clId="{D226A967-FA73-4A7D-BCE5-7E80AE0BB995}" dt="2023-06-12T19:20:03.934" v="4493" actId="2696"/>
        <pc:sldMkLst>
          <pc:docMk/>
          <pc:sldMk cId="1845299010" sldId="325"/>
        </pc:sldMkLst>
        <pc:spChg chg="mod">
          <ac:chgData name="Maria Pagano" userId="60497cb8cb4b67d3" providerId="LiveId" clId="{D226A967-FA73-4A7D-BCE5-7E80AE0BB995}" dt="2023-06-12T19:19:43.188" v="4492" actId="20577"/>
          <ac:spMkLst>
            <pc:docMk/>
            <pc:sldMk cId="1845299010" sldId="325"/>
            <ac:spMk id="3" creationId="{00000000-0000-0000-0000-000000000000}"/>
          </ac:spMkLst>
        </pc:spChg>
      </pc:sldChg>
      <pc:sldChg chg="delSp modSp del mod">
        <pc:chgData name="Maria Pagano" userId="60497cb8cb4b67d3" providerId="LiveId" clId="{D226A967-FA73-4A7D-BCE5-7E80AE0BB995}" dt="2023-06-11T22:03:14.618" v="4014" actId="2696"/>
        <pc:sldMkLst>
          <pc:docMk/>
          <pc:sldMk cId="549717303" sldId="329"/>
        </pc:sldMkLst>
        <pc:spChg chg="del">
          <ac:chgData name="Maria Pagano" userId="60497cb8cb4b67d3" providerId="LiveId" clId="{D226A967-FA73-4A7D-BCE5-7E80AE0BB995}" dt="2023-06-11T21:51:44.913" v="3809" actId="21"/>
          <ac:spMkLst>
            <pc:docMk/>
            <pc:sldMk cId="549717303" sldId="329"/>
            <ac:spMk id="2" creationId="{9D1030A8-4200-4568-B976-C384643AB069}"/>
          </ac:spMkLst>
        </pc:spChg>
        <pc:spChg chg="mod">
          <ac:chgData name="Maria Pagano" userId="60497cb8cb4b67d3" providerId="LiveId" clId="{D226A967-FA73-4A7D-BCE5-7E80AE0BB995}" dt="2023-06-11T21:52:49.348" v="3837" actId="255"/>
          <ac:spMkLst>
            <pc:docMk/>
            <pc:sldMk cId="549717303" sldId="329"/>
            <ac:spMk id="3" creationId="{00000000-0000-0000-0000-000000000000}"/>
          </ac:spMkLst>
        </pc:spChg>
        <pc:spChg chg="mod">
          <ac:chgData name="Maria Pagano" userId="60497cb8cb4b67d3" providerId="LiveId" clId="{D226A967-FA73-4A7D-BCE5-7E80AE0BB995}" dt="2023-06-11T21:53:14.906" v="3841" actId="1076"/>
          <ac:spMkLst>
            <pc:docMk/>
            <pc:sldMk cId="549717303" sldId="329"/>
            <ac:spMk id="4" creationId="{00000000-0000-0000-0000-000000000000}"/>
          </ac:spMkLst>
        </pc:spChg>
        <pc:spChg chg="mod">
          <ac:chgData name="Maria Pagano" userId="60497cb8cb4b67d3" providerId="LiveId" clId="{D226A967-FA73-4A7D-BCE5-7E80AE0BB995}" dt="2023-06-11T21:53:33.631" v="3844" actId="1076"/>
          <ac:spMkLst>
            <pc:docMk/>
            <pc:sldMk cId="549717303" sldId="329"/>
            <ac:spMk id="5" creationId="{00000000-0000-0000-0000-000000000000}"/>
          </ac:spMkLst>
        </pc:spChg>
        <pc:spChg chg="mod">
          <ac:chgData name="Maria Pagano" userId="60497cb8cb4b67d3" providerId="LiveId" clId="{D226A967-FA73-4A7D-BCE5-7E80AE0BB995}" dt="2023-06-11T21:52:15.155" v="3822" actId="20577"/>
          <ac:spMkLst>
            <pc:docMk/>
            <pc:sldMk cId="549717303" sldId="329"/>
            <ac:spMk id="10" creationId="{00000000-0000-0000-0000-000000000000}"/>
          </ac:spMkLst>
        </pc:spChg>
      </pc:sldChg>
      <pc:sldChg chg="addSp delSp modSp new mod">
        <pc:chgData name="Maria Pagano" userId="60497cb8cb4b67d3" providerId="LiveId" clId="{D226A967-FA73-4A7D-BCE5-7E80AE0BB995}" dt="2023-06-11T22:29:39.041" v="4199" actId="1076"/>
        <pc:sldMkLst>
          <pc:docMk/>
          <pc:sldMk cId="466758083" sldId="330"/>
        </pc:sldMkLst>
        <pc:spChg chg="add del mod">
          <ac:chgData name="Maria Pagano" userId="60497cb8cb4b67d3" providerId="LiveId" clId="{D226A967-FA73-4A7D-BCE5-7E80AE0BB995}" dt="2023-06-11T22:02:36.643" v="4009" actId="21"/>
          <ac:spMkLst>
            <pc:docMk/>
            <pc:sldMk cId="466758083" sldId="330"/>
            <ac:spMk id="2" creationId="{15FC7C8E-9B69-185C-7353-633B5FF3E161}"/>
          </ac:spMkLst>
        </pc:spChg>
        <pc:spChg chg="add mod">
          <ac:chgData name="Maria Pagano" userId="60497cb8cb4b67d3" providerId="LiveId" clId="{D226A967-FA73-4A7D-BCE5-7E80AE0BB995}" dt="2023-06-11T21:54:15.028" v="3846"/>
          <ac:spMkLst>
            <pc:docMk/>
            <pc:sldMk cId="466758083" sldId="330"/>
            <ac:spMk id="3" creationId="{10E27A82-4398-6E22-8200-02AAFD9EC1A0}"/>
          </ac:spMkLst>
        </pc:spChg>
        <pc:spChg chg="add mod">
          <ac:chgData name="Maria Pagano" userId="60497cb8cb4b67d3" providerId="LiveId" clId="{D226A967-FA73-4A7D-BCE5-7E80AE0BB995}" dt="2023-06-11T22:04:20.158" v="4022" actId="1076"/>
          <ac:spMkLst>
            <pc:docMk/>
            <pc:sldMk cId="466758083" sldId="330"/>
            <ac:spMk id="4" creationId="{5158DA7E-7AEB-3BF1-696F-CC6809159797}"/>
          </ac:spMkLst>
        </pc:spChg>
        <pc:spChg chg="add mod">
          <ac:chgData name="Maria Pagano" userId="60497cb8cb4b67d3" providerId="LiveId" clId="{D226A967-FA73-4A7D-BCE5-7E80AE0BB995}" dt="2023-06-11T22:05:06.648" v="4029" actId="1076"/>
          <ac:spMkLst>
            <pc:docMk/>
            <pc:sldMk cId="466758083" sldId="330"/>
            <ac:spMk id="5" creationId="{28264AAC-3125-E9E9-DB67-5A612D5D1B87}"/>
          </ac:spMkLst>
        </pc:spChg>
        <pc:spChg chg="add mod">
          <ac:chgData name="Maria Pagano" userId="60497cb8cb4b67d3" providerId="LiveId" clId="{D226A967-FA73-4A7D-BCE5-7E80AE0BB995}" dt="2023-06-11T22:04:39.360" v="4025" actId="1076"/>
          <ac:spMkLst>
            <pc:docMk/>
            <pc:sldMk cId="466758083" sldId="330"/>
            <ac:spMk id="6" creationId="{4C9900B0-4ADC-E865-9048-33EE496039B4}"/>
          </ac:spMkLst>
        </pc:spChg>
        <pc:spChg chg="add mod">
          <ac:chgData name="Maria Pagano" userId="60497cb8cb4b67d3" providerId="LiveId" clId="{D226A967-FA73-4A7D-BCE5-7E80AE0BB995}" dt="2023-06-11T22:04:56.844" v="4028" actId="1076"/>
          <ac:spMkLst>
            <pc:docMk/>
            <pc:sldMk cId="466758083" sldId="330"/>
            <ac:spMk id="7" creationId="{05D3DB8B-7ECC-3004-4C0F-DC4807A675D7}"/>
          </ac:spMkLst>
        </pc:spChg>
        <pc:spChg chg="add mod">
          <ac:chgData name="Maria Pagano" userId="60497cb8cb4b67d3" providerId="LiveId" clId="{D226A967-FA73-4A7D-BCE5-7E80AE0BB995}" dt="2023-06-11T22:04:46.616" v="4026" actId="1076"/>
          <ac:spMkLst>
            <pc:docMk/>
            <pc:sldMk cId="466758083" sldId="330"/>
            <ac:spMk id="8" creationId="{CAB2E350-CAC5-69AA-EFF2-94FB641901E9}"/>
          </ac:spMkLst>
        </pc:spChg>
        <pc:spChg chg="add mod">
          <ac:chgData name="Maria Pagano" userId="60497cb8cb4b67d3" providerId="LiveId" clId="{D226A967-FA73-4A7D-BCE5-7E80AE0BB995}" dt="2023-06-11T22:05:11.312" v="4030" actId="1076"/>
          <ac:spMkLst>
            <pc:docMk/>
            <pc:sldMk cId="466758083" sldId="330"/>
            <ac:spMk id="9" creationId="{CA49BA0D-29BC-4444-56D8-74AE99665686}"/>
          </ac:spMkLst>
        </pc:spChg>
        <pc:spChg chg="add mod">
          <ac:chgData name="Maria Pagano" userId="60497cb8cb4b67d3" providerId="LiveId" clId="{D226A967-FA73-4A7D-BCE5-7E80AE0BB995}" dt="2023-06-11T22:02:51.241" v="4013" actId="1076"/>
          <ac:spMkLst>
            <pc:docMk/>
            <pc:sldMk cId="466758083" sldId="330"/>
            <ac:spMk id="10" creationId="{66FB744A-DF74-BE6C-0DDF-4CA0E41BCC77}"/>
          </ac:spMkLst>
        </pc:spChg>
        <pc:spChg chg="add mod">
          <ac:chgData name="Maria Pagano" userId="60497cb8cb4b67d3" providerId="LiveId" clId="{D226A967-FA73-4A7D-BCE5-7E80AE0BB995}" dt="2023-06-11T22:29:39.041" v="4199" actId="1076"/>
          <ac:spMkLst>
            <pc:docMk/>
            <pc:sldMk cId="466758083" sldId="330"/>
            <ac:spMk id="11" creationId="{3B773031-8782-5399-74FB-C47AA28E7BFE}"/>
          </ac:spMkLst>
        </pc:spChg>
      </pc:sldChg>
      <pc:sldChg chg="addSp delSp modSp new del mod">
        <pc:chgData name="Maria Pagano" userId="60497cb8cb4b67d3" providerId="LiveId" clId="{D226A967-FA73-4A7D-BCE5-7E80AE0BB995}" dt="2023-06-11T19:07:29.489" v="1306" actId="2696"/>
        <pc:sldMkLst>
          <pc:docMk/>
          <pc:sldMk cId="1226955642" sldId="330"/>
        </pc:sldMkLst>
        <pc:spChg chg="add del mod">
          <ac:chgData name="Maria Pagano" userId="60497cb8cb4b67d3" providerId="LiveId" clId="{D226A967-FA73-4A7D-BCE5-7E80AE0BB995}" dt="2023-06-11T18:49:20.096" v="1119" actId="21"/>
          <ac:spMkLst>
            <pc:docMk/>
            <pc:sldMk cId="1226955642" sldId="330"/>
            <ac:spMk id="4" creationId="{474BB68F-43D4-5C3E-3FC5-03D793E6FFBB}"/>
          </ac:spMkLst>
        </pc:spChg>
        <pc:spChg chg="add del mod">
          <ac:chgData name="Maria Pagano" userId="60497cb8cb4b67d3" providerId="LiveId" clId="{D226A967-FA73-4A7D-BCE5-7E80AE0BB995}" dt="2023-06-11T18:49:16.942" v="1118" actId="21"/>
          <ac:spMkLst>
            <pc:docMk/>
            <pc:sldMk cId="1226955642" sldId="330"/>
            <ac:spMk id="5" creationId="{E714940B-3D49-9894-55D9-5E30BA4DE3AC}"/>
          </ac:spMkLst>
        </pc:spChg>
        <pc:spChg chg="add del mod">
          <ac:chgData name="Maria Pagano" userId="60497cb8cb4b67d3" providerId="LiveId" clId="{D226A967-FA73-4A7D-BCE5-7E80AE0BB995}" dt="2023-06-11T18:53:41.296" v="1270" actId="21"/>
          <ac:spMkLst>
            <pc:docMk/>
            <pc:sldMk cId="1226955642" sldId="330"/>
            <ac:spMk id="7" creationId="{CD73FCA1-D373-1EBF-2592-06D8DCDD8C16}"/>
          </ac:spMkLst>
        </pc:spChg>
        <pc:picChg chg="add del mod modCrop">
          <ac:chgData name="Maria Pagano" userId="60497cb8cb4b67d3" providerId="LiveId" clId="{D226A967-FA73-4A7D-BCE5-7E80AE0BB995}" dt="2023-06-11T18:49:11.364" v="1117" actId="21"/>
          <ac:picMkLst>
            <pc:docMk/>
            <pc:sldMk cId="1226955642" sldId="330"/>
            <ac:picMk id="3" creationId="{C7B96528-CA9F-985F-1A7A-10327CF1749B}"/>
          </ac:picMkLst>
        </pc:picChg>
        <pc:picChg chg="add del mod">
          <ac:chgData name="Maria Pagano" userId="60497cb8cb4b67d3" providerId="LiveId" clId="{D226A967-FA73-4A7D-BCE5-7E80AE0BB995}" dt="2023-06-11T18:52:02.131" v="1256" actId="21"/>
          <ac:picMkLst>
            <pc:docMk/>
            <pc:sldMk cId="1226955642" sldId="330"/>
            <ac:picMk id="6" creationId="{EA666DBA-7411-7920-AE89-7284CC1D588A}"/>
          </ac:picMkLst>
        </pc:picChg>
      </pc:sldChg>
      <pc:sldChg chg="addSp delSp modSp new del mod">
        <pc:chgData name="Maria Pagano" userId="60497cb8cb4b67d3" providerId="LiveId" clId="{D226A967-FA73-4A7D-BCE5-7E80AE0BB995}" dt="2023-06-11T22:20:31.009" v="4047" actId="2696"/>
        <pc:sldMkLst>
          <pc:docMk/>
          <pc:sldMk cId="1356073355" sldId="331"/>
        </pc:sldMkLst>
        <pc:spChg chg="add mod">
          <ac:chgData name="Maria Pagano" userId="60497cb8cb4b67d3" providerId="LiveId" clId="{D226A967-FA73-4A7D-BCE5-7E80AE0BB995}" dt="2023-06-11T22:05:22.335" v="4031"/>
          <ac:spMkLst>
            <pc:docMk/>
            <pc:sldMk cId="1356073355" sldId="331"/>
            <ac:spMk id="2" creationId="{8DC0DE18-6A76-42FA-89F3-EBA017C36DB7}"/>
          </ac:spMkLst>
        </pc:spChg>
        <pc:spChg chg="add del mod">
          <ac:chgData name="Maria Pagano" userId="60497cb8cb4b67d3" providerId="LiveId" clId="{D226A967-FA73-4A7D-BCE5-7E80AE0BB995}" dt="2023-06-11T22:20:12.283" v="4046" actId="21"/>
          <ac:spMkLst>
            <pc:docMk/>
            <pc:sldMk cId="1356073355" sldId="331"/>
            <ac:spMk id="5" creationId="{0E08F3D6-3FF8-2E24-749D-71B963A59D34}"/>
          </ac:spMkLst>
        </pc:spChg>
        <pc:picChg chg="add del mod">
          <ac:chgData name="Maria Pagano" userId="60497cb8cb4b67d3" providerId="LiveId" clId="{D226A967-FA73-4A7D-BCE5-7E80AE0BB995}" dt="2023-06-11T22:19:11.370" v="4042" actId="21"/>
          <ac:picMkLst>
            <pc:docMk/>
            <pc:sldMk cId="1356073355" sldId="331"/>
            <ac:picMk id="3" creationId="{21B3C51E-0B7E-B83B-3E9E-3693ACDF24BF}"/>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3550"/>
          </a:xfrm>
          <a:prstGeom prst="rect">
            <a:avLst/>
          </a:prstGeom>
        </p:spPr>
        <p:txBody>
          <a:bodyPr vert="horz" lIns="91440" tIns="45720" rIns="91440" bIns="45720" rtlCol="0"/>
          <a:lstStyle>
            <a:lvl1pPr algn="r">
              <a:defRPr sz="1200"/>
            </a:lvl1pPr>
          </a:lstStyle>
          <a:p>
            <a:fld id="{190A1B1F-9D75-414F-95E1-485409BA52AF}" type="datetimeFigureOut">
              <a:rPr lang="en-US" smtClean="0"/>
              <a:t>6/14/2023</a:t>
            </a:fld>
            <a:endParaRPr lang="en-US"/>
          </a:p>
        </p:txBody>
      </p:sp>
      <p:sp>
        <p:nvSpPr>
          <p:cNvPr id="4" name="Slide Image Placeholder 3"/>
          <p:cNvSpPr>
            <a:spLocks noGrp="1" noRot="1" noChangeAspect="1"/>
          </p:cNvSpPr>
          <p:nvPr>
            <p:ph type="sldImg" idx="2"/>
          </p:nvPr>
        </p:nvSpPr>
        <p:spPr>
          <a:xfrm>
            <a:off x="733425" y="1154113"/>
            <a:ext cx="5543550" cy="31178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45000"/>
            <a:ext cx="5607050" cy="3636963"/>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772525"/>
            <a:ext cx="3038475" cy="46355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772525"/>
            <a:ext cx="3038475" cy="463550"/>
          </a:xfrm>
          <a:prstGeom prst="rect">
            <a:avLst/>
          </a:prstGeom>
        </p:spPr>
        <p:txBody>
          <a:bodyPr vert="horz" lIns="91440" tIns="45720" rIns="91440" bIns="45720" rtlCol="0" anchor="b"/>
          <a:lstStyle>
            <a:lvl1pPr algn="r">
              <a:defRPr sz="1200"/>
            </a:lvl1pPr>
          </a:lstStyle>
          <a:p>
            <a:fld id="{516C937E-47E3-411E-AC80-2DE26B377FF0}" type="slidenum">
              <a:rPr lang="en-US" smtClean="0"/>
              <a:t>‹#›</a:t>
            </a:fld>
            <a:endParaRPr lang="en-US"/>
          </a:p>
        </p:txBody>
      </p:sp>
    </p:spTree>
    <p:extLst>
      <p:ext uri="{BB962C8B-B14F-4D97-AF65-F5344CB8AC3E}">
        <p14:creationId xmlns:p14="http://schemas.microsoft.com/office/powerpoint/2010/main" val="39035625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 y="6334316"/>
            <a:ext cx="12192000"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D2113ABF-C87A-4932-8359-28AEE0C2BEBE}" type="datetime1">
              <a:rPr lang="en-US" smtClean="0"/>
              <a:t>6/14/2023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795561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96FD818-84FD-49AC-9110-5D3777BE6830}" type="datetime1">
              <a:rPr lang="en-US" smtClean="0"/>
              <a:t>6/14/2023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7543653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C20F9CD-BC13-4AAC-9A93-FFA653C83178}" type="datetime1">
              <a:rPr lang="en-US" smtClean="0"/>
              <a:t>6/14/2023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41708815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9F23B2F-13D4-4469-813C-D6FEFA33EC02}" type="datetime1">
              <a:rPr lang="en-US" smtClean="0"/>
              <a:t>6/14/2023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CE482DC-2269-4F26-9D2A-7E44B1A4CD85}" type="slidenum">
              <a:rPr lang="en-US" smtClean="0"/>
              <a:t>‹#›</a:t>
            </a:fld>
            <a:endParaRPr lang="en-US" dirty="0"/>
          </a:p>
        </p:txBody>
      </p:sp>
    </p:spTree>
    <p:extLst>
      <p:ext uri="{BB962C8B-B14F-4D97-AF65-F5344CB8AC3E}">
        <p14:creationId xmlns:p14="http://schemas.microsoft.com/office/powerpoint/2010/main" val="30811053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AFC1535-953D-401A-989F-B222A8F7F080}" type="datetime1">
              <a:rPr lang="en-US" smtClean="0"/>
              <a:t>6/14/2023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682530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80" y="1845734"/>
            <a:ext cx="4937760" cy="40233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156D490-A268-437F-85D2-6F9432459C03}" type="datetime1">
              <a:rPr lang="en-US" smtClean="0"/>
              <a:t>6/14/2023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9706704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5"/>
            <a:ext cx="493776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C71DDE9-89B4-414A-A8F9-6C9663752AD3}" type="datetime1">
              <a:rPr lang="en-US" smtClean="0"/>
              <a:t>6/14/2023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8780013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8803C8E-3D5B-49A1-8A4C-B9D2E52A5611}" type="datetime1">
              <a:rPr lang="en-US" smtClean="0"/>
              <a:t>6/14/2023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7127486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endParaRPr lang="en-US" dirty="0"/>
          </a:p>
        </p:txBody>
      </p:sp>
    </p:spTree>
    <p:extLst>
      <p:ext uri="{BB962C8B-B14F-4D97-AF65-F5344CB8AC3E}">
        <p14:creationId xmlns:p14="http://schemas.microsoft.com/office/powerpoint/2010/main" val="30569493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2FF07189-B60D-4392-A458-0D42D4AD1BB3}" type="datetime1">
              <a:rPr lang="en-US" smtClean="0"/>
              <a:t>6/14/2023</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42525941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tIns="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D2C4407-19B8-4AD4-9437-48FFB5C6161A}" type="datetime1">
              <a:rPr lang="en-US" smtClean="0"/>
              <a:t>6/14/2023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6059495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4A59A9DD-4698-46FE-93CC-60C2F2D70C89}" type="datetime1">
              <a:rPr lang="en-US" smtClean="0"/>
              <a:t>6/14/2023</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4FAB73BC-B049-4115-A692-8D63A059BFB8}" type="slidenum">
              <a:rPr lang="en-US" smtClean="0"/>
              <a:pPr/>
              <a:t>‹#›</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04055423"/>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hf sldNum="0" hdr="0" ft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canyons.edu/" TargetMode="External"/><Relationship Id="rId7" Type="http://schemas.openxmlformats.org/officeDocument/2006/relationships/hyperlink" Target="https://www.youtube.com/watch?v=Hljt9xSlYsc&amp;t=271s" TargetMode="External"/><Relationship Id="rId2" Type="http://schemas.openxmlformats.org/officeDocument/2006/relationships/hyperlink" Target="https://drive.google.com/file/d/11EETGrZW8__4DYWI_78e89Ru9S4OvM13/view?usp=sharing" TargetMode="External"/><Relationship Id="rId1" Type="http://schemas.openxmlformats.org/officeDocument/2006/relationships/slideLayout" Target="../slideLayouts/slideLayout7.xml"/><Relationship Id="rId6" Type="http://schemas.openxmlformats.org/officeDocument/2006/relationships/image" Target="../media/image9.png"/><Relationship Id="rId5" Type="http://schemas.openxmlformats.org/officeDocument/2006/relationships/hyperlink" Target="https://drive.google.com/file/d/1jOkejB_wKLZYpDaaUJpfRceQ01LA9Fth/view?usp=sharing" TargetMode="External"/><Relationship Id="rId4" Type="http://schemas.openxmlformats.org/officeDocument/2006/relationships/hyperlink" Target="http://creativecommons.org/licenses/by/4.0"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www.canyons.edu/" TargetMode="External"/><Relationship Id="rId2" Type="http://schemas.openxmlformats.org/officeDocument/2006/relationships/hyperlink" Target="https://drive.google.com/file/d/11EETGrZW8__4DYWI_78e89Ru9S4OvM13/view?usp=sharing" TargetMode="External"/><Relationship Id="rId1" Type="http://schemas.openxmlformats.org/officeDocument/2006/relationships/slideLayout" Target="../slideLayouts/slideLayout7.xml"/><Relationship Id="rId5" Type="http://schemas.openxmlformats.org/officeDocument/2006/relationships/hyperlink" Target="https://drive.google.com/file/d/1jOkejB_wKLZYpDaaUJpfRceQ01LA9Fth/view?usp=sharing" TargetMode="External"/><Relationship Id="rId4" Type="http://schemas.openxmlformats.org/officeDocument/2006/relationships/hyperlink" Target="http://creativecommons.org/licenses/by/4.0" TargetMode="External"/></Relationships>
</file>

<file path=ppt/slides/_rels/slide12.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hyperlink" Target="https://open.umn.edu/opentextbooks/textbooks/lifespan-development-a-psychological-perspective" TargetMode="External"/><Relationship Id="rId7" Type="http://schemas.openxmlformats.org/officeDocument/2006/relationships/hyperlink" Target="https://www.youtube.com/watch?v=KwKYxIZKVeE" TargetMode="External"/><Relationship Id="rId2" Type="http://schemas.openxmlformats.org/officeDocument/2006/relationships/hyperlink" Target="https://drive.google.com/file/d/11EETGrZW8__4DYWI_78e89Ru9S4OvM13/view?usp=sharing" TargetMode="External"/><Relationship Id="rId1" Type="http://schemas.openxmlformats.org/officeDocument/2006/relationships/slideLayout" Target="../slideLayouts/slideLayout7.xml"/><Relationship Id="rId6" Type="http://schemas.openxmlformats.org/officeDocument/2006/relationships/hyperlink" Target="https://creativecommons.org/licenses/by/4.0/" TargetMode="External"/><Relationship Id="rId5" Type="http://schemas.openxmlformats.org/officeDocument/2006/relationships/hyperlink" Target="https://ecampusontario.pressbooks.pub/introsoc2ed/chapter/chapter-14-marriage-and-family/" TargetMode="External"/><Relationship Id="rId4" Type="http://schemas.openxmlformats.org/officeDocument/2006/relationships/hyperlink" Target="https://creativecommons.org/licenses/by-nc-sa/3.0/"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s://creativecommons.org/licenses/by-nc-sa/4.0/" TargetMode="External"/><Relationship Id="rId7" Type="http://schemas.openxmlformats.org/officeDocument/2006/relationships/hyperlink" Target="https://kidshealth.org/en/parents/toddler-tantrums.html" TargetMode="External"/><Relationship Id="rId2" Type="http://schemas.openxmlformats.org/officeDocument/2006/relationships/hyperlink" Target="https://open.lib.umn.edu/intropsyc" TargetMode="External"/><Relationship Id="rId1" Type="http://schemas.openxmlformats.org/officeDocument/2006/relationships/slideLayout" Target="../slideLayouts/slideLayout7.xml"/><Relationship Id="rId6" Type="http://schemas.openxmlformats.org/officeDocument/2006/relationships/hyperlink" Target="https://www.youtube.com/watch?v=lr8NBEtQPEQ" TargetMode="External"/><Relationship Id="rId5" Type="http://schemas.openxmlformats.org/officeDocument/2006/relationships/hyperlink" Target="https://creativecommons.org/licenses/by-nc-sa/3.0/" TargetMode="External"/><Relationship Id="rId4" Type="http://schemas.openxmlformats.org/officeDocument/2006/relationships/hyperlink" Target="https://open.umn.edu/opentextbooks/textbooks/lifespan-development-a-psychological-perspective"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s://www.cdc.gov/" TargetMode="External"/><Relationship Id="rId2" Type="http://schemas.openxmlformats.org/officeDocument/2006/relationships/hyperlink" Target="https://www.cdc.gov/nccdphp/dnpao/multimedia/infographics/getmoving.html" TargetMode="Externa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hyperlink" Target="http://network.bepress.com/social-and-behavioral-sciences/psychology/developmental-psychology/?utm_campaign=PDFCoverPages&amp;utm_medium=PDF&amp;utm_source=scholarworks.umass.edu/dissertations_2/1011" TargetMode="External"/><Relationship Id="rId2" Type="http://schemas.openxmlformats.org/officeDocument/2006/relationships/hyperlink" Target="https://scholarworks.umass.edu/dissertations_2/1011" TargetMode="External"/><Relationship Id="rId1" Type="http://schemas.openxmlformats.org/officeDocument/2006/relationships/slideLayout" Target="../slideLayouts/slideLayout7.xml"/><Relationship Id="rId5" Type="http://schemas.openxmlformats.org/officeDocument/2006/relationships/hyperlink" Target="https://www.cdc.gov/" TargetMode="External"/><Relationship Id="rId4" Type="http://schemas.openxmlformats.org/officeDocument/2006/relationships/hyperlink" Target="https://www.cdc.gov/pcd/issues/2018/18_0206.htm"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www.uilis.unsyiah.ac.id/oer/files/original/79f04d87bf89c0f27024fc4f376048c9.pdf" TargetMode="External"/><Relationship Id="rId1" Type="http://schemas.openxmlformats.org/officeDocument/2006/relationships/slideLayout" Target="../slideLayouts/slideLayout7.xml"/><Relationship Id="rId6" Type="http://schemas.openxmlformats.org/officeDocument/2006/relationships/image" Target="../media/image11.jpeg"/><Relationship Id="rId5" Type="http://schemas.openxmlformats.org/officeDocument/2006/relationships/hyperlink" Target="https://creativecommons.org/share-your-work/public-domain/cc0/" TargetMode="External"/><Relationship Id="rId4" Type="http://schemas.openxmlformats.org/officeDocument/2006/relationships/hyperlink" Target="https://pixabay.com/photos/children-tv-child-television-home-403582/"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7" Type="http://schemas.openxmlformats.org/officeDocument/2006/relationships/hyperlink" Target="https://www.youtube.com/watch?v=M80P01BXkhM&amp;t=12s" TargetMode="External"/><Relationship Id="rId2" Type="http://schemas.openxmlformats.org/officeDocument/2006/relationships/hyperlink" Target="http://www.uilis.unsyiah.ac.id/oer/files/original/79f04d87bf89c0f27024fc4f376048c9.pdf" TargetMode="External"/><Relationship Id="rId1" Type="http://schemas.openxmlformats.org/officeDocument/2006/relationships/slideLayout" Target="../slideLayouts/slideLayout7.xml"/><Relationship Id="rId6" Type="http://schemas.openxmlformats.org/officeDocument/2006/relationships/image" Target="../media/image12.jpg"/><Relationship Id="rId5" Type="http://schemas.openxmlformats.org/officeDocument/2006/relationships/hyperlink" Target="https://creativecommons.org/share-your-work/public-domain/cc0/" TargetMode="External"/><Relationship Id="rId4" Type="http://schemas.openxmlformats.org/officeDocument/2006/relationships/hyperlink" Target="https://d.docs.live.net/cbc27bc4828adb03/Documents/OER%20Textbook%20Parnes%20%5e0%20Pagano/OER%20Images/Chpt%2013%20Images/Image%20by%20%3ca%20href=%22https:/pixabay.com/users/garten-gg-201217/?utm_source=link-attribution&amp;amp;utm_medium=referral&amp;amp;utm_campaign=image&amp;amp;utm_content=3891579%22%3eG.C.%3c/a%3e%20from%20%3ca%20href=%22https://pixabay.com//?utm_source=link-attribution&amp;amp;utm_medium=referral&amp;amp;utm_campaign=image&amp;amp;utm_content=3891579%22%3ePixabay%3c/a%3e"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Creative%20Commons%20Attribution%204.0%20License." TargetMode="External"/><Relationship Id="rId7" Type="http://schemas.openxmlformats.org/officeDocument/2006/relationships/hyperlink" Target="https://www.youtube.com/watch?v=rVwFkcOZHJw&amp;t=1s" TargetMode="External"/><Relationship Id="rId2" Type="http://schemas.openxmlformats.org/officeDocument/2006/relationships/hyperlink" Target="https://courses.lumenlearning.com/wm-lifespandevelopment/chapter/childhood-stress-and-development/" TargetMode="External"/><Relationship Id="rId1" Type="http://schemas.openxmlformats.org/officeDocument/2006/relationships/slideLayout" Target="../slideLayouts/slideLayout7.xml"/><Relationship Id="rId6" Type="http://schemas.openxmlformats.org/officeDocument/2006/relationships/image" Target="../media/image13.png"/><Relationship Id="rId5" Type="http://schemas.openxmlformats.org/officeDocument/2006/relationships/hyperlink" Target="https://en.wikipedia.org/wiki/Wikipedia:Text_of_Creative_Commons_Attribution-ShareAlike_3.0_Unported_License" TargetMode="External"/><Relationship Id="rId4" Type="http://schemas.openxmlformats.org/officeDocument/2006/relationships/hyperlink" Target="https://en.wikipedia.org/wiki/Hippocampus#/media/File:Gray739-emphasizing-hippocampus.png" TargetMode="External"/></Relationships>
</file>

<file path=ppt/slides/_rels/slide19.xml.rels><?xml version="1.0" encoding="UTF-8" standalone="yes"?>
<Relationships xmlns="http://schemas.openxmlformats.org/package/2006/relationships"><Relationship Id="rId8" Type="http://schemas.openxmlformats.org/officeDocument/2006/relationships/hyperlink" Target="https://www.youtube.com/watch?v=8gm-lNpzU4g" TargetMode="External"/><Relationship Id="rId3" Type="http://schemas.openxmlformats.org/officeDocument/2006/relationships/hyperlink" Target="https://openstax.org/books/psychology-2e/pages/1-introduction" TargetMode="External"/><Relationship Id="rId7" Type="http://schemas.openxmlformats.org/officeDocument/2006/relationships/image" Target="../media/image14.png"/><Relationship Id="rId2" Type="http://schemas.openxmlformats.org/officeDocument/2006/relationships/hyperlink" Target="https://openstax.org/books/psychology-2e/pages/14-1-what-is-stress" TargetMode="External"/><Relationship Id="rId1" Type="http://schemas.openxmlformats.org/officeDocument/2006/relationships/slideLayout" Target="../slideLayouts/slideLayout7.xml"/><Relationship Id="rId6" Type="http://schemas.openxmlformats.org/officeDocument/2006/relationships/hyperlink" Target="https://creativecommons.org/licenses/by-nc-sa/3.0/" TargetMode="External"/><Relationship Id="rId5" Type="http://schemas.openxmlformats.org/officeDocument/2006/relationships/hyperlink" Target="https://open.umn.edu/opentextbooks/textbooks/lifespan-development-a-psychological-perspective" TargetMode="External"/><Relationship Id="rId4" Type="http://schemas.openxmlformats.org/officeDocument/2006/relationships/hyperlink" Target="https://creativecommons.org/licenses/by/4.0/"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www.canyons.edu/" TargetMode="External"/><Relationship Id="rId2" Type="http://schemas.openxmlformats.org/officeDocument/2006/relationships/hyperlink" Target="https://drive.google.com/file/d/11EETGrZW8__4DYWI_78e89Ru9S4OvM13/view?usp=sharing" TargetMode="External"/><Relationship Id="rId1" Type="http://schemas.openxmlformats.org/officeDocument/2006/relationships/slideLayout" Target="../slideLayouts/slideLayout7.xml"/><Relationship Id="rId5" Type="http://schemas.openxmlformats.org/officeDocument/2006/relationships/hyperlink" Target="https://drive.google.com/file/d/1jOkejB_wKLZYpDaaUJpfRceQ01LA9Fth/view?usp=sharing" TargetMode="External"/><Relationship Id="rId4" Type="http://schemas.openxmlformats.org/officeDocument/2006/relationships/hyperlink" Target="http://creativecommons.org/licenses/by/4.0" TargetMode="External"/></Relationships>
</file>

<file path=ppt/slides/_rels/slide20.xml.rels><?xml version="1.0" encoding="UTF-8" standalone="yes"?>
<Relationships xmlns="http://schemas.openxmlformats.org/package/2006/relationships"><Relationship Id="rId8" Type="http://schemas.openxmlformats.org/officeDocument/2006/relationships/hyperlink" Target="https://www.youtube.com/watch?v=xSf7pRpOgu8" TargetMode="External"/><Relationship Id="rId3" Type="http://schemas.openxmlformats.org/officeDocument/2006/relationships/hyperlink" Target="https://creativecommons.org/licenses/by/4.0/" TargetMode="External"/><Relationship Id="rId7" Type="http://schemas.openxmlformats.org/officeDocument/2006/relationships/hyperlink" Target="https://www.youtube.com/watch?v=1r8hj72bfGo&amp;t=1s" TargetMode="External"/><Relationship Id="rId2" Type="http://schemas.openxmlformats.org/officeDocument/2006/relationships/hyperlink" Target="http://www.uilis.unsyiah.ac.id/oer/files/original/79f04d87bf89c0f27024fc4f376048c9.pdf" TargetMode="External"/><Relationship Id="rId1" Type="http://schemas.openxmlformats.org/officeDocument/2006/relationships/slideLayout" Target="../slideLayouts/slideLayout7.xml"/><Relationship Id="rId6" Type="http://schemas.openxmlformats.org/officeDocument/2006/relationships/hyperlink" Target="https://www.youtube.com/watch?v=cqO7YoMsccU&amp;t=1s" TargetMode="External"/><Relationship Id="rId5" Type="http://schemas.openxmlformats.org/officeDocument/2006/relationships/hyperlink" Target="https://www.hhs.gov/" TargetMode="External"/><Relationship Id="rId4" Type="http://schemas.openxmlformats.org/officeDocument/2006/relationships/hyperlink" Target="https://www.samhsa.gov/homelessness-programs-resources/hpr-resources/childhood-resilience" TargetMode="External"/></Relationships>
</file>

<file path=ppt/slides/_rels/slide21.xml.rels><?xml version="1.0" encoding="UTF-8" standalone="yes"?>
<Relationships xmlns="http://schemas.openxmlformats.org/package/2006/relationships"><Relationship Id="rId8" Type="http://schemas.openxmlformats.org/officeDocument/2006/relationships/hyperlink" Target="https://medlineplus.gov/diabetesinchildrenandteens.html" TargetMode="External"/><Relationship Id="rId3" Type="http://schemas.openxmlformats.org/officeDocument/2006/relationships/hyperlink" Target="http://www.uilis.unsyiah.ac.id/oer/files/original/79f04d87bf89c0f27024fc4f376048c9.pdf" TargetMode="External"/><Relationship Id="rId7" Type="http://schemas.openxmlformats.org/officeDocument/2006/relationships/hyperlink" Target="file:///C:\Users\marie\Documents\OER%20Textbook%20Parnes%20&amp;%20Pagano\Creative%20Commons%20Attribution-Share%20Alike%203.0%20Unported" TargetMode="External"/><Relationship Id="rId2" Type="http://schemas.openxmlformats.org/officeDocument/2006/relationships/image" Target="../media/image15.emf"/><Relationship Id="rId1" Type="http://schemas.openxmlformats.org/officeDocument/2006/relationships/slideLayout" Target="../slideLayouts/slideLayout7.xml"/><Relationship Id="rId6" Type="http://schemas.openxmlformats.org/officeDocument/2006/relationships/hyperlink" Target="https://commons.wikimedia.org/wiki/Main_Page" TargetMode="External"/><Relationship Id="rId11" Type="http://schemas.openxmlformats.org/officeDocument/2006/relationships/hyperlink" Target="https://www.youtube.com/watch?v=dBdtdV5KHuo&amp;t=2s" TargetMode="External"/><Relationship Id="rId5" Type="http://schemas.openxmlformats.org/officeDocument/2006/relationships/hyperlink" Target="https://commons.wikimedia.org/wiki/File:Asthma_triggers_2.PNG" TargetMode="External"/><Relationship Id="rId10" Type="http://schemas.openxmlformats.org/officeDocument/2006/relationships/hyperlink" Target="https://www.nlm.nih.gov/" TargetMode="External"/><Relationship Id="rId4" Type="http://schemas.openxmlformats.org/officeDocument/2006/relationships/hyperlink" Target="https://creativecommons.org/licenses/by/4.0/" TargetMode="External"/><Relationship Id="rId9" Type="http://schemas.openxmlformats.org/officeDocument/2006/relationships/hyperlink" Target="https://medlineplus.gov/"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www.canyons.edu/" TargetMode="External"/><Relationship Id="rId2" Type="http://schemas.openxmlformats.org/officeDocument/2006/relationships/hyperlink" Target="https://drive.google.com/file/d/11EETGrZW8__4DYWI_78e89Ru9S4OvM13/view?usp=sharing" TargetMode="External"/><Relationship Id="rId1" Type="http://schemas.openxmlformats.org/officeDocument/2006/relationships/slideLayout" Target="../slideLayouts/slideLayout7.xml"/><Relationship Id="rId6" Type="http://schemas.openxmlformats.org/officeDocument/2006/relationships/hyperlink" Target="https://www.youtube.com/watch?v=vBK_WRrcnfo&amp;t=130s" TargetMode="External"/><Relationship Id="rId5" Type="http://schemas.openxmlformats.org/officeDocument/2006/relationships/hyperlink" Target="https://drive.google.com/file/d/1jOkejB_wKLZYpDaaUJpfRceQ01LA9Fth/view?usp=sharing" TargetMode="External"/><Relationship Id="rId4" Type="http://schemas.openxmlformats.org/officeDocument/2006/relationships/hyperlink" Target="http://creativecommons.org/licenses/by/4.0"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www.uilis.unsyiah.ac.id/oer/files/original/79f04d87bf89c0f27024fc4f376048c9.pdf" TargetMode="External"/><Relationship Id="rId1" Type="http://schemas.openxmlformats.org/officeDocument/2006/relationships/slideLayout" Target="../slideLayouts/slideLayout7.xml"/><Relationship Id="rId6" Type="http://schemas.openxmlformats.org/officeDocument/2006/relationships/image" Target="../media/image1.png"/><Relationship Id="rId5" Type="http://schemas.openxmlformats.org/officeDocument/2006/relationships/hyperlink" Target="https://creativecommons.org/share-your-work/public-domain/cc0/" TargetMode="External"/><Relationship Id="rId4" Type="http://schemas.openxmlformats.org/officeDocument/2006/relationships/hyperlink" Target="https://pixabay.com/images/search/family%20eating/"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www.uilis.unsyiah.ac.id/oer/files/original/79f04d87bf89c0f27024fc4f376048c9.pdf" TargetMode="External"/><Relationship Id="rId1" Type="http://schemas.openxmlformats.org/officeDocument/2006/relationships/slideLayout" Target="../slideLayouts/slideLayout7.xml"/><Relationship Id="rId5" Type="http://schemas.openxmlformats.org/officeDocument/2006/relationships/hyperlink" Target="https://www.youtube.com/watch?v=8KkKuTCFvzI" TargetMode="External"/><Relationship Id="rId4" Type="http://schemas.openxmlformats.org/officeDocument/2006/relationships/image" Target="../media/image2.jpg"/></Relationships>
</file>

<file path=ppt/slides/_rels/slide6.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hyperlink" Target="https://creativecommons.org/share-your-work/public-domain/cc0/" TargetMode="External"/><Relationship Id="rId7" Type="http://schemas.openxmlformats.org/officeDocument/2006/relationships/image" Target="../media/image4.jpeg"/><Relationship Id="rId2" Type="http://schemas.openxmlformats.org/officeDocument/2006/relationships/hyperlink" Target="https://pixabay.com/images/search/family/?pagi=4" TargetMode="External"/><Relationship Id="rId1" Type="http://schemas.openxmlformats.org/officeDocument/2006/relationships/slideLayout" Target="../slideLayouts/slideLayout7.xml"/><Relationship Id="rId6" Type="http://schemas.openxmlformats.org/officeDocument/2006/relationships/image" Target="../media/image3.jpeg"/><Relationship Id="rId5" Type="http://schemas.openxmlformats.org/officeDocument/2006/relationships/hyperlink" Target="https://creativecommons.org/licenses/by/4.0/" TargetMode="External"/><Relationship Id="rId4" Type="http://schemas.openxmlformats.org/officeDocument/2006/relationships/hyperlink" Target="http://www.uilis.unsyiah.ac.id/oer/files/original/79f04d87bf89c0f27024fc4f376048c9.pdf" TargetMode="External"/></Relationships>
</file>

<file path=ppt/slides/_rels/slide7.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hyperlink" Target="https://en.wikipedia.org/wiki/Wikipedia:Text_of_Creative_Commons_Attribution-ShareAlike_3.0_Unported_License" TargetMode="External"/><Relationship Id="rId7" Type="http://schemas.openxmlformats.org/officeDocument/2006/relationships/hyperlink" Target="https://creativecommons.org/share-your-work/public-domain/cc0/" TargetMode="External"/><Relationship Id="rId2" Type="http://schemas.openxmlformats.org/officeDocument/2006/relationships/hyperlink" Target="Creative%20Commons%20Attribution-ShareAlike%20License;" TargetMode="External"/><Relationship Id="rId1" Type="http://schemas.openxmlformats.org/officeDocument/2006/relationships/slideLayout" Target="../slideLayouts/slideLayout7.xml"/><Relationship Id="rId6" Type="http://schemas.openxmlformats.org/officeDocument/2006/relationships/hyperlink" Target="https://pixabay.com/images/search/family/?pagi=4" TargetMode="External"/><Relationship Id="rId5" Type="http://schemas.openxmlformats.org/officeDocument/2006/relationships/hyperlink" Target="https://creativecommons.org/licenses/by/4.0/" TargetMode="External"/><Relationship Id="rId10" Type="http://schemas.openxmlformats.org/officeDocument/2006/relationships/image" Target="../media/image8.jpeg"/><Relationship Id="rId4" Type="http://schemas.openxmlformats.org/officeDocument/2006/relationships/hyperlink" Target="http://www.uilis.unsyiah.ac.id/oer/files/original/79f04d87bf89c0f27024fc4f376048c9.pdf" TargetMode="External"/><Relationship Id="rId9" Type="http://schemas.openxmlformats.org/officeDocument/2006/relationships/image" Target="../media/image7.jpeg"/></Relationships>
</file>

<file path=ppt/slides/_rels/slide8.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www.uilis.unsyiah.ac.id/oer/files/original/79f04d87bf89c0f27024fc4f376048c9.pdf" TargetMode="External"/><Relationship Id="rId1" Type="http://schemas.openxmlformats.org/officeDocument/2006/relationships/slideLayout" Target="../slideLayouts/slideLayout7.xml"/><Relationship Id="rId4" Type="http://schemas.openxmlformats.org/officeDocument/2006/relationships/hyperlink" Target="https://www.youtube.com/watch?v=-S1RVlSSk2o"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www.canyons.edu/" TargetMode="External"/><Relationship Id="rId2" Type="http://schemas.openxmlformats.org/officeDocument/2006/relationships/hyperlink" Target="https://drive.google.com/file/d/11EETGrZW8__4DYWI_78e89Ru9S4OvM13/view?usp=sharing" TargetMode="External"/><Relationship Id="rId1" Type="http://schemas.openxmlformats.org/officeDocument/2006/relationships/slideLayout" Target="../slideLayouts/slideLayout7.xml"/><Relationship Id="rId5" Type="http://schemas.openxmlformats.org/officeDocument/2006/relationships/hyperlink" Target="https://drive.google.com/file/d/1jOkejB_wKLZYpDaaUJpfRceQ01LA9Fth/view?usp=sharing" TargetMode="External"/><Relationship Id="rId4" Type="http://schemas.openxmlformats.org/officeDocument/2006/relationships/hyperlink" Target="http://creativecommons.org/licenses/by/4.0"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6000" dirty="0"/>
              <a:t>Contexts of Development</a:t>
            </a:r>
          </a:p>
        </p:txBody>
      </p:sp>
      <p:sp>
        <p:nvSpPr>
          <p:cNvPr id="3" name="Subtitle 2"/>
          <p:cNvSpPr>
            <a:spLocks noGrp="1"/>
          </p:cNvSpPr>
          <p:nvPr>
            <p:ph type="subTitle" idx="1"/>
          </p:nvPr>
        </p:nvSpPr>
        <p:spPr/>
        <p:txBody>
          <a:bodyPr/>
          <a:lstStyle/>
          <a:p>
            <a:r>
              <a:rPr lang="en-US"/>
              <a:t>Chapter 14</a:t>
            </a:r>
            <a:endParaRPr lang="en-US" dirty="0"/>
          </a:p>
        </p:txBody>
      </p:sp>
    </p:spTree>
    <p:extLst>
      <p:ext uri="{BB962C8B-B14F-4D97-AF65-F5344CB8AC3E}">
        <p14:creationId xmlns:p14="http://schemas.microsoft.com/office/powerpoint/2010/main" val="23122755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894445" y="5584258"/>
            <a:ext cx="4297555" cy="707886"/>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13. Image retrieved from  </a:t>
            </a:r>
            <a:r>
              <a:rPr lang="en-US" sz="800" u="sng" dirty="0">
                <a:latin typeface="Arial" panose="020B0604020202020204" pitchFamily="34" charset="0"/>
                <a:cs typeface="Arial" panose="020B0604020202020204" pitchFamily="34" charset="0"/>
                <a:hlinkClick r:id="rId2"/>
              </a:rPr>
              <a:t>"Child, Family, and Community"</a:t>
            </a:r>
            <a:r>
              <a:rPr lang="en-US" sz="800" dirty="0">
                <a:latin typeface="Arial" panose="020B0604020202020204" pitchFamily="34" charset="0"/>
                <a:cs typeface="Arial" panose="020B0604020202020204" pitchFamily="34" charset="0"/>
              </a:rPr>
              <a:t> by Rebecca </a:t>
            </a:r>
            <a:r>
              <a:rPr lang="en-US" sz="800" dirty="0" err="1">
                <a:latin typeface="Arial" panose="020B0604020202020204" pitchFamily="34" charset="0"/>
                <a:cs typeface="Arial" panose="020B0604020202020204" pitchFamily="34" charset="0"/>
              </a:rPr>
              <a:t>Laff</a:t>
            </a:r>
            <a:r>
              <a:rPr lang="en-US" sz="800" dirty="0">
                <a:latin typeface="Arial" panose="020B0604020202020204" pitchFamily="34" charset="0"/>
                <a:cs typeface="Arial" panose="020B0604020202020204" pitchFamily="34" charset="0"/>
              </a:rPr>
              <a:t> and Wendy Ruiz, </a:t>
            </a:r>
            <a:r>
              <a:rPr lang="en-US" sz="800" u="sng" dirty="0">
                <a:latin typeface="Arial" panose="020B0604020202020204" pitchFamily="34" charset="0"/>
                <a:cs typeface="Arial" panose="020B0604020202020204" pitchFamily="34" charset="0"/>
                <a:hlinkClick r:id="rId3"/>
              </a:rPr>
              <a:t>College of the Canyons</a:t>
            </a:r>
            <a:r>
              <a:rPr lang="en-US" sz="800" dirty="0">
                <a:latin typeface="Arial" panose="020B0604020202020204" pitchFamily="34" charset="0"/>
                <a:cs typeface="Arial" panose="020B0604020202020204" pitchFamily="34" charset="0"/>
              </a:rPr>
              <a:t> is licensed under </a:t>
            </a:r>
            <a:r>
              <a:rPr lang="en-US" sz="800" u="sng" dirty="0">
                <a:latin typeface="Arial" panose="020B0604020202020204" pitchFamily="34" charset="0"/>
                <a:cs typeface="Arial" panose="020B0604020202020204" pitchFamily="34" charset="0"/>
                <a:hlinkClick r:id="rId4"/>
              </a:rPr>
              <a:t>CC BY 4.0</a:t>
            </a:r>
            <a:r>
              <a:rPr lang="en-US" sz="800" dirty="0">
                <a:latin typeface="Arial" panose="020B0604020202020204" pitchFamily="34" charset="0"/>
                <a:cs typeface="Arial" panose="020B0604020202020204" pitchFamily="34" charset="0"/>
              </a:rPr>
              <a:t> / A derivative from the </a:t>
            </a:r>
            <a:r>
              <a:rPr lang="en-US" sz="800" u="sng" dirty="0">
                <a:latin typeface="Arial" panose="020B0604020202020204" pitchFamily="34" charset="0"/>
                <a:cs typeface="Arial" panose="020B0604020202020204" pitchFamily="34" charset="0"/>
                <a:hlinkClick r:id="rId5"/>
              </a:rPr>
              <a:t>original work</a:t>
            </a:r>
            <a:endParaRPr lang="en-US" sz="800" dirty="0">
              <a:latin typeface="Arial" panose="020B0604020202020204" pitchFamily="34" charset="0"/>
              <a:cs typeface="Arial" panose="020B0604020202020204" pitchFamily="34" charset="0"/>
            </a:endParaRPr>
          </a:p>
          <a:p>
            <a:r>
              <a:rPr lang="en-US" sz="800" dirty="0">
                <a:latin typeface="Arial" panose="020B0604020202020204" pitchFamily="34" charset="0"/>
                <a:cs typeface="Arial" panose="020B0604020202020204" pitchFamily="34" charset="0"/>
              </a:rPr>
              <a:t>14. </a:t>
            </a:r>
            <a:r>
              <a:rPr lang="en-US" sz="800" u="sng" dirty="0">
                <a:latin typeface="Arial" panose="020B0604020202020204" pitchFamily="34" charset="0"/>
                <a:cs typeface="Arial" panose="020B0604020202020204" pitchFamily="34" charset="0"/>
                <a:hlinkClick r:id="rId2"/>
              </a:rPr>
              <a:t>"Child, Family, and Community"</a:t>
            </a:r>
            <a:r>
              <a:rPr lang="en-US" sz="800" dirty="0">
                <a:latin typeface="Arial" panose="020B0604020202020204" pitchFamily="34" charset="0"/>
                <a:cs typeface="Arial" panose="020B0604020202020204" pitchFamily="34" charset="0"/>
              </a:rPr>
              <a:t> by Rebecca </a:t>
            </a:r>
            <a:r>
              <a:rPr lang="en-US" sz="800" dirty="0" err="1">
                <a:latin typeface="Arial" panose="020B0604020202020204" pitchFamily="34" charset="0"/>
                <a:cs typeface="Arial" panose="020B0604020202020204" pitchFamily="34" charset="0"/>
              </a:rPr>
              <a:t>Laff</a:t>
            </a:r>
            <a:r>
              <a:rPr lang="en-US" sz="800" dirty="0">
                <a:latin typeface="Arial" panose="020B0604020202020204" pitchFamily="34" charset="0"/>
                <a:cs typeface="Arial" panose="020B0604020202020204" pitchFamily="34" charset="0"/>
              </a:rPr>
              <a:t> and Wendy Ruiz, </a:t>
            </a:r>
            <a:r>
              <a:rPr lang="en-US" sz="800" u="sng" dirty="0">
                <a:latin typeface="Arial" panose="020B0604020202020204" pitchFamily="34" charset="0"/>
                <a:cs typeface="Arial" panose="020B0604020202020204" pitchFamily="34" charset="0"/>
                <a:hlinkClick r:id="rId3"/>
              </a:rPr>
              <a:t>College of the Canyons</a:t>
            </a:r>
            <a:r>
              <a:rPr lang="en-US" sz="800" dirty="0">
                <a:latin typeface="Arial" panose="020B0604020202020204" pitchFamily="34" charset="0"/>
                <a:cs typeface="Arial" panose="020B0604020202020204" pitchFamily="34" charset="0"/>
              </a:rPr>
              <a:t> is licensed under </a:t>
            </a:r>
            <a:r>
              <a:rPr lang="en-US" sz="800" u="sng" dirty="0">
                <a:latin typeface="Arial" panose="020B0604020202020204" pitchFamily="34" charset="0"/>
                <a:cs typeface="Arial" panose="020B0604020202020204" pitchFamily="34" charset="0"/>
                <a:hlinkClick r:id="rId4"/>
              </a:rPr>
              <a:t>CC BY 4.0</a:t>
            </a:r>
            <a:r>
              <a:rPr lang="en-US" sz="800" dirty="0">
                <a:latin typeface="Arial" panose="020B0604020202020204" pitchFamily="34" charset="0"/>
                <a:cs typeface="Arial" panose="020B0604020202020204" pitchFamily="34" charset="0"/>
              </a:rPr>
              <a:t> / A derivative from the </a:t>
            </a:r>
            <a:r>
              <a:rPr lang="en-US" sz="800" u="sng" dirty="0">
                <a:latin typeface="Arial" panose="020B0604020202020204" pitchFamily="34" charset="0"/>
                <a:cs typeface="Arial" panose="020B0604020202020204" pitchFamily="34" charset="0"/>
                <a:hlinkClick r:id="rId5"/>
              </a:rPr>
              <a:t>original work</a:t>
            </a:r>
            <a:r>
              <a:rPr lang="en-US" sz="800" dirty="0">
                <a:latin typeface="Arial" panose="020B0604020202020204" pitchFamily="34" charset="0"/>
                <a:cs typeface="Arial" panose="020B0604020202020204" pitchFamily="34" charset="0"/>
              </a:rPr>
              <a:t> </a:t>
            </a:r>
          </a:p>
        </p:txBody>
      </p:sp>
      <p:sp>
        <p:nvSpPr>
          <p:cNvPr id="4" name="TextBox 3"/>
          <p:cNvSpPr txBox="1"/>
          <p:nvPr/>
        </p:nvSpPr>
        <p:spPr>
          <a:xfrm>
            <a:off x="908200" y="165746"/>
            <a:ext cx="6185327" cy="400110"/>
          </a:xfrm>
          <a:prstGeom prst="rect">
            <a:avLst/>
          </a:prstGeom>
          <a:noFill/>
        </p:spPr>
        <p:txBody>
          <a:bodyPr wrap="square" rtlCol="0">
            <a:spAutoFit/>
          </a:bodyPr>
          <a:lstStyle/>
          <a:p>
            <a:pPr algn="ctr"/>
            <a:r>
              <a:rPr lang="en-US" sz="2000" dirty="0"/>
              <a:t>Parenting Styles: Baumrind’s Four Parenting Styles</a:t>
            </a:r>
          </a:p>
        </p:txBody>
      </p:sp>
      <p:graphicFrame>
        <p:nvGraphicFramePr>
          <p:cNvPr id="7" name="Table 6"/>
          <p:cNvGraphicFramePr>
            <a:graphicFrameLocks noGrp="1"/>
          </p:cNvGraphicFramePr>
          <p:nvPr>
            <p:extLst>
              <p:ext uri="{D42A27DB-BD31-4B8C-83A1-F6EECF244321}">
                <p14:modId xmlns:p14="http://schemas.microsoft.com/office/powerpoint/2010/main" val="1956857883"/>
              </p:ext>
            </p:extLst>
          </p:nvPr>
        </p:nvGraphicFramePr>
        <p:xfrm>
          <a:off x="73765" y="565856"/>
          <a:ext cx="7758672" cy="5658246"/>
        </p:xfrm>
        <a:graphic>
          <a:graphicData uri="http://schemas.openxmlformats.org/drawingml/2006/table">
            <a:tbl>
              <a:tblPr firstRow="1" bandRow="1">
                <a:tableStyleId>{5C22544A-7EE6-4342-B048-85BDC9FD1C3A}</a:tableStyleId>
              </a:tblPr>
              <a:tblGrid>
                <a:gridCol w="7758672">
                  <a:extLst>
                    <a:ext uri="{9D8B030D-6E8A-4147-A177-3AD203B41FA5}">
                      <a16:colId xmlns:a16="http://schemas.microsoft.com/office/drawing/2014/main" val="20000"/>
                    </a:ext>
                  </a:extLst>
                </a:gridCol>
              </a:tblGrid>
              <a:tr h="384771">
                <a:tc>
                  <a:txBody>
                    <a:bodyPr/>
                    <a:lstStyle/>
                    <a:p>
                      <a:pPr algn="ctr"/>
                      <a:r>
                        <a:rPr lang="en-US" dirty="0"/>
                        <a:t>Parenting Styles</a:t>
                      </a:r>
                    </a:p>
                  </a:txBody>
                  <a:tcPr/>
                </a:tc>
                <a:extLst>
                  <a:ext uri="{0D108BD9-81ED-4DB2-BD59-A6C34878D82A}">
                    <a16:rowId xmlns:a16="http://schemas.microsoft.com/office/drawing/2014/main" val="10000"/>
                  </a:ext>
                </a:extLst>
              </a:tr>
              <a:tr h="1123710">
                <a:tc>
                  <a:txBody>
                    <a:bodyPr/>
                    <a:lstStyle/>
                    <a:p>
                      <a:r>
                        <a:rPr lang="en-US" sz="1600" b="1" kern="1200" dirty="0">
                          <a:solidFill>
                            <a:schemeClr val="dk1"/>
                          </a:solidFill>
                          <a:effectLst/>
                          <a:latin typeface="+mn-lt"/>
                          <a:ea typeface="+mn-ea"/>
                          <a:cs typeface="+mn-cs"/>
                        </a:rPr>
                        <a:t>Indulgent parents </a:t>
                      </a:r>
                      <a:r>
                        <a:rPr lang="en-US" sz="1600" kern="1200" dirty="0">
                          <a:solidFill>
                            <a:schemeClr val="dk1"/>
                          </a:solidFill>
                          <a:effectLst/>
                          <a:latin typeface="+mn-lt"/>
                          <a:ea typeface="+mn-ea"/>
                          <a:cs typeface="+mn-cs"/>
                        </a:rPr>
                        <a:t>(also referred to as "permissive" or "nondirective") "are more responsive than they are demanding. They are nontraditional and lenient, do not require mature behavior, allow considerable self-regulation, and avoid confrontation" (</a:t>
                      </a:r>
                      <a:r>
                        <a:rPr lang="en-US" sz="1600" kern="1200" dirty="0" err="1">
                          <a:solidFill>
                            <a:schemeClr val="dk1"/>
                          </a:solidFill>
                          <a:effectLst/>
                          <a:latin typeface="+mn-lt"/>
                          <a:ea typeface="+mn-ea"/>
                          <a:cs typeface="+mn-cs"/>
                        </a:rPr>
                        <a:t>Baumrind</a:t>
                      </a:r>
                      <a:r>
                        <a:rPr lang="en-US" sz="1600" kern="1200" dirty="0">
                          <a:solidFill>
                            <a:schemeClr val="dk1"/>
                          </a:solidFill>
                          <a:effectLst/>
                          <a:latin typeface="+mn-lt"/>
                          <a:ea typeface="+mn-ea"/>
                          <a:cs typeface="+mn-cs"/>
                        </a:rPr>
                        <a:t>, 1991, p. 62). Indulgent parents may be further divided into two types: </a:t>
                      </a:r>
                      <a:r>
                        <a:rPr lang="en-US" sz="1600" b="1" kern="1200" dirty="0">
                          <a:solidFill>
                            <a:schemeClr val="dk1"/>
                          </a:solidFill>
                          <a:effectLst/>
                          <a:latin typeface="+mn-lt"/>
                          <a:ea typeface="+mn-ea"/>
                          <a:cs typeface="+mn-cs"/>
                        </a:rPr>
                        <a:t>democratic parents</a:t>
                      </a:r>
                      <a:r>
                        <a:rPr lang="en-US" sz="1600" kern="1200" dirty="0">
                          <a:solidFill>
                            <a:schemeClr val="dk1"/>
                          </a:solidFill>
                          <a:effectLst/>
                          <a:latin typeface="+mn-lt"/>
                          <a:ea typeface="+mn-ea"/>
                          <a:cs typeface="+mn-cs"/>
                        </a:rPr>
                        <a:t>, who, though lenient, are more conscientious, engaged, and committed to the child, and </a:t>
                      </a:r>
                      <a:r>
                        <a:rPr lang="en-US" sz="1600" b="1" kern="1200" dirty="0">
                          <a:solidFill>
                            <a:schemeClr val="dk1"/>
                          </a:solidFill>
                          <a:effectLst/>
                          <a:latin typeface="+mn-lt"/>
                          <a:ea typeface="+mn-ea"/>
                          <a:cs typeface="+mn-cs"/>
                        </a:rPr>
                        <a:t>nondirective parents</a:t>
                      </a:r>
                      <a:r>
                        <a:rPr lang="en-US" sz="1600" kern="1200" dirty="0">
                          <a:solidFill>
                            <a:schemeClr val="dk1"/>
                          </a:solidFill>
                          <a:effectLst/>
                          <a:latin typeface="+mn-lt"/>
                          <a:ea typeface="+mn-ea"/>
                          <a:cs typeface="+mn-cs"/>
                        </a:rPr>
                        <a:t>.</a:t>
                      </a:r>
                    </a:p>
                  </a:txBody>
                  <a:tcPr/>
                </a:tc>
                <a:extLst>
                  <a:ext uri="{0D108BD9-81ED-4DB2-BD59-A6C34878D82A}">
                    <a16:rowId xmlns:a16="http://schemas.microsoft.com/office/drawing/2014/main" val="10001"/>
                  </a:ext>
                </a:extLst>
              </a:tr>
              <a:tr h="113607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1" kern="1200" dirty="0">
                          <a:solidFill>
                            <a:schemeClr val="dk1"/>
                          </a:solidFill>
                          <a:effectLst/>
                          <a:latin typeface="+mn-lt"/>
                          <a:ea typeface="+mn-ea"/>
                          <a:cs typeface="+mn-cs"/>
                        </a:rPr>
                        <a:t>Authoritarian parents </a:t>
                      </a:r>
                      <a:r>
                        <a:rPr lang="en-US" sz="1600" kern="1200" dirty="0">
                          <a:solidFill>
                            <a:schemeClr val="dk1"/>
                          </a:solidFill>
                          <a:effectLst/>
                          <a:latin typeface="+mn-lt"/>
                          <a:ea typeface="+mn-ea"/>
                          <a:cs typeface="+mn-cs"/>
                        </a:rPr>
                        <a:t>are highly demanding and directive, but not responsive. "They are obedience- and status-oriented and expect their orders to be obeyed without explanation" (Baumrind, 1991, p. 62). These parents provide well-ordered and structured environments with clearly stated rules. Authoritarian parents can be divided into two types: </a:t>
                      </a:r>
                      <a:r>
                        <a:rPr lang="en-US" sz="1600" b="1" kern="1200" dirty="0" err="1">
                          <a:solidFill>
                            <a:schemeClr val="dk1"/>
                          </a:solidFill>
                          <a:effectLst/>
                          <a:latin typeface="+mn-lt"/>
                          <a:ea typeface="+mn-ea"/>
                          <a:cs typeface="+mn-cs"/>
                        </a:rPr>
                        <a:t>nonauthoritarian</a:t>
                      </a:r>
                      <a:r>
                        <a:rPr lang="en-US" sz="1600" b="1" kern="1200" dirty="0">
                          <a:solidFill>
                            <a:schemeClr val="dk1"/>
                          </a:solidFill>
                          <a:effectLst/>
                          <a:latin typeface="+mn-lt"/>
                          <a:ea typeface="+mn-ea"/>
                          <a:cs typeface="+mn-cs"/>
                        </a:rPr>
                        <a:t>-directive</a:t>
                      </a:r>
                      <a:r>
                        <a:rPr lang="en-US" sz="1600" kern="1200" dirty="0">
                          <a:solidFill>
                            <a:schemeClr val="dk1"/>
                          </a:solidFill>
                          <a:effectLst/>
                          <a:latin typeface="+mn-lt"/>
                          <a:ea typeface="+mn-ea"/>
                          <a:cs typeface="+mn-cs"/>
                        </a:rPr>
                        <a:t>, who are directive, but not intrusive or autocratic in their use of power, and </a:t>
                      </a:r>
                      <a:r>
                        <a:rPr lang="en-US" sz="1600" b="1" kern="1200" dirty="0">
                          <a:solidFill>
                            <a:schemeClr val="dk1"/>
                          </a:solidFill>
                          <a:effectLst/>
                          <a:latin typeface="+mn-lt"/>
                          <a:ea typeface="+mn-ea"/>
                          <a:cs typeface="+mn-cs"/>
                        </a:rPr>
                        <a:t>authoritarian-directive</a:t>
                      </a:r>
                      <a:r>
                        <a:rPr lang="en-US" sz="1600" kern="1200" dirty="0">
                          <a:solidFill>
                            <a:schemeClr val="dk1"/>
                          </a:solidFill>
                          <a:effectLst/>
                          <a:latin typeface="+mn-lt"/>
                          <a:ea typeface="+mn-ea"/>
                          <a:cs typeface="+mn-cs"/>
                        </a:rPr>
                        <a:t>, who are highly intrusive. </a:t>
                      </a:r>
                    </a:p>
                  </a:txBody>
                  <a:tcPr/>
                </a:tc>
                <a:extLst>
                  <a:ext uri="{0D108BD9-81ED-4DB2-BD59-A6C34878D82A}">
                    <a16:rowId xmlns:a16="http://schemas.microsoft.com/office/drawing/2014/main" val="10002"/>
                  </a:ext>
                </a:extLst>
              </a:tr>
              <a:tr h="84974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1" kern="1200" dirty="0">
                          <a:solidFill>
                            <a:schemeClr val="dk1"/>
                          </a:solidFill>
                          <a:effectLst/>
                          <a:latin typeface="+mn-lt"/>
                          <a:ea typeface="+mn-ea"/>
                          <a:cs typeface="+mn-cs"/>
                        </a:rPr>
                        <a:t>Authoritative parents </a:t>
                      </a:r>
                      <a:r>
                        <a:rPr lang="en-US" sz="1600" kern="1200" dirty="0">
                          <a:solidFill>
                            <a:schemeClr val="dk1"/>
                          </a:solidFill>
                          <a:effectLst/>
                          <a:latin typeface="+mn-lt"/>
                          <a:ea typeface="+mn-ea"/>
                          <a:cs typeface="+mn-cs"/>
                        </a:rPr>
                        <a:t>are both demanding and responsive. "They monitor and impart clear standards for their children's conduct. They are assertive, but not intrusive and restrictive. Their disciplinary methods are supportive, rather than punitive. They want their children to be assertive as well as socially responsible, and self-regulated as well as cooperative" (</a:t>
                      </a:r>
                      <a:r>
                        <a:rPr lang="en-US" sz="1600" kern="1200" dirty="0" err="1">
                          <a:solidFill>
                            <a:schemeClr val="dk1"/>
                          </a:solidFill>
                          <a:effectLst/>
                          <a:latin typeface="+mn-lt"/>
                          <a:ea typeface="+mn-ea"/>
                          <a:cs typeface="+mn-cs"/>
                        </a:rPr>
                        <a:t>Baumrind</a:t>
                      </a:r>
                      <a:r>
                        <a:rPr lang="en-US" sz="1600" kern="1200" dirty="0">
                          <a:solidFill>
                            <a:schemeClr val="dk1"/>
                          </a:solidFill>
                          <a:effectLst/>
                          <a:latin typeface="+mn-lt"/>
                          <a:ea typeface="+mn-ea"/>
                          <a:cs typeface="+mn-cs"/>
                        </a:rPr>
                        <a:t>, 1991, p. 62). </a:t>
                      </a:r>
                    </a:p>
                  </a:txBody>
                  <a:tcPr/>
                </a:tc>
                <a:extLst>
                  <a:ext uri="{0D108BD9-81ED-4DB2-BD59-A6C34878D82A}">
                    <a16:rowId xmlns:a16="http://schemas.microsoft.com/office/drawing/2014/main" val="10003"/>
                  </a:ext>
                </a:extLst>
              </a:tr>
              <a:tr h="853875">
                <a:tc>
                  <a:txBody>
                    <a:bodyPr/>
                    <a:lstStyle/>
                    <a:p>
                      <a:r>
                        <a:rPr lang="en-US" sz="1600" b="1" kern="1200" dirty="0">
                          <a:solidFill>
                            <a:schemeClr val="dk1"/>
                          </a:solidFill>
                          <a:effectLst/>
                          <a:latin typeface="+mn-lt"/>
                          <a:ea typeface="+mn-ea"/>
                          <a:cs typeface="+mn-cs"/>
                        </a:rPr>
                        <a:t>Uninvolved parents </a:t>
                      </a:r>
                      <a:r>
                        <a:rPr lang="en-US" sz="1600" kern="1200" dirty="0">
                          <a:solidFill>
                            <a:schemeClr val="dk1"/>
                          </a:solidFill>
                          <a:effectLst/>
                          <a:latin typeface="+mn-lt"/>
                          <a:ea typeface="+mn-ea"/>
                          <a:cs typeface="+mn-cs"/>
                        </a:rPr>
                        <a:t>are low in both responsiveness and demandingness. In extreme cases, this parenting style might encompass both </a:t>
                      </a:r>
                      <a:r>
                        <a:rPr lang="en-US" sz="1600" b="1" kern="1200" dirty="0">
                          <a:solidFill>
                            <a:schemeClr val="dk1"/>
                          </a:solidFill>
                          <a:effectLst/>
                          <a:latin typeface="+mn-lt"/>
                          <a:ea typeface="+mn-ea"/>
                          <a:cs typeface="+mn-cs"/>
                        </a:rPr>
                        <a:t>rejecting-neglecting </a:t>
                      </a:r>
                      <a:r>
                        <a:rPr lang="en-US" sz="1600" b="0" kern="1200" dirty="0">
                          <a:solidFill>
                            <a:schemeClr val="dk1"/>
                          </a:solidFill>
                          <a:effectLst/>
                          <a:latin typeface="+mn-lt"/>
                          <a:ea typeface="+mn-ea"/>
                          <a:cs typeface="+mn-cs"/>
                        </a:rPr>
                        <a:t>and</a:t>
                      </a:r>
                      <a:r>
                        <a:rPr lang="en-US" sz="1600" b="1" kern="1200" dirty="0">
                          <a:solidFill>
                            <a:schemeClr val="dk1"/>
                          </a:solidFill>
                          <a:effectLst/>
                          <a:latin typeface="+mn-lt"/>
                          <a:ea typeface="+mn-ea"/>
                          <a:cs typeface="+mn-cs"/>
                        </a:rPr>
                        <a:t> neglectful parents</a:t>
                      </a:r>
                      <a:r>
                        <a:rPr lang="en-US" sz="1600" kern="1200" dirty="0">
                          <a:solidFill>
                            <a:schemeClr val="dk1"/>
                          </a:solidFill>
                          <a:effectLst/>
                          <a:latin typeface="+mn-lt"/>
                          <a:ea typeface="+mn-ea"/>
                          <a:cs typeface="+mn-cs"/>
                        </a:rPr>
                        <a:t>, although most parents of this type fall within the normal range. </a:t>
                      </a:r>
                      <a:endParaRPr lang="en-US" dirty="0"/>
                    </a:p>
                  </a:txBody>
                  <a:tcPr/>
                </a:tc>
                <a:extLst>
                  <a:ext uri="{0D108BD9-81ED-4DB2-BD59-A6C34878D82A}">
                    <a16:rowId xmlns:a16="http://schemas.microsoft.com/office/drawing/2014/main" val="10004"/>
                  </a:ext>
                </a:extLst>
              </a:tr>
            </a:tbl>
          </a:graphicData>
        </a:graphic>
      </p:graphicFrame>
      <p:sp>
        <p:nvSpPr>
          <p:cNvPr id="8" name="TextBox 7"/>
          <p:cNvSpPr txBox="1"/>
          <p:nvPr/>
        </p:nvSpPr>
        <p:spPr>
          <a:xfrm>
            <a:off x="5313250" y="5877119"/>
            <a:ext cx="357877" cy="235962"/>
          </a:xfrm>
          <a:prstGeom prst="rect">
            <a:avLst/>
          </a:prstGeom>
          <a:noFill/>
        </p:spPr>
        <p:txBody>
          <a:bodyPr wrap="square" rtlCol="0">
            <a:spAutoFit/>
          </a:bodyPr>
          <a:lstStyle/>
          <a:p>
            <a:r>
              <a:rPr lang="en-US" sz="1400" baseline="30000" dirty="0">
                <a:latin typeface="Arial" panose="020B0604020202020204" pitchFamily="34" charset="0"/>
                <a:cs typeface="Arial" panose="020B0604020202020204" pitchFamily="34" charset="0"/>
              </a:rPr>
              <a:t>14</a:t>
            </a:r>
          </a:p>
        </p:txBody>
      </p:sp>
      <p:pic>
        <p:nvPicPr>
          <p:cNvPr id="3" name="Picture 2">
            <a:extLst>
              <a:ext uri="{FF2B5EF4-FFF2-40B4-BE49-F238E27FC236}">
                <a16:creationId xmlns:a16="http://schemas.microsoft.com/office/drawing/2014/main" id="{6992C37B-8F2A-3D8F-D413-A4299E03B396}"/>
              </a:ext>
            </a:extLst>
          </p:cNvPr>
          <p:cNvPicPr>
            <a:picLocks noChangeAspect="1"/>
          </p:cNvPicPr>
          <p:nvPr/>
        </p:nvPicPr>
        <p:blipFill rotWithShape="1">
          <a:blip r:embed="rId6"/>
          <a:srcRect l="1" r="1451"/>
          <a:stretch/>
        </p:blipFill>
        <p:spPr>
          <a:xfrm>
            <a:off x="7820680" y="565856"/>
            <a:ext cx="4297555" cy="3931920"/>
          </a:xfrm>
          <a:prstGeom prst="rect">
            <a:avLst/>
          </a:prstGeom>
        </p:spPr>
      </p:pic>
      <p:sp>
        <p:nvSpPr>
          <p:cNvPr id="9" name="TextBox 8">
            <a:extLst>
              <a:ext uri="{FF2B5EF4-FFF2-40B4-BE49-F238E27FC236}">
                <a16:creationId xmlns:a16="http://schemas.microsoft.com/office/drawing/2014/main" id="{BB90915A-B6B8-7567-820B-3B9EFE90FD60}"/>
              </a:ext>
            </a:extLst>
          </p:cNvPr>
          <p:cNvSpPr txBox="1"/>
          <p:nvPr/>
        </p:nvSpPr>
        <p:spPr>
          <a:xfrm>
            <a:off x="8666872" y="211912"/>
            <a:ext cx="3248037" cy="307777"/>
          </a:xfrm>
          <a:prstGeom prst="rect">
            <a:avLst/>
          </a:prstGeom>
          <a:noFill/>
        </p:spPr>
        <p:txBody>
          <a:bodyPr wrap="square" rtlCol="0">
            <a:spAutoFit/>
          </a:bodyPr>
          <a:lstStyle/>
          <a:p>
            <a:pPr algn="ctr"/>
            <a:r>
              <a:rPr lang="en-US" sz="1400" b="1" dirty="0">
                <a:latin typeface="Arial" panose="020B0604020202020204" pitchFamily="34" charset="0"/>
                <a:cs typeface="Arial" panose="020B0604020202020204" pitchFamily="34" charset="0"/>
              </a:rPr>
              <a:t>Baumrind’s Four Parenting Styles. </a:t>
            </a:r>
            <a:r>
              <a:rPr lang="en-US" sz="1200" baseline="30000" dirty="0"/>
              <a:t>13 </a:t>
            </a:r>
          </a:p>
        </p:txBody>
      </p:sp>
      <p:sp>
        <p:nvSpPr>
          <p:cNvPr id="10" name="TextBox 9">
            <a:extLst>
              <a:ext uri="{FF2B5EF4-FFF2-40B4-BE49-F238E27FC236}">
                <a16:creationId xmlns:a16="http://schemas.microsoft.com/office/drawing/2014/main" id="{C087780B-A486-3CB2-76B1-5B5D19C2BEBA}"/>
              </a:ext>
            </a:extLst>
          </p:cNvPr>
          <p:cNvSpPr txBox="1"/>
          <p:nvPr/>
        </p:nvSpPr>
        <p:spPr>
          <a:xfrm>
            <a:off x="8478982" y="4497776"/>
            <a:ext cx="3833091" cy="646331"/>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Video: </a:t>
            </a:r>
            <a:r>
              <a:rPr lang="en-US" sz="1200" dirty="0">
                <a:latin typeface="Arial" panose="020B0604020202020204" pitchFamily="34" charset="0"/>
                <a:cs typeface="Arial" panose="020B0604020202020204" pitchFamily="34" charset="0"/>
                <a:hlinkClick r:id="rId7"/>
              </a:rPr>
              <a:t>Baumrind’s Parenting Styles (Intro Psych Tutorial #181), </a:t>
            </a:r>
            <a:r>
              <a:rPr lang="en-US" sz="1200" dirty="0">
                <a:latin typeface="Arial" panose="020B0604020202020204" pitchFamily="34" charset="0"/>
                <a:cs typeface="Arial" panose="020B0604020202020204" pitchFamily="34" charset="0"/>
              </a:rPr>
              <a:t>discusses each of Baumrind’s parenting styles and possible causes for each style.</a:t>
            </a:r>
          </a:p>
        </p:txBody>
      </p:sp>
    </p:spTree>
    <p:extLst>
      <p:ext uri="{BB962C8B-B14F-4D97-AF65-F5344CB8AC3E}">
        <p14:creationId xmlns:p14="http://schemas.microsoft.com/office/powerpoint/2010/main" val="26304727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B5908EC0-6CF9-428E-B50B-789D0D7BBFDE}"/>
              </a:ext>
            </a:extLst>
          </p:cNvPr>
          <p:cNvSpPr txBox="1">
            <a:spLocks/>
          </p:cNvSpPr>
          <p:nvPr/>
        </p:nvSpPr>
        <p:spPr>
          <a:xfrm>
            <a:off x="3438680" y="0"/>
            <a:ext cx="5314639" cy="365333"/>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Parenting Styles: Consequences for Children </a:t>
            </a:r>
          </a:p>
        </p:txBody>
      </p:sp>
      <p:sp>
        <p:nvSpPr>
          <p:cNvPr id="3" name="TextBox 2"/>
          <p:cNvSpPr txBox="1"/>
          <p:nvPr/>
        </p:nvSpPr>
        <p:spPr>
          <a:xfrm>
            <a:off x="231466" y="440910"/>
            <a:ext cx="11729066" cy="5560497"/>
          </a:xfrm>
          <a:prstGeom prst="rect">
            <a:avLst/>
          </a:prstGeom>
          <a:solidFill>
            <a:schemeClr val="accent1">
              <a:lumMod val="20000"/>
              <a:lumOff val="80000"/>
            </a:schemeClr>
          </a:solidFill>
          <a:ln>
            <a:solidFill>
              <a:schemeClr val="accent4">
                <a:lumMod val="50000"/>
              </a:schemeClr>
            </a:solidFill>
          </a:ln>
        </p:spPr>
        <p:txBody>
          <a:bodyPr wrap="square" rtlCol="0">
            <a:spAutoFit/>
          </a:bodyPr>
          <a:lstStyle/>
          <a:p>
            <a:r>
              <a:rPr lang="en-US" dirty="0"/>
              <a:t>Parenting style has been found to predict child well-being in the domains of social competence, academic performance, psychosocial development, and problem behavior. Research in the United States, based on parent interviews, child reports, and parent observations consistently finds: </a:t>
            </a:r>
          </a:p>
          <a:p>
            <a:endParaRPr lang="en-US" dirty="0"/>
          </a:p>
          <a:p>
            <a:pPr marL="342900" indent="-342900">
              <a:buFont typeface="Wingdings" panose="05000000000000000000" pitchFamily="2" charset="2"/>
              <a:buChar char="Ø"/>
            </a:pPr>
            <a:r>
              <a:rPr lang="en-US" dirty="0"/>
              <a:t>Children and adolescents whose parents are authoritative are more socially and academically competent than those whose parents are non-authoritative (Baumrind, 1991; Weiss &amp; Schwarz, 1996; Miller et al., 1993). </a:t>
            </a:r>
          </a:p>
          <a:p>
            <a:pPr marL="342900" indent="-342900">
              <a:buFont typeface="Wingdings" panose="05000000000000000000" pitchFamily="2" charset="2"/>
              <a:buChar char="Ø"/>
            </a:pPr>
            <a:endParaRPr lang="en-US" dirty="0"/>
          </a:p>
          <a:p>
            <a:pPr marL="342900" indent="-342900">
              <a:buFont typeface="Wingdings" panose="05000000000000000000" pitchFamily="2" charset="2"/>
              <a:buChar char="Ø"/>
            </a:pPr>
            <a:r>
              <a:rPr lang="en-US" dirty="0"/>
              <a:t>Children and adolescents whose parents are uninvolved perform most poorly in all domains. </a:t>
            </a:r>
          </a:p>
          <a:p>
            <a:pPr marL="342900" indent="-342900">
              <a:buFont typeface="Wingdings" panose="05000000000000000000" pitchFamily="2" charset="2"/>
              <a:buChar char="Ø"/>
            </a:pPr>
            <a:endParaRPr lang="en-US" dirty="0"/>
          </a:p>
          <a:p>
            <a:pPr marL="342900" indent="-342900">
              <a:buFont typeface="Wingdings" panose="05000000000000000000" pitchFamily="2" charset="2"/>
              <a:buChar char="Ø"/>
            </a:pPr>
            <a:r>
              <a:rPr lang="en-US" dirty="0"/>
              <a:t>In general, </a:t>
            </a:r>
            <a:r>
              <a:rPr lang="en-US" u="sng" dirty="0"/>
              <a:t>parental responsiveness </a:t>
            </a:r>
            <a:r>
              <a:rPr lang="en-US" dirty="0"/>
              <a:t>predicts social competence and psychosocial functioning, while </a:t>
            </a:r>
            <a:r>
              <a:rPr lang="en-US" u="sng" dirty="0"/>
              <a:t>parental demandingness </a:t>
            </a:r>
            <a:r>
              <a:rPr lang="en-US" dirty="0"/>
              <a:t>is associated with academic competence and behavioral control.</a:t>
            </a:r>
          </a:p>
          <a:p>
            <a:pPr marL="342900" indent="-342900">
              <a:buFont typeface="Wingdings" panose="05000000000000000000" pitchFamily="2" charset="2"/>
              <a:buChar char="Ø"/>
            </a:pPr>
            <a:endParaRPr lang="en-US" dirty="0"/>
          </a:p>
          <a:p>
            <a:pPr marL="342900" indent="-342900">
              <a:buFont typeface="Wingdings" panose="05000000000000000000" pitchFamily="2" charset="2"/>
              <a:buChar char="Ø"/>
            </a:pPr>
            <a:r>
              <a:rPr lang="en-US" dirty="0"/>
              <a:t>Children and adolescents from authoritarian families (high in demandingness, but low in responsiveness) tend to perform moderately well in school and tend not to have problem behavior, but they have poorer social skills, lower self-esteem, and higher levels of depression. </a:t>
            </a:r>
          </a:p>
          <a:p>
            <a:pPr marL="342900" indent="-342900">
              <a:buFont typeface="Wingdings" panose="05000000000000000000" pitchFamily="2" charset="2"/>
              <a:buChar char="Ø"/>
            </a:pPr>
            <a:endParaRPr lang="en-US" dirty="0"/>
          </a:p>
          <a:p>
            <a:pPr marL="342900" lvl="0" indent="-342900">
              <a:buFont typeface="Wingdings" panose="05000000000000000000" pitchFamily="2" charset="2"/>
              <a:buChar char="Ø"/>
            </a:pPr>
            <a:r>
              <a:rPr lang="en-US" dirty="0"/>
              <a:t>Children and adolescents from indulgent homes (high in responsiveness, low in demandingness) are more likely to have problem behavior and perform less well in school, but they have higher self-esteem, better social skills, and lower levels of depression.</a:t>
            </a:r>
          </a:p>
        </p:txBody>
      </p:sp>
      <p:sp>
        <p:nvSpPr>
          <p:cNvPr id="4" name="TextBox 3"/>
          <p:cNvSpPr txBox="1"/>
          <p:nvPr/>
        </p:nvSpPr>
        <p:spPr>
          <a:xfrm>
            <a:off x="1417654" y="6033238"/>
            <a:ext cx="9356690" cy="246221"/>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15.</a:t>
            </a:r>
            <a:r>
              <a:rPr lang="en-US" sz="1000" u="sng" dirty="0">
                <a:latin typeface="Arial" panose="020B0604020202020204" pitchFamily="34" charset="0"/>
                <a:cs typeface="Arial" panose="020B0604020202020204" pitchFamily="34" charset="0"/>
                <a:hlinkClick r:id="rId2"/>
              </a:rPr>
              <a:t> "Child, Family, and Community"</a:t>
            </a:r>
            <a:r>
              <a:rPr lang="en-US" sz="1000" dirty="0">
                <a:latin typeface="Arial" panose="020B0604020202020204" pitchFamily="34" charset="0"/>
                <a:cs typeface="Arial" panose="020B0604020202020204" pitchFamily="34" charset="0"/>
              </a:rPr>
              <a:t> by Rebecca </a:t>
            </a:r>
            <a:r>
              <a:rPr lang="en-US" sz="1000" dirty="0" err="1">
                <a:latin typeface="Arial" panose="020B0604020202020204" pitchFamily="34" charset="0"/>
                <a:cs typeface="Arial" panose="020B0604020202020204" pitchFamily="34" charset="0"/>
              </a:rPr>
              <a:t>Laff</a:t>
            </a:r>
            <a:r>
              <a:rPr lang="en-US" sz="1000" dirty="0">
                <a:latin typeface="Arial" panose="020B0604020202020204" pitchFamily="34" charset="0"/>
                <a:cs typeface="Arial" panose="020B0604020202020204" pitchFamily="34" charset="0"/>
              </a:rPr>
              <a:t> and Wendy Ruiz, </a:t>
            </a:r>
            <a:r>
              <a:rPr lang="en-US" sz="1000" u="sng" dirty="0">
                <a:latin typeface="Arial" panose="020B0604020202020204" pitchFamily="34" charset="0"/>
                <a:cs typeface="Arial" panose="020B0604020202020204" pitchFamily="34" charset="0"/>
                <a:hlinkClick r:id="rId3"/>
              </a:rPr>
              <a:t>College of the Canyons</a:t>
            </a:r>
            <a:r>
              <a:rPr lang="en-US" sz="1000" dirty="0">
                <a:latin typeface="Arial" panose="020B0604020202020204" pitchFamily="34" charset="0"/>
                <a:cs typeface="Arial" panose="020B0604020202020204" pitchFamily="34" charset="0"/>
              </a:rPr>
              <a:t> is licensed under </a:t>
            </a:r>
            <a:r>
              <a:rPr lang="en-US" sz="1000" u="sng" dirty="0">
                <a:latin typeface="Arial" panose="020B0604020202020204" pitchFamily="34" charset="0"/>
                <a:cs typeface="Arial" panose="020B0604020202020204" pitchFamily="34" charset="0"/>
                <a:hlinkClick r:id="rId4"/>
              </a:rPr>
              <a:t>CC BY 4.0</a:t>
            </a:r>
            <a:r>
              <a:rPr lang="en-US" sz="1000" dirty="0">
                <a:latin typeface="Arial" panose="020B0604020202020204" pitchFamily="34" charset="0"/>
                <a:cs typeface="Arial" panose="020B0604020202020204" pitchFamily="34" charset="0"/>
              </a:rPr>
              <a:t> / A derivative from the </a:t>
            </a:r>
            <a:r>
              <a:rPr lang="en-US" sz="1000" u="sng" dirty="0">
                <a:latin typeface="Arial" panose="020B0604020202020204" pitchFamily="34" charset="0"/>
                <a:cs typeface="Arial" panose="020B0604020202020204" pitchFamily="34" charset="0"/>
                <a:hlinkClick r:id="rId5"/>
              </a:rPr>
              <a:t>original work</a:t>
            </a:r>
            <a:r>
              <a:rPr lang="en-US" sz="1000" dirty="0">
                <a:latin typeface="Arial" panose="020B0604020202020204" pitchFamily="34" charset="0"/>
                <a:cs typeface="Arial" panose="020B0604020202020204" pitchFamily="34" charset="0"/>
              </a:rPr>
              <a:t>  </a:t>
            </a:r>
          </a:p>
        </p:txBody>
      </p:sp>
      <p:sp>
        <p:nvSpPr>
          <p:cNvPr id="2" name="TextBox 1">
            <a:extLst>
              <a:ext uri="{FF2B5EF4-FFF2-40B4-BE49-F238E27FC236}">
                <a16:creationId xmlns:a16="http://schemas.microsoft.com/office/drawing/2014/main" id="{D7ADEC88-5604-C120-F994-79EA5DEC215A}"/>
              </a:ext>
            </a:extLst>
          </p:cNvPr>
          <p:cNvSpPr txBox="1"/>
          <p:nvPr/>
        </p:nvSpPr>
        <p:spPr>
          <a:xfrm>
            <a:off x="1932740" y="5461483"/>
            <a:ext cx="357877" cy="235962"/>
          </a:xfrm>
          <a:prstGeom prst="rect">
            <a:avLst/>
          </a:prstGeom>
          <a:noFill/>
        </p:spPr>
        <p:txBody>
          <a:bodyPr wrap="square" rtlCol="0">
            <a:spAutoFit/>
          </a:bodyPr>
          <a:lstStyle/>
          <a:p>
            <a:r>
              <a:rPr lang="en-US" sz="1400" baseline="30000" dirty="0">
                <a:latin typeface="Arial" panose="020B0604020202020204" pitchFamily="34" charset="0"/>
                <a:cs typeface="Arial" panose="020B0604020202020204" pitchFamily="34" charset="0"/>
              </a:rPr>
              <a:t>15</a:t>
            </a:r>
          </a:p>
        </p:txBody>
      </p:sp>
    </p:spTree>
    <p:extLst>
      <p:ext uri="{BB962C8B-B14F-4D97-AF65-F5344CB8AC3E}">
        <p14:creationId xmlns:p14="http://schemas.microsoft.com/office/powerpoint/2010/main" val="30391363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B5908EC0-6CF9-428E-B50B-789D0D7BBFDE}"/>
              </a:ext>
            </a:extLst>
          </p:cNvPr>
          <p:cNvSpPr txBox="1">
            <a:spLocks/>
          </p:cNvSpPr>
          <p:nvPr/>
        </p:nvSpPr>
        <p:spPr>
          <a:xfrm>
            <a:off x="929145" y="253005"/>
            <a:ext cx="10109973" cy="820945"/>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endParaRPr lang="en-US" sz="2400" dirty="0">
              <a:latin typeface="+mn-lt"/>
            </a:endParaRPr>
          </a:p>
        </p:txBody>
      </p:sp>
      <p:sp>
        <p:nvSpPr>
          <p:cNvPr id="4" name="TextBox 3"/>
          <p:cNvSpPr txBox="1"/>
          <p:nvPr/>
        </p:nvSpPr>
        <p:spPr>
          <a:xfrm>
            <a:off x="1662419" y="5851968"/>
            <a:ext cx="8867162" cy="430887"/>
          </a:xfrm>
          <a:prstGeom prst="rect">
            <a:avLst/>
          </a:prstGeom>
          <a:noFill/>
        </p:spPr>
        <p:txBody>
          <a:bodyPr wrap="square" rtlCol="0">
            <a:spAutoFit/>
          </a:bodyPr>
          <a:lstStyle/>
          <a:p>
            <a:r>
              <a:rPr lang="en-US" sz="1100" dirty="0"/>
              <a:t>16. </a:t>
            </a:r>
            <a:r>
              <a:rPr lang="en-US" sz="1100" u="sng" dirty="0">
                <a:hlinkClick r:id="rId2"/>
              </a:rPr>
              <a:t>"</a:t>
            </a:r>
            <a:r>
              <a:rPr lang="en-US" sz="1100" u="sng" dirty="0">
                <a:hlinkClick r:id="rId3"/>
              </a:rPr>
              <a:t>Lifespan Development: A Psychological Perspective 2</a:t>
            </a:r>
            <a:r>
              <a:rPr lang="en-US" sz="1100" u="sng" baseline="30000" dirty="0">
                <a:hlinkClick r:id="rId3"/>
              </a:rPr>
              <a:t>nd</a:t>
            </a:r>
            <a:r>
              <a:rPr lang="en-US" sz="1100" dirty="0"/>
              <a:t> Edition by Martha Lally and Suzanne Valentine-French is licensed under </a:t>
            </a:r>
            <a:r>
              <a:rPr lang="en-US" sz="1100" u="sng" dirty="0">
                <a:hlinkClick r:id="rId4"/>
              </a:rPr>
              <a:t>CC BY-NC-SA 3.0</a:t>
            </a:r>
            <a:endParaRPr lang="en-US" sz="1100" u="sng" dirty="0"/>
          </a:p>
          <a:p>
            <a:r>
              <a:rPr lang="en-US" sz="1100" dirty="0"/>
              <a:t>17. </a:t>
            </a:r>
            <a:r>
              <a:rPr lang="en-US" sz="1100" dirty="0">
                <a:hlinkClick r:id="rId5"/>
              </a:rPr>
              <a:t>Introduction to Sociology – 2</a:t>
            </a:r>
            <a:r>
              <a:rPr lang="en-US" sz="1100" baseline="30000" dirty="0">
                <a:hlinkClick r:id="rId5"/>
              </a:rPr>
              <a:t>nd</a:t>
            </a:r>
            <a:r>
              <a:rPr lang="en-US" sz="1100" dirty="0">
                <a:hlinkClick r:id="rId5"/>
              </a:rPr>
              <a:t> Canadian Edition </a:t>
            </a:r>
            <a:r>
              <a:rPr lang="en-US" sz="1100" dirty="0"/>
              <a:t>by William Little is licensed under </a:t>
            </a:r>
            <a:r>
              <a:rPr lang="en-US" sz="1100" dirty="0">
                <a:hlinkClick r:id="rId6"/>
              </a:rPr>
              <a:t>CC BY 4.0</a:t>
            </a:r>
            <a:r>
              <a:rPr lang="en-US" sz="1100" dirty="0"/>
              <a:t>.</a:t>
            </a:r>
          </a:p>
        </p:txBody>
      </p:sp>
      <p:sp>
        <p:nvSpPr>
          <p:cNvPr id="2" name="TextBox 1"/>
          <p:cNvSpPr txBox="1"/>
          <p:nvPr/>
        </p:nvSpPr>
        <p:spPr>
          <a:xfrm>
            <a:off x="4082283" y="222210"/>
            <a:ext cx="4027434" cy="400110"/>
          </a:xfrm>
          <a:prstGeom prst="rect">
            <a:avLst/>
          </a:prstGeom>
          <a:noFill/>
        </p:spPr>
        <p:txBody>
          <a:bodyPr wrap="square" rtlCol="0">
            <a:spAutoFit/>
          </a:bodyPr>
          <a:lstStyle/>
          <a:p>
            <a:pPr algn="ctr"/>
            <a:r>
              <a:rPr lang="en-US" sz="2000" dirty="0">
                <a:latin typeface="Arial" panose="020B0604020202020204" pitchFamily="34" charset="0"/>
                <a:cs typeface="Arial" panose="020B0604020202020204" pitchFamily="34" charset="0"/>
              </a:rPr>
              <a:t>Consequences of Spanking</a:t>
            </a:r>
          </a:p>
        </p:txBody>
      </p:sp>
      <p:sp>
        <p:nvSpPr>
          <p:cNvPr id="5" name="TextBox 4"/>
          <p:cNvSpPr txBox="1"/>
          <p:nvPr/>
        </p:nvSpPr>
        <p:spPr>
          <a:xfrm>
            <a:off x="170286" y="927021"/>
            <a:ext cx="7260914" cy="4247317"/>
          </a:xfrm>
          <a:prstGeom prst="rect">
            <a:avLst/>
          </a:prstGeom>
          <a:solidFill>
            <a:schemeClr val="accent1">
              <a:lumMod val="20000"/>
              <a:lumOff val="80000"/>
            </a:schemeClr>
          </a:solidFill>
          <a:ln>
            <a:solidFill>
              <a:srgbClr val="7030A0"/>
            </a:solidFill>
          </a:ln>
        </p:spPr>
        <p:txBody>
          <a:bodyPr wrap="square" rtlCol="0">
            <a:spAutoFit/>
          </a:bodyPr>
          <a:lstStyle/>
          <a:p>
            <a:r>
              <a:rPr lang="en-US" dirty="0"/>
              <a:t>How effective is spanking and are there any negative consequences? </a:t>
            </a:r>
          </a:p>
          <a:p>
            <a:endParaRPr lang="en-US" dirty="0"/>
          </a:p>
          <a:p>
            <a:pPr marL="285750" indent="-285750">
              <a:buFont typeface="Wingdings" panose="05000000000000000000" pitchFamily="2" charset="2"/>
              <a:buChar char="Ø"/>
            </a:pPr>
            <a:r>
              <a:rPr lang="en-US" dirty="0"/>
              <a:t>Studies have shown that physical punishment, including spanking, hitting and other means of causing pain, can lead to increased aggression, antisocial behavior, physical injury and mental health problems for children.</a:t>
            </a:r>
          </a:p>
          <a:p>
            <a:pPr marL="285750" indent="-285750">
              <a:buFont typeface="Wingdings" panose="05000000000000000000" pitchFamily="2" charset="2"/>
              <a:buChar char="Ø"/>
            </a:pPr>
            <a:endParaRPr lang="en-US" dirty="0"/>
          </a:p>
          <a:p>
            <a:pPr marL="285750" indent="-285750">
              <a:buFont typeface="Wingdings" panose="05000000000000000000" pitchFamily="2" charset="2"/>
              <a:buChar char="Ø"/>
            </a:pPr>
            <a:r>
              <a:rPr lang="en-US" dirty="0"/>
              <a:t>In a longitudinal study that followed more than 1500 families from 20 U.S. cities, parents’ reports of spanking were assessed at ages three and five (</a:t>
            </a:r>
            <a:r>
              <a:rPr lang="en-US" dirty="0" err="1"/>
              <a:t>MacKenzie</a:t>
            </a:r>
            <a:r>
              <a:rPr lang="en-US" dirty="0"/>
              <a:t>, Nicklas, </a:t>
            </a:r>
            <a:r>
              <a:rPr lang="en-US" dirty="0" err="1"/>
              <a:t>Waldfogel</a:t>
            </a:r>
            <a:r>
              <a:rPr lang="en-US" dirty="0"/>
              <a:t>, &amp; Brooks-Gunn, 2013). This study revealed the negative cognitive effects of spanking in addition to the increase in aggressive behavior. </a:t>
            </a:r>
          </a:p>
          <a:p>
            <a:pPr marL="285750" indent="-285750">
              <a:buFont typeface="Wingdings" panose="05000000000000000000" pitchFamily="2" charset="2"/>
              <a:buChar char="Ø"/>
            </a:pPr>
            <a:endParaRPr lang="en-US" dirty="0"/>
          </a:p>
          <a:p>
            <a:pPr marL="285750" indent="-285750">
              <a:buFont typeface="Wingdings" panose="05000000000000000000" pitchFamily="2" charset="2"/>
              <a:buChar char="Ø"/>
            </a:pPr>
            <a:r>
              <a:rPr lang="en-US" dirty="0"/>
              <a:t>Internationally, physical discipline is increasingly being viewed as a violation of children’s human rights. </a:t>
            </a:r>
            <a:r>
              <a:rPr lang="en-US" sz="1400" baseline="30000" dirty="0">
                <a:latin typeface="Arial" panose="020B0604020202020204" pitchFamily="34" charset="0"/>
                <a:cs typeface="Arial" panose="020B0604020202020204" pitchFamily="34" charset="0"/>
              </a:rPr>
              <a:t>16</a:t>
            </a:r>
          </a:p>
        </p:txBody>
      </p:sp>
      <p:sp>
        <p:nvSpPr>
          <p:cNvPr id="8" name="TextBox 7">
            <a:extLst>
              <a:ext uri="{FF2B5EF4-FFF2-40B4-BE49-F238E27FC236}">
                <a16:creationId xmlns:a16="http://schemas.microsoft.com/office/drawing/2014/main" id="{186587AE-5D8F-659E-3E07-954E25F9BB35}"/>
              </a:ext>
            </a:extLst>
          </p:cNvPr>
          <p:cNvSpPr txBox="1"/>
          <p:nvPr/>
        </p:nvSpPr>
        <p:spPr>
          <a:xfrm>
            <a:off x="8298869" y="4730299"/>
            <a:ext cx="3054285" cy="253916"/>
          </a:xfrm>
          <a:prstGeom prst="rect">
            <a:avLst/>
          </a:prstGeom>
          <a:noFill/>
        </p:spPr>
        <p:txBody>
          <a:bodyPr wrap="square" rtlCol="0">
            <a:spAutoFit/>
          </a:bodyPr>
          <a:lstStyle/>
          <a:p>
            <a:r>
              <a:rPr lang="en-US" sz="1050" dirty="0"/>
              <a:t>Physical punishment can have negative side effects.</a:t>
            </a:r>
          </a:p>
        </p:txBody>
      </p:sp>
      <p:sp>
        <p:nvSpPr>
          <p:cNvPr id="3" name="TextBox 2">
            <a:extLst>
              <a:ext uri="{FF2B5EF4-FFF2-40B4-BE49-F238E27FC236}">
                <a16:creationId xmlns:a16="http://schemas.microsoft.com/office/drawing/2014/main" id="{8E7D3996-9615-5112-5E87-93E5F53C28F0}"/>
              </a:ext>
            </a:extLst>
          </p:cNvPr>
          <p:cNvSpPr txBox="1"/>
          <p:nvPr/>
        </p:nvSpPr>
        <p:spPr>
          <a:xfrm>
            <a:off x="350982" y="5299956"/>
            <a:ext cx="11490036" cy="646331"/>
          </a:xfrm>
          <a:prstGeom prst="rect">
            <a:avLst/>
          </a:prstGeom>
          <a:noFill/>
        </p:spPr>
        <p:txBody>
          <a:bodyPr wrap="square" rtlCol="0">
            <a:spAutoFit/>
          </a:bodyPr>
          <a:lstStyle/>
          <a:p>
            <a:r>
              <a:rPr lang="en-US" sz="1200" dirty="0"/>
              <a:t>Video: </a:t>
            </a:r>
            <a:r>
              <a:rPr lang="en-US" sz="1200" dirty="0">
                <a:hlinkClick r:id="rId7"/>
              </a:rPr>
              <a:t>Parenting Panel: To Spank or Not to Spank – Steve Harvey</a:t>
            </a:r>
            <a:r>
              <a:rPr lang="en-US" sz="1200" dirty="0"/>
              <a:t>: While you have read about the negative impact that spanking may have on a child, why would some parents continue to spank?  Unlike any of the videos you have viewed, this video does not discuss scientific research, but rather looks at two groups of parents; one who spank their children and one who do not.</a:t>
            </a:r>
          </a:p>
        </p:txBody>
      </p:sp>
      <p:pic>
        <p:nvPicPr>
          <p:cNvPr id="10" name="Picture 9">
            <a:extLst>
              <a:ext uri="{FF2B5EF4-FFF2-40B4-BE49-F238E27FC236}">
                <a16:creationId xmlns:a16="http://schemas.microsoft.com/office/drawing/2014/main" id="{7347985F-41DA-5C60-19B4-CA9D7F043B11}"/>
              </a:ext>
            </a:extLst>
          </p:cNvPr>
          <p:cNvPicPr>
            <a:picLocks noChangeAspect="1"/>
          </p:cNvPicPr>
          <p:nvPr/>
        </p:nvPicPr>
        <p:blipFill rotWithShape="1">
          <a:blip r:embed="rId8"/>
          <a:srcRect b="6444"/>
          <a:stretch/>
        </p:blipFill>
        <p:spPr>
          <a:xfrm>
            <a:off x="8588625" y="1353424"/>
            <a:ext cx="2228441" cy="3291840"/>
          </a:xfrm>
          <a:prstGeom prst="rect">
            <a:avLst/>
          </a:prstGeom>
        </p:spPr>
      </p:pic>
      <p:sp>
        <p:nvSpPr>
          <p:cNvPr id="12" name="TextBox 11">
            <a:extLst>
              <a:ext uri="{FF2B5EF4-FFF2-40B4-BE49-F238E27FC236}">
                <a16:creationId xmlns:a16="http://schemas.microsoft.com/office/drawing/2014/main" id="{E899ED56-65A2-4A86-D10F-889CC4E8BD14}"/>
              </a:ext>
            </a:extLst>
          </p:cNvPr>
          <p:cNvSpPr txBox="1"/>
          <p:nvPr/>
        </p:nvSpPr>
        <p:spPr>
          <a:xfrm>
            <a:off x="11039118" y="4645264"/>
            <a:ext cx="369455" cy="276999"/>
          </a:xfrm>
          <a:prstGeom prst="rect">
            <a:avLst/>
          </a:prstGeom>
          <a:noFill/>
        </p:spPr>
        <p:txBody>
          <a:bodyPr wrap="square">
            <a:spAutoFit/>
          </a:bodyPr>
          <a:lstStyle/>
          <a:p>
            <a:r>
              <a:rPr lang="en-US" sz="1200" baseline="30000" dirty="0">
                <a:latin typeface="Arial" panose="020B0604020202020204" pitchFamily="34" charset="0"/>
                <a:cs typeface="Arial" panose="020B0604020202020204" pitchFamily="34" charset="0"/>
              </a:rPr>
              <a:t>17</a:t>
            </a:r>
            <a:endParaRPr lang="en-US" sz="1200" dirty="0"/>
          </a:p>
        </p:txBody>
      </p:sp>
    </p:spTree>
    <p:extLst>
      <p:ext uri="{BB962C8B-B14F-4D97-AF65-F5344CB8AC3E}">
        <p14:creationId xmlns:p14="http://schemas.microsoft.com/office/powerpoint/2010/main" val="37167566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73442" y="5902962"/>
            <a:ext cx="10493270" cy="400110"/>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18. </a:t>
            </a:r>
            <a:r>
              <a:rPr lang="en-US" sz="1000" u="sng" dirty="0">
                <a:latin typeface="Arial" panose="020B0604020202020204" pitchFamily="34" charset="0"/>
                <a:cs typeface="Arial" panose="020B0604020202020204" pitchFamily="34" charset="0"/>
                <a:hlinkClick r:id="rId2"/>
              </a:rPr>
              <a:t>Introduction to Psychology</a:t>
            </a:r>
            <a:r>
              <a:rPr lang="en-US" sz="1000" dirty="0">
                <a:latin typeface="Arial" panose="020B0604020202020204" pitchFamily="34" charset="0"/>
                <a:cs typeface="Arial" panose="020B0604020202020204" pitchFamily="34" charset="0"/>
              </a:rPr>
              <a:t> by University of Minnesota is licensed under a </a:t>
            </a:r>
            <a:r>
              <a:rPr lang="en-US" sz="1000" u="sng" dirty="0">
                <a:latin typeface="Arial" panose="020B0604020202020204" pitchFamily="34" charset="0"/>
                <a:cs typeface="Arial" panose="020B0604020202020204" pitchFamily="34" charset="0"/>
                <a:hlinkClick r:id="rId3"/>
              </a:rPr>
              <a:t>Creative Commons Attribution-</a:t>
            </a:r>
            <a:r>
              <a:rPr lang="en-US" sz="1000" u="sng" dirty="0" err="1">
                <a:latin typeface="Arial" panose="020B0604020202020204" pitchFamily="34" charset="0"/>
                <a:cs typeface="Arial" panose="020B0604020202020204" pitchFamily="34" charset="0"/>
                <a:hlinkClick r:id="rId3"/>
              </a:rPr>
              <a:t>NonCommercial</a:t>
            </a:r>
            <a:r>
              <a:rPr lang="en-US" sz="1000" u="sng" dirty="0">
                <a:latin typeface="Arial" panose="020B0604020202020204" pitchFamily="34" charset="0"/>
                <a:cs typeface="Arial" panose="020B0604020202020204" pitchFamily="34" charset="0"/>
                <a:hlinkClick r:id="rId3"/>
              </a:rPr>
              <a:t>-</a:t>
            </a:r>
            <a:r>
              <a:rPr lang="en-US" sz="1000" u="sng" dirty="0" err="1">
                <a:latin typeface="Arial" panose="020B0604020202020204" pitchFamily="34" charset="0"/>
                <a:cs typeface="Arial" panose="020B0604020202020204" pitchFamily="34" charset="0"/>
                <a:hlinkClick r:id="rId3"/>
              </a:rPr>
              <a:t>ShareAlike</a:t>
            </a:r>
            <a:r>
              <a:rPr lang="en-US" sz="1000" u="sng" dirty="0">
                <a:latin typeface="Arial" panose="020B0604020202020204" pitchFamily="34" charset="0"/>
                <a:cs typeface="Arial" panose="020B0604020202020204" pitchFamily="34" charset="0"/>
                <a:hlinkClick r:id="rId3"/>
              </a:rPr>
              <a:t> 4.0 International License</a:t>
            </a:r>
            <a:r>
              <a:rPr lang="en-US" sz="1000" dirty="0">
                <a:latin typeface="Arial" panose="020B0604020202020204" pitchFamily="34" charset="0"/>
                <a:cs typeface="Arial" panose="020B0604020202020204" pitchFamily="34" charset="0"/>
              </a:rPr>
              <a:t>,</a:t>
            </a:r>
          </a:p>
          <a:p>
            <a:r>
              <a:rPr lang="en-US" sz="1000" dirty="0">
                <a:latin typeface="Arial" panose="020B0604020202020204" pitchFamily="34" charset="0"/>
                <a:cs typeface="Arial" panose="020B0604020202020204" pitchFamily="34" charset="0"/>
              </a:rPr>
              <a:t>19. </a:t>
            </a:r>
            <a:r>
              <a:rPr lang="en-US" sz="1000" u="sng" dirty="0">
                <a:latin typeface="Arial" panose="020B0604020202020204" pitchFamily="34" charset="0"/>
                <a:cs typeface="Arial" panose="020B0604020202020204" pitchFamily="34" charset="0"/>
                <a:hlinkClick r:id="rId4"/>
              </a:rPr>
              <a:t>Lifespan Development: A Psychological Perspective 2</a:t>
            </a:r>
            <a:r>
              <a:rPr lang="en-US" sz="1000" u="sng" baseline="30000" dirty="0">
                <a:latin typeface="Arial" panose="020B0604020202020204" pitchFamily="34" charset="0"/>
                <a:cs typeface="Arial" panose="020B0604020202020204" pitchFamily="34" charset="0"/>
                <a:hlinkClick r:id="rId4"/>
              </a:rPr>
              <a:t>nd</a:t>
            </a:r>
            <a:r>
              <a:rPr lang="en-US" sz="1000" dirty="0">
                <a:latin typeface="Arial" panose="020B0604020202020204" pitchFamily="34" charset="0"/>
                <a:cs typeface="Arial" panose="020B0604020202020204" pitchFamily="34" charset="0"/>
              </a:rPr>
              <a:t> Edition by Martha </a:t>
            </a:r>
            <a:r>
              <a:rPr lang="en-US" sz="1000" dirty="0" err="1">
                <a:latin typeface="Arial" panose="020B0604020202020204" pitchFamily="34" charset="0"/>
                <a:cs typeface="Arial" panose="020B0604020202020204" pitchFamily="34" charset="0"/>
              </a:rPr>
              <a:t>Lally</a:t>
            </a:r>
            <a:r>
              <a:rPr lang="en-US" sz="1000" dirty="0">
                <a:latin typeface="Arial" panose="020B0604020202020204" pitchFamily="34" charset="0"/>
                <a:cs typeface="Arial" panose="020B0604020202020204" pitchFamily="34" charset="0"/>
              </a:rPr>
              <a:t> and Suzanne Valentine-French is licensed under </a:t>
            </a:r>
            <a:r>
              <a:rPr lang="en-US" sz="1000" u="sng" dirty="0">
                <a:latin typeface="Arial" panose="020B0604020202020204" pitchFamily="34" charset="0"/>
                <a:cs typeface="Arial" panose="020B0604020202020204" pitchFamily="34" charset="0"/>
                <a:hlinkClick r:id="rId5"/>
              </a:rPr>
              <a:t>CC BY-NC-SA 3.0</a:t>
            </a:r>
            <a:r>
              <a:rPr lang="en-US" sz="1000" dirty="0">
                <a:latin typeface="Arial" panose="020B0604020202020204" pitchFamily="34" charset="0"/>
                <a:cs typeface="Arial" panose="020B0604020202020204" pitchFamily="34" charset="0"/>
              </a:rPr>
              <a:t>  (modified by Marie Parnes)</a:t>
            </a:r>
          </a:p>
        </p:txBody>
      </p:sp>
      <p:sp>
        <p:nvSpPr>
          <p:cNvPr id="4" name="TextBox 3"/>
          <p:cNvSpPr txBox="1"/>
          <p:nvPr/>
        </p:nvSpPr>
        <p:spPr>
          <a:xfrm>
            <a:off x="3319207" y="79178"/>
            <a:ext cx="5553585" cy="400110"/>
          </a:xfrm>
          <a:prstGeom prst="rect">
            <a:avLst/>
          </a:prstGeom>
          <a:noFill/>
        </p:spPr>
        <p:txBody>
          <a:bodyPr wrap="square" rtlCol="0">
            <a:spAutoFit/>
          </a:bodyPr>
          <a:lstStyle/>
          <a:p>
            <a:pPr algn="ctr"/>
            <a:r>
              <a:rPr lang="en-US" sz="2000" dirty="0">
                <a:latin typeface="Arial" panose="020B0604020202020204" pitchFamily="34" charset="0"/>
                <a:cs typeface="Arial" panose="020B0604020202020204" pitchFamily="34" charset="0"/>
              </a:rPr>
              <a:t>Effective Discipline Methods</a:t>
            </a:r>
          </a:p>
        </p:txBody>
      </p:sp>
      <p:sp>
        <p:nvSpPr>
          <p:cNvPr id="5" name="TextBox 4"/>
          <p:cNvSpPr txBox="1"/>
          <p:nvPr/>
        </p:nvSpPr>
        <p:spPr>
          <a:xfrm>
            <a:off x="1758785" y="438631"/>
            <a:ext cx="8870640" cy="830997"/>
          </a:xfrm>
          <a:prstGeom prst="rect">
            <a:avLst/>
          </a:prstGeom>
          <a:solidFill>
            <a:schemeClr val="accent1">
              <a:lumMod val="20000"/>
              <a:lumOff val="80000"/>
            </a:schemeClr>
          </a:solidFill>
          <a:ln>
            <a:solidFill>
              <a:schemeClr val="accent1">
                <a:lumMod val="50000"/>
              </a:schemeClr>
            </a:solidFill>
          </a:ln>
        </p:spPr>
        <p:txBody>
          <a:bodyPr wrap="square" rtlCol="0">
            <a:spAutoFit/>
          </a:bodyPr>
          <a:lstStyle/>
          <a:p>
            <a:r>
              <a:rPr lang="en-US" sz="1600" dirty="0"/>
              <a:t>Using </a:t>
            </a:r>
            <a:r>
              <a:rPr lang="en-US" sz="1600" b="1" dirty="0"/>
              <a:t>positive reinforcement </a:t>
            </a:r>
            <a:r>
              <a:rPr lang="en-US" sz="1600" dirty="0"/>
              <a:t>to change behavior is almost always more effective than using punishment. </a:t>
            </a:r>
          </a:p>
          <a:p>
            <a:endParaRPr lang="en-US" sz="1600" dirty="0"/>
          </a:p>
          <a:p>
            <a:r>
              <a:rPr lang="en-US" sz="1600" b="1" dirty="0"/>
              <a:t>Positive punishment </a:t>
            </a:r>
            <a:r>
              <a:rPr lang="en-US" sz="1600" dirty="0"/>
              <a:t>is more likely to create only </a:t>
            </a:r>
            <a:r>
              <a:rPr lang="en-US" sz="1600" i="1" dirty="0"/>
              <a:t>temporary</a:t>
            </a:r>
            <a:r>
              <a:rPr lang="en-US" sz="1600" dirty="0"/>
              <a:t> changes in  behavior</a:t>
            </a:r>
            <a:r>
              <a:rPr lang="en-US" sz="1200" baseline="30000" dirty="0">
                <a:latin typeface="Arial" panose="020B0604020202020204" pitchFamily="34" charset="0"/>
                <a:cs typeface="Arial" panose="020B0604020202020204" pitchFamily="34" charset="0"/>
              </a:rPr>
              <a:t>18</a:t>
            </a:r>
          </a:p>
        </p:txBody>
      </p:sp>
      <p:graphicFrame>
        <p:nvGraphicFramePr>
          <p:cNvPr id="6" name="Table 5"/>
          <p:cNvGraphicFramePr>
            <a:graphicFrameLocks noGrp="1"/>
          </p:cNvGraphicFramePr>
          <p:nvPr>
            <p:extLst>
              <p:ext uri="{D42A27DB-BD31-4B8C-83A1-F6EECF244321}">
                <p14:modId xmlns:p14="http://schemas.microsoft.com/office/powerpoint/2010/main" val="328796884"/>
              </p:ext>
            </p:extLst>
          </p:nvPr>
        </p:nvGraphicFramePr>
        <p:xfrm>
          <a:off x="137783" y="1369263"/>
          <a:ext cx="4979161" cy="3571240"/>
        </p:xfrm>
        <a:graphic>
          <a:graphicData uri="http://schemas.openxmlformats.org/drawingml/2006/table">
            <a:tbl>
              <a:tblPr firstRow="1" bandRow="1">
                <a:tableStyleId>{5C22544A-7EE6-4342-B048-85BDC9FD1C3A}</a:tableStyleId>
              </a:tblPr>
              <a:tblGrid>
                <a:gridCol w="4979161">
                  <a:extLst>
                    <a:ext uri="{9D8B030D-6E8A-4147-A177-3AD203B41FA5}">
                      <a16:colId xmlns:a16="http://schemas.microsoft.com/office/drawing/2014/main" val="20000"/>
                    </a:ext>
                  </a:extLst>
                </a:gridCol>
              </a:tblGrid>
              <a:tr h="617031">
                <a:tc>
                  <a:txBody>
                    <a:bodyPr/>
                    <a:lstStyle/>
                    <a:p>
                      <a:pPr algn="ctr"/>
                      <a:r>
                        <a:rPr lang="en-US" dirty="0"/>
                        <a:t>Shaping :</a:t>
                      </a:r>
                      <a:r>
                        <a:rPr lang="en-US" baseline="0" dirty="0"/>
                        <a:t>  </a:t>
                      </a:r>
                      <a:r>
                        <a:rPr lang="en-US" dirty="0"/>
                        <a:t> Reinforcing Successive Approximations of a Target Behavior</a:t>
                      </a:r>
                    </a:p>
                  </a:txBody>
                  <a:tcPr/>
                </a:tc>
                <a:extLst>
                  <a:ext uri="{0D108BD9-81ED-4DB2-BD59-A6C34878D82A}">
                    <a16:rowId xmlns:a16="http://schemas.microsoft.com/office/drawing/2014/main" val="10000"/>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1. </a:t>
                      </a:r>
                      <a:r>
                        <a:rPr lang="en-US" sz="1600" kern="1200" dirty="0">
                          <a:solidFill>
                            <a:schemeClr val="dk1"/>
                          </a:solidFill>
                          <a:effectLst/>
                          <a:latin typeface="+mn-lt"/>
                          <a:ea typeface="+mn-ea"/>
                          <a:cs typeface="+mn-cs"/>
                        </a:rPr>
                        <a:t>Reinforce any response that resembles the desired behavior.</a:t>
                      </a:r>
                    </a:p>
                  </a:txBody>
                  <a:tcPr/>
                </a:tc>
                <a:extLst>
                  <a:ext uri="{0D108BD9-81ED-4DB2-BD59-A6C34878D82A}">
                    <a16:rowId xmlns:a16="http://schemas.microsoft.com/office/drawing/2014/main" val="10001"/>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2. </a:t>
                      </a:r>
                      <a:r>
                        <a:rPr lang="en-US" sz="1600" kern="1200" dirty="0">
                          <a:solidFill>
                            <a:schemeClr val="dk1"/>
                          </a:solidFill>
                          <a:effectLst/>
                          <a:latin typeface="+mn-lt"/>
                          <a:ea typeface="+mn-ea"/>
                          <a:cs typeface="+mn-cs"/>
                        </a:rPr>
                        <a:t>Then reinforce the response that more closely resembles the desired behavior. You will no longer reinforce the previously reinforced response.</a:t>
                      </a:r>
                    </a:p>
                  </a:txBody>
                  <a:tcPr/>
                </a:tc>
                <a:extLst>
                  <a:ext uri="{0D108BD9-81ED-4DB2-BD59-A6C34878D82A}">
                    <a16:rowId xmlns:a16="http://schemas.microsoft.com/office/drawing/2014/main" val="10002"/>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3. </a:t>
                      </a:r>
                      <a:r>
                        <a:rPr lang="en-US" sz="1600" kern="1200" dirty="0">
                          <a:solidFill>
                            <a:schemeClr val="dk1"/>
                          </a:solidFill>
                          <a:effectLst/>
                          <a:latin typeface="+mn-lt"/>
                          <a:ea typeface="+mn-ea"/>
                          <a:cs typeface="+mn-cs"/>
                        </a:rPr>
                        <a:t>Next, begin to reinforce the response that even more closely resembles the desired behavior.</a:t>
                      </a:r>
                    </a:p>
                  </a:txBody>
                  <a:tcPr/>
                </a:tc>
                <a:extLst>
                  <a:ext uri="{0D108BD9-81ED-4DB2-BD59-A6C34878D82A}">
                    <a16:rowId xmlns:a16="http://schemas.microsoft.com/office/drawing/2014/main" val="10003"/>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4. </a:t>
                      </a:r>
                      <a:r>
                        <a:rPr lang="en-US" sz="1600" kern="1200" dirty="0">
                          <a:solidFill>
                            <a:schemeClr val="dk1"/>
                          </a:solidFill>
                          <a:effectLst/>
                          <a:latin typeface="+mn-lt"/>
                          <a:ea typeface="+mn-ea"/>
                          <a:cs typeface="+mn-cs"/>
                        </a:rPr>
                        <a:t>Continue to reinforce closer and closer approximations of the desired behavior.</a:t>
                      </a:r>
                    </a:p>
                  </a:txBody>
                  <a:tcPr/>
                </a:tc>
                <a:extLst>
                  <a:ext uri="{0D108BD9-81ED-4DB2-BD59-A6C34878D82A}">
                    <a16:rowId xmlns:a16="http://schemas.microsoft.com/office/drawing/2014/main" val="10004"/>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5. </a:t>
                      </a:r>
                      <a:r>
                        <a:rPr lang="en-US" sz="1600" kern="1200" dirty="0">
                          <a:solidFill>
                            <a:schemeClr val="dk1"/>
                          </a:solidFill>
                          <a:effectLst/>
                          <a:latin typeface="+mn-lt"/>
                          <a:ea typeface="+mn-ea"/>
                          <a:cs typeface="+mn-cs"/>
                        </a:rPr>
                        <a:t>Finally, only reinforce the desired terminal behavior.</a:t>
                      </a:r>
                    </a:p>
                  </a:txBody>
                  <a:tcPr/>
                </a:tc>
                <a:extLst>
                  <a:ext uri="{0D108BD9-81ED-4DB2-BD59-A6C34878D82A}">
                    <a16:rowId xmlns:a16="http://schemas.microsoft.com/office/drawing/2014/main" val="10005"/>
                  </a:ext>
                </a:extLst>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1539958823"/>
              </p:ext>
            </p:extLst>
          </p:nvPr>
        </p:nvGraphicFramePr>
        <p:xfrm>
          <a:off x="5223109" y="1390626"/>
          <a:ext cx="6831107" cy="4391338"/>
        </p:xfrm>
        <a:graphic>
          <a:graphicData uri="http://schemas.openxmlformats.org/drawingml/2006/table">
            <a:tbl>
              <a:tblPr firstRow="1" bandRow="1">
                <a:tableStyleId>{5C22544A-7EE6-4342-B048-85BDC9FD1C3A}</a:tableStyleId>
              </a:tblPr>
              <a:tblGrid>
                <a:gridCol w="6831107">
                  <a:extLst>
                    <a:ext uri="{9D8B030D-6E8A-4147-A177-3AD203B41FA5}">
                      <a16:colId xmlns:a16="http://schemas.microsoft.com/office/drawing/2014/main" val="20000"/>
                    </a:ext>
                  </a:extLst>
                </a:gridCol>
              </a:tblGrid>
              <a:tr h="579444">
                <a:tc>
                  <a:txBody>
                    <a:bodyPr/>
                    <a:lstStyle/>
                    <a:p>
                      <a:pPr algn="ctr"/>
                      <a:r>
                        <a:rPr lang="en-US" sz="1800" b="1" kern="1200" dirty="0">
                          <a:solidFill>
                            <a:schemeClr val="lt1"/>
                          </a:solidFill>
                          <a:effectLst/>
                          <a:latin typeface="+mn-lt"/>
                          <a:ea typeface="+mn-ea"/>
                          <a:cs typeface="+mn-cs"/>
                        </a:rPr>
                        <a:t>Other Alternatives that are Advocated by Child Development Specialists</a:t>
                      </a:r>
                      <a:endParaRPr lang="en-US" dirty="0"/>
                    </a:p>
                  </a:txBody>
                  <a:tcPr/>
                </a:tc>
                <a:extLst>
                  <a:ext uri="{0D108BD9-81ED-4DB2-BD59-A6C34878D82A}">
                    <a16:rowId xmlns:a16="http://schemas.microsoft.com/office/drawing/2014/main" val="10000"/>
                  </a:ext>
                </a:extLst>
              </a:tr>
              <a:tr h="313906">
                <a:tc>
                  <a:txBody>
                    <a:bodyPr/>
                    <a:lstStyle/>
                    <a:p>
                      <a:pPr lvl="0"/>
                      <a:r>
                        <a:rPr lang="en-US" sz="1600" dirty="0"/>
                        <a:t>1. </a:t>
                      </a:r>
                      <a:r>
                        <a:rPr lang="en-US" sz="1600" kern="1200" dirty="0">
                          <a:solidFill>
                            <a:schemeClr val="dk1"/>
                          </a:solidFill>
                          <a:effectLst/>
                          <a:latin typeface="+mn-lt"/>
                          <a:ea typeface="+mn-ea"/>
                          <a:cs typeface="+mn-cs"/>
                        </a:rPr>
                        <a:t>Praising and modeling appropriate behavior </a:t>
                      </a:r>
                    </a:p>
                  </a:txBody>
                  <a:tcPr/>
                </a:tc>
                <a:extLst>
                  <a:ext uri="{0D108BD9-81ED-4DB2-BD59-A6C34878D82A}">
                    <a16:rowId xmlns:a16="http://schemas.microsoft.com/office/drawing/2014/main" val="10001"/>
                  </a:ext>
                </a:extLst>
              </a:tr>
              <a:tr h="313906">
                <a:tc>
                  <a:txBody>
                    <a:bodyPr/>
                    <a:lstStyle/>
                    <a:p>
                      <a:pPr lvl="0"/>
                      <a:r>
                        <a:rPr lang="en-US" sz="1600" dirty="0"/>
                        <a:t>2. </a:t>
                      </a:r>
                      <a:r>
                        <a:rPr lang="en-US" sz="1600" kern="1200" dirty="0">
                          <a:solidFill>
                            <a:schemeClr val="dk1"/>
                          </a:solidFill>
                          <a:effectLst/>
                          <a:latin typeface="+mn-lt"/>
                          <a:ea typeface="+mn-ea"/>
                          <a:cs typeface="+mn-cs"/>
                        </a:rPr>
                        <a:t>Providing time-outs for inappropriate behavior </a:t>
                      </a:r>
                    </a:p>
                  </a:txBody>
                  <a:tcPr/>
                </a:tc>
                <a:extLst>
                  <a:ext uri="{0D108BD9-81ED-4DB2-BD59-A6C34878D82A}">
                    <a16:rowId xmlns:a16="http://schemas.microsoft.com/office/drawing/2014/main" val="10002"/>
                  </a:ext>
                </a:extLst>
              </a:tr>
              <a:tr h="31390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3. </a:t>
                      </a:r>
                      <a:r>
                        <a:rPr lang="en-US" sz="1600" kern="1200" dirty="0">
                          <a:solidFill>
                            <a:schemeClr val="dk1"/>
                          </a:solidFill>
                          <a:effectLst/>
                          <a:latin typeface="+mn-lt"/>
                          <a:ea typeface="+mn-ea"/>
                          <a:cs typeface="+mn-cs"/>
                        </a:rPr>
                        <a:t>Giving choices.</a:t>
                      </a:r>
                    </a:p>
                  </a:txBody>
                  <a:tcPr/>
                </a:tc>
                <a:extLst>
                  <a:ext uri="{0D108BD9-81ED-4DB2-BD59-A6C34878D82A}">
                    <a16:rowId xmlns:a16="http://schemas.microsoft.com/office/drawing/2014/main" val="10003"/>
                  </a:ext>
                </a:extLst>
              </a:tr>
              <a:tr h="313906">
                <a:tc>
                  <a:txBody>
                    <a:bodyPr/>
                    <a:lstStyle/>
                    <a:p>
                      <a:pPr lvl="0"/>
                      <a:r>
                        <a:rPr lang="en-US" sz="1600" dirty="0"/>
                        <a:t>4. </a:t>
                      </a:r>
                      <a:r>
                        <a:rPr lang="en-US" sz="1600" kern="1200" dirty="0">
                          <a:solidFill>
                            <a:schemeClr val="dk1"/>
                          </a:solidFill>
                          <a:effectLst/>
                          <a:latin typeface="+mn-lt"/>
                          <a:ea typeface="+mn-ea"/>
                          <a:cs typeface="+mn-cs"/>
                        </a:rPr>
                        <a:t>Helping the child identify emotions and learning to calm down </a:t>
                      </a:r>
                    </a:p>
                  </a:txBody>
                  <a:tcPr/>
                </a:tc>
                <a:extLst>
                  <a:ext uri="{0D108BD9-81ED-4DB2-BD59-A6C34878D82A}">
                    <a16:rowId xmlns:a16="http://schemas.microsoft.com/office/drawing/2014/main" val="10004"/>
                  </a:ext>
                </a:extLst>
              </a:tr>
              <a:tr h="770496">
                <a:tc>
                  <a:txBody>
                    <a:bodyPr/>
                    <a:lstStyle/>
                    <a:p>
                      <a:pPr lvl="0"/>
                      <a:r>
                        <a:rPr lang="en-US" sz="1600" dirty="0"/>
                        <a:t>5. </a:t>
                      </a:r>
                      <a:r>
                        <a:rPr lang="en-US" sz="1600" kern="1200" dirty="0">
                          <a:solidFill>
                            <a:schemeClr val="dk1"/>
                          </a:solidFill>
                          <a:effectLst/>
                          <a:latin typeface="+mn-lt"/>
                          <a:ea typeface="+mn-ea"/>
                          <a:cs typeface="+mn-cs"/>
                        </a:rPr>
                        <a:t>Ignoring small annoyances (e.g., using </a:t>
                      </a:r>
                      <a:r>
                        <a:rPr lang="en-US" sz="1600" b="1" kern="1200" dirty="0">
                          <a:solidFill>
                            <a:schemeClr val="dk1"/>
                          </a:solidFill>
                          <a:effectLst/>
                          <a:latin typeface="+mn-lt"/>
                          <a:ea typeface="+mn-ea"/>
                          <a:cs typeface="+mn-cs"/>
                        </a:rPr>
                        <a:t>extinction</a:t>
                      </a:r>
                      <a:r>
                        <a:rPr lang="en-US" sz="1600" kern="1200" dirty="0">
                          <a:solidFill>
                            <a:schemeClr val="dk1"/>
                          </a:solidFill>
                          <a:effectLst/>
                          <a:latin typeface="+mn-lt"/>
                          <a:ea typeface="+mn-ea"/>
                          <a:cs typeface="+mn-cs"/>
                        </a:rPr>
                        <a:t> for an undesirable behavior that has been  inadvertently reinforced, such as discontinuing attention when a child has a tantrum)</a:t>
                      </a:r>
                    </a:p>
                  </a:txBody>
                  <a:tcPr/>
                </a:tc>
                <a:extLst>
                  <a:ext uri="{0D108BD9-81ED-4DB2-BD59-A6C34878D82A}">
                    <a16:rowId xmlns:a16="http://schemas.microsoft.com/office/drawing/2014/main" val="10005"/>
                  </a:ext>
                </a:extLst>
              </a:tr>
              <a:tr h="624948">
                <a:tc>
                  <a:txBody>
                    <a:bodyPr/>
                    <a:lstStyle/>
                    <a:p>
                      <a:pPr lvl="0"/>
                      <a:r>
                        <a:rPr lang="en-US" sz="1600" kern="1200" dirty="0">
                          <a:solidFill>
                            <a:schemeClr val="dk1"/>
                          </a:solidFill>
                          <a:effectLst/>
                          <a:latin typeface="+mn-lt"/>
                          <a:ea typeface="+mn-ea"/>
                          <a:cs typeface="+mn-cs"/>
                        </a:rPr>
                        <a:t>6. Using </a:t>
                      </a:r>
                      <a:r>
                        <a:rPr lang="en-US" sz="1600" b="1" kern="1200" dirty="0">
                          <a:solidFill>
                            <a:schemeClr val="dk1"/>
                          </a:solidFill>
                          <a:effectLst/>
                          <a:latin typeface="+mn-lt"/>
                          <a:ea typeface="+mn-ea"/>
                          <a:cs typeface="+mn-cs"/>
                        </a:rPr>
                        <a:t>negative punishment, </a:t>
                      </a:r>
                      <a:r>
                        <a:rPr lang="en-US" sz="1600" kern="1200" dirty="0">
                          <a:solidFill>
                            <a:schemeClr val="dk1"/>
                          </a:solidFill>
                          <a:effectLst/>
                          <a:latin typeface="+mn-lt"/>
                          <a:ea typeface="+mn-ea"/>
                          <a:cs typeface="+mn-cs"/>
                        </a:rPr>
                        <a:t>such as withdrawing privileges for undesirable behavior (e.g., teenager loses car privilege for coming home intoxicated) </a:t>
                      </a:r>
                    </a:p>
                  </a:txBody>
                  <a:tcPr/>
                </a:tc>
                <a:extLst>
                  <a:ext uri="{0D108BD9-81ED-4DB2-BD59-A6C34878D82A}">
                    <a16:rowId xmlns:a16="http://schemas.microsoft.com/office/drawing/2014/main" val="10006"/>
                  </a:ext>
                </a:extLst>
              </a:tr>
              <a:tr h="962230">
                <a:tc>
                  <a:txBody>
                    <a:bodyPr/>
                    <a:lstStyle/>
                    <a:p>
                      <a:pPr marL="342900" lvl="0" indent="-342900">
                        <a:buAutoNum type="arabicPeriod" startAt="7"/>
                      </a:pPr>
                      <a:r>
                        <a:rPr lang="en-US" sz="1600" kern="1200" dirty="0">
                          <a:solidFill>
                            <a:schemeClr val="dk1"/>
                          </a:solidFill>
                          <a:effectLst/>
                          <a:latin typeface="+mn-lt"/>
                          <a:ea typeface="+mn-ea"/>
                          <a:cs typeface="+mn-cs"/>
                        </a:rPr>
                        <a:t>Using a </a:t>
                      </a:r>
                      <a:r>
                        <a:rPr lang="en-US" sz="1600" b="1" kern="1200" dirty="0">
                          <a:solidFill>
                            <a:schemeClr val="dk1"/>
                          </a:solidFill>
                          <a:effectLst/>
                          <a:latin typeface="+mn-lt"/>
                          <a:ea typeface="+mn-ea"/>
                          <a:cs typeface="+mn-cs"/>
                        </a:rPr>
                        <a:t>Differential Reinforcement Procedure*</a:t>
                      </a:r>
                      <a:endParaRPr lang="en-US" sz="1400" b="1" kern="1200" dirty="0">
                        <a:solidFill>
                          <a:schemeClr val="dk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400" kern="1200" dirty="0">
                          <a:solidFill>
                            <a:schemeClr val="dk1"/>
                          </a:solidFill>
                          <a:effectLst/>
                          <a:latin typeface="+mn-lt"/>
                          <a:ea typeface="+mn-ea"/>
                          <a:cs typeface="+mn-cs"/>
                        </a:rPr>
                        <a:t>*Video</a:t>
                      </a:r>
                      <a:r>
                        <a:rPr lang="en-US" sz="1200" kern="1200" dirty="0">
                          <a:solidFill>
                            <a:schemeClr val="dk1"/>
                          </a:solidFill>
                          <a:effectLst/>
                          <a:latin typeface="+mn-lt"/>
                          <a:ea typeface="+mn-ea"/>
                          <a:cs typeface="+mn-cs"/>
                        </a:rPr>
                        <a:t>: </a:t>
                      </a:r>
                      <a:r>
                        <a:rPr lang="en-US" sz="1200" u="sng" kern="1200" dirty="0">
                          <a:solidFill>
                            <a:schemeClr val="dk1"/>
                          </a:solidFill>
                          <a:effectLst/>
                          <a:latin typeface="+mn-lt"/>
                          <a:ea typeface="+mn-ea"/>
                          <a:cs typeface="+mn-cs"/>
                          <a:hlinkClick r:id="rId6"/>
                        </a:rPr>
                        <a:t>Differential Reinforcement Explained</a:t>
                      </a:r>
                      <a:r>
                        <a:rPr lang="en-US" sz="1200" kern="1200" dirty="0">
                          <a:solidFill>
                            <a:schemeClr val="dk1"/>
                          </a:solidFill>
                          <a:effectLst/>
                          <a:latin typeface="+mn-lt"/>
                          <a:ea typeface="+mn-ea"/>
                          <a:cs typeface="+mn-cs"/>
                        </a:rPr>
                        <a:t>, defines and provides examples of the different types of differential reinforcement.  While these procedures are effective for children with various neurodevelopmental disorders, they are also very effective for children who are neurotypically developing. </a:t>
                      </a:r>
                    </a:p>
                  </a:txBody>
                  <a:tcPr/>
                </a:tc>
                <a:extLst>
                  <a:ext uri="{0D108BD9-81ED-4DB2-BD59-A6C34878D82A}">
                    <a16:rowId xmlns:a16="http://schemas.microsoft.com/office/drawing/2014/main" val="785944771"/>
                  </a:ext>
                </a:extLst>
              </a:tr>
            </a:tbl>
          </a:graphicData>
        </a:graphic>
      </p:graphicFrame>
      <p:sp>
        <p:nvSpPr>
          <p:cNvPr id="8" name="TextBox 7"/>
          <p:cNvSpPr txBox="1"/>
          <p:nvPr/>
        </p:nvSpPr>
        <p:spPr>
          <a:xfrm>
            <a:off x="11840966" y="5467374"/>
            <a:ext cx="638829" cy="215444"/>
          </a:xfrm>
          <a:prstGeom prst="rect">
            <a:avLst/>
          </a:prstGeom>
          <a:noFill/>
        </p:spPr>
        <p:txBody>
          <a:bodyPr wrap="square" rtlCol="0">
            <a:spAutoFit/>
          </a:bodyPr>
          <a:lstStyle/>
          <a:p>
            <a:r>
              <a:rPr lang="en-US" sz="1200" baseline="30000" dirty="0">
                <a:latin typeface="Arial" panose="020B0604020202020204" pitchFamily="34" charset="0"/>
                <a:cs typeface="Arial" panose="020B0604020202020204" pitchFamily="34" charset="0"/>
              </a:rPr>
              <a:t>19</a:t>
            </a:r>
          </a:p>
        </p:txBody>
      </p:sp>
      <p:sp>
        <p:nvSpPr>
          <p:cNvPr id="3" name="TextBox 2">
            <a:extLst>
              <a:ext uri="{FF2B5EF4-FFF2-40B4-BE49-F238E27FC236}">
                <a16:creationId xmlns:a16="http://schemas.microsoft.com/office/drawing/2014/main" id="{0ABF302D-CE44-5071-B68A-B417CA21E06B}"/>
              </a:ext>
            </a:extLst>
          </p:cNvPr>
          <p:cNvSpPr txBox="1"/>
          <p:nvPr/>
        </p:nvSpPr>
        <p:spPr>
          <a:xfrm>
            <a:off x="207058" y="5040138"/>
            <a:ext cx="4590472" cy="461665"/>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Video: </a:t>
            </a:r>
            <a:r>
              <a:rPr lang="en-US" sz="1200" dirty="0">
                <a:latin typeface="Arial" panose="020B0604020202020204" pitchFamily="34" charset="0"/>
                <a:cs typeface="Arial" panose="020B0604020202020204" pitchFamily="34" charset="0"/>
                <a:hlinkClick r:id="rId7"/>
              </a:rPr>
              <a:t>Managing Your Toddler’s Behavior</a:t>
            </a:r>
            <a:r>
              <a:rPr lang="en-US" sz="1200" dirty="0">
                <a:latin typeface="Arial" panose="020B0604020202020204" pitchFamily="34" charset="0"/>
                <a:cs typeface="Arial" panose="020B0604020202020204" pitchFamily="34" charset="0"/>
              </a:rPr>
              <a:t>, provides tips on how to manage a toddler's behavior before they act-out.</a:t>
            </a:r>
          </a:p>
        </p:txBody>
      </p:sp>
    </p:spTree>
    <p:extLst>
      <p:ext uri="{BB962C8B-B14F-4D97-AF65-F5344CB8AC3E}">
        <p14:creationId xmlns:p14="http://schemas.microsoft.com/office/powerpoint/2010/main" val="33087605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B5908EC0-6CF9-428E-B50B-789D0D7BBFDE}"/>
              </a:ext>
            </a:extLst>
          </p:cNvPr>
          <p:cNvSpPr txBox="1">
            <a:spLocks/>
          </p:cNvSpPr>
          <p:nvPr/>
        </p:nvSpPr>
        <p:spPr>
          <a:xfrm>
            <a:off x="913663" y="147024"/>
            <a:ext cx="10109973" cy="407182"/>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Media: Influences on Development</a:t>
            </a:r>
          </a:p>
        </p:txBody>
      </p:sp>
      <p:sp>
        <p:nvSpPr>
          <p:cNvPr id="4" name="TextBox 3"/>
          <p:cNvSpPr txBox="1"/>
          <p:nvPr/>
        </p:nvSpPr>
        <p:spPr>
          <a:xfrm>
            <a:off x="3742771" y="6078325"/>
            <a:ext cx="4967122" cy="246221"/>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20. </a:t>
            </a:r>
            <a:r>
              <a:rPr lang="en-US" sz="1000" u="sng" dirty="0">
                <a:latin typeface="Arial" panose="020B0604020202020204" pitchFamily="34" charset="0"/>
                <a:cs typeface="Arial" panose="020B0604020202020204" pitchFamily="34" charset="0"/>
                <a:hlinkClick r:id="rId2"/>
              </a:rPr>
              <a:t>Screen Time vs Lean Time</a:t>
            </a:r>
            <a:r>
              <a:rPr lang="en-US" sz="1000" dirty="0">
                <a:latin typeface="Arial" panose="020B0604020202020204" pitchFamily="34" charset="0"/>
                <a:cs typeface="Arial" panose="020B0604020202020204" pitchFamily="34" charset="0"/>
              </a:rPr>
              <a:t> was retrieved from the </a:t>
            </a:r>
            <a:r>
              <a:rPr lang="en-US" sz="1000" u="sng" dirty="0">
                <a:latin typeface="Arial" panose="020B0604020202020204" pitchFamily="34" charset="0"/>
                <a:cs typeface="Arial" panose="020B0604020202020204" pitchFamily="34" charset="0"/>
                <a:hlinkClick r:id="rId3"/>
              </a:rPr>
              <a:t>CDC</a:t>
            </a:r>
            <a:r>
              <a:rPr lang="en-US" sz="1000" dirty="0">
                <a:latin typeface="Arial" panose="020B0604020202020204" pitchFamily="34" charset="0"/>
                <a:cs typeface="Arial" panose="020B0604020202020204" pitchFamily="34" charset="0"/>
              </a:rPr>
              <a:t> – public domain    </a:t>
            </a:r>
          </a:p>
        </p:txBody>
      </p:sp>
      <p:graphicFrame>
        <p:nvGraphicFramePr>
          <p:cNvPr id="5" name="Table 4"/>
          <p:cNvGraphicFramePr>
            <a:graphicFrameLocks noGrp="1"/>
          </p:cNvGraphicFramePr>
          <p:nvPr>
            <p:extLst>
              <p:ext uri="{D42A27DB-BD31-4B8C-83A1-F6EECF244321}">
                <p14:modId xmlns:p14="http://schemas.microsoft.com/office/powerpoint/2010/main" val="1536729174"/>
              </p:ext>
            </p:extLst>
          </p:nvPr>
        </p:nvGraphicFramePr>
        <p:xfrm>
          <a:off x="2911605" y="3251440"/>
          <a:ext cx="6368789" cy="1478280"/>
        </p:xfrm>
        <a:graphic>
          <a:graphicData uri="http://schemas.openxmlformats.org/drawingml/2006/table">
            <a:tbl>
              <a:tblPr firstRow="1" bandRow="1">
                <a:tableStyleId>{5C22544A-7EE6-4342-B048-85BDC9FD1C3A}</a:tableStyleId>
              </a:tblPr>
              <a:tblGrid>
                <a:gridCol w="2911606">
                  <a:extLst>
                    <a:ext uri="{9D8B030D-6E8A-4147-A177-3AD203B41FA5}">
                      <a16:colId xmlns:a16="http://schemas.microsoft.com/office/drawing/2014/main" val="20000"/>
                    </a:ext>
                  </a:extLst>
                </a:gridCol>
                <a:gridCol w="3457183">
                  <a:extLst>
                    <a:ext uri="{9D8B030D-6E8A-4147-A177-3AD203B41FA5}">
                      <a16:colId xmlns:a16="http://schemas.microsoft.com/office/drawing/2014/main" val="20001"/>
                    </a:ext>
                  </a:extLst>
                </a:gridCol>
              </a:tblGrid>
              <a:tr h="185246">
                <a:tc>
                  <a:txBody>
                    <a:bodyPr/>
                    <a:lstStyle/>
                    <a:p>
                      <a:pPr algn="ctr"/>
                      <a:r>
                        <a:rPr lang="en-US" dirty="0"/>
                        <a:t>Age Range in Years</a:t>
                      </a:r>
                    </a:p>
                  </a:txBody>
                  <a:tcPr/>
                </a:tc>
                <a:tc>
                  <a:txBody>
                    <a:bodyPr/>
                    <a:lstStyle/>
                    <a:p>
                      <a:pPr algn="ctr"/>
                      <a:r>
                        <a:rPr lang="en-US" dirty="0"/>
                        <a:t>Amount of Screen Time</a:t>
                      </a:r>
                      <a:r>
                        <a:rPr lang="en-US" baseline="0" dirty="0"/>
                        <a:t>  *</a:t>
                      </a:r>
                      <a:endParaRPr lang="en-US" dirty="0"/>
                    </a:p>
                  </a:txBody>
                  <a:tcPr/>
                </a:tc>
                <a:extLst>
                  <a:ext uri="{0D108BD9-81ED-4DB2-BD59-A6C34878D82A}">
                    <a16:rowId xmlns:a16="http://schemas.microsoft.com/office/drawing/2014/main" val="10000"/>
                  </a:ext>
                </a:extLst>
              </a:tr>
              <a:tr h="370840">
                <a:tc>
                  <a:txBody>
                    <a:bodyPr/>
                    <a:lstStyle/>
                    <a:p>
                      <a:r>
                        <a:rPr lang="en-US" sz="1800" kern="1200" dirty="0">
                          <a:solidFill>
                            <a:schemeClr val="dk1"/>
                          </a:solidFill>
                          <a:effectLst/>
                          <a:latin typeface="+mn-lt"/>
                          <a:ea typeface="+mn-ea"/>
                          <a:cs typeface="+mn-cs"/>
                        </a:rPr>
                        <a:t>8-10</a:t>
                      </a:r>
                      <a:endParaRPr lang="en-US" dirty="0"/>
                    </a:p>
                  </a:txBody>
                  <a:tcPr/>
                </a:tc>
                <a:tc>
                  <a:txBody>
                    <a:bodyPr/>
                    <a:lstStyle/>
                    <a:p>
                      <a:r>
                        <a:rPr lang="en-US" sz="1800" kern="1200" dirty="0">
                          <a:solidFill>
                            <a:schemeClr val="dk1"/>
                          </a:solidFill>
                          <a:effectLst/>
                          <a:latin typeface="+mn-lt"/>
                          <a:ea typeface="+mn-ea"/>
                          <a:cs typeface="+mn-cs"/>
                        </a:rPr>
                        <a:t>6 hours a day </a:t>
                      </a:r>
                      <a:endParaRPr lang="en-US" dirty="0"/>
                    </a:p>
                  </a:txBody>
                  <a:tcPr/>
                </a:tc>
                <a:extLst>
                  <a:ext uri="{0D108BD9-81ED-4DB2-BD59-A6C34878D82A}">
                    <a16:rowId xmlns:a16="http://schemas.microsoft.com/office/drawing/2014/main" val="10001"/>
                  </a:ext>
                </a:extLst>
              </a:tr>
              <a:tr h="370840">
                <a:tc>
                  <a:txBody>
                    <a:bodyPr/>
                    <a:lstStyle/>
                    <a:p>
                      <a:r>
                        <a:rPr lang="en-US" dirty="0"/>
                        <a:t>11-14</a:t>
                      </a:r>
                    </a:p>
                  </a:txBody>
                  <a:tcPr/>
                </a:tc>
                <a:tc>
                  <a:txBody>
                    <a:bodyPr/>
                    <a:lstStyle/>
                    <a:p>
                      <a:r>
                        <a:rPr lang="en-US" dirty="0"/>
                        <a:t>9 hours a day</a:t>
                      </a:r>
                    </a:p>
                  </a:txBody>
                  <a:tcPr/>
                </a:tc>
                <a:extLst>
                  <a:ext uri="{0D108BD9-81ED-4DB2-BD59-A6C34878D82A}">
                    <a16:rowId xmlns:a16="http://schemas.microsoft.com/office/drawing/2014/main" val="10002"/>
                  </a:ext>
                </a:extLst>
              </a:tr>
              <a:tr h="370840">
                <a:tc>
                  <a:txBody>
                    <a:bodyPr/>
                    <a:lstStyle/>
                    <a:p>
                      <a:r>
                        <a:rPr lang="en-US" dirty="0"/>
                        <a:t>15-18</a:t>
                      </a:r>
                    </a:p>
                  </a:txBody>
                  <a:tcPr/>
                </a:tc>
                <a:tc>
                  <a:txBody>
                    <a:bodyPr/>
                    <a:lstStyle/>
                    <a:p>
                      <a:r>
                        <a:rPr lang="en-US" dirty="0"/>
                        <a:t>7.5 hours a day</a:t>
                      </a:r>
                    </a:p>
                  </a:txBody>
                  <a:tcPr/>
                </a:tc>
                <a:extLst>
                  <a:ext uri="{0D108BD9-81ED-4DB2-BD59-A6C34878D82A}">
                    <a16:rowId xmlns:a16="http://schemas.microsoft.com/office/drawing/2014/main" val="10003"/>
                  </a:ext>
                </a:extLst>
              </a:tr>
            </a:tbl>
          </a:graphicData>
        </a:graphic>
      </p:graphicFrame>
      <p:sp>
        <p:nvSpPr>
          <p:cNvPr id="6" name="TextBox 5"/>
          <p:cNvSpPr txBox="1"/>
          <p:nvPr/>
        </p:nvSpPr>
        <p:spPr>
          <a:xfrm>
            <a:off x="4261566" y="4866724"/>
            <a:ext cx="2896615" cy="307777"/>
          </a:xfrm>
          <a:prstGeom prst="rect">
            <a:avLst/>
          </a:prstGeom>
          <a:noFill/>
        </p:spPr>
        <p:txBody>
          <a:bodyPr wrap="square" rtlCol="0">
            <a:spAutoFit/>
          </a:bodyPr>
          <a:lstStyle/>
          <a:p>
            <a:pPr algn="ctr"/>
            <a:r>
              <a:rPr lang="en-US" sz="1400" dirty="0"/>
              <a:t>*  Includes all entertainment media</a:t>
            </a:r>
          </a:p>
        </p:txBody>
      </p:sp>
      <p:sp>
        <p:nvSpPr>
          <p:cNvPr id="9" name="TextBox 8"/>
          <p:cNvSpPr txBox="1"/>
          <p:nvPr/>
        </p:nvSpPr>
        <p:spPr>
          <a:xfrm>
            <a:off x="375780" y="779675"/>
            <a:ext cx="11453474" cy="1754326"/>
          </a:xfrm>
          <a:prstGeom prst="rect">
            <a:avLst/>
          </a:prstGeom>
          <a:solidFill>
            <a:schemeClr val="accent1">
              <a:lumMod val="20000"/>
              <a:lumOff val="80000"/>
            </a:schemeClr>
          </a:solidFill>
          <a:ln>
            <a:solidFill>
              <a:schemeClr val="accent1">
                <a:lumMod val="50000"/>
              </a:schemeClr>
            </a:solidFill>
          </a:ln>
        </p:spPr>
        <p:txBody>
          <a:bodyPr wrap="square" rtlCol="0">
            <a:spAutoFit/>
          </a:bodyPr>
          <a:lstStyle/>
          <a:p>
            <a:pPr marL="342900" indent="-342900">
              <a:buFont typeface="Wingdings" panose="05000000000000000000" pitchFamily="2" charset="2"/>
              <a:buChar char="Ø"/>
            </a:pPr>
            <a:r>
              <a:rPr lang="en-US" dirty="0"/>
              <a:t>According to the Kaiser Family Foundation, kids ages 8-18 now spend, on average, 7.5 hours in front of a screen for entertainment each day, 4.5 of which are spent watching TV. </a:t>
            </a:r>
          </a:p>
          <a:p>
            <a:pPr marL="342900" indent="-342900">
              <a:buFont typeface="Wingdings" panose="05000000000000000000" pitchFamily="2" charset="2"/>
              <a:buChar char="Ø"/>
            </a:pPr>
            <a:endParaRPr lang="en-US" dirty="0"/>
          </a:p>
          <a:p>
            <a:pPr marL="342900" indent="-342900">
              <a:buFont typeface="Wingdings" panose="05000000000000000000" pitchFamily="2" charset="2"/>
              <a:buChar char="Ø"/>
            </a:pPr>
            <a:r>
              <a:rPr lang="en-US" dirty="0"/>
              <a:t>Over a year, that adds up to 114 full days watching a screen for fun. That’s just the time they spend in front of a screen for entertainment. It doesn’t include the time they spend on the computer at school for educational purposes or at home for homework. </a:t>
            </a:r>
          </a:p>
        </p:txBody>
      </p:sp>
      <p:sp>
        <p:nvSpPr>
          <p:cNvPr id="13" name="TextBox 12"/>
          <p:cNvSpPr txBox="1"/>
          <p:nvPr/>
        </p:nvSpPr>
        <p:spPr>
          <a:xfrm>
            <a:off x="3289920" y="2237272"/>
            <a:ext cx="452851" cy="235962"/>
          </a:xfrm>
          <a:prstGeom prst="rect">
            <a:avLst/>
          </a:prstGeom>
          <a:noFill/>
        </p:spPr>
        <p:txBody>
          <a:bodyPr wrap="square" rtlCol="0">
            <a:spAutoFit/>
          </a:bodyPr>
          <a:lstStyle/>
          <a:p>
            <a:r>
              <a:rPr lang="en-US" sz="1400" baseline="30000" dirty="0">
                <a:latin typeface="Arial" panose="020B0604020202020204" pitchFamily="34" charset="0"/>
                <a:cs typeface="Arial" panose="020B0604020202020204" pitchFamily="34" charset="0"/>
              </a:rPr>
              <a:t>21</a:t>
            </a:r>
          </a:p>
        </p:txBody>
      </p:sp>
    </p:spTree>
    <p:extLst>
      <p:ext uri="{BB962C8B-B14F-4D97-AF65-F5344CB8AC3E}">
        <p14:creationId xmlns:p14="http://schemas.microsoft.com/office/powerpoint/2010/main" val="20587582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B5908EC0-6CF9-428E-B50B-789D0D7BBFDE}"/>
              </a:ext>
            </a:extLst>
          </p:cNvPr>
          <p:cNvSpPr txBox="1">
            <a:spLocks/>
          </p:cNvSpPr>
          <p:nvPr/>
        </p:nvSpPr>
        <p:spPr>
          <a:xfrm>
            <a:off x="913664" y="-116427"/>
            <a:ext cx="10109973" cy="820945"/>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endParaRPr lang="en-US" sz="2800" dirty="0">
              <a:latin typeface="+mn-lt"/>
            </a:endParaRPr>
          </a:p>
        </p:txBody>
      </p:sp>
      <p:sp>
        <p:nvSpPr>
          <p:cNvPr id="4" name="TextBox 3"/>
          <p:cNvSpPr txBox="1"/>
          <p:nvPr/>
        </p:nvSpPr>
        <p:spPr>
          <a:xfrm>
            <a:off x="711200" y="5858404"/>
            <a:ext cx="11480800" cy="461665"/>
          </a:xfrm>
          <a:prstGeom prst="rect">
            <a:avLst/>
          </a:prstGeom>
          <a:noFill/>
        </p:spPr>
        <p:txBody>
          <a:bodyPr wrap="square" rtlCol="0">
            <a:spAutoFit/>
          </a:bodyPr>
          <a:lstStyle/>
          <a:p>
            <a:r>
              <a:rPr lang="en-US" sz="800" dirty="0"/>
              <a:t>21. Hanson, Katherine, "THE INFLUENCE OF EARLY MEDIA EXPOSURE ON CHILDREN’S DEVELOPMENT AND LEARNING" (2017). Doctoral Dissertations. 1011. </a:t>
            </a:r>
            <a:r>
              <a:rPr lang="en-US" sz="800" u="sng" dirty="0">
                <a:hlinkClick r:id="rId2"/>
              </a:rPr>
              <a:t>https://scholarworks.umass.edu/dissertations_2/1011</a:t>
            </a:r>
            <a:r>
              <a:rPr lang="en-US" sz="800" dirty="0"/>
              <a:t>. Part of the </a:t>
            </a:r>
            <a:r>
              <a:rPr lang="en-US" sz="800" u="sng" dirty="0">
                <a:hlinkClick r:id="rId3"/>
              </a:rPr>
              <a:t>Developmental Psychology Commons</a:t>
            </a:r>
            <a:endParaRPr lang="en-US" sz="800" dirty="0"/>
          </a:p>
          <a:p>
            <a:r>
              <a:rPr lang="en-US" sz="800" dirty="0"/>
              <a:t>22</a:t>
            </a:r>
            <a:r>
              <a:rPr lang="en-US" sz="800" u="sng" dirty="0">
                <a:hlinkClick r:id="rId4"/>
              </a:rPr>
              <a:t>Effect of Media Use on Adolescent Body Weight.</a:t>
            </a:r>
            <a:r>
              <a:rPr lang="en-US" sz="800" dirty="0"/>
              <a:t>by </a:t>
            </a:r>
            <a:r>
              <a:rPr lang="en-US" sz="800" dirty="0" err="1"/>
              <a:t>Eun</a:t>
            </a:r>
            <a:r>
              <a:rPr lang="en-US" sz="800" dirty="0"/>
              <a:t> Me Cha, MPH, PhD; Deanna M. </a:t>
            </a:r>
            <a:r>
              <a:rPr lang="en-US" sz="800" dirty="0" err="1"/>
              <a:t>Hoelscher</a:t>
            </a:r>
            <a:r>
              <a:rPr lang="en-US" sz="800" dirty="0"/>
              <a:t>, PhD</a:t>
            </a:r>
            <a:r>
              <a:rPr lang="en-US" sz="800" baseline="30000" dirty="0"/>
              <a:t> </a:t>
            </a:r>
            <a:r>
              <a:rPr lang="en-US" sz="800" dirty="0" err="1"/>
              <a:t>Nalini</a:t>
            </a:r>
            <a:r>
              <a:rPr lang="en-US" sz="800" dirty="0"/>
              <a:t> </a:t>
            </a:r>
            <a:r>
              <a:rPr lang="en-US" sz="800" dirty="0" err="1"/>
              <a:t>Ranjit</a:t>
            </a:r>
            <a:r>
              <a:rPr lang="en-US" sz="800" dirty="0"/>
              <a:t>, PhD</a:t>
            </a:r>
            <a:r>
              <a:rPr lang="en-US" sz="800" baseline="30000" dirty="0"/>
              <a:t>, </a:t>
            </a:r>
            <a:r>
              <a:rPr lang="en-US" sz="800" dirty="0" err="1"/>
              <a:t>Baojiang</a:t>
            </a:r>
            <a:r>
              <a:rPr lang="en-US" sz="800" dirty="0"/>
              <a:t> Chen, PhD; Kelley </a:t>
            </a:r>
            <a:r>
              <a:rPr lang="en-US" sz="800" dirty="0" err="1"/>
              <a:t>Pettee</a:t>
            </a:r>
            <a:r>
              <a:rPr lang="en-US" sz="800" dirty="0"/>
              <a:t> Gabriel, MS, PhD</a:t>
            </a:r>
            <a:r>
              <a:rPr lang="en-US" sz="800" baseline="30000" dirty="0"/>
              <a:t>, </a:t>
            </a:r>
            <a:r>
              <a:rPr lang="en-US" sz="800" dirty="0"/>
              <a:t>Steven </a:t>
            </a:r>
            <a:r>
              <a:rPr lang="en-US" sz="800" dirty="0" err="1"/>
              <a:t>Kelder</a:t>
            </a:r>
            <a:r>
              <a:rPr lang="en-US" sz="800" dirty="0"/>
              <a:t>, MPH, PhD</a:t>
            </a:r>
            <a:r>
              <a:rPr lang="en-US" sz="800" baseline="30000" dirty="0"/>
              <a:t>, </a:t>
            </a:r>
            <a:r>
              <a:rPr lang="en-US" sz="800" dirty="0"/>
              <a:t>; Debra L. Saxton, MS was retrieved from the </a:t>
            </a:r>
            <a:r>
              <a:rPr lang="en-US" sz="800" u="sng" dirty="0">
                <a:hlinkClick r:id="rId5"/>
              </a:rPr>
              <a:t>CDC</a:t>
            </a:r>
            <a:r>
              <a:rPr lang="en-US" sz="800" dirty="0"/>
              <a:t> – public domain</a:t>
            </a:r>
          </a:p>
          <a:p>
            <a:r>
              <a:rPr lang="en-US" sz="800" dirty="0"/>
              <a:t>23. . Hanson, Katherine, "THE INFLUENCE OF EARLY MEDIA EXPOSURE ON CHILDREN’S DEVELOPMENT AND LEARNING" (2017). Doctoral Dissertations. 1011. </a:t>
            </a:r>
            <a:r>
              <a:rPr lang="en-US" sz="800" u="sng" dirty="0">
                <a:hlinkClick r:id="rId2"/>
              </a:rPr>
              <a:t>https://scholarworks.umass.edu/dissertations_2/1011</a:t>
            </a:r>
            <a:r>
              <a:rPr lang="en-US" sz="800" dirty="0"/>
              <a:t>. Part of the </a:t>
            </a:r>
            <a:r>
              <a:rPr lang="en-US" sz="800" u="sng" dirty="0">
                <a:hlinkClick r:id="rId3"/>
              </a:rPr>
              <a:t>Developmental Psychology Commons</a:t>
            </a:r>
            <a:endParaRPr lang="en-US" sz="800" dirty="0"/>
          </a:p>
        </p:txBody>
      </p:sp>
      <p:sp>
        <p:nvSpPr>
          <p:cNvPr id="5" name="TextBox 4"/>
          <p:cNvSpPr txBox="1"/>
          <p:nvPr/>
        </p:nvSpPr>
        <p:spPr>
          <a:xfrm>
            <a:off x="3431827" y="18868"/>
            <a:ext cx="5499532" cy="400110"/>
          </a:xfrm>
          <a:prstGeom prst="rect">
            <a:avLst/>
          </a:prstGeom>
          <a:noFill/>
        </p:spPr>
        <p:txBody>
          <a:bodyPr wrap="square" rtlCol="0">
            <a:spAutoFit/>
          </a:bodyPr>
          <a:lstStyle/>
          <a:p>
            <a:pPr algn="ctr"/>
            <a:r>
              <a:rPr lang="en-US" sz="2000" dirty="0"/>
              <a:t>The Influences of Excessive Screen Time</a:t>
            </a:r>
          </a:p>
        </p:txBody>
      </p:sp>
      <p:graphicFrame>
        <p:nvGraphicFramePr>
          <p:cNvPr id="9" name="Table 8"/>
          <p:cNvGraphicFramePr>
            <a:graphicFrameLocks noGrp="1"/>
          </p:cNvGraphicFramePr>
          <p:nvPr>
            <p:extLst>
              <p:ext uri="{D42A27DB-BD31-4B8C-83A1-F6EECF244321}">
                <p14:modId xmlns:p14="http://schemas.microsoft.com/office/powerpoint/2010/main" val="1169137094"/>
              </p:ext>
            </p:extLst>
          </p:nvPr>
        </p:nvGraphicFramePr>
        <p:xfrm>
          <a:off x="184077" y="394063"/>
          <a:ext cx="4149069" cy="5298308"/>
        </p:xfrm>
        <a:graphic>
          <a:graphicData uri="http://schemas.openxmlformats.org/drawingml/2006/table">
            <a:tbl>
              <a:tblPr firstRow="1" bandRow="1">
                <a:tableStyleId>{5C22544A-7EE6-4342-B048-85BDC9FD1C3A}</a:tableStyleId>
              </a:tblPr>
              <a:tblGrid>
                <a:gridCol w="4149069">
                  <a:extLst>
                    <a:ext uri="{9D8B030D-6E8A-4147-A177-3AD203B41FA5}">
                      <a16:colId xmlns:a16="http://schemas.microsoft.com/office/drawing/2014/main" val="20000"/>
                    </a:ext>
                  </a:extLst>
                </a:gridCol>
              </a:tblGrid>
              <a:tr h="38172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kern="1200" dirty="0">
                          <a:solidFill>
                            <a:schemeClr val="lt1"/>
                          </a:solidFill>
                          <a:effectLst/>
                          <a:latin typeface="+mn-lt"/>
                          <a:ea typeface="+mn-ea"/>
                          <a:cs typeface="+mn-cs"/>
                        </a:rPr>
                        <a:t>Cognitive Influences </a:t>
                      </a:r>
                    </a:p>
                  </a:txBody>
                  <a:tcPr/>
                </a:tc>
                <a:extLst>
                  <a:ext uri="{0D108BD9-81ED-4DB2-BD59-A6C34878D82A}">
                    <a16:rowId xmlns:a16="http://schemas.microsoft.com/office/drawing/2014/main" val="10000"/>
                  </a:ext>
                </a:extLst>
              </a:tr>
              <a:tr h="1518788">
                <a:tc>
                  <a:txBody>
                    <a:bodyPr/>
                    <a:lstStyle/>
                    <a:p>
                      <a:r>
                        <a:rPr lang="en-US" sz="1800" dirty="0"/>
                        <a:t>For</a:t>
                      </a:r>
                      <a:r>
                        <a:rPr lang="en-US" sz="1800" baseline="0" dirty="0"/>
                        <a:t> 12-21-month-olds, co-viewing television with parents led to </a:t>
                      </a:r>
                      <a:r>
                        <a:rPr lang="en-US" sz="1800" kern="1200" dirty="0">
                          <a:solidFill>
                            <a:schemeClr val="dk1"/>
                          </a:solidFill>
                          <a:effectLst/>
                          <a:latin typeface="+mn-lt"/>
                          <a:ea typeface="+mn-ea"/>
                          <a:cs typeface="+mn-cs"/>
                        </a:rPr>
                        <a:t>an overall </a:t>
                      </a:r>
                      <a:r>
                        <a:rPr lang="en-US" sz="1800" i="1" kern="1200" dirty="0">
                          <a:solidFill>
                            <a:schemeClr val="dk1"/>
                          </a:solidFill>
                          <a:effectLst/>
                          <a:latin typeface="+mn-lt"/>
                          <a:ea typeface="+mn-ea"/>
                          <a:cs typeface="+mn-cs"/>
                        </a:rPr>
                        <a:t>reduction</a:t>
                      </a:r>
                      <a:r>
                        <a:rPr lang="en-US" sz="1800" kern="1200" dirty="0">
                          <a:solidFill>
                            <a:schemeClr val="dk1"/>
                          </a:solidFill>
                          <a:effectLst/>
                          <a:latin typeface="+mn-lt"/>
                          <a:ea typeface="+mn-ea"/>
                          <a:cs typeface="+mn-cs"/>
                        </a:rPr>
                        <a:t> in the quality and quantity of parent-infant interactions when the TV was on.</a:t>
                      </a:r>
                    </a:p>
                  </a:txBody>
                  <a:tcPr/>
                </a:tc>
                <a:extLst>
                  <a:ext uri="{0D108BD9-81ED-4DB2-BD59-A6C34878D82A}">
                    <a16:rowId xmlns:a16="http://schemas.microsoft.com/office/drawing/2014/main" val="10001"/>
                  </a:ext>
                </a:extLst>
              </a:tr>
              <a:tr h="3315854">
                <a:tc>
                  <a:txBody>
                    <a:bodyPr/>
                    <a:lstStyle/>
                    <a:p>
                      <a:r>
                        <a:rPr lang="en-US" sz="1800" dirty="0"/>
                        <a:t>When the same group of children were tested at</a:t>
                      </a:r>
                      <a:r>
                        <a:rPr lang="en-US" sz="1800" baseline="0" dirty="0"/>
                        <a:t> 6-9 years of age, </a:t>
                      </a:r>
                      <a:r>
                        <a:rPr lang="en-US" sz="1800" kern="1200" baseline="0" dirty="0">
                          <a:solidFill>
                            <a:schemeClr val="dk1"/>
                          </a:solidFill>
                          <a:effectLst/>
                          <a:latin typeface="+mn-lt"/>
                          <a:ea typeface="+mn-ea"/>
                          <a:cs typeface="+mn-cs"/>
                        </a:rPr>
                        <a:t>t</a:t>
                      </a:r>
                      <a:r>
                        <a:rPr lang="en-US" sz="1800" kern="1200" dirty="0">
                          <a:solidFill>
                            <a:schemeClr val="dk1"/>
                          </a:solidFill>
                          <a:effectLst/>
                          <a:latin typeface="+mn-lt"/>
                          <a:ea typeface="+mn-ea"/>
                          <a:cs typeface="+mn-cs"/>
                        </a:rPr>
                        <a:t>he results indicated that parent-infant co-viewing had a direct </a:t>
                      </a:r>
                      <a:r>
                        <a:rPr lang="en-US" sz="1800" b="0" kern="1200" dirty="0">
                          <a:solidFill>
                            <a:schemeClr val="dk1"/>
                          </a:solidFill>
                          <a:effectLst/>
                          <a:latin typeface="+mn-lt"/>
                          <a:ea typeface="+mn-ea"/>
                          <a:cs typeface="+mn-cs"/>
                        </a:rPr>
                        <a:t>negative association </a:t>
                      </a:r>
                      <a:r>
                        <a:rPr lang="en-US" sz="1800" kern="1200" dirty="0">
                          <a:solidFill>
                            <a:schemeClr val="dk1"/>
                          </a:solidFill>
                          <a:effectLst/>
                          <a:latin typeface="+mn-lt"/>
                          <a:ea typeface="+mn-ea"/>
                          <a:cs typeface="+mn-cs"/>
                        </a:rPr>
                        <a:t>with </a:t>
                      </a:r>
                      <a:r>
                        <a:rPr lang="en-US" sz="1800" b="0" kern="1200" dirty="0">
                          <a:solidFill>
                            <a:schemeClr val="dk1"/>
                          </a:solidFill>
                          <a:effectLst/>
                          <a:latin typeface="+mn-lt"/>
                          <a:ea typeface="+mn-ea"/>
                          <a:cs typeface="+mn-cs"/>
                        </a:rPr>
                        <a:t>children’s executive function skills, academic achievement, and language during</a:t>
                      </a:r>
                      <a:r>
                        <a:rPr lang="en-US" sz="1800" kern="1200" dirty="0">
                          <a:solidFill>
                            <a:schemeClr val="dk1"/>
                          </a:solidFill>
                          <a:effectLst/>
                          <a:latin typeface="+mn-lt"/>
                          <a:ea typeface="+mn-ea"/>
                          <a:cs typeface="+mn-cs"/>
                        </a:rPr>
                        <a:t> </a:t>
                      </a:r>
                      <a:r>
                        <a:rPr lang="en-US" sz="1800" i="1" kern="1200" dirty="0">
                          <a:solidFill>
                            <a:schemeClr val="dk1"/>
                          </a:solidFill>
                          <a:effectLst/>
                          <a:latin typeface="+mn-lt"/>
                          <a:ea typeface="+mn-ea"/>
                          <a:cs typeface="+mn-cs"/>
                        </a:rPr>
                        <a:t>middle </a:t>
                      </a:r>
                      <a:r>
                        <a:rPr lang="en-US" sz="1800" kern="1200" dirty="0">
                          <a:solidFill>
                            <a:schemeClr val="dk1"/>
                          </a:solidFill>
                          <a:effectLst/>
                          <a:latin typeface="+mn-lt"/>
                          <a:ea typeface="+mn-ea"/>
                          <a:cs typeface="+mn-cs"/>
                        </a:rPr>
                        <a:t>childhood. </a:t>
                      </a:r>
                    </a:p>
                    <a:p>
                      <a:r>
                        <a:rPr lang="en-US" sz="1800" kern="1200" dirty="0">
                          <a:solidFill>
                            <a:schemeClr val="dk1"/>
                          </a:solidFill>
                          <a:effectLst/>
                          <a:latin typeface="+mn-lt"/>
                          <a:ea typeface="+mn-ea"/>
                          <a:cs typeface="+mn-cs"/>
                        </a:rPr>
                        <a:t>The more children co-viewed with their parents during infancy, the more likely they were to exhibit poorer working memory, academic performance, and language skills during </a:t>
                      </a:r>
                      <a:r>
                        <a:rPr lang="en-US" sz="1800" i="0" kern="1200" dirty="0">
                          <a:solidFill>
                            <a:schemeClr val="dk1"/>
                          </a:solidFill>
                          <a:effectLst/>
                          <a:latin typeface="+mn-lt"/>
                          <a:ea typeface="+mn-ea"/>
                          <a:cs typeface="+mn-cs"/>
                        </a:rPr>
                        <a:t>middle</a:t>
                      </a:r>
                      <a:r>
                        <a:rPr lang="en-US" sz="1800" i="1" kern="1200" dirty="0">
                          <a:solidFill>
                            <a:schemeClr val="dk1"/>
                          </a:solidFill>
                          <a:effectLst/>
                          <a:latin typeface="+mn-lt"/>
                          <a:ea typeface="+mn-ea"/>
                          <a:cs typeface="+mn-cs"/>
                        </a:rPr>
                        <a:t> </a:t>
                      </a:r>
                      <a:r>
                        <a:rPr lang="en-US" sz="1800" kern="1200" dirty="0">
                          <a:solidFill>
                            <a:schemeClr val="dk1"/>
                          </a:solidFill>
                          <a:effectLst/>
                          <a:latin typeface="+mn-lt"/>
                          <a:ea typeface="+mn-ea"/>
                          <a:cs typeface="+mn-cs"/>
                        </a:rPr>
                        <a:t>childhood. </a:t>
                      </a:r>
                      <a:r>
                        <a:rPr lang="en-US" sz="1200" kern="1200" baseline="30000" dirty="0">
                          <a:solidFill>
                            <a:schemeClr val="dk1"/>
                          </a:solidFill>
                          <a:effectLst/>
                          <a:latin typeface="Arial" panose="020B0604020202020204" pitchFamily="34" charset="0"/>
                          <a:ea typeface="+mn-ea"/>
                          <a:cs typeface="Arial" panose="020B0604020202020204" pitchFamily="34" charset="0"/>
                        </a:rPr>
                        <a:t>21</a:t>
                      </a:r>
                      <a:endParaRPr lang="en-US" sz="1200" baseline="300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2"/>
                  </a:ext>
                </a:extLst>
              </a:tr>
            </a:tbl>
          </a:graphicData>
        </a:graphic>
      </p:graphicFrame>
      <p:graphicFrame>
        <p:nvGraphicFramePr>
          <p:cNvPr id="13" name="Table 12"/>
          <p:cNvGraphicFramePr>
            <a:graphicFrameLocks noGrp="1"/>
          </p:cNvGraphicFramePr>
          <p:nvPr>
            <p:extLst>
              <p:ext uri="{D42A27DB-BD31-4B8C-83A1-F6EECF244321}">
                <p14:modId xmlns:p14="http://schemas.microsoft.com/office/powerpoint/2010/main" val="3976735273"/>
              </p:ext>
            </p:extLst>
          </p:nvPr>
        </p:nvGraphicFramePr>
        <p:xfrm>
          <a:off x="8005708" y="394063"/>
          <a:ext cx="4049107" cy="5059680"/>
        </p:xfrm>
        <a:graphic>
          <a:graphicData uri="http://schemas.openxmlformats.org/drawingml/2006/table">
            <a:tbl>
              <a:tblPr firstRow="1" bandRow="1">
                <a:tableStyleId>{5C22544A-7EE6-4342-B048-85BDC9FD1C3A}</a:tableStyleId>
              </a:tblPr>
              <a:tblGrid>
                <a:gridCol w="4049107">
                  <a:extLst>
                    <a:ext uri="{9D8B030D-6E8A-4147-A177-3AD203B41FA5}">
                      <a16:colId xmlns:a16="http://schemas.microsoft.com/office/drawing/2014/main" val="20000"/>
                    </a:ext>
                  </a:extLst>
                </a:gridCol>
              </a:tblGrid>
              <a:tr h="372720">
                <a:tc>
                  <a:txBody>
                    <a:bodyPr/>
                    <a:lstStyle/>
                    <a:p>
                      <a:pPr algn="ctr"/>
                      <a:r>
                        <a:rPr lang="en-US" sz="2000" dirty="0"/>
                        <a:t>Behavioral Influences</a:t>
                      </a:r>
                    </a:p>
                  </a:txBody>
                  <a:tcPr/>
                </a:tc>
                <a:extLst>
                  <a:ext uri="{0D108BD9-81ED-4DB2-BD59-A6C34878D82A}">
                    <a16:rowId xmlns:a16="http://schemas.microsoft.com/office/drawing/2014/main" val="10000"/>
                  </a:ext>
                </a:extLst>
              </a:tr>
              <a:tr h="370840">
                <a:tc>
                  <a:txBody>
                    <a:bodyPr/>
                    <a:lstStyle/>
                    <a:p>
                      <a:pPr algn="l"/>
                      <a:r>
                        <a:rPr lang="en-US" sz="1800" kern="1200" dirty="0">
                          <a:solidFill>
                            <a:schemeClr val="dk1"/>
                          </a:solidFill>
                          <a:effectLst/>
                          <a:latin typeface="+mn-lt"/>
                          <a:ea typeface="+mn-ea"/>
                          <a:cs typeface="+mn-cs"/>
                        </a:rPr>
                        <a:t>Studies have reported that young children who have two or more hours per day using mobile devices show more </a:t>
                      </a:r>
                      <a:r>
                        <a:rPr lang="en-US" sz="1800" b="1" kern="1200" dirty="0">
                          <a:solidFill>
                            <a:schemeClr val="dk1"/>
                          </a:solidFill>
                          <a:effectLst/>
                          <a:latin typeface="+mn-lt"/>
                          <a:ea typeface="+mn-ea"/>
                          <a:cs typeface="+mn-cs"/>
                        </a:rPr>
                        <a:t>externalizing behaviors </a:t>
                      </a:r>
                      <a:r>
                        <a:rPr lang="en-US" sz="1800" kern="1200" dirty="0">
                          <a:solidFill>
                            <a:schemeClr val="dk1"/>
                          </a:solidFill>
                          <a:effectLst/>
                          <a:latin typeface="+mn-lt"/>
                          <a:ea typeface="+mn-ea"/>
                          <a:cs typeface="+mn-cs"/>
                        </a:rPr>
                        <a:t>(aggression, tantrums) and </a:t>
                      </a:r>
                      <a:r>
                        <a:rPr lang="en-US" sz="1800" b="1" kern="1200" dirty="0">
                          <a:solidFill>
                            <a:schemeClr val="dk1"/>
                          </a:solidFill>
                          <a:effectLst/>
                          <a:latin typeface="+mn-lt"/>
                          <a:ea typeface="+mn-ea"/>
                          <a:cs typeface="+mn-cs"/>
                        </a:rPr>
                        <a:t>inattention</a:t>
                      </a:r>
                      <a:r>
                        <a:rPr lang="en-US" sz="1800" kern="1200" dirty="0">
                          <a:solidFill>
                            <a:schemeClr val="dk1"/>
                          </a:solidFill>
                          <a:effectLst/>
                          <a:latin typeface="+mn-lt"/>
                          <a:ea typeface="+mn-ea"/>
                          <a:cs typeface="+mn-cs"/>
                        </a:rPr>
                        <a:t> (Tamana, et al., 2019) and a higher risk of </a:t>
                      </a:r>
                      <a:r>
                        <a:rPr lang="en-US" sz="1800" b="1" kern="1200" dirty="0">
                          <a:solidFill>
                            <a:schemeClr val="dk1"/>
                          </a:solidFill>
                          <a:effectLst/>
                          <a:latin typeface="+mn-lt"/>
                          <a:ea typeface="+mn-ea"/>
                          <a:cs typeface="+mn-cs"/>
                        </a:rPr>
                        <a:t>behavioral problems </a:t>
                      </a:r>
                      <a:r>
                        <a:rPr lang="en-US" sz="1800" kern="1200" dirty="0">
                          <a:solidFill>
                            <a:schemeClr val="dk1"/>
                          </a:solidFill>
                          <a:effectLst/>
                          <a:latin typeface="+mn-lt"/>
                          <a:ea typeface="+mn-ea"/>
                          <a:cs typeface="+mn-cs"/>
                        </a:rPr>
                        <a:t>(Wu, 2017)</a:t>
                      </a:r>
                    </a:p>
                  </a:txBody>
                  <a:tcPr/>
                </a:tc>
                <a:extLst>
                  <a:ext uri="{0D108BD9-81ED-4DB2-BD59-A6C34878D82A}">
                    <a16:rowId xmlns:a16="http://schemas.microsoft.com/office/drawing/2014/main" val="10001"/>
                  </a:ext>
                </a:extLst>
              </a:tr>
              <a:tr h="370840">
                <a:tc>
                  <a:txBody>
                    <a:bodyPr/>
                    <a:lstStyle/>
                    <a:p>
                      <a:r>
                        <a:rPr lang="en-US" sz="1800" kern="1200" dirty="0">
                          <a:solidFill>
                            <a:schemeClr val="dk1"/>
                          </a:solidFill>
                          <a:effectLst/>
                          <a:latin typeface="+mn-lt"/>
                          <a:ea typeface="+mn-ea"/>
                          <a:cs typeface="+mn-cs"/>
                        </a:rPr>
                        <a:t>Children learn some behavior by observation.  Some studies suggest that violent television shows, movies, and video games may also have </a:t>
                      </a:r>
                      <a:r>
                        <a:rPr lang="en-US" sz="1800" b="1" kern="1200" dirty="0">
                          <a:solidFill>
                            <a:schemeClr val="dk1"/>
                          </a:solidFill>
                          <a:effectLst/>
                          <a:latin typeface="+mn-lt"/>
                          <a:ea typeface="+mn-ea"/>
                          <a:cs typeface="+mn-cs"/>
                        </a:rPr>
                        <a:t>antisocia</a:t>
                      </a:r>
                      <a:r>
                        <a:rPr lang="en-US" sz="1800" kern="1200" dirty="0">
                          <a:solidFill>
                            <a:schemeClr val="dk1"/>
                          </a:solidFill>
                          <a:effectLst/>
                          <a:latin typeface="+mn-lt"/>
                          <a:ea typeface="+mn-ea"/>
                          <a:cs typeface="+mn-cs"/>
                        </a:rPr>
                        <a:t>l effects. However, many children who watch violent media do not become violent. </a:t>
                      </a:r>
                    </a:p>
                  </a:txBody>
                  <a:tcPr/>
                </a:tc>
                <a:extLst>
                  <a:ext uri="{0D108BD9-81ED-4DB2-BD59-A6C34878D82A}">
                    <a16:rowId xmlns:a16="http://schemas.microsoft.com/office/drawing/2014/main" val="10002"/>
                  </a:ext>
                </a:extLst>
              </a:tr>
              <a:tr h="473819">
                <a:tc>
                  <a:txBody>
                    <a:bodyPr/>
                    <a:lstStyle/>
                    <a:p>
                      <a:r>
                        <a:rPr lang="en-US" sz="1800" kern="1200" dirty="0">
                          <a:solidFill>
                            <a:schemeClr val="dk1"/>
                          </a:solidFill>
                          <a:effectLst/>
                          <a:latin typeface="+mn-lt"/>
                          <a:ea typeface="+mn-ea"/>
                          <a:cs typeface="+mn-cs"/>
                        </a:rPr>
                        <a:t>Repeated exposure to violent acts may lead to </a:t>
                      </a:r>
                      <a:r>
                        <a:rPr lang="en-US" sz="1800" b="1" kern="1200" dirty="0">
                          <a:solidFill>
                            <a:schemeClr val="dk1"/>
                          </a:solidFill>
                          <a:effectLst/>
                          <a:latin typeface="+mn-lt"/>
                          <a:ea typeface="+mn-ea"/>
                          <a:cs typeface="+mn-cs"/>
                        </a:rPr>
                        <a:t>desensitization.</a:t>
                      </a:r>
                      <a:r>
                        <a:rPr lang="en-US" sz="1200" b="0" kern="1200" baseline="30000" dirty="0">
                          <a:solidFill>
                            <a:schemeClr val="dk1"/>
                          </a:solidFill>
                          <a:effectLst/>
                          <a:latin typeface="Arial" panose="020B0604020202020204" pitchFamily="34" charset="0"/>
                          <a:ea typeface="+mn-ea"/>
                          <a:cs typeface="Arial" panose="020B0604020202020204" pitchFamily="34" charset="0"/>
                        </a:rPr>
                        <a:t>23</a:t>
                      </a:r>
                      <a:endParaRPr lang="en-US" sz="1200" b="0" kern="1200" dirty="0">
                        <a:solidFill>
                          <a:schemeClr val="dk1"/>
                        </a:solidFill>
                        <a:effectLst/>
                        <a:latin typeface="Arial" panose="020B0604020202020204" pitchFamily="34" charset="0"/>
                        <a:ea typeface="+mn-ea"/>
                        <a:cs typeface="Arial" panose="020B0604020202020204" pitchFamily="34" charset="0"/>
                      </a:endParaRPr>
                    </a:p>
                  </a:txBody>
                  <a:tcPr/>
                </a:tc>
                <a:extLst>
                  <a:ext uri="{0D108BD9-81ED-4DB2-BD59-A6C34878D82A}">
                    <a16:rowId xmlns:a16="http://schemas.microsoft.com/office/drawing/2014/main" val="10003"/>
                  </a:ext>
                </a:extLst>
              </a:tr>
            </a:tbl>
          </a:graphicData>
        </a:graphic>
      </p:graphicFrame>
      <p:graphicFrame>
        <p:nvGraphicFramePr>
          <p:cNvPr id="15" name="Table 14"/>
          <p:cNvGraphicFramePr>
            <a:graphicFrameLocks noGrp="1"/>
          </p:cNvGraphicFramePr>
          <p:nvPr>
            <p:extLst>
              <p:ext uri="{D42A27DB-BD31-4B8C-83A1-F6EECF244321}">
                <p14:modId xmlns:p14="http://schemas.microsoft.com/office/powerpoint/2010/main" val="3310942760"/>
              </p:ext>
            </p:extLst>
          </p:nvPr>
        </p:nvGraphicFramePr>
        <p:xfrm>
          <a:off x="4333146" y="394234"/>
          <a:ext cx="3672562" cy="5242560"/>
        </p:xfrm>
        <a:graphic>
          <a:graphicData uri="http://schemas.openxmlformats.org/drawingml/2006/table">
            <a:tbl>
              <a:tblPr firstRow="1" bandRow="1">
                <a:tableStyleId>{5C22544A-7EE6-4342-B048-85BDC9FD1C3A}</a:tableStyleId>
              </a:tblPr>
              <a:tblGrid>
                <a:gridCol w="3672562">
                  <a:extLst>
                    <a:ext uri="{9D8B030D-6E8A-4147-A177-3AD203B41FA5}">
                      <a16:colId xmlns:a16="http://schemas.microsoft.com/office/drawing/2014/main" val="20000"/>
                    </a:ext>
                  </a:extLst>
                </a:gridCol>
              </a:tblGrid>
              <a:tr h="370840">
                <a:tc>
                  <a:txBody>
                    <a:bodyPr/>
                    <a:lstStyle/>
                    <a:p>
                      <a:pPr algn="ctr"/>
                      <a:r>
                        <a:rPr lang="en-US" sz="2000" dirty="0"/>
                        <a:t>Physical Influences</a:t>
                      </a:r>
                    </a:p>
                  </a:txBody>
                  <a:tcPr/>
                </a:tc>
                <a:extLst>
                  <a:ext uri="{0D108BD9-81ED-4DB2-BD59-A6C34878D82A}">
                    <a16:rowId xmlns:a16="http://schemas.microsoft.com/office/drawing/2014/main" val="10000"/>
                  </a:ext>
                </a:extLst>
              </a:tr>
              <a:tr h="370840">
                <a:tc>
                  <a:txBody>
                    <a:bodyPr/>
                    <a:lstStyle/>
                    <a:p>
                      <a:r>
                        <a:rPr lang="en-US" sz="1800" kern="1200" dirty="0">
                          <a:solidFill>
                            <a:schemeClr val="dk1"/>
                          </a:solidFill>
                          <a:effectLst/>
                          <a:latin typeface="+mn-lt"/>
                          <a:ea typeface="+mn-ea"/>
                          <a:cs typeface="+mn-cs"/>
                        </a:rPr>
                        <a:t>Screen time increase children’s risk for </a:t>
                      </a:r>
                      <a:r>
                        <a:rPr lang="en-US" sz="1800" b="1" kern="1200" dirty="0">
                          <a:solidFill>
                            <a:schemeClr val="dk1"/>
                          </a:solidFill>
                          <a:effectLst/>
                          <a:latin typeface="+mn-lt"/>
                          <a:ea typeface="+mn-ea"/>
                          <a:cs typeface="+mn-cs"/>
                        </a:rPr>
                        <a:t>obesity</a:t>
                      </a:r>
                      <a:r>
                        <a:rPr lang="en-US" sz="1800" kern="1200" dirty="0">
                          <a:solidFill>
                            <a:schemeClr val="dk1"/>
                          </a:solidFill>
                          <a:effectLst/>
                          <a:latin typeface="+mn-lt"/>
                          <a:ea typeface="+mn-ea"/>
                          <a:cs typeface="+mn-cs"/>
                        </a:rPr>
                        <a:t> because sitting and watching a screen is time that is not spent being physically active.  </a:t>
                      </a:r>
                    </a:p>
                    <a:p>
                      <a:endParaRPr lang="en-US" sz="1800" kern="1200" dirty="0">
                        <a:solidFill>
                          <a:schemeClr val="dk1"/>
                        </a:solidFill>
                        <a:effectLst/>
                        <a:latin typeface="+mn-lt"/>
                        <a:ea typeface="+mn-ea"/>
                        <a:cs typeface="+mn-cs"/>
                      </a:endParaRPr>
                    </a:p>
                    <a:p>
                      <a:r>
                        <a:rPr lang="en-US" sz="1800" kern="1200" dirty="0">
                          <a:solidFill>
                            <a:schemeClr val="dk1"/>
                          </a:solidFill>
                          <a:effectLst/>
                          <a:latin typeface="+mn-lt"/>
                          <a:ea typeface="+mn-ea"/>
                          <a:cs typeface="+mn-cs"/>
                        </a:rPr>
                        <a:t>TV commercials and other screen ads can lead to unhealthy food choices because the foods aimed at kids are high in sugar, salt, or fats. </a:t>
                      </a:r>
                    </a:p>
                    <a:p>
                      <a:endParaRPr lang="en-US" sz="1800" kern="1200" dirty="0">
                        <a:solidFill>
                          <a:schemeClr val="dk1"/>
                        </a:solidFill>
                        <a:effectLst/>
                        <a:latin typeface="+mn-lt"/>
                        <a:ea typeface="+mn-ea"/>
                        <a:cs typeface="+mn-cs"/>
                      </a:endParaRPr>
                    </a:p>
                    <a:p>
                      <a:r>
                        <a:rPr lang="en-US" sz="1800" kern="1200" dirty="0">
                          <a:solidFill>
                            <a:schemeClr val="dk1"/>
                          </a:solidFill>
                          <a:effectLst/>
                          <a:latin typeface="+mn-lt"/>
                          <a:ea typeface="+mn-ea"/>
                          <a:cs typeface="+mn-cs"/>
                        </a:rPr>
                        <a:t>Children eat more when they are watching TV, especially if they see ads for food.</a:t>
                      </a:r>
                      <a:r>
                        <a:rPr lang="en-US" sz="1200" kern="1200" baseline="30000" dirty="0">
                          <a:solidFill>
                            <a:schemeClr val="dk1"/>
                          </a:solidFill>
                          <a:effectLst/>
                          <a:latin typeface="Arial" panose="020B0604020202020204" pitchFamily="34" charset="0"/>
                          <a:ea typeface="+mn-ea"/>
                          <a:cs typeface="Arial" panose="020B0604020202020204" pitchFamily="34" charset="0"/>
                        </a:rPr>
                        <a:t>22</a:t>
                      </a:r>
                      <a:endParaRPr lang="en-US" sz="1200" baseline="300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1"/>
                  </a:ext>
                </a:extLst>
              </a:tr>
              <a:tr h="370840">
                <a:tc>
                  <a:txBody>
                    <a:bodyPr/>
                    <a:lstStyle/>
                    <a:p>
                      <a:r>
                        <a:rPr lang="en-US" sz="1800" kern="1200" dirty="0">
                          <a:solidFill>
                            <a:schemeClr val="dk1"/>
                          </a:solidFill>
                          <a:effectLst/>
                          <a:latin typeface="+mn-lt"/>
                          <a:ea typeface="+mn-ea"/>
                          <a:cs typeface="+mn-cs"/>
                        </a:rPr>
                        <a:t>Increased media use is associated with shorter and poorer quality </a:t>
                      </a:r>
                      <a:r>
                        <a:rPr lang="en-US" sz="1800" b="0" kern="1200" dirty="0">
                          <a:solidFill>
                            <a:schemeClr val="dk1"/>
                          </a:solidFill>
                          <a:effectLst/>
                          <a:latin typeface="+mn-lt"/>
                          <a:ea typeface="+mn-ea"/>
                          <a:cs typeface="+mn-cs"/>
                        </a:rPr>
                        <a:t>sleep</a:t>
                      </a:r>
                      <a:r>
                        <a:rPr lang="en-US" sz="1800" kern="1200" dirty="0">
                          <a:solidFill>
                            <a:schemeClr val="dk1"/>
                          </a:solidFill>
                          <a:effectLst/>
                          <a:latin typeface="+mn-lt"/>
                          <a:ea typeface="+mn-ea"/>
                          <a:cs typeface="+mn-cs"/>
                        </a:rPr>
                        <a:t>, which is also a significant risk factor for obesity. </a:t>
                      </a:r>
                      <a:endParaRPr lang="en-US" sz="1800" dirty="0"/>
                    </a:p>
                  </a:txBody>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276063673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116761" y="210597"/>
            <a:ext cx="4835047" cy="400110"/>
          </a:xfrm>
          <a:prstGeom prst="rect">
            <a:avLst/>
          </a:prstGeom>
          <a:noFill/>
        </p:spPr>
        <p:txBody>
          <a:bodyPr wrap="square" rtlCol="0">
            <a:spAutoFit/>
          </a:bodyPr>
          <a:lstStyle/>
          <a:p>
            <a:pPr algn="ctr"/>
            <a:r>
              <a:rPr lang="en-US" sz="2000" dirty="0">
                <a:latin typeface="Arial" panose="020B0604020202020204" pitchFamily="34" charset="0"/>
                <a:cs typeface="Arial" panose="020B0604020202020204" pitchFamily="34" charset="0"/>
              </a:rPr>
              <a:t>Media and Self-Understanding</a:t>
            </a:r>
          </a:p>
        </p:txBody>
      </p:sp>
      <p:sp>
        <p:nvSpPr>
          <p:cNvPr id="5" name="TextBox 4"/>
          <p:cNvSpPr txBox="1"/>
          <p:nvPr/>
        </p:nvSpPr>
        <p:spPr>
          <a:xfrm>
            <a:off x="53736" y="5745898"/>
            <a:ext cx="11839194" cy="507831"/>
          </a:xfrm>
          <a:prstGeom prst="rect">
            <a:avLst/>
          </a:prstGeom>
          <a:noFill/>
        </p:spPr>
        <p:txBody>
          <a:bodyPr wrap="square" rtlCol="0">
            <a:spAutoFit/>
          </a:bodyPr>
          <a:lstStyle/>
          <a:p>
            <a:r>
              <a:rPr lang="en-US" sz="900" dirty="0">
                <a:latin typeface="Arial" panose="020B0604020202020204" pitchFamily="34" charset="0"/>
                <a:cs typeface="Arial" panose="020B0604020202020204" pitchFamily="34" charset="0"/>
              </a:rPr>
              <a:t>24. </a:t>
            </a:r>
            <a:r>
              <a:rPr lang="en-US" sz="900" u="sng" dirty="0">
                <a:latin typeface="Arial" panose="020B0604020202020204" pitchFamily="34" charset="0"/>
                <a:cs typeface="Arial" panose="020B0604020202020204" pitchFamily="34" charset="0"/>
                <a:hlinkClick r:id="rId2"/>
              </a:rPr>
              <a:t>Child Growth and Development: An Open Educational Resources Publication by College of the Canyons</a:t>
            </a:r>
            <a:r>
              <a:rPr lang="en-US" sz="900" dirty="0">
                <a:latin typeface="Arial" panose="020B0604020202020204" pitchFamily="34" charset="0"/>
                <a:cs typeface="Arial" panose="020B0604020202020204" pitchFamily="34" charset="0"/>
              </a:rPr>
              <a:t> by Jennifer Paris, Antoinette Ricardo, and Dawn Richmond is licensed under </a:t>
            </a:r>
            <a:r>
              <a:rPr lang="en-US" sz="900" u="sng" dirty="0">
                <a:latin typeface="Arial" panose="020B0604020202020204" pitchFamily="34" charset="0"/>
                <a:cs typeface="Arial" panose="020B0604020202020204" pitchFamily="34" charset="0"/>
                <a:hlinkClick r:id="rId3"/>
              </a:rPr>
              <a:t>CC BY 4.0</a:t>
            </a:r>
            <a:r>
              <a:rPr lang="en-US" sz="900" u="sng" dirty="0">
                <a:latin typeface="Arial" panose="020B0604020202020204" pitchFamily="34" charset="0"/>
                <a:cs typeface="Arial" panose="020B0604020202020204" pitchFamily="34" charset="0"/>
              </a:rPr>
              <a:t> (modified by Marie Parnes)</a:t>
            </a:r>
            <a:endParaRPr lang="en-US" sz="900" dirty="0">
              <a:latin typeface="Arial" panose="020B0604020202020204" pitchFamily="34" charset="0"/>
              <a:cs typeface="Arial" panose="020B0604020202020204" pitchFamily="34" charset="0"/>
            </a:endParaRPr>
          </a:p>
          <a:p>
            <a:r>
              <a:rPr lang="en-US" sz="900" dirty="0">
                <a:latin typeface="Arial" panose="020B0604020202020204" pitchFamily="34" charset="0"/>
                <a:cs typeface="Arial" panose="020B0604020202020204" pitchFamily="34" charset="0"/>
              </a:rPr>
              <a:t>25.</a:t>
            </a:r>
            <a:r>
              <a:rPr lang="en-US" sz="900" u="sng" dirty="0">
                <a:latin typeface="Arial" panose="020B0604020202020204" pitchFamily="34" charset="0"/>
                <a:cs typeface="Arial" panose="020B0604020202020204" pitchFamily="34" charset="0"/>
                <a:hlinkClick r:id="rId2"/>
              </a:rPr>
              <a:t> Child Growth and Development: An Open Educational Resources Publication by College of the Canyons</a:t>
            </a:r>
            <a:r>
              <a:rPr lang="en-US" sz="900" dirty="0">
                <a:latin typeface="Arial" panose="020B0604020202020204" pitchFamily="34" charset="0"/>
                <a:cs typeface="Arial" panose="020B0604020202020204" pitchFamily="34" charset="0"/>
              </a:rPr>
              <a:t> by Jennifer Paris, Antoinette Ricardo, and Dawn Richmond is licensed under </a:t>
            </a:r>
            <a:r>
              <a:rPr lang="en-US" sz="900" u="sng" dirty="0">
                <a:latin typeface="Arial" panose="020B0604020202020204" pitchFamily="34" charset="0"/>
                <a:cs typeface="Arial" panose="020B0604020202020204" pitchFamily="34" charset="0"/>
                <a:hlinkClick r:id="rId3"/>
              </a:rPr>
              <a:t>CC BY 4.0</a:t>
            </a:r>
            <a:r>
              <a:rPr lang="en-US" sz="900" u="sng" dirty="0">
                <a:latin typeface="Arial" panose="020B0604020202020204" pitchFamily="34" charset="0"/>
                <a:cs typeface="Arial" panose="020B0604020202020204" pitchFamily="34" charset="0"/>
              </a:rPr>
              <a:t> (modified by Marie Parnes)</a:t>
            </a:r>
            <a:endParaRPr lang="en-US" sz="900" dirty="0">
              <a:latin typeface="Arial" panose="020B0604020202020204" pitchFamily="34" charset="0"/>
              <a:cs typeface="Arial" panose="020B0604020202020204" pitchFamily="34" charset="0"/>
            </a:endParaRPr>
          </a:p>
          <a:p>
            <a:r>
              <a:rPr lang="en-US" sz="900" dirty="0">
                <a:latin typeface="Arial" panose="020B0604020202020204" pitchFamily="34" charset="0"/>
                <a:cs typeface="Arial" panose="020B0604020202020204" pitchFamily="34" charset="0"/>
              </a:rPr>
              <a:t>26. </a:t>
            </a:r>
            <a:r>
              <a:rPr lang="en-US" sz="900" dirty="0">
                <a:latin typeface="Arial" panose="020B0604020202020204" pitchFamily="34" charset="0"/>
                <a:cs typeface="Arial" panose="020B0604020202020204" pitchFamily="34" charset="0"/>
                <a:hlinkClick r:id="rId4"/>
              </a:rPr>
              <a:t>Image from Pixabay.com</a:t>
            </a:r>
            <a:r>
              <a:rPr lang="en-US" sz="900" dirty="0">
                <a:latin typeface="Arial" panose="020B0604020202020204" pitchFamily="34" charset="0"/>
                <a:cs typeface="Arial" panose="020B0604020202020204" pitchFamily="34" charset="0"/>
              </a:rPr>
              <a:t> is licensed under </a:t>
            </a:r>
            <a:r>
              <a:rPr lang="en-US" sz="900" u="sng" dirty="0">
                <a:latin typeface="Arial" panose="020B0604020202020204" pitchFamily="34" charset="0"/>
                <a:cs typeface="Arial" panose="020B0604020202020204" pitchFamily="34" charset="0"/>
                <a:hlinkClick r:id="rId5"/>
              </a:rPr>
              <a:t>CC0.</a:t>
            </a:r>
            <a:endParaRPr lang="en-US" sz="900" dirty="0">
              <a:latin typeface="Arial" panose="020B0604020202020204" pitchFamily="34" charset="0"/>
              <a:cs typeface="Arial" panose="020B0604020202020204" pitchFamily="34" charset="0"/>
            </a:endParaRPr>
          </a:p>
        </p:txBody>
      </p:sp>
      <p:sp>
        <p:nvSpPr>
          <p:cNvPr id="6" name="TextBox 5"/>
          <p:cNvSpPr txBox="1"/>
          <p:nvPr/>
        </p:nvSpPr>
        <p:spPr>
          <a:xfrm>
            <a:off x="178654" y="1377810"/>
            <a:ext cx="7027102" cy="3600986"/>
          </a:xfrm>
          <a:prstGeom prst="rect">
            <a:avLst/>
          </a:prstGeom>
          <a:solidFill>
            <a:schemeClr val="accent1">
              <a:lumMod val="20000"/>
              <a:lumOff val="80000"/>
            </a:schemeClr>
          </a:solidFill>
          <a:ln>
            <a:solidFill>
              <a:srgbClr val="7030A0"/>
            </a:solidFill>
          </a:ln>
        </p:spPr>
        <p:txBody>
          <a:bodyPr wrap="square" rtlCol="0">
            <a:spAutoFit/>
          </a:bodyPr>
          <a:lstStyle/>
          <a:p>
            <a:pPr marL="285750" indent="-285750">
              <a:buFont typeface="Wingdings" panose="05000000000000000000" pitchFamily="2" charset="2"/>
              <a:buChar char="Ø"/>
            </a:pPr>
            <a:r>
              <a:rPr lang="en-US" dirty="0"/>
              <a:t>Young children begin developing social understanding very early in life.  </a:t>
            </a:r>
          </a:p>
          <a:p>
            <a:pPr marL="285750" indent="-285750">
              <a:buFont typeface="Wingdings" panose="05000000000000000000" pitchFamily="2" charset="2"/>
              <a:buChar char="Ø"/>
            </a:pPr>
            <a:endParaRPr lang="en-US" dirty="0"/>
          </a:p>
          <a:p>
            <a:pPr marL="285750" indent="-285750">
              <a:buFont typeface="Wingdings" panose="05000000000000000000" pitchFamily="2" charset="2"/>
              <a:buChar char="Ø"/>
            </a:pPr>
            <a:r>
              <a:rPr lang="en-US" dirty="0"/>
              <a:t>Movies, music videos, the internet, and advertisers can all create cultural images of what is desirable or undesirable and can influence a child’s </a:t>
            </a:r>
            <a:r>
              <a:rPr lang="en-US" b="1" dirty="0"/>
              <a:t>self-concept</a:t>
            </a:r>
            <a:r>
              <a:rPr lang="en-US" dirty="0"/>
              <a:t>. </a:t>
            </a:r>
            <a:r>
              <a:rPr lang="en-US" sz="1200" baseline="30000" dirty="0">
                <a:latin typeface="Arial" panose="020B0604020202020204" pitchFamily="34" charset="0"/>
                <a:cs typeface="Arial" panose="020B0604020202020204" pitchFamily="34" charset="0"/>
              </a:rPr>
              <a:t>24</a:t>
            </a:r>
          </a:p>
          <a:p>
            <a:endParaRPr lang="en-US" baseline="30000" dirty="0"/>
          </a:p>
          <a:p>
            <a:pPr marL="285750" indent="-285750">
              <a:buFont typeface="Wingdings" panose="05000000000000000000" pitchFamily="2" charset="2"/>
              <a:buChar char="Ø"/>
            </a:pPr>
            <a:r>
              <a:rPr lang="en-US" dirty="0"/>
              <a:t>When children </a:t>
            </a:r>
            <a:r>
              <a:rPr lang="en-US" b="1" dirty="0"/>
              <a:t>internalize</a:t>
            </a:r>
            <a:r>
              <a:rPr lang="en-US" dirty="0"/>
              <a:t> and compare themselves to these cultural images, it can affect their </a:t>
            </a:r>
            <a:r>
              <a:rPr lang="en-US" b="1" dirty="0"/>
              <a:t>self-esteem, </a:t>
            </a:r>
            <a:r>
              <a:rPr lang="en-US" dirty="0"/>
              <a:t>which is defined as an evaluation of one’s identity. </a:t>
            </a:r>
          </a:p>
          <a:p>
            <a:pPr marL="742950" lvl="1" indent="-285750">
              <a:buFont typeface="Wingdings" panose="05000000000000000000" pitchFamily="2" charset="2"/>
              <a:buChar char="Ø"/>
            </a:pPr>
            <a:r>
              <a:rPr lang="en-US" dirty="0"/>
              <a:t>If there is a discrepancy between how children view themselves and what they consider to be their ideal selves, their self-esteem can be negatively affected. </a:t>
            </a:r>
            <a:r>
              <a:rPr lang="en-US" sz="1200" baseline="30000" dirty="0">
                <a:latin typeface="Arial" panose="020B0604020202020204" pitchFamily="34" charset="0"/>
                <a:cs typeface="Arial" panose="020B0604020202020204" pitchFamily="34" charset="0"/>
              </a:rPr>
              <a:t>25</a:t>
            </a:r>
          </a:p>
        </p:txBody>
      </p:sp>
      <p:pic>
        <p:nvPicPr>
          <p:cNvPr id="3074" name="Picture 2" descr="Children, Tv, Child, Television, Home, People, Boy"/>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788026" y="1832133"/>
            <a:ext cx="4051168" cy="2692339"/>
          </a:xfrm>
          <a:prstGeom prst="rect">
            <a:avLst/>
          </a:prstGeom>
          <a:noFill/>
          <a:ln>
            <a:solidFill>
              <a:srgbClr val="7030A0"/>
            </a:solidFill>
          </a:ln>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7734289" y="4571698"/>
            <a:ext cx="4158641" cy="830997"/>
          </a:xfrm>
          <a:prstGeom prst="rect">
            <a:avLst/>
          </a:prstGeom>
          <a:noFill/>
        </p:spPr>
        <p:txBody>
          <a:bodyPr wrap="square" rtlCol="0">
            <a:spAutoFit/>
          </a:bodyPr>
          <a:lstStyle/>
          <a:p>
            <a:r>
              <a:rPr lang="en-US" sz="1600" dirty="0"/>
              <a:t>When children internalize and compare themselves to cultural images, it can affect their self-esteem. </a:t>
            </a:r>
            <a:r>
              <a:rPr lang="en-US" sz="1200" baseline="30000" dirty="0">
                <a:latin typeface="Arial" panose="020B0604020202020204" pitchFamily="34" charset="0"/>
                <a:cs typeface="Arial" panose="020B0604020202020204" pitchFamily="34" charset="0"/>
              </a:rPr>
              <a:t>26</a:t>
            </a:r>
          </a:p>
        </p:txBody>
      </p:sp>
    </p:spTree>
    <p:extLst>
      <p:ext uri="{BB962C8B-B14F-4D97-AF65-F5344CB8AC3E}">
        <p14:creationId xmlns:p14="http://schemas.microsoft.com/office/powerpoint/2010/main" val="401169962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91299" y="51220"/>
            <a:ext cx="10209402" cy="400110"/>
          </a:xfrm>
          <a:prstGeom prst="rect">
            <a:avLst/>
          </a:prstGeom>
          <a:noFill/>
        </p:spPr>
        <p:txBody>
          <a:bodyPr wrap="square" rtlCol="0">
            <a:spAutoFit/>
          </a:bodyPr>
          <a:lstStyle/>
          <a:p>
            <a:pPr algn="ctr"/>
            <a:r>
              <a:rPr lang="en-US" sz="2000" dirty="0">
                <a:latin typeface="Arial" panose="020B0604020202020204" pitchFamily="34" charset="0"/>
                <a:cs typeface="Arial" panose="020B0604020202020204" pitchFamily="34" charset="0"/>
              </a:rPr>
              <a:t>Structured Activities:  Recess, Physical Education &amp; Organized Sports</a:t>
            </a:r>
          </a:p>
        </p:txBody>
      </p:sp>
      <p:sp>
        <p:nvSpPr>
          <p:cNvPr id="5" name="TextBox 4"/>
          <p:cNvSpPr txBox="1"/>
          <p:nvPr/>
        </p:nvSpPr>
        <p:spPr>
          <a:xfrm>
            <a:off x="165177" y="5771627"/>
            <a:ext cx="12192000" cy="553998"/>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27.</a:t>
            </a:r>
            <a:r>
              <a:rPr lang="en-US" sz="1000" u="sng" dirty="0">
                <a:latin typeface="Arial" panose="020B0604020202020204" pitchFamily="34" charset="0"/>
                <a:cs typeface="Arial" panose="020B0604020202020204" pitchFamily="34" charset="0"/>
                <a:hlinkClick r:id="rId2"/>
              </a:rPr>
              <a:t> Child Growth and Development: An Open Educational Resources Publication by College of the Canyons</a:t>
            </a:r>
            <a:r>
              <a:rPr lang="en-US" sz="1000" dirty="0">
                <a:latin typeface="Arial" panose="020B0604020202020204" pitchFamily="34" charset="0"/>
                <a:cs typeface="Arial" panose="020B0604020202020204" pitchFamily="34" charset="0"/>
              </a:rPr>
              <a:t> by Jennifer Paris, Antoinette Ricardo, and Dawn Richmond is licensed under </a:t>
            </a:r>
            <a:r>
              <a:rPr lang="en-US" sz="1000" u="sng" dirty="0">
                <a:latin typeface="Arial" panose="020B0604020202020204" pitchFamily="34" charset="0"/>
                <a:cs typeface="Arial" panose="020B0604020202020204" pitchFamily="34" charset="0"/>
                <a:hlinkClick r:id="rId3"/>
              </a:rPr>
              <a:t>CC BY 4.0</a:t>
            </a:r>
            <a:r>
              <a:rPr lang="en-US" sz="1000" u="sng" dirty="0">
                <a:latin typeface="Arial" panose="020B0604020202020204" pitchFamily="34" charset="0"/>
                <a:cs typeface="Arial" panose="020B0604020202020204" pitchFamily="34" charset="0"/>
              </a:rPr>
              <a:t> (modified by Marie Parnes)</a:t>
            </a:r>
            <a:r>
              <a:rPr lang="en-US" sz="1000" dirty="0">
                <a:latin typeface="Arial" panose="020B0604020202020204" pitchFamily="34" charset="0"/>
                <a:cs typeface="Arial" panose="020B0604020202020204" pitchFamily="34" charset="0"/>
              </a:rPr>
              <a:t> </a:t>
            </a:r>
          </a:p>
          <a:p>
            <a:r>
              <a:rPr lang="en-US" sz="1000" dirty="0">
                <a:latin typeface="Arial" panose="020B0604020202020204" pitchFamily="34" charset="0"/>
                <a:cs typeface="Arial" panose="020B0604020202020204" pitchFamily="34" charset="0"/>
              </a:rPr>
              <a:t>28. </a:t>
            </a:r>
            <a:r>
              <a:rPr lang="en-US" sz="1000" u="sng" kern="100" dirty="0">
                <a:solidFill>
                  <a:srgbClr val="0563C1"/>
                </a:solidFill>
                <a:effectLst/>
                <a:latin typeface="Arial" panose="020B0604020202020204" pitchFamily="34" charset="0"/>
                <a:ea typeface="Calibri" panose="020F0502020204030204" pitchFamily="34" charset="0"/>
                <a:cs typeface="Arial" panose="020B0604020202020204" pitchFamily="34" charset="0"/>
                <a:hlinkClick r:id="rId4"/>
              </a:rPr>
              <a:t>Image by </a:t>
            </a:r>
            <a:r>
              <a:rPr lang="en-US" sz="1000" u="sng" kern="100" dirty="0" err="1">
                <a:solidFill>
                  <a:srgbClr val="0563C1"/>
                </a:solidFill>
                <a:effectLst/>
                <a:latin typeface="Arial" panose="020B0604020202020204" pitchFamily="34" charset="0"/>
                <a:ea typeface="Calibri" panose="020F0502020204030204" pitchFamily="34" charset="0"/>
                <a:cs typeface="Arial" panose="020B0604020202020204" pitchFamily="34" charset="0"/>
                <a:hlinkClick r:id="rId4"/>
              </a:rPr>
              <a:t>Pixabay</a:t>
            </a:r>
            <a:r>
              <a:rPr lang="en-US" sz="1000" kern="100" dirty="0">
                <a:effectLst/>
                <a:latin typeface="Arial" panose="020B0604020202020204" pitchFamily="34" charset="0"/>
                <a:ea typeface="Calibri" panose="020F0502020204030204" pitchFamily="34" charset="0"/>
                <a:cs typeface="Arial" panose="020B0604020202020204" pitchFamily="34" charset="0"/>
              </a:rPr>
              <a:t> is licensed by  </a:t>
            </a:r>
            <a:r>
              <a:rPr lang="en-US" sz="1000" u="sng" kern="100" dirty="0">
                <a:solidFill>
                  <a:srgbClr val="0563C1"/>
                </a:solidFill>
                <a:effectLst/>
                <a:latin typeface="Arial" panose="020B0604020202020204" pitchFamily="34" charset="0"/>
                <a:ea typeface="Calibri" panose="020F0502020204030204" pitchFamily="34" charset="0"/>
                <a:cs typeface="Arial" panose="020B0604020202020204" pitchFamily="34" charset="0"/>
                <a:hlinkClick r:id="rId5"/>
              </a:rPr>
              <a:t>CC0.</a:t>
            </a:r>
            <a:endParaRPr lang="en-US" sz="1000" kern="100" dirty="0">
              <a:effectLst/>
              <a:latin typeface="Arial" panose="020B0604020202020204" pitchFamily="34" charset="0"/>
              <a:ea typeface="Calibri" panose="020F0502020204030204" pitchFamily="34" charset="0"/>
              <a:cs typeface="Arial" panose="020B0604020202020204" pitchFamily="34" charset="0"/>
            </a:endParaRPr>
          </a:p>
        </p:txBody>
      </p:sp>
      <p:sp>
        <p:nvSpPr>
          <p:cNvPr id="3" name="TextBox 2"/>
          <p:cNvSpPr txBox="1"/>
          <p:nvPr/>
        </p:nvSpPr>
        <p:spPr>
          <a:xfrm>
            <a:off x="69854" y="553300"/>
            <a:ext cx="4448584" cy="3293209"/>
          </a:xfrm>
          <a:prstGeom prst="rect">
            <a:avLst/>
          </a:prstGeom>
          <a:solidFill>
            <a:schemeClr val="accent1">
              <a:lumMod val="20000"/>
              <a:lumOff val="80000"/>
            </a:schemeClr>
          </a:solidFill>
          <a:ln>
            <a:solidFill>
              <a:srgbClr val="7030A0"/>
            </a:solidFill>
          </a:ln>
        </p:spPr>
        <p:txBody>
          <a:bodyPr wrap="square" rtlCol="0">
            <a:spAutoFit/>
          </a:bodyPr>
          <a:lstStyle/>
          <a:p>
            <a:r>
              <a:rPr lang="en-US" sz="1600" b="1" dirty="0"/>
              <a:t>Recess and Physical Education: </a:t>
            </a:r>
          </a:p>
          <a:p>
            <a:pPr marL="285750" indent="-285750">
              <a:buFont typeface="Wingdings" panose="05000000000000000000" pitchFamily="2" charset="2"/>
              <a:buChar char="Ø"/>
            </a:pPr>
            <a:r>
              <a:rPr lang="en-US" sz="1600" b="1" dirty="0"/>
              <a:t>Recess </a:t>
            </a:r>
            <a:r>
              <a:rPr lang="en-US" sz="1600" dirty="0"/>
              <a:t>is a time for free play and </a:t>
            </a:r>
            <a:r>
              <a:rPr lang="en-US" sz="1600" b="1" dirty="0"/>
              <a:t>Physical Education (PE) </a:t>
            </a:r>
            <a:r>
              <a:rPr lang="en-US" sz="1600" dirty="0"/>
              <a:t>is a structured program that teaches skills, rules, and games. </a:t>
            </a:r>
          </a:p>
          <a:p>
            <a:pPr marL="285750" indent="-285750">
              <a:buFont typeface="Wingdings" panose="05000000000000000000" pitchFamily="2" charset="2"/>
              <a:buChar char="Ø"/>
            </a:pPr>
            <a:endParaRPr lang="en-US" sz="1600" dirty="0"/>
          </a:p>
          <a:p>
            <a:pPr marL="285750" indent="-285750">
              <a:buFont typeface="Wingdings" panose="05000000000000000000" pitchFamily="2" charset="2"/>
              <a:buChar char="Ø"/>
            </a:pPr>
            <a:r>
              <a:rPr lang="en-US" sz="1600" dirty="0"/>
              <a:t>They’re a big part of physical fitness for school age children and are the key component in introducing children to sports. </a:t>
            </a:r>
          </a:p>
          <a:p>
            <a:pPr marL="285750" indent="-285750">
              <a:buFont typeface="Wingdings" panose="05000000000000000000" pitchFamily="2" charset="2"/>
              <a:buChar char="Ø"/>
            </a:pPr>
            <a:endParaRPr lang="en-US" sz="1600" dirty="0"/>
          </a:p>
          <a:p>
            <a:pPr marL="285750" indent="-285750">
              <a:buFont typeface="Wingdings" panose="05000000000000000000" pitchFamily="2" charset="2"/>
              <a:buChar char="Ø"/>
            </a:pPr>
            <a:r>
              <a:rPr lang="en-US" sz="1600" dirty="0"/>
              <a:t>After years of schools cutting back on recess and PE programs, there has been a turn around, prompted by concerns over childhood obesity and the related health issues. </a:t>
            </a:r>
          </a:p>
        </p:txBody>
      </p:sp>
      <p:sp>
        <p:nvSpPr>
          <p:cNvPr id="4" name="TextBox 3"/>
          <p:cNvSpPr txBox="1"/>
          <p:nvPr/>
        </p:nvSpPr>
        <p:spPr>
          <a:xfrm>
            <a:off x="4603072" y="553300"/>
            <a:ext cx="7519074" cy="4031873"/>
          </a:xfrm>
          <a:prstGeom prst="rect">
            <a:avLst/>
          </a:prstGeom>
          <a:solidFill>
            <a:schemeClr val="accent1">
              <a:lumMod val="20000"/>
              <a:lumOff val="80000"/>
            </a:schemeClr>
          </a:solidFill>
          <a:ln>
            <a:solidFill>
              <a:srgbClr val="7030A0"/>
            </a:solidFill>
          </a:ln>
        </p:spPr>
        <p:txBody>
          <a:bodyPr wrap="square" rtlCol="0">
            <a:spAutoFit/>
          </a:bodyPr>
          <a:lstStyle/>
          <a:p>
            <a:r>
              <a:rPr lang="en-US" sz="1600" b="1" dirty="0"/>
              <a:t>Organized Sports: Pros and Cons</a:t>
            </a:r>
            <a:r>
              <a:rPr lang="en-US" sz="1600" dirty="0"/>
              <a:t> :  </a:t>
            </a:r>
          </a:p>
          <a:p>
            <a:pPr marL="285750" indent="-285750">
              <a:buFont typeface="Wingdings" panose="05000000000000000000" pitchFamily="2" charset="2"/>
              <a:buChar char="Ø"/>
            </a:pPr>
            <a:r>
              <a:rPr lang="en-US" sz="1600" dirty="0"/>
              <a:t>Middle childhood is a great time to introduce children to organized sports,. </a:t>
            </a:r>
          </a:p>
          <a:p>
            <a:pPr marL="285750" indent="-285750">
              <a:buFont typeface="Wingdings" panose="05000000000000000000" pitchFamily="2" charset="2"/>
              <a:buChar char="Ø"/>
            </a:pPr>
            <a:endParaRPr lang="en-US" sz="1600" dirty="0"/>
          </a:p>
          <a:p>
            <a:pPr marL="285750" indent="-285750">
              <a:buFont typeface="Wingdings" panose="05000000000000000000" pitchFamily="2" charset="2"/>
              <a:buChar char="Ø"/>
            </a:pPr>
            <a:r>
              <a:rPr lang="en-US" sz="1600" dirty="0"/>
              <a:t>However, the emphasis on competition and athletic skill can be </a:t>
            </a:r>
            <a:r>
              <a:rPr lang="en-US" sz="1600" i="1" dirty="0"/>
              <a:t>counterproductive</a:t>
            </a:r>
            <a:r>
              <a:rPr lang="en-US" sz="1600" dirty="0"/>
              <a:t> and lead children to grow tired of the sport and want to quit.</a:t>
            </a:r>
          </a:p>
          <a:p>
            <a:pPr marL="285750" indent="-285750">
              <a:buFont typeface="Wingdings" panose="05000000000000000000" pitchFamily="2" charset="2"/>
              <a:buChar char="Ø"/>
            </a:pPr>
            <a:endParaRPr lang="en-US" sz="1600" dirty="0"/>
          </a:p>
          <a:p>
            <a:pPr marL="285750" indent="-285750">
              <a:buFont typeface="Wingdings" panose="05000000000000000000" pitchFamily="2" charset="2"/>
              <a:buChar char="Ø"/>
            </a:pPr>
            <a:r>
              <a:rPr lang="en-US" sz="1600" dirty="0"/>
              <a:t>Adult involvement in children’s activities may shift the focus away from the children .</a:t>
            </a:r>
          </a:p>
          <a:p>
            <a:pPr marL="285750" indent="-285750">
              <a:buFont typeface="Wingdings" panose="05000000000000000000" pitchFamily="2" charset="2"/>
              <a:buChar char="Ø"/>
            </a:pPr>
            <a:endParaRPr lang="en-US" sz="1600" dirty="0"/>
          </a:p>
          <a:p>
            <a:pPr marL="285750" indent="-285750">
              <a:buFont typeface="Wingdings" panose="05000000000000000000" pitchFamily="2" charset="2"/>
              <a:buChar char="Ø"/>
            </a:pPr>
            <a:r>
              <a:rPr lang="en-US" sz="1600" dirty="0"/>
              <a:t>Sports are important for children. Children’s participation in sports has been linked to: </a:t>
            </a:r>
          </a:p>
          <a:p>
            <a:pPr marL="742950" lvl="1" indent="-285750">
              <a:buFont typeface="Arial" panose="020B0604020202020204" pitchFamily="34" charset="0"/>
              <a:buChar char="•"/>
            </a:pPr>
            <a:r>
              <a:rPr lang="en-US" sz="1600" dirty="0"/>
              <a:t>Higher levels of satisfaction with family and overall quality of life in children</a:t>
            </a:r>
          </a:p>
          <a:p>
            <a:pPr marL="742950" lvl="1" indent="-285750">
              <a:buFont typeface="Arial" panose="020B0604020202020204" pitchFamily="34" charset="0"/>
              <a:buChar char="•"/>
            </a:pPr>
            <a:r>
              <a:rPr lang="en-US" sz="1600" dirty="0"/>
              <a:t>Improved physical and emotional development </a:t>
            </a:r>
          </a:p>
          <a:p>
            <a:pPr marL="742950" lvl="1" indent="-285750">
              <a:buFont typeface="Arial" panose="020B0604020202020204" pitchFamily="34" charset="0"/>
              <a:buChar char="•"/>
            </a:pPr>
            <a:r>
              <a:rPr lang="en-US" sz="1600" dirty="0"/>
              <a:t>Better academic performance </a:t>
            </a:r>
          </a:p>
          <a:p>
            <a:pPr marL="742950" lvl="1" indent="-285750">
              <a:buFont typeface="Arial" panose="020B0604020202020204" pitchFamily="34" charset="0"/>
              <a:buChar char="•"/>
            </a:pPr>
            <a:endParaRPr lang="en-US" sz="1600" dirty="0"/>
          </a:p>
          <a:p>
            <a:pPr marL="285750" indent="-285750">
              <a:buFont typeface="Wingdings" panose="05000000000000000000" pitchFamily="2" charset="2"/>
              <a:buChar char="Ø"/>
            </a:pPr>
            <a:r>
              <a:rPr lang="en-US" sz="1600" dirty="0"/>
              <a:t>Gender, poverty, location, ethnicity, and disability can limit opportunities to engage in sports. Girls were more likely to have never participated in any type of sport. </a:t>
            </a:r>
          </a:p>
        </p:txBody>
      </p:sp>
      <p:sp>
        <p:nvSpPr>
          <p:cNvPr id="6" name="TextBox 5"/>
          <p:cNvSpPr txBox="1"/>
          <p:nvPr/>
        </p:nvSpPr>
        <p:spPr>
          <a:xfrm>
            <a:off x="11651662" y="6044650"/>
            <a:ext cx="726509" cy="276999"/>
          </a:xfrm>
          <a:prstGeom prst="rect">
            <a:avLst/>
          </a:prstGeom>
          <a:noFill/>
        </p:spPr>
        <p:txBody>
          <a:bodyPr wrap="square" rtlCol="0">
            <a:spAutoFit/>
          </a:bodyPr>
          <a:lstStyle/>
          <a:p>
            <a:r>
              <a:rPr lang="en-US" baseline="30000" dirty="0"/>
              <a:t>28</a:t>
            </a:r>
          </a:p>
        </p:txBody>
      </p:sp>
      <p:pic>
        <p:nvPicPr>
          <p:cNvPr id="8" name="Picture 7" descr="A group of football players on a field&#10;&#10;Description automatically generated with medium confidence">
            <a:extLst>
              <a:ext uri="{FF2B5EF4-FFF2-40B4-BE49-F238E27FC236}">
                <a16:creationId xmlns:a16="http://schemas.microsoft.com/office/drawing/2014/main" id="{7A502A59-BCFE-689C-4C32-2FEE6A2B544D}"/>
              </a:ext>
            </a:extLst>
          </p:cNvPr>
          <p:cNvPicPr>
            <a:picLocks noChangeAspect="1"/>
          </p:cNvPicPr>
          <p:nvPr/>
        </p:nvPicPr>
        <p:blipFill>
          <a:blip r:embed="rId6"/>
          <a:stretch>
            <a:fillRect/>
          </a:stretch>
        </p:blipFill>
        <p:spPr>
          <a:xfrm>
            <a:off x="165177" y="3991484"/>
            <a:ext cx="4257938" cy="1463040"/>
          </a:xfrm>
          <a:prstGeom prst="rect">
            <a:avLst/>
          </a:prstGeom>
        </p:spPr>
      </p:pic>
      <p:sp>
        <p:nvSpPr>
          <p:cNvPr id="7" name="TextBox 6">
            <a:extLst>
              <a:ext uri="{FF2B5EF4-FFF2-40B4-BE49-F238E27FC236}">
                <a16:creationId xmlns:a16="http://schemas.microsoft.com/office/drawing/2014/main" id="{E71E97ED-CA1B-4D0A-04CE-383D1CB6F27E}"/>
              </a:ext>
            </a:extLst>
          </p:cNvPr>
          <p:cNvSpPr txBox="1"/>
          <p:nvPr/>
        </p:nvSpPr>
        <p:spPr>
          <a:xfrm>
            <a:off x="4603072" y="4789113"/>
            <a:ext cx="7519073" cy="461665"/>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Video: </a:t>
            </a:r>
            <a:r>
              <a:rPr lang="en-US" sz="1200" dirty="0">
                <a:latin typeface="Arial" panose="020B0604020202020204" pitchFamily="34" charset="0"/>
                <a:cs typeface="Arial" panose="020B0604020202020204" pitchFamily="34" charset="0"/>
                <a:hlinkClick r:id="rId7"/>
              </a:rPr>
              <a:t>Why Recess and Physical Education are Making a Comeback</a:t>
            </a:r>
            <a:r>
              <a:rPr lang="en-US" sz="1200" dirty="0">
                <a:latin typeface="Arial" panose="020B0604020202020204" pitchFamily="34" charset="0"/>
                <a:cs typeface="Arial" panose="020B0604020202020204" pitchFamily="34" charset="0"/>
              </a:rPr>
              <a:t>, discusses not only the importance of recess, but how recess may help the development of cognitive abilities.</a:t>
            </a:r>
          </a:p>
        </p:txBody>
      </p:sp>
      <p:sp>
        <p:nvSpPr>
          <p:cNvPr id="11" name="TextBox 10">
            <a:extLst>
              <a:ext uri="{FF2B5EF4-FFF2-40B4-BE49-F238E27FC236}">
                <a16:creationId xmlns:a16="http://schemas.microsoft.com/office/drawing/2014/main" id="{9693C54D-2513-01C4-CD1F-FC248EFEBB69}"/>
              </a:ext>
            </a:extLst>
          </p:cNvPr>
          <p:cNvSpPr txBox="1"/>
          <p:nvPr/>
        </p:nvSpPr>
        <p:spPr>
          <a:xfrm>
            <a:off x="2854037" y="3463601"/>
            <a:ext cx="378691" cy="276999"/>
          </a:xfrm>
          <a:prstGeom prst="rect">
            <a:avLst/>
          </a:prstGeom>
          <a:noFill/>
        </p:spPr>
        <p:txBody>
          <a:bodyPr wrap="square">
            <a:spAutoFit/>
          </a:bodyPr>
          <a:lstStyle/>
          <a:p>
            <a:r>
              <a:rPr lang="en-US" sz="1200" baseline="30000" dirty="0">
                <a:latin typeface="Arial" panose="020B0604020202020204" pitchFamily="34" charset="0"/>
                <a:cs typeface="Arial" panose="020B0604020202020204" pitchFamily="34" charset="0"/>
              </a:rPr>
              <a:t>27</a:t>
            </a:r>
            <a:endParaRPr lang="en-US" sz="1200" dirty="0"/>
          </a:p>
        </p:txBody>
      </p:sp>
      <p:sp>
        <p:nvSpPr>
          <p:cNvPr id="12" name="TextBox 11">
            <a:extLst>
              <a:ext uri="{FF2B5EF4-FFF2-40B4-BE49-F238E27FC236}">
                <a16:creationId xmlns:a16="http://schemas.microsoft.com/office/drawing/2014/main" id="{874B65FF-31BD-9651-B5CF-B8CEEC1CE8DC}"/>
              </a:ext>
            </a:extLst>
          </p:cNvPr>
          <p:cNvSpPr txBox="1"/>
          <p:nvPr/>
        </p:nvSpPr>
        <p:spPr>
          <a:xfrm>
            <a:off x="4044424" y="5197577"/>
            <a:ext cx="378691" cy="276999"/>
          </a:xfrm>
          <a:prstGeom prst="rect">
            <a:avLst/>
          </a:prstGeom>
          <a:noFill/>
        </p:spPr>
        <p:txBody>
          <a:bodyPr wrap="square">
            <a:spAutoFit/>
          </a:bodyPr>
          <a:lstStyle/>
          <a:p>
            <a:r>
              <a:rPr lang="en-US" sz="1200" baseline="30000" dirty="0">
                <a:latin typeface="Arial" panose="020B0604020202020204" pitchFamily="34" charset="0"/>
                <a:cs typeface="Arial" panose="020B0604020202020204" pitchFamily="34" charset="0"/>
              </a:rPr>
              <a:t>28</a:t>
            </a:r>
            <a:endParaRPr lang="en-US" sz="1200" dirty="0"/>
          </a:p>
        </p:txBody>
      </p:sp>
    </p:spTree>
    <p:extLst>
      <p:ext uri="{BB962C8B-B14F-4D97-AF65-F5344CB8AC3E}">
        <p14:creationId xmlns:p14="http://schemas.microsoft.com/office/powerpoint/2010/main" val="186701238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87089" y="104523"/>
            <a:ext cx="5661764" cy="400110"/>
          </a:xfrm>
          <a:prstGeom prst="rect">
            <a:avLst/>
          </a:prstGeom>
          <a:noFill/>
        </p:spPr>
        <p:txBody>
          <a:bodyPr wrap="square" rtlCol="0">
            <a:spAutoFit/>
          </a:bodyPr>
          <a:lstStyle/>
          <a:p>
            <a:pPr algn="ctr"/>
            <a:r>
              <a:rPr lang="en-US" sz="2000" dirty="0">
                <a:latin typeface="Arial" panose="020B0604020202020204" pitchFamily="34" charset="0"/>
                <a:cs typeface="Arial" panose="020B0604020202020204" pitchFamily="34" charset="0"/>
              </a:rPr>
              <a:t>The Effects of Stress on Children</a:t>
            </a:r>
          </a:p>
        </p:txBody>
      </p:sp>
      <p:sp>
        <p:nvSpPr>
          <p:cNvPr id="3" name="TextBox 2"/>
          <p:cNvSpPr txBox="1"/>
          <p:nvPr/>
        </p:nvSpPr>
        <p:spPr>
          <a:xfrm>
            <a:off x="236826" y="604311"/>
            <a:ext cx="8597154" cy="5016758"/>
          </a:xfrm>
          <a:prstGeom prst="rect">
            <a:avLst/>
          </a:prstGeom>
          <a:solidFill>
            <a:schemeClr val="accent1">
              <a:lumMod val="20000"/>
              <a:lumOff val="80000"/>
            </a:schemeClr>
          </a:solidFill>
          <a:ln w="28575">
            <a:solidFill>
              <a:schemeClr val="accent1">
                <a:lumMod val="50000"/>
              </a:schemeClr>
            </a:solidFill>
          </a:ln>
        </p:spPr>
        <p:txBody>
          <a:bodyPr wrap="square" rtlCol="0">
            <a:spAutoFit/>
          </a:bodyPr>
          <a:lstStyle/>
          <a:p>
            <a:pPr marL="285750" indent="-285750">
              <a:buFont typeface="Wingdings" panose="05000000000000000000" pitchFamily="2" charset="2"/>
              <a:buChar char="Ø"/>
            </a:pPr>
            <a:r>
              <a:rPr lang="en-US" sz="2000" dirty="0"/>
              <a:t>Children experience different types of stressors. </a:t>
            </a:r>
          </a:p>
          <a:p>
            <a:pPr marL="285750" indent="-285750">
              <a:buFont typeface="Wingdings" panose="05000000000000000000" pitchFamily="2" charset="2"/>
              <a:buChar char="Ø"/>
            </a:pPr>
            <a:endParaRPr lang="en-US" sz="2000" dirty="0"/>
          </a:p>
          <a:p>
            <a:pPr marL="285750" indent="-285750">
              <a:buFont typeface="Wingdings" panose="05000000000000000000" pitchFamily="2" charset="2"/>
              <a:buChar char="Ø"/>
            </a:pPr>
            <a:r>
              <a:rPr lang="en-US" sz="2000" dirty="0"/>
              <a:t>Normal, everyday stress can provide an opportunity for young children to build coping skills and poses little risk to development.</a:t>
            </a:r>
          </a:p>
          <a:p>
            <a:pPr marL="285750" indent="-285750">
              <a:buFont typeface="Wingdings" panose="05000000000000000000" pitchFamily="2" charset="2"/>
              <a:buChar char="Ø"/>
            </a:pPr>
            <a:endParaRPr lang="en-US" sz="2000" dirty="0"/>
          </a:p>
          <a:p>
            <a:pPr marL="285750" indent="-285750">
              <a:buFont typeface="Wingdings" panose="05000000000000000000" pitchFamily="2" charset="2"/>
              <a:buChar char="Ø"/>
            </a:pPr>
            <a:r>
              <a:rPr lang="en-US" sz="2000" dirty="0"/>
              <a:t>Children who experience </a:t>
            </a:r>
            <a:r>
              <a:rPr lang="en-US" sz="2000" i="1" dirty="0"/>
              <a:t>toxic</a:t>
            </a:r>
            <a:r>
              <a:rPr lang="en-US" sz="2000" dirty="0"/>
              <a:t> stress or who live in extremely stressful situations of abuse over long periods of time can suffer long-lasting effects. High levels of the stress hormone </a:t>
            </a:r>
            <a:r>
              <a:rPr lang="en-US" sz="2000" b="1" dirty="0"/>
              <a:t>cortisol</a:t>
            </a:r>
            <a:r>
              <a:rPr lang="en-US" sz="2000" i="1" dirty="0"/>
              <a:t> </a:t>
            </a:r>
            <a:r>
              <a:rPr lang="en-US" sz="2000" dirty="0"/>
              <a:t>can reduce the size of the hippocampus and affect the child's memory abilities. Stress hormones can also reduce immunity to disease. The brain exposed to long periods of severe stress can develop a low threshold making the child hypersensitive to stress in the future. </a:t>
            </a:r>
          </a:p>
          <a:p>
            <a:pPr marL="285750" indent="-285750">
              <a:buFont typeface="Wingdings" panose="05000000000000000000" pitchFamily="2" charset="2"/>
              <a:buChar char="Ø"/>
            </a:pPr>
            <a:endParaRPr lang="en-US" sz="2000" dirty="0"/>
          </a:p>
          <a:p>
            <a:pPr marL="285750" indent="-285750">
              <a:buFont typeface="Wingdings" panose="05000000000000000000" pitchFamily="2" charset="2"/>
              <a:buChar char="Ø"/>
            </a:pPr>
            <a:r>
              <a:rPr lang="en-US" sz="2000" dirty="0"/>
              <a:t>The toxic stress that young children endure can have a significant impact on their later lives. Positive experiences strengthen biological systems while adverse experiences can increase mortality and morbidity.</a:t>
            </a:r>
            <a:r>
              <a:rPr lang="en-US" sz="2000" baseline="30000" dirty="0"/>
              <a:t> </a:t>
            </a:r>
            <a:r>
              <a:rPr lang="en-US" sz="1200" baseline="30000" dirty="0">
                <a:latin typeface="Arial" panose="020B0604020202020204" pitchFamily="34" charset="0"/>
                <a:cs typeface="Arial" panose="020B0604020202020204" pitchFamily="34" charset="0"/>
              </a:rPr>
              <a:t>29</a:t>
            </a:r>
          </a:p>
        </p:txBody>
      </p:sp>
      <p:sp>
        <p:nvSpPr>
          <p:cNvPr id="4" name="TextBox 3"/>
          <p:cNvSpPr txBox="1"/>
          <p:nvPr/>
        </p:nvSpPr>
        <p:spPr>
          <a:xfrm>
            <a:off x="762506" y="5853579"/>
            <a:ext cx="6940622" cy="400110"/>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29. </a:t>
            </a:r>
            <a:r>
              <a:rPr lang="en-US" sz="1000" dirty="0">
                <a:latin typeface="Arial" panose="020B0604020202020204" pitchFamily="34" charset="0"/>
                <a:cs typeface="Arial" panose="020B0604020202020204" pitchFamily="34" charset="0"/>
                <a:hlinkClick r:id="rId2"/>
              </a:rPr>
              <a:t>Lifespan Development by Lumen Learning: Childhood Stress and Development </a:t>
            </a:r>
            <a:r>
              <a:rPr lang="en-US" sz="1000" dirty="0">
                <a:latin typeface="Arial" panose="020B0604020202020204" pitchFamily="34" charset="0"/>
                <a:cs typeface="Arial" panose="020B0604020202020204" pitchFamily="34" charset="0"/>
              </a:rPr>
              <a:t>is licensed under </a:t>
            </a:r>
            <a:r>
              <a:rPr lang="en-US" sz="1000" dirty="0">
                <a:latin typeface="Arial" panose="020B0604020202020204" pitchFamily="34" charset="0"/>
                <a:cs typeface="Arial" panose="020B0604020202020204" pitchFamily="34" charset="0"/>
                <a:hlinkClick r:id="rId3"/>
              </a:rPr>
              <a:t>CC BY 4.0</a:t>
            </a:r>
            <a:r>
              <a:rPr lang="en-US" sz="1000" dirty="0">
                <a:latin typeface="Arial" panose="020B0604020202020204" pitchFamily="34" charset="0"/>
                <a:cs typeface="Arial" panose="020B0604020202020204" pitchFamily="34" charset="0"/>
              </a:rPr>
              <a:t>.</a:t>
            </a:r>
          </a:p>
          <a:p>
            <a:r>
              <a:rPr lang="en-US" sz="1000" dirty="0">
                <a:latin typeface="Arial" panose="020B0604020202020204" pitchFamily="34" charset="0"/>
                <a:cs typeface="Arial" panose="020B0604020202020204" pitchFamily="34" charset="0"/>
              </a:rPr>
              <a:t>30.  </a:t>
            </a:r>
            <a:r>
              <a:rPr lang="en-US" sz="1000" dirty="0">
                <a:latin typeface="Arial" panose="020B0604020202020204" pitchFamily="34" charset="0"/>
                <a:cs typeface="Arial" panose="020B0604020202020204" pitchFamily="34" charset="0"/>
                <a:hlinkClick r:id="rId4"/>
              </a:rPr>
              <a:t>Image retrieved from wikipedia.org </a:t>
            </a:r>
            <a:r>
              <a:rPr lang="en-US" sz="1000" dirty="0">
                <a:latin typeface="Arial" panose="020B0604020202020204" pitchFamily="34" charset="0"/>
                <a:cs typeface="Arial" panose="020B0604020202020204" pitchFamily="34" charset="0"/>
              </a:rPr>
              <a:t>is licensed under  </a:t>
            </a:r>
            <a:r>
              <a:rPr lang="en-US" sz="1000" u="sng" dirty="0">
                <a:latin typeface="Arial" panose="020B0604020202020204" pitchFamily="34" charset="0"/>
                <a:cs typeface="Arial" panose="020B0604020202020204" pitchFamily="34" charset="0"/>
                <a:hlinkClick r:id="rId5"/>
              </a:rPr>
              <a:t>Creative Commons Attribution-</a:t>
            </a:r>
            <a:r>
              <a:rPr lang="en-US" sz="1000" u="sng" dirty="0" err="1">
                <a:latin typeface="Arial" panose="020B0604020202020204" pitchFamily="34" charset="0"/>
                <a:cs typeface="Arial" panose="020B0604020202020204" pitchFamily="34" charset="0"/>
                <a:hlinkClick r:id="rId5"/>
              </a:rPr>
              <a:t>ShareAlike</a:t>
            </a:r>
            <a:r>
              <a:rPr lang="en-US" sz="1000" u="sng" dirty="0">
                <a:latin typeface="Arial" panose="020B0604020202020204" pitchFamily="34" charset="0"/>
                <a:cs typeface="Arial" panose="020B0604020202020204" pitchFamily="34" charset="0"/>
                <a:hlinkClick r:id="rId5"/>
              </a:rPr>
              <a:t> License</a:t>
            </a:r>
            <a:endParaRPr lang="en-US" sz="1000" dirty="0">
              <a:latin typeface="Arial" panose="020B0604020202020204" pitchFamily="34" charset="0"/>
              <a:cs typeface="Arial" panose="020B0604020202020204" pitchFamily="34" charset="0"/>
            </a:endParaRPr>
          </a:p>
        </p:txBody>
      </p:sp>
      <p:pic>
        <p:nvPicPr>
          <p:cNvPr id="7172" name="Picture 4" descr="Gray739-emphasizing-hippocampus.png"/>
          <p:cNvPicPr>
            <a:picLocks noChangeAspect="1" noChangeArrowheads="1"/>
          </p:cNvPicPr>
          <p:nvPr/>
        </p:nvPicPr>
        <p:blipFill rotWithShape="1">
          <a:blip r:embed="rId6">
            <a:extLst>
              <a:ext uri="{28A0092B-C50C-407E-A947-70E740481C1C}">
                <a14:useLocalDpi xmlns:a14="http://schemas.microsoft.com/office/drawing/2010/main" val="0"/>
              </a:ext>
            </a:extLst>
          </a:blip>
          <a:srcRect t="12080"/>
          <a:stretch/>
        </p:blipFill>
        <p:spPr bwMode="auto">
          <a:xfrm>
            <a:off x="9144000" y="604311"/>
            <a:ext cx="2743200" cy="3452292"/>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9048853" y="4009311"/>
            <a:ext cx="3118981" cy="738664"/>
          </a:xfrm>
          <a:prstGeom prst="rect">
            <a:avLst/>
          </a:prstGeom>
          <a:noFill/>
        </p:spPr>
        <p:txBody>
          <a:bodyPr wrap="square" rtlCol="0">
            <a:spAutoFit/>
          </a:bodyPr>
          <a:lstStyle/>
          <a:p>
            <a:r>
              <a:rPr lang="en-US" sz="1400" dirty="0"/>
              <a:t>High levels of cortisol can reduce the size of the hippocampus and affect a child’s memory abilities.  </a:t>
            </a:r>
            <a:r>
              <a:rPr lang="en-US" sz="1400" baseline="30000" dirty="0"/>
              <a:t>30</a:t>
            </a:r>
          </a:p>
        </p:txBody>
      </p:sp>
      <p:sp>
        <p:nvSpPr>
          <p:cNvPr id="5" name="TextBox 4">
            <a:extLst>
              <a:ext uri="{FF2B5EF4-FFF2-40B4-BE49-F238E27FC236}">
                <a16:creationId xmlns:a16="http://schemas.microsoft.com/office/drawing/2014/main" id="{861C1A0F-4E83-CA51-38D8-01239A1FAE7D}"/>
              </a:ext>
            </a:extLst>
          </p:cNvPr>
          <p:cNvSpPr txBox="1"/>
          <p:nvPr/>
        </p:nvSpPr>
        <p:spPr>
          <a:xfrm>
            <a:off x="9167756" y="5020904"/>
            <a:ext cx="2681865" cy="120032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Video: </a:t>
            </a:r>
            <a:r>
              <a:rPr lang="en-US" sz="1200" dirty="0">
                <a:latin typeface="Arial" panose="020B0604020202020204" pitchFamily="34" charset="0"/>
                <a:cs typeface="Arial" panose="020B0604020202020204" pitchFamily="34" charset="0"/>
                <a:hlinkClick r:id="rId7"/>
              </a:rPr>
              <a:t>Toxic Stress Derails Healthy Development</a:t>
            </a:r>
            <a:r>
              <a:rPr lang="en-US" sz="1200" dirty="0">
                <a:latin typeface="Arial" panose="020B0604020202020204" pitchFamily="34" charset="0"/>
                <a:cs typeface="Arial" panose="020B0604020202020204" pitchFamily="34" charset="0"/>
              </a:rPr>
              <a:t>, discusses how suffering from extreme stress during childhood can have long-term consequences for learning, behavior, and both physical and mental health.</a:t>
            </a:r>
          </a:p>
        </p:txBody>
      </p:sp>
    </p:spTree>
    <p:extLst>
      <p:ext uri="{BB962C8B-B14F-4D97-AF65-F5344CB8AC3E}">
        <p14:creationId xmlns:p14="http://schemas.microsoft.com/office/powerpoint/2010/main" val="116676576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877128" y="219702"/>
            <a:ext cx="6437744" cy="400110"/>
          </a:xfrm>
          <a:prstGeom prst="rect">
            <a:avLst/>
          </a:prstGeom>
          <a:noFill/>
        </p:spPr>
        <p:txBody>
          <a:bodyPr wrap="square" rtlCol="0">
            <a:spAutoFit/>
          </a:bodyPr>
          <a:lstStyle/>
          <a:p>
            <a:pPr algn="ctr"/>
            <a:r>
              <a:rPr lang="en-US" sz="2000" dirty="0">
                <a:latin typeface="Arial" panose="020B0604020202020204" pitchFamily="34" charset="0"/>
                <a:cs typeface="Arial" panose="020B0604020202020204" pitchFamily="34" charset="0"/>
              </a:rPr>
              <a:t>Adverse Childhood Experiences (ACEs) </a:t>
            </a:r>
          </a:p>
        </p:txBody>
      </p:sp>
      <p:sp>
        <p:nvSpPr>
          <p:cNvPr id="4" name="TextBox 3"/>
          <p:cNvSpPr txBox="1"/>
          <p:nvPr/>
        </p:nvSpPr>
        <p:spPr>
          <a:xfrm>
            <a:off x="1113298" y="5927298"/>
            <a:ext cx="9965404" cy="400110"/>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32. </a:t>
            </a:r>
            <a:r>
              <a:rPr lang="en-US" sz="1000" u="sng" dirty="0">
                <a:latin typeface="Arial" panose="020B0604020202020204" pitchFamily="34" charset="0"/>
                <a:cs typeface="Arial" panose="020B0604020202020204" pitchFamily="34" charset="0"/>
                <a:hlinkClick r:id="rId2"/>
              </a:rPr>
              <a:t>Psychology - What is Stress?</a:t>
            </a:r>
            <a:r>
              <a:rPr lang="en-US" sz="1000" dirty="0">
                <a:latin typeface="Arial" panose="020B0604020202020204" pitchFamily="34" charset="0"/>
                <a:cs typeface="Arial" panose="020B0604020202020204" pitchFamily="34" charset="0"/>
              </a:rPr>
              <a:t> by </a:t>
            </a:r>
            <a:r>
              <a:rPr lang="en-US" sz="1000" u="sng" dirty="0" err="1">
                <a:latin typeface="Arial" panose="020B0604020202020204" pitchFamily="34" charset="0"/>
                <a:cs typeface="Arial" panose="020B0604020202020204" pitchFamily="34" charset="0"/>
                <a:hlinkClick r:id="rId3"/>
              </a:rPr>
              <a:t>Openstax</a:t>
            </a:r>
            <a:r>
              <a:rPr lang="en-US" sz="1000" dirty="0">
                <a:latin typeface="Arial" panose="020B0604020202020204" pitchFamily="34" charset="0"/>
                <a:cs typeface="Arial" panose="020B0604020202020204" pitchFamily="34" charset="0"/>
              </a:rPr>
              <a:t> is licensed under </a:t>
            </a:r>
            <a:r>
              <a:rPr lang="en-US" sz="1000" u="sng" dirty="0">
                <a:latin typeface="Arial" panose="020B0604020202020204" pitchFamily="34" charset="0"/>
                <a:cs typeface="Arial" panose="020B0604020202020204" pitchFamily="34" charset="0"/>
                <a:hlinkClick r:id="rId4"/>
              </a:rPr>
              <a:t>CC-BY-4. 0</a:t>
            </a:r>
            <a:r>
              <a:rPr lang="en-US" sz="1000" dirty="0">
                <a:latin typeface="Arial" panose="020B0604020202020204" pitchFamily="34" charset="0"/>
                <a:cs typeface="Arial" panose="020B0604020202020204" pitchFamily="34" charset="0"/>
              </a:rPr>
              <a:t> (modified by Marie Parnes)</a:t>
            </a:r>
          </a:p>
          <a:p>
            <a:r>
              <a:rPr lang="en-US" sz="1000" dirty="0">
                <a:latin typeface="Arial" panose="020B0604020202020204" pitchFamily="34" charset="0"/>
                <a:cs typeface="Arial" panose="020B0604020202020204" pitchFamily="34" charset="0"/>
              </a:rPr>
              <a:t>33.  Image retrieved from </a:t>
            </a:r>
            <a:r>
              <a:rPr lang="en-US" sz="1000" u="sng" dirty="0">
                <a:latin typeface="Arial" panose="020B0604020202020204" pitchFamily="34" charset="0"/>
                <a:cs typeface="Arial" panose="020B0604020202020204" pitchFamily="34" charset="0"/>
                <a:hlinkClick r:id="rId5"/>
              </a:rPr>
              <a:t>Lifespan Development: A Psychological Perspective 2</a:t>
            </a:r>
            <a:r>
              <a:rPr lang="en-US" sz="1000" u="sng" baseline="30000" dirty="0">
                <a:latin typeface="Arial" panose="020B0604020202020204" pitchFamily="34" charset="0"/>
                <a:cs typeface="Arial" panose="020B0604020202020204" pitchFamily="34" charset="0"/>
                <a:hlinkClick r:id="rId5"/>
              </a:rPr>
              <a:t>nd</a:t>
            </a:r>
            <a:r>
              <a:rPr lang="en-US" sz="1000" dirty="0">
                <a:latin typeface="Arial" panose="020B0604020202020204" pitchFamily="34" charset="0"/>
                <a:cs typeface="Arial" panose="020B0604020202020204" pitchFamily="34" charset="0"/>
              </a:rPr>
              <a:t> Edition by Martha Lally and Suzanne Valentine-French is licensed under </a:t>
            </a:r>
            <a:r>
              <a:rPr lang="en-US" sz="1000" u="sng" dirty="0">
                <a:latin typeface="Arial" panose="020B0604020202020204" pitchFamily="34" charset="0"/>
                <a:cs typeface="Arial" panose="020B0604020202020204" pitchFamily="34" charset="0"/>
                <a:hlinkClick r:id="rId6"/>
              </a:rPr>
              <a:t>CC BY-NC-SA 3.0</a:t>
            </a:r>
            <a:endParaRPr lang="en-US" sz="1000" dirty="0">
              <a:latin typeface="Arial" panose="020B0604020202020204" pitchFamily="34" charset="0"/>
              <a:cs typeface="Arial" panose="020B0604020202020204" pitchFamily="34" charset="0"/>
            </a:endParaRPr>
          </a:p>
        </p:txBody>
      </p:sp>
      <p:sp>
        <p:nvSpPr>
          <p:cNvPr id="5" name="TextBox 4"/>
          <p:cNvSpPr txBox="1"/>
          <p:nvPr/>
        </p:nvSpPr>
        <p:spPr>
          <a:xfrm>
            <a:off x="147738" y="1308921"/>
            <a:ext cx="4382383" cy="3139321"/>
          </a:xfrm>
          <a:prstGeom prst="rect">
            <a:avLst/>
          </a:prstGeom>
          <a:solidFill>
            <a:schemeClr val="accent1">
              <a:lumMod val="20000"/>
              <a:lumOff val="80000"/>
            </a:schemeClr>
          </a:solidFill>
          <a:ln>
            <a:solidFill>
              <a:schemeClr val="accent2">
                <a:lumMod val="75000"/>
              </a:schemeClr>
            </a:solidFill>
          </a:ln>
        </p:spPr>
        <p:txBody>
          <a:bodyPr wrap="square" rtlCol="0">
            <a:spAutoFit/>
          </a:bodyPr>
          <a:lstStyle/>
          <a:p>
            <a:pPr marL="285750" indent="-285750">
              <a:buFont typeface="Wingdings" panose="05000000000000000000" pitchFamily="2" charset="2"/>
              <a:buChar char="Ø"/>
            </a:pPr>
            <a:r>
              <a:rPr lang="en-US" i="1" dirty="0"/>
              <a:t>All types of abuse, neglect, and other potentially traumatic experiences that occur before the age of 18 </a:t>
            </a:r>
            <a:r>
              <a:rPr lang="en-US" dirty="0"/>
              <a:t>are referred to as </a:t>
            </a:r>
            <a:r>
              <a:rPr lang="en-US" b="1" dirty="0"/>
              <a:t>adverse childhood experiences (ACEs) </a:t>
            </a:r>
            <a:r>
              <a:rPr lang="en-US" dirty="0"/>
              <a:t>(CDC, 2019). </a:t>
            </a:r>
          </a:p>
          <a:p>
            <a:endParaRPr lang="en-US" dirty="0"/>
          </a:p>
          <a:p>
            <a:pPr marL="285750" indent="-285750">
              <a:buFont typeface="Wingdings" panose="05000000000000000000" pitchFamily="2" charset="2"/>
              <a:buChar char="Ø"/>
            </a:pPr>
            <a:r>
              <a:rPr lang="en-US" dirty="0"/>
              <a:t>ACEs have been linked to risky behaviors, chronic health conditions, low life potential and early death, and as the number of ACEs increases, so does the risk.</a:t>
            </a:r>
            <a:r>
              <a:rPr lang="en-US" sz="1200" baseline="30000" dirty="0">
                <a:latin typeface="Arial" panose="020B0604020202020204" pitchFamily="34" charset="0"/>
                <a:cs typeface="Arial" panose="020B0604020202020204" pitchFamily="34" charset="0"/>
              </a:rPr>
              <a:t>31</a:t>
            </a:r>
          </a:p>
        </p:txBody>
      </p:sp>
      <p:sp>
        <p:nvSpPr>
          <p:cNvPr id="6" name="TextBox 5"/>
          <p:cNvSpPr txBox="1"/>
          <p:nvPr/>
        </p:nvSpPr>
        <p:spPr>
          <a:xfrm flipH="1">
            <a:off x="11592338" y="989558"/>
            <a:ext cx="530478" cy="215444"/>
          </a:xfrm>
          <a:prstGeom prst="rect">
            <a:avLst/>
          </a:prstGeom>
          <a:noFill/>
        </p:spPr>
        <p:txBody>
          <a:bodyPr wrap="square" rtlCol="0">
            <a:spAutoFit/>
          </a:bodyPr>
          <a:lstStyle/>
          <a:p>
            <a:r>
              <a:rPr lang="en-US" sz="1200" baseline="30000" dirty="0">
                <a:latin typeface="Arial" panose="020B0604020202020204" pitchFamily="34" charset="0"/>
                <a:cs typeface="Arial" panose="020B0604020202020204" pitchFamily="34" charset="0"/>
              </a:rPr>
              <a:t>32</a:t>
            </a:r>
          </a:p>
        </p:txBody>
      </p:sp>
      <p:pic>
        <p:nvPicPr>
          <p:cNvPr id="3" name="Picture 2">
            <a:extLst>
              <a:ext uri="{FF2B5EF4-FFF2-40B4-BE49-F238E27FC236}">
                <a16:creationId xmlns:a16="http://schemas.microsoft.com/office/drawing/2014/main" id="{DAF0C902-C13F-A27E-83FF-C1B405BD7A2B}"/>
              </a:ext>
            </a:extLst>
          </p:cNvPr>
          <p:cNvPicPr>
            <a:picLocks noChangeAspect="1"/>
          </p:cNvPicPr>
          <p:nvPr/>
        </p:nvPicPr>
        <p:blipFill rotWithShape="1">
          <a:blip r:embed="rId7"/>
          <a:srcRect l="1965" r="2663"/>
          <a:stretch/>
        </p:blipFill>
        <p:spPr>
          <a:xfrm>
            <a:off x="4710148" y="1097280"/>
            <a:ext cx="7412668" cy="4663440"/>
          </a:xfrm>
          <a:prstGeom prst="rect">
            <a:avLst/>
          </a:prstGeom>
        </p:spPr>
      </p:pic>
      <p:sp>
        <p:nvSpPr>
          <p:cNvPr id="7" name="TextBox 6">
            <a:extLst>
              <a:ext uri="{FF2B5EF4-FFF2-40B4-BE49-F238E27FC236}">
                <a16:creationId xmlns:a16="http://schemas.microsoft.com/office/drawing/2014/main" id="{14EA6CC2-3E7C-F8E1-52AE-15717EF4814F}"/>
              </a:ext>
            </a:extLst>
          </p:cNvPr>
          <p:cNvSpPr txBox="1"/>
          <p:nvPr/>
        </p:nvSpPr>
        <p:spPr>
          <a:xfrm>
            <a:off x="147738" y="4508730"/>
            <a:ext cx="4459268" cy="646331"/>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Video: </a:t>
            </a:r>
            <a:r>
              <a:rPr lang="en-US" sz="1200" dirty="0">
                <a:latin typeface="Arial" panose="020B0604020202020204" pitchFamily="34" charset="0"/>
                <a:cs typeface="Arial" panose="020B0604020202020204" pitchFamily="34" charset="0"/>
                <a:hlinkClick r:id="rId8"/>
              </a:rPr>
              <a:t>We Can Prevent ACEs</a:t>
            </a:r>
            <a:r>
              <a:rPr lang="en-US" sz="1200" dirty="0">
                <a:latin typeface="Arial" panose="020B0604020202020204" pitchFamily="34" charset="0"/>
                <a:cs typeface="Arial" panose="020B0604020202020204" pitchFamily="34" charset="0"/>
              </a:rPr>
              <a:t>, discusses how to prevent ACE’s by using strategies to create safe, stable, nurturing environments for children.</a:t>
            </a:r>
          </a:p>
        </p:txBody>
      </p:sp>
    </p:spTree>
    <p:extLst>
      <p:ext uri="{BB962C8B-B14F-4D97-AF65-F5344CB8AC3E}">
        <p14:creationId xmlns:p14="http://schemas.microsoft.com/office/powerpoint/2010/main" val="36157262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B5908EC0-6CF9-428E-B50B-789D0D7BBFDE}"/>
              </a:ext>
            </a:extLst>
          </p:cNvPr>
          <p:cNvSpPr txBox="1">
            <a:spLocks/>
          </p:cNvSpPr>
          <p:nvPr/>
        </p:nvSpPr>
        <p:spPr>
          <a:xfrm>
            <a:off x="966725" y="0"/>
            <a:ext cx="10109973" cy="563538"/>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What is Family?</a:t>
            </a:r>
          </a:p>
        </p:txBody>
      </p:sp>
      <p:sp>
        <p:nvSpPr>
          <p:cNvPr id="21" name="TextBox 20"/>
          <p:cNvSpPr txBox="1"/>
          <p:nvPr/>
        </p:nvSpPr>
        <p:spPr>
          <a:xfrm>
            <a:off x="1632266" y="6036119"/>
            <a:ext cx="8529840" cy="261610"/>
          </a:xfrm>
          <a:prstGeom prst="rect">
            <a:avLst/>
          </a:prstGeom>
          <a:noFill/>
        </p:spPr>
        <p:txBody>
          <a:bodyPr wrap="square" rtlCol="0">
            <a:spAutoFit/>
          </a:bodyPr>
          <a:lstStyle/>
          <a:p>
            <a:pPr marL="228600" indent="-228600">
              <a:buAutoNum type="arabicPeriod"/>
            </a:pPr>
            <a:r>
              <a:rPr lang="en-US" sz="1000" u="sng" dirty="0">
                <a:hlinkClick r:id="rId2"/>
              </a:rPr>
              <a:t>"Child, Family, and Community"</a:t>
            </a:r>
            <a:r>
              <a:rPr lang="en-US" sz="1000" dirty="0"/>
              <a:t> by Rebecca </a:t>
            </a:r>
            <a:r>
              <a:rPr lang="en-US" sz="1000" dirty="0" err="1"/>
              <a:t>Laff</a:t>
            </a:r>
            <a:r>
              <a:rPr lang="en-US" sz="1000" dirty="0"/>
              <a:t> and Wendy Ruiz, </a:t>
            </a:r>
            <a:r>
              <a:rPr lang="en-US" sz="1000" u="sng" dirty="0">
                <a:hlinkClick r:id="rId3"/>
              </a:rPr>
              <a:t>College of the Canyons</a:t>
            </a:r>
            <a:r>
              <a:rPr lang="en-US" sz="1000" dirty="0"/>
              <a:t> is licensed under </a:t>
            </a:r>
            <a:r>
              <a:rPr lang="en-US" sz="1000" u="sng" dirty="0">
                <a:hlinkClick r:id="rId4"/>
              </a:rPr>
              <a:t>CC BY 4.0</a:t>
            </a:r>
            <a:r>
              <a:rPr lang="en-US" sz="1000" dirty="0"/>
              <a:t> / A derivative from the </a:t>
            </a:r>
            <a:r>
              <a:rPr lang="en-US" sz="1000" u="sng" dirty="0">
                <a:hlinkClick r:id="rId5"/>
              </a:rPr>
              <a:t>original work</a:t>
            </a:r>
            <a:r>
              <a:rPr lang="en-US" sz="1100" u="sng" dirty="0"/>
              <a:t>.</a:t>
            </a:r>
            <a:endParaRPr lang="en-US" sz="1000" dirty="0"/>
          </a:p>
        </p:txBody>
      </p:sp>
      <p:sp>
        <p:nvSpPr>
          <p:cNvPr id="3" name="TextBox 2"/>
          <p:cNvSpPr txBox="1"/>
          <p:nvPr/>
        </p:nvSpPr>
        <p:spPr>
          <a:xfrm>
            <a:off x="263782" y="1421139"/>
            <a:ext cx="5633404" cy="3139321"/>
          </a:xfrm>
          <a:prstGeom prst="rect">
            <a:avLst/>
          </a:prstGeom>
          <a:solidFill>
            <a:schemeClr val="accent1">
              <a:lumMod val="20000"/>
              <a:lumOff val="80000"/>
            </a:schemeClr>
          </a:solidFill>
          <a:ln>
            <a:solidFill>
              <a:schemeClr val="accent1">
                <a:lumMod val="50000"/>
              </a:schemeClr>
            </a:solidFill>
          </a:ln>
        </p:spPr>
        <p:txBody>
          <a:bodyPr wrap="square" rtlCol="0">
            <a:spAutoFit/>
          </a:bodyPr>
          <a:lstStyle/>
          <a:p>
            <a:pPr algn="ctr"/>
            <a:r>
              <a:rPr lang="en-US" b="1" dirty="0"/>
              <a:t>Traditional Family</a:t>
            </a:r>
          </a:p>
          <a:p>
            <a:pPr marL="285750" indent="-285750">
              <a:buFont typeface="Wingdings" panose="05000000000000000000" pitchFamily="2" charset="2"/>
              <a:buChar char="Ø"/>
            </a:pPr>
            <a:r>
              <a:rPr lang="en-US" dirty="0"/>
              <a:t>Traditional family has been defined as two or more people who are related by blood, marriage, and—occasionally—adoption (Murdock, 1949). </a:t>
            </a:r>
          </a:p>
          <a:p>
            <a:pPr marL="285750" indent="-285750">
              <a:buFont typeface="Wingdings" panose="05000000000000000000" pitchFamily="2" charset="2"/>
              <a:buChar char="Ø"/>
            </a:pPr>
            <a:endParaRPr lang="en-US" dirty="0"/>
          </a:p>
          <a:p>
            <a:pPr marL="285750" indent="-285750">
              <a:buFont typeface="Wingdings" panose="05000000000000000000" pitchFamily="2" charset="2"/>
              <a:buChar char="Ø"/>
            </a:pPr>
            <a:r>
              <a:rPr lang="en-US" dirty="0"/>
              <a:t>Historically, the most standard version of the traditional family has been the </a:t>
            </a:r>
            <a:r>
              <a:rPr lang="en-US" b="1" dirty="0"/>
              <a:t>two-parent family</a:t>
            </a:r>
            <a:r>
              <a:rPr lang="en-US" dirty="0"/>
              <a:t>.</a:t>
            </a:r>
          </a:p>
          <a:p>
            <a:pPr marL="285750" indent="-285750">
              <a:buFont typeface="Wingdings" panose="05000000000000000000" pitchFamily="2" charset="2"/>
              <a:buChar char="Ø"/>
            </a:pPr>
            <a:endParaRPr lang="en-US" dirty="0"/>
          </a:p>
          <a:p>
            <a:pPr marL="285750" indent="-285750">
              <a:buFont typeface="Wingdings" panose="05000000000000000000" pitchFamily="2" charset="2"/>
              <a:buChar char="Ø"/>
            </a:pPr>
            <a:r>
              <a:rPr lang="en-US" dirty="0"/>
              <a:t>Another traditional form of family is the </a:t>
            </a:r>
            <a:r>
              <a:rPr lang="en-US" b="1" dirty="0"/>
              <a:t>joint family</a:t>
            </a:r>
            <a:r>
              <a:rPr lang="en-US" dirty="0"/>
              <a:t>, in which three or more generations of blood relatives live in a single household or compound. </a:t>
            </a:r>
          </a:p>
        </p:txBody>
      </p:sp>
      <p:sp>
        <p:nvSpPr>
          <p:cNvPr id="4" name="TextBox 3"/>
          <p:cNvSpPr txBox="1"/>
          <p:nvPr/>
        </p:nvSpPr>
        <p:spPr>
          <a:xfrm>
            <a:off x="6096000" y="1382224"/>
            <a:ext cx="5966104" cy="3970318"/>
          </a:xfrm>
          <a:prstGeom prst="rect">
            <a:avLst/>
          </a:prstGeom>
          <a:solidFill>
            <a:schemeClr val="accent1">
              <a:lumMod val="20000"/>
              <a:lumOff val="80000"/>
            </a:schemeClr>
          </a:solidFill>
          <a:ln>
            <a:solidFill>
              <a:schemeClr val="accent1">
                <a:lumMod val="50000"/>
              </a:schemeClr>
            </a:solidFill>
          </a:ln>
        </p:spPr>
        <p:txBody>
          <a:bodyPr wrap="square" rtlCol="0">
            <a:spAutoFit/>
          </a:bodyPr>
          <a:lstStyle/>
          <a:p>
            <a:pPr algn="ctr"/>
            <a:r>
              <a:rPr lang="en-US" b="1" dirty="0"/>
              <a:t>Modern Family</a:t>
            </a:r>
          </a:p>
          <a:p>
            <a:pPr marL="285750" indent="-285750">
              <a:buFont typeface="Wingdings" panose="05000000000000000000" pitchFamily="2" charset="2"/>
              <a:buChar char="Ø"/>
            </a:pPr>
            <a:r>
              <a:rPr lang="en-US" dirty="0"/>
              <a:t>Modern families—especially those in industrialized societies—exist in many forms, including:</a:t>
            </a:r>
          </a:p>
          <a:p>
            <a:pPr marL="742950" lvl="1" indent="-285750">
              <a:buFont typeface="Arial" panose="020B0604020202020204" pitchFamily="34" charset="0"/>
              <a:buChar char="•"/>
            </a:pPr>
            <a:r>
              <a:rPr lang="en-US" dirty="0"/>
              <a:t>the single parent family</a:t>
            </a:r>
          </a:p>
          <a:p>
            <a:pPr marL="742950" lvl="1" indent="-285750">
              <a:buFont typeface="Arial" panose="020B0604020202020204" pitchFamily="34" charset="0"/>
              <a:buChar char="•"/>
            </a:pPr>
            <a:r>
              <a:rPr lang="en-US" dirty="0"/>
              <a:t>foster families</a:t>
            </a:r>
          </a:p>
          <a:p>
            <a:pPr marL="742950" lvl="1" indent="-285750">
              <a:buFont typeface="Arial" panose="020B0604020202020204" pitchFamily="34" charset="0"/>
              <a:buChar char="•"/>
            </a:pPr>
            <a:r>
              <a:rPr lang="en-US" dirty="0"/>
              <a:t>same-sex couples</a:t>
            </a:r>
          </a:p>
          <a:p>
            <a:pPr marL="742950" lvl="1" indent="-285750">
              <a:buFont typeface="Arial" panose="020B0604020202020204" pitchFamily="34" charset="0"/>
              <a:buChar char="•"/>
            </a:pPr>
            <a:r>
              <a:rPr lang="en-US" dirty="0"/>
              <a:t>childfree families </a:t>
            </a:r>
          </a:p>
          <a:p>
            <a:pPr marL="742950" lvl="1" indent="-285750">
              <a:buFont typeface="Arial" panose="020B0604020202020204" pitchFamily="34" charset="0"/>
              <a:buChar char="•"/>
            </a:pPr>
            <a:r>
              <a:rPr lang="en-US" dirty="0"/>
              <a:t>many other variations from traditional norms. </a:t>
            </a:r>
          </a:p>
          <a:p>
            <a:pPr lvl="1"/>
            <a:r>
              <a:rPr lang="en-US" dirty="0"/>
              <a:t>                                                                 </a:t>
            </a:r>
          </a:p>
          <a:p>
            <a:pPr marL="285750" indent="-285750">
              <a:buFont typeface="Wingdings" panose="05000000000000000000" pitchFamily="2" charset="2"/>
              <a:buChar char="Ø"/>
            </a:pPr>
            <a:r>
              <a:rPr lang="en-US" dirty="0"/>
              <a:t>Common to each of these family forms is commitment, caring, and close emotional ties (</a:t>
            </a:r>
            <a:r>
              <a:rPr lang="en-US" dirty="0" err="1"/>
              <a:t>Benokraitis</a:t>
            </a:r>
            <a:r>
              <a:rPr lang="en-US" dirty="0"/>
              <a:t>, 2015). </a:t>
            </a:r>
          </a:p>
          <a:p>
            <a:pPr marL="285750" indent="-285750">
              <a:buFont typeface="Wingdings" panose="05000000000000000000" pitchFamily="2" charset="2"/>
              <a:buChar char="Ø"/>
            </a:pPr>
            <a:endParaRPr lang="en-US" dirty="0"/>
          </a:p>
          <a:p>
            <a:pPr marL="285750" indent="-285750">
              <a:buFont typeface="Wingdings" panose="05000000000000000000" pitchFamily="2" charset="2"/>
              <a:buChar char="Ø"/>
            </a:pPr>
            <a:r>
              <a:rPr lang="en-US" dirty="0"/>
              <a:t>Factors such as divorce and re-marriage have changed the definition of family. </a:t>
            </a:r>
          </a:p>
        </p:txBody>
      </p:sp>
      <p:sp>
        <p:nvSpPr>
          <p:cNvPr id="5" name="TextBox 4"/>
          <p:cNvSpPr txBox="1"/>
          <p:nvPr/>
        </p:nvSpPr>
        <p:spPr>
          <a:xfrm>
            <a:off x="717674" y="691076"/>
            <a:ext cx="10359024" cy="369332"/>
          </a:xfrm>
          <a:prstGeom prst="rect">
            <a:avLst/>
          </a:prstGeom>
          <a:solidFill>
            <a:schemeClr val="accent1">
              <a:lumMod val="20000"/>
              <a:lumOff val="80000"/>
            </a:schemeClr>
          </a:solidFill>
          <a:ln>
            <a:solidFill>
              <a:schemeClr val="accent1">
                <a:lumMod val="50000"/>
              </a:schemeClr>
            </a:solidFill>
          </a:ln>
        </p:spPr>
        <p:txBody>
          <a:bodyPr wrap="square" rtlCol="0">
            <a:spAutoFit/>
          </a:bodyPr>
          <a:lstStyle/>
          <a:p>
            <a:pPr algn="ctr"/>
            <a:r>
              <a:rPr lang="en-US" b="1" dirty="0"/>
              <a:t>The definition of family changes across time and across culture</a:t>
            </a:r>
            <a:r>
              <a:rPr lang="en-US" dirty="0"/>
              <a:t>.</a:t>
            </a:r>
          </a:p>
        </p:txBody>
      </p:sp>
      <p:sp>
        <p:nvSpPr>
          <p:cNvPr id="6" name="TextBox 5"/>
          <p:cNvSpPr txBox="1"/>
          <p:nvPr/>
        </p:nvSpPr>
        <p:spPr>
          <a:xfrm>
            <a:off x="8220090" y="4982376"/>
            <a:ext cx="322517" cy="215444"/>
          </a:xfrm>
          <a:prstGeom prst="rect">
            <a:avLst/>
          </a:prstGeom>
          <a:noFill/>
        </p:spPr>
        <p:txBody>
          <a:bodyPr wrap="square" rtlCol="0">
            <a:spAutoFit/>
          </a:bodyPr>
          <a:lstStyle/>
          <a:p>
            <a:r>
              <a:rPr lang="en-US" sz="1200" baseline="30000" dirty="0">
                <a:latin typeface="Arial" panose="020B0604020202020204" pitchFamily="34" charset="0"/>
                <a:cs typeface="Arial" panose="020B0604020202020204" pitchFamily="34" charset="0"/>
              </a:rPr>
              <a:t>1</a:t>
            </a:r>
          </a:p>
        </p:txBody>
      </p:sp>
    </p:spTree>
    <p:extLst>
      <p:ext uri="{BB962C8B-B14F-4D97-AF65-F5344CB8AC3E}">
        <p14:creationId xmlns:p14="http://schemas.microsoft.com/office/powerpoint/2010/main" val="230932784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0E27A82-4398-6E22-8200-02AAFD9EC1A0}"/>
              </a:ext>
            </a:extLst>
          </p:cNvPr>
          <p:cNvSpPr txBox="1"/>
          <p:nvPr/>
        </p:nvSpPr>
        <p:spPr>
          <a:xfrm>
            <a:off x="4573772" y="49250"/>
            <a:ext cx="3323320" cy="400110"/>
          </a:xfrm>
          <a:prstGeom prst="rect">
            <a:avLst/>
          </a:prstGeom>
          <a:noFill/>
        </p:spPr>
        <p:txBody>
          <a:bodyPr wrap="square" rtlCol="0">
            <a:spAutoFit/>
          </a:bodyPr>
          <a:lstStyle/>
          <a:p>
            <a:pPr algn="ctr"/>
            <a:r>
              <a:rPr lang="en-US" sz="2000" dirty="0">
                <a:latin typeface="Arial" panose="020B0604020202020204" pitchFamily="34" charset="0"/>
                <a:cs typeface="Arial" panose="020B0604020202020204" pitchFamily="34" charset="0"/>
              </a:rPr>
              <a:t>Resiliency</a:t>
            </a:r>
          </a:p>
        </p:txBody>
      </p:sp>
      <p:sp>
        <p:nvSpPr>
          <p:cNvPr id="4" name="TextBox 3">
            <a:extLst>
              <a:ext uri="{FF2B5EF4-FFF2-40B4-BE49-F238E27FC236}">
                <a16:creationId xmlns:a16="http://schemas.microsoft.com/office/drawing/2014/main" id="{5158DA7E-7AEB-3BF1-696F-CC6809159797}"/>
              </a:ext>
            </a:extLst>
          </p:cNvPr>
          <p:cNvSpPr txBox="1"/>
          <p:nvPr/>
        </p:nvSpPr>
        <p:spPr>
          <a:xfrm>
            <a:off x="325676" y="516121"/>
            <a:ext cx="11649206" cy="830997"/>
          </a:xfrm>
          <a:prstGeom prst="rect">
            <a:avLst/>
          </a:prstGeom>
          <a:solidFill>
            <a:schemeClr val="accent1">
              <a:lumMod val="20000"/>
              <a:lumOff val="80000"/>
            </a:schemeClr>
          </a:solidFill>
          <a:ln>
            <a:solidFill>
              <a:schemeClr val="accent1">
                <a:lumMod val="50000"/>
              </a:schemeClr>
            </a:solidFill>
          </a:ln>
        </p:spPr>
        <p:txBody>
          <a:bodyPr wrap="square" rtlCol="0">
            <a:spAutoFit/>
          </a:bodyPr>
          <a:lstStyle/>
          <a:p>
            <a:pPr marL="285750" indent="-285750">
              <a:buFont typeface="Wingdings" panose="05000000000000000000" pitchFamily="2" charset="2"/>
              <a:buChar char="Ø"/>
            </a:pPr>
            <a:r>
              <a:rPr lang="en-US" sz="1600" dirty="0"/>
              <a:t>Being able to overcome challenges and successfully adapt is </a:t>
            </a:r>
            <a:r>
              <a:rPr lang="en-US" sz="1600" b="1" dirty="0"/>
              <a:t>resiliency. </a:t>
            </a:r>
            <a:r>
              <a:rPr lang="en-US" sz="1600" dirty="0"/>
              <a:t>Even young children can exhibit strong resilience to harsh circumstances. However, we can’t “make” children resilient, but we can explore those qualities and skills that help them develop key elements of resiliency.</a:t>
            </a:r>
            <a:r>
              <a:rPr lang="en-US" sz="1600" baseline="30000" dirty="0"/>
              <a:t>34 </a:t>
            </a:r>
            <a:r>
              <a:rPr lang="en-US" sz="1600" dirty="0"/>
              <a:t>  </a:t>
            </a:r>
          </a:p>
        </p:txBody>
      </p:sp>
      <p:sp>
        <p:nvSpPr>
          <p:cNvPr id="5" name="TextBox 4">
            <a:extLst>
              <a:ext uri="{FF2B5EF4-FFF2-40B4-BE49-F238E27FC236}">
                <a16:creationId xmlns:a16="http://schemas.microsoft.com/office/drawing/2014/main" id="{28264AAC-3125-E9E9-DB67-5A612D5D1B87}"/>
              </a:ext>
            </a:extLst>
          </p:cNvPr>
          <p:cNvSpPr txBox="1"/>
          <p:nvPr/>
        </p:nvSpPr>
        <p:spPr>
          <a:xfrm>
            <a:off x="3777926" y="1637218"/>
            <a:ext cx="4915012" cy="369332"/>
          </a:xfrm>
          <a:prstGeom prst="rect">
            <a:avLst/>
          </a:prstGeom>
          <a:noFill/>
        </p:spPr>
        <p:txBody>
          <a:bodyPr wrap="square" rtlCol="0">
            <a:spAutoFit/>
          </a:bodyPr>
          <a:lstStyle/>
          <a:p>
            <a:pPr algn="ctr"/>
            <a:r>
              <a:rPr lang="en-US" b="1" dirty="0"/>
              <a:t>Factors that Contribute to Childhood Resilience</a:t>
            </a:r>
          </a:p>
        </p:txBody>
      </p:sp>
      <p:sp>
        <p:nvSpPr>
          <p:cNvPr id="6" name="TextBox 5">
            <a:extLst>
              <a:ext uri="{FF2B5EF4-FFF2-40B4-BE49-F238E27FC236}">
                <a16:creationId xmlns:a16="http://schemas.microsoft.com/office/drawing/2014/main" id="{4C9900B0-4ADC-E865-9048-33EE496039B4}"/>
              </a:ext>
            </a:extLst>
          </p:cNvPr>
          <p:cNvSpPr txBox="1"/>
          <p:nvPr/>
        </p:nvSpPr>
        <p:spPr>
          <a:xfrm>
            <a:off x="180728" y="2114272"/>
            <a:ext cx="3918558" cy="3539430"/>
          </a:xfrm>
          <a:prstGeom prst="rect">
            <a:avLst/>
          </a:prstGeom>
          <a:solidFill>
            <a:schemeClr val="accent1">
              <a:lumMod val="20000"/>
              <a:lumOff val="80000"/>
            </a:schemeClr>
          </a:solidFill>
          <a:ln>
            <a:solidFill>
              <a:schemeClr val="accent1">
                <a:lumMod val="50000"/>
              </a:schemeClr>
            </a:solidFill>
          </a:ln>
        </p:spPr>
        <p:txBody>
          <a:bodyPr wrap="square" rtlCol="0">
            <a:spAutoFit/>
          </a:bodyPr>
          <a:lstStyle/>
          <a:p>
            <a:pPr algn="ctr"/>
            <a:r>
              <a:rPr lang="en-US" sz="1400" b="1" u="sng" dirty="0"/>
              <a:t>Cognitive Development/Problem-solving Skills</a:t>
            </a:r>
          </a:p>
          <a:p>
            <a:pPr algn="ctr"/>
            <a:endParaRPr lang="en-US" sz="1400" b="1" dirty="0"/>
          </a:p>
          <a:p>
            <a:pPr marL="285750" indent="-285750">
              <a:buFont typeface="Wingdings" panose="05000000000000000000" pitchFamily="2" charset="2"/>
              <a:buChar char="Ø"/>
            </a:pPr>
            <a:r>
              <a:rPr lang="en-US" sz="1400" dirty="0"/>
              <a:t>As children mature, the problems they solve get more complex. Solving problems engages our </a:t>
            </a:r>
            <a:r>
              <a:rPr lang="en-US" sz="1400" i="1" dirty="0"/>
              <a:t>prefrontal corte</a:t>
            </a:r>
            <a:r>
              <a:rPr lang="en-US" sz="1400" dirty="0"/>
              <a:t>x which is involved in </a:t>
            </a:r>
            <a:r>
              <a:rPr lang="en-US" sz="1400" i="1" dirty="0"/>
              <a:t>executive function</a:t>
            </a:r>
            <a:r>
              <a:rPr lang="en-US" sz="1400" dirty="0"/>
              <a:t>. </a:t>
            </a:r>
          </a:p>
          <a:p>
            <a:pPr marL="285750" indent="-285750">
              <a:buFont typeface="Wingdings" panose="05000000000000000000" pitchFamily="2" charset="2"/>
              <a:buChar char="Ø"/>
            </a:pPr>
            <a:endParaRPr lang="en-US" sz="1400" dirty="0"/>
          </a:p>
          <a:p>
            <a:pPr marL="285750" indent="-285750">
              <a:buFont typeface="Wingdings" panose="05000000000000000000" pitchFamily="2" charset="2"/>
              <a:buChar char="Ø"/>
            </a:pPr>
            <a:r>
              <a:rPr lang="en-US" sz="1400" dirty="0"/>
              <a:t>During times of stress and trauma, the prefrontal cortex is typically shut down so that our body can respond to the threats it is facing. </a:t>
            </a:r>
          </a:p>
          <a:p>
            <a:pPr marL="285750" indent="-285750">
              <a:buFont typeface="Wingdings" panose="05000000000000000000" pitchFamily="2" charset="2"/>
              <a:buChar char="Ø"/>
            </a:pPr>
            <a:endParaRPr lang="en-US" sz="1400" dirty="0"/>
          </a:p>
          <a:p>
            <a:pPr marL="285750" indent="-285750">
              <a:buFont typeface="Wingdings" panose="05000000000000000000" pitchFamily="2" charset="2"/>
              <a:buChar char="Ø"/>
            </a:pPr>
            <a:r>
              <a:rPr lang="en-US" sz="1400" dirty="0"/>
              <a:t>Helping children engage in problem-solving activities, will allow them to gain a sense of self-efficacy and mastery as well as re-engaging the parts of their brain that may have been offline. </a:t>
            </a:r>
          </a:p>
        </p:txBody>
      </p:sp>
      <p:sp>
        <p:nvSpPr>
          <p:cNvPr id="7" name="TextBox 6">
            <a:extLst>
              <a:ext uri="{FF2B5EF4-FFF2-40B4-BE49-F238E27FC236}">
                <a16:creationId xmlns:a16="http://schemas.microsoft.com/office/drawing/2014/main" id="{05D3DB8B-7ECC-3004-4C0F-DC4807A675D7}"/>
              </a:ext>
            </a:extLst>
          </p:cNvPr>
          <p:cNvSpPr txBox="1"/>
          <p:nvPr/>
        </p:nvSpPr>
        <p:spPr>
          <a:xfrm>
            <a:off x="4296789" y="2318734"/>
            <a:ext cx="4021899" cy="2462213"/>
          </a:xfrm>
          <a:prstGeom prst="rect">
            <a:avLst/>
          </a:prstGeom>
          <a:solidFill>
            <a:schemeClr val="accent1">
              <a:lumMod val="20000"/>
              <a:lumOff val="80000"/>
            </a:schemeClr>
          </a:solidFill>
          <a:ln>
            <a:solidFill>
              <a:schemeClr val="accent1">
                <a:lumMod val="50000"/>
              </a:schemeClr>
            </a:solidFill>
          </a:ln>
        </p:spPr>
        <p:txBody>
          <a:bodyPr wrap="square" rtlCol="0">
            <a:spAutoFit/>
          </a:bodyPr>
          <a:lstStyle/>
          <a:p>
            <a:pPr algn="ctr"/>
            <a:r>
              <a:rPr lang="en-US" sz="1400" b="1" u="sng" dirty="0"/>
              <a:t>Self-Regulation</a:t>
            </a:r>
          </a:p>
          <a:p>
            <a:pPr algn="ctr"/>
            <a:endParaRPr lang="en-US" sz="1400" b="1" u="sng" dirty="0"/>
          </a:p>
          <a:p>
            <a:pPr marL="285750" indent="-285750">
              <a:buFont typeface="Wingdings" panose="05000000000000000000" pitchFamily="2" charset="2"/>
              <a:buChar char="Ø"/>
            </a:pPr>
            <a:r>
              <a:rPr lang="en-US" sz="1400" b="1" dirty="0"/>
              <a:t>Self-regulation</a:t>
            </a:r>
            <a:r>
              <a:rPr lang="en-US" sz="1400" dirty="0"/>
              <a:t> is the ability to control oneself in a variety of ways.  It involves working memory, the ability to focus on a goal, tolerance for frustration, and controlling and expressing one’s emotions appropriately and in context. </a:t>
            </a:r>
          </a:p>
          <a:p>
            <a:endParaRPr lang="en-US" sz="1400" dirty="0"/>
          </a:p>
          <a:p>
            <a:pPr marL="285750" indent="-285750">
              <a:buFont typeface="Wingdings" panose="05000000000000000000" pitchFamily="2" charset="2"/>
              <a:buChar char="Ø"/>
            </a:pPr>
            <a:r>
              <a:rPr lang="en-US" sz="1400" dirty="0"/>
              <a:t>Self-regulation is key for academic and social success and plays a significant role in mental health outcomes.</a:t>
            </a:r>
            <a:endParaRPr lang="en-US" sz="1400" b="1" u="sng" dirty="0"/>
          </a:p>
        </p:txBody>
      </p:sp>
      <p:sp>
        <p:nvSpPr>
          <p:cNvPr id="8" name="TextBox 7">
            <a:extLst>
              <a:ext uri="{FF2B5EF4-FFF2-40B4-BE49-F238E27FC236}">
                <a16:creationId xmlns:a16="http://schemas.microsoft.com/office/drawing/2014/main" id="{CAB2E350-CAC5-69AA-EFF2-94FB641901E9}"/>
              </a:ext>
            </a:extLst>
          </p:cNvPr>
          <p:cNvSpPr txBox="1"/>
          <p:nvPr/>
        </p:nvSpPr>
        <p:spPr>
          <a:xfrm>
            <a:off x="8460102" y="2318734"/>
            <a:ext cx="3514780" cy="2893100"/>
          </a:xfrm>
          <a:prstGeom prst="rect">
            <a:avLst/>
          </a:prstGeom>
          <a:solidFill>
            <a:schemeClr val="accent1">
              <a:lumMod val="20000"/>
              <a:lumOff val="80000"/>
            </a:schemeClr>
          </a:solidFill>
          <a:ln>
            <a:solidFill>
              <a:schemeClr val="accent1">
                <a:lumMod val="50000"/>
              </a:schemeClr>
            </a:solidFill>
          </a:ln>
        </p:spPr>
        <p:txBody>
          <a:bodyPr wrap="square" rtlCol="0">
            <a:spAutoFit/>
          </a:bodyPr>
          <a:lstStyle/>
          <a:p>
            <a:pPr algn="ctr"/>
            <a:r>
              <a:rPr lang="en-US" sz="1400" b="1" u="sng" dirty="0"/>
              <a:t>Relationships with Caring Adults</a:t>
            </a:r>
          </a:p>
          <a:p>
            <a:pPr algn="ctr"/>
            <a:endParaRPr lang="en-US" sz="1400" b="1" u="sng" dirty="0"/>
          </a:p>
          <a:p>
            <a:pPr marL="285750" indent="-285750">
              <a:buFont typeface="Wingdings" panose="05000000000000000000" pitchFamily="2" charset="2"/>
              <a:buChar char="Ø"/>
            </a:pPr>
            <a:r>
              <a:rPr lang="en-US" sz="1400" dirty="0"/>
              <a:t>Disrupted attachment relationships can be devastating for young children because they are still developing an internal working model of what relationships look like and because they rely so intensively on their caregivers to get their basic needs met.  </a:t>
            </a:r>
          </a:p>
          <a:p>
            <a:pPr marL="285750" indent="-285750">
              <a:buFont typeface="Wingdings" panose="05000000000000000000" pitchFamily="2" charset="2"/>
              <a:buChar char="Ø"/>
            </a:pPr>
            <a:endParaRPr lang="en-US" sz="1400" dirty="0"/>
          </a:p>
          <a:p>
            <a:pPr marL="285750" indent="-285750">
              <a:buFont typeface="Wingdings" panose="05000000000000000000" pitchFamily="2" charset="2"/>
              <a:buChar char="Ø"/>
            </a:pPr>
            <a:r>
              <a:rPr lang="en-US" sz="1400" dirty="0"/>
              <a:t>By developing relationships with caring adults,, children learn about healthy relationships</a:t>
            </a:r>
            <a:endParaRPr lang="en-US" sz="1400" b="1" u="sng" dirty="0"/>
          </a:p>
        </p:txBody>
      </p:sp>
      <p:sp>
        <p:nvSpPr>
          <p:cNvPr id="9" name="TextBox 8">
            <a:extLst>
              <a:ext uri="{FF2B5EF4-FFF2-40B4-BE49-F238E27FC236}">
                <a16:creationId xmlns:a16="http://schemas.microsoft.com/office/drawing/2014/main" id="{CA49BA0D-29BC-4444-56D8-74AE99665686}"/>
              </a:ext>
            </a:extLst>
          </p:cNvPr>
          <p:cNvSpPr txBox="1"/>
          <p:nvPr/>
        </p:nvSpPr>
        <p:spPr>
          <a:xfrm>
            <a:off x="8366390" y="1637218"/>
            <a:ext cx="414305" cy="215444"/>
          </a:xfrm>
          <a:prstGeom prst="rect">
            <a:avLst/>
          </a:prstGeom>
          <a:noFill/>
        </p:spPr>
        <p:txBody>
          <a:bodyPr wrap="square" rtlCol="0">
            <a:spAutoFit/>
          </a:bodyPr>
          <a:lstStyle/>
          <a:p>
            <a:r>
              <a:rPr lang="en-US" sz="1200" baseline="30000" dirty="0">
                <a:latin typeface="Arial" panose="020B0604020202020204" pitchFamily="34" charset="0"/>
                <a:cs typeface="Arial" panose="020B0604020202020204" pitchFamily="34" charset="0"/>
              </a:rPr>
              <a:t>35</a:t>
            </a:r>
          </a:p>
        </p:txBody>
      </p:sp>
      <p:sp>
        <p:nvSpPr>
          <p:cNvPr id="10" name="TextBox 9">
            <a:extLst>
              <a:ext uri="{FF2B5EF4-FFF2-40B4-BE49-F238E27FC236}">
                <a16:creationId xmlns:a16="http://schemas.microsoft.com/office/drawing/2014/main" id="{66FB744A-DF74-BE6C-0DDF-4CA0E41BCC77}"/>
              </a:ext>
            </a:extLst>
          </p:cNvPr>
          <p:cNvSpPr txBox="1"/>
          <p:nvPr/>
        </p:nvSpPr>
        <p:spPr>
          <a:xfrm>
            <a:off x="565934" y="5901847"/>
            <a:ext cx="11314546" cy="400110"/>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34. </a:t>
            </a:r>
            <a:r>
              <a:rPr lang="en-US" sz="1000" u="sng" dirty="0">
                <a:latin typeface="Arial" panose="020B0604020202020204" pitchFamily="34" charset="0"/>
                <a:cs typeface="Arial" panose="020B0604020202020204" pitchFamily="34" charset="0"/>
                <a:hlinkClick r:id="rId2"/>
              </a:rPr>
              <a:t>Child Growth and Development: An Open Educational Resources Publication by College of the Canyons</a:t>
            </a:r>
            <a:r>
              <a:rPr lang="en-US" sz="1000" dirty="0">
                <a:latin typeface="Arial" panose="020B0604020202020204" pitchFamily="34" charset="0"/>
                <a:cs typeface="Arial" panose="020B0604020202020204" pitchFamily="34" charset="0"/>
              </a:rPr>
              <a:t> by Jennifer Paris, Antoinette Ricardo, and Dawn Richmond is licensed under </a:t>
            </a:r>
            <a:r>
              <a:rPr lang="en-US" sz="1000" u="sng" dirty="0">
                <a:latin typeface="Arial" panose="020B0604020202020204" pitchFamily="34" charset="0"/>
                <a:cs typeface="Arial" panose="020B0604020202020204" pitchFamily="34" charset="0"/>
                <a:hlinkClick r:id="rId3"/>
              </a:rPr>
              <a:t>CC BY 4.0</a:t>
            </a:r>
            <a:endParaRPr lang="en-US" sz="1000" dirty="0">
              <a:latin typeface="Arial" panose="020B0604020202020204" pitchFamily="34" charset="0"/>
              <a:cs typeface="Arial" panose="020B0604020202020204" pitchFamily="34" charset="0"/>
            </a:endParaRPr>
          </a:p>
          <a:p>
            <a:r>
              <a:rPr lang="en-US" sz="1000" dirty="0">
                <a:latin typeface="Arial" panose="020B0604020202020204" pitchFamily="34" charset="0"/>
                <a:cs typeface="Arial" panose="020B0604020202020204" pitchFamily="34" charset="0"/>
              </a:rPr>
              <a:t>35. </a:t>
            </a:r>
            <a:r>
              <a:rPr lang="en-US" sz="1000" u="sng" dirty="0">
                <a:latin typeface="Arial" panose="020B0604020202020204" pitchFamily="34" charset="0"/>
                <a:cs typeface="Arial" panose="020B0604020202020204" pitchFamily="34" charset="0"/>
                <a:hlinkClick r:id="rId4"/>
              </a:rPr>
              <a:t>Childhood Resilience</a:t>
            </a:r>
            <a:r>
              <a:rPr lang="en-US" sz="1000" dirty="0">
                <a:latin typeface="Arial" panose="020B0604020202020204" pitchFamily="34" charset="0"/>
                <a:cs typeface="Arial" panose="020B0604020202020204" pitchFamily="34" charset="0"/>
              </a:rPr>
              <a:t> retrieved from  </a:t>
            </a:r>
            <a:r>
              <a:rPr lang="en-US" sz="1000" u="sng" dirty="0">
                <a:latin typeface="Arial" panose="020B0604020202020204" pitchFamily="34" charset="0"/>
                <a:cs typeface="Arial" panose="020B0604020202020204" pitchFamily="34" charset="0"/>
                <a:hlinkClick r:id="rId4"/>
              </a:rPr>
              <a:t>SAMSA</a:t>
            </a:r>
            <a:r>
              <a:rPr lang="en-US" sz="1000" dirty="0">
                <a:latin typeface="Arial" panose="020B0604020202020204" pitchFamily="34" charset="0"/>
                <a:cs typeface="Arial" panose="020B0604020202020204" pitchFamily="34" charset="0"/>
              </a:rPr>
              <a:t>  </a:t>
            </a:r>
            <a:r>
              <a:rPr lang="en-US" sz="1000" u="sng" dirty="0">
                <a:latin typeface="Arial" panose="020B0604020202020204" pitchFamily="34" charset="0"/>
                <a:cs typeface="Arial" panose="020B0604020202020204" pitchFamily="34" charset="0"/>
                <a:hlinkClick r:id="rId5"/>
              </a:rPr>
              <a:t>HHS.gov</a:t>
            </a:r>
            <a:r>
              <a:rPr lang="en-US" sz="1000" dirty="0">
                <a:latin typeface="Arial" panose="020B0604020202020204" pitchFamily="34" charset="0"/>
                <a:cs typeface="Arial" panose="020B0604020202020204" pitchFamily="34" charset="0"/>
              </a:rPr>
              <a:t> – public domain.</a:t>
            </a:r>
          </a:p>
        </p:txBody>
      </p:sp>
      <p:sp>
        <p:nvSpPr>
          <p:cNvPr id="11" name="TextBox 10">
            <a:extLst>
              <a:ext uri="{FF2B5EF4-FFF2-40B4-BE49-F238E27FC236}">
                <a16:creationId xmlns:a16="http://schemas.microsoft.com/office/drawing/2014/main" id="{3B773031-8782-5399-74FB-C47AA28E7BFE}"/>
              </a:ext>
            </a:extLst>
          </p:cNvPr>
          <p:cNvSpPr txBox="1"/>
          <p:nvPr/>
        </p:nvSpPr>
        <p:spPr>
          <a:xfrm>
            <a:off x="4808490" y="4910509"/>
            <a:ext cx="3088602" cy="646331"/>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Video 1: </a:t>
            </a:r>
            <a:r>
              <a:rPr lang="en-US" sz="1200" dirty="0">
                <a:latin typeface="Arial" panose="020B0604020202020204" pitchFamily="34" charset="0"/>
                <a:cs typeface="Arial" panose="020B0604020202020204" pitchFamily="34" charset="0"/>
                <a:hlinkClick r:id="rId6"/>
              </a:rPr>
              <a:t>InBrief: What is Resilience?</a:t>
            </a:r>
            <a:endParaRPr lang="en-US" sz="1200" dirty="0">
              <a:latin typeface="Arial" panose="020B0604020202020204" pitchFamily="34" charset="0"/>
              <a:cs typeface="Arial" panose="020B0604020202020204" pitchFamily="34" charset="0"/>
            </a:endParaRPr>
          </a:p>
          <a:p>
            <a:r>
              <a:rPr lang="en-US" sz="1200" dirty="0">
                <a:latin typeface="Arial" panose="020B0604020202020204" pitchFamily="34" charset="0"/>
                <a:cs typeface="Arial" panose="020B0604020202020204" pitchFamily="34" charset="0"/>
              </a:rPr>
              <a:t>Video 2: </a:t>
            </a:r>
            <a:r>
              <a:rPr lang="en-US" sz="1200" dirty="0">
                <a:latin typeface="Arial" panose="020B0604020202020204" pitchFamily="34" charset="0"/>
                <a:cs typeface="Arial" panose="020B0604020202020204" pitchFamily="34" charset="0"/>
                <a:hlinkClick r:id="rId7"/>
              </a:rPr>
              <a:t>InBrief: The Science of Resilience</a:t>
            </a:r>
            <a:endParaRPr lang="en-US" sz="1200" dirty="0">
              <a:latin typeface="Arial" panose="020B0604020202020204" pitchFamily="34" charset="0"/>
              <a:cs typeface="Arial" panose="020B0604020202020204" pitchFamily="34" charset="0"/>
            </a:endParaRPr>
          </a:p>
          <a:p>
            <a:r>
              <a:rPr lang="en-US" sz="1200" dirty="0">
                <a:latin typeface="Arial" panose="020B0604020202020204" pitchFamily="34" charset="0"/>
                <a:cs typeface="Arial" panose="020B0604020202020204" pitchFamily="34" charset="0"/>
              </a:rPr>
              <a:t>Video 3: </a:t>
            </a:r>
            <a:r>
              <a:rPr lang="en-US" sz="1200" dirty="0">
                <a:latin typeface="Arial" panose="020B0604020202020204" pitchFamily="34" charset="0"/>
                <a:cs typeface="Arial" panose="020B0604020202020204" pitchFamily="34" charset="0"/>
                <a:hlinkClick r:id="rId8"/>
              </a:rPr>
              <a:t>In Brief: How Resilience is Built</a:t>
            </a:r>
            <a:endParaRPr lang="en-US"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6675808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519055" y="-46167"/>
            <a:ext cx="5536504" cy="400110"/>
          </a:xfrm>
          <a:prstGeom prst="rect">
            <a:avLst/>
          </a:prstGeom>
          <a:noFill/>
        </p:spPr>
        <p:txBody>
          <a:bodyPr wrap="square" rtlCol="0">
            <a:spAutoFit/>
          </a:bodyPr>
          <a:lstStyle/>
          <a:p>
            <a:pPr algn="ctr"/>
            <a:r>
              <a:rPr lang="en-US" sz="2000" dirty="0">
                <a:latin typeface="Arial" panose="020B0604020202020204" pitchFamily="34" charset="0"/>
                <a:cs typeface="Arial" panose="020B0604020202020204" pitchFamily="34" charset="0"/>
              </a:rPr>
              <a:t>Chronic Health Conditions in Childhood</a:t>
            </a:r>
          </a:p>
        </p:txBody>
      </p:sp>
      <p:sp>
        <p:nvSpPr>
          <p:cNvPr id="3" name="TextBox 2"/>
          <p:cNvSpPr txBox="1"/>
          <p:nvPr/>
        </p:nvSpPr>
        <p:spPr>
          <a:xfrm>
            <a:off x="118995" y="461664"/>
            <a:ext cx="5536504" cy="2246769"/>
          </a:xfrm>
          <a:prstGeom prst="rect">
            <a:avLst/>
          </a:prstGeom>
          <a:solidFill>
            <a:schemeClr val="accent1">
              <a:lumMod val="20000"/>
              <a:lumOff val="80000"/>
            </a:schemeClr>
          </a:solidFill>
          <a:ln>
            <a:solidFill>
              <a:schemeClr val="accent1">
                <a:lumMod val="50000"/>
              </a:schemeClr>
            </a:solidFill>
          </a:ln>
        </p:spPr>
        <p:txBody>
          <a:bodyPr wrap="square" rtlCol="0">
            <a:spAutoFit/>
          </a:bodyPr>
          <a:lstStyle/>
          <a:p>
            <a:pPr marL="285750" indent="-285750">
              <a:buFont typeface="Wingdings" panose="05000000000000000000" pitchFamily="2" charset="2"/>
              <a:buChar char="Ø"/>
            </a:pPr>
            <a:r>
              <a:rPr lang="en-US" sz="1400" b="1" dirty="0"/>
              <a:t>Asthma </a:t>
            </a:r>
            <a:r>
              <a:rPr lang="en-US" sz="1400" dirty="0"/>
              <a:t>is a chronic disease that affects your airways. The inside walls of your airways become sore and swollen.</a:t>
            </a:r>
          </a:p>
          <a:p>
            <a:pPr marL="285750" indent="-285750">
              <a:buFont typeface="Wingdings" panose="05000000000000000000" pitchFamily="2" charset="2"/>
              <a:buChar char="Ø"/>
            </a:pPr>
            <a:endParaRPr lang="en-US" sz="1400" dirty="0"/>
          </a:p>
          <a:p>
            <a:pPr marL="285750" indent="-285750">
              <a:buFont typeface="Wingdings" panose="05000000000000000000" pitchFamily="2" charset="2"/>
              <a:buChar char="Ø"/>
            </a:pPr>
            <a:r>
              <a:rPr lang="en-US" sz="1400" dirty="0"/>
              <a:t>In the United States, nearly 9 million children have asthma. Children have smaller airways than adults, which makes asthma especially serious for them. </a:t>
            </a:r>
          </a:p>
          <a:p>
            <a:pPr marL="285750" indent="-285750">
              <a:buFont typeface="Wingdings" panose="05000000000000000000" pitchFamily="2" charset="2"/>
              <a:buChar char="Ø"/>
            </a:pPr>
            <a:endParaRPr lang="en-US" sz="1400" dirty="0"/>
          </a:p>
          <a:p>
            <a:pPr marL="285750" indent="-285750">
              <a:buFont typeface="Wingdings" panose="05000000000000000000" pitchFamily="2" charset="2"/>
              <a:buChar char="Ø"/>
            </a:pPr>
            <a:r>
              <a:rPr lang="en-US" sz="1400" dirty="0"/>
              <a:t>Children with asthma may experience wheezing, coughing, chest tightness, and trouble breathing, especially early in the morning or at night.</a:t>
            </a:r>
            <a:r>
              <a:rPr lang="en-US" sz="1200" baseline="30000" dirty="0">
                <a:latin typeface="Arial" panose="020B0604020202020204" pitchFamily="34" charset="0"/>
                <a:cs typeface="Arial" panose="020B0604020202020204" pitchFamily="34" charset="0"/>
              </a:rPr>
              <a:t>36</a:t>
            </a:r>
          </a:p>
        </p:txBody>
      </p:sp>
      <p:pic>
        <p:nvPicPr>
          <p:cNvPr id="5" name="Picture 4"/>
          <p:cNvPicPr/>
          <p:nvPr/>
        </p:nvPicPr>
        <p:blipFill rotWithShape="1">
          <a:blip r:embed="rId2">
            <a:extLst>
              <a:ext uri="{28A0092B-C50C-407E-A947-70E740481C1C}">
                <a14:useLocalDpi xmlns:a14="http://schemas.microsoft.com/office/drawing/2010/main" val="0"/>
              </a:ext>
            </a:extLst>
          </a:blip>
          <a:srcRect l="2079" r="4854"/>
          <a:stretch/>
        </p:blipFill>
        <p:spPr bwMode="auto">
          <a:xfrm>
            <a:off x="613487" y="2858429"/>
            <a:ext cx="4206240" cy="2743200"/>
          </a:xfrm>
          <a:prstGeom prst="rect">
            <a:avLst/>
          </a:prstGeom>
          <a:noFill/>
          <a:ln>
            <a:solidFill>
              <a:schemeClr val="tx1"/>
            </a:solidFill>
          </a:ln>
        </p:spPr>
      </p:pic>
      <p:sp>
        <p:nvSpPr>
          <p:cNvPr id="8" name="TextBox 7"/>
          <p:cNvSpPr txBox="1"/>
          <p:nvPr/>
        </p:nvSpPr>
        <p:spPr>
          <a:xfrm>
            <a:off x="4465081" y="5358300"/>
            <a:ext cx="354646" cy="215444"/>
          </a:xfrm>
          <a:prstGeom prst="rect">
            <a:avLst/>
          </a:prstGeom>
          <a:noFill/>
        </p:spPr>
        <p:txBody>
          <a:bodyPr wrap="square" rtlCol="0">
            <a:spAutoFit/>
          </a:bodyPr>
          <a:lstStyle/>
          <a:p>
            <a:r>
              <a:rPr lang="en-US" sz="1200" baseline="30000" dirty="0">
                <a:latin typeface="Arial" panose="020B0604020202020204" pitchFamily="34" charset="0"/>
                <a:cs typeface="Arial" panose="020B0604020202020204" pitchFamily="34" charset="0"/>
              </a:rPr>
              <a:t>37</a:t>
            </a:r>
          </a:p>
        </p:txBody>
      </p:sp>
      <p:sp>
        <p:nvSpPr>
          <p:cNvPr id="9" name="TextBox 8"/>
          <p:cNvSpPr txBox="1"/>
          <p:nvPr/>
        </p:nvSpPr>
        <p:spPr>
          <a:xfrm>
            <a:off x="-33124" y="5663922"/>
            <a:ext cx="6320431" cy="646331"/>
          </a:xfrm>
          <a:prstGeom prst="rect">
            <a:avLst/>
          </a:prstGeom>
          <a:noFill/>
        </p:spPr>
        <p:txBody>
          <a:bodyPr wrap="square" rtlCol="0">
            <a:spAutoFit/>
          </a:bodyPr>
          <a:lstStyle/>
          <a:p>
            <a:r>
              <a:rPr lang="en-US" sz="900" dirty="0">
                <a:latin typeface="Arial" panose="020B0604020202020204" pitchFamily="34" charset="0"/>
                <a:cs typeface="Arial" panose="020B0604020202020204" pitchFamily="34" charset="0"/>
              </a:rPr>
              <a:t>36. </a:t>
            </a:r>
            <a:r>
              <a:rPr lang="en-US" sz="900" u="sng" dirty="0">
                <a:latin typeface="Arial" panose="020B0604020202020204" pitchFamily="34" charset="0"/>
                <a:cs typeface="Arial" panose="020B0604020202020204" pitchFamily="34" charset="0"/>
                <a:hlinkClick r:id="rId3"/>
              </a:rPr>
              <a:t>Child Growth and Development: An Open Educational Resources Publication by College of the Canyons</a:t>
            </a:r>
            <a:r>
              <a:rPr lang="en-US" sz="900" dirty="0">
                <a:latin typeface="Arial" panose="020B0604020202020204" pitchFamily="34" charset="0"/>
                <a:cs typeface="Arial" panose="020B0604020202020204" pitchFamily="34" charset="0"/>
              </a:rPr>
              <a:t> by Jennifer Paris, Antoinette Ricardo, and Dawn Richmond is licensed under </a:t>
            </a:r>
            <a:r>
              <a:rPr lang="en-US" sz="900" u="sng" dirty="0">
                <a:latin typeface="Arial" panose="020B0604020202020204" pitchFamily="34" charset="0"/>
                <a:cs typeface="Arial" panose="020B0604020202020204" pitchFamily="34" charset="0"/>
                <a:hlinkClick r:id="rId4"/>
              </a:rPr>
              <a:t>CC BY 4.0</a:t>
            </a:r>
            <a:endParaRPr lang="en-US" sz="900" baseline="30000" dirty="0">
              <a:latin typeface="Arial" panose="020B0604020202020204" pitchFamily="34" charset="0"/>
              <a:cs typeface="Arial" panose="020B0604020202020204" pitchFamily="34" charset="0"/>
            </a:endParaRPr>
          </a:p>
          <a:p>
            <a:r>
              <a:rPr lang="en-US" sz="900" dirty="0">
                <a:latin typeface="Arial" panose="020B0604020202020204" pitchFamily="34" charset="0"/>
                <a:cs typeface="Arial" panose="020B0604020202020204" pitchFamily="34" charset="0"/>
              </a:rPr>
              <a:t>37.</a:t>
            </a:r>
            <a:r>
              <a:rPr lang="en-US" sz="900" u="sng" dirty="0">
                <a:latin typeface="Arial" panose="020B0604020202020204" pitchFamily="34" charset="0"/>
                <a:cs typeface="Arial" panose="020B0604020202020204" pitchFamily="34" charset="0"/>
                <a:hlinkClick r:id="rId5"/>
              </a:rPr>
              <a:t> Asthma Triggers</a:t>
            </a:r>
            <a:r>
              <a:rPr lang="en-US" sz="900" dirty="0">
                <a:latin typeface="Arial" panose="020B0604020202020204" pitchFamily="34" charset="0"/>
                <a:cs typeface="Arial" panose="020B0604020202020204" pitchFamily="34" charset="0"/>
              </a:rPr>
              <a:t> by 7Mike5000 retrieved from </a:t>
            </a:r>
            <a:r>
              <a:rPr lang="en-US" sz="900" u="sng" dirty="0">
                <a:latin typeface="Arial" panose="020B0604020202020204" pitchFamily="34" charset="0"/>
                <a:cs typeface="Arial" panose="020B0604020202020204" pitchFamily="34" charset="0"/>
                <a:hlinkClick r:id="rId6"/>
              </a:rPr>
              <a:t>Wikipedia Commons</a:t>
            </a:r>
            <a:r>
              <a:rPr lang="en-US" sz="900" dirty="0">
                <a:latin typeface="Arial" panose="020B0604020202020204" pitchFamily="34" charset="0"/>
                <a:cs typeface="Arial" panose="020B0604020202020204" pitchFamily="34" charset="0"/>
              </a:rPr>
              <a:t> is licensed under </a:t>
            </a:r>
            <a:r>
              <a:rPr lang="en-US" sz="900" u="sng" dirty="0">
                <a:latin typeface="Arial" panose="020B0604020202020204" pitchFamily="34" charset="0"/>
                <a:cs typeface="Arial" panose="020B0604020202020204" pitchFamily="34" charset="0"/>
                <a:hlinkClick r:id="rId7"/>
              </a:rPr>
              <a:t>CC SA-3.0</a:t>
            </a:r>
            <a:endParaRPr lang="en-US" sz="900" u="sng" dirty="0">
              <a:latin typeface="Arial" panose="020B0604020202020204" pitchFamily="34" charset="0"/>
              <a:cs typeface="Arial" panose="020B0604020202020204" pitchFamily="34" charset="0"/>
            </a:endParaRPr>
          </a:p>
          <a:p>
            <a:r>
              <a:rPr lang="en-US" sz="900" dirty="0">
                <a:latin typeface="Arial" panose="020B0604020202020204" pitchFamily="34" charset="0"/>
                <a:cs typeface="Arial" panose="020B0604020202020204" pitchFamily="34" charset="0"/>
              </a:rPr>
              <a:t>38. </a:t>
            </a:r>
            <a:r>
              <a:rPr lang="en-US" sz="900" u="sng" dirty="0">
                <a:latin typeface="Arial" panose="020B0604020202020204" pitchFamily="34" charset="0"/>
                <a:cs typeface="Arial" panose="020B0604020202020204" pitchFamily="34" charset="0"/>
                <a:hlinkClick r:id="rId8"/>
              </a:rPr>
              <a:t>Diabetes in Children and Teens</a:t>
            </a:r>
            <a:r>
              <a:rPr lang="en-US" sz="900" dirty="0">
                <a:latin typeface="Arial" panose="020B0604020202020204" pitchFamily="34" charset="0"/>
                <a:cs typeface="Arial" panose="020B0604020202020204" pitchFamily="34" charset="0"/>
              </a:rPr>
              <a:t> retrieved from </a:t>
            </a:r>
            <a:r>
              <a:rPr lang="en-US" sz="900" u="sng" dirty="0">
                <a:latin typeface="Arial" panose="020B0604020202020204" pitchFamily="34" charset="0"/>
                <a:cs typeface="Arial" panose="020B0604020202020204" pitchFamily="34" charset="0"/>
                <a:hlinkClick r:id="rId9"/>
              </a:rPr>
              <a:t>MedlinePlus</a:t>
            </a:r>
            <a:r>
              <a:rPr lang="en-US" sz="900" dirty="0">
                <a:latin typeface="Arial" panose="020B0604020202020204" pitchFamily="34" charset="0"/>
                <a:cs typeface="Arial" panose="020B0604020202020204" pitchFamily="34" charset="0"/>
              </a:rPr>
              <a:t> </a:t>
            </a:r>
            <a:r>
              <a:rPr lang="en-US" sz="900" b="1" u="sng" dirty="0">
                <a:latin typeface="Arial" panose="020B0604020202020204" pitchFamily="34" charset="0"/>
                <a:cs typeface="Arial" panose="020B0604020202020204" pitchFamily="34" charset="0"/>
                <a:hlinkClick r:id="rId10"/>
              </a:rPr>
              <a:t>U.S. National Library of Medicine</a:t>
            </a:r>
            <a:r>
              <a:rPr lang="en-US" sz="900" dirty="0">
                <a:latin typeface="Arial" panose="020B0604020202020204" pitchFamily="34" charset="0"/>
                <a:cs typeface="Arial" panose="020B0604020202020204" pitchFamily="34" charset="0"/>
              </a:rPr>
              <a:t> – Public domain</a:t>
            </a:r>
          </a:p>
        </p:txBody>
      </p:sp>
      <p:sp>
        <p:nvSpPr>
          <p:cNvPr id="10" name="TextBox 9"/>
          <p:cNvSpPr txBox="1"/>
          <p:nvPr/>
        </p:nvSpPr>
        <p:spPr>
          <a:xfrm>
            <a:off x="5817551" y="337953"/>
            <a:ext cx="6320431" cy="5047536"/>
          </a:xfrm>
          <a:prstGeom prst="rect">
            <a:avLst/>
          </a:prstGeom>
          <a:solidFill>
            <a:schemeClr val="accent1">
              <a:lumMod val="20000"/>
              <a:lumOff val="80000"/>
            </a:schemeClr>
          </a:solidFill>
          <a:ln>
            <a:solidFill>
              <a:schemeClr val="accent1">
                <a:lumMod val="50000"/>
              </a:schemeClr>
            </a:solidFill>
          </a:ln>
        </p:spPr>
        <p:txBody>
          <a:bodyPr wrap="square" rtlCol="0">
            <a:spAutoFit/>
          </a:bodyPr>
          <a:lstStyle/>
          <a:p>
            <a:pPr marL="285750" indent="-285750">
              <a:buFont typeface="Wingdings" panose="05000000000000000000" pitchFamily="2" charset="2"/>
              <a:buChar char="Ø"/>
            </a:pPr>
            <a:r>
              <a:rPr lang="en-US" sz="1400" b="1" dirty="0"/>
              <a:t>Diabetes</a:t>
            </a:r>
            <a:r>
              <a:rPr lang="en-US" sz="1400" dirty="0"/>
              <a:t>- Until recently, the common type of diabetes in children and teens was </a:t>
            </a:r>
            <a:r>
              <a:rPr lang="en-US" sz="1400" b="1" dirty="0"/>
              <a:t>Type 1</a:t>
            </a:r>
            <a:r>
              <a:rPr lang="en-US" sz="1400" dirty="0"/>
              <a:t>. It was called </a:t>
            </a:r>
            <a:r>
              <a:rPr lang="en-US" sz="1400" b="1" dirty="0"/>
              <a:t>juvenile diabetes</a:t>
            </a:r>
            <a:r>
              <a:rPr lang="en-US" sz="1400" dirty="0"/>
              <a:t>. With Type 1 diabetes, the pancreas does not make </a:t>
            </a:r>
            <a:r>
              <a:rPr lang="en-US" sz="1400" b="1" dirty="0"/>
              <a:t>insulin, </a:t>
            </a:r>
            <a:r>
              <a:rPr lang="en-US" sz="1400" dirty="0"/>
              <a:t>a hormone that helps glucose, or sugar, get into your cells to give them energy. Without insulin, too much sugar stays in the blood.</a:t>
            </a:r>
          </a:p>
          <a:p>
            <a:pPr marL="285750" indent="-285750">
              <a:buFont typeface="Wingdings" panose="05000000000000000000" pitchFamily="2" charset="2"/>
              <a:buChar char="Ø"/>
            </a:pPr>
            <a:endParaRPr lang="en-US" sz="1400" dirty="0"/>
          </a:p>
          <a:p>
            <a:pPr marL="285750" indent="-285750">
              <a:buFont typeface="Wingdings" panose="05000000000000000000" pitchFamily="2" charset="2"/>
              <a:buChar char="Ø"/>
            </a:pPr>
            <a:r>
              <a:rPr lang="en-US" sz="1400" dirty="0"/>
              <a:t>Younger people are also getting </a:t>
            </a:r>
            <a:r>
              <a:rPr lang="en-US" sz="1400" b="1" dirty="0"/>
              <a:t>Type 2 diabetes</a:t>
            </a:r>
            <a:r>
              <a:rPr lang="en-US" sz="1400" dirty="0"/>
              <a:t>. Type 2 diabetes used to be called adult-onset diabetes. But now it is becoming more common in children and teens, due to more obesity. With Type 2 diabetes, the body does not make or use insulin well.</a:t>
            </a:r>
          </a:p>
          <a:p>
            <a:pPr marL="285750" indent="-285750">
              <a:buFont typeface="Wingdings" panose="05000000000000000000" pitchFamily="2" charset="2"/>
              <a:buChar char="Ø"/>
            </a:pPr>
            <a:endParaRPr lang="en-US" sz="1400" dirty="0"/>
          </a:p>
          <a:p>
            <a:pPr marL="285750" indent="-285750">
              <a:buFont typeface="Wingdings" panose="05000000000000000000" pitchFamily="2" charset="2"/>
              <a:buChar char="Ø"/>
            </a:pPr>
            <a:r>
              <a:rPr lang="en-US" sz="1400" dirty="0"/>
              <a:t>Children have a higher risk of type 2 diabetes if they are overweight or obese, have a family history of diabetes, or are not active. Children who are African American, Hispanic, Native American/Alaska Native, Asian American, or Pacific Islander also have a higher risk. </a:t>
            </a:r>
          </a:p>
          <a:p>
            <a:pPr algn="ctr"/>
            <a:r>
              <a:rPr lang="en-US" sz="1400" b="1" dirty="0"/>
              <a:t>To lower the risk of type 2 diabetes in children:</a:t>
            </a:r>
          </a:p>
          <a:p>
            <a:pPr marL="1200150" lvl="2" indent="-285750">
              <a:buFont typeface="Arial" panose="020B0604020202020204" pitchFamily="34" charset="0"/>
              <a:buChar char="•"/>
            </a:pPr>
            <a:r>
              <a:rPr lang="en-US" sz="1400" dirty="0"/>
              <a:t>Have them maintain a healthy weight</a:t>
            </a:r>
          </a:p>
          <a:p>
            <a:pPr marL="1200150" lvl="2" indent="-285750">
              <a:buFont typeface="Arial" panose="020B0604020202020204" pitchFamily="34" charset="0"/>
              <a:buChar char="•"/>
            </a:pPr>
            <a:r>
              <a:rPr lang="en-US" sz="1400" dirty="0"/>
              <a:t>Be sure they are physically active</a:t>
            </a:r>
          </a:p>
          <a:p>
            <a:pPr marL="1200150" lvl="2" indent="-285750">
              <a:buFont typeface="Arial" panose="020B0604020202020204" pitchFamily="34" charset="0"/>
              <a:buChar char="•"/>
            </a:pPr>
            <a:r>
              <a:rPr lang="en-US" sz="1400" dirty="0"/>
              <a:t>Have them eat smaller portions of healthy foods</a:t>
            </a:r>
          </a:p>
          <a:p>
            <a:pPr marL="1200150" lvl="2" indent="-285750">
              <a:buFont typeface="Arial" panose="020B0604020202020204" pitchFamily="34" charset="0"/>
              <a:buChar char="•"/>
            </a:pPr>
            <a:r>
              <a:rPr lang="en-US" sz="1400" dirty="0"/>
              <a:t>Limit time with the TV, computer, and video</a:t>
            </a:r>
          </a:p>
          <a:p>
            <a:pPr marL="1200150" lvl="2" indent="-285750">
              <a:buFont typeface="Arial" panose="020B0604020202020204" pitchFamily="34" charset="0"/>
              <a:buChar char="•"/>
            </a:pPr>
            <a:endParaRPr lang="en-US" sz="1400" dirty="0"/>
          </a:p>
          <a:p>
            <a:pPr marL="285750" indent="-285750">
              <a:buFont typeface="Wingdings" panose="05000000000000000000" pitchFamily="2" charset="2"/>
              <a:buChar char="Ø"/>
            </a:pPr>
            <a:r>
              <a:rPr lang="en-US" sz="1400" dirty="0"/>
              <a:t>Children and teens with type 1 diabetes may need to take insulin. Type 2 diabetes may be controlled with diet and exercise. If not, patients will need to take oral diabetes medicines or insulin. </a:t>
            </a:r>
          </a:p>
        </p:txBody>
      </p:sp>
      <p:sp>
        <p:nvSpPr>
          <p:cNvPr id="4" name="TextBox 3">
            <a:extLst>
              <a:ext uri="{FF2B5EF4-FFF2-40B4-BE49-F238E27FC236}">
                <a16:creationId xmlns:a16="http://schemas.microsoft.com/office/drawing/2014/main" id="{C3A71055-5ECE-C970-1E60-27F1D6F2E92F}"/>
              </a:ext>
            </a:extLst>
          </p:cNvPr>
          <p:cNvSpPr txBox="1"/>
          <p:nvPr/>
        </p:nvSpPr>
        <p:spPr>
          <a:xfrm>
            <a:off x="8878236" y="5022141"/>
            <a:ext cx="354646" cy="215444"/>
          </a:xfrm>
          <a:prstGeom prst="rect">
            <a:avLst/>
          </a:prstGeom>
          <a:noFill/>
        </p:spPr>
        <p:txBody>
          <a:bodyPr wrap="square" rtlCol="0">
            <a:spAutoFit/>
          </a:bodyPr>
          <a:lstStyle/>
          <a:p>
            <a:r>
              <a:rPr lang="en-US" sz="1200" baseline="30000" dirty="0">
                <a:latin typeface="Arial" panose="020B0604020202020204" pitchFamily="34" charset="0"/>
                <a:cs typeface="Arial" panose="020B0604020202020204" pitchFamily="34" charset="0"/>
              </a:rPr>
              <a:t>38</a:t>
            </a:r>
          </a:p>
        </p:txBody>
      </p:sp>
      <p:sp>
        <p:nvSpPr>
          <p:cNvPr id="6" name="TextBox 5">
            <a:extLst>
              <a:ext uri="{FF2B5EF4-FFF2-40B4-BE49-F238E27FC236}">
                <a16:creationId xmlns:a16="http://schemas.microsoft.com/office/drawing/2014/main" id="{DA586BE1-4E1D-9F21-C3DD-0107923BAAB3}"/>
              </a:ext>
            </a:extLst>
          </p:cNvPr>
          <p:cNvSpPr txBox="1"/>
          <p:nvPr/>
        </p:nvSpPr>
        <p:spPr>
          <a:xfrm>
            <a:off x="6613211" y="5433089"/>
            <a:ext cx="5759948" cy="461665"/>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Video: </a:t>
            </a:r>
            <a:r>
              <a:rPr lang="en-US" sz="1200" dirty="0">
                <a:latin typeface="Arial" panose="020B0604020202020204" pitchFamily="34" charset="0"/>
                <a:cs typeface="Arial" panose="020B0604020202020204" pitchFamily="34" charset="0"/>
                <a:hlinkClick r:id="rId11"/>
              </a:rPr>
              <a:t>Obesity and Diabetes on the Rise in Children</a:t>
            </a:r>
            <a:r>
              <a:rPr lang="en-US" sz="1200" dirty="0">
                <a:latin typeface="Arial" panose="020B0604020202020204" pitchFamily="34" charset="0"/>
                <a:cs typeface="Arial" panose="020B0604020202020204" pitchFamily="34" charset="0"/>
              </a:rPr>
              <a:t>, discusses the obesity epidemic and how it has led to a large increase in Type 1 and Type 2 diabetes.</a:t>
            </a:r>
          </a:p>
        </p:txBody>
      </p:sp>
    </p:spTree>
    <p:extLst>
      <p:ext uri="{BB962C8B-B14F-4D97-AF65-F5344CB8AC3E}">
        <p14:creationId xmlns:p14="http://schemas.microsoft.com/office/powerpoint/2010/main" val="42616903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B5908EC0-6CF9-428E-B50B-789D0D7BBFDE}"/>
              </a:ext>
            </a:extLst>
          </p:cNvPr>
          <p:cNvSpPr txBox="1">
            <a:spLocks/>
          </p:cNvSpPr>
          <p:nvPr/>
        </p:nvSpPr>
        <p:spPr>
          <a:xfrm>
            <a:off x="3230532" y="80375"/>
            <a:ext cx="4812638" cy="350474"/>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What is Family?</a:t>
            </a:r>
          </a:p>
        </p:txBody>
      </p:sp>
      <p:sp>
        <p:nvSpPr>
          <p:cNvPr id="21" name="TextBox 20"/>
          <p:cNvSpPr txBox="1"/>
          <p:nvPr/>
        </p:nvSpPr>
        <p:spPr>
          <a:xfrm>
            <a:off x="1801151" y="6048241"/>
            <a:ext cx="8589697" cy="246221"/>
          </a:xfrm>
          <a:prstGeom prst="rect">
            <a:avLst/>
          </a:prstGeom>
          <a:noFill/>
        </p:spPr>
        <p:txBody>
          <a:bodyPr wrap="square" rtlCol="0">
            <a:spAutoFit/>
          </a:bodyPr>
          <a:lstStyle/>
          <a:p>
            <a:r>
              <a:rPr lang="en-US" sz="1000" dirty="0"/>
              <a:t>2.  </a:t>
            </a:r>
            <a:r>
              <a:rPr lang="en-US" sz="1000" u="sng" dirty="0">
                <a:hlinkClick r:id="rId2"/>
              </a:rPr>
              <a:t>""Child, Family, and Community"</a:t>
            </a:r>
            <a:r>
              <a:rPr lang="en-US" sz="1000" dirty="0"/>
              <a:t> by Rebecca </a:t>
            </a:r>
            <a:r>
              <a:rPr lang="en-US" sz="1000" dirty="0" err="1"/>
              <a:t>Laff</a:t>
            </a:r>
            <a:r>
              <a:rPr lang="en-US" sz="1000" dirty="0"/>
              <a:t> and Wendy Ruiz, </a:t>
            </a:r>
            <a:r>
              <a:rPr lang="en-US" sz="1000" u="sng" dirty="0">
                <a:hlinkClick r:id="rId3"/>
              </a:rPr>
              <a:t>College of the Canyons</a:t>
            </a:r>
            <a:r>
              <a:rPr lang="en-US" sz="1000" dirty="0"/>
              <a:t> is licensed under </a:t>
            </a:r>
            <a:r>
              <a:rPr lang="en-US" sz="1000" u="sng" dirty="0">
                <a:hlinkClick r:id="rId4"/>
              </a:rPr>
              <a:t>CC BY 4.0</a:t>
            </a:r>
            <a:r>
              <a:rPr lang="en-US" sz="1000" dirty="0"/>
              <a:t> / A derivative from the </a:t>
            </a:r>
            <a:r>
              <a:rPr lang="en-US" sz="1000" u="sng" dirty="0">
                <a:hlinkClick r:id="rId5"/>
              </a:rPr>
              <a:t>original work</a:t>
            </a:r>
            <a:endParaRPr lang="en-US" sz="1100" dirty="0"/>
          </a:p>
        </p:txBody>
      </p:sp>
      <p:sp>
        <p:nvSpPr>
          <p:cNvPr id="2" name="TextBox 1"/>
          <p:cNvSpPr txBox="1"/>
          <p:nvPr/>
        </p:nvSpPr>
        <p:spPr>
          <a:xfrm>
            <a:off x="304800" y="563538"/>
            <a:ext cx="11458113" cy="3970318"/>
          </a:xfrm>
          <a:prstGeom prst="rect">
            <a:avLst/>
          </a:prstGeom>
          <a:solidFill>
            <a:schemeClr val="accent1">
              <a:lumMod val="20000"/>
              <a:lumOff val="80000"/>
            </a:schemeClr>
          </a:solidFill>
          <a:ln>
            <a:solidFill>
              <a:schemeClr val="accent1">
                <a:lumMod val="50000"/>
              </a:schemeClr>
            </a:solidFill>
          </a:ln>
        </p:spPr>
        <p:txBody>
          <a:bodyPr wrap="square" rtlCol="0">
            <a:spAutoFit/>
          </a:bodyPr>
          <a:lstStyle/>
          <a:p>
            <a:pPr marL="342900" indent="-342900">
              <a:buFont typeface="Wingdings" panose="05000000000000000000" pitchFamily="2" charset="2"/>
              <a:buChar char="Ø"/>
            </a:pPr>
            <a:r>
              <a:rPr lang="en-US" b="1" dirty="0"/>
              <a:t>Family systems theory - </a:t>
            </a:r>
            <a:r>
              <a:rPr lang="en-US" dirty="0"/>
              <a:t>Each person has a role to play in their family, and each role comes with certain rules and expectations. The goal for the family is </a:t>
            </a:r>
            <a:r>
              <a:rPr lang="en-US" b="1" dirty="0"/>
              <a:t>stability</a:t>
            </a:r>
            <a:r>
              <a:rPr lang="en-US" dirty="0"/>
              <a:t>: rules and expectations that work for all. When the role of one member of the family changes, so do the rules and expectations; thus, causing each member to adjust their own role and expectations to compensate for the change.</a:t>
            </a:r>
          </a:p>
          <a:p>
            <a:endParaRPr lang="en-US" dirty="0"/>
          </a:p>
          <a:p>
            <a:pPr marL="342900" indent="-342900">
              <a:buFont typeface="Wingdings" panose="05000000000000000000" pitchFamily="2" charset="2"/>
              <a:buChar char="Ø"/>
            </a:pPr>
            <a:r>
              <a:rPr lang="en-US" b="1" dirty="0"/>
              <a:t>Gender</a:t>
            </a:r>
            <a:r>
              <a:rPr lang="en-US" dirty="0"/>
              <a:t> has been one factor by which family roles have long been assigned. Traditional roles have historically placed housekeeping and childrearing squarely as part of women’s responsibilities. Men, by contrast, have been seen as protectors and as providers of resources including money. However, families are now crossing these traditional roles with women working outside the home and men contributing more to domestic and childrearing responsibilities. </a:t>
            </a:r>
          </a:p>
          <a:p>
            <a:pPr marL="342900" indent="-342900">
              <a:buFont typeface="Wingdings" panose="05000000000000000000" pitchFamily="2" charset="2"/>
              <a:buChar char="Ø"/>
            </a:pPr>
            <a:endParaRPr lang="en-US" dirty="0"/>
          </a:p>
          <a:p>
            <a:pPr marL="342900" indent="-342900">
              <a:buFont typeface="Wingdings" panose="05000000000000000000" pitchFamily="2" charset="2"/>
              <a:buChar char="Ø"/>
            </a:pPr>
            <a:r>
              <a:rPr lang="en-US" dirty="0"/>
              <a:t>Parental roles have an impact on the ambitions of their children. Croft and her colleagues (2014) examined the beliefs of more than 300 children. When fathers endorsed more equal sharing of household duties and when mothers were more workplace oriented, daughters were more likely to have ambitions toward working outside the home and working in less gender-stereotyped professions.   </a:t>
            </a:r>
            <a:r>
              <a:rPr lang="en-US" sz="2000" baseline="30000" dirty="0"/>
              <a:t>2</a:t>
            </a:r>
          </a:p>
        </p:txBody>
      </p:sp>
      <p:sp>
        <p:nvSpPr>
          <p:cNvPr id="3" name="TextBox 2">
            <a:extLst>
              <a:ext uri="{FF2B5EF4-FFF2-40B4-BE49-F238E27FC236}">
                <a16:creationId xmlns:a16="http://schemas.microsoft.com/office/drawing/2014/main" id="{5FBD8C3C-9170-63F2-A739-430D82308930}"/>
              </a:ext>
            </a:extLst>
          </p:cNvPr>
          <p:cNvSpPr txBox="1"/>
          <p:nvPr/>
        </p:nvSpPr>
        <p:spPr>
          <a:xfrm>
            <a:off x="2263805" y="5433135"/>
            <a:ext cx="7396192" cy="276999"/>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Video: </a:t>
            </a:r>
            <a:r>
              <a:rPr lang="en-US" sz="1200" dirty="0">
                <a:latin typeface="Arial" panose="020B0604020202020204" pitchFamily="34" charset="0"/>
                <a:cs typeface="Arial" panose="020B0604020202020204" pitchFamily="34" charset="0"/>
                <a:hlinkClick r:id="rId6"/>
              </a:rPr>
              <a:t>Family Systems Theory – EDUC 111</a:t>
            </a:r>
            <a:r>
              <a:rPr lang="en-US" sz="1200" dirty="0">
                <a:latin typeface="Arial" panose="020B0604020202020204" pitchFamily="34" charset="0"/>
                <a:cs typeface="Arial" panose="020B0604020202020204" pitchFamily="34" charset="0"/>
              </a:rPr>
              <a:t>, provides a brief overview of Bowen’s Family Systems Theory.</a:t>
            </a:r>
          </a:p>
        </p:txBody>
      </p:sp>
    </p:spTree>
    <p:extLst>
      <p:ext uri="{BB962C8B-B14F-4D97-AF65-F5344CB8AC3E}">
        <p14:creationId xmlns:p14="http://schemas.microsoft.com/office/powerpoint/2010/main" val="8116355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B5908EC0-6CF9-428E-B50B-789D0D7BBFDE}"/>
              </a:ext>
            </a:extLst>
          </p:cNvPr>
          <p:cNvSpPr txBox="1">
            <a:spLocks/>
          </p:cNvSpPr>
          <p:nvPr/>
        </p:nvSpPr>
        <p:spPr>
          <a:xfrm>
            <a:off x="2832986" y="35018"/>
            <a:ext cx="6526028" cy="493964"/>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 Contexts of Development -  Family Atmosphere</a:t>
            </a:r>
          </a:p>
        </p:txBody>
      </p:sp>
      <p:sp>
        <p:nvSpPr>
          <p:cNvPr id="21" name="TextBox 20"/>
          <p:cNvSpPr txBox="1"/>
          <p:nvPr/>
        </p:nvSpPr>
        <p:spPr>
          <a:xfrm>
            <a:off x="693523" y="5760438"/>
            <a:ext cx="11324019" cy="400110"/>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3. </a:t>
            </a:r>
            <a:r>
              <a:rPr lang="en-US" sz="1000" u="sng" dirty="0">
                <a:latin typeface="Arial" panose="020B0604020202020204" pitchFamily="34" charset="0"/>
                <a:cs typeface="Arial" panose="020B0604020202020204" pitchFamily="34" charset="0"/>
                <a:hlinkClick r:id="rId2"/>
              </a:rPr>
              <a:t>Child Growth and Development: An Open Educational Resources Publication by College of the Canyons</a:t>
            </a:r>
            <a:r>
              <a:rPr lang="en-US" sz="1000" dirty="0">
                <a:latin typeface="Arial" panose="020B0604020202020204" pitchFamily="34" charset="0"/>
                <a:cs typeface="Arial" panose="020B0604020202020204" pitchFamily="34" charset="0"/>
              </a:rPr>
              <a:t> by Jennifer Paris, Antoinette Ricardo, and Dawn Richmond is licensed under </a:t>
            </a:r>
            <a:r>
              <a:rPr lang="en-US" sz="1000" u="sng" dirty="0">
                <a:latin typeface="Arial" panose="020B0604020202020204" pitchFamily="34" charset="0"/>
                <a:cs typeface="Arial" panose="020B0604020202020204" pitchFamily="34" charset="0"/>
                <a:hlinkClick r:id="rId3"/>
              </a:rPr>
              <a:t>CC BY 4.0</a:t>
            </a:r>
            <a:r>
              <a:rPr lang="en-US" sz="1000" u="sng" dirty="0">
                <a:latin typeface="Arial" panose="020B0604020202020204" pitchFamily="34" charset="0"/>
                <a:cs typeface="Arial" panose="020B0604020202020204" pitchFamily="34" charset="0"/>
              </a:rPr>
              <a:t> </a:t>
            </a:r>
            <a:endParaRPr lang="en-US" sz="1000" dirty="0">
              <a:latin typeface="Arial" panose="020B0604020202020204" pitchFamily="34" charset="0"/>
              <a:cs typeface="Arial" panose="020B0604020202020204" pitchFamily="34" charset="0"/>
            </a:endParaRPr>
          </a:p>
          <a:p>
            <a:r>
              <a:rPr lang="en-US" sz="1000" dirty="0">
                <a:latin typeface="Arial" panose="020B0604020202020204" pitchFamily="34" charset="0"/>
                <a:cs typeface="Arial" panose="020B0604020202020204" pitchFamily="34" charset="0"/>
              </a:rPr>
              <a:t>4.  </a:t>
            </a:r>
            <a:r>
              <a:rPr lang="en-US" sz="1000" dirty="0">
                <a:latin typeface="Arial" panose="020B0604020202020204" pitchFamily="34" charset="0"/>
                <a:cs typeface="Arial" panose="020B0604020202020204" pitchFamily="34" charset="0"/>
                <a:hlinkClick r:id="rId4"/>
              </a:rPr>
              <a:t>Image retrieved from Pixabay.com</a:t>
            </a:r>
            <a:r>
              <a:rPr lang="en-US" sz="1000" dirty="0">
                <a:latin typeface="Arial" panose="020B0604020202020204" pitchFamily="34" charset="0"/>
                <a:cs typeface="Arial" panose="020B0604020202020204" pitchFamily="34" charset="0"/>
              </a:rPr>
              <a:t> is licensed under </a:t>
            </a:r>
            <a:r>
              <a:rPr lang="en-US" sz="1000" u="sng" dirty="0">
                <a:latin typeface="Arial" panose="020B0604020202020204" pitchFamily="34" charset="0"/>
                <a:cs typeface="Arial" panose="020B0604020202020204" pitchFamily="34" charset="0"/>
                <a:hlinkClick r:id="rId5"/>
              </a:rPr>
              <a:t>CC0.</a:t>
            </a:r>
            <a:endParaRPr lang="en-US" sz="1000" dirty="0">
              <a:latin typeface="Arial" panose="020B0604020202020204" pitchFamily="34" charset="0"/>
              <a:cs typeface="Arial" panose="020B0604020202020204" pitchFamily="34" charset="0"/>
            </a:endParaRPr>
          </a:p>
        </p:txBody>
      </p:sp>
      <p:sp>
        <p:nvSpPr>
          <p:cNvPr id="3" name="TextBox 2"/>
          <p:cNvSpPr txBox="1"/>
          <p:nvPr/>
        </p:nvSpPr>
        <p:spPr>
          <a:xfrm>
            <a:off x="322728" y="697452"/>
            <a:ext cx="7100047" cy="4801314"/>
          </a:xfrm>
          <a:prstGeom prst="rect">
            <a:avLst/>
          </a:prstGeom>
          <a:solidFill>
            <a:schemeClr val="accent1">
              <a:lumMod val="20000"/>
              <a:lumOff val="80000"/>
            </a:schemeClr>
          </a:solidFill>
          <a:ln>
            <a:solidFill>
              <a:schemeClr val="accent1">
                <a:lumMod val="50000"/>
              </a:schemeClr>
            </a:solidFill>
          </a:ln>
        </p:spPr>
        <p:txBody>
          <a:bodyPr wrap="square" rtlCol="0">
            <a:spAutoFit/>
          </a:bodyPr>
          <a:lstStyle/>
          <a:p>
            <a:r>
              <a:rPr lang="en-US" b="1" dirty="0"/>
              <a:t>Family Atmosphere </a:t>
            </a:r>
          </a:p>
          <a:p>
            <a:pPr marL="342900" indent="-342900">
              <a:buFont typeface="Wingdings" panose="05000000000000000000" pitchFamily="2" charset="2"/>
              <a:buChar char="Ø"/>
            </a:pPr>
            <a:r>
              <a:rPr lang="en-US" dirty="0"/>
              <a:t>One of the ways to assess the quality of family life is to consider the tasks of families:</a:t>
            </a:r>
          </a:p>
          <a:p>
            <a:r>
              <a:rPr lang="en-US" dirty="0"/>
              <a:t>	1. Providing food, clothing and shelter </a:t>
            </a:r>
          </a:p>
          <a:p>
            <a:r>
              <a:rPr lang="en-US" dirty="0"/>
              <a:t>	2. Encouraging learning </a:t>
            </a:r>
          </a:p>
          <a:p>
            <a:r>
              <a:rPr lang="en-US" dirty="0"/>
              <a:t>	3. Developing self-esteem </a:t>
            </a:r>
          </a:p>
          <a:p>
            <a:r>
              <a:rPr lang="en-US" dirty="0"/>
              <a:t>	4. Nurturing friendships with peers </a:t>
            </a:r>
          </a:p>
          <a:p>
            <a:r>
              <a:rPr lang="en-US" dirty="0"/>
              <a:t>	5. Providing harmony and stability </a:t>
            </a:r>
          </a:p>
          <a:p>
            <a:endParaRPr lang="en-US" dirty="0"/>
          </a:p>
          <a:p>
            <a:pPr marL="342900" indent="-342900">
              <a:buFont typeface="Wingdings" panose="05000000000000000000" pitchFamily="2" charset="2"/>
              <a:buChar char="Ø"/>
            </a:pPr>
            <a:r>
              <a:rPr lang="en-US" dirty="0"/>
              <a:t>A good home environment is one in which the child’s physical, cognitive, emotional, and social needs are adequately met. </a:t>
            </a:r>
          </a:p>
          <a:p>
            <a:pPr marL="342900" indent="-342900">
              <a:buFont typeface="Wingdings" panose="05000000000000000000" pitchFamily="2" charset="2"/>
              <a:buChar char="Ø"/>
            </a:pPr>
            <a:endParaRPr lang="en-US" dirty="0"/>
          </a:p>
          <a:p>
            <a:pPr marL="342900" indent="-342900">
              <a:buFont typeface="Wingdings" panose="05000000000000000000" pitchFamily="2" charset="2"/>
              <a:buChar char="Ø"/>
            </a:pPr>
            <a:r>
              <a:rPr lang="en-US" dirty="0"/>
              <a:t>Sometimes families emphasize certain needs over other needs. </a:t>
            </a:r>
          </a:p>
          <a:p>
            <a:pPr marL="342900" indent="-342900">
              <a:buFont typeface="Wingdings" panose="05000000000000000000" pitchFamily="2" charset="2"/>
              <a:buChar char="Ø"/>
            </a:pPr>
            <a:endParaRPr lang="en-US" dirty="0"/>
          </a:p>
          <a:p>
            <a:pPr marL="342900" indent="-342900">
              <a:buFont typeface="Wingdings" panose="05000000000000000000" pitchFamily="2" charset="2"/>
              <a:buChar char="Ø"/>
            </a:pPr>
            <a:r>
              <a:rPr lang="en-US" dirty="0"/>
              <a:t>Parents should consider how it feels to live in the household. Is it stressful and conflict-ridden? Is it a place where family members enjoy being?  </a:t>
            </a:r>
            <a:r>
              <a:rPr lang="en-US" sz="1000" dirty="0"/>
              <a:t>3</a:t>
            </a:r>
            <a:endParaRPr lang="en-US" sz="1000" baseline="30000" dirty="0"/>
          </a:p>
        </p:txBody>
      </p:sp>
      <p:pic>
        <p:nvPicPr>
          <p:cNvPr id="1028" name="Picture 4" descr="Family, Eat, Sit, Rice, Meal, Dad"/>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675480" y="1143169"/>
            <a:ext cx="4093487" cy="3882833"/>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7775785" y="5106851"/>
            <a:ext cx="4093487" cy="256480"/>
          </a:xfrm>
          <a:prstGeom prst="rect">
            <a:avLst/>
          </a:prstGeom>
          <a:noFill/>
        </p:spPr>
        <p:txBody>
          <a:bodyPr wrap="square" rtlCol="0">
            <a:spAutoFit/>
          </a:bodyPr>
          <a:lstStyle/>
          <a:p>
            <a:r>
              <a:rPr lang="en-US" sz="1050" dirty="0">
                <a:latin typeface="Arial" panose="020B0604020202020204" pitchFamily="34" charset="0"/>
                <a:cs typeface="Arial" panose="020B0604020202020204" pitchFamily="34" charset="0"/>
              </a:rPr>
              <a:t>One function  of the  family is the provision of food and shelter.   </a:t>
            </a:r>
            <a:r>
              <a:rPr lang="en-US" sz="1600" baseline="30000" dirty="0"/>
              <a:t>4</a:t>
            </a:r>
          </a:p>
        </p:txBody>
      </p:sp>
    </p:spTree>
    <p:extLst>
      <p:ext uri="{BB962C8B-B14F-4D97-AF65-F5344CB8AC3E}">
        <p14:creationId xmlns:p14="http://schemas.microsoft.com/office/powerpoint/2010/main" val="3094671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B5908EC0-6CF9-428E-B50B-789D0D7BBFDE}"/>
              </a:ext>
            </a:extLst>
          </p:cNvPr>
          <p:cNvSpPr txBox="1">
            <a:spLocks/>
          </p:cNvSpPr>
          <p:nvPr/>
        </p:nvSpPr>
        <p:spPr>
          <a:xfrm>
            <a:off x="4142442" y="149593"/>
            <a:ext cx="3907116" cy="412618"/>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The Family Stress Model</a:t>
            </a:r>
          </a:p>
        </p:txBody>
      </p:sp>
      <p:sp>
        <p:nvSpPr>
          <p:cNvPr id="21" name="TextBox 20"/>
          <p:cNvSpPr txBox="1"/>
          <p:nvPr/>
        </p:nvSpPr>
        <p:spPr>
          <a:xfrm>
            <a:off x="444571" y="6068214"/>
            <a:ext cx="11156301" cy="246221"/>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5.</a:t>
            </a:r>
            <a:r>
              <a:rPr lang="en-US" sz="1000" u="sng" dirty="0">
                <a:latin typeface="Arial" panose="020B0604020202020204" pitchFamily="34" charset="0"/>
                <a:cs typeface="Arial" panose="020B0604020202020204" pitchFamily="34" charset="0"/>
                <a:hlinkClick r:id="rId2"/>
              </a:rPr>
              <a:t> Child Growth and Development: An Open Educational Resources Publication by College of the Canyons</a:t>
            </a:r>
            <a:r>
              <a:rPr lang="en-US" sz="1000" dirty="0">
                <a:latin typeface="Arial" panose="020B0604020202020204" pitchFamily="34" charset="0"/>
                <a:cs typeface="Arial" panose="020B0604020202020204" pitchFamily="34" charset="0"/>
              </a:rPr>
              <a:t> by Jennifer Paris, Antoinette Ricardo, and Dawn Richmond is licensed under </a:t>
            </a:r>
            <a:r>
              <a:rPr lang="en-US" sz="1000" u="sng" dirty="0">
                <a:latin typeface="Arial" panose="020B0604020202020204" pitchFamily="34" charset="0"/>
                <a:cs typeface="Arial" panose="020B0604020202020204" pitchFamily="34" charset="0"/>
                <a:hlinkClick r:id="rId3"/>
              </a:rPr>
              <a:t>CC BY 4.0</a:t>
            </a:r>
            <a:r>
              <a:rPr lang="en-US" sz="1000" u="sng" dirty="0">
                <a:latin typeface="Arial" panose="020B0604020202020204" pitchFamily="34" charset="0"/>
                <a:cs typeface="Arial" panose="020B0604020202020204" pitchFamily="34" charset="0"/>
              </a:rPr>
              <a:t> </a:t>
            </a:r>
            <a:r>
              <a:rPr lang="en-US" sz="1000" dirty="0">
                <a:latin typeface="Arial" panose="020B0604020202020204" pitchFamily="34" charset="0"/>
                <a:cs typeface="Arial" panose="020B0604020202020204" pitchFamily="34" charset="0"/>
              </a:rPr>
              <a:t>  </a:t>
            </a:r>
            <a:endParaRPr lang="en-US" sz="1100" dirty="0">
              <a:latin typeface="Arial" panose="020B0604020202020204" pitchFamily="34" charset="0"/>
              <a:cs typeface="Arial" panose="020B0604020202020204" pitchFamily="34" charset="0"/>
            </a:endParaRPr>
          </a:p>
        </p:txBody>
      </p:sp>
      <p:sp>
        <p:nvSpPr>
          <p:cNvPr id="2" name="TextBox 1"/>
          <p:cNvSpPr txBox="1"/>
          <p:nvPr/>
        </p:nvSpPr>
        <p:spPr>
          <a:xfrm>
            <a:off x="669970" y="927326"/>
            <a:ext cx="6457362" cy="3447098"/>
          </a:xfrm>
          <a:prstGeom prst="rect">
            <a:avLst/>
          </a:prstGeom>
          <a:solidFill>
            <a:schemeClr val="accent1">
              <a:lumMod val="20000"/>
              <a:lumOff val="80000"/>
            </a:schemeClr>
          </a:solidFill>
          <a:ln>
            <a:solidFill>
              <a:schemeClr val="accent1">
                <a:lumMod val="50000"/>
              </a:schemeClr>
            </a:solidFill>
          </a:ln>
        </p:spPr>
        <p:txBody>
          <a:bodyPr wrap="square" rtlCol="0">
            <a:spAutoFit/>
          </a:bodyPr>
          <a:lstStyle/>
          <a:p>
            <a:r>
              <a:rPr lang="en-US" b="1" dirty="0"/>
              <a:t>The Family Stress Model </a:t>
            </a:r>
          </a:p>
          <a:p>
            <a:pPr marL="342900" indent="-342900">
              <a:buFont typeface="Wingdings" panose="05000000000000000000" pitchFamily="2" charset="2"/>
              <a:buChar char="Ø"/>
            </a:pPr>
            <a:r>
              <a:rPr lang="en-US" dirty="0"/>
              <a:t>Family relationships are significantly affected by conditions outside the home. </a:t>
            </a:r>
          </a:p>
          <a:p>
            <a:pPr marL="342900" indent="-342900">
              <a:buFont typeface="Wingdings" panose="05000000000000000000" pitchFamily="2" charset="2"/>
              <a:buChar char="Ø"/>
            </a:pPr>
            <a:endParaRPr lang="en-US" dirty="0"/>
          </a:p>
          <a:p>
            <a:pPr marL="342900" indent="-342900">
              <a:buFont typeface="Wingdings" panose="05000000000000000000" pitchFamily="2" charset="2"/>
              <a:buChar char="Ø"/>
            </a:pPr>
            <a:r>
              <a:rPr lang="en-US" dirty="0"/>
              <a:t>For example, financial difficulties are associated with parents’ depressed moods, which in turn lead to marital problems and poor parenting that contributes to poorer child adjustment .</a:t>
            </a:r>
          </a:p>
          <a:p>
            <a:pPr marL="342900" indent="-342900">
              <a:buFont typeface="Wingdings" panose="05000000000000000000" pitchFamily="2" charset="2"/>
              <a:buChar char="Ø"/>
            </a:pPr>
            <a:endParaRPr lang="en-US" dirty="0"/>
          </a:p>
          <a:p>
            <a:pPr marL="342900" indent="-342900">
              <a:buFont typeface="Wingdings" panose="05000000000000000000" pitchFamily="2" charset="2"/>
              <a:buChar char="Ø"/>
            </a:pPr>
            <a:r>
              <a:rPr lang="en-US" dirty="0"/>
              <a:t>Within the home, </a:t>
            </a:r>
            <a:r>
              <a:rPr lang="en-US" b="1" dirty="0"/>
              <a:t>parental marital difficulty </a:t>
            </a:r>
            <a:r>
              <a:rPr lang="en-US" dirty="0"/>
              <a:t>or </a:t>
            </a:r>
            <a:r>
              <a:rPr lang="en-US" b="1" dirty="0"/>
              <a:t>divorce</a:t>
            </a:r>
            <a:r>
              <a:rPr lang="en-US" dirty="0"/>
              <a:t> affects more than half the children growing up today in the United States. </a:t>
            </a:r>
          </a:p>
          <a:p>
            <a:pPr marL="342900" indent="-342900">
              <a:buFont typeface="Wingdings" panose="05000000000000000000" pitchFamily="2" charset="2"/>
              <a:buChar char="Ø"/>
            </a:pPr>
            <a:endParaRPr lang="en-US" sz="2000" dirty="0"/>
          </a:p>
        </p:txBody>
      </p:sp>
      <p:pic>
        <p:nvPicPr>
          <p:cNvPr id="4" name="Picture 3" descr="Stressed mother working at home">
            <a:extLst>
              <a:ext uri="{FF2B5EF4-FFF2-40B4-BE49-F238E27FC236}">
                <a16:creationId xmlns:a16="http://schemas.microsoft.com/office/drawing/2014/main" id="{2AAD9EF2-A298-33AB-FF24-61BC8B50DE7C}"/>
              </a:ext>
            </a:extLst>
          </p:cNvPr>
          <p:cNvPicPr>
            <a:picLocks noChangeAspect="1"/>
          </p:cNvPicPr>
          <p:nvPr/>
        </p:nvPicPr>
        <p:blipFill>
          <a:blip r:embed="rId4"/>
          <a:stretch>
            <a:fillRect/>
          </a:stretch>
        </p:blipFill>
        <p:spPr>
          <a:xfrm>
            <a:off x="8049558" y="822075"/>
            <a:ext cx="3702205" cy="3657600"/>
          </a:xfrm>
          <a:prstGeom prst="rect">
            <a:avLst/>
          </a:prstGeom>
        </p:spPr>
      </p:pic>
      <p:sp>
        <p:nvSpPr>
          <p:cNvPr id="5" name="TextBox 4">
            <a:extLst>
              <a:ext uri="{FF2B5EF4-FFF2-40B4-BE49-F238E27FC236}">
                <a16:creationId xmlns:a16="http://schemas.microsoft.com/office/drawing/2014/main" id="{C81A9A7D-CD17-BCBF-FEF8-29BC9358A644}"/>
              </a:ext>
            </a:extLst>
          </p:cNvPr>
          <p:cNvSpPr txBox="1"/>
          <p:nvPr/>
        </p:nvSpPr>
        <p:spPr>
          <a:xfrm>
            <a:off x="8049558" y="4524813"/>
            <a:ext cx="4048466" cy="276999"/>
          </a:xfrm>
          <a:prstGeom prst="rect">
            <a:avLst/>
          </a:prstGeom>
          <a:noFill/>
        </p:spPr>
        <p:txBody>
          <a:bodyPr wrap="square" rtlCol="0">
            <a:spAutoFit/>
          </a:bodyPr>
          <a:lstStyle/>
          <a:p>
            <a:r>
              <a:rPr lang="en-US" sz="1100" dirty="0">
                <a:latin typeface="Arial" panose="020B0604020202020204" pitchFamily="34" charset="0"/>
                <a:cs typeface="Arial" panose="020B0604020202020204" pitchFamily="34" charset="0"/>
              </a:rPr>
              <a:t>Difficulties outside the home can negatively affect the family</a:t>
            </a:r>
            <a:r>
              <a:rPr lang="en-US" sz="1200" dirty="0"/>
              <a:t>.</a:t>
            </a:r>
          </a:p>
        </p:txBody>
      </p:sp>
      <p:sp>
        <p:nvSpPr>
          <p:cNvPr id="3" name="TextBox 2">
            <a:extLst>
              <a:ext uri="{FF2B5EF4-FFF2-40B4-BE49-F238E27FC236}">
                <a16:creationId xmlns:a16="http://schemas.microsoft.com/office/drawing/2014/main" id="{A0E47C58-200F-9477-C249-A82CB9B92E6C}"/>
              </a:ext>
            </a:extLst>
          </p:cNvPr>
          <p:cNvSpPr txBox="1"/>
          <p:nvPr/>
        </p:nvSpPr>
        <p:spPr>
          <a:xfrm>
            <a:off x="312425" y="5167189"/>
            <a:ext cx="11785599" cy="461665"/>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Video: </a:t>
            </a:r>
            <a:r>
              <a:rPr lang="en-US" sz="1200" dirty="0">
                <a:latin typeface="Arial" panose="020B0604020202020204" pitchFamily="34" charset="0"/>
                <a:cs typeface="Arial" panose="020B0604020202020204" pitchFamily="34" charset="0"/>
                <a:hlinkClick r:id="rId5"/>
              </a:rPr>
              <a:t>Robert Waldinger: What Makes a Good Life? Lessons from the Longest Study on Happiness</a:t>
            </a:r>
            <a:r>
              <a:rPr lang="en-US" sz="1200" dirty="0">
                <a:latin typeface="Arial" panose="020B0604020202020204" pitchFamily="34" charset="0"/>
                <a:cs typeface="Arial" panose="020B0604020202020204" pitchFamily="34" charset="0"/>
              </a:rPr>
              <a:t>. Dr, Waldinger discusses the data collected from the Harvard Study of Adult Development which tracked the lives of 724 men over the span of  75 years to answer the question, “What keeps us happy and healthy as we go through life?” </a:t>
            </a:r>
          </a:p>
        </p:txBody>
      </p:sp>
    </p:spTree>
    <p:extLst>
      <p:ext uri="{BB962C8B-B14F-4D97-AF65-F5344CB8AC3E}">
        <p14:creationId xmlns:p14="http://schemas.microsoft.com/office/powerpoint/2010/main" val="2380158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B5908EC0-6CF9-428E-B50B-789D0D7BBFDE}"/>
              </a:ext>
            </a:extLst>
          </p:cNvPr>
          <p:cNvSpPr txBox="1">
            <a:spLocks/>
          </p:cNvSpPr>
          <p:nvPr/>
        </p:nvSpPr>
        <p:spPr>
          <a:xfrm>
            <a:off x="3983944" y="75539"/>
            <a:ext cx="4224111" cy="388590"/>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Different Family Types</a:t>
            </a:r>
          </a:p>
        </p:txBody>
      </p:sp>
      <p:sp>
        <p:nvSpPr>
          <p:cNvPr id="21" name="TextBox 20"/>
          <p:cNvSpPr txBox="1"/>
          <p:nvPr/>
        </p:nvSpPr>
        <p:spPr>
          <a:xfrm>
            <a:off x="3863185" y="5383934"/>
            <a:ext cx="4133589" cy="584775"/>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6.  </a:t>
            </a:r>
            <a:r>
              <a:rPr lang="en-US" sz="800" dirty="0">
                <a:latin typeface="Arial" panose="020B0604020202020204" pitchFamily="34" charset="0"/>
                <a:cs typeface="Arial" panose="020B0604020202020204" pitchFamily="34" charset="0"/>
                <a:hlinkClick r:id="rId2"/>
              </a:rPr>
              <a:t>Images retrieved from pixabay.com</a:t>
            </a:r>
            <a:r>
              <a:rPr lang="en-US" sz="800" dirty="0">
                <a:latin typeface="Arial" panose="020B0604020202020204" pitchFamily="34" charset="0"/>
                <a:cs typeface="Arial" panose="020B0604020202020204" pitchFamily="34" charset="0"/>
              </a:rPr>
              <a:t> are licensed under </a:t>
            </a:r>
            <a:r>
              <a:rPr lang="en-US" sz="800" u="sng" dirty="0">
                <a:latin typeface="Arial" panose="020B0604020202020204" pitchFamily="34" charset="0"/>
                <a:cs typeface="Arial" panose="020B0604020202020204" pitchFamily="34" charset="0"/>
                <a:hlinkClick r:id="rId3"/>
              </a:rPr>
              <a:t>CC0.</a:t>
            </a:r>
            <a:endParaRPr lang="en-US" sz="800" dirty="0">
              <a:latin typeface="Arial" panose="020B0604020202020204" pitchFamily="34" charset="0"/>
              <a:cs typeface="Arial" panose="020B0604020202020204" pitchFamily="34" charset="0"/>
            </a:endParaRPr>
          </a:p>
          <a:p>
            <a:r>
              <a:rPr lang="en-US" sz="800" dirty="0">
                <a:latin typeface="Arial" panose="020B0604020202020204" pitchFamily="34" charset="0"/>
                <a:cs typeface="Arial" panose="020B0604020202020204" pitchFamily="34" charset="0"/>
              </a:rPr>
              <a:t>7. </a:t>
            </a:r>
            <a:r>
              <a:rPr lang="en-US" sz="800" u="sng" dirty="0">
                <a:latin typeface="Arial" panose="020B0604020202020204" pitchFamily="34" charset="0"/>
                <a:cs typeface="Arial" panose="020B0604020202020204" pitchFamily="34" charset="0"/>
                <a:hlinkClick r:id="rId4"/>
              </a:rPr>
              <a:t>Child Growth and Development: An Open Educational Resources Publication by College of the Canyons</a:t>
            </a:r>
            <a:r>
              <a:rPr lang="en-US" sz="800" dirty="0">
                <a:latin typeface="Arial" panose="020B0604020202020204" pitchFamily="34" charset="0"/>
                <a:cs typeface="Arial" panose="020B0604020202020204" pitchFamily="34" charset="0"/>
              </a:rPr>
              <a:t> by Jennifer Paris, Antoinette Ricardo, and Dawn Richmond is licensed under </a:t>
            </a:r>
            <a:r>
              <a:rPr lang="en-US" sz="800" u="sng" dirty="0">
                <a:latin typeface="Arial" panose="020B0604020202020204" pitchFamily="34" charset="0"/>
                <a:cs typeface="Arial" panose="020B0604020202020204" pitchFamily="34" charset="0"/>
                <a:hlinkClick r:id="rId5"/>
              </a:rPr>
              <a:t>CC BY 4.0</a:t>
            </a:r>
            <a:r>
              <a:rPr lang="en-US" sz="800" u="sng" dirty="0">
                <a:latin typeface="Arial" panose="020B0604020202020204" pitchFamily="34" charset="0"/>
                <a:cs typeface="Arial" panose="020B0604020202020204" pitchFamily="34" charset="0"/>
              </a:rPr>
              <a:t> </a:t>
            </a:r>
            <a:r>
              <a:rPr lang="en-US" sz="800" dirty="0">
                <a:latin typeface="Arial" panose="020B0604020202020204" pitchFamily="34" charset="0"/>
                <a:cs typeface="Arial" panose="020B0604020202020204" pitchFamily="34" charset="0"/>
              </a:rPr>
              <a:t>  </a:t>
            </a:r>
          </a:p>
        </p:txBody>
      </p:sp>
      <p:sp>
        <p:nvSpPr>
          <p:cNvPr id="2" name="TextBox 1"/>
          <p:cNvSpPr txBox="1"/>
          <p:nvPr/>
        </p:nvSpPr>
        <p:spPr>
          <a:xfrm>
            <a:off x="3944939" y="676273"/>
            <a:ext cx="3970082" cy="2031325"/>
          </a:xfrm>
          <a:prstGeom prst="rect">
            <a:avLst/>
          </a:prstGeom>
          <a:solidFill>
            <a:schemeClr val="accent1">
              <a:lumMod val="20000"/>
              <a:lumOff val="80000"/>
            </a:schemeClr>
          </a:solidFill>
          <a:ln>
            <a:solidFill>
              <a:schemeClr val="accent1">
                <a:lumMod val="50000"/>
              </a:schemeClr>
            </a:solidFill>
          </a:ln>
        </p:spPr>
        <p:txBody>
          <a:bodyPr wrap="square" rtlCol="0">
            <a:spAutoFit/>
          </a:bodyPr>
          <a:lstStyle/>
          <a:p>
            <a:r>
              <a:rPr lang="en-US" b="1" u="sng" dirty="0"/>
              <a:t>Singlehood Families :</a:t>
            </a:r>
            <a:r>
              <a:rPr lang="en-US" b="1" dirty="0"/>
              <a:t> </a:t>
            </a:r>
            <a:r>
              <a:rPr lang="en-US" dirty="0"/>
              <a:t>These families</a:t>
            </a:r>
            <a:r>
              <a:rPr lang="en-US" b="1" dirty="0"/>
              <a:t> </a:t>
            </a:r>
            <a:r>
              <a:rPr lang="en-US" dirty="0"/>
              <a:t>contains a person who is not married or in a common law relationship. He or she may share a relationship with a partner but lead a single lifestyle.  Couples that are </a:t>
            </a:r>
            <a:r>
              <a:rPr lang="en-US" b="1" dirty="0"/>
              <a:t>childless </a:t>
            </a:r>
            <a:r>
              <a:rPr lang="en-US" dirty="0"/>
              <a:t>are often overlooked in the discussion of families. </a:t>
            </a:r>
          </a:p>
        </p:txBody>
      </p:sp>
      <p:pic>
        <p:nvPicPr>
          <p:cNvPr id="1026" name="Picture 2" descr="Man, Woman, Couple, Walking, Two"/>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218842" y="2852463"/>
            <a:ext cx="3422276" cy="228600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7996774" y="2596513"/>
            <a:ext cx="4133589" cy="3693319"/>
          </a:xfrm>
          <a:prstGeom prst="rect">
            <a:avLst/>
          </a:prstGeom>
          <a:solidFill>
            <a:schemeClr val="accent1">
              <a:lumMod val="20000"/>
              <a:lumOff val="80000"/>
            </a:schemeClr>
          </a:solidFill>
          <a:ln>
            <a:solidFill>
              <a:schemeClr val="accent1">
                <a:lumMod val="50000"/>
              </a:schemeClr>
            </a:solidFill>
          </a:ln>
        </p:spPr>
        <p:txBody>
          <a:bodyPr wrap="square">
            <a:spAutoFit/>
          </a:bodyPr>
          <a:lstStyle/>
          <a:p>
            <a:r>
              <a:rPr lang="en-US" b="1" u="sng" dirty="0"/>
              <a:t>Single-Parent Families</a:t>
            </a:r>
            <a:r>
              <a:rPr lang="en-US" dirty="0"/>
              <a:t>:  These families are defined as one parent who has most of the day-to-day responsibilities in the raising of the child or children, who is not living with a spouse or partner, or who is not married. Single parent by choice families refer to a family that a single person builds by choice. These families can be built with the use of assisted reproductive technology and donor gametes (sperm and/or egg) or embryos, surrogacy, foster or kinship care, and adoption. </a:t>
            </a:r>
            <a:r>
              <a:rPr lang="en-US" sz="1400" baseline="30000" dirty="0">
                <a:latin typeface="Arial" panose="020B0604020202020204" pitchFamily="34" charset="0"/>
                <a:cs typeface="Arial" panose="020B0604020202020204" pitchFamily="34" charset="0"/>
              </a:rPr>
              <a:t>7</a:t>
            </a:r>
          </a:p>
        </p:txBody>
      </p:sp>
      <p:pic>
        <p:nvPicPr>
          <p:cNvPr id="1028" name="Picture 4" descr="Mom, Daughter, Woman, Girl, Lady, Kid"/>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623388" y="568168"/>
            <a:ext cx="2880360" cy="192024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388759" y="3297879"/>
            <a:ext cx="3131507" cy="2585323"/>
          </a:xfrm>
          <a:prstGeom prst="rect">
            <a:avLst/>
          </a:prstGeom>
          <a:solidFill>
            <a:schemeClr val="accent1">
              <a:lumMod val="20000"/>
              <a:lumOff val="80000"/>
            </a:schemeClr>
          </a:solidFill>
          <a:ln>
            <a:solidFill>
              <a:schemeClr val="accent1">
                <a:lumMod val="50000"/>
              </a:schemeClr>
            </a:solidFill>
          </a:ln>
        </p:spPr>
        <p:txBody>
          <a:bodyPr wrap="square" rtlCol="0">
            <a:spAutoFit/>
          </a:bodyPr>
          <a:lstStyle/>
          <a:p>
            <a:r>
              <a:rPr lang="en-US" b="1" u="sng" dirty="0"/>
              <a:t>Two-Parent Families</a:t>
            </a:r>
            <a:r>
              <a:rPr lang="en-US" dirty="0"/>
              <a:t> :The nuclear family is often referred to as the traditional family structure. It includes two married parents and children.</a:t>
            </a:r>
          </a:p>
          <a:p>
            <a:r>
              <a:rPr lang="en-US" dirty="0"/>
              <a:t>Two-parent families also include families of </a:t>
            </a:r>
            <a:r>
              <a:rPr lang="en-US" b="1" dirty="0"/>
              <a:t>cohabitating couples</a:t>
            </a:r>
            <a:r>
              <a:rPr lang="en-US" dirty="0"/>
              <a:t> (not married) and </a:t>
            </a:r>
            <a:r>
              <a:rPr lang="en-US" b="1" dirty="0"/>
              <a:t>same-sex</a:t>
            </a:r>
            <a:r>
              <a:rPr lang="en-US" dirty="0"/>
              <a:t> </a:t>
            </a:r>
            <a:r>
              <a:rPr lang="en-US" b="1" dirty="0"/>
              <a:t>families</a:t>
            </a:r>
          </a:p>
        </p:txBody>
      </p:sp>
      <p:pic>
        <p:nvPicPr>
          <p:cNvPr id="1032" name="Picture 8" descr="Family, Child, People, Mother, Girl"/>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23507" y="568168"/>
            <a:ext cx="3365776" cy="256032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11178851" y="676273"/>
            <a:ext cx="225468" cy="235962"/>
          </a:xfrm>
          <a:prstGeom prst="rect">
            <a:avLst/>
          </a:prstGeom>
          <a:noFill/>
        </p:spPr>
        <p:txBody>
          <a:bodyPr wrap="square" rtlCol="0">
            <a:spAutoFit/>
          </a:bodyPr>
          <a:lstStyle/>
          <a:p>
            <a:r>
              <a:rPr lang="en-US" sz="1400" baseline="30000" dirty="0"/>
              <a:t>6</a:t>
            </a:r>
          </a:p>
        </p:txBody>
      </p:sp>
    </p:spTree>
    <p:extLst>
      <p:ext uri="{BB962C8B-B14F-4D97-AF65-F5344CB8AC3E}">
        <p14:creationId xmlns:p14="http://schemas.microsoft.com/office/powerpoint/2010/main" val="10980064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B5908EC0-6CF9-428E-B50B-789D0D7BBFDE}"/>
              </a:ext>
            </a:extLst>
          </p:cNvPr>
          <p:cNvSpPr txBox="1">
            <a:spLocks/>
          </p:cNvSpPr>
          <p:nvPr/>
        </p:nvSpPr>
        <p:spPr>
          <a:xfrm>
            <a:off x="3814298" y="-53265"/>
            <a:ext cx="4602802" cy="563538"/>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Different Family Types Cont’d</a:t>
            </a:r>
          </a:p>
        </p:txBody>
      </p:sp>
      <p:sp>
        <p:nvSpPr>
          <p:cNvPr id="21" name="TextBox 20"/>
          <p:cNvSpPr txBox="1"/>
          <p:nvPr/>
        </p:nvSpPr>
        <p:spPr>
          <a:xfrm>
            <a:off x="211714" y="5799477"/>
            <a:ext cx="11768570" cy="553998"/>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8.  </a:t>
            </a:r>
            <a:r>
              <a:rPr lang="en-US" sz="1000" dirty="0">
                <a:latin typeface="Arial" panose="020B0604020202020204" pitchFamily="34" charset="0"/>
                <a:cs typeface="Arial" panose="020B0604020202020204" pitchFamily="34" charset="0"/>
                <a:hlinkClick r:id="rId2" action="ppaction://hlinkfile"/>
              </a:rPr>
              <a:t>Image retrieved from wikipedia.org </a:t>
            </a:r>
            <a:r>
              <a:rPr lang="en-US" sz="1000" dirty="0">
                <a:latin typeface="Arial" panose="020B0604020202020204" pitchFamily="34" charset="0"/>
                <a:cs typeface="Arial" panose="020B0604020202020204" pitchFamily="34" charset="0"/>
              </a:rPr>
              <a:t>is licensed under   </a:t>
            </a:r>
            <a:r>
              <a:rPr lang="en-US" sz="1000" dirty="0">
                <a:latin typeface="Arial" panose="020B0604020202020204" pitchFamily="34" charset="0"/>
                <a:cs typeface="Arial" panose="020B0604020202020204" pitchFamily="34" charset="0"/>
                <a:hlinkClick r:id="rId3"/>
              </a:rPr>
              <a:t>  Creative Commons Attribution-</a:t>
            </a:r>
            <a:r>
              <a:rPr lang="en-US" sz="1000" dirty="0" err="1">
                <a:latin typeface="Arial" panose="020B0604020202020204" pitchFamily="34" charset="0"/>
                <a:cs typeface="Arial" panose="020B0604020202020204" pitchFamily="34" charset="0"/>
                <a:hlinkClick r:id="rId3"/>
              </a:rPr>
              <a:t>ShareAlike</a:t>
            </a:r>
            <a:r>
              <a:rPr lang="en-US" sz="1000" dirty="0">
                <a:latin typeface="Arial" panose="020B0604020202020204" pitchFamily="34" charset="0"/>
                <a:cs typeface="Arial" panose="020B0604020202020204" pitchFamily="34" charset="0"/>
                <a:hlinkClick r:id="rId3"/>
              </a:rPr>
              <a:t> License</a:t>
            </a:r>
            <a:r>
              <a:rPr lang="en-US" sz="1000" dirty="0">
                <a:latin typeface="Arial" panose="020B0604020202020204" pitchFamily="34" charset="0"/>
                <a:cs typeface="Arial" panose="020B0604020202020204" pitchFamily="34" charset="0"/>
              </a:rPr>
              <a:t>;</a:t>
            </a:r>
          </a:p>
          <a:p>
            <a:r>
              <a:rPr lang="en-US" sz="1000" dirty="0">
                <a:latin typeface="Arial" panose="020B0604020202020204" pitchFamily="34" charset="0"/>
                <a:cs typeface="Arial" panose="020B0604020202020204" pitchFamily="34" charset="0"/>
              </a:rPr>
              <a:t>9 .</a:t>
            </a:r>
            <a:r>
              <a:rPr lang="en-US" sz="1000" dirty="0">
                <a:latin typeface="Arial" panose="020B0604020202020204" pitchFamily="34" charset="0"/>
                <a:cs typeface="Arial" panose="020B0604020202020204" pitchFamily="34" charset="0"/>
                <a:hlinkClick r:id="rId4"/>
              </a:rPr>
              <a:t>.</a:t>
            </a:r>
            <a:r>
              <a:rPr lang="en-US" sz="1000" u="sng" dirty="0">
                <a:latin typeface="Arial" panose="020B0604020202020204" pitchFamily="34" charset="0"/>
                <a:cs typeface="Arial" panose="020B0604020202020204" pitchFamily="34" charset="0"/>
                <a:hlinkClick r:id="rId4"/>
              </a:rPr>
              <a:t>Child Growth and Development: An Open Educational Resources Publication by College of the Canyons</a:t>
            </a:r>
            <a:r>
              <a:rPr lang="en-US" sz="1000" dirty="0">
                <a:latin typeface="Arial" panose="020B0604020202020204" pitchFamily="34" charset="0"/>
                <a:cs typeface="Arial" panose="020B0604020202020204" pitchFamily="34" charset="0"/>
              </a:rPr>
              <a:t> by Jennifer Paris, Antoinette Ricardo, and Dawn Richmond is licensed under </a:t>
            </a:r>
            <a:r>
              <a:rPr lang="en-US" sz="1000" u="sng" dirty="0">
                <a:latin typeface="Arial" panose="020B0604020202020204" pitchFamily="34" charset="0"/>
                <a:cs typeface="Arial" panose="020B0604020202020204" pitchFamily="34" charset="0"/>
                <a:hlinkClick r:id="rId5"/>
              </a:rPr>
              <a:t>CC BY 4.0</a:t>
            </a:r>
            <a:r>
              <a:rPr lang="en-US" sz="1000" u="sng" dirty="0">
                <a:latin typeface="Arial" panose="020B0604020202020204" pitchFamily="34" charset="0"/>
                <a:cs typeface="Arial" panose="020B0604020202020204" pitchFamily="34" charset="0"/>
              </a:rPr>
              <a:t> </a:t>
            </a:r>
          </a:p>
          <a:p>
            <a:r>
              <a:rPr lang="en-US" sz="1000" dirty="0">
                <a:latin typeface="Arial" panose="020B0604020202020204" pitchFamily="34" charset="0"/>
                <a:cs typeface="Arial" panose="020B0604020202020204" pitchFamily="34" charset="0"/>
              </a:rPr>
              <a:t>10. </a:t>
            </a:r>
            <a:r>
              <a:rPr lang="en-US" sz="1000" dirty="0">
                <a:latin typeface="Arial" panose="020B0604020202020204" pitchFamily="34" charset="0"/>
                <a:cs typeface="Arial" panose="020B0604020202020204" pitchFamily="34" charset="0"/>
                <a:hlinkClick r:id="rId6"/>
              </a:rPr>
              <a:t>Images retrieved from pixabay.com</a:t>
            </a:r>
            <a:r>
              <a:rPr lang="en-US" sz="1000" dirty="0">
                <a:latin typeface="Arial" panose="020B0604020202020204" pitchFamily="34" charset="0"/>
                <a:cs typeface="Arial" panose="020B0604020202020204" pitchFamily="34" charset="0"/>
              </a:rPr>
              <a:t> are licensed under </a:t>
            </a:r>
            <a:r>
              <a:rPr lang="en-US" sz="1000" u="sng" dirty="0">
                <a:latin typeface="Arial" panose="020B0604020202020204" pitchFamily="34" charset="0"/>
                <a:cs typeface="Arial" panose="020B0604020202020204" pitchFamily="34" charset="0"/>
                <a:hlinkClick r:id="rId7"/>
              </a:rPr>
              <a:t>CC0.</a:t>
            </a:r>
            <a:r>
              <a:rPr lang="en-US" sz="1000" u="sng" dirty="0">
                <a:latin typeface="Arial" panose="020B0604020202020204" pitchFamily="34" charset="0"/>
                <a:cs typeface="Arial" panose="020B0604020202020204" pitchFamily="34" charset="0"/>
              </a:rPr>
              <a:t>  (Please note this excludes the Brady Bunch image)</a:t>
            </a:r>
            <a:endParaRPr lang="en-US" sz="1000" dirty="0">
              <a:latin typeface="Arial" panose="020B0604020202020204" pitchFamily="34" charset="0"/>
              <a:cs typeface="Arial" panose="020B0604020202020204" pitchFamily="34" charset="0"/>
            </a:endParaRPr>
          </a:p>
        </p:txBody>
      </p:sp>
      <p:sp>
        <p:nvSpPr>
          <p:cNvPr id="2" name="TextBox 1"/>
          <p:cNvSpPr txBox="1"/>
          <p:nvPr/>
        </p:nvSpPr>
        <p:spPr>
          <a:xfrm>
            <a:off x="250521" y="3568987"/>
            <a:ext cx="3422560" cy="1754326"/>
          </a:xfrm>
          <a:prstGeom prst="rect">
            <a:avLst/>
          </a:prstGeom>
          <a:solidFill>
            <a:schemeClr val="accent1">
              <a:lumMod val="20000"/>
              <a:lumOff val="80000"/>
            </a:schemeClr>
          </a:solidFill>
          <a:ln>
            <a:solidFill>
              <a:schemeClr val="accent1">
                <a:lumMod val="50000"/>
              </a:schemeClr>
            </a:solidFill>
          </a:ln>
        </p:spPr>
        <p:txBody>
          <a:bodyPr wrap="square" rtlCol="0">
            <a:spAutoFit/>
          </a:bodyPr>
          <a:lstStyle/>
          <a:p>
            <a:r>
              <a:rPr lang="en-US" b="1" u="sng" dirty="0"/>
              <a:t>Blended Families: </a:t>
            </a:r>
            <a:r>
              <a:rPr lang="en-US" dirty="0"/>
              <a:t> These</a:t>
            </a:r>
          </a:p>
          <a:p>
            <a:r>
              <a:rPr lang="en-US" dirty="0"/>
              <a:t>families are described as having mixed parents: one or both parents remarried and bringing children of the former family into the new family.</a:t>
            </a:r>
          </a:p>
        </p:txBody>
      </p:sp>
      <p:sp>
        <p:nvSpPr>
          <p:cNvPr id="3" name="Rectangle 2"/>
          <p:cNvSpPr/>
          <p:nvPr/>
        </p:nvSpPr>
        <p:spPr>
          <a:xfrm>
            <a:off x="8271744" y="3529149"/>
            <a:ext cx="3920256" cy="1477328"/>
          </a:xfrm>
          <a:prstGeom prst="rect">
            <a:avLst/>
          </a:prstGeom>
          <a:solidFill>
            <a:schemeClr val="accent1">
              <a:lumMod val="20000"/>
              <a:lumOff val="80000"/>
            </a:schemeClr>
          </a:solidFill>
          <a:ln>
            <a:solidFill>
              <a:schemeClr val="accent1">
                <a:lumMod val="50000"/>
              </a:schemeClr>
            </a:solidFill>
          </a:ln>
        </p:spPr>
        <p:txBody>
          <a:bodyPr wrap="square">
            <a:spAutoFit/>
          </a:bodyPr>
          <a:lstStyle/>
          <a:p>
            <a:r>
              <a:rPr lang="en-US" b="1" u="sng" dirty="0"/>
              <a:t>Extended Families</a:t>
            </a:r>
            <a:r>
              <a:rPr lang="en-US" dirty="0"/>
              <a:t>:  These families include three generations:  grandparents, parents, and children. This is the most common type of family worldwide.</a:t>
            </a:r>
            <a:r>
              <a:rPr lang="en-US" dirty="0">
                <a:latin typeface="Arial" panose="020B0604020202020204" pitchFamily="34" charset="0"/>
                <a:cs typeface="Arial" panose="020B0604020202020204" pitchFamily="34" charset="0"/>
              </a:rPr>
              <a:t> </a:t>
            </a:r>
            <a:r>
              <a:rPr lang="en-US" sz="1400" baseline="30000" dirty="0">
                <a:latin typeface="Arial" panose="020B0604020202020204" pitchFamily="34" charset="0"/>
                <a:cs typeface="Arial" panose="020B0604020202020204" pitchFamily="34" charset="0"/>
              </a:rPr>
              <a:t>9</a:t>
            </a:r>
          </a:p>
        </p:txBody>
      </p:sp>
      <p:sp>
        <p:nvSpPr>
          <p:cNvPr id="9" name="TextBox 8"/>
          <p:cNvSpPr txBox="1"/>
          <p:nvPr/>
        </p:nvSpPr>
        <p:spPr>
          <a:xfrm>
            <a:off x="3996814" y="612949"/>
            <a:ext cx="4198371" cy="1754326"/>
          </a:xfrm>
          <a:prstGeom prst="rect">
            <a:avLst/>
          </a:prstGeom>
          <a:solidFill>
            <a:schemeClr val="accent1">
              <a:lumMod val="20000"/>
              <a:lumOff val="80000"/>
            </a:schemeClr>
          </a:solidFill>
          <a:ln>
            <a:solidFill>
              <a:schemeClr val="accent1">
                <a:lumMod val="50000"/>
              </a:schemeClr>
            </a:solidFill>
          </a:ln>
        </p:spPr>
        <p:txBody>
          <a:bodyPr wrap="square" rtlCol="0">
            <a:spAutoFit/>
          </a:bodyPr>
          <a:lstStyle/>
          <a:p>
            <a:r>
              <a:rPr lang="en-US" b="1" u="sng" dirty="0"/>
              <a:t>Families by Choice</a:t>
            </a:r>
            <a:r>
              <a:rPr lang="en-US" dirty="0"/>
              <a:t>:   These families are relatively newly recognized and describe  families not recognized by the legal system. It may include adopted children, live-in partners, kin of each member of the household, and close friends.</a:t>
            </a:r>
          </a:p>
        </p:txBody>
      </p:sp>
      <p:sp>
        <p:nvSpPr>
          <p:cNvPr id="10" name="AutoShape 4" descr="The Brady Bunch - Wikipedi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 name="AutoShape 6" descr="The Brady Bunch - Wikipedia"/>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 name="AutoShape 8" descr="The Brady Bunch - Wikipedia"/>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34" name="Picture 10" descr="The Brady Bunch - Wikipedia"/>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55575" y="839244"/>
            <a:ext cx="3032779" cy="2562226"/>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Family, Personal, City, Houses, Urban"/>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551285" y="1115470"/>
            <a:ext cx="3428999" cy="2286000"/>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Family, Community, Patchwork"/>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746693" y="2386762"/>
            <a:ext cx="2286000" cy="3238501"/>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p:cNvSpPr txBox="1"/>
          <p:nvPr/>
        </p:nvSpPr>
        <p:spPr>
          <a:xfrm>
            <a:off x="3188354" y="3262970"/>
            <a:ext cx="472202" cy="235962"/>
          </a:xfrm>
          <a:prstGeom prst="rect">
            <a:avLst/>
          </a:prstGeom>
          <a:noFill/>
        </p:spPr>
        <p:txBody>
          <a:bodyPr wrap="square" rtlCol="0">
            <a:spAutoFit/>
          </a:bodyPr>
          <a:lstStyle/>
          <a:p>
            <a:r>
              <a:rPr lang="en-US" sz="1400" baseline="30000" dirty="0">
                <a:latin typeface="Arial" panose="020B0604020202020204" pitchFamily="34" charset="0"/>
                <a:cs typeface="Arial" panose="020B0604020202020204" pitchFamily="34" charset="0"/>
              </a:rPr>
              <a:t>8</a:t>
            </a:r>
          </a:p>
        </p:txBody>
      </p:sp>
      <p:sp>
        <p:nvSpPr>
          <p:cNvPr id="15" name="TextBox 14"/>
          <p:cNvSpPr txBox="1"/>
          <p:nvPr/>
        </p:nvSpPr>
        <p:spPr>
          <a:xfrm>
            <a:off x="7101397" y="5454842"/>
            <a:ext cx="465463" cy="235962"/>
          </a:xfrm>
          <a:prstGeom prst="rect">
            <a:avLst/>
          </a:prstGeom>
          <a:noFill/>
        </p:spPr>
        <p:txBody>
          <a:bodyPr wrap="square" rtlCol="0">
            <a:spAutoFit/>
          </a:bodyPr>
          <a:lstStyle/>
          <a:p>
            <a:r>
              <a:rPr lang="en-US" sz="1400" baseline="30000" dirty="0">
                <a:latin typeface="Arial" panose="020B0604020202020204" pitchFamily="34" charset="0"/>
                <a:cs typeface="Arial" panose="020B0604020202020204" pitchFamily="34" charset="0"/>
              </a:rPr>
              <a:t>10</a:t>
            </a:r>
          </a:p>
        </p:txBody>
      </p:sp>
    </p:spTree>
    <p:extLst>
      <p:ext uri="{BB962C8B-B14F-4D97-AF65-F5344CB8AC3E}">
        <p14:creationId xmlns:p14="http://schemas.microsoft.com/office/powerpoint/2010/main" val="14193246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B5908EC0-6CF9-428E-B50B-789D0D7BBFDE}"/>
              </a:ext>
            </a:extLst>
          </p:cNvPr>
          <p:cNvSpPr txBox="1">
            <a:spLocks/>
          </p:cNvSpPr>
          <p:nvPr/>
        </p:nvSpPr>
        <p:spPr>
          <a:xfrm>
            <a:off x="4315106" y="114793"/>
            <a:ext cx="3338053" cy="367785"/>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 </a:t>
            </a:r>
            <a:r>
              <a:rPr lang="en-US" sz="2000" b="1" dirty="0">
                <a:latin typeface="Arial" panose="020B0604020202020204" pitchFamily="34" charset="0"/>
                <a:cs typeface="Arial" panose="020B0604020202020204" pitchFamily="34" charset="0"/>
              </a:rPr>
              <a:t>Divorce</a:t>
            </a:r>
          </a:p>
        </p:txBody>
      </p:sp>
      <p:sp>
        <p:nvSpPr>
          <p:cNvPr id="4" name="TextBox 3"/>
          <p:cNvSpPr txBox="1"/>
          <p:nvPr/>
        </p:nvSpPr>
        <p:spPr>
          <a:xfrm>
            <a:off x="318089" y="6020350"/>
            <a:ext cx="11431811" cy="246221"/>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11.</a:t>
            </a:r>
            <a:r>
              <a:rPr lang="en-US" sz="1000" u="sng" dirty="0">
                <a:latin typeface="Arial" panose="020B0604020202020204" pitchFamily="34" charset="0"/>
                <a:cs typeface="Arial" panose="020B0604020202020204" pitchFamily="34" charset="0"/>
                <a:hlinkClick r:id="rId2"/>
              </a:rPr>
              <a:t>Child Growth and Development: An Open Educational Resources Publication by College of the Canyons</a:t>
            </a:r>
            <a:r>
              <a:rPr lang="en-US" sz="1000" dirty="0">
                <a:latin typeface="Arial" panose="020B0604020202020204" pitchFamily="34" charset="0"/>
                <a:cs typeface="Arial" panose="020B0604020202020204" pitchFamily="34" charset="0"/>
              </a:rPr>
              <a:t> by Jennifer Paris, Antoinette Ricardo, and Dawn Richmond is licensed under </a:t>
            </a:r>
            <a:r>
              <a:rPr lang="en-US" sz="1000" u="sng" dirty="0">
                <a:latin typeface="Arial" panose="020B0604020202020204" pitchFamily="34" charset="0"/>
                <a:cs typeface="Arial" panose="020B0604020202020204" pitchFamily="34" charset="0"/>
                <a:hlinkClick r:id="rId3"/>
              </a:rPr>
              <a:t>CC BY 4.0</a:t>
            </a:r>
            <a:r>
              <a:rPr lang="en-US" sz="1000" u="sng" dirty="0">
                <a:latin typeface="Arial" panose="020B0604020202020204" pitchFamily="34" charset="0"/>
                <a:cs typeface="Arial" panose="020B0604020202020204" pitchFamily="34" charset="0"/>
              </a:rPr>
              <a:t> </a:t>
            </a:r>
            <a:endParaRPr lang="en-US" sz="1000" dirty="0">
              <a:latin typeface="Arial" panose="020B0604020202020204" pitchFamily="34" charset="0"/>
              <a:cs typeface="Arial" panose="020B0604020202020204" pitchFamily="34" charset="0"/>
            </a:endParaRPr>
          </a:p>
        </p:txBody>
      </p:sp>
      <p:sp>
        <p:nvSpPr>
          <p:cNvPr id="2" name="TextBox 1"/>
          <p:cNvSpPr txBox="1"/>
          <p:nvPr/>
        </p:nvSpPr>
        <p:spPr>
          <a:xfrm>
            <a:off x="153897" y="714539"/>
            <a:ext cx="11760197" cy="1323439"/>
          </a:xfrm>
          <a:prstGeom prst="rect">
            <a:avLst/>
          </a:prstGeom>
          <a:solidFill>
            <a:schemeClr val="accent1">
              <a:lumMod val="20000"/>
              <a:lumOff val="80000"/>
            </a:schemeClr>
          </a:solidFill>
          <a:ln>
            <a:solidFill>
              <a:schemeClr val="accent1">
                <a:lumMod val="50000"/>
              </a:schemeClr>
            </a:solidFill>
          </a:ln>
        </p:spPr>
        <p:txBody>
          <a:bodyPr wrap="square" rtlCol="0">
            <a:spAutoFit/>
          </a:bodyPr>
          <a:lstStyle/>
          <a:p>
            <a:r>
              <a:rPr lang="en-US" sz="2000" dirty="0"/>
              <a:t>While the assumption has been that divorce has a strong, negative impact on the child and that single-parent families are deficient in some way, 75-80 percent of children and adults who experience divorce suffer no long-term effects (Hetherington &amp; Kelly, 2002). Nevertheless, divorce, remarriage and life in stepfamilies can have a variety of short-term and long-term consequences.</a:t>
            </a:r>
          </a:p>
        </p:txBody>
      </p:sp>
      <p:graphicFrame>
        <p:nvGraphicFramePr>
          <p:cNvPr id="8" name="Table 7"/>
          <p:cNvGraphicFramePr>
            <a:graphicFrameLocks noGrp="1"/>
          </p:cNvGraphicFramePr>
          <p:nvPr>
            <p:extLst>
              <p:ext uri="{D42A27DB-BD31-4B8C-83A1-F6EECF244321}">
                <p14:modId xmlns:p14="http://schemas.microsoft.com/office/powerpoint/2010/main" val="2356422155"/>
              </p:ext>
            </p:extLst>
          </p:nvPr>
        </p:nvGraphicFramePr>
        <p:xfrm>
          <a:off x="429976" y="2269939"/>
          <a:ext cx="4530837" cy="1828800"/>
        </p:xfrm>
        <a:graphic>
          <a:graphicData uri="http://schemas.openxmlformats.org/drawingml/2006/table">
            <a:tbl>
              <a:tblPr firstRow="1" bandRow="1">
                <a:tableStyleId>{5C22544A-7EE6-4342-B048-85BDC9FD1C3A}</a:tableStyleId>
              </a:tblPr>
              <a:tblGrid>
                <a:gridCol w="4530837">
                  <a:extLst>
                    <a:ext uri="{9D8B030D-6E8A-4147-A177-3AD203B41FA5}">
                      <a16:colId xmlns:a16="http://schemas.microsoft.com/office/drawing/2014/main" val="20000"/>
                    </a:ext>
                  </a:extLst>
                </a:gridCol>
              </a:tblGrid>
              <a:tr h="350728">
                <a:tc>
                  <a:txBody>
                    <a:bodyPr/>
                    <a:lstStyle/>
                    <a:p>
                      <a:pPr algn="ctr"/>
                      <a:r>
                        <a:rPr lang="en-US" sz="2400" b="1" u="none" kern="1200" dirty="0">
                          <a:solidFill>
                            <a:schemeClr val="lt1"/>
                          </a:solidFill>
                          <a:effectLst/>
                          <a:latin typeface="+mn-lt"/>
                          <a:ea typeface="+mn-ea"/>
                          <a:cs typeface="+mn-cs"/>
                        </a:rPr>
                        <a:t>Short-term consequences</a:t>
                      </a:r>
                      <a:endParaRPr lang="en-US" sz="2400" u="none" dirty="0"/>
                    </a:p>
                  </a:txBody>
                  <a:tcPr/>
                </a:tc>
                <a:extLst>
                  <a:ext uri="{0D108BD9-81ED-4DB2-BD59-A6C34878D82A}">
                    <a16:rowId xmlns:a16="http://schemas.microsoft.com/office/drawing/2014/main" val="10000"/>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b="0" kern="1200" dirty="0">
                          <a:solidFill>
                            <a:schemeClr val="dk1"/>
                          </a:solidFill>
                          <a:effectLst/>
                          <a:latin typeface="+mn-lt"/>
                          <a:ea typeface="+mn-ea"/>
                          <a:cs typeface="+mn-cs"/>
                        </a:rPr>
                        <a:t>Grief over losses suffered </a:t>
                      </a:r>
                      <a:endParaRPr lang="en-US" sz="2400" b="0" dirty="0"/>
                    </a:p>
                  </a:txBody>
                  <a:tcPr/>
                </a:tc>
                <a:extLst>
                  <a:ext uri="{0D108BD9-81ED-4DB2-BD59-A6C34878D82A}">
                    <a16:rowId xmlns:a16="http://schemas.microsoft.com/office/drawing/2014/main" val="10001"/>
                  </a:ext>
                </a:extLst>
              </a:tr>
              <a:tr h="370840">
                <a:tc>
                  <a:txBody>
                    <a:bodyPr/>
                    <a:lstStyle/>
                    <a:p>
                      <a:pPr algn="l"/>
                      <a:r>
                        <a:rPr lang="en-US" sz="2400" b="0" kern="1200" dirty="0">
                          <a:solidFill>
                            <a:schemeClr val="dk1"/>
                          </a:solidFill>
                          <a:effectLst/>
                          <a:latin typeface="+mn-lt"/>
                          <a:ea typeface="+mn-ea"/>
                          <a:cs typeface="+mn-cs"/>
                        </a:rPr>
                        <a:t>Reduced Standard of Living. </a:t>
                      </a:r>
                      <a:endParaRPr lang="en-US" sz="2400" b="0" dirty="0"/>
                    </a:p>
                  </a:txBody>
                  <a:tcPr/>
                </a:tc>
                <a:extLst>
                  <a:ext uri="{0D108BD9-81ED-4DB2-BD59-A6C34878D82A}">
                    <a16:rowId xmlns:a16="http://schemas.microsoft.com/office/drawing/2014/main" val="10002"/>
                  </a:ext>
                </a:extLst>
              </a:tr>
              <a:tr h="370840">
                <a:tc>
                  <a:txBody>
                    <a:bodyPr/>
                    <a:lstStyle/>
                    <a:p>
                      <a:pPr algn="l"/>
                      <a:r>
                        <a:rPr lang="en-US" sz="2400" b="0" kern="1200" dirty="0">
                          <a:solidFill>
                            <a:schemeClr val="dk1"/>
                          </a:solidFill>
                          <a:effectLst/>
                          <a:latin typeface="+mn-lt"/>
                          <a:ea typeface="+mn-ea"/>
                          <a:cs typeface="+mn-cs"/>
                        </a:rPr>
                        <a:t>Adjusting to Transitions</a:t>
                      </a:r>
                      <a:endParaRPr lang="en-US" sz="2400" b="0" dirty="0"/>
                    </a:p>
                  </a:txBody>
                  <a:tcPr/>
                </a:tc>
                <a:extLst>
                  <a:ext uri="{0D108BD9-81ED-4DB2-BD59-A6C34878D82A}">
                    <a16:rowId xmlns:a16="http://schemas.microsoft.com/office/drawing/2014/main" val="10003"/>
                  </a:ext>
                </a:extLst>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3878742980"/>
              </p:ext>
            </p:extLst>
          </p:nvPr>
        </p:nvGraphicFramePr>
        <p:xfrm>
          <a:off x="6096000" y="2269939"/>
          <a:ext cx="5489708" cy="3474720"/>
        </p:xfrm>
        <a:graphic>
          <a:graphicData uri="http://schemas.openxmlformats.org/drawingml/2006/table">
            <a:tbl>
              <a:tblPr firstRow="1" bandRow="1">
                <a:tableStyleId>{5C22544A-7EE6-4342-B048-85BDC9FD1C3A}</a:tableStyleId>
              </a:tblPr>
              <a:tblGrid>
                <a:gridCol w="5489708">
                  <a:extLst>
                    <a:ext uri="{9D8B030D-6E8A-4147-A177-3AD203B41FA5}">
                      <a16:colId xmlns:a16="http://schemas.microsoft.com/office/drawing/2014/main" val="20000"/>
                    </a:ext>
                  </a:extLst>
                </a:gridCol>
              </a:tblGrid>
              <a:tr h="0">
                <a:tc>
                  <a:txBody>
                    <a:bodyPr/>
                    <a:lstStyle/>
                    <a:p>
                      <a:pPr algn="ctr"/>
                      <a:r>
                        <a:rPr lang="en-US" sz="2400" dirty="0"/>
                        <a:t>Long-Term Consequences</a:t>
                      </a:r>
                    </a:p>
                  </a:txBody>
                  <a:tcPr/>
                </a:tc>
                <a:extLst>
                  <a:ext uri="{0D108BD9-81ED-4DB2-BD59-A6C34878D82A}">
                    <a16:rowId xmlns:a16="http://schemas.microsoft.com/office/drawing/2014/main" val="10000"/>
                  </a:ext>
                </a:extLst>
              </a:tr>
              <a:tr h="370840">
                <a:tc>
                  <a:txBody>
                    <a:bodyPr/>
                    <a:lstStyle/>
                    <a:p>
                      <a:pPr algn="l"/>
                      <a:r>
                        <a:rPr lang="en-US" sz="2400" b="0" kern="1200" dirty="0">
                          <a:solidFill>
                            <a:schemeClr val="dk1"/>
                          </a:solidFill>
                          <a:effectLst/>
                          <a:latin typeface="+mn-lt"/>
                          <a:ea typeface="+mn-ea"/>
                          <a:cs typeface="+mn-cs"/>
                        </a:rPr>
                        <a:t>Economic/Occupational Status</a:t>
                      </a:r>
                      <a:endParaRPr lang="en-US" sz="2400" b="0" dirty="0"/>
                    </a:p>
                  </a:txBody>
                  <a:tcPr/>
                </a:tc>
                <a:extLst>
                  <a:ext uri="{0D108BD9-81ED-4DB2-BD59-A6C34878D82A}">
                    <a16:rowId xmlns:a16="http://schemas.microsoft.com/office/drawing/2014/main" val="10001"/>
                  </a:ext>
                </a:extLst>
              </a:tr>
              <a:tr h="370840">
                <a:tc>
                  <a:txBody>
                    <a:bodyPr/>
                    <a:lstStyle/>
                    <a:p>
                      <a:pPr algn="l"/>
                      <a:r>
                        <a:rPr lang="en-US" sz="2400" b="0" kern="1200" dirty="0">
                          <a:solidFill>
                            <a:schemeClr val="dk1"/>
                          </a:solidFill>
                          <a:effectLst/>
                          <a:latin typeface="+mn-lt"/>
                          <a:ea typeface="+mn-ea"/>
                          <a:cs typeface="+mn-cs"/>
                        </a:rPr>
                        <a:t>Improved Relationships with the Custodial Parent </a:t>
                      </a:r>
                      <a:endParaRPr lang="en-US" sz="2400" b="0" dirty="0"/>
                    </a:p>
                  </a:txBody>
                  <a:tcPr/>
                </a:tc>
                <a:extLst>
                  <a:ext uri="{0D108BD9-81ED-4DB2-BD59-A6C34878D82A}">
                    <a16:rowId xmlns:a16="http://schemas.microsoft.com/office/drawing/2014/main" val="10002"/>
                  </a:ext>
                </a:extLst>
              </a:tr>
              <a:tr h="370840">
                <a:tc>
                  <a:txBody>
                    <a:bodyPr/>
                    <a:lstStyle/>
                    <a:p>
                      <a:pPr algn="l"/>
                      <a:r>
                        <a:rPr lang="en-US" sz="2400" b="0" kern="1200" dirty="0">
                          <a:solidFill>
                            <a:schemeClr val="dk1"/>
                          </a:solidFill>
                          <a:effectLst/>
                          <a:latin typeface="+mn-lt"/>
                          <a:ea typeface="+mn-ea"/>
                          <a:cs typeface="+mn-cs"/>
                        </a:rPr>
                        <a:t>Greater emotional independence in sons</a:t>
                      </a:r>
                      <a:endParaRPr lang="en-US" sz="2400" b="0" dirty="0"/>
                    </a:p>
                  </a:txBody>
                  <a:tcPr/>
                </a:tc>
                <a:extLst>
                  <a:ext uri="{0D108BD9-81ED-4DB2-BD59-A6C34878D82A}">
                    <a16:rowId xmlns:a16="http://schemas.microsoft.com/office/drawing/2014/main" val="10003"/>
                  </a:ext>
                </a:extLst>
              </a:tr>
              <a:tr h="370840">
                <a:tc>
                  <a:txBody>
                    <a:bodyPr/>
                    <a:lstStyle/>
                    <a:p>
                      <a:pPr algn="l"/>
                      <a:r>
                        <a:rPr lang="en-US" sz="2400" b="0" kern="1200" dirty="0">
                          <a:solidFill>
                            <a:schemeClr val="dk1"/>
                          </a:solidFill>
                          <a:effectLst/>
                          <a:latin typeface="+mn-lt"/>
                          <a:ea typeface="+mn-ea"/>
                          <a:cs typeface="+mn-cs"/>
                        </a:rPr>
                        <a:t>Feeling more anxious in their own love relationships</a:t>
                      </a:r>
                      <a:endParaRPr lang="en-US" sz="2400" b="0" dirty="0"/>
                    </a:p>
                  </a:txBody>
                  <a:tcPr/>
                </a:tc>
                <a:extLst>
                  <a:ext uri="{0D108BD9-81ED-4DB2-BD59-A6C34878D82A}">
                    <a16:rowId xmlns:a16="http://schemas.microsoft.com/office/drawing/2014/main" val="10004"/>
                  </a:ext>
                </a:extLst>
              </a:tr>
              <a:tr h="370840">
                <a:tc>
                  <a:txBody>
                    <a:bodyPr/>
                    <a:lstStyle/>
                    <a:p>
                      <a:pPr algn="l"/>
                      <a:r>
                        <a:rPr lang="en-US" sz="2400" b="0" kern="1200" dirty="0">
                          <a:solidFill>
                            <a:schemeClr val="dk1"/>
                          </a:solidFill>
                          <a:effectLst/>
                          <a:latin typeface="+mn-lt"/>
                          <a:ea typeface="+mn-ea"/>
                          <a:cs typeface="+mn-cs"/>
                        </a:rPr>
                        <a:t>Adjustment of the custodial parent. </a:t>
                      </a:r>
                      <a:endParaRPr lang="en-US" sz="2400" b="0" dirty="0"/>
                    </a:p>
                  </a:txBody>
                  <a:tcPr/>
                </a:tc>
                <a:extLst>
                  <a:ext uri="{0D108BD9-81ED-4DB2-BD59-A6C34878D82A}">
                    <a16:rowId xmlns:a16="http://schemas.microsoft.com/office/drawing/2014/main" val="10005"/>
                  </a:ext>
                </a:extLst>
              </a:tr>
            </a:tbl>
          </a:graphicData>
        </a:graphic>
      </p:graphicFrame>
      <p:sp>
        <p:nvSpPr>
          <p:cNvPr id="3" name="TextBox 2">
            <a:extLst>
              <a:ext uri="{FF2B5EF4-FFF2-40B4-BE49-F238E27FC236}">
                <a16:creationId xmlns:a16="http://schemas.microsoft.com/office/drawing/2014/main" id="{FB4B40E8-E1F1-D79B-E16E-F9D50459B580}"/>
              </a:ext>
            </a:extLst>
          </p:cNvPr>
          <p:cNvSpPr txBox="1"/>
          <p:nvPr/>
        </p:nvSpPr>
        <p:spPr>
          <a:xfrm>
            <a:off x="429976" y="4589190"/>
            <a:ext cx="5011293" cy="461665"/>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Video: </a:t>
            </a:r>
            <a:r>
              <a:rPr lang="en-US" sz="1200" dirty="0">
                <a:latin typeface="Arial" panose="020B0604020202020204" pitchFamily="34" charset="0"/>
                <a:cs typeface="Arial" panose="020B0604020202020204" pitchFamily="34" charset="0"/>
                <a:hlinkClick r:id="rId4"/>
              </a:rPr>
              <a:t>Effects of Family Separation on a Child</a:t>
            </a:r>
            <a:r>
              <a:rPr lang="en-US" sz="1200" dirty="0">
                <a:latin typeface="Arial" panose="020B0604020202020204" pitchFamily="34" charset="0"/>
                <a:cs typeface="Arial" panose="020B0604020202020204" pitchFamily="34" charset="0"/>
              </a:rPr>
              <a:t>, discusses both the short-term and long-term effects of separation and divorce.</a:t>
            </a:r>
          </a:p>
        </p:txBody>
      </p:sp>
    </p:spTree>
    <p:extLst>
      <p:ext uri="{BB962C8B-B14F-4D97-AF65-F5344CB8AC3E}">
        <p14:creationId xmlns:p14="http://schemas.microsoft.com/office/powerpoint/2010/main" val="12872668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B5908EC0-6CF9-428E-B50B-789D0D7BBFDE}"/>
              </a:ext>
            </a:extLst>
          </p:cNvPr>
          <p:cNvSpPr txBox="1">
            <a:spLocks/>
          </p:cNvSpPr>
          <p:nvPr/>
        </p:nvSpPr>
        <p:spPr>
          <a:xfrm>
            <a:off x="3525568" y="112803"/>
            <a:ext cx="5374680" cy="495334"/>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Socialization: Parenting Styles</a:t>
            </a:r>
          </a:p>
        </p:txBody>
      </p:sp>
      <p:sp>
        <p:nvSpPr>
          <p:cNvPr id="3" name="TextBox 2"/>
          <p:cNvSpPr txBox="1"/>
          <p:nvPr/>
        </p:nvSpPr>
        <p:spPr>
          <a:xfrm>
            <a:off x="1638503" y="6044576"/>
            <a:ext cx="9148810" cy="246221"/>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12.</a:t>
            </a:r>
            <a:r>
              <a:rPr lang="en-US" sz="1000" u="sng" dirty="0">
                <a:latin typeface="Arial" panose="020B0604020202020204" pitchFamily="34" charset="0"/>
                <a:cs typeface="Arial" panose="020B0604020202020204" pitchFamily="34" charset="0"/>
                <a:hlinkClick r:id="rId2"/>
              </a:rPr>
              <a:t> "Child, Family, and Community"</a:t>
            </a:r>
            <a:r>
              <a:rPr lang="en-US" sz="1000" dirty="0">
                <a:latin typeface="Arial" panose="020B0604020202020204" pitchFamily="34" charset="0"/>
                <a:cs typeface="Arial" panose="020B0604020202020204" pitchFamily="34" charset="0"/>
              </a:rPr>
              <a:t> by Rebecca </a:t>
            </a:r>
            <a:r>
              <a:rPr lang="en-US" sz="1000" dirty="0" err="1">
                <a:latin typeface="Arial" panose="020B0604020202020204" pitchFamily="34" charset="0"/>
                <a:cs typeface="Arial" panose="020B0604020202020204" pitchFamily="34" charset="0"/>
              </a:rPr>
              <a:t>Laff</a:t>
            </a:r>
            <a:r>
              <a:rPr lang="en-US" sz="1000" dirty="0">
                <a:latin typeface="Arial" panose="020B0604020202020204" pitchFamily="34" charset="0"/>
                <a:cs typeface="Arial" panose="020B0604020202020204" pitchFamily="34" charset="0"/>
              </a:rPr>
              <a:t> and Wendy Ruiz, </a:t>
            </a:r>
            <a:r>
              <a:rPr lang="en-US" sz="1000" u="sng" dirty="0">
                <a:latin typeface="Arial" panose="020B0604020202020204" pitchFamily="34" charset="0"/>
                <a:cs typeface="Arial" panose="020B0604020202020204" pitchFamily="34" charset="0"/>
                <a:hlinkClick r:id="rId3"/>
              </a:rPr>
              <a:t>College of the Canyons</a:t>
            </a:r>
            <a:r>
              <a:rPr lang="en-US" sz="1000" dirty="0">
                <a:latin typeface="Arial" panose="020B0604020202020204" pitchFamily="34" charset="0"/>
                <a:cs typeface="Arial" panose="020B0604020202020204" pitchFamily="34" charset="0"/>
              </a:rPr>
              <a:t> is licensed under </a:t>
            </a:r>
            <a:r>
              <a:rPr lang="en-US" sz="1000" u="sng" dirty="0">
                <a:latin typeface="Arial" panose="020B0604020202020204" pitchFamily="34" charset="0"/>
                <a:cs typeface="Arial" panose="020B0604020202020204" pitchFamily="34" charset="0"/>
                <a:hlinkClick r:id="rId4"/>
              </a:rPr>
              <a:t>CC BY 4.0</a:t>
            </a:r>
            <a:r>
              <a:rPr lang="en-US" sz="1000" dirty="0">
                <a:latin typeface="Arial" panose="020B0604020202020204" pitchFamily="34" charset="0"/>
                <a:cs typeface="Arial" panose="020B0604020202020204" pitchFamily="34" charset="0"/>
              </a:rPr>
              <a:t> / A derivative from the </a:t>
            </a:r>
            <a:r>
              <a:rPr lang="en-US" sz="1000" u="sng" dirty="0">
                <a:latin typeface="Arial" panose="020B0604020202020204" pitchFamily="34" charset="0"/>
                <a:cs typeface="Arial" panose="020B0604020202020204" pitchFamily="34" charset="0"/>
                <a:hlinkClick r:id="rId5"/>
              </a:rPr>
              <a:t>original work</a:t>
            </a:r>
            <a:r>
              <a:rPr lang="en-US" sz="1000" dirty="0">
                <a:latin typeface="Arial" panose="020B0604020202020204" pitchFamily="34" charset="0"/>
                <a:cs typeface="Arial" panose="020B0604020202020204" pitchFamily="34" charset="0"/>
              </a:rPr>
              <a:t>  </a:t>
            </a:r>
          </a:p>
        </p:txBody>
      </p:sp>
      <p:sp>
        <p:nvSpPr>
          <p:cNvPr id="4" name="TextBox 3"/>
          <p:cNvSpPr txBox="1"/>
          <p:nvPr/>
        </p:nvSpPr>
        <p:spPr>
          <a:xfrm>
            <a:off x="493059" y="1030721"/>
            <a:ext cx="11293931" cy="646331"/>
          </a:xfrm>
          <a:prstGeom prst="rect">
            <a:avLst/>
          </a:prstGeom>
          <a:solidFill>
            <a:schemeClr val="accent1">
              <a:lumMod val="20000"/>
              <a:lumOff val="80000"/>
            </a:schemeClr>
          </a:solidFill>
          <a:ln>
            <a:solidFill>
              <a:schemeClr val="accent1">
                <a:lumMod val="50000"/>
              </a:schemeClr>
            </a:solidFill>
          </a:ln>
        </p:spPr>
        <p:txBody>
          <a:bodyPr wrap="square" rtlCol="0">
            <a:spAutoFit/>
          </a:bodyPr>
          <a:lstStyle/>
          <a:p>
            <a:r>
              <a:rPr lang="en-US" dirty="0"/>
              <a:t>Parenting style captures two important elements of parenting: </a:t>
            </a:r>
            <a:r>
              <a:rPr lang="en-US" b="1" dirty="0"/>
              <a:t>parental responsiveness</a:t>
            </a:r>
            <a:r>
              <a:rPr lang="en-US" dirty="0"/>
              <a:t> and </a:t>
            </a:r>
            <a:r>
              <a:rPr lang="en-US" b="1" dirty="0"/>
              <a:t>parental demandingness </a:t>
            </a:r>
            <a:r>
              <a:rPr lang="en-US" dirty="0"/>
              <a:t>(Maccoby &amp; Martin, 1983). </a:t>
            </a:r>
          </a:p>
        </p:txBody>
      </p:sp>
      <p:sp>
        <p:nvSpPr>
          <p:cNvPr id="6" name="TextBox 5"/>
          <p:cNvSpPr txBox="1"/>
          <p:nvPr/>
        </p:nvSpPr>
        <p:spPr>
          <a:xfrm>
            <a:off x="493059" y="2274838"/>
            <a:ext cx="4109104" cy="2308324"/>
          </a:xfrm>
          <a:prstGeom prst="rect">
            <a:avLst/>
          </a:prstGeom>
          <a:solidFill>
            <a:schemeClr val="accent1">
              <a:lumMod val="20000"/>
              <a:lumOff val="80000"/>
            </a:schemeClr>
          </a:solidFill>
          <a:ln>
            <a:solidFill>
              <a:schemeClr val="accent5">
                <a:lumMod val="50000"/>
              </a:schemeClr>
            </a:solidFill>
          </a:ln>
        </p:spPr>
        <p:txBody>
          <a:bodyPr wrap="square" rtlCol="0">
            <a:spAutoFit/>
          </a:bodyPr>
          <a:lstStyle/>
          <a:p>
            <a:r>
              <a:rPr lang="en-US" b="1" dirty="0"/>
              <a:t>Parental responsiveness </a:t>
            </a:r>
            <a:r>
              <a:rPr lang="en-US" dirty="0"/>
              <a:t>(also referred to as parental warmth or supportiveness) refers to "the extent to which parents intentionally foster individuality, self-regulation, and self-assertion by being attuned, supportive, and acquiescent to children's special needs and demands" (</a:t>
            </a:r>
            <a:r>
              <a:rPr lang="en-US" dirty="0" err="1"/>
              <a:t>Baumrind</a:t>
            </a:r>
            <a:r>
              <a:rPr lang="en-US" dirty="0"/>
              <a:t>, 1991, p. 62).</a:t>
            </a:r>
          </a:p>
        </p:txBody>
      </p:sp>
      <p:sp>
        <p:nvSpPr>
          <p:cNvPr id="12" name="TextBox 11"/>
          <p:cNvSpPr txBox="1"/>
          <p:nvPr/>
        </p:nvSpPr>
        <p:spPr>
          <a:xfrm>
            <a:off x="6225433" y="2584337"/>
            <a:ext cx="5561557" cy="1754326"/>
          </a:xfrm>
          <a:prstGeom prst="rect">
            <a:avLst/>
          </a:prstGeom>
          <a:solidFill>
            <a:schemeClr val="accent1">
              <a:lumMod val="20000"/>
              <a:lumOff val="80000"/>
            </a:schemeClr>
          </a:solidFill>
          <a:ln>
            <a:solidFill>
              <a:schemeClr val="accent5">
                <a:lumMod val="50000"/>
              </a:schemeClr>
            </a:solidFill>
          </a:ln>
        </p:spPr>
        <p:txBody>
          <a:bodyPr wrap="square" rtlCol="0">
            <a:spAutoFit/>
          </a:bodyPr>
          <a:lstStyle/>
          <a:p>
            <a:r>
              <a:rPr lang="en-US" b="1" dirty="0"/>
              <a:t>Parental demandingness </a:t>
            </a:r>
            <a:r>
              <a:rPr lang="en-US" dirty="0"/>
              <a:t>(also referred to as behavioral control) refers to "the claims parents make on children to become integrated into the family whole, by their maturity demands, supervision, disciplinary efforts and willingness to confront the child who disobeys" (</a:t>
            </a:r>
            <a:r>
              <a:rPr lang="en-US" dirty="0" err="1"/>
              <a:t>Baumrind</a:t>
            </a:r>
            <a:r>
              <a:rPr lang="en-US" dirty="0"/>
              <a:t>, 1991, pp. 61- 62). </a:t>
            </a:r>
          </a:p>
        </p:txBody>
      </p:sp>
      <p:sp>
        <p:nvSpPr>
          <p:cNvPr id="14" name="TextBox 13"/>
          <p:cNvSpPr txBox="1"/>
          <p:nvPr/>
        </p:nvSpPr>
        <p:spPr>
          <a:xfrm>
            <a:off x="11774466" y="5896889"/>
            <a:ext cx="417534" cy="235962"/>
          </a:xfrm>
          <a:prstGeom prst="rect">
            <a:avLst/>
          </a:prstGeom>
          <a:noFill/>
        </p:spPr>
        <p:txBody>
          <a:bodyPr wrap="square" rtlCol="0">
            <a:spAutoFit/>
          </a:bodyPr>
          <a:lstStyle/>
          <a:p>
            <a:r>
              <a:rPr lang="en-US" sz="1400" baseline="30000" dirty="0"/>
              <a:t>12</a:t>
            </a:r>
          </a:p>
        </p:txBody>
      </p:sp>
    </p:spTree>
    <p:extLst>
      <p:ext uri="{BB962C8B-B14F-4D97-AF65-F5344CB8AC3E}">
        <p14:creationId xmlns:p14="http://schemas.microsoft.com/office/powerpoint/2010/main" val="3534759203"/>
      </p:ext>
    </p:extLst>
  </p:cSld>
  <p:clrMapOvr>
    <a:masterClrMapping/>
  </p:clrMapOvr>
</p:sld>
</file>

<file path=ppt/theme/theme1.xml><?xml version="1.0" encoding="utf-8"?>
<a:theme xmlns:a="http://schemas.openxmlformats.org/drawingml/2006/main" name="Retrospect">
  <a:themeElements>
    <a:clrScheme name="Violet">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69A020"/>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9CC26709-368C-4D72-9060-94E5B3FF3CD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7300</TotalTime>
  <Words>5046</Words>
  <Application>Microsoft Office PowerPoint</Application>
  <PresentationFormat>Widescreen</PresentationFormat>
  <Paragraphs>298</Paragraphs>
  <Slides>21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21</vt:i4>
      </vt:variant>
    </vt:vector>
  </HeadingPairs>
  <TitlesOfParts>
    <vt:vector size="26" baseType="lpstr">
      <vt:lpstr>Arial</vt:lpstr>
      <vt:lpstr>Calibri</vt:lpstr>
      <vt:lpstr>Calibri Light</vt:lpstr>
      <vt:lpstr>Wingdings</vt:lpstr>
      <vt:lpstr>Retrospect</vt:lpstr>
      <vt:lpstr>Contexts of Development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We Study Development</dc:title>
  <dc:creator>Maria</dc:creator>
  <cp:lastModifiedBy>Maria Pagano</cp:lastModifiedBy>
  <cp:revision>347</cp:revision>
  <cp:lastPrinted>2014-07-07T20:04:27Z</cp:lastPrinted>
  <dcterms:created xsi:type="dcterms:W3CDTF">2014-07-07T16:42:02Z</dcterms:created>
  <dcterms:modified xsi:type="dcterms:W3CDTF">2023-06-15T01:25:33Z</dcterms:modified>
</cp:coreProperties>
</file>