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Roboto" panose="020B0604020202020204" charset="0"/>
      <p:regular r:id="rId11"/>
      <p:bold r:id="rId12"/>
      <p:italic r:id="rId13"/>
      <p:boldItalic r:id="rId14"/>
    </p:embeddedFont>
    <p:embeddedFont>
      <p:font typeface="Roboto Slab" panose="020B0604020202020204" charset="0"/>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5" d="100"/>
          <a:sy n="145" d="100"/>
        </p:scale>
        <p:origin x="62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3822506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44050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46125b73a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46125b73a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5819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46125b73a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46125b73a2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17315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46125b73a2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46125b73a2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86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46125b73a2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46125b73a2_1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3180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46125b73a2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46125b73a2_1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6342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6125b73a2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46125b73a2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26183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46125b73a2_1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46125b73a2_1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28802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a:latin typeface="Times New Roman"/>
                <a:ea typeface="Times New Roman"/>
                <a:cs typeface="Times New Roman"/>
                <a:sym typeface="Times New Roman"/>
              </a:rPr>
              <a:t>Western and South Central </a:t>
            </a:r>
            <a:endParaRPr sz="6000">
              <a:latin typeface="Times New Roman"/>
              <a:ea typeface="Times New Roman"/>
              <a:cs typeface="Times New Roman"/>
              <a:sym typeface="Times New Roman"/>
            </a:endParaRPr>
          </a:p>
          <a:p>
            <a:pPr marL="0" lvl="0" indent="0" algn="ctr" rtl="0">
              <a:spcBef>
                <a:spcPts val="0"/>
              </a:spcBef>
              <a:spcAft>
                <a:spcPts val="0"/>
              </a:spcAft>
              <a:buNone/>
            </a:pPr>
            <a:r>
              <a:rPr lang="en" sz="6000">
                <a:latin typeface="Times New Roman"/>
                <a:ea typeface="Times New Roman"/>
                <a:cs typeface="Times New Roman"/>
                <a:sym typeface="Times New Roman"/>
              </a:rPr>
              <a:t>Asia</a:t>
            </a:r>
            <a:endParaRPr sz="6000">
              <a:latin typeface="Times New Roman"/>
              <a:ea typeface="Times New Roman"/>
              <a:cs typeface="Times New Roman"/>
              <a:sym typeface="Times New Roman"/>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Week 11~Jodian Burgess</a:t>
            </a: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800"/>
              <a:t>Introduction</a:t>
            </a:r>
            <a:endParaRPr sz="4800"/>
          </a:p>
        </p:txBody>
      </p:sp>
      <p:sp>
        <p:nvSpPr>
          <p:cNvPr id="61" name="Google Shape;61;p14"/>
          <p:cNvSpPr txBox="1">
            <a:spLocks noGrp="1"/>
          </p:cNvSpPr>
          <p:nvPr>
            <p:ph type="body" idx="1"/>
          </p:nvPr>
        </p:nvSpPr>
        <p:spPr>
          <a:xfrm>
            <a:off x="0" y="11381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The western and South Central Asia region consists of countries like:</a:t>
            </a:r>
            <a:endParaRPr sz="3000"/>
          </a:p>
          <a:p>
            <a:pPr marL="0" lvl="0" indent="0" algn="l" rtl="0">
              <a:spcBef>
                <a:spcPts val="1600"/>
              </a:spcBef>
              <a:spcAft>
                <a:spcPts val="0"/>
              </a:spcAft>
              <a:buNone/>
            </a:pPr>
            <a:r>
              <a:rPr lang="en"/>
              <a:t>India </a:t>
            </a:r>
            <a:endParaRPr/>
          </a:p>
          <a:p>
            <a:pPr marL="0" lvl="0" indent="0" algn="l" rtl="0">
              <a:spcBef>
                <a:spcPts val="1600"/>
              </a:spcBef>
              <a:spcAft>
                <a:spcPts val="0"/>
              </a:spcAft>
              <a:buNone/>
            </a:pPr>
            <a:r>
              <a:rPr lang="en"/>
              <a:t>Sri Lanka         </a:t>
            </a:r>
            <a:endParaRPr/>
          </a:p>
          <a:p>
            <a:pPr marL="0" lvl="0" indent="0" algn="l" rtl="0">
              <a:spcBef>
                <a:spcPts val="1600"/>
              </a:spcBef>
              <a:spcAft>
                <a:spcPts val="0"/>
              </a:spcAft>
              <a:buNone/>
            </a:pPr>
            <a:r>
              <a:rPr lang="en"/>
              <a:t>Syria</a:t>
            </a:r>
            <a:endParaRPr/>
          </a:p>
          <a:p>
            <a:pPr marL="0" lvl="0" indent="0" algn="l" rtl="0">
              <a:spcBef>
                <a:spcPts val="1600"/>
              </a:spcBef>
              <a:spcAft>
                <a:spcPts val="0"/>
              </a:spcAft>
              <a:buNone/>
            </a:pPr>
            <a:r>
              <a:rPr lang="en"/>
              <a:t>Pakistan</a:t>
            </a:r>
            <a:endParaRPr/>
          </a:p>
          <a:p>
            <a:pPr marL="0" lvl="0" indent="0" algn="l" rtl="0">
              <a:spcBef>
                <a:spcPts val="1600"/>
              </a:spcBef>
              <a:spcAft>
                <a:spcPts val="1600"/>
              </a:spcAft>
              <a:buNone/>
            </a:pPr>
            <a:r>
              <a:rPr lang="en"/>
              <a:t>Afghanistan etc… (Iran, Israel, Saudi Arabia, Turkey, Iraq..)</a:t>
            </a:r>
            <a:endParaRPr/>
          </a:p>
        </p:txBody>
      </p:sp>
      <p:pic>
        <p:nvPicPr>
          <p:cNvPr id="62" name="Google Shape;62;p14" descr="Image result for middle east and india"/>
          <p:cNvPicPr preferRelativeResize="0"/>
          <p:nvPr/>
        </p:nvPicPr>
        <p:blipFill>
          <a:blip r:embed="rId3">
            <a:alphaModFix/>
          </a:blip>
          <a:stretch>
            <a:fillRect/>
          </a:stretch>
        </p:blipFill>
        <p:spPr>
          <a:xfrm>
            <a:off x="4385675" y="1719875"/>
            <a:ext cx="4580075" cy="2834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Most of these countries are considered middle eastern which mean they are in that region (centered on Western Asia). </a:t>
            </a:r>
            <a:endParaRPr/>
          </a:p>
        </p:txBody>
      </p:sp>
      <p:sp>
        <p:nvSpPr>
          <p:cNvPr id="68" name="Google Shape;68;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r>
              <a:rPr lang="en" sz="2400"/>
              <a:t>They all have similar cuisines, however, the food patterns reflect the religions that dominate the lives of those who live there. </a:t>
            </a:r>
            <a:endParaRPr sz="2400"/>
          </a:p>
          <a:p>
            <a:pPr marL="0" lvl="0" indent="0" algn="l" rtl="0">
              <a:spcBef>
                <a:spcPts val="1600"/>
              </a:spcBef>
              <a:spcAft>
                <a:spcPts val="1600"/>
              </a:spcAft>
              <a:buNone/>
            </a:pPr>
            <a:r>
              <a:rPr lang="en" sz="2400"/>
              <a:t>The thing they all have in common the most and what they are mainly known for in terms of food are their uses of legumes ( pea family-lentils) and their seasonings/spices and cereals (rice or wheat).</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F9000"/>
        </a:solidFill>
        <a:effectLst/>
      </p:bgPr>
    </p:bg>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800"/>
              <a:t>Spices</a:t>
            </a:r>
            <a:endParaRPr sz="4800"/>
          </a:p>
        </p:txBody>
      </p:sp>
      <p:sp>
        <p:nvSpPr>
          <p:cNvPr id="74" name="Google Shape;74;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Garam masala</a:t>
            </a:r>
            <a:r>
              <a:rPr lang="en"/>
              <a:t>- masala is a blend of spices. Garam masala is a basic blend. It contains; cardamom, cloves, cumin, cinnamon, nutmeg, saffron.</a:t>
            </a:r>
            <a:endParaRPr/>
          </a:p>
          <a:p>
            <a:pPr marL="0" lvl="0" indent="0" algn="l" rtl="0">
              <a:spcBef>
                <a:spcPts val="1600"/>
              </a:spcBef>
              <a:spcAft>
                <a:spcPts val="0"/>
              </a:spcAft>
              <a:buNone/>
            </a:pPr>
            <a:r>
              <a:rPr lang="en" b="1"/>
              <a:t>Curry</a:t>
            </a:r>
            <a:r>
              <a:rPr lang="en"/>
              <a:t>- </a:t>
            </a:r>
            <a:endParaRPr/>
          </a:p>
          <a:p>
            <a:pPr marL="0" lvl="0" indent="0" algn="l" rtl="0">
              <a:spcBef>
                <a:spcPts val="1600"/>
              </a:spcBef>
              <a:spcAft>
                <a:spcPts val="0"/>
              </a:spcAft>
              <a:buNone/>
            </a:pPr>
            <a:r>
              <a:rPr lang="en" b="1"/>
              <a:t>Chutney</a:t>
            </a:r>
            <a:r>
              <a:rPr lang="en"/>
              <a:t>- usually fruits cooked with spices and serves as a decoration for the plate but goes well with curry.</a:t>
            </a:r>
            <a:endParaRPr/>
          </a:p>
          <a:p>
            <a:pPr marL="0" lvl="0" indent="0" algn="l" rtl="0">
              <a:spcBef>
                <a:spcPts val="1600"/>
              </a:spcBef>
              <a:spcAft>
                <a:spcPts val="1600"/>
              </a:spcAft>
              <a:buNone/>
            </a:pPr>
            <a:endParaRPr sz="2400"/>
          </a:p>
        </p:txBody>
      </p:sp>
      <p:pic>
        <p:nvPicPr>
          <p:cNvPr id="75" name="Google Shape;75;p16" descr="Related image"/>
          <p:cNvPicPr preferRelativeResize="0"/>
          <p:nvPr/>
        </p:nvPicPr>
        <p:blipFill>
          <a:blip r:embed="rId3">
            <a:alphaModFix/>
          </a:blip>
          <a:stretch>
            <a:fillRect/>
          </a:stretch>
        </p:blipFill>
        <p:spPr>
          <a:xfrm>
            <a:off x="3400525" y="2930075"/>
            <a:ext cx="5431774" cy="2213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BF9000"/>
        </a:solidFill>
        <a:effectLst/>
      </p:bgPr>
    </p:bg>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this cuisine they focus their dishes around what we call sides. Vegetarianism is big in this region so their side dishes are meant to be good enough to stand on their own (meaning without meat):</a:t>
            </a:r>
            <a:endParaRPr/>
          </a:p>
          <a:p>
            <a:pPr marL="0" lvl="0" indent="0" algn="l" rtl="0">
              <a:spcBef>
                <a:spcPts val="0"/>
              </a:spcBef>
              <a:spcAft>
                <a:spcPts val="0"/>
              </a:spcAft>
              <a:buNone/>
            </a:pPr>
            <a:r>
              <a:rPr lang="en"/>
              <a:t>Naan- whole wheat bread</a:t>
            </a:r>
            <a:endParaRPr/>
          </a:p>
          <a:p>
            <a:pPr marL="0" lvl="0" indent="0" algn="l" rtl="0">
              <a:spcBef>
                <a:spcPts val="0"/>
              </a:spcBef>
              <a:spcAft>
                <a:spcPts val="0"/>
              </a:spcAft>
              <a:buNone/>
            </a:pPr>
            <a:r>
              <a:rPr lang="en"/>
              <a:t>Samosa- fried pastry with a filling.</a:t>
            </a:r>
            <a:endParaRPr/>
          </a:p>
          <a:p>
            <a:pPr marL="0" lvl="0" indent="0" algn="l" rtl="0">
              <a:spcBef>
                <a:spcPts val="0"/>
              </a:spcBef>
              <a:spcAft>
                <a:spcPts val="0"/>
              </a:spcAft>
              <a:buNone/>
            </a:pPr>
            <a:r>
              <a:rPr lang="en"/>
              <a:t>Roti</a:t>
            </a:r>
            <a:endParaRPr/>
          </a:p>
          <a:p>
            <a:pPr marL="0" lvl="0" indent="0" algn="l" rtl="0">
              <a:spcBef>
                <a:spcPts val="0"/>
              </a:spcBef>
              <a:spcAft>
                <a:spcPts val="0"/>
              </a:spcAft>
              <a:buNone/>
            </a:pPr>
            <a:r>
              <a:rPr lang="en"/>
              <a:t>Dal- puree of lentils, spices and other legumes</a:t>
            </a:r>
            <a:endParaRPr/>
          </a:p>
          <a:p>
            <a:pPr marL="0" lvl="0" indent="0" algn="l" rtl="0">
              <a:spcBef>
                <a:spcPts val="0"/>
              </a:spcBef>
              <a:spcAft>
                <a:spcPts val="0"/>
              </a:spcAft>
              <a:buNone/>
            </a:pPr>
            <a:r>
              <a:rPr lang="en"/>
              <a:t>Rice- usually yellow and seasoned.</a:t>
            </a:r>
            <a:endParaRPr/>
          </a:p>
        </p:txBody>
      </p:sp>
      <p:sp>
        <p:nvSpPr>
          <p:cNvPr id="81" name="Google Shape;81;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r>
              <a:rPr lang="en"/>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BF9000"/>
        </a:solidFill>
        <a:effectLst/>
      </p:bgPr>
    </p:bg>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445025"/>
            <a:ext cx="8520600" cy="5727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t>This week we’ll be making:</a:t>
            </a:r>
            <a:endParaRPr/>
          </a:p>
          <a:p>
            <a:pPr marL="0" lvl="0" indent="0" algn="l" rtl="0">
              <a:spcBef>
                <a:spcPts val="0"/>
              </a:spcBef>
              <a:spcAft>
                <a:spcPts val="0"/>
              </a:spcAft>
              <a:buNone/>
            </a:pPr>
            <a:endParaRPr/>
          </a:p>
        </p:txBody>
      </p:sp>
      <p:sp>
        <p:nvSpPr>
          <p:cNvPr id="87" name="Google Shape;87;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chemeClr val="dk1"/>
              </a:buClr>
              <a:buSzPts val="1800"/>
              <a:buAutoNum type="arabicPeriod"/>
            </a:pPr>
            <a:r>
              <a:rPr lang="en">
                <a:solidFill>
                  <a:schemeClr val="dk1"/>
                </a:solidFill>
              </a:rPr>
              <a:t>NAME &amp; REGION: Konafa (Knafe in </a:t>
            </a:r>
            <a:r>
              <a:rPr lang="en" b="1">
                <a:solidFill>
                  <a:schemeClr val="dk1"/>
                </a:solidFill>
              </a:rPr>
              <a:t>Syria &amp; Lebanon</a:t>
            </a:r>
            <a:r>
              <a:rPr lang="en">
                <a:solidFill>
                  <a:schemeClr val="dk1"/>
                </a:solidFill>
              </a:rPr>
              <a:t>) (Kadaif in </a:t>
            </a:r>
            <a:r>
              <a:rPr lang="en" b="1">
                <a:solidFill>
                  <a:schemeClr val="dk1"/>
                </a:solidFill>
              </a:rPr>
              <a:t>Greece and Turkey</a:t>
            </a:r>
            <a:r>
              <a:rPr lang="en">
                <a:solidFill>
                  <a:schemeClr val="dk1"/>
                </a:solidFill>
              </a:rPr>
              <a:t>) </a:t>
            </a:r>
            <a:endParaRPr>
              <a:solidFill>
                <a:schemeClr val="dk1"/>
              </a:solidFill>
            </a:endParaRPr>
          </a:p>
          <a:p>
            <a:pPr marL="0" lvl="0" indent="0" algn="l" rtl="0">
              <a:spcBef>
                <a:spcPts val="0"/>
              </a:spcBef>
              <a:spcAft>
                <a:spcPts val="0"/>
              </a:spcAft>
              <a:buClr>
                <a:srgbClr val="000000"/>
              </a:buClr>
              <a:buSzPts val="1100"/>
              <a:buFont typeface="Arial"/>
              <a:buNone/>
            </a:pPr>
            <a:r>
              <a:rPr lang="en">
                <a:solidFill>
                  <a:schemeClr val="dk1"/>
                </a:solidFill>
              </a:rPr>
              <a:t>Description: a middle eastern dessert with a base of konafa dessert noodles filled with cheese, baked and then soaked in an orange flavored syrup. It is topped with sprinkled nuts.</a:t>
            </a:r>
            <a:endParaRPr>
              <a:solidFill>
                <a:schemeClr val="dk1"/>
              </a:solidFill>
            </a:endParaRPr>
          </a:p>
          <a:p>
            <a:pPr marL="0" lvl="0" indent="0" algn="l" rtl="0">
              <a:spcBef>
                <a:spcPts val="0"/>
              </a:spcBef>
              <a:spcAft>
                <a:spcPts val="0"/>
              </a:spcAft>
              <a:buNone/>
            </a:pPr>
            <a:endParaRPr/>
          </a:p>
          <a:p>
            <a:pPr marL="0" lvl="0" indent="0" algn="l" rtl="0">
              <a:spcBef>
                <a:spcPts val="1600"/>
              </a:spcBef>
              <a:spcAft>
                <a:spcPts val="0"/>
              </a:spcAft>
              <a:buClr>
                <a:schemeClr val="dk1"/>
              </a:buClr>
              <a:buSzPts val="1100"/>
              <a:buFont typeface="Arial"/>
              <a:buNone/>
            </a:pPr>
            <a:r>
              <a:rPr lang="en">
                <a:solidFill>
                  <a:schemeClr val="dk1"/>
                </a:solidFill>
              </a:rPr>
              <a:t> 2.    NAME &amp; REGION: Ras Malai (</a:t>
            </a:r>
            <a:r>
              <a:rPr lang="en" b="1">
                <a:solidFill>
                  <a:schemeClr val="dk1"/>
                </a:solidFill>
              </a:rPr>
              <a:t>India</a:t>
            </a:r>
            <a:r>
              <a:rPr lang="en">
                <a:solidFill>
                  <a:schemeClr val="dk1"/>
                </a:solidFill>
              </a:rPr>
              <a:t>)</a:t>
            </a:r>
            <a:endParaRPr>
              <a:solidFill>
                <a:schemeClr val="dk1"/>
              </a:solidFill>
            </a:endParaRPr>
          </a:p>
          <a:p>
            <a:pPr marL="0" lvl="0" indent="0" algn="l" rtl="0">
              <a:spcBef>
                <a:spcPts val="0"/>
              </a:spcBef>
              <a:spcAft>
                <a:spcPts val="0"/>
              </a:spcAft>
              <a:buNone/>
            </a:pPr>
            <a:r>
              <a:rPr lang="en">
                <a:solidFill>
                  <a:schemeClr val="dk1"/>
                </a:solidFill>
              </a:rPr>
              <a:t>Description: dumplings made out of chenna (cheese curd), cooked in a sugar syrup, garnished with almonds and pistachio and served with a cardamom and saffron flavored sauce. </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69138"/>
        </a:solidFill>
        <a:effectLst/>
      </p:bgPr>
    </p:bg>
    <p:spTree>
      <p:nvGrpSpPr>
        <p:cNvPr id="1" name="Shape 91"/>
        <p:cNvGrpSpPr/>
        <p:nvPr/>
      </p:nvGrpSpPr>
      <p:grpSpPr>
        <a:xfrm>
          <a:off x="0" y="0"/>
          <a:ext cx="0" cy="0"/>
          <a:chOff x="0" y="0"/>
          <a:chExt cx="0" cy="0"/>
        </a:xfrm>
      </p:grpSpPr>
      <p:sp>
        <p:nvSpPr>
          <p:cNvPr id="92" name="Google Shape;92;p19"/>
          <p:cNvSpPr txBox="1">
            <a:spLocks noGrp="1"/>
          </p:cNvSpPr>
          <p:nvPr>
            <p:ph type="title"/>
          </p:nvPr>
        </p:nvSpPr>
        <p:spPr>
          <a:xfrm>
            <a:off x="311700" y="445025"/>
            <a:ext cx="90648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t>3.   NAME &amp; REGION: Kulfi (</a:t>
            </a:r>
            <a:r>
              <a:rPr lang="en" sz="1800" b="1"/>
              <a:t>India</a:t>
            </a:r>
            <a:r>
              <a:rPr lang="en" sz="1800"/>
              <a:t>)</a:t>
            </a:r>
            <a:endParaRPr sz="1800"/>
          </a:p>
          <a:p>
            <a:pPr marL="0" lvl="0" indent="0" algn="l" rtl="0">
              <a:lnSpc>
                <a:spcPct val="115000"/>
              </a:lnSpc>
              <a:spcBef>
                <a:spcPts val="0"/>
              </a:spcBef>
              <a:spcAft>
                <a:spcPts val="0"/>
              </a:spcAft>
              <a:buNone/>
            </a:pPr>
            <a:r>
              <a:rPr lang="en" sz="1800"/>
              <a:t>Description: Indian ice cream from the moghuls of </a:t>
            </a:r>
            <a:endParaRPr sz="1800"/>
          </a:p>
          <a:p>
            <a:pPr marL="0" lvl="0" indent="0" algn="l" rtl="0">
              <a:lnSpc>
                <a:spcPct val="115000"/>
              </a:lnSpc>
              <a:spcBef>
                <a:spcPts val="0"/>
              </a:spcBef>
              <a:spcAft>
                <a:spcPts val="0"/>
              </a:spcAft>
              <a:buNone/>
            </a:pPr>
            <a:r>
              <a:rPr lang="en" sz="1800"/>
              <a:t>Northern India (we have two variations- cardamom kulfi and a mango kulfi) </a:t>
            </a:r>
            <a:endParaRPr sz="1800"/>
          </a:p>
          <a:p>
            <a:pPr marL="0" lvl="0" indent="0" algn="l" rtl="0">
              <a:lnSpc>
                <a:spcPct val="115000"/>
              </a:lnSpc>
              <a:spcBef>
                <a:spcPts val="0"/>
              </a:spcBef>
              <a:spcAft>
                <a:spcPts val="0"/>
              </a:spcAft>
              <a:buNone/>
            </a:pPr>
            <a:endParaRPr sz="1800"/>
          </a:p>
          <a:p>
            <a:pPr marL="0" lvl="0" indent="0" algn="l" rtl="0">
              <a:lnSpc>
                <a:spcPct val="115000"/>
              </a:lnSpc>
              <a:spcBef>
                <a:spcPts val="0"/>
              </a:spcBef>
              <a:spcAft>
                <a:spcPts val="0"/>
              </a:spcAft>
              <a:buClr>
                <a:schemeClr val="dk1"/>
              </a:buClr>
              <a:buSzPts val="1100"/>
              <a:buFont typeface="Arial"/>
              <a:buNone/>
            </a:pPr>
            <a:endParaRPr sz="1800"/>
          </a:p>
        </p:txBody>
      </p:sp>
      <p:sp>
        <p:nvSpPr>
          <p:cNvPr id="93" name="Google Shape;93;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457200" lvl="0" indent="-342900" algn="l" rtl="0">
              <a:spcBef>
                <a:spcPts val="1600"/>
              </a:spcBef>
              <a:spcAft>
                <a:spcPts val="0"/>
              </a:spcAft>
              <a:buClr>
                <a:schemeClr val="dk1"/>
              </a:buClr>
              <a:buSzPts val="1800"/>
              <a:buAutoNum type="arabicPeriod"/>
            </a:pPr>
            <a:r>
              <a:rPr lang="en">
                <a:solidFill>
                  <a:schemeClr val="dk1"/>
                </a:solidFill>
              </a:rPr>
              <a:t>Gajjak (sesame crunch)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Made with sesame seeds, butter, sugar and lemon juice</a:t>
            </a:r>
            <a:endParaRPr>
              <a:solidFill>
                <a:schemeClr val="dk1"/>
              </a:solidFill>
            </a:endParaRPr>
          </a:p>
          <a:p>
            <a:pPr marL="0" lvl="0" indent="0" algn="l" rtl="0">
              <a:spcBef>
                <a:spcPts val="0"/>
              </a:spcBef>
              <a:spcAft>
                <a:spcPts val="0"/>
              </a:spcAft>
              <a:buClr>
                <a:schemeClr val="dk1"/>
              </a:buClr>
              <a:buSzPts val="1100"/>
              <a:buFont typeface="Arial"/>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2.    Barfi ( a petit four sweet)- thickened milk based</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Three variations: -rose water, </a:t>
            </a:r>
            <a:r>
              <a:rPr lang="en" b="1">
                <a:solidFill>
                  <a:schemeClr val="dk1"/>
                </a:solidFill>
              </a:rPr>
              <a:t>pistachio</a:t>
            </a:r>
            <a:r>
              <a:rPr lang="en">
                <a:solidFill>
                  <a:schemeClr val="dk1"/>
                </a:solidFill>
              </a:rPr>
              <a:t> and cardamom barfi</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                            -Kajoo (</a:t>
            </a:r>
            <a:r>
              <a:rPr lang="en" b="1">
                <a:solidFill>
                  <a:schemeClr val="dk1"/>
                </a:solidFill>
              </a:rPr>
              <a:t>cashew</a:t>
            </a:r>
            <a:r>
              <a:rPr lang="en">
                <a:solidFill>
                  <a:schemeClr val="dk1"/>
                </a:solidFill>
              </a:rPr>
              <a:t>) barfi (this one has rose water as well) </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                            -Badaam barfi ( </a:t>
            </a:r>
            <a:r>
              <a:rPr lang="en" b="1">
                <a:solidFill>
                  <a:schemeClr val="dk1"/>
                </a:solidFill>
              </a:rPr>
              <a:t>almond</a:t>
            </a:r>
            <a:r>
              <a:rPr lang="en">
                <a:solidFill>
                  <a:schemeClr val="dk1"/>
                </a:solidFill>
              </a:rPr>
              <a:t> milk fudge)</a:t>
            </a:r>
            <a:endParaRPr>
              <a:solidFill>
                <a:schemeClr val="dk1"/>
              </a:solidFill>
            </a:endParaRPr>
          </a:p>
          <a:p>
            <a:pPr marL="0" lvl="0" indent="0" algn="l" rtl="0">
              <a:spcBef>
                <a:spcPts val="0"/>
              </a:spcBef>
              <a:spcAft>
                <a:spcPts val="0"/>
              </a:spcAft>
              <a:buClr>
                <a:schemeClr val="dk1"/>
              </a:buClr>
              <a:buSzPts val="1100"/>
              <a:buFont typeface="Arial"/>
              <a:buNone/>
            </a:pPr>
            <a:r>
              <a:rPr lang="en" sz="1100">
                <a:solidFill>
                  <a:schemeClr val="dk1"/>
                </a:solidFill>
              </a:rPr>
              <a:t>        </a:t>
            </a:r>
            <a:endParaRPr sz="1100">
              <a:solidFill>
                <a:schemeClr val="dk1"/>
              </a:solidFill>
            </a:endParaRPr>
          </a:p>
          <a:p>
            <a:pPr marL="0" lvl="0" indent="0" algn="l" rtl="0">
              <a:spcBef>
                <a:spcPts val="0"/>
              </a:spcBef>
              <a:spcAft>
                <a:spcPts val="16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B45F06"/>
        </a:solidFill>
        <a:effectLst/>
      </p:bgPr>
    </p:bg>
    <p:spTree>
      <p:nvGrpSpPr>
        <p:cNvPr id="1" name="Shape 97"/>
        <p:cNvGrpSpPr/>
        <p:nvPr/>
      </p:nvGrpSpPr>
      <p:grpSpPr>
        <a:xfrm>
          <a:off x="0" y="0"/>
          <a:ext cx="0" cy="0"/>
          <a:chOff x="0" y="0"/>
          <a:chExt cx="0" cy="0"/>
        </a:xfrm>
      </p:grpSpPr>
      <p:sp>
        <p:nvSpPr>
          <p:cNvPr id="98" name="Google Shape;98;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4800">
                <a:solidFill>
                  <a:schemeClr val="lt1"/>
                </a:solidFill>
                <a:latin typeface="Roboto Slab"/>
                <a:ea typeface="Roboto Slab"/>
                <a:cs typeface="Roboto Slab"/>
                <a:sym typeface="Roboto Slab"/>
              </a:rPr>
              <a:t>Reminders</a:t>
            </a:r>
            <a:endParaRPr sz="4800">
              <a:solidFill>
                <a:schemeClr val="lt1"/>
              </a:solidFill>
              <a:latin typeface="Roboto Slab"/>
              <a:ea typeface="Roboto Slab"/>
              <a:cs typeface="Roboto Slab"/>
              <a:sym typeface="Roboto Slab"/>
            </a:endParaRPr>
          </a:p>
          <a:p>
            <a:pPr marL="0" lvl="0" indent="0" algn="l" rtl="0">
              <a:spcBef>
                <a:spcPts val="0"/>
              </a:spcBef>
              <a:spcAft>
                <a:spcPts val="0"/>
              </a:spcAft>
              <a:buNone/>
            </a:pPr>
            <a:endParaRPr/>
          </a:p>
        </p:txBody>
      </p:sp>
      <p:sp>
        <p:nvSpPr>
          <p:cNvPr id="99" name="Google Shape;99;p2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lt1"/>
                </a:solidFill>
                <a:latin typeface="Roboto"/>
                <a:ea typeface="Roboto"/>
                <a:cs typeface="Roboto"/>
                <a:sym typeface="Roboto"/>
              </a:rPr>
              <a:t>~Work together so we can ensure a successful and on time service. </a:t>
            </a:r>
            <a:endParaRPr>
              <a:solidFill>
                <a:schemeClr val="lt1"/>
              </a:solidFill>
              <a:latin typeface="Roboto"/>
              <a:ea typeface="Roboto"/>
              <a:cs typeface="Roboto"/>
              <a:sym typeface="Roboto"/>
            </a:endParaRPr>
          </a:p>
          <a:p>
            <a:pPr marL="0" lvl="0" indent="0" algn="l" rtl="0">
              <a:spcBef>
                <a:spcPts val="1600"/>
              </a:spcBef>
              <a:spcAft>
                <a:spcPts val="0"/>
              </a:spcAft>
              <a:buNone/>
            </a:pPr>
            <a:r>
              <a:rPr lang="en">
                <a:solidFill>
                  <a:schemeClr val="lt1"/>
                </a:solidFill>
                <a:latin typeface="Roboto"/>
                <a:ea typeface="Roboto"/>
                <a:cs typeface="Roboto"/>
                <a:sym typeface="Roboto"/>
              </a:rPr>
              <a:t>~Pay attention to the time so  we can leave</a:t>
            </a:r>
            <a:endParaRPr>
              <a:solidFill>
                <a:schemeClr val="lt1"/>
              </a:solidFill>
              <a:latin typeface="Roboto"/>
              <a:ea typeface="Roboto"/>
              <a:cs typeface="Roboto"/>
              <a:sym typeface="Roboto"/>
            </a:endParaRPr>
          </a:p>
          <a:p>
            <a:pPr marL="0" lvl="0" indent="0" algn="l" rtl="0">
              <a:spcBef>
                <a:spcPts val="1600"/>
              </a:spcBef>
              <a:spcAft>
                <a:spcPts val="0"/>
              </a:spcAft>
              <a:buClr>
                <a:schemeClr val="dk1"/>
              </a:buClr>
              <a:buSzPts val="1100"/>
              <a:buFont typeface="Arial"/>
              <a:buNone/>
            </a:pPr>
            <a:r>
              <a:rPr lang="en">
                <a:solidFill>
                  <a:schemeClr val="lt1"/>
                </a:solidFill>
                <a:latin typeface="Roboto"/>
                <a:ea typeface="Roboto"/>
                <a:cs typeface="Roboto"/>
                <a:sym typeface="Roboto"/>
              </a:rPr>
              <a:t>On time.</a:t>
            </a:r>
            <a:endParaRPr>
              <a:solidFill>
                <a:schemeClr val="lt1"/>
              </a:solidFill>
              <a:latin typeface="Roboto"/>
              <a:ea typeface="Roboto"/>
              <a:cs typeface="Roboto"/>
              <a:sym typeface="Roboto"/>
            </a:endParaRPr>
          </a:p>
          <a:p>
            <a:pPr marL="0" lvl="0" indent="0" algn="l" rtl="0">
              <a:spcBef>
                <a:spcPts val="1600"/>
              </a:spcBef>
              <a:spcAft>
                <a:spcPts val="0"/>
              </a:spcAft>
              <a:buClr>
                <a:schemeClr val="dk1"/>
              </a:buClr>
              <a:buSzPts val="1100"/>
              <a:buFont typeface="Arial"/>
              <a:buNone/>
            </a:pPr>
            <a:r>
              <a:rPr lang="en">
                <a:solidFill>
                  <a:schemeClr val="lt1"/>
                </a:solidFill>
                <a:latin typeface="Roboto"/>
                <a:ea typeface="Roboto"/>
                <a:cs typeface="Roboto"/>
                <a:sym typeface="Roboto"/>
              </a:rPr>
              <a:t>~Clean after using things.   </a:t>
            </a:r>
            <a:endParaRPr>
              <a:solidFill>
                <a:schemeClr val="lt1"/>
              </a:solidFill>
              <a:latin typeface="Roboto"/>
              <a:ea typeface="Roboto"/>
              <a:cs typeface="Roboto"/>
              <a:sym typeface="Roboto"/>
            </a:endParaRPr>
          </a:p>
          <a:p>
            <a:pPr marL="0" lvl="0" indent="0" algn="l" rtl="0">
              <a:spcBef>
                <a:spcPts val="1600"/>
              </a:spcBef>
              <a:spcAft>
                <a:spcPts val="0"/>
              </a:spcAft>
              <a:buClr>
                <a:schemeClr val="dk1"/>
              </a:buClr>
              <a:buSzPts val="1100"/>
              <a:buFont typeface="Arial"/>
              <a:buNone/>
            </a:pPr>
            <a:r>
              <a:rPr lang="en">
                <a:solidFill>
                  <a:schemeClr val="lt1"/>
                </a:solidFill>
                <a:latin typeface="Roboto"/>
                <a:ea typeface="Roboto"/>
                <a:cs typeface="Roboto"/>
                <a:sym typeface="Roboto"/>
              </a:rPr>
              <a:t>~Enjoy and have fun!</a:t>
            </a:r>
            <a:endParaRPr>
              <a:solidFill>
                <a:schemeClr val="lt1"/>
              </a:solidFill>
              <a:latin typeface="Roboto"/>
              <a:ea typeface="Roboto"/>
              <a:cs typeface="Roboto"/>
              <a:sym typeface="Roboto"/>
            </a:endParaRPr>
          </a:p>
          <a:p>
            <a:pPr marL="0" lvl="0" indent="0" algn="l" rtl="0">
              <a:spcBef>
                <a:spcPts val="1600"/>
              </a:spcBef>
              <a:spcAft>
                <a:spcPts val="1600"/>
              </a:spcAft>
              <a:buNone/>
            </a:pPr>
            <a:r>
              <a:rPr lang="en"/>
              <a:t> </a:t>
            </a:r>
            <a:endParaRPr/>
          </a:p>
        </p:txBody>
      </p:sp>
      <p:pic>
        <p:nvPicPr>
          <p:cNvPr id="100" name="Google Shape;100;p20" descr="Image result for middle eastern desserts"/>
          <p:cNvPicPr preferRelativeResize="0"/>
          <p:nvPr/>
        </p:nvPicPr>
        <p:blipFill>
          <a:blip r:embed="rId3">
            <a:alphaModFix/>
          </a:blip>
          <a:stretch>
            <a:fillRect/>
          </a:stretch>
        </p:blipFill>
        <p:spPr>
          <a:xfrm>
            <a:off x="3129650" y="2082800"/>
            <a:ext cx="5565326" cy="30607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487</Words>
  <Application>Microsoft Office PowerPoint</Application>
  <PresentationFormat>On-screen Show (16:9)</PresentationFormat>
  <Paragraphs>75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Roboto</vt:lpstr>
      <vt:lpstr>Roboto Slab</vt:lpstr>
      <vt:lpstr>Times New Roman</vt:lpstr>
      <vt:lpstr>Simple Light</vt:lpstr>
      <vt:lpstr>Western and South Central  Asia</vt:lpstr>
      <vt:lpstr>Introduction</vt:lpstr>
      <vt:lpstr>Most of these countries are considered middle eastern which mean they are in that region (centered on Western Asia). </vt:lpstr>
      <vt:lpstr>Spices</vt:lpstr>
      <vt:lpstr>In this cuisine they focus their dishes around what we call sides. Vegetarianism is big in this region so their side dishes are meant to be good enough to stand on their own (meaning without meat): Naan- whole wheat bread Samosa- fried pastry with a filling. Roti Dal- puree of lentils, spices and other legumes Rice- usually yellow and seasoned.</vt:lpstr>
      <vt:lpstr>This week we’ll be making: </vt:lpstr>
      <vt:lpstr>3.   NAME &amp; REGION: Kulfi (India) Description: Indian ice cream from the moghuls of  Northern India (we have two variations- cardamom kulfi and a mango kulfi)   </vt:lpstr>
      <vt:lpstr>Reminders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Western and South Central  Asia</dc:title>
  <dc:creator>Faculty</dc:creator>
  <cp:lastModifiedBy>Faculty</cp:lastModifiedBy>
  <cp:revision>1</cp:revision>
  <dcterms:modified xsi:type="dcterms:W3CDTF">2018-11-26T21:56:34Z</dcterms:modified>
</cp:coreProperties>
</file>