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7"/>
  </p:notesMasterIdLst>
  <p:sldIdLst>
    <p:sldId id="256" r:id="rId2"/>
    <p:sldId id="257" r:id="rId3"/>
    <p:sldId id="280" r:id="rId4"/>
    <p:sldId id="289" r:id="rId5"/>
    <p:sldId id="259" r:id="rId6"/>
    <p:sldId id="258" r:id="rId7"/>
    <p:sldId id="260" r:id="rId8"/>
    <p:sldId id="261" r:id="rId9"/>
    <p:sldId id="262" r:id="rId10"/>
    <p:sldId id="263" r:id="rId11"/>
    <p:sldId id="265" r:id="rId12"/>
    <p:sldId id="281" r:id="rId13"/>
    <p:sldId id="282" r:id="rId14"/>
    <p:sldId id="283" r:id="rId15"/>
    <p:sldId id="337" r:id="rId16"/>
    <p:sldId id="338" r:id="rId17"/>
    <p:sldId id="266" r:id="rId18"/>
    <p:sldId id="268" r:id="rId19"/>
    <p:sldId id="271" r:id="rId20"/>
    <p:sldId id="267" r:id="rId21"/>
    <p:sldId id="279" r:id="rId22"/>
    <p:sldId id="284" r:id="rId23"/>
    <p:sldId id="270" r:id="rId24"/>
    <p:sldId id="285" r:id="rId25"/>
    <p:sldId id="273" r:id="rId26"/>
    <p:sldId id="274" r:id="rId27"/>
    <p:sldId id="275" r:id="rId28"/>
    <p:sldId id="276" r:id="rId29"/>
    <p:sldId id="277" r:id="rId30"/>
    <p:sldId id="286" r:id="rId31"/>
    <p:sldId id="290" r:id="rId32"/>
    <p:sldId id="278" r:id="rId33"/>
    <p:sldId id="373" r:id="rId34"/>
    <p:sldId id="287" r:id="rId35"/>
    <p:sldId id="288" r:id="rId36"/>
    <p:sldId id="339" r:id="rId37"/>
    <p:sldId id="301" r:id="rId38"/>
    <p:sldId id="269" r:id="rId39"/>
    <p:sldId id="302" r:id="rId40"/>
    <p:sldId id="391" r:id="rId41"/>
    <p:sldId id="392" r:id="rId42"/>
    <p:sldId id="393" r:id="rId43"/>
    <p:sldId id="394" r:id="rId44"/>
    <p:sldId id="395" r:id="rId45"/>
    <p:sldId id="396" r:id="rId46"/>
    <p:sldId id="397" r:id="rId47"/>
    <p:sldId id="398" r:id="rId48"/>
    <p:sldId id="399" r:id="rId49"/>
    <p:sldId id="400" r:id="rId50"/>
    <p:sldId id="401" r:id="rId51"/>
    <p:sldId id="402" r:id="rId52"/>
    <p:sldId id="403" r:id="rId53"/>
    <p:sldId id="404" r:id="rId54"/>
    <p:sldId id="405" r:id="rId55"/>
    <p:sldId id="406" r:id="rId56"/>
    <p:sldId id="407" r:id="rId57"/>
    <p:sldId id="408" r:id="rId58"/>
    <p:sldId id="409" r:id="rId59"/>
    <p:sldId id="410" r:id="rId60"/>
    <p:sldId id="411" r:id="rId61"/>
    <p:sldId id="412" r:id="rId62"/>
    <p:sldId id="413" r:id="rId63"/>
    <p:sldId id="414" r:id="rId64"/>
    <p:sldId id="415" r:id="rId65"/>
    <p:sldId id="416" r:id="rId66"/>
    <p:sldId id="417" r:id="rId67"/>
    <p:sldId id="418" r:id="rId68"/>
    <p:sldId id="419" r:id="rId69"/>
    <p:sldId id="420" r:id="rId70"/>
    <p:sldId id="421" r:id="rId71"/>
    <p:sldId id="422" r:id="rId72"/>
    <p:sldId id="423" r:id="rId73"/>
    <p:sldId id="424" r:id="rId74"/>
    <p:sldId id="425" r:id="rId75"/>
    <p:sldId id="426" r:id="rId76"/>
    <p:sldId id="427" r:id="rId77"/>
    <p:sldId id="428" r:id="rId78"/>
    <p:sldId id="429" r:id="rId79"/>
    <p:sldId id="430" r:id="rId80"/>
    <p:sldId id="431" r:id="rId81"/>
    <p:sldId id="432" r:id="rId82"/>
    <p:sldId id="433" r:id="rId83"/>
    <p:sldId id="434" r:id="rId84"/>
    <p:sldId id="435" r:id="rId85"/>
    <p:sldId id="436" r:id="rId86"/>
    <p:sldId id="437" r:id="rId87"/>
    <p:sldId id="438" r:id="rId88"/>
    <p:sldId id="439" r:id="rId89"/>
    <p:sldId id="440" r:id="rId90"/>
    <p:sldId id="441" r:id="rId91"/>
    <p:sldId id="442" r:id="rId92"/>
    <p:sldId id="443" r:id="rId93"/>
    <p:sldId id="444" r:id="rId94"/>
    <p:sldId id="445" r:id="rId95"/>
    <p:sldId id="446" r:id="rId96"/>
    <p:sldId id="342" r:id="rId97"/>
    <p:sldId id="341" r:id="rId98"/>
    <p:sldId id="308" r:id="rId99"/>
    <p:sldId id="309" r:id="rId100"/>
    <p:sldId id="310" r:id="rId101"/>
    <p:sldId id="343" r:id="rId102"/>
    <p:sldId id="344" r:id="rId103"/>
    <p:sldId id="345" r:id="rId104"/>
    <p:sldId id="346" r:id="rId105"/>
    <p:sldId id="347" r:id="rId106"/>
    <p:sldId id="348" r:id="rId107"/>
    <p:sldId id="349" r:id="rId108"/>
    <p:sldId id="350" r:id="rId109"/>
    <p:sldId id="351" r:id="rId110"/>
    <p:sldId id="352" r:id="rId111"/>
    <p:sldId id="353" r:id="rId112"/>
    <p:sldId id="354" r:id="rId113"/>
    <p:sldId id="355" r:id="rId114"/>
    <p:sldId id="356" r:id="rId115"/>
    <p:sldId id="357" r:id="rId116"/>
    <p:sldId id="358" r:id="rId117"/>
    <p:sldId id="359" r:id="rId118"/>
    <p:sldId id="360" r:id="rId119"/>
    <p:sldId id="361" r:id="rId120"/>
    <p:sldId id="362" r:id="rId121"/>
    <p:sldId id="363" r:id="rId122"/>
    <p:sldId id="364" r:id="rId123"/>
    <p:sldId id="365" r:id="rId124"/>
    <p:sldId id="366" r:id="rId125"/>
    <p:sldId id="367" r:id="rId126"/>
    <p:sldId id="368" r:id="rId127"/>
    <p:sldId id="372" r:id="rId128"/>
    <p:sldId id="369" r:id="rId129"/>
    <p:sldId id="370" r:id="rId130"/>
    <p:sldId id="374" r:id="rId131"/>
    <p:sldId id="375" r:id="rId132"/>
    <p:sldId id="376" r:id="rId133"/>
    <p:sldId id="377" r:id="rId134"/>
    <p:sldId id="378" r:id="rId135"/>
    <p:sldId id="379" r:id="rId136"/>
    <p:sldId id="380" r:id="rId137"/>
    <p:sldId id="381" r:id="rId138"/>
    <p:sldId id="382" r:id="rId139"/>
    <p:sldId id="383" r:id="rId140"/>
    <p:sldId id="384" r:id="rId141"/>
    <p:sldId id="385" r:id="rId142"/>
    <p:sldId id="386" r:id="rId143"/>
    <p:sldId id="387" r:id="rId144"/>
    <p:sldId id="388" r:id="rId145"/>
    <p:sldId id="390" r:id="rId1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601"/>
    <a:srgbClr val="960A4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358" autoAdjust="0"/>
  </p:normalViewPr>
  <p:slideViewPr>
    <p:cSldViewPr snapToGrid="0" snapToObjects="1">
      <p:cViewPr>
        <p:scale>
          <a:sx n="192" d="100"/>
          <a:sy n="192" d="100"/>
        </p:scale>
        <p:origin x="-80" y="-80"/>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viewProps" Target="viewProp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0.png"/></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image" Target="../media/image75.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image" Target="../media/image75.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5.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07.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2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image" Target="../media/image59.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image" Target="../media/image62.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image" Target="../media/image64.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image" Target="../media/image66.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image" Target="../media/image6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815CBA-23D4-BE4F-8659-35F184F73634}" type="datetimeFigureOut">
              <a:rPr lang="en-US" smtClean="0"/>
              <a:t>10/1/18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1A6FE-12C8-B442-940D-56884FB60105}" type="slidenum">
              <a:rPr lang="en-US" smtClean="0"/>
              <a:t>‹#›</a:t>
            </a:fld>
            <a:endParaRPr lang="en-US" dirty="0"/>
          </a:p>
        </p:txBody>
      </p:sp>
    </p:spTree>
    <p:extLst>
      <p:ext uri="{BB962C8B-B14F-4D97-AF65-F5344CB8AC3E}">
        <p14:creationId xmlns:p14="http://schemas.microsoft.com/office/powerpoint/2010/main" val="114385931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Psychology"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en.wikipedia.org/wiki/John_Ridley_Stroop" TargetMode="External"/><Relationship Id="rId4" Type="http://schemas.openxmlformats.org/officeDocument/2006/relationships/hyperlink" Target="http://en.wikipedia.org/wiki/Reaction_time"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Psychology" TargetMode="External"/><Relationship Id="rId2" Type="http://schemas.openxmlformats.org/officeDocument/2006/relationships/slide" Target="../slides/slide32.xml"/><Relationship Id="rId1" Type="http://schemas.openxmlformats.org/officeDocument/2006/relationships/notesMaster" Target="../notesMasters/notesMaster1.xml"/><Relationship Id="rId5" Type="http://schemas.openxmlformats.org/officeDocument/2006/relationships/hyperlink" Target="http://en.wikipedia.org/wiki/John_Ridley_Stroop" TargetMode="External"/><Relationship Id="rId4" Type="http://schemas.openxmlformats.org/officeDocument/2006/relationships/hyperlink" Target="http://en.wikipedia.org/wiki/Reaction_time"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Psychology"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en.wikipedia.org/wiki/John_Ridley_Stroop" TargetMode="External"/><Relationship Id="rId4" Type="http://schemas.openxmlformats.org/officeDocument/2006/relationships/hyperlink" Target="http://en.wikipedia.org/wiki/Reaction_tim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 would like to define the terms in context with our discussion Perception, theory and use </a:t>
            </a:r>
          </a:p>
        </p:txBody>
      </p:sp>
      <p:sp>
        <p:nvSpPr>
          <p:cNvPr id="4" name="Slide Number Placeholder 3"/>
          <p:cNvSpPr>
            <a:spLocks noGrp="1"/>
          </p:cNvSpPr>
          <p:nvPr>
            <p:ph type="sldNum" sz="quarter" idx="10"/>
          </p:nvPr>
        </p:nvSpPr>
        <p:spPr/>
        <p:txBody>
          <a:bodyPr/>
          <a:lstStyle/>
          <a:p>
            <a:fld id="{D2A1A6FE-12C8-B442-940D-56884FB60105}" type="slidenum">
              <a:rPr lang="en-US" smtClean="0"/>
              <a:t>1</a:t>
            </a:fld>
            <a:endParaRPr lang="en-US" dirty="0"/>
          </a:p>
        </p:txBody>
      </p:sp>
    </p:spTree>
    <p:extLst>
      <p:ext uri="{BB962C8B-B14F-4D97-AF65-F5344CB8AC3E}">
        <p14:creationId xmlns:p14="http://schemas.microsoft.com/office/powerpoint/2010/main" val="3453038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F738086-72E7-EB49-8B35-96AAF8FBBB1A}" type="slidenum">
              <a:rPr lang="en-US"/>
              <a:pPr>
                <a:defRPr/>
              </a:pPr>
              <a:t>40</a:t>
            </a:fld>
            <a:endParaRPr lang="en-US"/>
          </a:p>
        </p:txBody>
      </p:sp>
      <p:sp>
        <p:nvSpPr>
          <p:cNvPr id="6328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2835" name="Rectangle 3"/>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6500">
                <a:solidFill>
                  <a:schemeClr val="tx1"/>
                </a:solidFill>
                <a:latin typeface="Microsoft Sans Serif" charset="0"/>
                <a:ea typeface="MS PGothic" charset="0"/>
                <a:cs typeface="MS PGothic" charset="0"/>
              </a:defRPr>
            </a:lvl1pPr>
            <a:lvl2pPr marL="728182" indent="-280070">
              <a:defRPr sz="6500">
                <a:solidFill>
                  <a:schemeClr val="tx1"/>
                </a:solidFill>
                <a:latin typeface="Microsoft Sans Serif" charset="0"/>
                <a:ea typeface="MS PGothic" charset="0"/>
                <a:cs typeface="MS PGothic" charset="0"/>
              </a:defRPr>
            </a:lvl2pPr>
            <a:lvl3pPr marL="1120280" indent="-224056">
              <a:defRPr sz="6500">
                <a:solidFill>
                  <a:schemeClr val="tx1"/>
                </a:solidFill>
                <a:latin typeface="Microsoft Sans Serif" charset="0"/>
                <a:ea typeface="MS PGothic" charset="0"/>
                <a:cs typeface="MS PGothic" charset="0"/>
              </a:defRPr>
            </a:lvl3pPr>
            <a:lvl4pPr marL="1568392" indent="-224056">
              <a:defRPr sz="6500">
                <a:solidFill>
                  <a:schemeClr val="tx1"/>
                </a:solidFill>
                <a:latin typeface="Microsoft Sans Serif" charset="0"/>
                <a:ea typeface="MS PGothic" charset="0"/>
                <a:cs typeface="MS PGothic" charset="0"/>
              </a:defRPr>
            </a:lvl4pPr>
            <a:lvl5pPr marL="2016504" indent="-224056">
              <a:defRPr sz="6500">
                <a:solidFill>
                  <a:schemeClr val="tx1"/>
                </a:solidFill>
                <a:latin typeface="Microsoft Sans Serif" charset="0"/>
                <a:ea typeface="MS PGothic" charset="0"/>
                <a:cs typeface="MS PGothic" charset="0"/>
              </a:defRPr>
            </a:lvl5pPr>
            <a:lvl6pPr marL="2464615" indent="-224056" eaLnBrk="0" fontAlgn="base" hangingPunct="0">
              <a:spcBef>
                <a:spcPct val="0"/>
              </a:spcBef>
              <a:spcAft>
                <a:spcPct val="0"/>
              </a:spcAft>
              <a:defRPr sz="6500">
                <a:solidFill>
                  <a:schemeClr val="tx1"/>
                </a:solidFill>
                <a:latin typeface="Microsoft Sans Serif" charset="0"/>
                <a:ea typeface="MS PGothic" charset="0"/>
                <a:cs typeface="MS PGothic" charset="0"/>
              </a:defRPr>
            </a:lvl6pPr>
            <a:lvl7pPr marL="2912728" indent="-224056" eaLnBrk="0" fontAlgn="base" hangingPunct="0">
              <a:spcBef>
                <a:spcPct val="0"/>
              </a:spcBef>
              <a:spcAft>
                <a:spcPct val="0"/>
              </a:spcAft>
              <a:defRPr sz="6500">
                <a:solidFill>
                  <a:schemeClr val="tx1"/>
                </a:solidFill>
                <a:latin typeface="Microsoft Sans Serif" charset="0"/>
                <a:ea typeface="MS PGothic" charset="0"/>
                <a:cs typeface="MS PGothic" charset="0"/>
              </a:defRPr>
            </a:lvl7pPr>
            <a:lvl8pPr marL="3360840" indent="-224056" eaLnBrk="0" fontAlgn="base" hangingPunct="0">
              <a:spcBef>
                <a:spcPct val="0"/>
              </a:spcBef>
              <a:spcAft>
                <a:spcPct val="0"/>
              </a:spcAft>
              <a:defRPr sz="6500">
                <a:solidFill>
                  <a:schemeClr val="tx1"/>
                </a:solidFill>
                <a:latin typeface="Microsoft Sans Serif" charset="0"/>
                <a:ea typeface="MS PGothic" charset="0"/>
                <a:cs typeface="MS PGothic" charset="0"/>
              </a:defRPr>
            </a:lvl8pPr>
            <a:lvl9pPr marL="3808952" indent="-224056" eaLnBrk="0" fontAlgn="base" hangingPunct="0">
              <a:spcBef>
                <a:spcPct val="0"/>
              </a:spcBef>
              <a:spcAft>
                <a:spcPct val="0"/>
              </a:spcAft>
              <a:defRPr sz="6500">
                <a:solidFill>
                  <a:schemeClr val="tx1"/>
                </a:solidFill>
                <a:latin typeface="Microsoft Sans Serif" charset="0"/>
                <a:ea typeface="MS PGothic" charset="0"/>
                <a:cs typeface="MS PGothic" charset="0"/>
              </a:defRPr>
            </a:lvl9pPr>
          </a:lstStyle>
          <a:p>
            <a:pPr>
              <a:defRPr/>
            </a:pPr>
            <a:fld id="{DB89F435-B957-4344-A2B3-5B4EF699A54B}" type="slidenum">
              <a:rPr lang="en-US" sz="1200">
                <a:latin typeface="Arial" charset="0"/>
              </a:rPr>
              <a:pPr>
                <a:defRPr/>
              </a:pPr>
              <a:t>42</a:t>
            </a:fld>
            <a:endParaRPr lang="en-US" sz="1200">
              <a:latin typeface="Arial"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b="1">
                <a:ea typeface="MS PGothic" charset="0"/>
                <a:cs typeface="+mn-cs"/>
              </a:rPr>
              <a:t>Could anyone imagine living in a black and white world?</a:t>
            </a:r>
          </a:p>
          <a:p>
            <a:pPr eaLnBrk="1" hangingPunct="1">
              <a:defRPr/>
            </a:pPr>
            <a:endParaRPr lang="en-US" b="1">
              <a:ea typeface="MS PGothic" charset="0"/>
              <a:cs typeface="+mn-cs"/>
            </a:endParaRPr>
          </a:p>
          <a:p>
            <a:pPr eaLnBrk="1" hangingPunct="1">
              <a:defRPr/>
            </a:pPr>
            <a:r>
              <a:rPr lang="en-US">
                <a:ea typeface="MS PGothic" charset="0"/>
                <a:cs typeface="+mn-cs"/>
              </a:rPr>
              <a:t>This is a question I once heard someone ask in a trend presentation and for a split second you try to imagine what the world would look like if there was no color but of course that is not the reality.</a:t>
            </a:r>
          </a:p>
          <a:p>
            <a:pPr eaLnBrk="1" hangingPunct="1">
              <a:defRPr/>
            </a:pPr>
            <a:endParaRPr lang="en-US">
              <a:ea typeface="MS PGothic" charset="0"/>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Note Page 65 in the Pocket Pal</a:t>
            </a:r>
          </a:p>
          <a:p>
            <a:pPr>
              <a:defRPr/>
            </a:pPr>
            <a:endParaRPr lang="en-US" dirty="0"/>
          </a:p>
          <a:p>
            <a:pPr>
              <a:defRPr/>
            </a:pPr>
            <a:r>
              <a:rPr lang="en-US" dirty="0"/>
              <a:t>Additive colors means when projected or added together they will result in white light.</a:t>
            </a:r>
          </a:p>
          <a:p>
            <a:pPr>
              <a:defRPr/>
            </a:pPr>
            <a:endParaRPr lang="en-US" dirty="0"/>
          </a:p>
        </p:txBody>
      </p:sp>
      <p:sp>
        <p:nvSpPr>
          <p:cNvPr id="4" name="Slide Number Placeholder 3"/>
          <p:cNvSpPr>
            <a:spLocks noGrp="1"/>
          </p:cNvSpPr>
          <p:nvPr>
            <p:ph type="sldNum" sz="quarter" idx="5"/>
          </p:nvPr>
        </p:nvSpPr>
        <p:spPr/>
        <p:txBody>
          <a:bodyPr/>
          <a:lstStyle/>
          <a:p>
            <a:pPr>
              <a:defRPr/>
            </a:pPr>
            <a:fld id="{3A687B06-885C-0147-A0EA-726B4C309942}" type="slidenum">
              <a:rPr lang="en-US" smtClean="0"/>
              <a:pPr>
                <a:defRPr/>
              </a:pPr>
              <a:t>47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Note Page 65 in the Pocket Pal</a:t>
            </a:r>
          </a:p>
          <a:p>
            <a:pPr>
              <a:defRPr/>
            </a:pPr>
            <a:endParaRPr lang="en-US" dirty="0"/>
          </a:p>
          <a:p>
            <a:pPr>
              <a:defRPr/>
            </a:pPr>
            <a:r>
              <a:rPr lang="en-US" dirty="0"/>
              <a:t>Also called RGB</a:t>
            </a:r>
          </a:p>
          <a:p>
            <a:pPr>
              <a:defRPr/>
            </a:pPr>
            <a:endParaRPr lang="en-US" dirty="0"/>
          </a:p>
          <a:p>
            <a:pPr>
              <a:defRPr/>
            </a:pPr>
            <a:r>
              <a:rPr lang="en-US" dirty="0"/>
              <a:t>Additive colors means when projected or added together they will result in white light.</a:t>
            </a:r>
          </a:p>
        </p:txBody>
      </p:sp>
      <p:sp>
        <p:nvSpPr>
          <p:cNvPr id="4" name="Slide Number Placeholder 3"/>
          <p:cNvSpPr>
            <a:spLocks noGrp="1"/>
          </p:cNvSpPr>
          <p:nvPr>
            <p:ph type="sldNum" sz="quarter" idx="5"/>
          </p:nvPr>
        </p:nvSpPr>
        <p:spPr/>
        <p:txBody>
          <a:bodyPr/>
          <a:lstStyle/>
          <a:p>
            <a:pPr>
              <a:defRPr/>
            </a:pPr>
            <a:fld id="{7725B255-26BE-994A-B7F0-0BB2269B92FF}" type="slidenum">
              <a:rPr lang="en-US" smtClean="0"/>
              <a:pPr>
                <a:defRPr/>
              </a:pPr>
              <a:t>48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Note Page 65 Pocket Pal</a:t>
            </a:r>
          </a:p>
          <a:p>
            <a:pPr>
              <a:defRPr/>
            </a:pPr>
            <a:endParaRPr lang="en-US" dirty="0"/>
          </a:p>
          <a:p>
            <a:pPr>
              <a:defRPr/>
            </a:pPr>
            <a:r>
              <a:rPr lang="en-US" dirty="0"/>
              <a:t>When an additive primary color is subtracted form white a new color results, Cyan, Magenta, Yellow are Subtractive colors</a:t>
            </a:r>
          </a:p>
          <a:p>
            <a:pPr>
              <a:defRPr/>
            </a:pPr>
            <a:endParaRPr lang="en-US" dirty="0"/>
          </a:p>
          <a:p>
            <a:pPr>
              <a:defRPr/>
            </a:pPr>
            <a:r>
              <a:rPr lang="en-US" dirty="0"/>
              <a:t>Black is added for shadows and to provide deep tones</a:t>
            </a:r>
          </a:p>
        </p:txBody>
      </p:sp>
      <p:sp>
        <p:nvSpPr>
          <p:cNvPr id="4" name="Slide Number Placeholder 3"/>
          <p:cNvSpPr>
            <a:spLocks noGrp="1"/>
          </p:cNvSpPr>
          <p:nvPr>
            <p:ph type="sldNum" sz="quarter" idx="5"/>
          </p:nvPr>
        </p:nvSpPr>
        <p:spPr/>
        <p:txBody>
          <a:bodyPr/>
          <a:lstStyle/>
          <a:p>
            <a:pPr>
              <a:defRPr/>
            </a:pPr>
            <a:fld id="{07362F76-1BA6-7B43-B93D-20B681D6CE04}" type="slidenum">
              <a:rPr lang="en-US" smtClean="0"/>
              <a:pPr>
                <a:defRPr/>
              </a:pPr>
              <a:t>50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976281A-6F41-0D4C-9D46-6DA87CD3ED41}" type="slidenum">
              <a:rPr lang="en-US"/>
              <a:pPr>
                <a:defRPr/>
              </a:pPr>
              <a:t>78</a:t>
            </a:fld>
            <a:endParaRPr lang="en-US"/>
          </a:p>
        </p:txBody>
      </p:sp>
      <p:sp>
        <p:nvSpPr>
          <p:cNvPr id="216066" name="Rectangle 2"/>
          <p:cNvSpPr>
            <a:spLocks noGrp="1" noRot="1" noChangeAspect="1" noChangeArrowheads="1" noTextEdit="1"/>
          </p:cNvSpPr>
          <p:nvPr>
            <p:ph type="sldImg"/>
          </p:nvPr>
        </p:nvSpPr>
        <p:spPr>
          <a:xfrm>
            <a:off x="1131888" y="674688"/>
            <a:ext cx="4597400" cy="3448050"/>
          </a:xfrm>
          <a:ln/>
          <a:extLst>
            <a:ext uri="{FAA26D3D-D897-4be2-8F04-BA451C77F1D7}">
              <ma14:placeholderFlag xmlns:ma14="http://schemas.microsoft.com/office/mac/drawingml/2011/main" xmlns="" val="1"/>
            </a:ext>
          </a:extLst>
        </p:spPr>
      </p:sp>
      <p:sp>
        <p:nvSpPr>
          <p:cNvPr id="216067" name="Rectangle 3"/>
          <p:cNvSpPr>
            <a:spLocks noGrp="1" noChangeArrowheads="1"/>
          </p:cNvSpPr>
          <p:nvPr>
            <p:ph type="body" idx="1"/>
          </p:nvPr>
        </p:nvSpPr>
        <p:spPr>
          <a:xfrm>
            <a:off x="915988" y="4346575"/>
            <a:ext cx="5026025" cy="4122738"/>
          </a:xfrm>
        </p:spPr>
        <p:txBody>
          <a:bodyPr/>
          <a:lstStyle/>
          <a:p>
            <a:pPr eaLnBrk="1" hangingPunct="1">
              <a:defRPr/>
            </a:pPr>
            <a:endParaRPr lang="en-US">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CFFA1CB-335C-E640-99AF-E751A7BAF6C5}" type="slidenum">
              <a:rPr lang="en-US"/>
              <a:pPr>
                <a:defRPr/>
              </a:pPr>
              <a:t>79</a:t>
            </a:fld>
            <a:endParaRPr lang="en-US"/>
          </a:p>
        </p:txBody>
      </p:sp>
      <p:sp>
        <p:nvSpPr>
          <p:cNvPr id="172034" name="Rectangle 2"/>
          <p:cNvSpPr>
            <a:spLocks noGrp="1" noRot="1" noChangeAspect="1" noChangeArrowheads="1" noTextEdit="1"/>
          </p:cNvSpPr>
          <p:nvPr>
            <p:ph type="sldImg"/>
          </p:nvPr>
        </p:nvSpPr>
        <p:spPr>
          <a:xfrm>
            <a:off x="1131888" y="674688"/>
            <a:ext cx="4597400" cy="3448050"/>
          </a:xfrm>
          <a:ln/>
          <a:extLst>
            <a:ext uri="{FAA26D3D-D897-4be2-8F04-BA451C77F1D7}">
              <ma14:placeholderFlag xmlns:ma14="http://schemas.microsoft.com/office/mac/drawingml/2011/main" xmlns="" val="1"/>
            </a:ext>
          </a:extLst>
        </p:spPr>
      </p:sp>
      <p:sp>
        <p:nvSpPr>
          <p:cNvPr id="172035" name="Rectangle 3"/>
          <p:cNvSpPr>
            <a:spLocks noGrp="1" noChangeArrowheads="1"/>
          </p:cNvSpPr>
          <p:nvPr>
            <p:ph type="body" idx="1"/>
          </p:nvPr>
        </p:nvSpPr>
        <p:spPr>
          <a:xfrm>
            <a:off x="915988" y="4346575"/>
            <a:ext cx="5026025" cy="4122738"/>
          </a:xfrm>
        </p:spPr>
        <p:txBody>
          <a:bodyPr/>
          <a:lstStyle/>
          <a:p>
            <a:pPr eaLnBrk="1" hangingPunct="1">
              <a:defRPr/>
            </a:pPr>
            <a:endParaRPr lang="en-US">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41E8E02-6704-DF45-9798-BB9060F1C67A}" type="slidenum">
              <a:rPr lang="en-US"/>
              <a:pPr>
                <a:defRPr/>
              </a:pPr>
              <a:t>80</a:t>
            </a:fld>
            <a:endParaRPr lang="en-US"/>
          </a:p>
        </p:txBody>
      </p:sp>
      <p:sp>
        <p:nvSpPr>
          <p:cNvPr id="174082" name="Rectangle 2"/>
          <p:cNvSpPr>
            <a:spLocks noGrp="1" noRot="1" noChangeAspect="1" noChangeArrowheads="1" noTextEdit="1"/>
          </p:cNvSpPr>
          <p:nvPr>
            <p:ph type="sldImg"/>
          </p:nvPr>
        </p:nvSpPr>
        <p:spPr>
          <a:xfrm>
            <a:off x="1131888" y="674688"/>
            <a:ext cx="4597400" cy="3448050"/>
          </a:xfrm>
          <a:ln/>
          <a:extLst>
            <a:ext uri="{FAA26D3D-D897-4be2-8F04-BA451C77F1D7}">
              <ma14:placeholderFlag xmlns:ma14="http://schemas.microsoft.com/office/mac/drawingml/2011/main" xmlns="" val="1"/>
            </a:ext>
          </a:extLst>
        </p:spPr>
      </p:sp>
      <p:sp>
        <p:nvSpPr>
          <p:cNvPr id="174083" name="Rectangle 3"/>
          <p:cNvSpPr>
            <a:spLocks noGrp="1" noChangeArrowheads="1"/>
          </p:cNvSpPr>
          <p:nvPr>
            <p:ph type="body" idx="1"/>
          </p:nvPr>
        </p:nvSpPr>
        <p:spPr>
          <a:xfrm>
            <a:off x="915988" y="4346575"/>
            <a:ext cx="5026025" cy="4122738"/>
          </a:xfrm>
        </p:spPr>
        <p:txBody>
          <a:bodyPr/>
          <a:lstStyle/>
          <a:p>
            <a:pPr eaLnBrk="1" hangingPunct="1">
              <a:defRPr/>
            </a:pPr>
            <a:endParaRPr lang="en-US">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C51DA6E-7555-2A4E-8E12-138E831AADFD}" type="slidenum">
              <a:rPr lang="en-US"/>
              <a:pPr>
                <a:defRPr/>
              </a:pPr>
              <a:t>81</a:t>
            </a:fld>
            <a:endParaRPr lang="en-US"/>
          </a:p>
        </p:txBody>
      </p:sp>
      <p:sp>
        <p:nvSpPr>
          <p:cNvPr id="176130" name="Rectangle 2"/>
          <p:cNvSpPr>
            <a:spLocks noGrp="1" noRot="1" noChangeAspect="1" noChangeArrowheads="1" noTextEdit="1"/>
          </p:cNvSpPr>
          <p:nvPr>
            <p:ph type="sldImg"/>
          </p:nvPr>
        </p:nvSpPr>
        <p:spPr>
          <a:xfrm>
            <a:off x="1131888" y="674688"/>
            <a:ext cx="4597400" cy="3448050"/>
          </a:xfrm>
          <a:ln/>
          <a:extLst>
            <a:ext uri="{FAA26D3D-D897-4be2-8F04-BA451C77F1D7}">
              <ma14:placeholderFlag xmlns:ma14="http://schemas.microsoft.com/office/mac/drawingml/2011/main" xmlns="" val="1"/>
            </a:ext>
          </a:extLst>
        </p:spPr>
      </p:sp>
      <p:sp>
        <p:nvSpPr>
          <p:cNvPr id="176131" name="Rectangle 3"/>
          <p:cNvSpPr>
            <a:spLocks noGrp="1" noChangeArrowheads="1"/>
          </p:cNvSpPr>
          <p:nvPr>
            <p:ph type="body" idx="1"/>
          </p:nvPr>
        </p:nvSpPr>
        <p:spPr>
          <a:xfrm>
            <a:off x="915988" y="4346575"/>
            <a:ext cx="5026025" cy="4122738"/>
          </a:xfrm>
        </p:spPr>
        <p:txBody>
          <a:bodyPr/>
          <a:lstStyle/>
          <a:p>
            <a:pPr eaLnBrk="1" hangingPunct="1">
              <a:defRPr/>
            </a:pPr>
            <a:endParaRPr lang="en-US">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BD0C5D2-C18F-AE4A-8DF9-C49CC1D41CE4}" type="slidenum">
              <a:rPr lang="en-US"/>
              <a:pPr>
                <a:defRPr/>
              </a:pPr>
              <a:t>95</a:t>
            </a:fld>
            <a:endParaRPr lang="en-US"/>
          </a:p>
        </p:txBody>
      </p:sp>
      <p:sp>
        <p:nvSpPr>
          <p:cNvPr id="6328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2835" name="Rectangle 3"/>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21</a:t>
            </a:fld>
            <a:endParaRPr lang="en-US" dirty="0"/>
          </a:p>
        </p:txBody>
      </p:sp>
    </p:spTree>
    <p:extLst>
      <p:ext uri="{BB962C8B-B14F-4D97-AF65-F5344CB8AC3E}">
        <p14:creationId xmlns:p14="http://schemas.microsoft.com/office/powerpoint/2010/main" val="1293308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97</a:t>
            </a:fld>
            <a:endParaRPr lang="en-US" dirty="0"/>
          </a:p>
        </p:txBody>
      </p:sp>
    </p:spTree>
    <p:extLst>
      <p:ext uri="{BB962C8B-B14F-4D97-AF65-F5344CB8AC3E}">
        <p14:creationId xmlns:p14="http://schemas.microsoft.com/office/powerpoint/2010/main" val="2798296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592F004A-2FA6-E948-A675-30E9C53993D2}" type="slidenum">
              <a:rPr lang="en-US"/>
              <a:pPr fontAlgn="base">
                <a:spcBef>
                  <a:spcPct val="0"/>
                </a:spcBef>
                <a:spcAft>
                  <a:spcPct val="0"/>
                </a:spcAft>
              </a:pPr>
              <a:t>98</a:t>
            </a:fld>
            <a:endParaRPr lang="en-US" dirty="0"/>
          </a:p>
        </p:txBody>
      </p:sp>
      <p:sp>
        <p:nvSpPr>
          <p:cNvPr id="25602" name="Rectangle 2"/>
          <p:cNvSpPr>
            <a:spLocks noGrp="1" noRot="1" noChangeAspect="1" noChangeArrowheads="1" noTextEdit="1"/>
          </p:cNvSpPr>
          <p:nvPr>
            <p:ph type="sldImg"/>
          </p:nvPr>
        </p:nvSpPr>
        <p:spPr bwMode="auto">
          <a:xfrm>
            <a:off x="1144588" y="685800"/>
            <a:ext cx="4568825" cy="34274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5603"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US"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E5FD129B-8584-7542-9962-E681BCAA77B5}" type="slidenum">
              <a:rPr lang="en-US"/>
              <a:pPr fontAlgn="base">
                <a:spcBef>
                  <a:spcPct val="0"/>
                </a:spcBef>
                <a:spcAft>
                  <a:spcPct val="0"/>
                </a:spcAft>
              </a:pPr>
              <a:t>99</a:t>
            </a:fld>
            <a:endParaRPr lang="en-US" dirty="0"/>
          </a:p>
        </p:txBody>
      </p:sp>
      <p:sp>
        <p:nvSpPr>
          <p:cNvPr id="23554" name="Rectangle 2"/>
          <p:cNvSpPr>
            <a:spLocks noGrp="1" noRot="1" noChangeAspect="1" noChangeArrowheads="1" noTextEdit="1"/>
          </p:cNvSpPr>
          <p:nvPr>
            <p:ph type="sldImg"/>
          </p:nvPr>
        </p:nvSpPr>
        <p:spPr bwMode="auto">
          <a:xfrm>
            <a:off x="1144588" y="685800"/>
            <a:ext cx="4568825" cy="34274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US"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128</a:t>
            </a:fld>
            <a:endParaRPr lang="en-US" dirty="0"/>
          </a:p>
        </p:txBody>
      </p:sp>
    </p:spTree>
    <p:extLst>
      <p:ext uri="{BB962C8B-B14F-4D97-AF65-F5344CB8AC3E}">
        <p14:creationId xmlns:p14="http://schemas.microsoft.com/office/powerpoint/2010/main" val="2798296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129</a:t>
            </a:fld>
            <a:endParaRPr lang="en-US" dirty="0"/>
          </a:p>
        </p:txBody>
      </p:sp>
    </p:spTree>
    <p:extLst>
      <p:ext uri="{BB962C8B-B14F-4D97-AF65-F5344CB8AC3E}">
        <p14:creationId xmlns:p14="http://schemas.microsoft.com/office/powerpoint/2010/main" val="279829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987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987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F982711-325D-7449-857E-08DB823CA14F}" type="slidenum">
              <a:rPr lang="en-US" sz="1200"/>
              <a:pPr eaLnBrk="1" fontAlgn="base" hangingPunct="1">
                <a:spcBef>
                  <a:spcPct val="0"/>
                </a:spcBef>
                <a:spcAft>
                  <a:spcPct val="0"/>
                </a:spcAft>
              </a:pPr>
              <a:t>130</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19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55F5F9AA-F08A-B840-8E6C-77611D9CDBE3}" type="slidenum">
              <a:rPr lang="en-US" sz="1200"/>
              <a:pPr eaLnBrk="1" fontAlgn="base" hangingPunct="1">
                <a:spcBef>
                  <a:spcPct val="0"/>
                </a:spcBef>
                <a:spcAft>
                  <a:spcPct val="0"/>
                </a:spcAft>
              </a:pPr>
              <a:t>131</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B5506FC-A831-AC41-8BFB-21DD24B6E87C}" type="slidenum">
              <a:rPr lang="en-US" sz="1200"/>
              <a:pPr eaLnBrk="1" fontAlgn="base" hangingPunct="1">
                <a:spcBef>
                  <a:spcPct val="0"/>
                </a:spcBef>
                <a:spcAft>
                  <a:spcPct val="0"/>
                </a:spcAft>
              </a:pPr>
              <a:t>132</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601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601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308ABE27-215D-D040-AB0C-7879B94D3BE1}" type="slidenum">
              <a:rPr lang="en-US" sz="1200"/>
              <a:pPr eaLnBrk="1" fontAlgn="base" hangingPunct="1">
                <a:spcBef>
                  <a:spcPct val="0"/>
                </a:spcBef>
                <a:spcAft>
                  <a:spcPct val="0"/>
                </a:spcAft>
              </a:pPr>
              <a:t>133</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806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806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9CB79CDE-E989-B549-AEA5-67081CCDD234}" type="slidenum">
              <a:rPr lang="en-US" sz="1200"/>
              <a:pPr eaLnBrk="1" fontAlgn="base" hangingPunct="1">
                <a:spcBef>
                  <a:spcPct val="0"/>
                </a:spcBef>
                <a:spcAft>
                  <a:spcPct val="0"/>
                </a:spcAft>
              </a:pPr>
              <a:t>134</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22</a:t>
            </a:fld>
            <a:endParaRPr lang="en-US" dirty="0"/>
          </a:p>
        </p:txBody>
      </p:sp>
    </p:spTree>
    <p:extLst>
      <p:ext uri="{BB962C8B-B14F-4D97-AF65-F5344CB8AC3E}">
        <p14:creationId xmlns:p14="http://schemas.microsoft.com/office/powerpoint/2010/main" val="1293308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45E3C594-E246-1742-A0F8-5976A8C096BE}" type="slidenum">
              <a:rPr lang="en-US" sz="1200"/>
              <a:pPr eaLnBrk="1" fontAlgn="base" hangingPunct="1">
                <a:spcBef>
                  <a:spcPct val="0"/>
                </a:spcBef>
                <a:spcAft>
                  <a:spcPct val="0"/>
                </a:spcAft>
              </a:pPr>
              <a:t>138</a:t>
            </a:fld>
            <a:endParaRPr lang="en-US" sz="1200"/>
          </a:p>
        </p:txBody>
      </p:sp>
      <p:sp>
        <p:nvSpPr>
          <p:cNvPr id="93186" name="Rectangle 2"/>
          <p:cNvSpPr>
            <a:spLocks noGrp="1" noRot="1" noChangeAspect="1" noChangeArrowheads="1" noTextEdit="1"/>
          </p:cNvSpPr>
          <p:nvPr>
            <p:ph type="sldImg"/>
          </p:nvPr>
        </p:nvSpPr>
        <p:spPr bwMode="auto">
          <a:xfrm>
            <a:off x="1144588" y="685800"/>
            <a:ext cx="4568825" cy="34274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3187"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AA2F4B5D-0AD7-7C4A-80AA-FA585ECDBEC0}" type="slidenum">
              <a:rPr lang="en-US" sz="1200"/>
              <a:pPr eaLnBrk="1" fontAlgn="base" hangingPunct="1">
                <a:spcBef>
                  <a:spcPct val="0"/>
                </a:spcBef>
                <a:spcAft>
                  <a:spcPct val="0"/>
                </a:spcAft>
              </a:pPr>
              <a:t>139</a:t>
            </a:fld>
            <a:endParaRPr lang="en-US" sz="1200"/>
          </a:p>
        </p:txBody>
      </p:sp>
      <p:sp>
        <p:nvSpPr>
          <p:cNvPr id="95234" name="Rectangle 2"/>
          <p:cNvSpPr>
            <a:spLocks noGrp="1" noRot="1" noChangeAspect="1" noChangeArrowheads="1" noTextEdit="1"/>
          </p:cNvSpPr>
          <p:nvPr>
            <p:ph type="sldImg"/>
          </p:nvPr>
        </p:nvSpPr>
        <p:spPr bwMode="auto">
          <a:xfrm>
            <a:off x="1144588" y="685800"/>
            <a:ext cx="4568825" cy="34274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5235"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800" dirty="0">
                <a:effectLst/>
                <a:latin typeface="Arial"/>
                <a:cs typeface="Arial"/>
              </a:rPr>
              <a:t>The Stroop effect is the finding that naming the color of the first set of words is easier and quicker than the second.</a:t>
            </a:r>
          </a:p>
          <a:p>
            <a:pPr rtl="0"/>
            <a:r>
              <a:rPr lang="en-US" sz="1800" dirty="0">
                <a:latin typeface="Arial"/>
                <a:cs typeface="Arial"/>
              </a:rPr>
              <a:t>In </a:t>
            </a:r>
            <a:r>
              <a:rPr lang="en-US" sz="1800" dirty="0">
                <a:latin typeface="Arial"/>
                <a:cs typeface="Arial"/>
                <a:hlinkClick r:id="rId3" tooltip="Psychology"/>
              </a:rPr>
              <a:t>psychology</a:t>
            </a:r>
            <a:r>
              <a:rPr lang="en-US" sz="1800" dirty="0">
                <a:latin typeface="Arial"/>
                <a:cs typeface="Arial"/>
              </a:rPr>
              <a:t>, the </a:t>
            </a:r>
            <a:r>
              <a:rPr lang="en-US" sz="1800" b="1" dirty="0">
                <a:latin typeface="Arial"/>
                <a:cs typeface="Arial"/>
              </a:rPr>
              <a:t>Stroop effect</a:t>
            </a:r>
            <a:r>
              <a:rPr lang="en-US" sz="1800" dirty="0">
                <a:latin typeface="Arial"/>
                <a:cs typeface="Arial"/>
              </a:rPr>
              <a:t> is a demonstration of interference in the </a:t>
            </a:r>
            <a:r>
              <a:rPr lang="en-US" sz="1800" dirty="0">
                <a:latin typeface="Arial"/>
                <a:cs typeface="Arial"/>
                <a:hlinkClick r:id="rId4" tooltip="Reaction time"/>
              </a:rPr>
              <a:t>reaction time</a:t>
            </a:r>
            <a:r>
              <a:rPr lang="en-US" sz="1800" dirty="0">
                <a:latin typeface="Arial"/>
                <a:cs typeface="Arial"/>
              </a:rPr>
              <a:t> of a task. When the name of a color (e.g., "blue," "green," or "red") is printed in a color not denoted by the name (e.g., the word "red" printed in blue ink instead of red ink), naming the color of the word takes longer and is more prone to errors than when the color of the ink matches the name of the color. The effect is named after </a:t>
            </a:r>
            <a:r>
              <a:rPr lang="en-US" sz="1800" dirty="0">
                <a:latin typeface="Arial"/>
                <a:cs typeface="Arial"/>
                <a:hlinkClick r:id="rId5" tooltip="John Ridley Stroop"/>
              </a:rPr>
              <a:t>John Ridley Stroop</a:t>
            </a:r>
            <a:r>
              <a:rPr lang="en-US" sz="1800" dirty="0">
                <a:latin typeface="Arial"/>
                <a:cs typeface="Arial"/>
              </a:rPr>
              <a:t> who first published the effect in English in 1935.</a:t>
            </a:r>
          </a:p>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31</a:t>
            </a:fld>
            <a:endParaRPr lang="en-US" dirty="0"/>
          </a:p>
        </p:txBody>
      </p:sp>
    </p:spTree>
    <p:extLst>
      <p:ext uri="{BB962C8B-B14F-4D97-AF65-F5344CB8AC3E}">
        <p14:creationId xmlns:p14="http://schemas.microsoft.com/office/powerpoint/2010/main" val="1544072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800" dirty="0">
                <a:effectLst/>
                <a:latin typeface="Arial"/>
                <a:cs typeface="Arial"/>
              </a:rPr>
              <a:t>The Stroop effect is the finding that naming the color of the first set of words is easier and quicker than the second.</a:t>
            </a:r>
          </a:p>
          <a:p>
            <a:pPr rtl="0"/>
            <a:r>
              <a:rPr lang="en-US" sz="1800" dirty="0">
                <a:latin typeface="Arial"/>
                <a:cs typeface="Arial"/>
              </a:rPr>
              <a:t>In </a:t>
            </a:r>
            <a:r>
              <a:rPr lang="en-US" sz="1800" dirty="0">
                <a:latin typeface="Arial"/>
                <a:cs typeface="Arial"/>
                <a:hlinkClick r:id="rId3" tooltip="Psychology"/>
              </a:rPr>
              <a:t>psychology</a:t>
            </a:r>
            <a:r>
              <a:rPr lang="en-US" sz="1800" dirty="0">
                <a:latin typeface="Arial"/>
                <a:cs typeface="Arial"/>
              </a:rPr>
              <a:t>, the </a:t>
            </a:r>
            <a:r>
              <a:rPr lang="en-US" sz="1800" b="1" dirty="0">
                <a:latin typeface="Arial"/>
                <a:cs typeface="Arial"/>
              </a:rPr>
              <a:t>Stroop effect</a:t>
            </a:r>
            <a:r>
              <a:rPr lang="en-US" sz="1800" dirty="0">
                <a:latin typeface="Arial"/>
                <a:cs typeface="Arial"/>
              </a:rPr>
              <a:t> is a demonstration of interference in the </a:t>
            </a:r>
            <a:r>
              <a:rPr lang="en-US" sz="1800" dirty="0">
                <a:latin typeface="Arial"/>
                <a:cs typeface="Arial"/>
                <a:hlinkClick r:id="rId4" tooltip="Reaction time"/>
              </a:rPr>
              <a:t>reaction time</a:t>
            </a:r>
            <a:r>
              <a:rPr lang="en-US" sz="1800" dirty="0">
                <a:latin typeface="Arial"/>
                <a:cs typeface="Arial"/>
              </a:rPr>
              <a:t> of a task. When the name of a color (e.g., "blue," "green," or "red") is printed in a color not denoted by the name (e.g., the word "red" printed in blue ink instead of red ink), naming the color of the word takes longer and is more prone to errors than when the color of the ink matches the name of the color. The effect is named after </a:t>
            </a:r>
            <a:r>
              <a:rPr lang="en-US" sz="1800" dirty="0">
                <a:latin typeface="Arial"/>
                <a:cs typeface="Arial"/>
                <a:hlinkClick r:id="rId5" tooltip="John Ridley Stroop"/>
              </a:rPr>
              <a:t>John Ridley Stroop</a:t>
            </a:r>
            <a:r>
              <a:rPr lang="en-US" sz="1800" dirty="0">
                <a:latin typeface="Arial"/>
                <a:cs typeface="Arial"/>
              </a:rPr>
              <a:t> who first published the effect in English in 1935.</a:t>
            </a:r>
          </a:p>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32</a:t>
            </a:fld>
            <a:endParaRPr lang="en-US" dirty="0"/>
          </a:p>
        </p:txBody>
      </p:sp>
    </p:spTree>
    <p:extLst>
      <p:ext uri="{BB962C8B-B14F-4D97-AF65-F5344CB8AC3E}">
        <p14:creationId xmlns:p14="http://schemas.microsoft.com/office/powerpoint/2010/main" val="1544072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800" dirty="0">
                <a:effectLst/>
                <a:latin typeface="Arial"/>
                <a:cs typeface="Arial"/>
              </a:rPr>
              <a:t>The Stroop effect is the finding that naming the color of the first set of words is easier and quicker than the second.</a:t>
            </a:r>
          </a:p>
          <a:p>
            <a:pPr rtl="0"/>
            <a:r>
              <a:rPr lang="en-US" sz="1800" dirty="0">
                <a:latin typeface="Arial"/>
                <a:cs typeface="Arial"/>
              </a:rPr>
              <a:t>In </a:t>
            </a:r>
            <a:r>
              <a:rPr lang="en-US" sz="1800" dirty="0">
                <a:latin typeface="Arial"/>
                <a:cs typeface="Arial"/>
                <a:hlinkClick r:id="rId3" tooltip="Psychology"/>
              </a:rPr>
              <a:t>psychology</a:t>
            </a:r>
            <a:r>
              <a:rPr lang="en-US" sz="1800" dirty="0">
                <a:latin typeface="Arial"/>
                <a:cs typeface="Arial"/>
              </a:rPr>
              <a:t>, the </a:t>
            </a:r>
            <a:r>
              <a:rPr lang="en-US" sz="1800" b="1" dirty="0">
                <a:latin typeface="Arial"/>
                <a:cs typeface="Arial"/>
              </a:rPr>
              <a:t>Stroop effect</a:t>
            </a:r>
            <a:r>
              <a:rPr lang="en-US" sz="1800" dirty="0">
                <a:latin typeface="Arial"/>
                <a:cs typeface="Arial"/>
              </a:rPr>
              <a:t> is a demonstration of interference in the </a:t>
            </a:r>
            <a:r>
              <a:rPr lang="en-US" sz="1800" dirty="0">
                <a:latin typeface="Arial"/>
                <a:cs typeface="Arial"/>
                <a:hlinkClick r:id="rId4" tooltip="Reaction time"/>
              </a:rPr>
              <a:t>reaction time</a:t>
            </a:r>
            <a:r>
              <a:rPr lang="en-US" sz="1800" dirty="0">
                <a:latin typeface="Arial"/>
                <a:cs typeface="Arial"/>
              </a:rPr>
              <a:t> of a task. When the name of a color (e.g., "blue," "green," or "red") is printed in a color not denoted by the name (e.g., the word "red" printed in blue ink instead of red ink), naming the color of the word takes longer and is more prone to errors than when the color of the ink matches the name of the color. The effect is named after </a:t>
            </a:r>
            <a:r>
              <a:rPr lang="en-US" sz="1800" dirty="0">
                <a:latin typeface="Arial"/>
                <a:cs typeface="Arial"/>
                <a:hlinkClick r:id="rId5" tooltip="John Ridley Stroop"/>
              </a:rPr>
              <a:t>John Ridley Stroop</a:t>
            </a:r>
            <a:r>
              <a:rPr lang="en-US" sz="1800" dirty="0">
                <a:latin typeface="Arial"/>
                <a:cs typeface="Arial"/>
              </a:rPr>
              <a:t> who first published the effect in English in 1935.</a:t>
            </a:r>
          </a:p>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34</a:t>
            </a:fld>
            <a:endParaRPr lang="en-US" dirty="0"/>
          </a:p>
        </p:txBody>
      </p:sp>
    </p:spTree>
    <p:extLst>
      <p:ext uri="{BB962C8B-B14F-4D97-AF65-F5344CB8AC3E}">
        <p14:creationId xmlns:p14="http://schemas.microsoft.com/office/powerpoint/2010/main" val="1544072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35</a:t>
            </a:fld>
            <a:endParaRPr lang="en-US" dirty="0"/>
          </a:p>
        </p:txBody>
      </p:sp>
    </p:spTree>
    <p:extLst>
      <p:ext uri="{BB962C8B-B14F-4D97-AF65-F5344CB8AC3E}">
        <p14:creationId xmlns:p14="http://schemas.microsoft.com/office/powerpoint/2010/main" val="1544072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36</a:t>
            </a:fld>
            <a:endParaRPr lang="en-US" dirty="0"/>
          </a:p>
        </p:txBody>
      </p:sp>
    </p:spTree>
    <p:extLst>
      <p:ext uri="{BB962C8B-B14F-4D97-AF65-F5344CB8AC3E}">
        <p14:creationId xmlns:p14="http://schemas.microsoft.com/office/powerpoint/2010/main" val="1544072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A1A6FE-12C8-B442-940D-56884FB60105}" type="slidenum">
              <a:rPr lang="en-US" smtClean="0"/>
              <a:t>37</a:t>
            </a:fld>
            <a:endParaRPr lang="en-US" dirty="0"/>
          </a:p>
        </p:txBody>
      </p:sp>
    </p:spTree>
    <p:extLst>
      <p:ext uri="{BB962C8B-B14F-4D97-AF65-F5344CB8AC3E}">
        <p14:creationId xmlns:p14="http://schemas.microsoft.com/office/powerpoint/2010/main" val="1544072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388FC66-AFF5-EF4B-99DC-B0AFB1B70C16}" type="datetimeFigureOut">
              <a:rPr lang="en-US" smtClean="0"/>
              <a:t>10/1/18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3478604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8FC66-AFF5-EF4B-99DC-B0AFB1B70C16}" type="datetimeFigureOut">
              <a:rPr lang="en-US" smtClean="0"/>
              <a:t>10/1/18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339329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8FC66-AFF5-EF4B-99DC-B0AFB1B70C16}" type="datetimeFigureOut">
              <a:rPr lang="en-US" smtClean="0"/>
              <a:t>10/1/18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2138176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4038600" cy="4525963"/>
          </a:xfrm>
          <a:prstGeom prst="rect">
            <a:avLst/>
          </a:prstGeom>
        </p:spPr>
        <p:txBody>
          <a:bodyPr rtlCol="0">
            <a:normAutofit/>
          </a:bodyPr>
          <a:lstStyle/>
          <a:p>
            <a:pPr lvl="0"/>
            <a:endParaRPr lang="en-US" noProof="0" dirty="0"/>
          </a:p>
        </p:txBody>
      </p:sp>
    </p:spTree>
    <p:extLst>
      <p:ext uri="{BB962C8B-B14F-4D97-AF65-F5344CB8AC3E}">
        <p14:creationId xmlns:p14="http://schemas.microsoft.com/office/powerpoint/2010/main" val="2426112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73075" y="2852738"/>
            <a:ext cx="6373813" cy="1751012"/>
          </a:xfrm>
        </p:spPr>
        <p:txBody>
          <a:bodyPr/>
          <a:lstStyle/>
          <a:p>
            <a:r>
              <a:rPr lang="en-US"/>
              <a:t>Click to edit Master title style</a:t>
            </a:r>
          </a:p>
        </p:txBody>
      </p:sp>
      <p:sp>
        <p:nvSpPr>
          <p:cNvPr id="3" name="Text Placeholder 2"/>
          <p:cNvSpPr>
            <a:spLocks noGrp="1"/>
          </p:cNvSpPr>
          <p:nvPr>
            <p:ph type="body" sz="half" idx="1"/>
          </p:nvPr>
        </p:nvSpPr>
        <p:spPr>
          <a:xfrm>
            <a:off x="473075" y="4808538"/>
            <a:ext cx="3109913" cy="1325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3735388" y="4808538"/>
            <a:ext cx="3111500" cy="585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3735388" y="5546725"/>
            <a:ext cx="3111500" cy="58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6139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wo Content">
    <p:spTree>
      <p:nvGrpSpPr>
        <p:cNvPr id="1" name=""/>
        <p:cNvGrpSpPr/>
        <p:nvPr/>
      </p:nvGrpSpPr>
      <p:grpSpPr>
        <a:xfrm>
          <a:off x="0" y="0"/>
          <a:ext cx="0" cy="0"/>
          <a:chOff x="0" y="0"/>
          <a:chExt cx="0" cy="0"/>
        </a:xfrm>
      </p:grpSpPr>
      <p:sp>
        <p:nvSpPr>
          <p:cNvPr id="5" name="Subtitle 2"/>
          <p:cNvSpPr txBox="1">
            <a:spLocks/>
          </p:cNvSpPr>
          <p:nvPr userDrawn="1"/>
        </p:nvSpPr>
        <p:spPr bwMode="auto">
          <a:xfrm>
            <a:off x="188913" y="6507163"/>
            <a:ext cx="1589087" cy="219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000" b="1" dirty="0">
                <a:solidFill>
                  <a:srgbClr val="A6A6A6"/>
                </a:solidFill>
                <a:latin typeface="55 Helvetica Roman" charset="0"/>
              </a:rPr>
              <a:t>CONFIDENTIAL</a:t>
            </a:r>
          </a:p>
        </p:txBody>
      </p:sp>
      <p:sp>
        <p:nvSpPr>
          <p:cNvPr id="6" name="TextBox 7"/>
          <p:cNvSpPr txBox="1">
            <a:spLocks noChangeArrowheads="1"/>
          </p:cNvSpPr>
          <p:nvPr userDrawn="1"/>
        </p:nvSpPr>
        <p:spPr bwMode="auto">
          <a:xfrm>
            <a:off x="2743200" y="2692400"/>
            <a:ext cx="184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endParaRPr lang="en-US"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a:p>
        </p:txBody>
      </p:sp>
      <p:sp>
        <p:nvSpPr>
          <p:cNvPr id="9" name="Slide Number Placeholder 4"/>
          <p:cNvSpPr txBox="1">
            <a:spLocks noGrp="1"/>
          </p:cNvSpPr>
          <p:nvPr userDrawn="1"/>
        </p:nvSpPr>
        <p:spPr bwMode="auto">
          <a:xfrm>
            <a:off x="1371600" y="6507163"/>
            <a:ext cx="1371600" cy="192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ADD7799-F392-B54B-B225-A087A75971F6}"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42100" y="6475413"/>
            <a:ext cx="1443038" cy="17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5" descr="P logo-text only-65k"/>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4163" y="6243638"/>
            <a:ext cx="1384300"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6" descr="PlusSeries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383588" y="5859463"/>
            <a:ext cx="496887"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2061774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wo Content">
    <p:spTree>
      <p:nvGrpSpPr>
        <p:cNvPr id="1" name=""/>
        <p:cNvGrpSpPr/>
        <p:nvPr/>
      </p:nvGrpSpPr>
      <p:grpSpPr>
        <a:xfrm>
          <a:off x="0" y="0"/>
          <a:ext cx="0" cy="0"/>
          <a:chOff x="0" y="0"/>
          <a:chExt cx="0" cy="0"/>
        </a:xfrm>
      </p:grpSpPr>
      <p:sp>
        <p:nvSpPr>
          <p:cNvPr id="5" name="Subtitle 2"/>
          <p:cNvSpPr txBox="1">
            <a:spLocks/>
          </p:cNvSpPr>
          <p:nvPr userDrawn="1"/>
        </p:nvSpPr>
        <p:spPr bwMode="auto">
          <a:xfrm>
            <a:off x="188913" y="6507163"/>
            <a:ext cx="1589087" cy="219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000" b="1" dirty="0">
                <a:solidFill>
                  <a:srgbClr val="A6A6A6"/>
                </a:solidFill>
                <a:latin typeface="55 Helvetica Roman" charset="0"/>
              </a:rPr>
              <a:t>CONFIDENTIAL</a:t>
            </a:r>
          </a:p>
        </p:txBody>
      </p:sp>
      <p:sp>
        <p:nvSpPr>
          <p:cNvPr id="6" name="TextBox 7"/>
          <p:cNvSpPr txBox="1">
            <a:spLocks noChangeArrowheads="1"/>
          </p:cNvSpPr>
          <p:nvPr userDrawn="1"/>
        </p:nvSpPr>
        <p:spPr bwMode="auto">
          <a:xfrm>
            <a:off x="2743200" y="2692400"/>
            <a:ext cx="184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endParaRPr lang="en-US"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a:p>
        </p:txBody>
      </p:sp>
      <p:sp>
        <p:nvSpPr>
          <p:cNvPr id="9" name="Slide Number Placeholder 4"/>
          <p:cNvSpPr txBox="1">
            <a:spLocks noGrp="1"/>
          </p:cNvSpPr>
          <p:nvPr userDrawn="1"/>
        </p:nvSpPr>
        <p:spPr bwMode="auto">
          <a:xfrm>
            <a:off x="1371600" y="6507163"/>
            <a:ext cx="1371600" cy="192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330B5D2D-5811-C745-8060-80456B9F6A61}"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42100" y="6475413"/>
            <a:ext cx="1443038" cy="17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5" descr="P logo-text only-65k"/>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4163" y="6243638"/>
            <a:ext cx="1384300"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6" descr="PlusSeries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383588" y="5859463"/>
            <a:ext cx="496887"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1282442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935065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88FC66-AFF5-EF4B-99DC-B0AFB1B70C16}" type="datetimeFigureOut">
              <a:rPr lang="en-US" smtClean="0"/>
              <a:t>10/1/18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784850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88FC66-AFF5-EF4B-99DC-B0AFB1B70C16}" type="datetimeFigureOut">
              <a:rPr lang="en-US" smtClean="0"/>
              <a:t>10/1/18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14214496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88FC66-AFF5-EF4B-99DC-B0AFB1B70C16}" type="datetimeFigureOut">
              <a:rPr lang="en-US" smtClean="0"/>
              <a:t>10/1/18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18836431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Two Content">
    <p:spTree>
      <p:nvGrpSpPr>
        <p:cNvPr id="1" name=""/>
        <p:cNvGrpSpPr/>
        <p:nvPr/>
      </p:nvGrpSpPr>
      <p:grpSpPr>
        <a:xfrm>
          <a:off x="0" y="0"/>
          <a:ext cx="0" cy="0"/>
          <a:chOff x="0" y="0"/>
          <a:chExt cx="0" cy="0"/>
        </a:xfrm>
      </p:grpSpPr>
      <p:sp>
        <p:nvSpPr>
          <p:cNvPr id="5" name="Subtitle 2"/>
          <p:cNvSpPr txBox="1">
            <a:spLocks/>
          </p:cNvSpPr>
          <p:nvPr userDrawn="1"/>
        </p:nvSpPr>
        <p:spPr>
          <a:xfrm>
            <a:off x="188913" y="6507163"/>
            <a:ext cx="1589087" cy="219075"/>
          </a:xfrm>
          <a:prstGeom prst="rect">
            <a:avLst/>
          </a:prstGeom>
        </p:spPr>
        <p:txBody>
          <a:bodyPr/>
          <a:lstStyle/>
          <a:p>
            <a:pPr marL="342900" indent="-342900">
              <a:spcBef>
                <a:spcPct val="20000"/>
              </a:spcBef>
              <a:buFont typeface="Arial" pitchFamily="34" charset="0"/>
              <a:buNone/>
            </a:pPr>
            <a:r>
              <a:rPr lang="en-US" sz="1000" b="1" dirty="0">
                <a:solidFill>
                  <a:srgbClr val="A6A6A6"/>
                </a:solidFill>
                <a:latin typeface="55 Helvetica Roman" charset="0"/>
              </a:rPr>
              <a:t>CONFIDENTIAL</a:t>
            </a:r>
          </a:p>
        </p:txBody>
      </p:sp>
      <p:sp>
        <p:nvSpPr>
          <p:cNvPr id="6" name="TextBox 5"/>
          <p:cNvSpPr txBox="1"/>
          <p:nvPr userDrawn="1"/>
        </p:nvSpPr>
        <p:spPr>
          <a:xfrm>
            <a:off x="2743200" y="2692400"/>
            <a:ext cx="184150" cy="366713"/>
          </a:xfrm>
          <a:prstGeom prst="rect">
            <a:avLst/>
          </a:prstGeom>
          <a:noFill/>
        </p:spPr>
        <p:txBody>
          <a:bodyPr wrap="none">
            <a:spAutoFit/>
          </a:bodyPr>
          <a:lstStyle/>
          <a:p>
            <a:endParaRPr lang="en-US" sz="1800" dirty="0"/>
          </a:p>
        </p:txBody>
      </p:sp>
      <p:sp>
        <p:nvSpPr>
          <p:cNvPr id="8" name="Rectangle 11"/>
          <p:cNvSpPr>
            <a:spLocks noChangeArrowheads="1"/>
          </p:cNvSpPr>
          <p:nvPr userDrawn="1"/>
        </p:nvSpPr>
        <p:spPr bwMode="auto">
          <a:xfrm>
            <a:off x="0" y="555625"/>
            <a:ext cx="882650" cy="882650"/>
          </a:xfrm>
          <a:prstGeom prst="rect">
            <a:avLst/>
          </a:prstGeom>
          <a:solidFill>
            <a:srgbClr val="E62F00"/>
          </a:solidFill>
          <a:ln w="9525">
            <a:noFill/>
            <a:miter lim="800000"/>
            <a:headEnd/>
            <a:tailEnd/>
          </a:ln>
        </p:spPr>
        <p:txBody>
          <a:bodyPr wrap="none" anchor="ctr"/>
          <a:lstStyle/>
          <a:p>
            <a:endParaRPr lang="en-US" sz="1800" dirty="0"/>
          </a:p>
        </p:txBody>
      </p:sp>
      <p:sp>
        <p:nvSpPr>
          <p:cNvPr id="9" name="Slide Number Placeholder 4"/>
          <p:cNvSpPr txBox="1">
            <a:spLocks noGrp="1"/>
          </p:cNvSpPr>
          <p:nvPr userDrawn="1"/>
        </p:nvSpPr>
        <p:spPr>
          <a:xfrm>
            <a:off x="1371600" y="6507163"/>
            <a:ext cx="1371600" cy="192087"/>
          </a:xfrm>
          <a:prstGeom prst="rect">
            <a:avLst/>
          </a:prstGeom>
          <a:noFill/>
        </p:spPr>
        <p:txBody>
          <a:bodyPr/>
          <a:lstStyle/>
          <a:p>
            <a:fld id="{33EB1BDE-84DC-4991-AFA8-1CD7D731479C}" type="slidenum">
              <a:rPr lang="en-US" sz="900">
                <a:solidFill>
                  <a:srgbClr val="A6A6A6"/>
                </a:solidFill>
                <a:latin typeface="55 Helvetica Roman" charset="0"/>
              </a:rPr>
              <a:pPr/>
              <a:t>‹#›</a:t>
            </a:fld>
            <a:endParaRPr lang="en-US" sz="900" dirty="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srcRect/>
          <a:stretch>
            <a:fillRect/>
          </a:stretch>
        </p:blipFill>
        <p:spPr bwMode="auto">
          <a:xfrm>
            <a:off x="6642100" y="6475413"/>
            <a:ext cx="1443038" cy="174625"/>
          </a:xfrm>
          <a:prstGeom prst="rect">
            <a:avLst/>
          </a:prstGeom>
          <a:noFill/>
        </p:spPr>
      </p:pic>
      <p:pic>
        <p:nvPicPr>
          <p:cNvPr id="11" name="Picture 15" descr="P logo-text only-65k"/>
          <p:cNvPicPr>
            <a:picLocks noChangeAspect="1" noChangeArrowheads="1"/>
          </p:cNvPicPr>
          <p:nvPr userDrawn="1"/>
        </p:nvPicPr>
        <p:blipFill>
          <a:blip r:embed="rId3"/>
          <a:srcRect/>
          <a:stretch>
            <a:fillRect/>
          </a:stretch>
        </p:blipFill>
        <p:spPr bwMode="auto">
          <a:xfrm>
            <a:off x="284163" y="6243638"/>
            <a:ext cx="1384300" cy="211137"/>
          </a:xfrm>
          <a:prstGeom prst="rect">
            <a:avLst/>
          </a:prstGeom>
          <a:noFill/>
        </p:spPr>
      </p:pic>
      <p:pic>
        <p:nvPicPr>
          <p:cNvPr id="12" name="Picture 16" descr="PlusSeriesLogo"/>
          <p:cNvPicPr>
            <a:picLocks noChangeAspect="1" noChangeArrowheads="1"/>
          </p:cNvPicPr>
          <p:nvPr userDrawn="1"/>
        </p:nvPicPr>
        <p:blipFill>
          <a:blip r:embed="rId4"/>
          <a:srcRect/>
          <a:stretch>
            <a:fillRect/>
          </a:stretch>
        </p:blipFill>
        <p:spPr bwMode="auto">
          <a:xfrm>
            <a:off x="8383588" y="5859463"/>
            <a:ext cx="496887" cy="790575"/>
          </a:xfrm>
          <a:prstGeom prst="rect">
            <a:avLst/>
          </a:prstGeom>
          <a:noFill/>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38312780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4_Two Content">
    <p:spTree>
      <p:nvGrpSpPr>
        <p:cNvPr id="1" name=""/>
        <p:cNvGrpSpPr/>
        <p:nvPr/>
      </p:nvGrpSpPr>
      <p:grpSpPr>
        <a:xfrm>
          <a:off x="0" y="0"/>
          <a:ext cx="0" cy="0"/>
          <a:chOff x="0" y="0"/>
          <a:chExt cx="0" cy="0"/>
        </a:xfrm>
      </p:grpSpPr>
      <p:sp>
        <p:nvSpPr>
          <p:cNvPr id="5" name="Subtitle 2"/>
          <p:cNvSpPr txBox="1">
            <a:spLocks/>
          </p:cNvSpPr>
          <p:nvPr userDrawn="1"/>
        </p:nvSpPr>
        <p:spPr bwMode="auto">
          <a:xfrm>
            <a:off x="188913" y="6507163"/>
            <a:ext cx="1589087" cy="219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defRPr/>
            </a:pPr>
            <a:r>
              <a:rPr lang="en-US" sz="1000" b="1">
                <a:solidFill>
                  <a:srgbClr val="A6A6A6"/>
                </a:solidFill>
                <a:latin typeface="55 Helvetica Roman" charset="0"/>
              </a:rPr>
              <a:t>CONFIDENTIAL</a:t>
            </a:r>
          </a:p>
        </p:txBody>
      </p:sp>
      <p:sp>
        <p:nvSpPr>
          <p:cNvPr id="6" name="TextBox 5"/>
          <p:cNvSpPr txBox="1">
            <a:spLocks noChangeArrowheads="1"/>
          </p:cNvSpPr>
          <p:nvPr userDrawn="1"/>
        </p:nvSpPr>
        <p:spPr bwMode="auto">
          <a:xfrm>
            <a:off x="2743200" y="2692400"/>
            <a:ext cx="184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defRPr/>
            </a:pPr>
            <a:endParaRPr lang="en-US"/>
          </a:p>
        </p:txBody>
      </p:sp>
      <p:sp>
        <p:nvSpPr>
          <p:cNvPr id="8" name="Rectangle 11"/>
          <p:cNvSpPr>
            <a:spLocks noChangeArrowheads="1"/>
          </p:cNvSpPr>
          <p:nvPr userDrawn="1"/>
        </p:nvSpPr>
        <p:spPr bwMode="auto">
          <a:xfrm>
            <a:off x="0" y="555625"/>
            <a:ext cx="882650" cy="882650"/>
          </a:xfrm>
          <a:prstGeom prst="rect">
            <a:avLst/>
          </a:prstGeom>
          <a:solidFill>
            <a:srgbClr val="E62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9" name="Slide Number Placeholder 4"/>
          <p:cNvSpPr txBox="1">
            <a:spLocks noGrp="1"/>
          </p:cNvSpPr>
          <p:nvPr userDrawn="1"/>
        </p:nvSpPr>
        <p:spPr bwMode="auto">
          <a:xfrm>
            <a:off x="1371600" y="6507163"/>
            <a:ext cx="1371600" cy="192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defRPr/>
            </a:pPr>
            <a:fld id="{0351139D-A9B4-D440-B83C-8B6123F71156}" type="slidenum">
              <a:rPr lang="en-US" sz="900" smtClean="0">
                <a:solidFill>
                  <a:srgbClr val="A6A6A6"/>
                </a:solidFill>
                <a:latin typeface="55 Helvetica Roman" charset="0"/>
              </a:rPr>
              <a:pPr>
                <a:defRPr/>
              </a:pPr>
              <a:t>‹#›</a:t>
            </a:fld>
            <a:endParaRPr lang="en-US" sz="900">
              <a:solidFill>
                <a:srgbClr val="A6A6A6"/>
              </a:solidFill>
              <a:latin typeface="55 Helvetica Roman" charset="0"/>
            </a:endParaRPr>
          </a:p>
        </p:txBody>
      </p:sp>
      <p:pic>
        <p:nvPicPr>
          <p:cNvPr id="10" name="Picture 14" descr="LoveColo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42100" y="6475413"/>
            <a:ext cx="1443038" cy="17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5" descr="P logo-text only-65k"/>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4163" y="6243638"/>
            <a:ext cx="1384300"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6" descr="PlusSeries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383588" y="5859463"/>
            <a:ext cx="496887"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sz="half" idx="1"/>
          </p:nvPr>
        </p:nvSpPr>
        <p:spPr>
          <a:xfrm>
            <a:off x="457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buClr>
                <a:schemeClr val="accent6"/>
              </a:buClr>
              <a:buFont typeface="Arial"/>
              <a:buNone/>
              <a:defRPr sz="1600" b="1" i="0">
                <a:solidFill>
                  <a:schemeClr val="bg1">
                    <a:lumMod val="50000"/>
                  </a:schemeClr>
                </a:solidFill>
                <a:latin typeface="55 Helvetica Roman"/>
                <a:cs typeface="55 Helvetica Roman"/>
              </a:defRPr>
            </a:lvl1pPr>
            <a:lvl2pPr>
              <a:buClr>
                <a:schemeClr val="accent6"/>
              </a:buClr>
              <a:buFont typeface="Arial"/>
              <a:buChar char="•"/>
              <a:defRPr sz="1600" b="0" i="0">
                <a:latin typeface="65 Helvetica Medium"/>
                <a:cs typeface="65 Helvetica Medium"/>
              </a:defRPr>
            </a:lvl2pPr>
            <a:lvl3pPr>
              <a:buClr>
                <a:schemeClr val="accent6"/>
              </a:buClr>
              <a:buFont typeface="Arial"/>
              <a:buChar char="•"/>
              <a:defRPr sz="1600" b="0" i="0">
                <a:latin typeface="65 Helvetica Medium"/>
                <a:cs typeface="65 Helvetica Medium"/>
              </a:defRPr>
            </a:lvl3pPr>
            <a:lvl4pPr>
              <a:buClr>
                <a:schemeClr val="accent6"/>
              </a:buClr>
              <a:buFont typeface="Arial"/>
              <a:buChar char="•"/>
              <a:defRPr sz="1600" b="0" i="0">
                <a:latin typeface="65 Helvetica Medium"/>
                <a:cs typeface="65 Helvetica Medium"/>
              </a:defRPr>
            </a:lvl4pPr>
            <a:lvl5pPr>
              <a:buClr>
                <a:schemeClr val="accent6"/>
              </a:buClr>
              <a:buFont typeface="Arial"/>
              <a:buChar char="•"/>
              <a:defRPr sz="1600" b="0" i="0">
                <a:latin typeface="65 Helvetica Medium"/>
                <a:cs typeface="65 Helvetica Medium"/>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9"/>
          <p:cNvSpPr>
            <a:spLocks noGrp="1"/>
          </p:cNvSpPr>
          <p:nvPr>
            <p:ph idx="10"/>
          </p:nvPr>
        </p:nvSpPr>
        <p:spPr>
          <a:xfrm>
            <a:off x="984250" y="850901"/>
            <a:ext cx="7702550" cy="369332"/>
          </a:xfrm>
          <a:prstGeom prst="rect">
            <a:avLst/>
          </a:prstGeom>
        </p:spPr>
        <p:txBody>
          <a:bodyPr/>
          <a:lstStyle>
            <a:lvl1pPr>
              <a:buNone/>
              <a:defRPr sz="1800" b="1" i="0" cap="all">
                <a:solidFill>
                  <a:schemeClr val="bg1">
                    <a:lumMod val="50000"/>
                  </a:schemeClr>
                </a:solidFill>
                <a:latin typeface="55 Helvetica Roman"/>
                <a:cs typeface="55 Helvetica Roman"/>
              </a:defRPr>
            </a:lvl1pPr>
          </a:lstStyle>
          <a:p>
            <a:endParaRPr lang="en-US" dirty="0"/>
          </a:p>
        </p:txBody>
      </p:sp>
    </p:spTree>
    <p:extLst>
      <p:ext uri="{BB962C8B-B14F-4D97-AF65-F5344CB8AC3E}">
        <p14:creationId xmlns:p14="http://schemas.microsoft.com/office/powerpoint/2010/main" val="1875915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388FC66-AFF5-EF4B-99DC-B0AFB1B70C16}" type="datetimeFigureOut">
              <a:rPr lang="en-US" smtClean="0"/>
              <a:t>10/1/18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35234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88FC66-AFF5-EF4B-99DC-B0AFB1B70C16}" type="datetimeFigureOut">
              <a:rPr lang="en-US" smtClean="0"/>
              <a:t>10/1/18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2984239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8FC66-AFF5-EF4B-99DC-B0AFB1B70C16}" type="datetimeFigureOut">
              <a:rPr lang="en-US" smtClean="0"/>
              <a:t>10/1/18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3768450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88FC66-AFF5-EF4B-99DC-B0AFB1B70C16}" type="datetimeFigureOut">
              <a:rPr lang="en-US" smtClean="0"/>
              <a:t>10/1/18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1020012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88FC66-AFF5-EF4B-99DC-B0AFB1B70C16}" type="datetimeFigureOut">
              <a:rPr lang="en-US" smtClean="0"/>
              <a:t>10/1/18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F8DD2F-3FF6-CA4C-A7E7-C06BB2491895}" type="slidenum">
              <a:rPr lang="en-US" smtClean="0"/>
              <a:t>‹#›</a:t>
            </a:fld>
            <a:endParaRPr lang="en-US" dirty="0"/>
          </a:p>
        </p:txBody>
      </p:sp>
    </p:spTree>
    <p:extLst>
      <p:ext uri="{BB962C8B-B14F-4D97-AF65-F5344CB8AC3E}">
        <p14:creationId xmlns:p14="http://schemas.microsoft.com/office/powerpoint/2010/main" val="29078523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8FC66-AFF5-EF4B-99DC-B0AFB1B70C16}" type="datetimeFigureOut">
              <a:rPr lang="en-US" smtClean="0"/>
              <a:t>10/1/18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F8DD2F-3FF6-CA4C-A7E7-C06BB2491895}" type="slidenum">
              <a:rPr lang="en-US" smtClean="0"/>
              <a:t>‹#›</a:t>
            </a:fld>
            <a:endParaRPr lang="en-US" dirty="0"/>
          </a:p>
        </p:txBody>
      </p:sp>
    </p:spTree>
    <p:extLst>
      <p:ext uri="{BB962C8B-B14F-4D97-AF65-F5344CB8AC3E}">
        <p14:creationId xmlns:p14="http://schemas.microsoft.com/office/powerpoint/2010/main" val="3005897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6.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jpeg"/><Relationship Id="rId1" Type="http://schemas.openxmlformats.org/officeDocument/2006/relationships/slideLayout" Target="../slideLayouts/slideLayout18.xml"/><Relationship Id="rId5" Type="http://schemas.openxmlformats.org/officeDocument/2006/relationships/image" Target="../media/image150.png"/><Relationship Id="rId4" Type="http://schemas.openxmlformats.org/officeDocument/2006/relationships/image" Target="../media/image149.jpeg"/></Relationships>
</file>

<file path=ppt/slides/_rels/slide103.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19.xml"/></Relationships>
</file>

<file path=ppt/slides/_rels/slide104.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0.xml"/></Relationships>
</file>

<file path=ppt/slides/_rels/slide105.xml.rels><?xml version="1.0" encoding="UTF-8" standalone="yes"?>
<Relationships xmlns="http://schemas.openxmlformats.org/package/2006/relationships"><Relationship Id="rId2" Type="http://schemas.openxmlformats.org/officeDocument/2006/relationships/image" Target="../media/image153.jpeg"/><Relationship Id="rId1" Type="http://schemas.openxmlformats.org/officeDocument/2006/relationships/slideLayout" Target="../slideLayouts/slideLayout21.xml"/></Relationships>
</file>

<file path=ppt/slides/_rels/slide106.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22.xml"/></Relationships>
</file>

<file path=ppt/slides/_rels/slide10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3" Type="http://schemas.openxmlformats.org/officeDocument/2006/relationships/image" Target="../media/image158.jpeg"/><Relationship Id="rId2" Type="http://schemas.openxmlformats.org/officeDocument/2006/relationships/image" Target="../media/image157.jpeg"/><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image" Target="../media/image159.jpe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26.xml"/></Relationships>
</file>

<file path=ppt/slides/_rels/slide111.xml.rels><?xml version="1.0" encoding="UTF-8" standalone="yes"?>
<Relationships xmlns="http://schemas.openxmlformats.org/package/2006/relationships"><Relationship Id="rId2" Type="http://schemas.openxmlformats.org/officeDocument/2006/relationships/image" Target="../media/image161.jpeg"/><Relationship Id="rId1" Type="http://schemas.openxmlformats.org/officeDocument/2006/relationships/slideLayout" Target="../slideLayouts/slideLayout27.xml"/></Relationships>
</file>

<file path=ppt/slides/_rels/slide112.xml.rels><?xml version="1.0" encoding="UTF-8" standalone="yes"?>
<Relationships xmlns="http://schemas.openxmlformats.org/package/2006/relationships"><Relationship Id="rId2" Type="http://schemas.openxmlformats.org/officeDocument/2006/relationships/image" Target="../media/image162.jpeg"/><Relationship Id="rId1" Type="http://schemas.openxmlformats.org/officeDocument/2006/relationships/slideLayout" Target="../slideLayouts/slideLayout28.xml"/></Relationships>
</file>

<file path=ppt/slides/_rels/slide113.xml.rels><?xml version="1.0" encoding="UTF-8" standalone="yes"?>
<Relationships xmlns="http://schemas.openxmlformats.org/package/2006/relationships"><Relationship Id="rId2" Type="http://schemas.openxmlformats.org/officeDocument/2006/relationships/image" Target="../media/image163.jpeg"/><Relationship Id="rId1" Type="http://schemas.openxmlformats.org/officeDocument/2006/relationships/slideLayout" Target="../slideLayouts/slideLayout29.xml"/></Relationships>
</file>

<file path=ppt/slides/_rels/slide114.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3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6.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image" Target="../media/image164.jpeg"/><Relationship Id="rId1" Type="http://schemas.openxmlformats.org/officeDocument/2006/relationships/slideLayout" Target="../slideLayouts/slideLayout3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36.xml"/><Relationship Id="rId5" Type="http://schemas.openxmlformats.org/officeDocument/2006/relationships/image" Target="../media/image169.png"/><Relationship Id="rId4" Type="http://schemas.openxmlformats.org/officeDocument/2006/relationships/image" Target="../media/image168.png"/></Relationships>
</file>

<file path=ppt/slides/_rels/slide121.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jpeg"/><Relationship Id="rId1" Type="http://schemas.openxmlformats.org/officeDocument/2006/relationships/slideLayout" Target="../slideLayouts/slideLayout37.xml"/></Relationships>
</file>

<file path=ppt/slides/_rels/slide122.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3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4.xml.rels><?xml version="1.0" encoding="UTF-8" standalone="yes"?>
<Relationships xmlns="http://schemas.openxmlformats.org/package/2006/relationships"><Relationship Id="rId2" Type="http://schemas.openxmlformats.org/officeDocument/2006/relationships/image" Target="../media/image173.emf"/><Relationship Id="rId1" Type="http://schemas.openxmlformats.org/officeDocument/2006/relationships/slideLayout" Target="../slideLayouts/slideLayout40.xml"/></Relationships>
</file>

<file path=ppt/slides/_rels/slide125.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image" Target="../media/image174.png"/><Relationship Id="rId1" Type="http://schemas.openxmlformats.org/officeDocument/2006/relationships/slideLayout" Target="../slideLayouts/slideLayout41.xml"/><Relationship Id="rId5" Type="http://schemas.openxmlformats.org/officeDocument/2006/relationships/image" Target="../media/image177.jpeg"/><Relationship Id="rId4" Type="http://schemas.openxmlformats.org/officeDocument/2006/relationships/image" Target="../media/image176.jpeg"/></Relationships>
</file>

<file path=ppt/slides/_rels/slide126.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png"/><Relationship Id="rId1" Type="http://schemas.openxmlformats.org/officeDocument/2006/relationships/slideLayout" Target="../slideLayouts/slideLayout42.xml"/><Relationship Id="rId6" Type="http://schemas.openxmlformats.org/officeDocument/2006/relationships/image" Target="../media/image182.png"/><Relationship Id="rId5" Type="http://schemas.openxmlformats.org/officeDocument/2006/relationships/image" Target="../media/image181.png"/><Relationship Id="rId4" Type="http://schemas.openxmlformats.org/officeDocument/2006/relationships/image" Target="../media/image180.png"/></Relationships>
</file>

<file path=ppt/slides/_rels/slide127.xml.rels><?xml version="1.0" encoding="UTF-8" standalone="yes"?>
<Relationships xmlns="http://schemas.openxmlformats.org/package/2006/relationships"><Relationship Id="rId2" Type="http://schemas.openxmlformats.org/officeDocument/2006/relationships/hyperlink" Target="http://www.pantoneview.com" TargetMode="External"/><Relationship Id="rId1" Type="http://schemas.openxmlformats.org/officeDocument/2006/relationships/slideLayout" Target="../slideLayouts/slideLayout43.xml"/></Relationships>
</file>

<file path=ppt/slides/_rels/slide1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www.idealliance.org" TargetMode="External"/><Relationship Id="rId4" Type="http://schemas.openxmlformats.org/officeDocument/2006/relationships/hyperlink" Target="http://www.hutchcolor.com" TargetMode="External"/></Relationships>
</file>

<file path=ppt/slides/_rels/slide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130.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hyperlink" Target="http://idealliance.org/"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4.xml.rels><?xml version="1.0" encoding="UTF-8" standalone="yes"?>
<Relationships xmlns="http://schemas.openxmlformats.org/package/2006/relationships"><Relationship Id="rId3" Type="http://schemas.openxmlformats.org/officeDocument/2006/relationships/hyperlink" Target="http://www.webopedia.com/TERM/S/system.html"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webopedia.com/TERM/M/media.html" TargetMode="External"/><Relationship Id="rId4" Type="http://schemas.openxmlformats.org/officeDocument/2006/relationships/hyperlink" Target="http://www.webopedia.com/TERM/D/device.html" TargetMode="External"/></Relationships>
</file>

<file path=ppt/slides/_rels/slide135.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46.png"/></Relationships>
</file>

<file path=ppt/slides/_rels/slide138.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143.jpeg"/><Relationship Id="rId4" Type="http://schemas.openxmlformats.org/officeDocument/2006/relationships/image" Target="../media/image142.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5.jpeg"/></Relationships>
</file>

<file path=ppt/slides/_rels/slide1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hpl.hp.com/research/isl/halftoning/index.html" TargetMode="External"/><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professionalprinting.com/fm-and-am-screening-comparison/" TargetMode="External"/><Relationship Id="rId1" Type="http://schemas.openxmlformats.org/officeDocument/2006/relationships/slideLayout" Target="../slideLayouts/slideLayout1.xml"/><Relationship Id="rId4" Type="http://schemas.openxmlformats.org/officeDocument/2006/relationships/image" Target="../media/image188.png"/></Relationships>
</file>

<file path=ppt/slides/_rels/slide142.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90.png"/></Relationships>
</file>

<file path=ppt/slides/_rels/slide143.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90.png"/></Relationships>
</file>

<file path=ppt/slides/_rels/slide144.xml.rels><?xml version="1.0" encoding="UTF-8" standalone="yes"?>
<Relationships xmlns="http://schemas.openxmlformats.org/package/2006/relationships"><Relationship Id="rId3" Type="http://schemas.openxmlformats.org/officeDocument/2006/relationships/image" Target="../media/image191.png"/><Relationship Id="rId7" Type="http://schemas.openxmlformats.org/officeDocument/2006/relationships/image" Target="../media/image19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png"/></Relationships>
</file>

<file path=ppt/slides/_rels/slide145.xml.rels><?xml version="1.0" encoding="UTF-8" standalone="yes"?>
<Relationships xmlns="http://schemas.openxmlformats.org/package/2006/relationships"><Relationship Id="rId3" Type="http://schemas.openxmlformats.org/officeDocument/2006/relationships/image" Target="../media/image196.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8.png"/><Relationship Id="rId5" Type="http://schemas.openxmlformats.org/officeDocument/2006/relationships/oleObject" Target="../embeddings/oleObject2.bin"/><Relationship Id="rId4" Type="http://schemas.openxmlformats.org/officeDocument/2006/relationships/image" Target="../media/image27.png"/></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8.png"/><Relationship Id="rId5" Type="http://schemas.openxmlformats.org/officeDocument/2006/relationships/oleObject" Target="../embeddings/oleObject3.bin"/><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43.jpeg"/><Relationship Id="rId4" Type="http://schemas.openxmlformats.org/officeDocument/2006/relationships/image" Target="../media/image42.png"/></Relationships>
</file>

<file path=ppt/slides/_rels/slide52.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4.jpeg"/><Relationship Id="rId2" Type="http://schemas.openxmlformats.org/officeDocument/2006/relationships/image" Target="../media/image44.jpeg"/><Relationship Id="rId16"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eg"/><Relationship Id="rId15" Type="http://schemas.openxmlformats.org/officeDocument/2006/relationships/image" Target="../media/image5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 Id="rId14" Type="http://schemas.openxmlformats.org/officeDocument/2006/relationships/image" Target="../media/image56.jpeg"/></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60.png"/><Relationship Id="rId5" Type="http://schemas.openxmlformats.org/officeDocument/2006/relationships/oleObject" Target="../embeddings/oleObject7.bin"/><Relationship Id="rId4"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63.png"/><Relationship Id="rId5" Type="http://schemas.openxmlformats.org/officeDocument/2006/relationships/oleObject" Target="../embeddings/oleObject9.bin"/><Relationship Id="rId4" Type="http://schemas.openxmlformats.org/officeDocument/2006/relationships/image" Target="../media/image62.png"/></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image" Target="../media/image65.png"/><Relationship Id="rId5" Type="http://schemas.openxmlformats.org/officeDocument/2006/relationships/oleObject" Target="../embeddings/oleObject11.bin"/><Relationship Id="rId4" Type="http://schemas.openxmlformats.org/officeDocument/2006/relationships/image" Target="../media/image64.png"/></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8.vml"/><Relationship Id="rId6" Type="http://schemas.openxmlformats.org/officeDocument/2006/relationships/image" Target="../media/image67.png"/><Relationship Id="rId5" Type="http://schemas.openxmlformats.org/officeDocument/2006/relationships/oleObject" Target="../embeddings/oleObject13.bin"/><Relationship Id="rId4" Type="http://schemas.openxmlformats.org/officeDocument/2006/relationships/image" Target="../media/image66.png"/></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9.vml"/><Relationship Id="rId6" Type="http://schemas.openxmlformats.org/officeDocument/2006/relationships/image" Target="../media/image69.png"/><Relationship Id="rId5" Type="http://schemas.openxmlformats.org/officeDocument/2006/relationships/oleObject" Target="../embeddings/oleObject15.bin"/><Relationship Id="rId4" Type="http://schemas.openxmlformats.org/officeDocument/2006/relationships/image" Target="../media/image68.png"/></Relationships>
</file>

<file path=ppt/slides/_rels/slide5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13.xml"/><Relationship Id="rId1" Type="http://schemas.openxmlformats.org/officeDocument/2006/relationships/vmlDrawing" Target="../drawings/vmlDrawing10.vml"/><Relationship Id="rId5" Type="http://schemas.openxmlformats.org/officeDocument/2006/relationships/image" Target="../media/image70.png"/><Relationship Id="rId4" Type="http://schemas.openxmlformats.org/officeDocument/2006/relationships/oleObject" Target="../embeddings/oleObject16.bin"/></Relationships>
</file>

<file path=ppt/slides/_rels/slide59.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6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7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4.jpeg"/><Relationship Id="rId4" Type="http://schemas.openxmlformats.org/officeDocument/2006/relationships/image" Target="../media/image49.jpeg"/></Relationships>
</file>

<file path=ppt/slides/_rels/slide6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76.png"/><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oleObject" Target="../embeddings/oleObject18.bin"/><Relationship Id="rId5" Type="http://schemas.openxmlformats.org/officeDocument/2006/relationships/image" Target="../media/image75.png"/><Relationship Id="rId4" Type="http://schemas.openxmlformats.org/officeDocument/2006/relationships/oleObject" Target="../embeddings/oleObject17.bin"/></Relationships>
</file>

<file path=ppt/slides/_rels/slide64.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76.png"/><Relationship Id="rId2" Type="http://schemas.openxmlformats.org/officeDocument/2006/relationships/slideLayout" Target="../slideLayouts/slideLayout13.xml"/><Relationship Id="rId1" Type="http://schemas.openxmlformats.org/officeDocument/2006/relationships/vmlDrawing" Target="../drawings/vmlDrawing12.vml"/><Relationship Id="rId6" Type="http://schemas.openxmlformats.org/officeDocument/2006/relationships/oleObject" Target="../embeddings/oleObject20.bin"/><Relationship Id="rId5" Type="http://schemas.openxmlformats.org/officeDocument/2006/relationships/image" Target="../media/image75.png"/><Relationship Id="rId4" Type="http://schemas.openxmlformats.org/officeDocument/2006/relationships/oleObject" Target="../embeddings/oleObject19.bin"/></Relationships>
</file>

<file path=ppt/slides/_rels/slide6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61.png"/><Relationship Id="rId1" Type="http://schemas.openxmlformats.org/officeDocument/2006/relationships/slideLayout" Target="../slideLayouts/slideLayout13.xml"/><Relationship Id="rId4" Type="http://schemas.openxmlformats.org/officeDocument/2006/relationships/image" Target="../media/image78.png"/></Relationships>
</file>

<file path=ppt/slides/_rels/slide6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61.png"/><Relationship Id="rId1" Type="http://schemas.openxmlformats.org/officeDocument/2006/relationships/slideLayout" Target="../slideLayouts/slideLayout13.xml"/><Relationship Id="rId5" Type="http://schemas.openxmlformats.org/officeDocument/2006/relationships/image" Target="../media/image81.jpeg"/><Relationship Id="rId4" Type="http://schemas.openxmlformats.org/officeDocument/2006/relationships/image" Target="../media/image80.jpeg"/></Relationships>
</file>

<file path=ppt/slides/_rels/slide6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45.jpeg"/><Relationship Id="rId7" Type="http://schemas.openxmlformats.org/officeDocument/2006/relationships/image" Target="../media/image56.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49.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85.png"/></Relationships>
</file>

<file path=ppt/slides/_rels/slide7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7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91.png"/><Relationship Id="rId4" Type="http://schemas.openxmlformats.org/officeDocument/2006/relationships/oleObject" Target="../embeddings/oleObject22.bin"/></Relationships>
</file>

<file path=ppt/slides/_rels/slide76.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97.jpeg"/></Relationships>
</file>

<file path=ppt/slides/_rels/slide8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61.png"/><Relationship Id="rId1" Type="http://schemas.openxmlformats.org/officeDocument/2006/relationships/slideLayout" Target="../slideLayouts/slideLayout13.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83.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107.png"/></Relationships>
</file>

<file path=ppt/slides/_rels/slide8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4.xml"/><Relationship Id="rId5" Type="http://schemas.openxmlformats.org/officeDocument/2006/relationships/image" Target="../media/image113.jpeg"/><Relationship Id="rId4" Type="http://schemas.openxmlformats.org/officeDocument/2006/relationships/image" Target="../media/image112.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4" Type="http://schemas.openxmlformats.org/officeDocument/2006/relationships/image" Target="../media/image118.png"/></Relationships>
</file>

<file path=ppt/slides/_rels/slide8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9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123.wmf"/><Relationship Id="rId5" Type="http://schemas.openxmlformats.org/officeDocument/2006/relationships/image" Target="../media/image121.png"/><Relationship Id="rId4" Type="http://schemas.openxmlformats.org/officeDocument/2006/relationships/oleObject" Target="../embeddings/oleObject24.bin"/></Relationships>
</file>

<file path=ppt/slides/_rels/slide92.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5.png"/><Relationship Id="rId7" Type="http://schemas.openxmlformats.org/officeDocument/2006/relationships/image" Target="../media/image129.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7.png"/><Relationship Id="rId10" Type="http://schemas.openxmlformats.org/officeDocument/2006/relationships/image" Target="../media/image132.png"/><Relationship Id="rId4" Type="http://schemas.openxmlformats.org/officeDocument/2006/relationships/image" Target="../media/image126.png"/><Relationship Id="rId9" Type="http://schemas.openxmlformats.org/officeDocument/2006/relationships/image" Target="../media/image131.png"/></Relationships>
</file>

<file path=ppt/slides/_rels/slide9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2.xml"/><Relationship Id="rId5" Type="http://schemas.openxmlformats.org/officeDocument/2006/relationships/image" Target="../media/image136.png"/><Relationship Id="rId4" Type="http://schemas.openxmlformats.org/officeDocument/2006/relationships/image" Target="../media/image135.jpeg"/></Relationships>
</file>

<file path=ppt/slides/_rels/slide94.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39.png"/></Relationships>
</file>

<file path=ppt/slides/_rels/slide96.xml.rels><?xml version="1.0" encoding="UTF-8" standalone="yes"?>
<Relationships xmlns="http://schemas.openxmlformats.org/package/2006/relationships"><Relationship Id="rId2" Type="http://schemas.openxmlformats.org/officeDocument/2006/relationships/image" Target="../media/image140.jpeg"/><Relationship Id="rId1" Type="http://schemas.openxmlformats.org/officeDocument/2006/relationships/slideLayout" Target="../slideLayouts/slideLayout16.xml"/></Relationships>
</file>

<file path=ppt/slides/_rels/slide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143.jpeg"/><Relationship Id="rId4" Type="http://schemas.openxmlformats.org/officeDocument/2006/relationships/image" Target="../media/image142.jpeg"/></Relationships>
</file>

<file path=ppt/slides/_rels/slide9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a:cs typeface="Arial"/>
              </a:rPr>
              <a:t>Color!</a:t>
            </a:r>
          </a:p>
        </p:txBody>
      </p:sp>
      <p:sp>
        <p:nvSpPr>
          <p:cNvPr id="3" name="Subtitle 2"/>
          <p:cNvSpPr>
            <a:spLocks noGrp="1"/>
          </p:cNvSpPr>
          <p:nvPr>
            <p:ph type="subTitle" idx="1"/>
          </p:nvPr>
        </p:nvSpPr>
        <p:spPr/>
        <p:txBody>
          <a:bodyPr/>
          <a:lstStyle/>
          <a:p>
            <a:r>
              <a:rPr lang="en-US" dirty="0">
                <a:latin typeface="Arial"/>
                <a:cs typeface="Arial"/>
              </a:rPr>
              <a:t>Perception, theory and use!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1256064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0000FF"/>
                </a:solidFill>
                <a:latin typeface="Arial"/>
                <a:cs typeface="Arial"/>
              </a:rPr>
              <a:t>Color</a:t>
            </a:r>
            <a:r>
              <a:rPr lang="en-US" dirty="0">
                <a:latin typeface="Arial"/>
                <a:cs typeface="Arial"/>
              </a:rPr>
              <a:t>, is the visual perception, a human perception that allows us to “view” the categories called red, blue, yellow, green and others.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7" name="Grafik 8" descr="auge bunt.jpg"/>
          <p:cNvPicPr>
            <a:picLocks noChangeAspect="1"/>
          </p:cNvPicPr>
          <p:nvPr/>
        </p:nvPicPr>
        <p:blipFill>
          <a:blip r:embed="rId3">
            <a:extLst>
              <a:ext uri="{28A0092B-C50C-407E-A947-70E740481C1C}">
                <a14:useLocalDpi xmlns:a14="http://schemas.microsoft.com/office/drawing/2010/main" val="0"/>
              </a:ext>
            </a:extLst>
          </a:blip>
          <a:srcRect l="5975" t="8333" r="4781" b="6250"/>
          <a:stretch>
            <a:fillRect/>
          </a:stretch>
        </p:blipFill>
        <p:spPr bwMode="auto">
          <a:xfrm>
            <a:off x="2319207" y="3143246"/>
            <a:ext cx="4296522" cy="3145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3849755" y="6480706"/>
            <a:ext cx="1493468"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Courtesy Pantone</a:t>
            </a:r>
          </a:p>
        </p:txBody>
      </p:sp>
    </p:spTree>
    <p:extLst>
      <p:ext uri="{BB962C8B-B14F-4D97-AF65-F5344CB8AC3E}">
        <p14:creationId xmlns:p14="http://schemas.microsoft.com/office/powerpoint/2010/main" val="74928382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43225" y="3659188"/>
            <a:ext cx="2967038" cy="242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2013" y="806450"/>
            <a:ext cx="5080000" cy="232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2622100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Rectangle 3"/>
          <p:cNvSpPr>
            <a:spLocks noChangeArrowheads="1"/>
          </p:cNvSpPr>
          <p:nvPr/>
        </p:nvSpPr>
        <p:spPr bwMode="auto">
          <a:xfrm>
            <a:off x="1171712" y="563904"/>
            <a:ext cx="8585200" cy="1060450"/>
          </a:xfrm>
          <a:prstGeom prst="rect">
            <a:avLst/>
          </a:prstGeom>
          <a:noFill/>
          <a:ln w="9525">
            <a:noFill/>
            <a:miter lim="800000"/>
            <a:headEnd/>
            <a:tailEnd/>
          </a:ln>
        </p:spPr>
        <p:txBody>
          <a:bodyPr/>
          <a:lstStyle/>
          <a:p>
            <a:pPr>
              <a:lnSpc>
                <a:spcPct val="80000"/>
              </a:lnSpc>
            </a:pPr>
            <a:r>
              <a:rPr lang="en-US" sz="3600" b="1" dirty="0">
                <a:cs typeface="Arial" pitchFamily="34" charset="0"/>
              </a:rPr>
              <a:t>Risks in Color Evaluation </a:t>
            </a:r>
          </a:p>
          <a:p>
            <a:pPr>
              <a:lnSpc>
                <a:spcPct val="80000"/>
              </a:lnSpc>
            </a:pPr>
            <a:r>
              <a:rPr lang="en-US" sz="3600" b="1" dirty="0">
                <a:cs typeface="Arial" pitchFamily="34" charset="0"/>
              </a:rPr>
              <a:t>by a Human Being</a:t>
            </a:r>
          </a:p>
        </p:txBody>
      </p:sp>
      <p:sp>
        <p:nvSpPr>
          <p:cNvPr id="6" name="Rechteck 44"/>
          <p:cNvSpPr/>
          <p:nvPr/>
        </p:nvSpPr>
        <p:spPr>
          <a:xfrm>
            <a:off x="357188" y="1939148"/>
            <a:ext cx="8358187" cy="3785652"/>
          </a:xfrm>
          <a:prstGeom prst="rect">
            <a:avLst/>
          </a:prstGeom>
        </p:spPr>
        <p:txBody>
          <a:bodyPr>
            <a:spAutoFit/>
          </a:bodyPr>
          <a:lstStyle/>
          <a:p>
            <a:pPr>
              <a:defRPr/>
            </a:pPr>
            <a:r>
              <a:rPr lang="en-US" sz="2400" kern="0" dirty="0">
                <a:latin typeface="Helvetica 65" pitchFamily="34" charset="0"/>
                <a:ea typeface="+mj-ea"/>
                <a:cs typeface="+mj-cs"/>
              </a:rPr>
              <a:t>+ 	Wrong/insufficient </a:t>
            </a:r>
            <a:r>
              <a:rPr lang="en-US" kern="0" dirty="0">
                <a:latin typeface="Helvetica 65" pitchFamily="34" charset="0"/>
                <a:ea typeface="+mj-ea"/>
                <a:cs typeface="+mj-cs"/>
              </a:rPr>
              <a:t>l</a:t>
            </a:r>
            <a:r>
              <a:rPr lang="en-US" sz="2400" kern="0" dirty="0">
                <a:latin typeface="Helvetica 65" pitchFamily="34" charset="0"/>
                <a:ea typeface="+mj-ea"/>
                <a:cs typeface="+mj-cs"/>
              </a:rPr>
              <a:t>ight source</a:t>
            </a:r>
          </a:p>
          <a:p>
            <a:pPr>
              <a:defRPr/>
            </a:pPr>
            <a:endParaRPr lang="en-US" sz="2400" kern="0" dirty="0">
              <a:latin typeface="Helvetica 65" pitchFamily="34" charset="0"/>
              <a:ea typeface="+mj-ea"/>
              <a:cs typeface="+mj-cs"/>
            </a:endParaRPr>
          </a:p>
          <a:p>
            <a:pPr>
              <a:defRPr/>
            </a:pPr>
            <a:r>
              <a:rPr lang="en-US" sz="2400" kern="0" dirty="0">
                <a:latin typeface="Helvetica 65" pitchFamily="34" charset="0"/>
                <a:ea typeface="+mj-ea"/>
                <a:cs typeface="+mj-cs"/>
              </a:rPr>
              <a:t>+	No color </a:t>
            </a:r>
            <a:r>
              <a:rPr lang="en-US" kern="0" dirty="0">
                <a:latin typeface="Helvetica 65" pitchFamily="34" charset="0"/>
                <a:ea typeface="+mj-ea"/>
                <a:cs typeface="+mj-cs"/>
              </a:rPr>
              <a:t>m</a:t>
            </a:r>
            <a:r>
              <a:rPr lang="en-US" sz="2400" kern="0" dirty="0">
                <a:latin typeface="Helvetica 65" pitchFamily="34" charset="0"/>
                <a:ea typeface="+mj-ea"/>
                <a:cs typeface="+mj-cs"/>
              </a:rPr>
              <a:t>emory</a:t>
            </a:r>
          </a:p>
          <a:p>
            <a:pPr>
              <a:defRPr/>
            </a:pPr>
            <a:endParaRPr lang="en-US" sz="2400" kern="0" dirty="0">
              <a:latin typeface="Helvetica 65" pitchFamily="34" charset="0"/>
              <a:ea typeface="+mj-ea"/>
              <a:cs typeface="+mj-cs"/>
            </a:endParaRPr>
          </a:p>
          <a:p>
            <a:pPr>
              <a:defRPr/>
            </a:pPr>
            <a:r>
              <a:rPr lang="en-US" sz="2400" kern="0" dirty="0">
                <a:latin typeface="Helvetica 65" pitchFamily="34" charset="0"/>
                <a:ea typeface="+mj-ea"/>
                <a:cs typeface="+mj-cs"/>
              </a:rPr>
              <a:t>+	Every person has a different perception </a:t>
            </a:r>
          </a:p>
          <a:p>
            <a:pPr>
              <a:defRPr/>
            </a:pPr>
            <a:endParaRPr lang="en-US" sz="2400" kern="0" dirty="0">
              <a:latin typeface="Helvetica 65" pitchFamily="34" charset="0"/>
              <a:ea typeface="+mj-ea"/>
              <a:cs typeface="+mj-cs"/>
            </a:endParaRPr>
          </a:p>
          <a:p>
            <a:pPr>
              <a:defRPr/>
            </a:pPr>
            <a:r>
              <a:rPr lang="en-US" sz="2400" kern="0" dirty="0">
                <a:latin typeface="Helvetica 65" pitchFamily="34" charset="0"/>
                <a:ea typeface="+mj-ea"/>
                <a:cs typeface="+mj-cs"/>
              </a:rPr>
              <a:t>+	8% of males have defective color vision</a:t>
            </a:r>
            <a:r>
              <a:rPr lang="de-DE" sz="2400" kern="0" dirty="0">
                <a:latin typeface="Arial" charset="0"/>
                <a:ea typeface="+mj-ea"/>
                <a:cs typeface="+mj-cs"/>
              </a:rPr>
              <a:t>, 0.4% of 	</a:t>
            </a:r>
            <a:r>
              <a:rPr lang="de-DE" kern="0" dirty="0">
                <a:latin typeface="Arial" charset="0"/>
                <a:ea typeface="+mj-ea"/>
                <a:cs typeface="+mj-cs"/>
              </a:rPr>
              <a:t>f</a:t>
            </a:r>
            <a:r>
              <a:rPr lang="de-DE" sz="2400" kern="0" dirty="0">
                <a:latin typeface="Arial" charset="0"/>
                <a:ea typeface="+mj-ea"/>
                <a:cs typeface="+mj-cs"/>
              </a:rPr>
              <a:t>emales</a:t>
            </a:r>
          </a:p>
          <a:p>
            <a:pPr>
              <a:defRPr/>
            </a:pPr>
            <a:endParaRPr lang="de-DE" sz="2400" kern="0" dirty="0">
              <a:latin typeface="Arial" charset="0"/>
              <a:ea typeface="+mj-ea"/>
              <a:cs typeface="+mj-cs"/>
            </a:endParaRPr>
          </a:p>
          <a:p>
            <a:pPr>
              <a:defRPr/>
            </a:pPr>
            <a:r>
              <a:rPr lang="de-DE" sz="2400" kern="0" dirty="0">
                <a:latin typeface="Arial" charset="0"/>
                <a:ea typeface="+mj-ea"/>
                <a:cs typeface="+mj-cs"/>
              </a:rPr>
              <a:t>+ 	</a:t>
            </a:r>
            <a:r>
              <a:rPr lang="de-DE" kern="0" dirty="0">
                <a:latin typeface="Arial" charset="0"/>
                <a:ea typeface="+mj-ea"/>
                <a:cs typeface="+mj-cs"/>
              </a:rPr>
              <a:t>C</a:t>
            </a:r>
            <a:r>
              <a:rPr lang="de-DE" sz="2400" kern="0" dirty="0">
                <a:latin typeface="Arial" charset="0"/>
                <a:ea typeface="+mj-ea"/>
                <a:cs typeface="+mj-cs"/>
              </a:rPr>
              <a:t>olor perception is affection by surrounding colors</a:t>
            </a:r>
            <a:endParaRPr lang="en-US" sz="2400" kern="0" dirty="0">
              <a:latin typeface="Helvetica 65" pitchFamily="34" charset="0"/>
              <a:ea typeface="+mj-ea"/>
              <a:cs typeface="+mj-cs"/>
            </a:endParaRPr>
          </a:p>
        </p:txBody>
      </p:sp>
    </p:spTree>
    <p:extLst>
      <p:ext uri="{BB962C8B-B14F-4D97-AF65-F5344CB8AC3E}">
        <p14:creationId xmlns:p14="http://schemas.microsoft.com/office/powerpoint/2010/main" val="725030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ssolv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dissolv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dissolve">
                                      <p:cBhvr>
                                        <p:cTn id="22" dur="5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dissolve">
                                      <p:cBhvr>
                                        <p:cTn id="2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Rectangle 8"/>
          <p:cNvSpPr txBox="1">
            <a:spLocks noChangeArrowheads="1"/>
          </p:cNvSpPr>
          <p:nvPr/>
        </p:nvSpPr>
        <p:spPr>
          <a:xfrm>
            <a:off x="1497724" y="571500"/>
            <a:ext cx="9075026" cy="685800"/>
          </a:xfrm>
          <a:prstGeom prst="rect">
            <a:avLst/>
          </a:prstGeom>
        </p:spPr>
        <p:txBody>
          <a:bodyPr/>
          <a:lstStyle/>
          <a:p>
            <a:pPr marL="0" marR="0" lvl="0" indent="0" algn="l" defTabSz="457200" rtl="0" eaLnBrk="0" fontAlgn="base" latinLnBrk="0" hangingPunct="0">
              <a:lnSpc>
                <a:spcPct val="80000"/>
              </a:lnSpc>
              <a:spcBef>
                <a:spcPct val="0"/>
              </a:spcBef>
              <a:spcAft>
                <a:spcPct val="0"/>
              </a:spcAft>
              <a:buClrTx/>
              <a:buSzTx/>
              <a:buFontTx/>
              <a:buNone/>
              <a:tabLst/>
              <a:defRPr/>
            </a:pPr>
            <a:r>
              <a:rPr kumimoji="0" lang="en-US" b="1" i="0" u="none" strike="noStrike" kern="1200" cap="all" spc="0" normalizeH="0" baseline="0" noProof="0" dirty="0">
                <a:ln>
                  <a:noFill/>
                </a:ln>
                <a:effectLst/>
                <a:uLnTx/>
                <a:uFillTx/>
                <a:latin typeface="+mn-lt"/>
                <a:ea typeface="+mj-ea"/>
                <a:cs typeface="+mj-cs"/>
              </a:rPr>
              <a:t>Next Problem:</a:t>
            </a:r>
            <a:br>
              <a:rPr kumimoji="0" lang="en-US" b="1" i="0" u="none" strike="noStrike" kern="1200" cap="all" spc="0" normalizeH="0" baseline="0" noProof="0" dirty="0">
                <a:ln>
                  <a:noFill/>
                </a:ln>
                <a:effectLst/>
                <a:uLnTx/>
                <a:uFillTx/>
                <a:latin typeface="+mn-lt"/>
                <a:ea typeface="+mj-ea"/>
                <a:cs typeface="+mj-cs"/>
              </a:rPr>
            </a:br>
            <a:r>
              <a:rPr kumimoji="0" lang="en-US" sz="3600" b="1" i="0" u="none" strike="noStrike" kern="1200" cap="all" spc="0" normalizeH="0" baseline="0" noProof="0" dirty="0">
                <a:ln>
                  <a:noFill/>
                </a:ln>
                <a:effectLst/>
                <a:uLnTx/>
                <a:uFillTx/>
                <a:latin typeface="+mn-lt"/>
                <a:ea typeface="+mj-ea"/>
                <a:cs typeface="+mj-cs"/>
              </a:rPr>
              <a:t>Color Communication</a:t>
            </a:r>
          </a:p>
        </p:txBody>
      </p:sp>
      <p:pic>
        <p:nvPicPr>
          <p:cNvPr id="7" name="Picture 4" descr="woman.jpg"/>
          <p:cNvPicPr>
            <a:picLocks noChangeAspect="1"/>
          </p:cNvPicPr>
          <p:nvPr/>
        </p:nvPicPr>
        <p:blipFill>
          <a:blip r:embed="rId2" cstate="print"/>
          <a:stretch>
            <a:fillRect/>
          </a:stretch>
        </p:blipFill>
        <p:spPr>
          <a:xfrm>
            <a:off x="421428" y="3786190"/>
            <a:ext cx="2936126" cy="1948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7"/>
          <p:cNvSpPr txBox="1">
            <a:spLocks noChangeArrowheads="1"/>
          </p:cNvSpPr>
          <p:nvPr/>
        </p:nvSpPr>
        <p:spPr bwMode="auto">
          <a:xfrm>
            <a:off x="2143125" y="1595752"/>
            <a:ext cx="1714500" cy="2031325"/>
          </a:xfrm>
          <a:prstGeom prst="rect">
            <a:avLst/>
          </a:prstGeom>
          <a:noFill/>
          <a:ln w="9525">
            <a:noFill/>
            <a:miter lim="800000"/>
            <a:headEnd/>
            <a:tailEnd/>
          </a:ln>
        </p:spPr>
        <p:txBody>
          <a:bodyPr>
            <a:spAutoFit/>
          </a:bodyPr>
          <a:lstStyle/>
          <a:p>
            <a:r>
              <a:rPr lang="en-GB" sz="1800" dirty="0"/>
              <a:t>I’m thinking pale pink. Not too red. </a:t>
            </a:r>
          </a:p>
          <a:p>
            <a:r>
              <a:rPr lang="en-GB" sz="1800" dirty="0"/>
              <a:t>With a hint of blue. And a bit flirty but</a:t>
            </a:r>
          </a:p>
          <a:p>
            <a:r>
              <a:rPr lang="en-GB" sz="1800" dirty="0"/>
              <a:t>sophisticated.”</a:t>
            </a:r>
            <a:endParaRPr lang="en-US" sz="1800" dirty="0"/>
          </a:p>
        </p:txBody>
      </p:sp>
      <p:pic>
        <p:nvPicPr>
          <p:cNvPr id="12" name="Picture 9" descr="4.png"/>
          <p:cNvPicPr>
            <a:picLocks noChangeAspect="1"/>
          </p:cNvPicPr>
          <p:nvPr/>
        </p:nvPicPr>
        <p:blipFill>
          <a:blip r:embed="rId3" cstate="print"/>
          <a:stretch>
            <a:fillRect/>
          </a:stretch>
        </p:blipFill>
        <p:spPr>
          <a:xfrm>
            <a:off x="6286512" y="3500438"/>
            <a:ext cx="2514600" cy="2552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1" descr="dress.jpg"/>
          <p:cNvPicPr>
            <a:picLocks noChangeAspect="1"/>
          </p:cNvPicPr>
          <p:nvPr/>
        </p:nvPicPr>
        <p:blipFill>
          <a:blip r:embed="rId4" cstate="print"/>
          <a:stretch>
            <a:fillRect/>
          </a:stretch>
        </p:blipFill>
        <p:spPr>
          <a:xfrm>
            <a:off x="652000" y="1643050"/>
            <a:ext cx="1164128" cy="1861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Wolkenförmige Legende 24"/>
          <p:cNvSpPr/>
          <p:nvPr/>
        </p:nvSpPr>
        <p:spPr>
          <a:xfrm>
            <a:off x="285750" y="1357313"/>
            <a:ext cx="1857375" cy="2428875"/>
          </a:xfrm>
          <a:prstGeom prst="cloudCallout">
            <a:avLst>
              <a:gd name="adj1" fmla="val 48985"/>
              <a:gd name="adj2" fmla="val 54500"/>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p>
        </p:txBody>
      </p:sp>
      <p:sp>
        <p:nvSpPr>
          <p:cNvPr id="15" name="Richtungspfeil 25"/>
          <p:cNvSpPr/>
          <p:nvPr/>
        </p:nvSpPr>
        <p:spPr>
          <a:xfrm>
            <a:off x="3357563" y="4214813"/>
            <a:ext cx="2928937" cy="500062"/>
          </a:xfrm>
          <a:prstGeom prst="homePlate">
            <a:avLst>
              <a:gd name="adj" fmla="val 56649"/>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p>
        </p:txBody>
      </p:sp>
      <p:sp>
        <p:nvSpPr>
          <p:cNvPr id="16" name="TextBox 7"/>
          <p:cNvSpPr txBox="1">
            <a:spLocks noChangeArrowheads="1"/>
          </p:cNvSpPr>
          <p:nvPr/>
        </p:nvSpPr>
        <p:spPr bwMode="auto">
          <a:xfrm>
            <a:off x="6786563" y="2822193"/>
            <a:ext cx="1711051" cy="461665"/>
          </a:xfrm>
          <a:prstGeom prst="rect">
            <a:avLst/>
          </a:prstGeom>
          <a:noFill/>
          <a:ln w="9525">
            <a:noFill/>
            <a:miter lim="800000"/>
            <a:headEnd/>
            <a:tailEnd/>
          </a:ln>
        </p:spPr>
        <p:txBody>
          <a:bodyPr wrap="square">
            <a:spAutoFit/>
          </a:bodyPr>
          <a:lstStyle/>
          <a:p>
            <a:r>
              <a:rPr lang="en-GB" dirty="0"/>
              <a:t>“</a:t>
            </a:r>
            <a:r>
              <a:rPr lang="en-GB" sz="1800" dirty="0"/>
              <a:t>Understand.”</a:t>
            </a:r>
            <a:endParaRPr lang="en-US" sz="1800" dirty="0"/>
          </a:p>
        </p:txBody>
      </p:sp>
      <p:grpSp>
        <p:nvGrpSpPr>
          <p:cNvPr id="17" name="Gruppieren 28"/>
          <p:cNvGrpSpPr>
            <a:grpSpLocks/>
          </p:cNvGrpSpPr>
          <p:nvPr/>
        </p:nvGrpSpPr>
        <p:grpSpPr bwMode="auto">
          <a:xfrm>
            <a:off x="4071938" y="1500188"/>
            <a:ext cx="2714625" cy="4572000"/>
            <a:chOff x="4071934" y="1500174"/>
            <a:chExt cx="2714644" cy="4572032"/>
          </a:xfrm>
        </p:grpSpPr>
        <p:pic>
          <p:nvPicPr>
            <p:cNvPr id="18" name="Picture 10" descr="pink.png"/>
            <p:cNvPicPr>
              <a:picLocks noChangeAspect="1"/>
            </p:cNvPicPr>
            <p:nvPr/>
          </p:nvPicPr>
          <p:blipFill>
            <a:blip r:embed="rId5" cstate="print"/>
            <a:stretch>
              <a:fillRect/>
            </a:stretch>
          </p:blipFill>
          <p:spPr>
            <a:xfrm>
              <a:off x="4453835" y="2000240"/>
              <a:ext cx="1761239" cy="35004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Wolkenförmige Legende 27"/>
            <p:cNvSpPr/>
            <p:nvPr/>
          </p:nvSpPr>
          <p:spPr>
            <a:xfrm>
              <a:off x="4071934" y="1500174"/>
              <a:ext cx="2714644" cy="4572032"/>
            </a:xfrm>
            <a:prstGeom prst="cloudCallout">
              <a:avLst>
                <a:gd name="adj1" fmla="val 74689"/>
                <a:gd name="adj2" fmla="val -148"/>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p>
          </p:txBody>
        </p:sp>
      </p:grpSp>
    </p:spTree>
    <p:extLst>
      <p:ext uri="{BB962C8B-B14F-4D97-AF65-F5344CB8AC3E}">
        <p14:creationId xmlns:p14="http://schemas.microsoft.com/office/powerpoint/2010/main" val="73298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algn="ctr">
              <a:buFontTx/>
              <a:buNone/>
            </a:pPr>
            <a:r>
              <a:rPr lang="en-US" b="1" dirty="0"/>
              <a:t>The Next Generation of the </a:t>
            </a:r>
            <a:br>
              <a:rPr lang="en-US" b="1" dirty="0"/>
            </a:br>
            <a:r>
              <a:rPr lang="en-US" b="1" dirty="0"/>
              <a:t>PANTONE MATCHING SYSTEM</a:t>
            </a:r>
            <a:r>
              <a:rPr lang="en-US" b="1" baseline="30000" dirty="0"/>
              <a:t>®</a:t>
            </a:r>
            <a:endParaRPr lang="en-US" dirty="0"/>
          </a:p>
        </p:txBody>
      </p:sp>
      <p:pic>
        <p:nvPicPr>
          <p:cNvPr id="11" name="Picture 3" descr="\\.psf\Home\Desktop\Pantone+FamilyShot-lo.jpg"/>
          <p:cNvPicPr>
            <a:picLocks noChangeAspect="1" noChangeArrowheads="1"/>
          </p:cNvPicPr>
          <p:nvPr/>
        </p:nvPicPr>
        <p:blipFill>
          <a:blip r:embed="rId2"/>
          <a:srcRect/>
          <a:stretch>
            <a:fillRect/>
          </a:stretch>
        </p:blipFill>
        <p:spPr bwMode="auto">
          <a:xfrm>
            <a:off x="1828800" y="2596060"/>
            <a:ext cx="5573713" cy="3505200"/>
          </a:xfrm>
          <a:prstGeom prst="rect">
            <a:avLst/>
          </a:prstGeom>
          <a:noFill/>
          <a:ln w="9525">
            <a:noFill/>
            <a:miter lim="800000"/>
            <a:headEnd/>
            <a:tailEnd/>
          </a:ln>
        </p:spPr>
      </p:pic>
    </p:spTree>
    <p:extLst>
      <p:ext uri="{BB962C8B-B14F-4D97-AF65-F5344CB8AC3E}">
        <p14:creationId xmlns:p14="http://schemas.microsoft.com/office/powerpoint/2010/main" val="128147810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More colors</a:t>
            </a:r>
            <a:endParaRPr kumimoji="0" lang="en-US" sz="8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8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000" b="0" i="0" u="none" strike="noStrike" kern="1200" cap="none" spc="0" normalizeH="0" baseline="0" noProof="0" dirty="0">
                <a:ln>
                  <a:noFill/>
                </a:ln>
                <a:solidFill>
                  <a:schemeClr val="tx1"/>
                </a:solidFill>
                <a:effectLst/>
                <a:uLnTx/>
                <a:uFillTx/>
                <a:latin typeface="65 Helvetica Medium"/>
                <a:ea typeface="+mn-ea"/>
                <a:cs typeface="65 Helvetica Medium"/>
              </a:rPr>
              <a:t>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18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18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18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1143000" marR="0" lvl="2" indent="-2286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3" descr="\\.psf\Home\Desktop\GP1301_RP_FF_2.jpg"/>
          <p:cNvPicPr>
            <a:picLocks noChangeAspect="1" noChangeArrowheads="1"/>
          </p:cNvPicPr>
          <p:nvPr/>
        </p:nvPicPr>
        <p:blipFill>
          <a:blip r:embed="rId2"/>
          <a:srcRect/>
          <a:stretch>
            <a:fillRect/>
          </a:stretch>
        </p:blipFill>
        <p:spPr bwMode="auto">
          <a:xfrm>
            <a:off x="5029200" y="2344738"/>
            <a:ext cx="3000375" cy="2913062"/>
          </a:xfrm>
          <a:prstGeom prst="rect">
            <a:avLst/>
          </a:prstGeom>
          <a:noFill/>
          <a:ln w="9525">
            <a:noFill/>
            <a:miter lim="800000"/>
            <a:headEnd/>
            <a:tailEnd/>
          </a:ln>
        </p:spPr>
      </p:pic>
    </p:spTree>
    <p:extLst>
      <p:ext uri="{BB962C8B-B14F-4D97-AF65-F5344CB8AC3E}">
        <p14:creationId xmlns:p14="http://schemas.microsoft.com/office/powerpoint/2010/main" val="290576352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More colors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Chromatic arrangement</a:t>
            </a:r>
            <a:endParaRPr kumimoji="0" lang="en-US" sz="2400" b="0" i="0" u="none" strike="noStrike" kern="1200" cap="none" spc="0" normalizeH="0" baseline="0" noProof="0" dirty="0">
              <a:ln>
                <a:noFill/>
              </a:ln>
              <a:solidFill>
                <a:schemeClr val="tx1"/>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chemeClr val="tx1"/>
                </a:solidFill>
                <a:effectLst/>
                <a:uLnTx/>
                <a:uFillTx/>
                <a:latin typeface="65 Helvetica Medium"/>
                <a:ea typeface="+mn-ea"/>
                <a:cs typeface="65 Helvetica Medium"/>
              </a:rPr>
              <a:t>Provides more intuitive</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chemeClr val="tx1"/>
                </a:solidFill>
                <a:effectLst/>
                <a:uLnTx/>
                <a:uFillTx/>
                <a:latin typeface="65 Helvetica Medium"/>
                <a:ea typeface="+mn-ea"/>
                <a:cs typeface="65 Helvetica Medium"/>
              </a:rPr>
              <a:t>color selection!</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4" descr="C:\Documents and Settings\tyoung.MIS.000\Local Settings\Temporary Internet Files\Content.Word\FG+coatedLR.JPG"/>
          <p:cNvPicPr>
            <a:picLocks noChangeAspect="1" noChangeArrowheads="1"/>
          </p:cNvPicPr>
          <p:nvPr/>
        </p:nvPicPr>
        <p:blipFill>
          <a:blip r:embed="rId2"/>
          <a:srcRect/>
          <a:stretch>
            <a:fillRect/>
          </a:stretch>
        </p:blipFill>
        <p:spPr bwMode="auto">
          <a:xfrm>
            <a:off x="4995863" y="2252663"/>
            <a:ext cx="2852737" cy="3462337"/>
          </a:xfrm>
          <a:prstGeom prst="rect">
            <a:avLst/>
          </a:prstGeom>
          <a:noFill/>
          <a:ln w="9525">
            <a:noFill/>
            <a:miter lim="800000"/>
            <a:headEnd/>
            <a:tailEnd/>
          </a:ln>
        </p:spPr>
      </p:pic>
    </p:spTree>
    <p:extLst>
      <p:ext uri="{BB962C8B-B14F-4D97-AF65-F5344CB8AC3E}">
        <p14:creationId xmlns:p14="http://schemas.microsoft.com/office/powerpoint/2010/main" val="93750717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More colors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Chromatic arrangement</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Digital tools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endParaRP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tx1"/>
                </a:solidFill>
                <a:effectLst/>
                <a:uLnTx/>
                <a:uFillTx/>
                <a:latin typeface="65 Helvetica Medium"/>
                <a:ea typeface="+mn-ea"/>
                <a:cs typeface="65 Helvetica Medium"/>
              </a:rPr>
              <a:t>COLOR MANAGER SOFTWARE</a:t>
            </a: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3" descr="\\.psf\Home\Desktop\colormanager_1.jpg"/>
          <p:cNvPicPr>
            <a:picLocks noChangeAspect="1" noChangeArrowheads="1"/>
          </p:cNvPicPr>
          <p:nvPr/>
        </p:nvPicPr>
        <p:blipFill>
          <a:blip r:embed="rId2"/>
          <a:srcRect/>
          <a:stretch>
            <a:fillRect/>
          </a:stretch>
        </p:blipFill>
        <p:spPr bwMode="auto">
          <a:xfrm>
            <a:off x="4876800" y="2438400"/>
            <a:ext cx="3335338" cy="2722563"/>
          </a:xfrm>
          <a:prstGeom prst="rect">
            <a:avLst/>
          </a:prstGeom>
          <a:noFill/>
          <a:ln w="9525">
            <a:noFill/>
            <a:miter lim="800000"/>
            <a:headEnd/>
            <a:tailEnd/>
          </a:ln>
        </p:spPr>
      </p:pic>
    </p:spTree>
    <p:extLst>
      <p:ext uri="{BB962C8B-B14F-4D97-AF65-F5344CB8AC3E}">
        <p14:creationId xmlns:p14="http://schemas.microsoft.com/office/powerpoint/2010/main" val="331420393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More colors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Chromatic arrangement</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Digital tools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iPhone</a:t>
            </a:r>
            <a:r>
              <a:rPr kumimoji="0" lang="en-US" sz="2400" b="0" i="0" u="none" strike="noStrike" kern="1200" cap="none" spc="0" normalizeH="0" baseline="30000" noProof="0" dirty="0">
                <a:ln>
                  <a:noFill/>
                </a:ln>
                <a:solidFill>
                  <a:srgbClr val="FF0000"/>
                </a:solidFill>
                <a:effectLst/>
                <a:uLnTx/>
                <a:uFillTx/>
                <a:latin typeface="65 Helvetica Medium"/>
                <a:ea typeface="+mn-ea"/>
                <a:cs typeface="65 Helvetica Medium"/>
              </a:rPr>
              <a:t>® </a:t>
            </a: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applications</a:t>
            </a: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3" descr="\\.psf\Home\Desktop\myPANTONE for iPhone.aspx.gif"/>
          <p:cNvPicPr>
            <a:picLocks noChangeAspect="1" noChangeArrowheads="1"/>
          </p:cNvPicPr>
          <p:nvPr/>
        </p:nvPicPr>
        <p:blipFill>
          <a:blip r:embed="rId2"/>
          <a:srcRect/>
          <a:stretch>
            <a:fillRect/>
          </a:stretch>
        </p:blipFill>
        <p:spPr bwMode="auto">
          <a:xfrm>
            <a:off x="5686084" y="2819400"/>
            <a:ext cx="2590800" cy="3352800"/>
          </a:xfrm>
          <a:prstGeom prst="rect">
            <a:avLst/>
          </a:prstGeom>
          <a:noFill/>
          <a:ln w="9525">
            <a:noFill/>
            <a:miter lim="800000"/>
            <a:headEnd/>
            <a:tailEnd/>
          </a:ln>
        </p:spPr>
      </p:pic>
      <p:pic>
        <p:nvPicPr>
          <p:cNvPr id="11" name="Picture 4" descr="\\.psf\Home\Desktop\myPANTONE X-Ref.gif"/>
          <p:cNvPicPr>
            <a:picLocks noChangeAspect="1" noChangeArrowheads="1"/>
          </p:cNvPicPr>
          <p:nvPr/>
        </p:nvPicPr>
        <p:blipFill>
          <a:blip r:embed="rId3"/>
          <a:srcRect/>
          <a:stretch>
            <a:fillRect/>
          </a:stretch>
        </p:blipFill>
        <p:spPr bwMode="auto">
          <a:xfrm>
            <a:off x="4114800" y="3657600"/>
            <a:ext cx="1676400" cy="2438400"/>
          </a:xfrm>
          <a:prstGeom prst="rect">
            <a:avLst/>
          </a:prstGeom>
          <a:noFill/>
          <a:ln w="9525">
            <a:noFill/>
            <a:miter lim="800000"/>
            <a:headEnd/>
            <a:tailEnd/>
          </a:ln>
        </p:spPr>
      </p:pic>
    </p:spTree>
    <p:extLst>
      <p:ext uri="{BB962C8B-B14F-4D97-AF65-F5344CB8AC3E}">
        <p14:creationId xmlns:p14="http://schemas.microsoft.com/office/powerpoint/2010/main" val="276725439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More colors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Chromatic arrangement</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Digital tools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iPhone</a:t>
            </a:r>
            <a:r>
              <a:rPr kumimoji="0" lang="en-US" sz="2400" b="0" i="0" u="none" strike="noStrike" kern="1200" cap="none" spc="0" normalizeH="0" baseline="30000" noProof="0" dirty="0">
                <a:ln>
                  <a:noFill/>
                </a:ln>
                <a:solidFill>
                  <a:srgbClr val="FF9999"/>
                </a:solidFill>
                <a:effectLst/>
                <a:uLnTx/>
                <a:uFillTx/>
                <a:latin typeface="65 Helvetica Medium"/>
                <a:ea typeface="+mn-ea"/>
                <a:cs typeface="65 Helvetica Medium"/>
              </a:rPr>
              <a:t>®</a:t>
            </a: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 applications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Text-weight stock</a:t>
            </a: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3" descr="\\.psf\Home\Desktop\IMG_0178.jpg"/>
          <p:cNvPicPr>
            <a:picLocks noChangeAspect="1" noChangeArrowheads="1"/>
          </p:cNvPicPr>
          <p:nvPr/>
        </p:nvPicPr>
        <p:blipFill>
          <a:blip r:embed="rId2"/>
          <a:srcRect/>
          <a:stretch>
            <a:fillRect/>
          </a:stretch>
        </p:blipFill>
        <p:spPr bwMode="auto">
          <a:xfrm>
            <a:off x="5029200" y="4495800"/>
            <a:ext cx="2847975" cy="1735138"/>
          </a:xfrm>
          <a:prstGeom prst="rect">
            <a:avLst/>
          </a:prstGeom>
          <a:noFill/>
          <a:ln w="9525">
            <a:noFill/>
            <a:miter lim="800000"/>
            <a:headEnd/>
            <a:tailEnd/>
          </a:ln>
        </p:spPr>
      </p:pic>
      <p:pic>
        <p:nvPicPr>
          <p:cNvPr id="11" name="Picture 4" descr="\\.psf\Home\Desktop\IMG_0231.jpg"/>
          <p:cNvPicPr>
            <a:picLocks noChangeAspect="1" noChangeArrowheads="1"/>
          </p:cNvPicPr>
          <p:nvPr/>
        </p:nvPicPr>
        <p:blipFill>
          <a:blip r:embed="rId3"/>
          <a:srcRect/>
          <a:stretch>
            <a:fillRect/>
          </a:stretch>
        </p:blipFill>
        <p:spPr bwMode="auto">
          <a:xfrm>
            <a:off x="6705600" y="3429000"/>
            <a:ext cx="1181100" cy="1084263"/>
          </a:xfrm>
          <a:prstGeom prst="rect">
            <a:avLst/>
          </a:prstGeom>
          <a:noFill/>
          <a:ln w="9525">
            <a:noFill/>
            <a:miter lim="800000"/>
            <a:headEnd/>
            <a:tailEnd/>
          </a:ln>
        </p:spPr>
      </p:pic>
    </p:spTree>
    <p:extLst>
      <p:ext uri="{BB962C8B-B14F-4D97-AF65-F5344CB8AC3E}">
        <p14:creationId xmlns:p14="http://schemas.microsoft.com/office/powerpoint/2010/main" val="337792977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4000" b="1" i="0" u="none" strike="noStrike" kern="1200" cap="all" spc="0" normalizeH="0" baseline="0" noProof="0" dirty="0">
                <a:ln>
                  <a:noFill/>
                </a:ln>
                <a:effectLst/>
                <a:uLnTx/>
                <a:uFillTx/>
                <a:latin typeface="+mj-lt"/>
                <a:ea typeface="+mj-ea"/>
                <a:cs typeface="+mj-cs"/>
              </a:rPr>
              <a:t>The PANTONE PLUS Series</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ctr"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rPr>
              <a:t>Gives designers what they’ve been asking for:</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More colors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Chromatic arrangement</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Digital tools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iPhone</a:t>
            </a:r>
            <a:r>
              <a:rPr kumimoji="0" lang="en-US" sz="2400" b="0" i="0" u="none" strike="noStrike" kern="1200" cap="none" spc="0" normalizeH="0" baseline="30000" noProof="0" dirty="0">
                <a:ln>
                  <a:noFill/>
                </a:ln>
                <a:solidFill>
                  <a:srgbClr val="FF9999"/>
                </a:solidFill>
                <a:effectLst/>
                <a:uLnTx/>
                <a:uFillTx/>
                <a:latin typeface="65 Helvetica Medium"/>
                <a:ea typeface="+mn-ea"/>
                <a:cs typeface="65 Helvetica Medium"/>
              </a:rPr>
              <a:t>®</a:t>
            </a: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 applications</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9999"/>
                </a:solidFill>
                <a:effectLst/>
                <a:uLnTx/>
                <a:uFillTx/>
                <a:latin typeface="65 Helvetica Medium"/>
                <a:ea typeface="+mn-ea"/>
                <a:cs typeface="65 Helvetica Medium"/>
              </a:rPr>
              <a:t>Text-weight stock</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Retains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PANTONE MATCHING SYSTEM </a:t>
            </a:r>
          </a:p>
          <a:p>
            <a:pPr marL="742950" marR="0" lvl="1" indent="-28575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b="0" i="0" u="none" strike="noStrike" kern="1200" cap="none" spc="0" normalizeH="0" baseline="0" noProof="0" dirty="0">
                <a:ln>
                  <a:noFill/>
                </a:ln>
                <a:solidFill>
                  <a:srgbClr val="FF0000"/>
                </a:solidFill>
                <a:effectLst/>
                <a:uLnTx/>
                <a:uFillTx/>
                <a:latin typeface="65 Helvetica Medium"/>
                <a:ea typeface="+mn-ea"/>
                <a:cs typeface="65 Helvetica Medium"/>
              </a:rPr>
              <a:t>Color standards</a:t>
            </a:r>
          </a:p>
          <a:p>
            <a:pPr marL="342900" marR="0" lvl="0" indent="-342900" algn="l" defTabSz="457200" rtl="0" eaLnBrk="1" fontAlgn="base" latinLnBrk="0" hangingPunct="1">
              <a:lnSpc>
                <a:spcPct val="100000"/>
              </a:lnSpc>
              <a:spcBef>
                <a:spcPct val="20000"/>
              </a:spcBef>
              <a:spcAft>
                <a:spcPct val="0"/>
              </a:spcAft>
              <a:buClr>
                <a:schemeClr val="accent6"/>
              </a:buClr>
              <a:buSzTx/>
              <a:buFontTx/>
              <a:buNone/>
              <a:tabLst/>
              <a:defRPr/>
            </a:pPr>
            <a:endParaRPr kumimoji="0" lang="en-US" sz="1600" b="1" i="0" u="none" strike="noStrike" kern="1200" cap="none" spc="0" normalizeH="0" baseline="0" noProof="0" dirty="0">
              <a:ln>
                <a:noFill/>
              </a:ln>
              <a:solidFill>
                <a:schemeClr val="bg1">
                  <a:lumMod val="50000"/>
                </a:schemeClr>
              </a:solidFill>
              <a:effectLst/>
              <a:uLnTx/>
              <a:uFillTx/>
              <a:latin typeface="55 Helvetica Roman"/>
              <a:ea typeface="+mn-ea"/>
              <a:cs typeface="55 Helvetica Roman"/>
            </a:endParaRPr>
          </a:p>
        </p:txBody>
      </p:sp>
      <p:pic>
        <p:nvPicPr>
          <p:cNvPr id="7" name="Picture 3" descr="\\.psf\Home\Desktop\IMG00486-20101216-1314.jpg"/>
          <p:cNvPicPr>
            <a:picLocks noChangeAspect="1" noChangeArrowheads="1"/>
          </p:cNvPicPr>
          <p:nvPr/>
        </p:nvPicPr>
        <p:blipFill>
          <a:blip r:embed="rId2"/>
          <a:srcRect/>
          <a:stretch>
            <a:fillRect/>
          </a:stretch>
        </p:blipFill>
        <p:spPr bwMode="auto">
          <a:xfrm>
            <a:off x="5731747" y="4294733"/>
            <a:ext cx="2600325" cy="1951037"/>
          </a:xfrm>
          <a:prstGeom prst="rect">
            <a:avLst/>
          </a:prstGeom>
          <a:noFill/>
          <a:ln w="9525">
            <a:noFill/>
            <a:miter lim="800000"/>
            <a:headEnd/>
            <a:tailEnd/>
          </a:ln>
        </p:spPr>
      </p:pic>
    </p:spTree>
    <p:extLst>
      <p:ext uri="{BB962C8B-B14F-4D97-AF65-F5344CB8AC3E}">
        <p14:creationId xmlns:p14="http://schemas.microsoft.com/office/powerpoint/2010/main" val="4237367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chemeClr val="tx2">
                    <a:lumMod val="60000"/>
                    <a:lumOff val="40000"/>
                  </a:schemeClr>
                </a:solidFill>
                <a:latin typeface="Arial"/>
                <a:cs typeface="Arial"/>
              </a:rPr>
              <a:t>Color</a:t>
            </a:r>
            <a:r>
              <a:rPr lang="en-US" dirty="0">
                <a:latin typeface="Arial"/>
                <a:cs typeface="Arial"/>
              </a:rPr>
              <a:t>, is a visual sensation that involves a light source, an object and a viewer.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8" name="TextBox 7"/>
          <p:cNvSpPr txBox="1"/>
          <p:nvPr/>
        </p:nvSpPr>
        <p:spPr>
          <a:xfrm>
            <a:off x="3849755" y="6480706"/>
            <a:ext cx="1204420"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Nick Patrissi</a:t>
            </a:r>
          </a:p>
        </p:txBody>
      </p:sp>
    </p:spTree>
    <p:extLst>
      <p:ext uri="{BB962C8B-B14F-4D97-AF65-F5344CB8AC3E}">
        <p14:creationId xmlns:p14="http://schemas.microsoft.com/office/powerpoint/2010/main" val="337850684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solidFill>
                  <a:schemeClr val="tx1"/>
                </a:solidFill>
              </a:rPr>
              <a:t> </a:t>
            </a:r>
          </a:p>
        </p:txBody>
      </p:sp>
      <p:sp>
        <p:nvSpPr>
          <p:cNvPr id="9" name="Content Placeholder 8"/>
          <p:cNvSpPr>
            <a:spLocks noGrp="1"/>
          </p:cNvSpPr>
          <p:nvPr>
            <p:ph sz="half" idx="2"/>
          </p:nvPr>
        </p:nvSpPr>
        <p:spPr/>
        <p:txBody>
          <a:bodyPr/>
          <a:lstStyle/>
          <a:p>
            <a:r>
              <a:rPr lang="en-US" dirty="0">
                <a:solidFill>
                  <a:schemeClr val="tx1"/>
                </a:solidFill>
              </a:rPr>
              <a:t> </a:t>
            </a:r>
          </a:p>
        </p:txBody>
      </p:sp>
      <p:sp>
        <p:nvSpPr>
          <p:cNvPr id="10" name="Content Placeholder 9"/>
          <p:cNvSpPr>
            <a:spLocks noGrp="1"/>
          </p:cNvSpPr>
          <p:nvPr>
            <p:ph idx="10"/>
          </p:nvPr>
        </p:nvSpPr>
        <p:spPr/>
        <p:txBody>
          <a:bodyPr/>
          <a:lstStyle/>
          <a:p>
            <a:r>
              <a:rPr lang="en-US" dirty="0">
                <a:solidFill>
                  <a:schemeClr val="tx1"/>
                </a:solidFill>
              </a:rPr>
              <a:t> </a:t>
            </a:r>
          </a:p>
        </p:txBody>
      </p:sp>
      <p:sp>
        <p:nvSpPr>
          <p:cNvPr id="5" name="Title 4"/>
          <p:cNvSpPr txBox="1">
            <a:spLocks/>
          </p:cNvSpPr>
          <p:nvPr/>
        </p:nvSpPr>
        <p:spPr>
          <a:xfrm>
            <a:off x="346844" y="685630"/>
            <a:ext cx="8418786" cy="635000"/>
          </a:xfrm>
          <a:prstGeom prst="rect">
            <a:avLst/>
          </a:prstGeom>
        </p:spPr>
        <p:txBody>
          <a:bodyPr>
            <a:no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600" b="1" i="0" u="none" strike="noStrike" kern="1200" cap="all" spc="0" normalizeH="0" baseline="0" noProof="0" dirty="0">
                <a:ln>
                  <a:noFill/>
                </a:ln>
                <a:effectLst/>
                <a:uLnTx/>
                <a:uFillTx/>
                <a:latin typeface="55 Helvetica Roman" charset="0"/>
                <a:ea typeface="+mj-ea"/>
                <a:cs typeface="+mj-cs"/>
              </a:rPr>
              <a:t>336 NEW COLORS! </a:t>
            </a:r>
            <a:br>
              <a:rPr kumimoji="0" lang="en-US" sz="3600" b="1" i="0" u="none" strike="noStrike" kern="1200" cap="all" spc="0" normalizeH="0" baseline="0" noProof="0" dirty="0">
                <a:ln>
                  <a:noFill/>
                </a:ln>
                <a:effectLst/>
                <a:uLnTx/>
                <a:uFillTx/>
                <a:latin typeface="55 Helvetica Roman" charset="0"/>
                <a:ea typeface="+mj-ea"/>
                <a:cs typeface="+mj-cs"/>
              </a:rPr>
            </a:br>
            <a:endParaRPr kumimoji="0" lang="en-US" sz="3600" b="1" i="0" u="none" strike="noStrike" kern="1200" cap="all" spc="0" normalizeH="0" baseline="0" noProof="0" dirty="0">
              <a:ln>
                <a:noFill/>
              </a:ln>
              <a:effectLst/>
              <a:uLnTx/>
              <a:uFillTx/>
              <a:latin typeface="Arial" charset="0"/>
              <a:ea typeface="+mj-ea"/>
              <a:cs typeface="Arial" charset="0"/>
            </a:endParaRPr>
          </a:p>
        </p:txBody>
      </p:sp>
      <p:pic>
        <p:nvPicPr>
          <p:cNvPr id="6" name="Picture 4" descr="GP1301-SUPL_R_AA.jpg"/>
          <p:cNvPicPr>
            <a:picLocks noChangeAspect="1"/>
          </p:cNvPicPr>
          <p:nvPr/>
        </p:nvPicPr>
        <p:blipFill>
          <a:blip r:embed="rId2"/>
          <a:srcRect/>
          <a:stretch>
            <a:fillRect/>
          </a:stretch>
        </p:blipFill>
        <p:spPr bwMode="auto">
          <a:xfrm>
            <a:off x="2286000" y="1948688"/>
            <a:ext cx="4572000" cy="4230624"/>
          </a:xfrm>
          <a:prstGeom prst="rect">
            <a:avLst/>
          </a:prstGeom>
          <a:noFill/>
          <a:ln w="9525">
            <a:noFill/>
            <a:miter lim="800000"/>
            <a:headEnd/>
            <a:tailEnd/>
          </a:ln>
        </p:spPr>
      </p:pic>
    </p:spTree>
    <p:extLst>
      <p:ext uri="{BB962C8B-B14F-4D97-AF65-F5344CB8AC3E}">
        <p14:creationId xmlns:p14="http://schemas.microsoft.com/office/powerpoint/2010/main" val="291500644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solidFill>
                  <a:schemeClr val="tx1"/>
                </a:solidFill>
              </a:rPr>
              <a:t> </a:t>
            </a:r>
          </a:p>
        </p:txBody>
      </p:sp>
      <p:sp>
        <p:nvSpPr>
          <p:cNvPr id="9" name="Content Placeholder 8"/>
          <p:cNvSpPr>
            <a:spLocks noGrp="1"/>
          </p:cNvSpPr>
          <p:nvPr>
            <p:ph sz="half" idx="2"/>
          </p:nvPr>
        </p:nvSpPr>
        <p:spPr/>
        <p:txBody>
          <a:bodyPr/>
          <a:lstStyle/>
          <a:p>
            <a:r>
              <a:rPr lang="en-US" dirty="0">
                <a:solidFill>
                  <a:schemeClr val="tx1"/>
                </a:solidFill>
              </a:rPr>
              <a:t> </a:t>
            </a:r>
          </a:p>
        </p:txBody>
      </p:sp>
      <p:sp>
        <p:nvSpPr>
          <p:cNvPr id="10" name="Content Placeholder 9"/>
          <p:cNvSpPr>
            <a:spLocks noGrp="1"/>
          </p:cNvSpPr>
          <p:nvPr>
            <p:ph idx="10"/>
          </p:nvPr>
        </p:nvSpPr>
        <p:spPr/>
        <p:txBody>
          <a:bodyPr/>
          <a:lstStyle/>
          <a:p>
            <a:r>
              <a:rPr lang="en-US" dirty="0">
                <a:solidFill>
                  <a:schemeClr val="tx1"/>
                </a:solidFill>
              </a:rPr>
              <a:t> </a:t>
            </a:r>
          </a:p>
        </p:txBody>
      </p:sp>
      <p:sp>
        <p:nvSpPr>
          <p:cNvPr id="5" name="Title 1"/>
          <p:cNvSpPr txBox="1">
            <a:spLocks/>
          </p:cNvSpPr>
          <p:nvPr/>
        </p:nvSpPr>
        <p:spPr>
          <a:xfrm>
            <a:off x="457200" y="890560"/>
            <a:ext cx="8229600" cy="635000"/>
          </a:xfrm>
          <a:prstGeom prst="rect">
            <a:avLst/>
          </a:prstGeom>
        </p:spPr>
        <p:txBody>
          <a:bodyPr>
            <a:normAutofit fontScale="90000" lnSpcReduction="20000"/>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55 Helvetica Roman" charset="0"/>
                <a:ea typeface="+mj-ea"/>
                <a:cs typeface="+mj-cs"/>
              </a:rPr>
              <a:t>336 New Colors</a:t>
            </a:r>
            <a:br>
              <a:rPr kumimoji="0" lang="en-US" sz="2400" b="1" i="0" u="none" strike="noStrike" kern="1200" cap="all" spc="0" normalizeH="0" baseline="0" noProof="0" dirty="0">
                <a:ln>
                  <a:noFill/>
                </a:ln>
                <a:effectLst/>
                <a:uLnTx/>
                <a:uFillTx/>
                <a:latin typeface="55 Helvetica Roman" charset="0"/>
                <a:ea typeface="+mj-ea"/>
                <a:cs typeface="+mj-cs"/>
              </a:rPr>
            </a:br>
            <a:endParaRPr kumimoji="0" lang="en-US" sz="2400" b="1" i="0" u="none" strike="noStrike" kern="1200" cap="all" spc="0" normalizeH="0" baseline="0" noProof="0" dirty="0">
              <a:ln>
                <a:noFill/>
              </a:ln>
              <a:effectLst/>
              <a:uLnTx/>
              <a:uFillTx/>
              <a:latin typeface="+mj-lt"/>
              <a:ea typeface="+mj-ea"/>
              <a:cs typeface="+mj-cs"/>
            </a:endParaRPr>
          </a:p>
        </p:txBody>
      </p:sp>
      <p:sp>
        <p:nvSpPr>
          <p:cNvPr id="6" name="Content Placeholder 3"/>
          <p:cNvSpPr txBox="1">
            <a:spLocks/>
          </p:cNvSpPr>
          <p:nvPr/>
        </p:nvSpPr>
        <p:spPr>
          <a:xfrm>
            <a:off x="4762500" y="1169926"/>
            <a:ext cx="3917950" cy="4864100"/>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We are pleased to announce that 336 New Solid Colors will be added to the PANTONE PLUS SERIES on April 24, 2012.</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The 336 New Colors enrich the current PLUS SERIES palette, providing a more comprehensive selection. </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All color families were extended to include a wider variety of values, saturation and undertones – from subtle pastels and reliable mid-tones to the intensity of the deep tones, vivid brights and vital, nuanced neutrals.</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The New Colors were inspired by the PANTONE Goe™ System and add depth and breadth to the PLUS SERIES Color Library with fresh hues that did not previously exist. </a:t>
            </a:r>
          </a:p>
          <a:p>
            <a:pPr marL="342900" marR="0" lvl="0" indent="-342900" algn="l" defTabSz="457200" rtl="0" eaLnBrk="0" fontAlgn="base" latinLnBrk="0" hangingPunct="0">
              <a:lnSpc>
                <a:spcPct val="100000"/>
              </a:lnSpc>
              <a:spcBef>
                <a:spcPct val="20000"/>
              </a:spcBef>
              <a:spcAft>
                <a:spcPct val="0"/>
              </a:spcAft>
              <a:buClr>
                <a:srgbClr val="F79646"/>
              </a:buClr>
              <a:buSzTx/>
              <a:buFont typeface="Arial" pitchFamily="34" charset="0"/>
              <a:buChar char="•"/>
              <a:tabLst/>
              <a:defRPr/>
            </a:pPr>
            <a:endParaRPr kumimoji="0" lang="en-US" sz="1600" b="0" i="0" u="none" strike="noStrike" kern="1200" cap="none" spc="0" normalizeH="0" baseline="0" noProof="0" dirty="0">
              <a:ln>
                <a:noFill/>
              </a:ln>
              <a:effectLst/>
              <a:uLnTx/>
              <a:uFillTx/>
              <a:latin typeface="55 Helvetica Roman" charset="0"/>
              <a:ea typeface="+mn-ea"/>
              <a:cs typeface="+mn-cs"/>
            </a:endParaRPr>
          </a:p>
          <a:p>
            <a:pPr marL="342900" marR="0" lvl="0" indent="-342900" algn="l" defTabSz="457200" rtl="0" eaLnBrk="0" fontAlgn="base" latinLnBrk="0" hangingPunct="0">
              <a:lnSpc>
                <a:spcPct val="100000"/>
              </a:lnSpc>
              <a:spcBef>
                <a:spcPct val="20000"/>
              </a:spcBef>
              <a:spcAft>
                <a:spcPct val="0"/>
              </a:spcAft>
              <a:buClrTx/>
              <a:buSzTx/>
              <a:buFont typeface="Arial" pitchFamily="34" charset="0"/>
              <a:buChar char="•"/>
              <a:tabLst/>
              <a:defRPr/>
            </a:pPr>
            <a:endParaRPr kumimoji="0" lang="en-US" sz="1600" b="0" i="0" u="none" strike="noStrike" kern="1200" cap="none" spc="0" normalizeH="0" baseline="0" noProof="0" dirty="0">
              <a:ln>
                <a:noFill/>
              </a:ln>
              <a:effectLst/>
              <a:uLnTx/>
              <a:uFillTx/>
              <a:latin typeface="Arial" pitchFamily="34" charset="0"/>
              <a:ea typeface="+mn-ea"/>
              <a:cs typeface="+mn-cs"/>
            </a:endParaRPr>
          </a:p>
        </p:txBody>
      </p:sp>
      <p:pic>
        <p:nvPicPr>
          <p:cNvPr id="7" name="Picture 9" descr="GP1301-SUPL_R_BB.jpg"/>
          <p:cNvPicPr>
            <a:picLocks noChangeAspect="1"/>
          </p:cNvPicPr>
          <p:nvPr/>
        </p:nvPicPr>
        <p:blipFill>
          <a:blip r:embed="rId2"/>
          <a:srcRect/>
          <a:stretch>
            <a:fillRect/>
          </a:stretch>
        </p:blipFill>
        <p:spPr bwMode="auto">
          <a:xfrm>
            <a:off x="457200" y="2237537"/>
            <a:ext cx="3924300" cy="3589426"/>
          </a:xfrm>
          <a:prstGeom prst="rect">
            <a:avLst/>
          </a:prstGeom>
          <a:noFill/>
          <a:ln w="9525">
            <a:noFill/>
            <a:miter lim="800000"/>
            <a:headEnd/>
            <a:tailEnd/>
          </a:ln>
        </p:spPr>
      </p:pic>
    </p:spTree>
    <p:extLst>
      <p:ext uri="{BB962C8B-B14F-4D97-AF65-F5344CB8AC3E}">
        <p14:creationId xmlns:p14="http://schemas.microsoft.com/office/powerpoint/2010/main" val="387230082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457200" y="890560"/>
            <a:ext cx="8229600" cy="635000"/>
          </a:xfrm>
          <a:prstGeom prst="rect">
            <a:avLst/>
          </a:prstGeom>
        </p:spPr>
        <p:txBody>
          <a:bodyPr>
            <a:normAutofit fontScale="90000" lnSpcReduction="20000"/>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55 Helvetica Roman" charset="0"/>
                <a:ea typeface="+mj-ea"/>
                <a:cs typeface="+mj-cs"/>
              </a:rPr>
              <a:t>336 New Colors Technical Notes</a:t>
            </a:r>
            <a:br>
              <a:rPr kumimoji="0" lang="en-US" sz="2400" b="1" i="0" u="none" strike="noStrike" kern="1200" cap="all" spc="0" normalizeH="0" baseline="0" noProof="0" dirty="0">
                <a:ln>
                  <a:noFill/>
                </a:ln>
                <a:effectLst/>
                <a:uLnTx/>
                <a:uFillTx/>
                <a:latin typeface="55 Helvetica Roman" charset="0"/>
                <a:ea typeface="+mj-ea"/>
                <a:cs typeface="+mj-cs"/>
              </a:rPr>
            </a:br>
            <a:endParaRPr kumimoji="0" lang="en-US" sz="2400" b="1" i="0" u="none" strike="noStrike" kern="1200" cap="all" spc="0" normalizeH="0" baseline="0" noProof="0" dirty="0">
              <a:ln>
                <a:noFill/>
              </a:ln>
              <a:effectLst/>
              <a:uLnTx/>
              <a:uFillTx/>
              <a:latin typeface="+mj-lt"/>
              <a:ea typeface="+mj-ea"/>
              <a:cs typeface="+mj-cs"/>
            </a:endParaRPr>
          </a:p>
        </p:txBody>
      </p:sp>
      <p:sp>
        <p:nvSpPr>
          <p:cNvPr id="6" name="Content Placeholder 3"/>
          <p:cNvSpPr txBox="1">
            <a:spLocks/>
          </p:cNvSpPr>
          <p:nvPr/>
        </p:nvSpPr>
        <p:spPr>
          <a:xfrm>
            <a:off x="4762500" y="1600200"/>
            <a:ext cx="3917950" cy="4864100"/>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The new colors have the same numbering format as previous PANTONE MATCHING SYSTEM Colors.</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Numbers range from 2001 to 2336</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The New Colors have been formulated using the existing 14 PANTONE MATCHING SYSTEM Basic Inks. Some new colors have been formulated using up to 4 existing Goe Basic Inks. </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All inks are readily available from PANTONE INK Licensees worldwide.</a:t>
            </a:r>
          </a:p>
          <a:p>
            <a:pPr marL="342900" marR="0" lvl="0" indent="-342900" algn="l" defTabSz="457200" rtl="0" eaLnBrk="0" fontAlgn="base" latinLnBrk="0" hangingPunct="0">
              <a:lnSpc>
                <a:spcPct val="100000"/>
              </a:lnSpc>
              <a:spcBef>
                <a:spcPct val="20000"/>
              </a:spcBef>
              <a:spcAft>
                <a:spcPct val="0"/>
              </a:spcAft>
              <a:buClr>
                <a:srgbClr val="F79646"/>
              </a:buClr>
              <a:buSzTx/>
              <a:buFont typeface="Arial" pitchFamily="34" charset="0"/>
              <a:buChar char="•"/>
              <a:tabLst/>
              <a:defRPr/>
            </a:pPr>
            <a:r>
              <a:rPr kumimoji="0" lang="en-US" sz="1600" b="0" i="0" u="none" strike="noStrike" kern="1200" cap="none" spc="0" normalizeH="0" baseline="0" noProof="0" dirty="0">
                <a:ln>
                  <a:noFill/>
                </a:ln>
                <a:effectLst/>
                <a:uLnTx/>
                <a:uFillTx/>
                <a:latin typeface="55 Helvetica Roman" charset="0"/>
                <a:ea typeface="+mn-ea"/>
                <a:cs typeface="+mn-cs"/>
              </a:rPr>
              <a:t>New colors were printed with uniform ink film thicknesses for easy matching on press (1.3g/M</a:t>
            </a:r>
            <a:r>
              <a:rPr kumimoji="0" lang="en-US" sz="1600" b="0" i="0" u="none" strike="noStrike" kern="1200" cap="none" spc="0" normalizeH="0" baseline="30000" noProof="0" dirty="0">
                <a:ln>
                  <a:noFill/>
                </a:ln>
                <a:effectLst/>
                <a:uLnTx/>
                <a:uFillTx/>
                <a:latin typeface="55 Helvetica Roman" charset="0"/>
                <a:ea typeface="+mn-ea"/>
                <a:cs typeface="+mn-cs"/>
              </a:rPr>
              <a:t>2</a:t>
            </a:r>
            <a:r>
              <a:rPr kumimoji="0" lang="en-US" sz="1600" b="0" i="0" u="none" strike="noStrike" kern="1200" cap="none" spc="0" normalizeH="0" baseline="0" noProof="0" dirty="0">
                <a:ln>
                  <a:noFill/>
                </a:ln>
                <a:effectLst/>
                <a:uLnTx/>
                <a:uFillTx/>
                <a:latin typeface="55 Helvetica Roman" charset="0"/>
                <a:ea typeface="+mn-ea"/>
                <a:cs typeface="+mn-cs"/>
              </a:rPr>
              <a:t> for coated, 1.6g/M</a:t>
            </a:r>
            <a:r>
              <a:rPr kumimoji="0" lang="en-US" sz="1600" b="0" i="0" u="none" strike="noStrike" kern="1200" cap="none" spc="0" normalizeH="0" baseline="30000" noProof="0" dirty="0">
                <a:ln>
                  <a:noFill/>
                </a:ln>
                <a:effectLst/>
                <a:uLnTx/>
                <a:uFillTx/>
                <a:latin typeface="55 Helvetica Roman" charset="0"/>
                <a:ea typeface="+mn-ea"/>
                <a:cs typeface="+mn-cs"/>
              </a:rPr>
              <a:t>2</a:t>
            </a:r>
            <a:r>
              <a:rPr kumimoji="0" lang="en-US" sz="1600" b="0" i="0" u="none" strike="noStrike" kern="1200" cap="none" spc="0" normalizeH="0" baseline="0" noProof="0" dirty="0">
                <a:ln>
                  <a:noFill/>
                </a:ln>
                <a:effectLst/>
                <a:uLnTx/>
                <a:uFillTx/>
                <a:latin typeface="55 Helvetica Roman" charset="0"/>
                <a:ea typeface="+mn-ea"/>
                <a:cs typeface="+mn-cs"/>
              </a:rPr>
              <a:t> for uncoated).</a:t>
            </a:r>
          </a:p>
          <a:p>
            <a:pPr marL="342900" marR="0" lvl="0" indent="-342900" algn="l" defTabSz="457200" rtl="0" eaLnBrk="0" fontAlgn="base" latinLnBrk="0" hangingPunct="0">
              <a:lnSpc>
                <a:spcPct val="100000"/>
              </a:lnSpc>
              <a:spcBef>
                <a:spcPct val="20000"/>
              </a:spcBef>
              <a:spcAft>
                <a:spcPct val="0"/>
              </a:spcAft>
              <a:buClrTx/>
              <a:buSzTx/>
              <a:buFont typeface="Arial" pitchFamily="34" charset="0"/>
              <a:buChar char="•"/>
              <a:tabLst/>
              <a:defRPr/>
            </a:pPr>
            <a:endParaRPr kumimoji="0" lang="en-US" sz="1600" b="0" i="0" u="none" strike="noStrike" kern="1200" cap="none" spc="0" normalizeH="0" baseline="0" noProof="0" dirty="0">
              <a:ln>
                <a:noFill/>
              </a:ln>
              <a:effectLst/>
              <a:uLnTx/>
              <a:uFillTx/>
              <a:latin typeface="Arial" pitchFamily="34" charset="0"/>
              <a:ea typeface="+mn-ea"/>
              <a:cs typeface="+mn-cs"/>
            </a:endParaRPr>
          </a:p>
        </p:txBody>
      </p:sp>
      <p:pic>
        <p:nvPicPr>
          <p:cNvPr id="7" name="Picture 6" descr="PlusSeriesLogo"/>
          <p:cNvPicPr>
            <a:picLocks noChangeAspect="1" noChangeArrowheads="1"/>
          </p:cNvPicPr>
          <p:nvPr/>
        </p:nvPicPr>
        <p:blipFill>
          <a:blip r:embed="rId2"/>
          <a:srcRect/>
          <a:stretch>
            <a:fillRect/>
          </a:stretch>
        </p:blipFill>
        <p:spPr bwMode="auto">
          <a:xfrm>
            <a:off x="1218438" y="2124202"/>
            <a:ext cx="2401824" cy="3816096"/>
          </a:xfrm>
          <a:prstGeom prst="rect">
            <a:avLst/>
          </a:prstGeom>
          <a:noFill/>
          <a:ln w="9525">
            <a:noFill/>
            <a:miter lim="800000"/>
            <a:headEnd/>
            <a:tailEnd/>
          </a:ln>
        </p:spPr>
      </p:pic>
    </p:spTree>
    <p:extLst>
      <p:ext uri="{BB962C8B-B14F-4D97-AF65-F5344CB8AC3E}">
        <p14:creationId xmlns:p14="http://schemas.microsoft.com/office/powerpoint/2010/main" val="262936357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457200" y="890560"/>
            <a:ext cx="8229600" cy="635000"/>
          </a:xfrm>
          <a:prstGeom prst="rect">
            <a:avLst/>
          </a:prstGeom>
        </p:spPr>
        <p:txBody>
          <a:bodyPr>
            <a:normAutofit fontScale="90000" lnSpcReduction="20000"/>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55 Helvetica Roman" charset="0"/>
                <a:ea typeface="+mj-ea"/>
                <a:cs typeface="+mj-cs"/>
              </a:rPr>
              <a:t>336 New Colors Solution Updates</a:t>
            </a:r>
            <a:br>
              <a:rPr kumimoji="0" lang="en-US" sz="2400" b="1" i="0" u="none" strike="noStrike" kern="1200" cap="all" spc="0" normalizeH="0" baseline="0" noProof="0" dirty="0">
                <a:ln>
                  <a:noFill/>
                </a:ln>
                <a:effectLst/>
                <a:uLnTx/>
                <a:uFillTx/>
                <a:latin typeface="55 Helvetica Roman" charset="0"/>
                <a:ea typeface="+mj-ea"/>
                <a:cs typeface="+mj-cs"/>
              </a:rPr>
            </a:br>
            <a:endParaRPr kumimoji="0" lang="en-US" sz="2400" b="1" i="0" u="none" strike="noStrike" kern="1200" cap="all" spc="0" normalizeH="0" baseline="0" noProof="0" dirty="0">
              <a:ln>
                <a:noFill/>
              </a:ln>
              <a:effectLst/>
              <a:uLnTx/>
              <a:uFillTx/>
              <a:latin typeface="+mj-lt"/>
              <a:ea typeface="+mj-ea"/>
              <a:cs typeface="+mj-cs"/>
            </a:endParaRPr>
          </a:p>
        </p:txBody>
      </p:sp>
      <p:sp>
        <p:nvSpPr>
          <p:cNvPr id="6" name="Content Placeholder 3"/>
          <p:cNvSpPr txBox="1">
            <a:spLocks/>
          </p:cNvSpPr>
          <p:nvPr/>
        </p:nvSpPr>
        <p:spPr>
          <a:xfrm>
            <a:off x="4762500" y="1600200"/>
            <a:ext cx="3917950" cy="4864100"/>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800" b="0" i="0" u="none" strike="noStrike" kern="1200" cap="none" spc="0" normalizeH="0" baseline="0" noProof="0" dirty="0">
                <a:ln>
                  <a:noFill/>
                </a:ln>
                <a:effectLst/>
                <a:uLnTx/>
                <a:uFillTx/>
                <a:latin typeface="Helvetica 55 Roman" charset="0"/>
                <a:ea typeface="+mn-ea"/>
                <a:cs typeface="+mn-cs"/>
              </a:rPr>
              <a:t>PANTONE COLOR MANAGER SOFTWARE will be updated by May 4. This software will easily allow users to update their existing design applications (Adobe, Quark, etc.).</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800" b="0" i="0" u="none" strike="noStrike" kern="1200" cap="none" spc="0" normalizeH="0" baseline="0" noProof="0" dirty="0">
                <a:ln>
                  <a:noFill/>
                </a:ln>
                <a:effectLst/>
                <a:uLnTx/>
                <a:uFillTx/>
                <a:latin typeface="Helvetica 55 Roman" charset="0"/>
                <a:ea typeface="+mn-ea"/>
                <a:cs typeface="+mn-cs"/>
              </a:rPr>
              <a:t>The myPANTONE iPhone and Android app will be updated by early June.</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800" b="0" i="0" u="none" strike="noStrike" kern="1200" cap="none" spc="0" normalizeH="0" baseline="0" noProof="0" dirty="0">
                <a:ln>
                  <a:noFill/>
                </a:ln>
                <a:effectLst/>
                <a:uLnTx/>
                <a:uFillTx/>
                <a:latin typeface="Helvetica 55 Roman" charset="0"/>
                <a:ea typeface="+mn-ea"/>
                <a:cs typeface="+mn-cs"/>
              </a:rPr>
              <a:t>CAPSURE will be update with the new colors by end of May. </a:t>
            </a:r>
          </a:p>
          <a:p>
            <a:pPr marL="342900" marR="0" lvl="0" indent="-342900" algn="l" defTabSz="457200" rtl="0" eaLnBrk="1" fontAlgn="base" latinLnBrk="0" hangingPunct="1">
              <a:lnSpc>
                <a:spcPct val="100000"/>
              </a:lnSpc>
              <a:spcBef>
                <a:spcPct val="20000"/>
              </a:spcBef>
              <a:spcAft>
                <a:spcPct val="0"/>
              </a:spcAft>
              <a:buClr>
                <a:srgbClr val="F79646"/>
              </a:buClr>
              <a:buSzTx/>
              <a:buFont typeface="Arial" pitchFamily="34" charset="0"/>
              <a:buChar char="•"/>
              <a:tabLst/>
              <a:defRPr/>
            </a:pPr>
            <a:r>
              <a:rPr kumimoji="0" lang="en-US" sz="1800" b="0" i="0" u="none" strike="noStrike" kern="1200" cap="none" spc="0" normalizeH="0" baseline="0" noProof="0" dirty="0">
                <a:ln>
                  <a:noFill/>
                </a:ln>
                <a:effectLst/>
                <a:uLnTx/>
                <a:uFillTx/>
                <a:latin typeface="Helvetica 55 Roman" charset="0"/>
                <a:ea typeface="+mn-ea"/>
                <a:cs typeface="+mn-cs"/>
              </a:rPr>
              <a:t>ALL these updates will be provided free of charge for existing owners.</a:t>
            </a:r>
          </a:p>
          <a:p>
            <a:pPr marL="342900" marR="0" lvl="0" indent="-342900" algn="l" defTabSz="457200" rtl="0" eaLnBrk="0" fontAlgn="base" latinLnBrk="0" hangingPunct="0">
              <a:lnSpc>
                <a:spcPct val="100000"/>
              </a:lnSpc>
              <a:spcBef>
                <a:spcPct val="20000"/>
              </a:spcBef>
              <a:spcAft>
                <a:spcPct val="0"/>
              </a:spcAft>
              <a:buClrTx/>
              <a:buSzTx/>
              <a:buFont typeface="Arial" pitchFamily="34" charset="0"/>
              <a:buChar char="•"/>
              <a:tabLst/>
              <a:defRPr/>
            </a:pPr>
            <a:endParaRPr kumimoji="0" lang="en-US" sz="1800" b="0" i="0" u="none" strike="noStrike" kern="1200" cap="none" spc="0" normalizeH="0" baseline="0" noProof="0" dirty="0">
              <a:ln>
                <a:noFill/>
              </a:ln>
              <a:effectLst/>
              <a:uLnTx/>
              <a:uFillTx/>
              <a:latin typeface="Arial" pitchFamily="34" charset="0"/>
              <a:ea typeface="+mn-ea"/>
              <a:cs typeface="+mn-cs"/>
            </a:endParaRPr>
          </a:p>
        </p:txBody>
      </p:sp>
      <p:pic>
        <p:nvPicPr>
          <p:cNvPr id="7" name="Picture 5" descr="iPhone4-myPantone2.jpg"/>
          <p:cNvPicPr>
            <a:picLocks noChangeAspect="1"/>
          </p:cNvPicPr>
          <p:nvPr/>
        </p:nvPicPr>
        <p:blipFill>
          <a:blip r:embed="rId2"/>
          <a:srcRect/>
          <a:stretch>
            <a:fillRect/>
          </a:stretch>
        </p:blipFill>
        <p:spPr bwMode="auto">
          <a:xfrm>
            <a:off x="1608082" y="1727962"/>
            <a:ext cx="2003035" cy="3872876"/>
          </a:xfrm>
          <a:prstGeom prst="rect">
            <a:avLst/>
          </a:prstGeom>
          <a:noFill/>
          <a:ln w="9525">
            <a:noFill/>
            <a:miter lim="800000"/>
            <a:headEnd/>
            <a:tailEnd/>
          </a:ln>
        </p:spPr>
      </p:pic>
    </p:spTree>
    <p:extLst>
      <p:ext uri="{BB962C8B-B14F-4D97-AF65-F5344CB8AC3E}">
        <p14:creationId xmlns:p14="http://schemas.microsoft.com/office/powerpoint/2010/main" val="385059590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COLOR MANAGER</a:t>
            </a:r>
          </a:p>
        </p:txBody>
      </p:sp>
      <p:sp>
        <p:nvSpPr>
          <p:cNvPr id="6" name="Content Placeholder 2"/>
          <p:cNvSpPr txBox="1">
            <a:spLocks/>
          </p:cNvSpPr>
          <p:nvPr/>
        </p:nvSpPr>
        <p:spPr>
          <a:xfrm>
            <a:off x="457200" y="1600200"/>
            <a:ext cx="8229600" cy="4927600"/>
          </a:xfrm>
          <a:prstGeom prst="rect">
            <a:avLst/>
          </a:prstGeom>
        </p:spPr>
        <p:txBody>
          <a:bodyPr/>
          <a:lstStyle/>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b="1"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A robust desktop application that updates all of the PANTONE Libraries – more than 9,000 colors in all  – and makes them ready to use in QuarkXPress®, Corel® and Adobe® Creative Suite®.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endParaRPr kumimoji="0" lang="en-US" sz="2400" b="1" i="0" u="none" strike="noStrike" kern="1200" cap="none" spc="0" normalizeH="0" baseline="0" noProof="0" dirty="0">
              <a:ln>
                <a:noFill/>
              </a:ln>
              <a:effectLst/>
              <a:uLnTx/>
              <a:uFillTx/>
              <a:latin typeface="55 Helvetica Roman"/>
              <a:ea typeface="+mn-ea"/>
              <a:cs typeface="55 Helvetica Roman"/>
            </a:endParaRPr>
          </a:p>
        </p:txBody>
      </p:sp>
      <p:pic>
        <p:nvPicPr>
          <p:cNvPr id="7" name="Picture 3" descr="\\.psf\Home\Desktop\colormanager_1.jpg"/>
          <p:cNvPicPr>
            <a:picLocks noChangeAspect="1" noChangeArrowheads="1"/>
          </p:cNvPicPr>
          <p:nvPr/>
        </p:nvPicPr>
        <p:blipFill>
          <a:blip r:embed="rId2"/>
          <a:srcRect/>
          <a:stretch>
            <a:fillRect/>
          </a:stretch>
        </p:blipFill>
        <p:spPr bwMode="auto">
          <a:xfrm>
            <a:off x="2451592" y="1605445"/>
            <a:ext cx="3962344" cy="3234567"/>
          </a:xfrm>
          <a:prstGeom prst="rect">
            <a:avLst/>
          </a:prstGeom>
          <a:noFill/>
          <a:ln w="9525">
            <a:noFill/>
            <a:miter lim="800000"/>
            <a:headEnd/>
            <a:tailEnd/>
          </a:ln>
        </p:spPr>
      </p:pic>
    </p:spTree>
    <p:extLst>
      <p:ext uri="{BB962C8B-B14F-4D97-AF65-F5344CB8AC3E}">
        <p14:creationId xmlns:p14="http://schemas.microsoft.com/office/powerpoint/2010/main" val="55228835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COLOR MANAGER</a:t>
            </a:r>
          </a:p>
        </p:txBody>
      </p:sp>
      <p:sp>
        <p:nvSpPr>
          <p:cNvPr id="6" name="Content Placeholder 2"/>
          <p:cNvSpPr txBox="1">
            <a:spLocks/>
          </p:cNvSpPr>
          <p:nvPr/>
        </p:nvSpPr>
        <p:spPr>
          <a:xfrm>
            <a:off x="457200" y="1600200"/>
            <a:ext cx="8229600" cy="49276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Automatically updates all PANTONE Color Libraries – and keeps them up to date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Uses PANTONE PLUS Color Bridge values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Builds ICC profile-based device-specific CMYK recipes for any PANTONE Graphics library </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Simulates and helps you visualize spot vs. 4-color process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Provides display and print gamut warnings </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i="0" u="none" strike="noStrike" kern="1200" cap="none" spc="0" normalizeH="0" baseline="0" noProof="0" dirty="0">
                <a:ln>
                  <a:noFill/>
                </a:ln>
                <a:effectLst/>
                <a:uLnTx/>
                <a:uFillTx/>
                <a:latin typeface="55 Helvetica Roman"/>
                <a:ea typeface="+mn-ea"/>
                <a:cs typeface="55 Helvetica Roman"/>
              </a:rPr>
              <a:t>Synchronizes spot color values to design applications</a:t>
            </a: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i="0" u="none" strike="noStrike" kern="1200" cap="none" spc="0" normalizeH="0" baseline="0" noProof="0" dirty="0">
              <a:ln>
                <a:noFill/>
              </a:ln>
              <a:effectLst/>
              <a:uLnTx/>
              <a:uFillTx/>
              <a:latin typeface="55 Helvetica Roman"/>
              <a:ea typeface="+mn-ea"/>
              <a:cs typeface="55 Helvetica Roman"/>
            </a:endParaRPr>
          </a:p>
        </p:txBody>
      </p:sp>
    </p:spTree>
    <p:extLst>
      <p:ext uri="{BB962C8B-B14F-4D97-AF65-F5344CB8AC3E}">
        <p14:creationId xmlns:p14="http://schemas.microsoft.com/office/powerpoint/2010/main" val="426837102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CAPSURE™</a:t>
            </a:r>
          </a:p>
        </p:txBody>
      </p:sp>
      <p:sp>
        <p:nvSpPr>
          <p:cNvPr id="6" name="Content Placeholder 2"/>
          <p:cNvSpPr txBox="1">
            <a:spLocks/>
          </p:cNvSpPr>
          <p:nvPr/>
        </p:nvSpPr>
        <p:spPr>
          <a:xfrm>
            <a:off x="838200" y="1752600"/>
            <a:ext cx="7772400" cy="4114800"/>
          </a:xfrm>
          <a:prstGeom prst="rect">
            <a:avLst/>
          </a:prstGeom>
        </p:spPr>
        <p:txBody>
          <a:bodyPr/>
          <a:lstStyle/>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i="0" u="none" strike="noStrike" kern="1200" cap="none" spc="0" normalizeH="0" baseline="0" noProof="0" dirty="0">
                <a:ln>
                  <a:noFill/>
                </a:ln>
                <a:effectLst/>
                <a:uLnTx/>
                <a:uFillTx/>
                <a:latin typeface="55 Helvetica Roman"/>
                <a:ea typeface="+mn-ea"/>
                <a:cs typeface="55 Helvetica Roman"/>
              </a:rPr>
              <a:t>Captures color inspiration from any surface, material or fabric – even small, patterned, multi-colored textures and textiles – and matches it quickly and accurately to a PANTONE Color.</a:t>
            </a: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i="0" u="none" strike="noStrike" kern="1200" cap="none" spc="0" normalizeH="0" baseline="0" noProof="0" dirty="0">
              <a:ln>
                <a:noFill/>
              </a:ln>
              <a:effectLst/>
              <a:uLnTx/>
              <a:uFillTx/>
              <a:latin typeface="55 Helvetica Roman"/>
              <a:ea typeface="+mn-ea"/>
              <a:cs typeface="55 Helvetica Roman"/>
            </a:endParaRPr>
          </a:p>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i="0" u="none" strike="noStrike" kern="1200" cap="none" spc="0" normalizeH="0" baseline="0" noProof="0" dirty="0">
              <a:ln>
                <a:noFill/>
              </a:ln>
              <a:effectLst/>
              <a:uLnTx/>
              <a:uFillTx/>
              <a:latin typeface="55 Helvetica Roman"/>
              <a:ea typeface="+mn-ea"/>
              <a:cs typeface="55 Helvetica Roman"/>
            </a:endParaRPr>
          </a:p>
        </p:txBody>
      </p:sp>
      <p:pic>
        <p:nvPicPr>
          <p:cNvPr id="7" name="Picture 3" descr="\\.psf\Home\Desktop\RM200-PT01_W_A-2.jpg"/>
          <p:cNvPicPr>
            <a:picLocks noChangeAspect="1" noChangeArrowheads="1"/>
          </p:cNvPicPr>
          <p:nvPr/>
        </p:nvPicPr>
        <p:blipFill>
          <a:blip r:embed="rId2"/>
          <a:srcRect/>
          <a:stretch>
            <a:fillRect/>
          </a:stretch>
        </p:blipFill>
        <p:spPr bwMode="auto">
          <a:xfrm>
            <a:off x="5105400" y="3276600"/>
            <a:ext cx="3048000" cy="3048000"/>
          </a:xfrm>
          <a:prstGeom prst="rect">
            <a:avLst/>
          </a:prstGeom>
          <a:noFill/>
          <a:ln w="9525">
            <a:noFill/>
            <a:miter lim="800000"/>
            <a:headEnd/>
            <a:tailEnd/>
          </a:ln>
        </p:spPr>
      </p:pic>
      <p:pic>
        <p:nvPicPr>
          <p:cNvPr id="11" name="Picture 4" descr="\\.psf\Home\Desktop\RM200-PT01_W_B.jpg"/>
          <p:cNvPicPr>
            <a:picLocks noChangeAspect="1" noChangeArrowheads="1"/>
          </p:cNvPicPr>
          <p:nvPr/>
        </p:nvPicPr>
        <p:blipFill>
          <a:blip r:embed="rId3"/>
          <a:srcRect/>
          <a:stretch>
            <a:fillRect/>
          </a:stretch>
        </p:blipFill>
        <p:spPr bwMode="auto">
          <a:xfrm>
            <a:off x="990600" y="3886200"/>
            <a:ext cx="2438400" cy="2238375"/>
          </a:xfrm>
          <a:prstGeom prst="rect">
            <a:avLst/>
          </a:prstGeom>
          <a:noFill/>
          <a:ln w="9525">
            <a:noFill/>
            <a:miter lim="800000"/>
            <a:headEnd/>
            <a:tailEnd/>
          </a:ln>
        </p:spPr>
      </p:pic>
    </p:spTree>
    <p:extLst>
      <p:ext uri="{BB962C8B-B14F-4D97-AF65-F5344CB8AC3E}">
        <p14:creationId xmlns:p14="http://schemas.microsoft.com/office/powerpoint/2010/main" val="237953979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CAPSURE™</a:t>
            </a:r>
          </a:p>
        </p:txBody>
      </p:sp>
      <p:sp>
        <p:nvSpPr>
          <p:cNvPr id="6" name="Content Placeholder 2"/>
          <p:cNvSpPr txBox="1">
            <a:spLocks/>
          </p:cNvSpPr>
          <p:nvPr/>
        </p:nvSpPr>
        <p:spPr>
          <a:xfrm>
            <a:off x="685800" y="1545012"/>
            <a:ext cx="7772400" cy="4114800"/>
          </a:xfrm>
          <a:prstGeom prst="rect">
            <a:avLst/>
          </a:prstGeom>
        </p:spPr>
        <p:txBody>
          <a:bodyPr/>
          <a:lstStyle/>
          <a:p>
            <a:pPr marL="342900" marR="0" lvl="0" indent="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i="0" u="none" strike="noStrike" kern="1200" cap="none" spc="0" normalizeH="0" baseline="0" noProof="0" dirty="0">
                <a:ln>
                  <a:noFill/>
                </a:ln>
                <a:effectLst/>
                <a:uLnTx/>
                <a:uFillTx/>
                <a:latin typeface="55 Helvetica Roman"/>
                <a:ea typeface="+mn-ea"/>
                <a:cs typeface="55 Helvetica Roman"/>
              </a:rPr>
              <a:t>CAPSURE comes preloaded with more than 8,000 PANTONE Colors:</a:t>
            </a:r>
          </a:p>
          <a:p>
            <a:pPr marL="342900" marR="0" lvl="0" indent="0" algn="l" defTabSz="457200" rtl="0" eaLnBrk="0" fontAlgn="base" latinLnBrk="0" hangingPunct="0">
              <a:lnSpc>
                <a:spcPct val="100000"/>
              </a:lnSpc>
              <a:spcBef>
                <a:spcPct val="20000"/>
              </a:spcBef>
              <a:spcAft>
                <a:spcPct val="0"/>
              </a:spcAft>
              <a:buClr>
                <a:schemeClr val="accent6"/>
              </a:buClr>
              <a:buSzTx/>
              <a:buFont typeface="Arial"/>
              <a:buNone/>
              <a:tabLst/>
              <a:defRPr/>
            </a:pPr>
            <a:endParaRPr kumimoji="0" lang="en-US" sz="2000"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The PANTONE FASHION + HOME Color System Library (paper and cotton) for fashion and home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The PANTONE PAINT + INTERIORS Library (paper and cotton) for architecture and interiors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The PANTONE PLUS SERIES Formula Guide (coated and uncoated), the PANTONE PLUS SERIES CMYK (coated and uncoated) and the PANTONE Goe™ System (coated and uncoated) for graphic design, printing and publishing (includes sRGB, Adobe RGB, HTML, Lab and XYZ values for multimedia design)</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endParaRPr kumimoji="0" lang="en-US" sz="2000" i="0" u="none" strike="noStrike" kern="1200" cap="none" spc="0" normalizeH="0" baseline="0" noProof="0" dirty="0">
              <a:ln>
                <a:noFill/>
              </a:ln>
              <a:effectLst/>
              <a:uLnTx/>
              <a:uFillTx/>
              <a:latin typeface="55 Helvetica Roman"/>
              <a:ea typeface="+mn-ea"/>
              <a:cs typeface="55 Helvetica Roman"/>
            </a:endParaRPr>
          </a:p>
        </p:txBody>
      </p:sp>
    </p:spTree>
    <p:extLst>
      <p:ext uri="{BB962C8B-B14F-4D97-AF65-F5344CB8AC3E}">
        <p14:creationId xmlns:p14="http://schemas.microsoft.com/office/powerpoint/2010/main" val="25995197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399382"/>
            <a:ext cx="7772400" cy="1143000"/>
          </a:xfrm>
          <a:prstGeom prst="rect">
            <a:avLst/>
          </a:prstGeom>
        </p:spPr>
        <p:txBody>
          <a:bodyPr>
            <a:no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br>
              <a:rPr kumimoji="0" lang="en-US" sz="2400" b="1" i="0" u="none" strike="noStrike" kern="1200" cap="all" spc="0" normalizeH="0" baseline="0" noProof="0" dirty="0">
                <a:ln>
                  <a:noFill/>
                </a:ln>
                <a:effectLst/>
                <a:uLnTx/>
                <a:uFillTx/>
                <a:latin typeface="+mn-lt"/>
                <a:ea typeface="+mj-ea"/>
                <a:cs typeface="+mj-cs"/>
              </a:rPr>
            </a:br>
            <a:r>
              <a:rPr kumimoji="0" lang="en-US" sz="2400" b="1" i="0" u="none" strike="noStrike" kern="1200" cap="all" spc="0" normalizeH="0" baseline="0" noProof="0" dirty="0">
                <a:ln>
                  <a:noFill/>
                </a:ln>
                <a:effectLst/>
                <a:uLnTx/>
                <a:uFillTx/>
                <a:latin typeface="+mj-lt"/>
                <a:ea typeface="+mj-ea"/>
                <a:cs typeface="+mj-cs"/>
              </a:rPr>
              <a:t>CAPSURE™</a:t>
            </a:r>
            <a:br>
              <a:rPr kumimoji="0" lang="en-US" sz="2400" b="1" i="0" u="none" strike="noStrike" kern="1200" cap="all" spc="0" normalizeH="0" baseline="0" noProof="0" dirty="0">
                <a:ln>
                  <a:noFill/>
                </a:ln>
                <a:effectLst/>
                <a:uLnTx/>
                <a:uFillTx/>
                <a:latin typeface="+mj-lt"/>
                <a:ea typeface="+mj-ea"/>
                <a:cs typeface="+mj-cs"/>
              </a:rPr>
            </a:br>
            <a:endParaRPr kumimoji="0" lang="en-US" sz="2400" b="1" i="0" u="none" strike="noStrike" kern="1200" cap="all" spc="0" normalizeH="0" baseline="0" noProof="0" dirty="0">
              <a:ln>
                <a:noFill/>
              </a:ln>
              <a:effectLst/>
              <a:uLnTx/>
              <a:uFillTx/>
              <a:latin typeface="+mn-lt"/>
              <a:ea typeface="+mj-ea"/>
              <a:cs typeface="+mj-cs"/>
            </a:endParaRPr>
          </a:p>
        </p:txBody>
      </p:sp>
      <p:sp>
        <p:nvSpPr>
          <p:cNvPr id="6" name="Content Placeholder 2"/>
          <p:cNvSpPr txBox="1">
            <a:spLocks/>
          </p:cNvSpPr>
          <p:nvPr/>
        </p:nvSpPr>
        <p:spPr>
          <a:xfrm>
            <a:off x="685800" y="1516110"/>
            <a:ext cx="7772400" cy="41148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i="0" u="none" strike="noStrike" kern="1200" cap="none" spc="0" normalizeH="0" baseline="0" noProof="0" dirty="0">
                <a:ln>
                  <a:noFill/>
                </a:ln>
                <a:effectLst/>
                <a:uLnTx/>
                <a:uFillTx/>
                <a:latin typeface="55 Helvetica Roman"/>
                <a:ea typeface="+mn-ea"/>
                <a:cs typeface="55 Helvetica Roman"/>
              </a:rPr>
              <a:t>Features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Stores up to 100 color captures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Toggles easily across multiple PANTONE Libraries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Synchronizes with popular design applications, including Adobe® Photoshop®, Adobe Illustrator® and QuarkXPress®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Automatically updates color libraries through CAPSURE Sync</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Compact and lightweight – weighs just six ounces (with battery)</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Annotates colors with a voice recording and time-and-date stamp</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Large 1.75 inch-color viewing screen</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Provides harmonious shades and identifies related colors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Powered by a lightweight rechargeable lithium battery</a:t>
            </a: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i="0" u="none" strike="noStrike" kern="1200" cap="none" spc="0" normalizeH="0" baseline="0" noProof="0" dirty="0">
              <a:ln>
                <a:noFill/>
              </a:ln>
              <a:effectLst/>
              <a:uLnTx/>
              <a:uFillTx/>
              <a:latin typeface="55 Helvetica Roman"/>
              <a:ea typeface="+mn-ea"/>
              <a:cs typeface="55 Helvetica Roman"/>
            </a:endParaRPr>
          </a:p>
        </p:txBody>
      </p:sp>
    </p:spTree>
    <p:extLst>
      <p:ext uri="{BB962C8B-B14F-4D97-AF65-F5344CB8AC3E}">
        <p14:creationId xmlns:p14="http://schemas.microsoft.com/office/powerpoint/2010/main" val="342587602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CAPSURE™</a:t>
            </a:r>
          </a:p>
        </p:txBody>
      </p:sp>
      <p:sp>
        <p:nvSpPr>
          <p:cNvPr id="6" name="Content Placeholder 2"/>
          <p:cNvSpPr txBox="1">
            <a:spLocks/>
          </p:cNvSpPr>
          <p:nvPr/>
        </p:nvSpPr>
        <p:spPr>
          <a:xfrm>
            <a:off x="685800" y="1516110"/>
            <a:ext cx="7772400" cy="41148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r>
              <a:rPr kumimoji="0" lang="en-US" sz="2400" u="none" strike="noStrike" kern="1200" cap="none" spc="0" normalizeH="0" baseline="0" noProof="0" dirty="0">
                <a:ln>
                  <a:noFill/>
                </a:ln>
                <a:effectLst/>
                <a:uLnTx/>
                <a:uFillTx/>
                <a:latin typeface="55 Helvetica Roman"/>
                <a:ea typeface="+mn-ea"/>
                <a:cs typeface="55 Helvetica Roman"/>
              </a:rPr>
              <a:t>Benefits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Saves time and money by efficiently matching virtually any surface to a PANTONE Color</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Extracts, displays and matches up to four dominant colors from an intricate pattern</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Allows you to create palettes of favorite shades or customize palettes for specific projects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Provides unsurpassed accuracy through advanced illumination and capture technology</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Compensates for gloss and surface variations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Ensures accuracy through real-time onscreen preview</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Cross-matches any material or surface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u="none" strike="noStrike" kern="1200" cap="none" spc="0" normalizeH="0" baseline="0" noProof="0" dirty="0">
                <a:ln>
                  <a:noFill/>
                </a:ln>
                <a:effectLst/>
                <a:uLnTx/>
                <a:uFillTx/>
                <a:latin typeface="55 Helvetica Roman"/>
                <a:ea typeface="+mn-ea"/>
                <a:cs typeface="55 Helvetica Roman"/>
              </a:rPr>
              <a:t>Lasts for thousands of measurements on a single charge</a:t>
            </a: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u="none" strike="noStrike" kern="1200" cap="none" spc="0" normalizeH="0" baseline="0" noProof="0" dirty="0">
              <a:ln>
                <a:noFill/>
              </a:ln>
              <a:effectLst/>
              <a:uLnTx/>
              <a:uFillTx/>
              <a:latin typeface="55 Helvetica Roman"/>
              <a:ea typeface="+mn-ea"/>
              <a:cs typeface="55 Helvetica Roman"/>
            </a:endParaRPr>
          </a:p>
        </p:txBody>
      </p:sp>
    </p:spTree>
    <p:extLst>
      <p:ext uri="{BB962C8B-B14F-4D97-AF65-F5344CB8AC3E}">
        <p14:creationId xmlns:p14="http://schemas.microsoft.com/office/powerpoint/2010/main" val="493421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chemeClr val="tx2">
                    <a:lumMod val="60000"/>
                    <a:lumOff val="40000"/>
                  </a:schemeClr>
                </a:solidFill>
                <a:latin typeface="Arial"/>
                <a:cs typeface="Arial"/>
              </a:rPr>
              <a:t>Color</a:t>
            </a:r>
            <a:r>
              <a:rPr lang="en-US" dirty="0">
                <a:latin typeface="Arial"/>
                <a:cs typeface="Arial"/>
              </a:rPr>
              <a:t>, is a visual sensation that involves a light source, an object and a viewer.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8" name="TextBox 7"/>
          <p:cNvSpPr txBox="1"/>
          <p:nvPr/>
        </p:nvSpPr>
        <p:spPr>
          <a:xfrm>
            <a:off x="3849755" y="6480706"/>
            <a:ext cx="902811"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NASA</a:t>
            </a:r>
          </a:p>
        </p:txBody>
      </p:sp>
      <p:pic>
        <p:nvPicPr>
          <p:cNvPr id="7" name="Picture 6"/>
          <p:cNvPicPr>
            <a:picLocks noChangeAspect="1"/>
          </p:cNvPicPr>
          <p:nvPr/>
        </p:nvPicPr>
        <p:blipFill>
          <a:blip r:embed="rId3"/>
          <a:stretch>
            <a:fillRect/>
          </a:stretch>
        </p:blipFill>
        <p:spPr>
          <a:xfrm>
            <a:off x="453139" y="2881711"/>
            <a:ext cx="2716402" cy="2683967"/>
          </a:xfrm>
          <a:prstGeom prst="rect">
            <a:avLst/>
          </a:prstGeom>
        </p:spPr>
      </p:pic>
    </p:spTree>
    <p:extLst>
      <p:ext uri="{BB962C8B-B14F-4D97-AF65-F5344CB8AC3E}">
        <p14:creationId xmlns:p14="http://schemas.microsoft.com/office/powerpoint/2010/main" val="380315855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effectLst/>
                <a:uLnTx/>
                <a:uFillTx/>
                <a:latin typeface="+mj-lt"/>
                <a:ea typeface="+mj-ea"/>
                <a:cs typeface="+mj-cs"/>
              </a:rPr>
              <a:t>Automated Color Picking</a:t>
            </a:r>
          </a:p>
        </p:txBody>
      </p:sp>
      <p:sp>
        <p:nvSpPr>
          <p:cNvPr id="6" name="Content Placeholder 2"/>
          <p:cNvSpPr txBox="1">
            <a:spLocks/>
          </p:cNvSpPr>
          <p:nvPr/>
        </p:nvSpPr>
        <p:spPr>
          <a:xfrm>
            <a:off x="685800" y="1752600"/>
            <a:ext cx="7772400" cy="41148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Preview</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Measure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Pick</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Harmonize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Color detail</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GB" sz="2400" i="0" u="none" strike="noStrike" kern="1200" cap="none" spc="0" normalizeH="0" baseline="0" noProof="0" dirty="0">
                <a:ln>
                  <a:noFill/>
                </a:ln>
                <a:effectLst/>
                <a:uLnTx/>
                <a:uFillTx/>
                <a:latin typeface="Helvetica" pitchFamily="34" charset="0"/>
                <a:ea typeface="+mn-ea"/>
                <a:cs typeface="Helvetica" pitchFamily="34" charset="0"/>
              </a:rPr>
              <a:t>Save</a:t>
            </a: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1"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1" i="0" u="none" strike="noStrike" kern="1200" cap="none" spc="0" normalizeH="0" baseline="0" noProof="0" dirty="0">
              <a:ln>
                <a:noFill/>
              </a:ln>
              <a:effectLst/>
              <a:uLnTx/>
              <a:uFillTx/>
              <a:latin typeface="55 Helvetica Roman"/>
              <a:ea typeface="+mn-ea"/>
              <a:cs typeface="55 Helvetica Roman"/>
            </a:endParaRPr>
          </a:p>
        </p:txBody>
      </p:sp>
      <p:pic>
        <p:nvPicPr>
          <p:cNvPr id="7" name="Picture 3" descr="snapshot 20100924 121031 0006 .bmp"/>
          <p:cNvPicPr>
            <a:picLocks noChangeAspect="1"/>
          </p:cNvPicPr>
          <p:nvPr/>
        </p:nvPicPr>
        <p:blipFill>
          <a:blip r:embed="rId2"/>
          <a:srcRect/>
          <a:stretch>
            <a:fillRect/>
          </a:stretch>
        </p:blipFill>
        <p:spPr bwMode="auto">
          <a:xfrm>
            <a:off x="4267200" y="1752600"/>
            <a:ext cx="1676400" cy="2095500"/>
          </a:xfrm>
          <a:prstGeom prst="rect">
            <a:avLst/>
          </a:prstGeom>
          <a:noFill/>
          <a:ln w="9525">
            <a:noFill/>
            <a:miter lim="800000"/>
            <a:headEnd/>
            <a:tailEnd/>
          </a:ln>
        </p:spPr>
      </p:pic>
      <p:pic>
        <p:nvPicPr>
          <p:cNvPr id="11" name="Picture 4" descr="snapshot 20100924 121304 0007 .bmp"/>
          <p:cNvPicPr>
            <a:picLocks noChangeAspect="1"/>
          </p:cNvPicPr>
          <p:nvPr/>
        </p:nvPicPr>
        <p:blipFill>
          <a:blip r:embed="rId3"/>
          <a:srcRect/>
          <a:stretch>
            <a:fillRect/>
          </a:stretch>
        </p:blipFill>
        <p:spPr bwMode="auto">
          <a:xfrm>
            <a:off x="6248400" y="1752600"/>
            <a:ext cx="1676400" cy="2095500"/>
          </a:xfrm>
          <a:prstGeom prst="rect">
            <a:avLst/>
          </a:prstGeom>
          <a:noFill/>
          <a:ln w="9525">
            <a:noFill/>
            <a:miter lim="800000"/>
            <a:headEnd/>
            <a:tailEnd/>
          </a:ln>
        </p:spPr>
      </p:pic>
      <p:pic>
        <p:nvPicPr>
          <p:cNvPr id="12" name="Picture 5" descr="snapshot 20100924 121313 0008 .bmp"/>
          <p:cNvPicPr>
            <a:picLocks noChangeAspect="1"/>
          </p:cNvPicPr>
          <p:nvPr/>
        </p:nvPicPr>
        <p:blipFill>
          <a:blip r:embed="rId4"/>
          <a:srcRect/>
          <a:stretch>
            <a:fillRect/>
          </a:stretch>
        </p:blipFill>
        <p:spPr bwMode="auto">
          <a:xfrm>
            <a:off x="4267200" y="4038600"/>
            <a:ext cx="1676400" cy="2095500"/>
          </a:xfrm>
          <a:prstGeom prst="rect">
            <a:avLst/>
          </a:prstGeom>
          <a:noFill/>
          <a:ln w="9525">
            <a:noFill/>
            <a:miter lim="800000"/>
            <a:headEnd/>
            <a:tailEnd/>
          </a:ln>
        </p:spPr>
      </p:pic>
      <p:pic>
        <p:nvPicPr>
          <p:cNvPr id="13" name="Picture 6" descr="snapshot 20100924 121418 0009 .bmp"/>
          <p:cNvPicPr>
            <a:picLocks noChangeAspect="1"/>
          </p:cNvPicPr>
          <p:nvPr/>
        </p:nvPicPr>
        <p:blipFill>
          <a:blip r:embed="rId5"/>
          <a:srcRect/>
          <a:stretch>
            <a:fillRect/>
          </a:stretch>
        </p:blipFill>
        <p:spPr bwMode="auto">
          <a:xfrm>
            <a:off x="6248400" y="4038600"/>
            <a:ext cx="1676400" cy="2095500"/>
          </a:xfrm>
          <a:prstGeom prst="rect">
            <a:avLst/>
          </a:prstGeom>
          <a:noFill/>
          <a:ln w="9525">
            <a:noFill/>
            <a:miter lim="800000"/>
            <a:headEnd/>
            <a:tailEnd/>
          </a:ln>
        </p:spPr>
      </p:pic>
    </p:spTree>
    <p:extLst>
      <p:ext uri="{BB962C8B-B14F-4D97-AF65-F5344CB8AC3E}">
        <p14:creationId xmlns:p14="http://schemas.microsoft.com/office/powerpoint/2010/main" val="409570900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38358"/>
            <a:ext cx="7772400" cy="10668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400" b="1" i="0" u="none" strike="noStrike" kern="1200" cap="all" spc="0" normalizeH="0" baseline="0" noProof="0" dirty="0">
                <a:ln>
                  <a:noFill/>
                </a:ln>
                <a:effectLst/>
                <a:uLnTx/>
                <a:uFillTx/>
                <a:latin typeface="+mj-lt"/>
                <a:ea typeface="+mj-ea"/>
                <a:cs typeface="+mj-cs"/>
              </a:rPr>
              <a:t>Palette Application Software</a:t>
            </a:r>
            <a:endParaRPr kumimoji="0" lang="en-US" sz="2400" b="1" i="0" u="none" strike="noStrike" kern="1200" cap="all" spc="0" normalizeH="0" baseline="0" noProof="0" dirty="0">
              <a:ln>
                <a:noFill/>
              </a:ln>
              <a:effectLst/>
              <a:uLnTx/>
              <a:uFillTx/>
              <a:latin typeface="+mj-lt"/>
              <a:ea typeface="+mj-ea"/>
              <a:cs typeface="+mj-cs"/>
            </a:endParaRPr>
          </a:p>
        </p:txBody>
      </p:sp>
      <p:sp>
        <p:nvSpPr>
          <p:cNvPr id="6" name="Content Placeholder 2"/>
          <p:cNvSpPr txBox="1">
            <a:spLocks/>
          </p:cNvSpPr>
          <p:nvPr/>
        </p:nvSpPr>
        <p:spPr>
          <a:xfrm>
            <a:off x="685800" y="1639622"/>
            <a:ext cx="7772400" cy="44958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Retrieve saved colors and voice tags from the device.</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Accurately visualize colors and create palettes.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View color harmonies.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000" i="0" u="none" strike="noStrike" kern="1200" cap="none" spc="0" normalizeH="0" baseline="0" noProof="0" dirty="0">
                <a:ln>
                  <a:noFill/>
                </a:ln>
                <a:effectLst/>
                <a:uLnTx/>
                <a:uFillTx/>
                <a:latin typeface="55 Helvetica Roman"/>
                <a:ea typeface="+mn-ea"/>
                <a:cs typeface="55 Helvetica Roman"/>
              </a:rPr>
              <a:t>Synchronize palettes with popular design applications including Adobe</a:t>
            </a:r>
            <a:r>
              <a:rPr kumimoji="0" lang="en-US" sz="2000" i="0" u="none" strike="noStrike" kern="1200" cap="none" spc="0" normalizeH="0" baseline="30000" noProof="0" dirty="0">
                <a:ln>
                  <a:noFill/>
                </a:ln>
                <a:effectLst/>
                <a:uLnTx/>
                <a:uFillTx/>
                <a:latin typeface="55 Helvetica Roman"/>
                <a:ea typeface="+mn-ea"/>
                <a:cs typeface="55 Helvetica Roman"/>
              </a:rPr>
              <a:t>®</a:t>
            </a:r>
            <a:r>
              <a:rPr kumimoji="0" lang="en-US" sz="2000" i="0" u="none" strike="noStrike" kern="1200" cap="none" spc="0" normalizeH="0" baseline="0" noProof="0" dirty="0">
                <a:ln>
                  <a:noFill/>
                </a:ln>
                <a:effectLst/>
                <a:uLnTx/>
                <a:uFillTx/>
                <a:latin typeface="55 Helvetica Roman"/>
                <a:ea typeface="+mn-ea"/>
                <a:cs typeface="55 Helvetica Roman"/>
              </a:rPr>
              <a:t> Photoshop</a:t>
            </a:r>
            <a:r>
              <a:rPr kumimoji="0" lang="en-US" sz="2000" i="0" u="none" strike="noStrike" kern="1200" cap="none" spc="0" normalizeH="0" baseline="30000" noProof="0" dirty="0">
                <a:ln>
                  <a:noFill/>
                </a:ln>
                <a:effectLst/>
                <a:uLnTx/>
                <a:uFillTx/>
                <a:latin typeface="55 Helvetica Roman"/>
                <a:ea typeface="+mn-ea"/>
                <a:cs typeface="55 Helvetica Roman"/>
              </a:rPr>
              <a:t>®</a:t>
            </a:r>
            <a:r>
              <a:rPr kumimoji="0" lang="en-US" sz="2000" i="0" u="none" strike="noStrike" kern="1200" cap="none" spc="0" normalizeH="0" baseline="0" noProof="0" dirty="0">
                <a:ln>
                  <a:noFill/>
                </a:ln>
                <a:effectLst/>
                <a:uLnTx/>
                <a:uFillTx/>
                <a:latin typeface="55 Helvetica Roman"/>
                <a:ea typeface="+mn-ea"/>
                <a:cs typeface="55 Helvetica Roman"/>
              </a:rPr>
              <a:t>, Adobe Illustrator</a:t>
            </a:r>
            <a:r>
              <a:rPr kumimoji="0" lang="en-US" sz="2000" i="0" u="none" strike="noStrike" kern="1200" cap="none" spc="0" normalizeH="0" baseline="30000" noProof="0" dirty="0">
                <a:ln>
                  <a:noFill/>
                </a:ln>
                <a:effectLst/>
                <a:uLnTx/>
                <a:uFillTx/>
                <a:latin typeface="55 Helvetica Roman"/>
                <a:ea typeface="+mn-ea"/>
                <a:cs typeface="55 Helvetica Roman"/>
              </a:rPr>
              <a:t>®</a:t>
            </a:r>
            <a:r>
              <a:rPr kumimoji="0" lang="en-US" sz="2000" i="0" u="none" strike="noStrike" kern="1200" cap="none" spc="0" normalizeH="0" baseline="0" noProof="0" dirty="0">
                <a:ln>
                  <a:noFill/>
                </a:ln>
                <a:effectLst/>
                <a:uLnTx/>
                <a:uFillTx/>
                <a:latin typeface="55 Helvetica Roman"/>
                <a:ea typeface="+mn-ea"/>
                <a:cs typeface="55 Helvetica Roman"/>
              </a:rPr>
              <a:t> and QuarkXPress</a:t>
            </a:r>
            <a:r>
              <a:rPr kumimoji="0" lang="en-US" sz="2000" i="0" u="none" strike="noStrike" kern="1200" cap="none" spc="0" normalizeH="0" baseline="30000" noProof="0" dirty="0">
                <a:ln>
                  <a:noFill/>
                </a:ln>
                <a:effectLst/>
                <a:uLnTx/>
                <a:uFillTx/>
                <a:latin typeface="55 Helvetica Roman"/>
                <a:ea typeface="+mn-ea"/>
                <a:cs typeface="55 Helvetica Roman"/>
              </a:rPr>
              <a:t>®</a:t>
            </a:r>
            <a:r>
              <a:rPr kumimoji="0" lang="en-US" sz="2000" i="0" u="none" strike="noStrike" kern="1200" cap="none" spc="0" normalizeH="0" baseline="0" noProof="0" dirty="0">
                <a:ln>
                  <a:noFill/>
                </a:ln>
                <a:effectLst/>
                <a:uLnTx/>
                <a:uFillTx/>
                <a:latin typeface="55 Helvetica Roman"/>
                <a:ea typeface="+mn-ea"/>
                <a:cs typeface="55 Helvetica Roman"/>
              </a:rPr>
              <a:t>.</a:t>
            </a:r>
            <a:br>
              <a:rPr kumimoji="0" lang="en-US" sz="2000" i="0" u="none" strike="noStrike" kern="1200" cap="none" spc="0" normalizeH="0" baseline="0" noProof="0" dirty="0">
                <a:ln>
                  <a:noFill/>
                </a:ln>
                <a:effectLst/>
                <a:uLnTx/>
                <a:uFillTx/>
                <a:latin typeface="55 Helvetica Roman"/>
                <a:ea typeface="+mn-ea"/>
                <a:cs typeface="55 Helvetica Roman"/>
              </a:rPr>
            </a:br>
            <a:endParaRPr kumimoji="0" lang="en-US" sz="2000"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endParaRPr kumimoji="0" lang="en-US" sz="2000"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000" i="0" u="none" strike="noStrike" kern="1200" cap="none" spc="0" normalizeH="0" baseline="0" noProof="0" dirty="0">
              <a:ln>
                <a:noFill/>
              </a:ln>
              <a:effectLst/>
              <a:uLnTx/>
              <a:uFillTx/>
              <a:latin typeface="55 Helvetica Roman"/>
              <a:ea typeface="+mn-ea"/>
              <a:cs typeface="55 Helvetica Roman"/>
            </a:endParaRPr>
          </a:p>
        </p:txBody>
      </p:sp>
      <p:pic>
        <p:nvPicPr>
          <p:cNvPr id="7" name="Picture 2"/>
          <p:cNvPicPr>
            <a:picLocks noChangeAspect="1" noChangeArrowheads="1"/>
          </p:cNvPicPr>
          <p:nvPr/>
        </p:nvPicPr>
        <p:blipFill>
          <a:blip r:embed="rId2"/>
          <a:srcRect l="5739" t="1447" r="8178" b="14165"/>
          <a:stretch>
            <a:fillRect/>
          </a:stretch>
        </p:blipFill>
        <p:spPr bwMode="auto">
          <a:xfrm>
            <a:off x="2743200" y="3810000"/>
            <a:ext cx="3429000" cy="2667000"/>
          </a:xfrm>
          <a:prstGeom prst="rect">
            <a:avLst/>
          </a:prstGeom>
          <a:ln>
            <a:noFill/>
          </a:ln>
          <a:effectLst>
            <a:outerShdw blurRad="292100" dist="139700" dir="2700000" algn="tl" rotWithShape="0">
              <a:srgbClr val="333333">
                <a:alpha val="65000"/>
              </a:srgbClr>
            </a:outerShdw>
          </a:effectLst>
        </p:spPr>
      </p:pic>
      <p:pic>
        <p:nvPicPr>
          <p:cNvPr id="11" name="Picture 2"/>
          <p:cNvPicPr>
            <a:picLocks noChangeAspect="1" noChangeArrowheads="1"/>
          </p:cNvPicPr>
          <p:nvPr/>
        </p:nvPicPr>
        <p:blipFill>
          <a:blip r:embed="rId3"/>
          <a:srcRect/>
          <a:stretch>
            <a:fillRect/>
          </a:stretch>
        </p:blipFill>
        <p:spPr bwMode="auto">
          <a:xfrm>
            <a:off x="5029200" y="3657600"/>
            <a:ext cx="3683000" cy="2457450"/>
          </a:xfrm>
          <a:prstGeom prst="rect">
            <a:avLst/>
          </a:prstGeom>
          <a:noFill/>
          <a:ln w="9525">
            <a:noFill/>
            <a:miter lim="800000"/>
            <a:headEnd/>
            <a:tailEnd/>
          </a:ln>
        </p:spPr>
      </p:pic>
    </p:spTree>
    <p:extLst>
      <p:ext uri="{BB962C8B-B14F-4D97-AF65-F5344CB8AC3E}">
        <p14:creationId xmlns:p14="http://schemas.microsoft.com/office/powerpoint/2010/main" val="198102886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691060"/>
            <a:ext cx="7772400" cy="10668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400" b="1" i="0" u="none" strike="noStrike" kern="1200" cap="all" spc="0" normalizeH="0" baseline="0" noProof="0" dirty="0">
                <a:ln>
                  <a:noFill/>
                </a:ln>
                <a:effectLst/>
                <a:uLnTx/>
                <a:uFillTx/>
                <a:latin typeface="+mj-lt"/>
                <a:ea typeface="+mj-ea"/>
                <a:cs typeface="+mj-cs"/>
              </a:rPr>
              <a:t>CAPSURE Sync Tool</a:t>
            </a:r>
            <a:endParaRPr kumimoji="0" lang="en-US" sz="2400" b="1" i="0" u="none" strike="noStrike" kern="1200" cap="all" spc="0" normalizeH="0" baseline="0" noProof="0" dirty="0">
              <a:ln>
                <a:noFill/>
              </a:ln>
              <a:effectLst/>
              <a:uLnTx/>
              <a:uFillTx/>
              <a:latin typeface="+mj-lt"/>
              <a:ea typeface="+mj-ea"/>
              <a:cs typeface="+mj-cs"/>
            </a:endParaRPr>
          </a:p>
        </p:txBody>
      </p:sp>
      <p:sp>
        <p:nvSpPr>
          <p:cNvPr id="6" name="Content Placeholder 2"/>
          <p:cNvSpPr txBox="1">
            <a:spLocks/>
          </p:cNvSpPr>
          <p:nvPr/>
        </p:nvSpPr>
        <p:spPr>
          <a:xfrm>
            <a:off x="762000" y="1371600"/>
            <a:ext cx="7772400" cy="44958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r>
              <a:rPr kumimoji="0" lang="en-GB" b="1" i="0" u="none" strike="noStrike" kern="1200" cap="none" spc="0" normalizeH="0" baseline="0" noProof="0" dirty="0">
                <a:ln>
                  <a:noFill/>
                </a:ln>
                <a:effectLst/>
                <a:uLnTx/>
                <a:uFillTx/>
                <a:latin typeface="55 Helvetica Roman"/>
                <a:ea typeface="+mn-ea"/>
                <a:cs typeface="55 Helvetica Roman"/>
              </a:rPr>
              <a:t>   Automatically keeps the device up to date with new color collections</a:t>
            </a:r>
          </a:p>
          <a:p>
            <a:pPr marL="742950" marR="0" lvl="1" indent="-285750" algn="l" defTabSz="457200" rtl="0" eaLnBrk="0" fontAlgn="base" latinLnBrk="0" hangingPunct="0">
              <a:lnSpc>
                <a:spcPct val="100000"/>
              </a:lnSpc>
              <a:spcBef>
                <a:spcPct val="20000"/>
              </a:spcBef>
              <a:spcAft>
                <a:spcPct val="0"/>
              </a:spcAft>
              <a:buClr>
                <a:schemeClr val="accent6"/>
              </a:buClr>
              <a:buSzTx/>
              <a:buFont typeface="Arial"/>
              <a:buChar char="•"/>
              <a:tabLst/>
              <a:defRPr/>
            </a:pPr>
            <a:r>
              <a:rPr kumimoji="0" lang="en-GB" b="0" i="0" u="none" strike="noStrike" kern="1200" cap="none" spc="0" normalizeH="0" baseline="0" noProof="0" dirty="0">
                <a:ln>
                  <a:noFill/>
                </a:ln>
                <a:effectLst/>
                <a:uLnTx/>
                <a:uFillTx/>
                <a:latin typeface="65 Helvetica Medium"/>
                <a:ea typeface="+mn-ea"/>
                <a:cs typeface="65 Helvetica Medium"/>
              </a:rPr>
              <a:t>New color ranges</a:t>
            </a:r>
          </a:p>
          <a:p>
            <a:pPr marL="742950" marR="0" lvl="1" indent="-285750" algn="l" defTabSz="457200" rtl="0" eaLnBrk="0" fontAlgn="base" latinLnBrk="0" hangingPunct="0">
              <a:lnSpc>
                <a:spcPct val="100000"/>
              </a:lnSpc>
              <a:spcBef>
                <a:spcPct val="20000"/>
              </a:spcBef>
              <a:spcAft>
                <a:spcPct val="0"/>
              </a:spcAft>
              <a:buClr>
                <a:schemeClr val="accent6"/>
              </a:buClr>
              <a:buSzTx/>
              <a:buFont typeface="Arial"/>
              <a:buChar char="•"/>
              <a:tabLst/>
              <a:defRPr/>
            </a:pPr>
            <a:r>
              <a:rPr kumimoji="0" lang="en-GB" b="0" i="0" u="none" strike="noStrike" kern="1200" cap="none" spc="0" normalizeH="0" baseline="0" noProof="0" dirty="0">
                <a:ln>
                  <a:noFill/>
                </a:ln>
                <a:effectLst/>
                <a:uLnTx/>
                <a:uFillTx/>
                <a:latin typeface="65 Helvetica Medium"/>
                <a:ea typeface="+mn-ea"/>
                <a:cs typeface="65 Helvetica Medium"/>
              </a:rPr>
              <a:t>Specialty collections</a:t>
            </a:r>
          </a:p>
          <a:p>
            <a:pPr marL="742950" marR="0" lvl="1" indent="-285750" algn="l" defTabSz="457200" rtl="0" eaLnBrk="0" fontAlgn="base" latinLnBrk="0" hangingPunct="0">
              <a:lnSpc>
                <a:spcPct val="100000"/>
              </a:lnSpc>
              <a:spcBef>
                <a:spcPct val="20000"/>
              </a:spcBef>
              <a:spcAft>
                <a:spcPct val="0"/>
              </a:spcAft>
              <a:buClr>
                <a:schemeClr val="accent6"/>
              </a:buClr>
              <a:buSzTx/>
              <a:buFont typeface="Arial"/>
              <a:buChar char="•"/>
              <a:tabLst/>
              <a:defRPr/>
            </a:pPr>
            <a:r>
              <a:rPr kumimoji="0" lang="en-GB" b="0" i="0" u="none" strike="noStrike" kern="1200" cap="none" spc="0" normalizeH="0" baseline="0" noProof="0" dirty="0">
                <a:ln>
                  <a:noFill/>
                </a:ln>
                <a:effectLst/>
                <a:uLnTx/>
                <a:uFillTx/>
                <a:latin typeface="65 Helvetica Medium"/>
                <a:ea typeface="+mn-ea"/>
                <a:cs typeface="65 Helvetica Medium"/>
              </a:rPr>
              <a:t>Trend palettes</a:t>
            </a:r>
          </a:p>
          <a:p>
            <a:pPr marL="742950" marR="0" lvl="1" indent="-285750" algn="l" defTabSz="457200" rtl="0" eaLnBrk="0" fontAlgn="base" latinLnBrk="0" hangingPunct="0">
              <a:lnSpc>
                <a:spcPct val="100000"/>
              </a:lnSpc>
              <a:spcBef>
                <a:spcPct val="20000"/>
              </a:spcBef>
              <a:spcAft>
                <a:spcPct val="0"/>
              </a:spcAft>
              <a:buClr>
                <a:schemeClr val="accent6"/>
              </a:buClr>
              <a:buSzTx/>
              <a:buFont typeface="Arial"/>
              <a:buChar char="•"/>
              <a:tabLst/>
              <a:defRPr/>
            </a:pPr>
            <a:r>
              <a:rPr kumimoji="0" lang="en-GB" b="0" i="0" u="none" strike="noStrike" kern="1200" cap="none" spc="0" normalizeH="0" baseline="0" noProof="0" dirty="0">
                <a:ln>
                  <a:noFill/>
                </a:ln>
                <a:effectLst/>
                <a:uLnTx/>
                <a:uFillTx/>
                <a:latin typeface="65 Helvetica Medium"/>
                <a:ea typeface="+mn-ea"/>
                <a:cs typeface="65 Helvetica Medium"/>
              </a:rPr>
              <a:t>Ability to update color schemes, add new color libraries</a:t>
            </a:r>
            <a:endParaRPr kumimoji="0" lang="en-US" b="0" i="0" u="none" strike="noStrike" kern="1200" cap="none" spc="0" normalizeH="0" baseline="0" noProof="0" dirty="0">
              <a:ln>
                <a:noFill/>
              </a:ln>
              <a:effectLst/>
              <a:uLnTx/>
              <a:uFillTx/>
              <a:latin typeface="65 Helvetica Medium"/>
              <a:ea typeface="+mn-ea"/>
              <a:cs typeface="65 Helvetica Medium"/>
            </a:endParaRP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br>
              <a:rPr kumimoji="0" lang="en-US" sz="2400" b="1" i="0" u="none" strike="noStrike" kern="1200" cap="none" spc="0" normalizeH="0" baseline="0" noProof="0" dirty="0">
                <a:ln>
                  <a:noFill/>
                </a:ln>
                <a:effectLst/>
                <a:uLnTx/>
                <a:uFillTx/>
                <a:latin typeface="55 Helvetica Roman"/>
                <a:ea typeface="+mn-ea"/>
                <a:cs typeface="55 Helvetica Roman"/>
              </a:rPr>
            </a:br>
            <a:endParaRPr kumimoji="0" lang="en-US" sz="2400" b="1"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endParaRPr kumimoji="0" lang="en-US" sz="2400" b="1" i="0" u="none" strike="noStrike" kern="1200" cap="none" spc="0" normalizeH="0" baseline="0" noProof="0" dirty="0">
              <a:ln>
                <a:noFill/>
              </a:ln>
              <a:effectLst/>
              <a:uLnTx/>
              <a:uFillTx/>
              <a:latin typeface="55 Helvetica Roman"/>
              <a:ea typeface="+mn-ea"/>
              <a:cs typeface="55 Helvetica Roman"/>
            </a:endParaRP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b="1" i="0" u="none" strike="noStrike" kern="1200" cap="none" spc="0" normalizeH="0" baseline="0" noProof="0" dirty="0">
              <a:ln>
                <a:noFill/>
              </a:ln>
              <a:effectLst/>
              <a:uLnTx/>
              <a:uFillTx/>
              <a:latin typeface="55 Helvetica Roman"/>
              <a:ea typeface="+mn-ea"/>
              <a:cs typeface="55 Helvetica Roman"/>
            </a:endParaRPr>
          </a:p>
        </p:txBody>
      </p:sp>
      <p:pic>
        <p:nvPicPr>
          <p:cNvPr id="7" name="Picture 2"/>
          <p:cNvPicPr>
            <a:picLocks noChangeAspect="1" noChangeArrowheads="1"/>
          </p:cNvPicPr>
          <p:nvPr/>
        </p:nvPicPr>
        <p:blipFill>
          <a:blip r:embed="rId2"/>
          <a:srcRect/>
          <a:stretch>
            <a:fillRect/>
          </a:stretch>
        </p:blipFill>
        <p:spPr bwMode="auto">
          <a:xfrm>
            <a:off x="4114800" y="3976688"/>
            <a:ext cx="2895600" cy="2533650"/>
          </a:xfrm>
          <a:prstGeom prst="rect">
            <a:avLst/>
          </a:prstGeom>
          <a:noFill/>
          <a:ln w="9525">
            <a:noFill/>
            <a:miter lim="800000"/>
            <a:headEnd/>
            <a:tailEnd/>
          </a:ln>
        </p:spPr>
      </p:pic>
    </p:spTree>
    <p:extLst>
      <p:ext uri="{BB962C8B-B14F-4D97-AF65-F5344CB8AC3E}">
        <p14:creationId xmlns:p14="http://schemas.microsoft.com/office/powerpoint/2010/main" val="124629117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a:xfrm>
            <a:off x="1425698" y="992795"/>
            <a:ext cx="7702550" cy="369332"/>
          </a:xfrm>
        </p:spPr>
        <p:txBody>
          <a:bodyPr>
            <a:normAutofit fontScale="47500" lnSpcReduction="20000"/>
          </a:bodyPr>
          <a:lstStyle/>
          <a:p>
            <a:r>
              <a:rPr lang="en-US" dirty="0">
                <a:solidFill>
                  <a:srgbClr val="009999"/>
                </a:solidFill>
              </a:rPr>
              <a:t>                  </a:t>
            </a:r>
            <a:r>
              <a:rPr lang="en-US" sz="2400" dirty="0">
                <a:solidFill>
                  <a:srgbClr val="009999"/>
                </a:solidFill>
              </a:rPr>
              <a:t>Corporate ID Program</a:t>
            </a:r>
            <a:br>
              <a:rPr lang="en-US" sz="2400" dirty="0">
                <a:solidFill>
                  <a:schemeClr val="tx1"/>
                </a:solidFill>
              </a:rPr>
            </a:br>
            <a:endParaRPr lang="en-US" sz="2400" dirty="0"/>
          </a:p>
        </p:txBody>
      </p:sp>
      <p:sp>
        <p:nvSpPr>
          <p:cNvPr id="7" name="Title 1"/>
          <p:cNvSpPr txBox="1">
            <a:spLocks/>
          </p:cNvSpPr>
          <p:nvPr/>
        </p:nvSpPr>
        <p:spPr>
          <a:xfrm>
            <a:off x="843460" y="777766"/>
            <a:ext cx="7772400" cy="1143000"/>
          </a:xfrm>
          <a:prstGeom prst="rect">
            <a:avLst/>
          </a:prstGeom>
        </p:spPr>
        <p:txBody>
          <a:bodyPr>
            <a:normAutofit fontScale="97500"/>
          </a:bodyP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2400" b="1" i="0" u="none" strike="noStrike" kern="1200" cap="all" spc="0" normalizeH="0" baseline="0" noProof="0" dirty="0">
              <a:ln>
                <a:noFill/>
              </a:ln>
              <a:solidFill>
                <a:schemeClr val="bg1"/>
              </a:solidFill>
              <a:effectLst/>
              <a:uLnTx/>
              <a:uFillTx/>
              <a:latin typeface="+mn-lt"/>
              <a:ea typeface="+mj-ea"/>
              <a:cs typeface="+mj-cs"/>
            </a:endParaRPr>
          </a:p>
        </p:txBody>
      </p:sp>
      <p:sp>
        <p:nvSpPr>
          <p:cNvPr id="11" name="Content Placeholder 2"/>
          <p:cNvSpPr txBox="1">
            <a:spLocks/>
          </p:cNvSpPr>
          <p:nvPr/>
        </p:nvSpPr>
        <p:spPr>
          <a:xfrm>
            <a:off x="457200" y="1773626"/>
            <a:ext cx="8229600" cy="4927600"/>
          </a:xfrm>
          <a:prstGeom prst="rect">
            <a:avLst/>
          </a:prstGeom>
        </p:spPr>
        <p:txBody>
          <a:bodyPr/>
          <a:lstStyle/>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400" i="0" u="none" strike="noStrike" kern="1200" cap="none" spc="0" normalizeH="0" baseline="0" noProof="0" dirty="0">
                <a:ln>
                  <a:noFill/>
                </a:ln>
                <a:effectLst/>
                <a:uLnTx/>
                <a:uFillTx/>
                <a:latin typeface="55 Helvetica Roman"/>
                <a:ea typeface="+mn-ea"/>
                <a:cs typeface="55 Helvetica Roman"/>
              </a:rPr>
              <a:t>Maintains the integrity of a company’s corporate colors (critical in establishing brand identity)</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400" i="0" u="none" strike="noStrike" kern="1200" cap="none" spc="0" normalizeH="0" baseline="0" noProof="0" dirty="0">
                <a:ln>
                  <a:noFill/>
                </a:ln>
                <a:effectLst/>
                <a:uLnTx/>
                <a:uFillTx/>
                <a:latin typeface="55 Helvetica Roman"/>
                <a:ea typeface="+mn-ea"/>
                <a:cs typeface="55 Helvetica Roman"/>
              </a:rPr>
              <a:t>Uniquely geared toward benchmarking company colors</a:t>
            </a:r>
          </a:p>
          <a:p>
            <a:pPr marL="342900" marR="0" lvl="0" indent="-342900" algn="l" defTabSz="457200" rtl="0" eaLnBrk="0" fontAlgn="base" latinLnBrk="0" hangingPunct="0">
              <a:lnSpc>
                <a:spcPct val="100000"/>
              </a:lnSpc>
              <a:spcBef>
                <a:spcPct val="20000"/>
              </a:spcBef>
              <a:spcAft>
                <a:spcPct val="0"/>
              </a:spcAft>
              <a:buClr>
                <a:schemeClr val="accent6"/>
              </a:buClr>
              <a:buSzTx/>
              <a:buFont typeface="Arial"/>
              <a:buNone/>
              <a:tabLst/>
              <a:defRPr/>
            </a:pPr>
            <a:r>
              <a:rPr kumimoji="0" lang="en-US" sz="2400" i="0" u="none" strike="noStrike" kern="1200" cap="none" spc="0" normalizeH="0" baseline="0" noProof="0" dirty="0">
                <a:ln>
                  <a:noFill/>
                </a:ln>
                <a:effectLst/>
                <a:uLnTx/>
                <a:uFillTx/>
                <a:latin typeface="55 Helvetica Roman"/>
                <a:ea typeface="+mn-ea"/>
                <a:cs typeface="55 Helvetica Roman"/>
              </a:rPr>
              <a:t>Commonly used to show standards for corporate identity, product color and packaging standards</a:t>
            </a:r>
          </a:p>
          <a:p>
            <a:pPr marL="342900" marR="0" lvl="0" indent="-342900" algn="l" defTabSz="457200" rtl="0" eaLnBrk="0" fontAlgn="base" latinLnBrk="0" hangingPunct="0">
              <a:lnSpc>
                <a:spcPct val="100000"/>
              </a:lnSpc>
              <a:spcBef>
                <a:spcPct val="20000"/>
              </a:spcBef>
              <a:spcAft>
                <a:spcPct val="0"/>
              </a:spcAft>
              <a:buClr>
                <a:schemeClr val="accent6"/>
              </a:buClr>
              <a:buSzTx/>
              <a:buFontTx/>
              <a:buNone/>
              <a:tabLst/>
              <a:defRPr/>
            </a:pPr>
            <a:endParaRPr kumimoji="0" lang="en-US" sz="2400" i="0" u="none" strike="noStrike" kern="1200" cap="none" spc="0" normalizeH="0" baseline="0" noProof="0" dirty="0">
              <a:ln>
                <a:noFill/>
              </a:ln>
              <a:effectLst/>
              <a:uLnTx/>
              <a:uFillTx/>
              <a:latin typeface="55 Helvetica Roman"/>
              <a:ea typeface="+mn-ea"/>
              <a:cs typeface="55 Helvetica Roman"/>
            </a:endParaRPr>
          </a:p>
        </p:txBody>
      </p:sp>
    </p:spTree>
    <p:extLst>
      <p:ext uri="{BB962C8B-B14F-4D97-AF65-F5344CB8AC3E}">
        <p14:creationId xmlns:p14="http://schemas.microsoft.com/office/powerpoint/2010/main" val="262828093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a:xfrm>
            <a:off x="984250" y="850901"/>
            <a:ext cx="7702550" cy="369332"/>
          </a:xfrm>
        </p:spPr>
        <p:txBody>
          <a:bodyPr/>
          <a:lstStyle/>
          <a:p>
            <a:r>
              <a:rPr lang="en-US" dirty="0"/>
              <a:t> </a:t>
            </a:r>
          </a:p>
        </p:txBody>
      </p:sp>
      <p:sp>
        <p:nvSpPr>
          <p:cNvPr id="5" name="Title 1"/>
          <p:cNvSpPr txBox="1">
            <a:spLocks/>
          </p:cNvSpPr>
          <p:nvPr/>
        </p:nvSpPr>
        <p:spPr>
          <a:xfrm>
            <a:off x="685800" y="746234"/>
            <a:ext cx="7772400" cy="1143000"/>
          </a:xfrm>
          <a:prstGeom prst="rect">
            <a:avLst/>
          </a:prstGeom>
        </p:spPr>
        <p:txBody>
          <a:bodyPr>
            <a:normAutofit fontScale="60000" lnSpcReduction="20000"/>
          </a:bodyPr>
          <a:lstStyle/>
          <a:p>
            <a:pPr marL="0" marR="0" lvl="0" indent="0" algn="ctr" defTabSz="457200" rtl="0" eaLnBrk="0" fontAlgn="base" latinLnBrk="0" hangingPunct="0">
              <a:lnSpc>
                <a:spcPct val="100000"/>
              </a:lnSpc>
              <a:spcBef>
                <a:spcPct val="0"/>
              </a:spcBef>
              <a:spcAft>
                <a:spcPct val="0"/>
              </a:spcAft>
              <a:buClrTx/>
              <a:buSzTx/>
              <a:buFontTx/>
              <a:buNone/>
              <a:tabLst/>
              <a:defRPr/>
            </a:pPr>
            <a:br>
              <a:rPr kumimoji="0" lang="en-US" sz="2400" b="1" i="0" u="none" strike="noStrike" kern="1200" cap="all" spc="0" normalizeH="0" baseline="0" noProof="0" dirty="0">
                <a:ln>
                  <a:noFill/>
                </a:ln>
                <a:solidFill>
                  <a:schemeClr val="tx1"/>
                </a:solidFill>
                <a:effectLst/>
                <a:uLnTx/>
                <a:uFillTx/>
                <a:latin typeface="+mn-lt"/>
                <a:ea typeface="+mj-ea"/>
                <a:cs typeface="+mj-cs"/>
              </a:rPr>
            </a:br>
            <a:br>
              <a:rPr kumimoji="0" lang="en-US" sz="2400" b="1" i="0" u="none" strike="noStrike" kern="1200" cap="all" spc="0" normalizeH="0" baseline="0" noProof="0" dirty="0">
                <a:ln>
                  <a:noFill/>
                </a:ln>
                <a:solidFill>
                  <a:schemeClr val="tx1"/>
                </a:solidFill>
                <a:effectLst/>
                <a:uLnTx/>
                <a:uFillTx/>
                <a:latin typeface="+mn-lt"/>
                <a:ea typeface="+mj-ea"/>
                <a:cs typeface="+mj-cs"/>
              </a:rPr>
            </a:br>
            <a:r>
              <a:rPr kumimoji="0" lang="en-US" sz="4000" b="1" i="0" u="none" strike="noStrike" kern="1200" cap="all" spc="0" normalizeH="0" baseline="0" noProof="0" dirty="0">
                <a:ln>
                  <a:noFill/>
                </a:ln>
                <a:solidFill>
                  <a:srgbClr val="009999"/>
                </a:solidFill>
                <a:effectLst/>
                <a:uLnTx/>
                <a:uFillTx/>
                <a:latin typeface="+mn-lt"/>
                <a:ea typeface="+mj-ea"/>
                <a:cs typeface="+mj-cs"/>
              </a:rPr>
              <a:t>Corporate ID Program</a:t>
            </a:r>
            <a:br>
              <a:rPr kumimoji="0" lang="en-US" sz="4000" b="1" i="0" u="none" strike="noStrike" kern="1200" cap="all" spc="0" normalizeH="0" baseline="0" noProof="0" dirty="0">
                <a:ln>
                  <a:noFill/>
                </a:ln>
                <a:solidFill>
                  <a:schemeClr val="tx1"/>
                </a:solidFill>
                <a:effectLst/>
                <a:uLnTx/>
                <a:uFillTx/>
                <a:latin typeface="+mn-lt"/>
                <a:ea typeface="+mj-ea"/>
                <a:cs typeface="+mj-cs"/>
              </a:rPr>
            </a:br>
            <a:br>
              <a:rPr kumimoji="0" lang="en-US" sz="2400" b="1" i="0" u="none" strike="noStrike" kern="1200" cap="all" spc="0" normalizeH="0" baseline="0" noProof="0" dirty="0">
                <a:ln>
                  <a:noFill/>
                </a:ln>
                <a:solidFill>
                  <a:schemeClr val="tx1"/>
                </a:solidFill>
                <a:effectLst/>
                <a:uLnTx/>
                <a:uFillTx/>
                <a:latin typeface="+mn-lt"/>
                <a:ea typeface="+mj-ea"/>
                <a:cs typeface="+mj-cs"/>
              </a:rPr>
            </a:br>
            <a:endParaRPr kumimoji="0" lang="en-US" sz="2400" b="1" i="0" u="none" strike="noStrike" kern="1200" cap="all" spc="0" normalizeH="0" baseline="0" noProof="0" dirty="0">
              <a:ln>
                <a:noFill/>
              </a:ln>
              <a:solidFill>
                <a:schemeClr val="bg1"/>
              </a:solidFill>
              <a:effectLst/>
              <a:uLnTx/>
              <a:uFillTx/>
              <a:latin typeface="+mn-lt"/>
              <a:ea typeface="+mj-ea"/>
              <a:cs typeface="+mj-cs"/>
            </a:endParaRPr>
          </a:p>
        </p:txBody>
      </p:sp>
      <p:pic>
        <p:nvPicPr>
          <p:cNvPr id="6" name="Content Placeholder 4"/>
          <p:cNvPicPr>
            <a:picLocks/>
          </p:cNvPicPr>
          <p:nvPr/>
        </p:nvPicPr>
        <p:blipFill>
          <a:blip r:embed="rId2"/>
          <a:srcRect/>
          <a:stretch>
            <a:fillRect/>
          </a:stretch>
        </p:blipFill>
        <p:spPr>
          <a:xfrm>
            <a:off x="609600" y="2057400"/>
            <a:ext cx="7772400" cy="3759200"/>
          </a:xfrm>
          <a:prstGeom prst="rect">
            <a:avLst/>
          </a:prstGeom>
        </p:spPr>
      </p:pic>
    </p:spTree>
    <p:extLst>
      <p:ext uri="{BB962C8B-B14F-4D97-AF65-F5344CB8AC3E}">
        <p14:creationId xmlns:p14="http://schemas.microsoft.com/office/powerpoint/2010/main" val="292790998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1014256"/>
            <a:ext cx="7772400" cy="1143000"/>
          </a:xfrm>
          <a:prstGeom prst="rect">
            <a:avLst/>
          </a:prstGeo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400" b="1" i="0" u="none" strike="noStrike" kern="1200" cap="all" spc="0" normalizeH="0" baseline="0" noProof="0" dirty="0">
                <a:ln>
                  <a:noFill/>
                </a:ln>
                <a:solidFill>
                  <a:srgbClr val="009999"/>
                </a:solidFill>
                <a:effectLst/>
                <a:uLnTx/>
                <a:uFillTx/>
                <a:latin typeface="+mn-lt"/>
                <a:ea typeface="+mj-ea"/>
                <a:cs typeface="+mj-cs"/>
              </a:rPr>
              <a:t>Corporate ID Program</a:t>
            </a:r>
          </a:p>
        </p:txBody>
      </p:sp>
      <p:pic>
        <p:nvPicPr>
          <p:cNvPr id="6" name="Picture 3"/>
          <p:cNvPicPr>
            <a:picLocks noChangeAspect="1" noChangeArrowheads="1"/>
          </p:cNvPicPr>
          <p:nvPr/>
        </p:nvPicPr>
        <p:blipFill>
          <a:blip r:embed="rId2"/>
          <a:srcRect/>
          <a:stretch>
            <a:fillRect/>
          </a:stretch>
        </p:blipFill>
        <p:spPr bwMode="auto">
          <a:xfrm>
            <a:off x="1143000" y="1905000"/>
            <a:ext cx="2895600" cy="2743200"/>
          </a:xfrm>
          <a:prstGeom prst="rect">
            <a:avLst/>
          </a:prstGeom>
          <a:noFill/>
          <a:ln w="9525" algn="ctr">
            <a:noFill/>
            <a:miter lim="800000"/>
            <a:headEnd/>
            <a:tailEnd/>
          </a:ln>
        </p:spPr>
      </p:pic>
      <p:pic>
        <p:nvPicPr>
          <p:cNvPr id="7" name="Picture 4"/>
          <p:cNvPicPr>
            <a:picLocks noChangeAspect="1" noChangeArrowheads="1"/>
          </p:cNvPicPr>
          <p:nvPr/>
        </p:nvPicPr>
        <p:blipFill>
          <a:blip r:embed="rId3"/>
          <a:srcRect/>
          <a:stretch>
            <a:fillRect/>
          </a:stretch>
        </p:blipFill>
        <p:spPr bwMode="auto">
          <a:xfrm>
            <a:off x="5486400" y="1905000"/>
            <a:ext cx="1752600" cy="1295400"/>
          </a:xfrm>
          <a:prstGeom prst="rect">
            <a:avLst/>
          </a:prstGeom>
          <a:noFill/>
          <a:ln w="9525" algn="ctr">
            <a:noFill/>
            <a:miter lim="800000"/>
            <a:headEnd/>
            <a:tailEnd/>
          </a:ln>
        </p:spPr>
      </p:pic>
      <p:pic>
        <p:nvPicPr>
          <p:cNvPr id="11" name="Content Placeholder 5"/>
          <p:cNvPicPr>
            <a:picLocks/>
          </p:cNvPicPr>
          <p:nvPr/>
        </p:nvPicPr>
        <p:blipFill>
          <a:blip r:embed="rId4"/>
          <a:srcRect l="7121" b="17244"/>
          <a:stretch>
            <a:fillRect/>
          </a:stretch>
        </p:blipFill>
        <p:spPr>
          <a:xfrm>
            <a:off x="1676400" y="4876800"/>
            <a:ext cx="2046288" cy="1143000"/>
          </a:xfrm>
          <a:prstGeom prst="rect">
            <a:avLst/>
          </a:prstGeom>
        </p:spPr>
      </p:pic>
      <p:pic>
        <p:nvPicPr>
          <p:cNvPr id="12" name="Picture 6"/>
          <p:cNvPicPr>
            <a:picLocks noChangeAspect="1" noChangeArrowheads="1"/>
          </p:cNvPicPr>
          <p:nvPr/>
        </p:nvPicPr>
        <p:blipFill>
          <a:blip r:embed="rId5"/>
          <a:srcRect l="5580" t="5403" r="1860" b="3854"/>
          <a:stretch>
            <a:fillRect/>
          </a:stretch>
        </p:blipFill>
        <p:spPr bwMode="auto">
          <a:xfrm>
            <a:off x="4876800" y="3352800"/>
            <a:ext cx="2971800" cy="3124200"/>
          </a:xfrm>
          <a:prstGeom prst="rect">
            <a:avLst/>
          </a:prstGeom>
          <a:noFill/>
          <a:ln w="9525" algn="ctr">
            <a:noFill/>
            <a:miter lim="800000"/>
            <a:headEnd/>
            <a:tailEnd/>
          </a:ln>
        </p:spPr>
      </p:pic>
    </p:spTree>
    <p:extLst>
      <p:ext uri="{BB962C8B-B14F-4D97-AF65-F5344CB8AC3E}">
        <p14:creationId xmlns:p14="http://schemas.microsoft.com/office/powerpoint/2010/main" val="377540482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5" name="Title 1"/>
          <p:cNvSpPr txBox="1">
            <a:spLocks/>
          </p:cNvSpPr>
          <p:nvPr/>
        </p:nvSpPr>
        <p:spPr>
          <a:xfrm>
            <a:off x="685800" y="762000"/>
            <a:ext cx="7772400" cy="1143000"/>
          </a:xfrm>
          <a:prstGeom prst="rect">
            <a:avLst/>
          </a:prstGeom>
        </p:spPr>
        <p:txBody>
          <a:bodyPr>
            <a:normAutofit fontScale="97500"/>
          </a:bodyPr>
          <a:lstStyle/>
          <a:p>
            <a:pPr marL="0" marR="0" lvl="0" indent="0" algn="ctr" defTabSz="457200" rtl="0" eaLnBrk="0" fontAlgn="base" latinLnBrk="0" hangingPunct="0">
              <a:lnSpc>
                <a:spcPct val="100000"/>
              </a:lnSpc>
              <a:spcBef>
                <a:spcPct val="0"/>
              </a:spcBef>
              <a:spcAft>
                <a:spcPct val="0"/>
              </a:spcAft>
              <a:buClrTx/>
              <a:buSzTx/>
              <a:buFontTx/>
              <a:buNone/>
              <a:tabLst/>
              <a:defRPr/>
            </a:pPr>
            <a:br>
              <a:rPr kumimoji="0" lang="en-US" sz="2400" b="1" i="0" u="none" strike="noStrike" kern="1200" cap="all" spc="0" normalizeH="0" baseline="0" noProof="0" dirty="0">
                <a:ln>
                  <a:noFill/>
                </a:ln>
                <a:solidFill>
                  <a:schemeClr val="tx1"/>
                </a:solidFill>
                <a:effectLst/>
                <a:uLnTx/>
                <a:uFillTx/>
                <a:latin typeface="+mn-lt"/>
                <a:ea typeface="+mj-ea"/>
                <a:cs typeface="+mj-cs"/>
              </a:rPr>
            </a:br>
            <a:r>
              <a:rPr kumimoji="0" lang="en-US" sz="2400" b="1" i="0" u="none" strike="noStrike" kern="1200" cap="all" spc="0" normalizeH="0" baseline="0" noProof="0" dirty="0">
                <a:ln>
                  <a:noFill/>
                </a:ln>
                <a:solidFill>
                  <a:srgbClr val="009999"/>
                </a:solidFill>
                <a:effectLst/>
                <a:uLnTx/>
                <a:uFillTx/>
                <a:latin typeface="+mn-lt"/>
                <a:ea typeface="+mj-ea"/>
                <a:cs typeface="+mj-cs"/>
              </a:rPr>
              <a:t>Corporate ID Program</a:t>
            </a:r>
            <a:br>
              <a:rPr kumimoji="0" lang="en-US" sz="2400" b="1" i="0" u="none" strike="noStrike" kern="1200" cap="all" spc="0" normalizeH="0" baseline="0" noProof="0" dirty="0">
                <a:ln>
                  <a:noFill/>
                </a:ln>
                <a:solidFill>
                  <a:schemeClr val="tx1"/>
                </a:solidFill>
                <a:effectLst/>
                <a:uLnTx/>
                <a:uFillTx/>
                <a:latin typeface="+mn-lt"/>
                <a:ea typeface="+mj-ea"/>
                <a:cs typeface="+mj-cs"/>
              </a:rPr>
            </a:br>
            <a:endParaRPr kumimoji="0" lang="en-US" sz="2400" b="1" i="0" u="none" strike="noStrike" kern="1200" cap="all" spc="0" normalizeH="0" baseline="0" noProof="0" dirty="0">
              <a:ln>
                <a:noFill/>
              </a:ln>
              <a:solidFill>
                <a:schemeClr val="bg1"/>
              </a:solidFill>
              <a:effectLst/>
              <a:uLnTx/>
              <a:uFillTx/>
              <a:latin typeface="+mn-lt"/>
              <a:ea typeface="+mj-ea"/>
              <a:cs typeface="+mj-cs"/>
            </a:endParaRPr>
          </a:p>
        </p:txBody>
      </p:sp>
      <p:pic>
        <p:nvPicPr>
          <p:cNvPr id="6" name="Content Placeholder 3" descr="starbuckslogo"/>
          <p:cNvPicPr>
            <a:picLocks/>
          </p:cNvPicPr>
          <p:nvPr/>
        </p:nvPicPr>
        <p:blipFill>
          <a:blip r:embed="rId2"/>
          <a:srcRect l="-7410" t="-3435" r="-9409" b="-6825"/>
          <a:stretch>
            <a:fillRect/>
          </a:stretch>
        </p:blipFill>
        <p:spPr>
          <a:xfrm>
            <a:off x="1219200" y="1981200"/>
            <a:ext cx="1768475" cy="1524000"/>
          </a:xfrm>
          <a:prstGeom prst="rect">
            <a:avLst/>
          </a:prstGeom>
          <a:solidFill>
            <a:schemeClr val="bg1"/>
          </a:solidFill>
        </p:spPr>
      </p:pic>
      <p:pic>
        <p:nvPicPr>
          <p:cNvPr id="7" name="Picture 4" descr="doritos"/>
          <p:cNvPicPr>
            <a:picLocks noChangeAspect="1" noChangeArrowheads="1"/>
          </p:cNvPicPr>
          <p:nvPr/>
        </p:nvPicPr>
        <p:blipFill>
          <a:blip r:embed="rId3"/>
          <a:srcRect r="1022"/>
          <a:stretch>
            <a:fillRect/>
          </a:stretch>
        </p:blipFill>
        <p:spPr bwMode="auto">
          <a:xfrm>
            <a:off x="5181600" y="5334000"/>
            <a:ext cx="2295525" cy="723900"/>
          </a:xfrm>
          <a:prstGeom prst="rect">
            <a:avLst/>
          </a:prstGeom>
          <a:noFill/>
          <a:ln w="9525">
            <a:noFill/>
            <a:miter lim="800000"/>
            <a:headEnd/>
            <a:tailEnd/>
          </a:ln>
        </p:spPr>
      </p:pic>
      <p:pic>
        <p:nvPicPr>
          <p:cNvPr id="11" name="Picture 5"/>
          <p:cNvPicPr>
            <a:picLocks noChangeAspect="1" noChangeArrowheads="1"/>
          </p:cNvPicPr>
          <p:nvPr/>
        </p:nvPicPr>
        <p:blipFill>
          <a:blip r:embed="rId4"/>
          <a:srcRect/>
          <a:stretch>
            <a:fillRect/>
          </a:stretch>
        </p:blipFill>
        <p:spPr bwMode="auto">
          <a:xfrm>
            <a:off x="4876800" y="1981200"/>
            <a:ext cx="2152650" cy="581025"/>
          </a:xfrm>
          <a:prstGeom prst="rect">
            <a:avLst/>
          </a:prstGeom>
          <a:noFill/>
          <a:ln w="9525">
            <a:noFill/>
            <a:miter lim="800000"/>
            <a:headEnd/>
            <a:tailEnd/>
          </a:ln>
        </p:spPr>
      </p:pic>
      <p:pic>
        <p:nvPicPr>
          <p:cNvPr id="12" name="Picture 6" descr="POSTIT2"/>
          <p:cNvPicPr>
            <a:picLocks noChangeAspect="1" noChangeArrowheads="1"/>
          </p:cNvPicPr>
          <p:nvPr/>
        </p:nvPicPr>
        <p:blipFill>
          <a:blip r:embed="rId5"/>
          <a:srcRect/>
          <a:stretch>
            <a:fillRect/>
          </a:stretch>
        </p:blipFill>
        <p:spPr bwMode="auto">
          <a:xfrm>
            <a:off x="1219200" y="4343400"/>
            <a:ext cx="2152650" cy="990600"/>
          </a:xfrm>
          <a:prstGeom prst="rect">
            <a:avLst/>
          </a:prstGeom>
          <a:noFill/>
          <a:ln w="9525">
            <a:noFill/>
            <a:miter lim="800000"/>
            <a:headEnd/>
            <a:tailEnd/>
          </a:ln>
        </p:spPr>
      </p:pic>
      <p:pic>
        <p:nvPicPr>
          <p:cNvPr id="13" name="Picture 7" descr="Major_League_Baseball"/>
          <p:cNvPicPr>
            <a:picLocks noChangeAspect="1" noChangeArrowheads="1"/>
          </p:cNvPicPr>
          <p:nvPr/>
        </p:nvPicPr>
        <p:blipFill>
          <a:blip r:embed="rId6"/>
          <a:srcRect/>
          <a:stretch>
            <a:fillRect/>
          </a:stretch>
        </p:blipFill>
        <p:spPr bwMode="auto">
          <a:xfrm>
            <a:off x="3352800" y="3048000"/>
            <a:ext cx="2933700" cy="1476375"/>
          </a:xfrm>
          <a:prstGeom prst="rect">
            <a:avLst/>
          </a:prstGeom>
          <a:noFill/>
          <a:ln w="9525">
            <a:noFill/>
            <a:miter lim="800000"/>
            <a:headEnd/>
            <a:tailEnd/>
          </a:ln>
        </p:spPr>
      </p:pic>
    </p:spTree>
    <p:extLst>
      <p:ext uri="{BB962C8B-B14F-4D97-AF65-F5344CB8AC3E}">
        <p14:creationId xmlns:p14="http://schemas.microsoft.com/office/powerpoint/2010/main" val="3872618699"/>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rtlCol="0">
            <a:normAutofit/>
          </a:bodyPr>
          <a:lstStyle/>
          <a:p>
            <a:pPr eaLnBrk="1" fontAlgn="auto" hangingPunct="1">
              <a:spcAft>
                <a:spcPts val="0"/>
              </a:spcAft>
              <a:defRPr/>
            </a:pPr>
            <a:r>
              <a:rPr lang="en-US" dirty="0">
                <a:ea typeface="+mn-ea"/>
              </a:rPr>
              <a:t> </a:t>
            </a:r>
          </a:p>
        </p:txBody>
      </p:sp>
      <p:sp>
        <p:nvSpPr>
          <p:cNvPr id="10" name="Content Placeholder 9"/>
          <p:cNvSpPr>
            <a:spLocks noGrp="1"/>
          </p:cNvSpPr>
          <p:nvPr>
            <p:ph idx="10"/>
          </p:nvPr>
        </p:nvSpPr>
        <p:spPr>
          <a:xfrm>
            <a:off x="984250" y="850900"/>
            <a:ext cx="7702550" cy="369888"/>
          </a:xfrm>
        </p:spPr>
        <p:txBody>
          <a:bodyPr rtlCol="0">
            <a:normAutofit/>
          </a:bodyPr>
          <a:lstStyle/>
          <a:p>
            <a:pPr eaLnBrk="1" fontAlgn="auto" hangingPunct="1">
              <a:spcAft>
                <a:spcPts val="0"/>
              </a:spcAft>
              <a:buFont typeface="Arial"/>
              <a:buNone/>
              <a:defRPr/>
            </a:pPr>
            <a:r>
              <a:rPr lang="en-US" dirty="0">
                <a:ea typeface="+mn-ea"/>
              </a:rPr>
              <a:t> </a:t>
            </a:r>
          </a:p>
        </p:txBody>
      </p:sp>
      <p:sp>
        <p:nvSpPr>
          <p:cNvPr id="2" name="Rectangle 1"/>
          <p:cNvSpPr/>
          <p:nvPr/>
        </p:nvSpPr>
        <p:spPr>
          <a:xfrm>
            <a:off x="2922292" y="1802712"/>
            <a:ext cx="3147015" cy="369332"/>
          </a:xfrm>
          <a:prstGeom prst="rect">
            <a:avLst/>
          </a:prstGeom>
        </p:spPr>
        <p:txBody>
          <a:bodyPr wrap="none">
            <a:spAutoFit/>
          </a:bodyPr>
          <a:lstStyle/>
          <a:p>
            <a:r>
              <a:rPr lang="en-US" dirty="0">
                <a:hlinkClick r:id="rId2"/>
              </a:rPr>
              <a:t>http://</a:t>
            </a:r>
            <a:r>
              <a:rPr lang="en-US" dirty="0" err="1">
                <a:hlinkClick r:id="rId2"/>
              </a:rPr>
              <a:t>www.pantoneview.com</a:t>
            </a:r>
            <a:endParaRPr lang="en-US" dirty="0"/>
          </a:p>
        </p:txBody>
      </p:sp>
    </p:spTree>
    <p:extLst>
      <p:ext uri="{BB962C8B-B14F-4D97-AF65-F5344CB8AC3E}">
        <p14:creationId xmlns:p14="http://schemas.microsoft.com/office/powerpoint/2010/main" val="402098934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Sources?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Subtitle 4"/>
          <p:cNvSpPr>
            <a:spLocks noGrp="1"/>
          </p:cNvSpPr>
          <p:nvPr>
            <p:ph type="subTitle" idx="1"/>
          </p:nvPr>
        </p:nvSpPr>
        <p:spPr>
          <a:xfrm>
            <a:off x="191826" y="1339463"/>
            <a:ext cx="8751252" cy="3846620"/>
          </a:xfrm>
        </p:spPr>
        <p:txBody>
          <a:bodyPr>
            <a:normAutofit lnSpcReduction="10000"/>
          </a:bodyPr>
          <a:lstStyle/>
          <a:p>
            <a:endParaRPr lang="en-US" dirty="0"/>
          </a:p>
          <a:p>
            <a:r>
              <a:rPr lang="en-US" dirty="0" err="1"/>
              <a:t>Pantone.com</a:t>
            </a:r>
            <a:endParaRPr lang="en-US" dirty="0"/>
          </a:p>
          <a:p>
            <a:r>
              <a:rPr lang="en-US" dirty="0" err="1"/>
              <a:t>SAPPI.com</a:t>
            </a:r>
            <a:r>
              <a:rPr lang="en-US" dirty="0"/>
              <a:t>  -  Press check</a:t>
            </a:r>
          </a:p>
          <a:p>
            <a:r>
              <a:rPr lang="en-US" dirty="0" err="1"/>
              <a:t>Printing.org</a:t>
            </a:r>
            <a:r>
              <a:rPr lang="en-US" dirty="0"/>
              <a:t> = Designing for Success in Prepress</a:t>
            </a:r>
          </a:p>
          <a:p>
            <a:r>
              <a:rPr lang="en-US" dirty="0" err="1"/>
              <a:t>Printing.org</a:t>
            </a:r>
            <a:r>
              <a:rPr lang="en-US" dirty="0"/>
              <a:t> – 10 Steps to Successful Press Oks</a:t>
            </a:r>
          </a:p>
          <a:p>
            <a:r>
              <a:rPr lang="en-US" dirty="0">
                <a:hlinkClick r:id="rId4"/>
              </a:rPr>
              <a:t>www.hutchcolor.com</a:t>
            </a:r>
            <a:endParaRPr lang="en-US" dirty="0"/>
          </a:p>
          <a:p>
            <a:r>
              <a:rPr lang="en-US" u="sng" dirty="0">
                <a:solidFill>
                  <a:srgbClr val="3366FF"/>
                </a:solidFill>
                <a:hlinkClick r:id="rId5"/>
              </a:rPr>
              <a:t>www.idealliance.org</a:t>
            </a:r>
            <a:endParaRPr lang="en-US" u="sng" dirty="0">
              <a:solidFill>
                <a:srgbClr val="3366FF"/>
              </a:solidFill>
            </a:endParaRPr>
          </a:p>
        </p:txBody>
      </p:sp>
    </p:spTree>
    <p:extLst>
      <p:ext uri="{BB962C8B-B14F-4D97-AF65-F5344CB8AC3E}">
        <p14:creationId xmlns:p14="http://schemas.microsoft.com/office/powerpoint/2010/main" val="170572217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Printed Color?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Subtitle 4"/>
          <p:cNvSpPr>
            <a:spLocks noGrp="1"/>
          </p:cNvSpPr>
          <p:nvPr>
            <p:ph type="subTitle" idx="1"/>
          </p:nvPr>
        </p:nvSpPr>
        <p:spPr>
          <a:xfrm>
            <a:off x="1371600" y="1451916"/>
            <a:ext cx="6400800" cy="1752600"/>
          </a:xfrm>
        </p:spPr>
        <p:txBody>
          <a:bodyPr>
            <a:normAutofit fontScale="85000" lnSpcReduction="20000"/>
          </a:bodyPr>
          <a:lstStyle/>
          <a:p>
            <a:r>
              <a:rPr lang="en-US" dirty="0"/>
              <a:t>Back Table!</a:t>
            </a:r>
          </a:p>
          <a:p>
            <a:r>
              <a:rPr lang="en-US" dirty="0"/>
              <a:t>Process Color CMYK, plus the fifth color</a:t>
            </a:r>
          </a:p>
          <a:p>
            <a:r>
              <a:rPr lang="en-US" dirty="0"/>
              <a:t>PMS Chips/Samples</a:t>
            </a:r>
          </a:p>
          <a:p>
            <a:r>
              <a:rPr lang="en-US" dirty="0"/>
              <a:t>Print Samples</a:t>
            </a:r>
          </a:p>
          <a:p>
            <a:endParaRPr lang="en-US" dirty="0"/>
          </a:p>
        </p:txBody>
      </p:sp>
    </p:spTree>
    <p:extLst>
      <p:ext uri="{BB962C8B-B14F-4D97-AF65-F5344CB8AC3E}">
        <p14:creationId xmlns:p14="http://schemas.microsoft.com/office/powerpoint/2010/main" val="3163234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chemeClr val="tx2">
                    <a:lumMod val="60000"/>
                    <a:lumOff val="40000"/>
                  </a:schemeClr>
                </a:solidFill>
                <a:latin typeface="Arial"/>
                <a:cs typeface="Arial"/>
              </a:rPr>
              <a:t>Color</a:t>
            </a:r>
            <a:r>
              <a:rPr lang="en-US" dirty="0">
                <a:latin typeface="Arial"/>
                <a:cs typeface="Arial"/>
              </a:rPr>
              <a:t>, is a visual sensation that involves a light source, an object and a viewer.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8" name="TextBox 7"/>
          <p:cNvSpPr txBox="1"/>
          <p:nvPr/>
        </p:nvSpPr>
        <p:spPr>
          <a:xfrm>
            <a:off x="3065088" y="6480706"/>
            <a:ext cx="1953217"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NASA, Thaddeus B. Kubis</a:t>
            </a:r>
          </a:p>
        </p:txBody>
      </p:sp>
      <p:pic>
        <p:nvPicPr>
          <p:cNvPr id="7" name="Picture 6"/>
          <p:cNvPicPr>
            <a:picLocks noChangeAspect="1"/>
          </p:cNvPicPr>
          <p:nvPr/>
        </p:nvPicPr>
        <p:blipFill>
          <a:blip r:embed="rId3"/>
          <a:stretch>
            <a:fillRect/>
          </a:stretch>
        </p:blipFill>
        <p:spPr>
          <a:xfrm>
            <a:off x="453139" y="2881711"/>
            <a:ext cx="2716402" cy="2683967"/>
          </a:xfrm>
          <a:prstGeom prst="rect">
            <a:avLst/>
          </a:prstGeom>
        </p:spPr>
      </p:pic>
      <p:pic>
        <p:nvPicPr>
          <p:cNvPr id="12" name="Picture 11" descr="Oran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4098" y="2883897"/>
            <a:ext cx="3596935" cy="2697701"/>
          </a:xfrm>
          <a:prstGeom prst="rect">
            <a:avLst/>
          </a:prstGeom>
        </p:spPr>
      </p:pic>
    </p:spTree>
    <p:extLst>
      <p:ext uri="{BB962C8B-B14F-4D97-AF65-F5344CB8AC3E}">
        <p14:creationId xmlns:p14="http://schemas.microsoft.com/office/powerpoint/2010/main" val="2452210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4" descr="PrintingGuidelinesDEE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 y="1298575"/>
            <a:ext cx="8999538" cy="438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622982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ubtitle 2"/>
          <p:cNvSpPr>
            <a:spLocks noGrp="1"/>
          </p:cNvSpPr>
          <p:nvPr>
            <p:ph type="subTitle" idx="1"/>
          </p:nvPr>
        </p:nvSpPr>
        <p:spPr>
          <a:xfrm>
            <a:off x="1371600" y="842963"/>
            <a:ext cx="6400800" cy="5227637"/>
          </a:xfrm>
        </p:spPr>
        <p:txBody>
          <a:bodyPr/>
          <a:lstStyle/>
          <a:p>
            <a:pPr eaLnBrk="1" hangingPunct="1">
              <a:lnSpc>
                <a:spcPct val="80000"/>
              </a:lnSpc>
            </a:pPr>
            <a:endParaRPr lang="en-US" sz="1800">
              <a:solidFill>
                <a:schemeClr val="tx1"/>
              </a:solidFill>
              <a:latin typeface="Arial" charset="0"/>
              <a:cs typeface="Arial" charset="0"/>
            </a:endParaRPr>
          </a:p>
          <a:p>
            <a:pPr eaLnBrk="1" hangingPunct="1">
              <a:lnSpc>
                <a:spcPct val="80000"/>
              </a:lnSpc>
            </a:pPr>
            <a:endParaRPr lang="en-US" sz="2400" b="1">
              <a:solidFill>
                <a:srgbClr val="0D0D0D"/>
              </a:solidFill>
              <a:latin typeface="Arial" charset="0"/>
              <a:cs typeface="Arial" charset="0"/>
            </a:endParaRPr>
          </a:p>
          <a:p>
            <a:pPr eaLnBrk="1" hangingPunct="1">
              <a:lnSpc>
                <a:spcPct val="80000"/>
              </a:lnSpc>
            </a:pPr>
            <a:endParaRPr lang="en-US" sz="1800" b="1">
              <a:solidFill>
                <a:srgbClr val="0D0D0D"/>
              </a:solidFill>
              <a:latin typeface="Arial" charset="0"/>
              <a:cs typeface="Arial" charset="0"/>
            </a:endParaRPr>
          </a:p>
          <a:p>
            <a:pPr eaLnBrk="1" hangingPunct="1">
              <a:lnSpc>
                <a:spcPct val="80000"/>
              </a:lnSpc>
            </a:pPr>
            <a:endParaRPr lang="en-US" sz="1800">
              <a:solidFill>
                <a:srgbClr val="000000"/>
              </a:solidFill>
              <a:latin typeface="Arial" charset="0"/>
              <a:cs typeface="Arial" charset="0"/>
            </a:endParaRPr>
          </a:p>
          <a:p>
            <a:pPr eaLnBrk="1" hangingPunct="1">
              <a:lnSpc>
                <a:spcPct val="80000"/>
              </a:lnSpc>
            </a:pPr>
            <a:endParaRPr lang="en-US" sz="1800" b="1">
              <a:solidFill>
                <a:srgbClr val="898989"/>
              </a:solidFill>
              <a:latin typeface="Arial" charset="0"/>
              <a:cs typeface="Arial" charset="0"/>
            </a:endParaRPr>
          </a:p>
          <a:p>
            <a:pPr eaLnBrk="1" hangingPunct="1">
              <a:lnSpc>
                <a:spcPct val="80000"/>
              </a:lnSpc>
            </a:pPr>
            <a:endParaRPr lang="en-US" sz="1800">
              <a:solidFill>
                <a:srgbClr val="0000FF"/>
              </a:solidFill>
              <a:latin typeface="Calibri" charset="0"/>
            </a:endParaRPr>
          </a:p>
          <a:p>
            <a:pPr eaLnBrk="1" hangingPunct="1">
              <a:lnSpc>
                <a:spcPct val="80000"/>
              </a:lnSpc>
            </a:pPr>
            <a:endParaRPr lang="en-US" sz="1800">
              <a:solidFill>
                <a:srgbClr val="0000FF"/>
              </a:solidFill>
              <a:latin typeface="Calibri" charset="0"/>
            </a:endParaRPr>
          </a:p>
        </p:txBody>
      </p:sp>
      <p:pic>
        <p:nvPicPr>
          <p:cNvPr id="80898" name="Picture 3" descr="PrintingGuidelinesDEER2.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1489075"/>
            <a:ext cx="9144000" cy="3905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0314257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ubtitle 2"/>
          <p:cNvSpPr>
            <a:spLocks noGrp="1"/>
          </p:cNvSpPr>
          <p:nvPr>
            <p:ph type="subTitle" idx="1"/>
          </p:nvPr>
        </p:nvSpPr>
        <p:spPr>
          <a:xfrm>
            <a:off x="1371600" y="842963"/>
            <a:ext cx="6400800" cy="5227637"/>
          </a:xfrm>
        </p:spPr>
        <p:txBody>
          <a:bodyPr/>
          <a:lstStyle/>
          <a:p>
            <a:pPr eaLnBrk="1" hangingPunct="1">
              <a:lnSpc>
                <a:spcPct val="80000"/>
              </a:lnSpc>
            </a:pPr>
            <a:endParaRPr lang="en-US" sz="1800">
              <a:solidFill>
                <a:schemeClr val="tx1"/>
              </a:solidFill>
              <a:latin typeface="Arial" charset="0"/>
              <a:cs typeface="Arial" charset="0"/>
            </a:endParaRPr>
          </a:p>
          <a:p>
            <a:pPr eaLnBrk="1" hangingPunct="1">
              <a:lnSpc>
                <a:spcPct val="80000"/>
              </a:lnSpc>
            </a:pPr>
            <a:endParaRPr lang="en-US" sz="2400" b="1">
              <a:solidFill>
                <a:srgbClr val="0D0D0D"/>
              </a:solidFill>
              <a:latin typeface="Arial" charset="0"/>
              <a:cs typeface="Arial" charset="0"/>
            </a:endParaRPr>
          </a:p>
          <a:p>
            <a:pPr eaLnBrk="1" hangingPunct="1">
              <a:lnSpc>
                <a:spcPct val="80000"/>
              </a:lnSpc>
            </a:pPr>
            <a:endParaRPr lang="en-US" sz="1800" b="1">
              <a:solidFill>
                <a:srgbClr val="0D0D0D"/>
              </a:solidFill>
              <a:latin typeface="Arial" charset="0"/>
              <a:cs typeface="Arial" charset="0"/>
            </a:endParaRPr>
          </a:p>
          <a:p>
            <a:pPr eaLnBrk="1" hangingPunct="1">
              <a:lnSpc>
                <a:spcPct val="80000"/>
              </a:lnSpc>
            </a:pPr>
            <a:endParaRPr lang="en-US" sz="1800">
              <a:solidFill>
                <a:srgbClr val="000000"/>
              </a:solidFill>
              <a:latin typeface="Arial" charset="0"/>
              <a:cs typeface="Arial" charset="0"/>
            </a:endParaRPr>
          </a:p>
          <a:p>
            <a:pPr eaLnBrk="1" hangingPunct="1">
              <a:lnSpc>
                <a:spcPct val="80000"/>
              </a:lnSpc>
            </a:pPr>
            <a:endParaRPr lang="en-US" sz="1800" b="1">
              <a:solidFill>
                <a:srgbClr val="898989"/>
              </a:solidFill>
              <a:latin typeface="Arial" charset="0"/>
              <a:cs typeface="Arial" charset="0"/>
            </a:endParaRPr>
          </a:p>
          <a:p>
            <a:pPr eaLnBrk="1" hangingPunct="1">
              <a:lnSpc>
                <a:spcPct val="80000"/>
              </a:lnSpc>
            </a:pPr>
            <a:endParaRPr lang="en-US" sz="1800">
              <a:solidFill>
                <a:srgbClr val="0000FF"/>
              </a:solidFill>
              <a:latin typeface="Calibri" charset="0"/>
            </a:endParaRPr>
          </a:p>
          <a:p>
            <a:pPr eaLnBrk="1" hangingPunct="1">
              <a:lnSpc>
                <a:spcPct val="80000"/>
              </a:lnSpc>
            </a:pPr>
            <a:endParaRPr lang="en-US" sz="1800">
              <a:solidFill>
                <a:srgbClr val="0000FF"/>
              </a:solidFill>
              <a:latin typeface="Calibri" charset="0"/>
            </a:endParaRPr>
          </a:p>
        </p:txBody>
      </p:sp>
      <p:pic>
        <p:nvPicPr>
          <p:cNvPr id="82946" name="Picture 3" descr="PrintingGuidelinesDEER3.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8" y="1814513"/>
            <a:ext cx="9144000" cy="3613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0309784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ubtitle 2"/>
          <p:cNvSpPr>
            <a:spLocks noGrp="1"/>
          </p:cNvSpPr>
          <p:nvPr>
            <p:ph type="subTitle" idx="1"/>
          </p:nvPr>
        </p:nvSpPr>
        <p:spPr>
          <a:xfrm>
            <a:off x="1062038" y="842963"/>
            <a:ext cx="6959600" cy="1752600"/>
          </a:xfrm>
        </p:spPr>
        <p:txBody>
          <a:bodyPr/>
          <a:lstStyle/>
          <a:p>
            <a:pPr eaLnBrk="1" hangingPunct="1">
              <a:lnSpc>
                <a:spcPct val="80000"/>
              </a:lnSpc>
            </a:pPr>
            <a:r>
              <a:rPr lang="en-US" sz="2000" b="1">
                <a:solidFill>
                  <a:schemeClr val="tx1"/>
                </a:solidFill>
                <a:latin typeface="Arial" charset="0"/>
                <a:cs typeface="Arial" charset="0"/>
              </a:rPr>
              <a:t>Posters</a:t>
            </a:r>
            <a:endParaRPr lang="en-US" sz="2000">
              <a:solidFill>
                <a:srgbClr val="898989"/>
              </a:solidFill>
              <a:latin typeface="Arial" charset="0"/>
              <a:cs typeface="Arial" charset="0"/>
            </a:endParaRPr>
          </a:p>
          <a:p>
            <a:pPr eaLnBrk="1" hangingPunct="1">
              <a:lnSpc>
                <a:spcPct val="80000"/>
              </a:lnSpc>
            </a:pPr>
            <a:endParaRPr lang="en-US" sz="4000">
              <a:solidFill>
                <a:srgbClr val="0000FF"/>
              </a:solidFill>
              <a:latin typeface="Calibri" charset="0"/>
            </a:endParaRPr>
          </a:p>
          <a:p>
            <a:pPr eaLnBrk="1" hangingPunct="1"/>
            <a:r>
              <a:rPr lang="en-US" sz="2800" u="sng">
                <a:solidFill>
                  <a:srgbClr val="0000FF"/>
                </a:solidFill>
                <a:latin typeface="Calibri" charset="0"/>
                <a:hlinkClick r:id="rId3"/>
              </a:rPr>
              <a:t>http://idealliance.org/</a:t>
            </a:r>
            <a:endParaRPr lang="en-US" sz="2800" u="sng">
              <a:solidFill>
                <a:srgbClr val="0000FF"/>
              </a:solidFill>
              <a:latin typeface="Calibri" charset="0"/>
            </a:endParaRPr>
          </a:p>
          <a:p>
            <a:pPr eaLnBrk="1" hangingPunct="1">
              <a:lnSpc>
                <a:spcPct val="80000"/>
              </a:lnSpc>
            </a:pPr>
            <a:endParaRPr lang="en-US" sz="4000">
              <a:solidFill>
                <a:schemeClr val="tx1"/>
              </a:solidFill>
              <a:latin typeface="Arial" charset="0"/>
              <a:cs typeface="Arial" charset="0"/>
            </a:endParaRPr>
          </a:p>
          <a:p>
            <a:pPr eaLnBrk="1" hangingPunct="1">
              <a:lnSpc>
                <a:spcPct val="80000"/>
              </a:lnSpc>
            </a:pPr>
            <a:endParaRPr lang="en-US" sz="4000" b="1">
              <a:solidFill>
                <a:srgbClr val="0000FF"/>
              </a:solidFill>
              <a:latin typeface="Arial" charset="0"/>
              <a:cs typeface="Arial" charset="0"/>
            </a:endParaRPr>
          </a:p>
          <a:p>
            <a:pPr eaLnBrk="1" hangingPunct="1">
              <a:lnSpc>
                <a:spcPct val="80000"/>
              </a:lnSpc>
            </a:pPr>
            <a:endParaRPr lang="en-US" sz="4000">
              <a:solidFill>
                <a:schemeClr val="tx1"/>
              </a:solidFill>
              <a:latin typeface="Arial" charset="0"/>
              <a:cs typeface="Arial" charset="0"/>
            </a:endParaRPr>
          </a:p>
          <a:p>
            <a:pPr eaLnBrk="1" hangingPunct="1">
              <a:lnSpc>
                <a:spcPct val="80000"/>
              </a:lnSpc>
            </a:pPr>
            <a:endParaRPr lang="en-US" sz="5300" b="1">
              <a:solidFill>
                <a:srgbClr val="0D0D0D"/>
              </a:solidFill>
              <a:latin typeface="Arial" charset="0"/>
              <a:cs typeface="Arial" charset="0"/>
            </a:endParaRPr>
          </a:p>
          <a:p>
            <a:pPr eaLnBrk="1" hangingPunct="1">
              <a:lnSpc>
                <a:spcPct val="80000"/>
              </a:lnSpc>
            </a:pPr>
            <a:endParaRPr lang="en-US" sz="4000" b="1">
              <a:solidFill>
                <a:srgbClr val="0D0D0D"/>
              </a:solidFill>
              <a:latin typeface="Arial" charset="0"/>
              <a:cs typeface="Arial" charset="0"/>
            </a:endParaRPr>
          </a:p>
          <a:p>
            <a:pPr eaLnBrk="1" hangingPunct="1">
              <a:lnSpc>
                <a:spcPct val="80000"/>
              </a:lnSpc>
            </a:pPr>
            <a:endParaRPr lang="en-US" sz="4000">
              <a:solidFill>
                <a:srgbClr val="000000"/>
              </a:solidFill>
              <a:latin typeface="Arial" charset="0"/>
              <a:cs typeface="Arial" charset="0"/>
            </a:endParaRPr>
          </a:p>
          <a:p>
            <a:pPr eaLnBrk="1" hangingPunct="1">
              <a:lnSpc>
                <a:spcPct val="80000"/>
              </a:lnSpc>
            </a:pPr>
            <a:endParaRPr lang="en-US" sz="4000" b="1">
              <a:solidFill>
                <a:srgbClr val="898989"/>
              </a:solidFill>
              <a:latin typeface="Arial" charset="0"/>
              <a:cs typeface="Arial" charset="0"/>
            </a:endParaRPr>
          </a:p>
          <a:p>
            <a:pPr eaLnBrk="1" hangingPunct="1">
              <a:lnSpc>
                <a:spcPct val="80000"/>
              </a:lnSpc>
            </a:pPr>
            <a:endParaRPr lang="en-US" sz="4000">
              <a:solidFill>
                <a:srgbClr val="0000FF"/>
              </a:solidFill>
              <a:latin typeface="Calibri" charset="0"/>
            </a:endParaRPr>
          </a:p>
          <a:p>
            <a:pPr eaLnBrk="1" hangingPunct="1">
              <a:lnSpc>
                <a:spcPct val="80000"/>
              </a:lnSpc>
            </a:pPr>
            <a:endParaRPr lang="en-US" sz="4000">
              <a:solidFill>
                <a:srgbClr val="0000FF"/>
              </a:solidFill>
              <a:latin typeface="Calibri" charset="0"/>
            </a:endParaRPr>
          </a:p>
        </p:txBody>
      </p:sp>
      <p:pic>
        <p:nvPicPr>
          <p:cNvPr id="8499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1"/>
          <p:cNvSpPr txBox="1">
            <a:spLocks/>
          </p:cNvSpPr>
          <p:nvPr/>
        </p:nvSpPr>
        <p:spPr bwMode="auto">
          <a:xfrm>
            <a:off x="5453063" y="6070600"/>
            <a:ext cx="3690937" cy="663575"/>
          </a:xfrm>
          <a:prstGeom prst="rect">
            <a:avLst/>
          </a:prstGeom>
          <a:noFill/>
          <a:ln>
            <a:noFill/>
          </a:ln>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200" dirty="0">
                <a:solidFill>
                  <a:schemeClr val="bg1">
                    <a:lumMod val="50000"/>
                  </a:schemeClr>
                </a:solidFill>
                <a:latin typeface="Arial"/>
                <a:ea typeface="+mj-ea"/>
                <a:cs typeface="Arial"/>
              </a:rPr>
              <a:t>GA 1209</a:t>
            </a:r>
            <a:br>
              <a:rPr lang="en-US" sz="1200" dirty="0">
                <a:solidFill>
                  <a:schemeClr val="bg1">
                    <a:lumMod val="50000"/>
                  </a:schemeClr>
                </a:solidFill>
                <a:latin typeface="Arial"/>
                <a:ea typeface="+mj-ea"/>
                <a:cs typeface="Arial"/>
              </a:rPr>
            </a:br>
            <a:r>
              <a:rPr lang="en-US" sz="1200" dirty="0">
                <a:solidFill>
                  <a:schemeClr val="bg1">
                    <a:lumMod val="50000"/>
                  </a:schemeClr>
                </a:solidFill>
                <a:latin typeface="Arial"/>
                <a:ea typeface="+mj-ea"/>
                <a:cs typeface="Arial"/>
              </a:rPr>
              <a:t>Impositions, Plates &amp; Proofs</a:t>
            </a:r>
          </a:p>
        </p:txBody>
      </p:sp>
    </p:spTree>
    <p:extLst>
      <p:ext uri="{BB962C8B-B14F-4D97-AF65-F5344CB8AC3E}">
        <p14:creationId xmlns:p14="http://schemas.microsoft.com/office/powerpoint/2010/main" val="202469247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ubtitle 2"/>
          <p:cNvSpPr>
            <a:spLocks noGrp="1"/>
          </p:cNvSpPr>
          <p:nvPr>
            <p:ph type="subTitle" idx="1"/>
          </p:nvPr>
        </p:nvSpPr>
        <p:spPr>
          <a:xfrm>
            <a:off x="1371600" y="842963"/>
            <a:ext cx="6400800" cy="5227637"/>
          </a:xfrm>
        </p:spPr>
        <p:txBody>
          <a:bodyPr/>
          <a:lstStyle/>
          <a:p>
            <a:pPr eaLnBrk="1" hangingPunct="1">
              <a:lnSpc>
                <a:spcPct val="80000"/>
              </a:lnSpc>
            </a:pPr>
            <a:endParaRPr lang="en-US" sz="2400" b="1">
              <a:solidFill>
                <a:schemeClr val="tx1"/>
              </a:solidFill>
              <a:latin typeface="Arial" charset="0"/>
              <a:cs typeface="Arial" charset="0"/>
            </a:endParaRPr>
          </a:p>
          <a:p>
            <a:pPr eaLnBrk="1" hangingPunct="1">
              <a:lnSpc>
                <a:spcPct val="80000"/>
              </a:lnSpc>
            </a:pPr>
            <a:endParaRPr lang="en-US" sz="2400" b="1">
              <a:solidFill>
                <a:schemeClr val="tx1"/>
              </a:solidFill>
              <a:latin typeface="Arial" charset="0"/>
              <a:cs typeface="Arial" charset="0"/>
            </a:endParaRPr>
          </a:p>
          <a:p>
            <a:pPr eaLnBrk="1" hangingPunct="1">
              <a:lnSpc>
                <a:spcPct val="80000"/>
              </a:lnSpc>
            </a:pPr>
            <a:endParaRPr lang="en-US" sz="2400" b="1">
              <a:solidFill>
                <a:schemeClr val="tx1"/>
              </a:solidFill>
              <a:latin typeface="Arial" charset="0"/>
              <a:cs typeface="Arial" charset="0"/>
            </a:endParaRPr>
          </a:p>
          <a:p>
            <a:pPr eaLnBrk="1" hangingPunct="1">
              <a:lnSpc>
                <a:spcPct val="80000"/>
              </a:lnSpc>
            </a:pPr>
            <a:r>
              <a:rPr lang="en-US" sz="2400" b="1">
                <a:solidFill>
                  <a:schemeClr val="tx1"/>
                </a:solidFill>
                <a:latin typeface="Arial" charset="0"/>
                <a:cs typeface="Arial" charset="0"/>
              </a:rPr>
              <a:t>Color Management</a:t>
            </a:r>
          </a:p>
          <a:p>
            <a:pPr eaLnBrk="1" hangingPunct="1">
              <a:lnSpc>
                <a:spcPct val="80000"/>
              </a:lnSpc>
            </a:pPr>
            <a:endParaRPr lang="en-US" sz="2400" b="1" i="1">
              <a:solidFill>
                <a:schemeClr val="tx1"/>
              </a:solidFill>
              <a:latin typeface="Arial" charset="0"/>
              <a:cs typeface="Arial" charset="0"/>
            </a:endParaRPr>
          </a:p>
          <a:p>
            <a:pPr eaLnBrk="1" hangingPunct="1">
              <a:lnSpc>
                <a:spcPct val="80000"/>
              </a:lnSpc>
            </a:pPr>
            <a:r>
              <a:rPr lang="en-US" sz="1700">
                <a:solidFill>
                  <a:srgbClr val="000000"/>
                </a:solidFill>
                <a:latin typeface="Calibri" charset="0"/>
              </a:rPr>
              <a:t>A </a:t>
            </a:r>
            <a:r>
              <a:rPr lang="en-US" sz="1700">
                <a:solidFill>
                  <a:srgbClr val="000000"/>
                </a:solidFill>
                <a:latin typeface="Calibri" charset="0"/>
                <a:hlinkClick r:id="rId3"/>
              </a:rPr>
              <a:t>system</a:t>
            </a:r>
            <a:r>
              <a:rPr lang="en-US" sz="1700">
                <a:solidFill>
                  <a:srgbClr val="000000"/>
                </a:solidFill>
                <a:latin typeface="Calibri" charset="0"/>
              </a:rPr>
              <a:t> for ensuring that colors remain the same regardless of the </a:t>
            </a:r>
            <a:r>
              <a:rPr lang="en-US" sz="1700">
                <a:solidFill>
                  <a:srgbClr val="000000"/>
                </a:solidFill>
                <a:latin typeface="Calibri" charset="0"/>
                <a:hlinkClick r:id="rId4"/>
              </a:rPr>
              <a:t>device</a:t>
            </a:r>
            <a:r>
              <a:rPr lang="en-US" sz="1700">
                <a:solidFill>
                  <a:srgbClr val="000000"/>
                </a:solidFill>
                <a:latin typeface="Calibri" charset="0"/>
              </a:rPr>
              <a:t> or </a:t>
            </a:r>
            <a:r>
              <a:rPr lang="en-US" sz="1700">
                <a:solidFill>
                  <a:srgbClr val="000000"/>
                </a:solidFill>
                <a:latin typeface="Calibri" charset="0"/>
                <a:hlinkClick r:id="rId5"/>
              </a:rPr>
              <a:t>medium</a:t>
            </a:r>
            <a:r>
              <a:rPr lang="en-US" sz="1700">
                <a:solidFill>
                  <a:srgbClr val="000000"/>
                </a:solidFill>
                <a:latin typeface="Calibri" charset="0"/>
              </a:rPr>
              <a:t> used to display the colors. This is extremely difficult because different devices use different technologies and models to produce colors. In addition, color is highly subjective. The same colors look different to different people.</a:t>
            </a:r>
            <a:endParaRPr lang="en-US" sz="1700" b="1" i="1">
              <a:solidFill>
                <a:srgbClr val="000000"/>
              </a:solidFill>
              <a:latin typeface="Arial" charset="0"/>
              <a:cs typeface="Arial" charset="0"/>
            </a:endParaRPr>
          </a:p>
          <a:p>
            <a:pPr eaLnBrk="1" hangingPunct="1">
              <a:lnSpc>
                <a:spcPct val="80000"/>
              </a:lnSpc>
            </a:pPr>
            <a:endParaRPr lang="en-US" sz="1800">
              <a:solidFill>
                <a:schemeClr val="tx1"/>
              </a:solidFill>
              <a:latin typeface="Arial" charset="0"/>
              <a:cs typeface="Arial" charset="0"/>
            </a:endParaRPr>
          </a:p>
          <a:p>
            <a:pPr eaLnBrk="1" hangingPunct="1">
              <a:lnSpc>
                <a:spcPct val="80000"/>
              </a:lnSpc>
            </a:pPr>
            <a:endParaRPr lang="en-US" sz="1800" b="1">
              <a:solidFill>
                <a:srgbClr val="0000FF"/>
              </a:solidFill>
              <a:latin typeface="Arial" charset="0"/>
              <a:cs typeface="Arial" charset="0"/>
            </a:endParaRPr>
          </a:p>
          <a:p>
            <a:pPr eaLnBrk="1" hangingPunct="1">
              <a:lnSpc>
                <a:spcPct val="80000"/>
              </a:lnSpc>
            </a:pPr>
            <a:endParaRPr lang="en-US" sz="1800">
              <a:solidFill>
                <a:schemeClr val="tx1"/>
              </a:solidFill>
              <a:latin typeface="Arial" charset="0"/>
              <a:cs typeface="Arial" charset="0"/>
            </a:endParaRPr>
          </a:p>
          <a:p>
            <a:pPr eaLnBrk="1" hangingPunct="1">
              <a:lnSpc>
                <a:spcPct val="80000"/>
              </a:lnSpc>
            </a:pPr>
            <a:endParaRPr lang="en-US" sz="2400" b="1">
              <a:solidFill>
                <a:srgbClr val="0D0D0D"/>
              </a:solidFill>
              <a:latin typeface="Arial" charset="0"/>
              <a:cs typeface="Arial" charset="0"/>
            </a:endParaRPr>
          </a:p>
          <a:p>
            <a:pPr eaLnBrk="1" hangingPunct="1">
              <a:lnSpc>
                <a:spcPct val="80000"/>
              </a:lnSpc>
            </a:pPr>
            <a:endParaRPr lang="en-US" sz="1800" b="1">
              <a:solidFill>
                <a:srgbClr val="0D0D0D"/>
              </a:solidFill>
              <a:latin typeface="Arial" charset="0"/>
              <a:cs typeface="Arial" charset="0"/>
            </a:endParaRPr>
          </a:p>
          <a:p>
            <a:pPr eaLnBrk="1" hangingPunct="1">
              <a:lnSpc>
                <a:spcPct val="80000"/>
              </a:lnSpc>
            </a:pPr>
            <a:endParaRPr lang="en-US" sz="1800">
              <a:solidFill>
                <a:srgbClr val="000000"/>
              </a:solidFill>
              <a:latin typeface="Arial" charset="0"/>
              <a:cs typeface="Arial" charset="0"/>
            </a:endParaRPr>
          </a:p>
          <a:p>
            <a:pPr eaLnBrk="1" hangingPunct="1">
              <a:lnSpc>
                <a:spcPct val="80000"/>
              </a:lnSpc>
            </a:pPr>
            <a:endParaRPr lang="en-US" sz="1800" b="1">
              <a:solidFill>
                <a:srgbClr val="898989"/>
              </a:solidFill>
              <a:latin typeface="Arial" charset="0"/>
              <a:cs typeface="Arial" charset="0"/>
            </a:endParaRPr>
          </a:p>
          <a:p>
            <a:pPr eaLnBrk="1" hangingPunct="1">
              <a:lnSpc>
                <a:spcPct val="80000"/>
              </a:lnSpc>
            </a:pPr>
            <a:endParaRPr lang="en-US" sz="1800">
              <a:solidFill>
                <a:srgbClr val="0000FF"/>
              </a:solidFill>
              <a:latin typeface="Calibri" charset="0"/>
            </a:endParaRPr>
          </a:p>
          <a:p>
            <a:pPr eaLnBrk="1" hangingPunct="1">
              <a:lnSpc>
                <a:spcPct val="80000"/>
              </a:lnSpc>
            </a:pPr>
            <a:endParaRPr lang="en-US" sz="1800">
              <a:solidFill>
                <a:srgbClr val="0000FF"/>
              </a:solidFill>
              <a:latin typeface="Calibri" charset="0"/>
            </a:endParaRPr>
          </a:p>
        </p:txBody>
      </p:sp>
      <p:pic>
        <p:nvPicPr>
          <p:cNvPr id="87042"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1"/>
          <p:cNvSpPr txBox="1">
            <a:spLocks/>
          </p:cNvSpPr>
          <p:nvPr/>
        </p:nvSpPr>
        <p:spPr bwMode="auto">
          <a:xfrm>
            <a:off x="5453063" y="6070600"/>
            <a:ext cx="3690937" cy="663575"/>
          </a:xfrm>
          <a:prstGeom prst="rect">
            <a:avLst/>
          </a:prstGeom>
          <a:noFill/>
          <a:ln>
            <a:noFill/>
          </a:ln>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200" dirty="0">
                <a:solidFill>
                  <a:schemeClr val="bg1">
                    <a:lumMod val="50000"/>
                  </a:schemeClr>
                </a:solidFill>
                <a:latin typeface="Arial"/>
                <a:ea typeface="+mj-ea"/>
                <a:cs typeface="Arial"/>
              </a:rPr>
              <a:t>GA 1209</a:t>
            </a:r>
            <a:br>
              <a:rPr lang="en-US" sz="1200" dirty="0">
                <a:solidFill>
                  <a:schemeClr val="bg1">
                    <a:lumMod val="50000"/>
                  </a:schemeClr>
                </a:solidFill>
                <a:latin typeface="Arial"/>
                <a:ea typeface="+mj-ea"/>
                <a:cs typeface="Arial"/>
              </a:rPr>
            </a:br>
            <a:r>
              <a:rPr lang="en-US" sz="1200" dirty="0">
                <a:solidFill>
                  <a:schemeClr val="bg1">
                    <a:lumMod val="50000"/>
                  </a:schemeClr>
                </a:solidFill>
                <a:latin typeface="Arial"/>
                <a:ea typeface="+mj-ea"/>
                <a:cs typeface="Arial"/>
              </a:rPr>
              <a:t>Impositions, Plates &amp; Proofs</a:t>
            </a:r>
          </a:p>
        </p:txBody>
      </p:sp>
    </p:spTree>
    <p:extLst>
      <p:ext uri="{BB962C8B-B14F-4D97-AF65-F5344CB8AC3E}">
        <p14:creationId xmlns:p14="http://schemas.microsoft.com/office/powerpoint/2010/main" val="50208409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ubtitle 2"/>
          <p:cNvSpPr>
            <a:spLocks noGrp="1"/>
          </p:cNvSpPr>
          <p:nvPr>
            <p:ph type="subTitle" idx="1"/>
          </p:nvPr>
        </p:nvSpPr>
        <p:spPr>
          <a:xfrm>
            <a:off x="1371600" y="842963"/>
            <a:ext cx="6400800" cy="4859337"/>
          </a:xfrm>
        </p:spPr>
        <p:txBody>
          <a:bodyPr/>
          <a:lstStyle/>
          <a:p>
            <a:pPr eaLnBrk="1" hangingPunct="1">
              <a:lnSpc>
                <a:spcPct val="80000"/>
              </a:lnSpc>
            </a:pPr>
            <a:r>
              <a:rPr lang="en-US" sz="2400" b="1">
                <a:solidFill>
                  <a:schemeClr val="tx1"/>
                </a:solidFill>
                <a:latin typeface="Arial" charset="0"/>
                <a:cs typeface="Arial" charset="0"/>
              </a:rPr>
              <a:t>What is a Halftone Screen?</a:t>
            </a:r>
          </a:p>
          <a:p>
            <a:pPr eaLnBrk="1" hangingPunct="1">
              <a:lnSpc>
                <a:spcPct val="80000"/>
              </a:lnSpc>
            </a:pPr>
            <a:r>
              <a:rPr lang="en-US" sz="2400" b="1">
                <a:solidFill>
                  <a:schemeClr val="tx1"/>
                </a:solidFill>
                <a:latin typeface="Arial" charset="0"/>
                <a:cs typeface="Arial" charset="0"/>
              </a:rPr>
              <a:t>AM Screening</a:t>
            </a:r>
          </a:p>
          <a:p>
            <a:pPr eaLnBrk="1" hangingPunct="1">
              <a:lnSpc>
                <a:spcPct val="80000"/>
              </a:lnSpc>
            </a:pPr>
            <a:endParaRPr lang="en-US" sz="2400" b="1">
              <a:solidFill>
                <a:schemeClr val="tx1"/>
              </a:solidFill>
              <a:latin typeface="Arial" charset="0"/>
              <a:cs typeface="Arial" charset="0"/>
            </a:endParaRPr>
          </a:p>
          <a:p>
            <a:pPr eaLnBrk="1" hangingPunct="1">
              <a:lnSpc>
                <a:spcPct val="80000"/>
              </a:lnSpc>
            </a:pPr>
            <a:endParaRPr lang="en-US" sz="2400" b="1">
              <a:solidFill>
                <a:schemeClr val="tx1"/>
              </a:solidFill>
              <a:latin typeface="Arial" charset="0"/>
              <a:cs typeface="Arial" charset="0"/>
            </a:endParaRPr>
          </a:p>
          <a:p>
            <a:pPr eaLnBrk="1" hangingPunct="1">
              <a:lnSpc>
                <a:spcPct val="80000"/>
              </a:lnSpc>
            </a:pPr>
            <a:endParaRPr lang="en-US" sz="2000">
              <a:solidFill>
                <a:srgbClr val="898989"/>
              </a:solidFill>
              <a:latin typeface="Arial" charset="0"/>
              <a:cs typeface="Arial" charset="0"/>
            </a:endParaRPr>
          </a:p>
          <a:p>
            <a:pPr eaLnBrk="1" hangingPunct="1">
              <a:lnSpc>
                <a:spcPct val="80000"/>
              </a:lnSpc>
            </a:pPr>
            <a:endParaRPr lang="en-US" sz="800">
              <a:solidFill>
                <a:srgbClr val="898989"/>
              </a:solidFill>
              <a:latin typeface="Calibri" charset="0"/>
            </a:endParaRPr>
          </a:p>
          <a:p>
            <a:pPr eaLnBrk="1" hangingPunct="1">
              <a:lnSpc>
                <a:spcPct val="80000"/>
              </a:lnSpc>
            </a:pPr>
            <a:endParaRPr lang="en-US" sz="800">
              <a:solidFill>
                <a:srgbClr val="898989"/>
              </a:solidFill>
              <a:latin typeface="Calibri" charset="0"/>
            </a:endParaRPr>
          </a:p>
        </p:txBody>
      </p:sp>
      <p:pic>
        <p:nvPicPr>
          <p:cNvPr id="8909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909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98775" y="1862138"/>
            <a:ext cx="3302000" cy="393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1911259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011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2688" y="1635125"/>
            <a:ext cx="6718300" cy="317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0115" name="TextBox 6"/>
          <p:cNvSpPr txBox="1">
            <a:spLocks noChangeArrowheads="1"/>
          </p:cNvSpPr>
          <p:nvPr/>
        </p:nvSpPr>
        <p:spPr bwMode="auto">
          <a:xfrm>
            <a:off x="685800" y="4968875"/>
            <a:ext cx="7215188"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t>Dots per inch, angled to reduce the visibility of the pattern,</a:t>
            </a:r>
          </a:p>
          <a:p>
            <a:pPr algn="ctr" eaLnBrk="1" hangingPunct="1"/>
            <a:r>
              <a:rPr lang="en-US" sz="1800"/>
              <a:t>normal angle for a single color is 45 degrees</a:t>
            </a:r>
          </a:p>
        </p:txBody>
      </p:sp>
      <p:sp>
        <p:nvSpPr>
          <p:cNvPr id="90116" name="Rectangle 4"/>
          <p:cNvSpPr>
            <a:spLocks noChangeArrowheads="1"/>
          </p:cNvSpPr>
          <p:nvPr/>
        </p:nvSpPr>
        <p:spPr bwMode="auto">
          <a:xfrm>
            <a:off x="1836738" y="890588"/>
            <a:ext cx="537845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nSpc>
                <a:spcPct val="80000"/>
              </a:lnSpc>
            </a:pPr>
            <a:r>
              <a:rPr lang="en-US" b="1">
                <a:latin typeface="Arial" charset="0"/>
                <a:cs typeface="Arial" charset="0"/>
              </a:rPr>
              <a:t>Amplitude (size) Modulated (altered) Screening</a:t>
            </a:r>
          </a:p>
        </p:txBody>
      </p:sp>
    </p:spTree>
    <p:extLst>
      <p:ext uri="{BB962C8B-B14F-4D97-AF65-F5344CB8AC3E}">
        <p14:creationId xmlns:p14="http://schemas.microsoft.com/office/powerpoint/2010/main" val="429447261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113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43225" y="3659188"/>
            <a:ext cx="2967038" cy="242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1139"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2013" y="806450"/>
            <a:ext cx="5080000" cy="232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7192488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7" name="Rectangle 3"/>
          <p:cNvSpPr>
            <a:spLocks noChangeArrowheads="1"/>
          </p:cNvSpPr>
          <p:nvPr/>
        </p:nvSpPr>
        <p:spPr bwMode="auto">
          <a:xfrm>
            <a:off x="228600" y="228600"/>
            <a:ext cx="8305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en-US">
                <a:solidFill>
                  <a:srgbClr val="000000"/>
                </a:solidFill>
                <a:latin typeface="Arial" charset="0"/>
              </a:rPr>
              <a:t>Simulation of multiple tones of color</a:t>
            </a:r>
          </a:p>
        </p:txBody>
      </p:sp>
      <p:sp>
        <p:nvSpPr>
          <p:cNvPr id="82957" name="Rectangle 13"/>
          <p:cNvSpPr>
            <a:spLocks noChangeArrowheads="1"/>
          </p:cNvSpPr>
          <p:nvPr/>
        </p:nvSpPr>
        <p:spPr bwMode="auto">
          <a:xfrm>
            <a:off x="1168400" y="1295400"/>
            <a:ext cx="6934200" cy="220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lnSpc>
                <a:spcPct val="125000"/>
              </a:lnSpc>
            </a:pPr>
            <a:r>
              <a:rPr lang="en-US" sz="1600">
                <a:solidFill>
                  <a:srgbClr val="000000"/>
                </a:solidFill>
                <a:latin typeface="Arial" charset="0"/>
              </a:rPr>
              <a:t>Using halftone screens to create the percentage of each primary color and overprinting we achieve not only grey, but also the simulation of multiple tones of color.</a:t>
            </a:r>
          </a:p>
        </p:txBody>
      </p:sp>
      <p:pic>
        <p:nvPicPr>
          <p:cNvPr id="92163"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1625" y="2357438"/>
            <a:ext cx="5848350" cy="3802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73944962"/>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947"/>
                                        </p:tgtEl>
                                        <p:attrNameLst>
                                          <p:attrName>style.visibility</p:attrName>
                                        </p:attrNameLst>
                                      </p:cBhvr>
                                      <p:to>
                                        <p:strVal val="visible"/>
                                      </p:to>
                                    </p:set>
                                    <p:anim calcmode="lin" valueType="num">
                                      <p:cBhvr additive="base">
                                        <p:cTn id="7" dur="500" fill="hold"/>
                                        <p:tgtEl>
                                          <p:spTgt spid="82947"/>
                                        </p:tgtEl>
                                        <p:attrNameLst>
                                          <p:attrName>ppt_x</p:attrName>
                                        </p:attrNameLst>
                                      </p:cBhvr>
                                      <p:tavLst>
                                        <p:tav tm="0">
                                          <p:val>
                                            <p:strVal val="0-#ppt_w/2"/>
                                          </p:val>
                                        </p:tav>
                                        <p:tav tm="100000">
                                          <p:val>
                                            <p:strVal val="#ppt_x"/>
                                          </p:val>
                                        </p:tav>
                                      </p:tavLst>
                                    </p:anim>
                                    <p:anim calcmode="lin" valueType="num">
                                      <p:cBhvr additive="base">
                                        <p:cTn id="8" dur="500" fill="hold"/>
                                        <p:tgtEl>
                                          <p:spTgt spid="8294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800"/>
                                  </p:stCondLst>
                                  <p:childTnLst>
                                    <p:set>
                                      <p:cBhvr>
                                        <p:cTn id="11" dur="1" fill="hold">
                                          <p:stCondLst>
                                            <p:cond delay="0"/>
                                          </p:stCondLst>
                                        </p:cTn>
                                        <p:tgtEl>
                                          <p:spTgt spid="82957">
                                            <p:txEl>
                                              <p:pRg st="0" end="0"/>
                                            </p:txEl>
                                          </p:spTgt>
                                        </p:tgtEl>
                                        <p:attrNameLst>
                                          <p:attrName>style.visibility</p:attrName>
                                        </p:attrNameLst>
                                      </p:cBhvr>
                                      <p:to>
                                        <p:strVal val="visible"/>
                                      </p:to>
                                    </p:set>
                                    <p:anim calcmode="lin" valueType="num">
                                      <p:cBhvr additive="base">
                                        <p:cTn id="12" dur="500" fill="hold"/>
                                        <p:tgtEl>
                                          <p:spTgt spid="8295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295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autoUpdateAnimBg="0"/>
      <p:bldP spid="82957" grpId="0" build="p" autoUpdateAnimBg="0" advAuto="800"/>
    </p:bld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9" name="Rectangle 3"/>
          <p:cNvSpPr>
            <a:spLocks noChangeArrowheads="1"/>
          </p:cNvSpPr>
          <p:nvPr/>
        </p:nvSpPr>
        <p:spPr bwMode="auto">
          <a:xfrm>
            <a:off x="304800" y="228600"/>
            <a:ext cx="8305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solidFill>
                  <a:srgbClr val="000000"/>
                </a:solidFill>
                <a:latin typeface="Arial" charset="0"/>
              </a:rPr>
              <a:t>Simulation of continuous tone color</a:t>
            </a:r>
          </a:p>
        </p:txBody>
      </p:sp>
      <p:sp>
        <p:nvSpPr>
          <p:cNvPr id="86020" name="Rectangle 4"/>
          <p:cNvSpPr>
            <a:spLocks noChangeArrowheads="1"/>
          </p:cNvSpPr>
          <p:nvPr/>
        </p:nvSpPr>
        <p:spPr bwMode="auto">
          <a:xfrm>
            <a:off x="609600" y="1447800"/>
            <a:ext cx="69342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125000"/>
              </a:lnSpc>
            </a:pPr>
            <a:r>
              <a:rPr lang="en-US" sz="1600">
                <a:solidFill>
                  <a:srgbClr val="000000"/>
                </a:solidFill>
                <a:latin typeface="Arial" charset="0"/>
              </a:rPr>
              <a:t>Setting the angle of the halftone screens</a:t>
            </a:r>
            <a:br>
              <a:rPr lang="en-US" sz="1600">
                <a:solidFill>
                  <a:srgbClr val="000000"/>
                </a:solidFill>
                <a:latin typeface="Arial" charset="0"/>
              </a:rPr>
            </a:br>
            <a:r>
              <a:rPr lang="en-US" sz="1600">
                <a:solidFill>
                  <a:srgbClr val="000000"/>
                </a:solidFill>
                <a:latin typeface="Arial" charset="0"/>
              </a:rPr>
              <a:t>differently, creates the the illusion of</a:t>
            </a:r>
            <a:br>
              <a:rPr lang="en-US" sz="1600">
                <a:solidFill>
                  <a:srgbClr val="000000"/>
                </a:solidFill>
                <a:latin typeface="Arial" charset="0"/>
              </a:rPr>
            </a:br>
            <a:r>
              <a:rPr lang="en-US" sz="1600">
                <a:solidFill>
                  <a:srgbClr val="000000"/>
                </a:solidFill>
                <a:latin typeface="Arial" charset="0"/>
              </a:rPr>
              <a:t>continuous tone color.</a:t>
            </a:r>
          </a:p>
        </p:txBody>
      </p:sp>
      <p:pic>
        <p:nvPicPr>
          <p:cNvPr id="86026" name="Picture 10" descr="cmykang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828800"/>
            <a:ext cx="2971800" cy="2495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6027" name="Picture 11" descr="halftone7m_r2_c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895600"/>
            <a:ext cx="1054100" cy="1308100"/>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grpSp>
        <p:nvGrpSpPr>
          <p:cNvPr id="2" name="Group 23"/>
          <p:cNvGrpSpPr>
            <a:grpSpLocks/>
          </p:cNvGrpSpPr>
          <p:nvPr/>
        </p:nvGrpSpPr>
        <p:grpSpPr bwMode="auto">
          <a:xfrm>
            <a:off x="1600200" y="3581400"/>
            <a:ext cx="5435600" cy="2632075"/>
            <a:chOff x="1008" y="2256"/>
            <a:chExt cx="3424" cy="1658"/>
          </a:xfrm>
        </p:grpSpPr>
        <p:pic>
          <p:nvPicPr>
            <p:cNvPr id="94214" name="Picture 12" descr="color halft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 y="2832"/>
              <a:ext cx="3424" cy="1082"/>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86029" name="Line 13"/>
            <p:cNvSpPr>
              <a:spLocks noChangeShapeType="1"/>
            </p:cNvSpPr>
            <p:nvPr/>
          </p:nvSpPr>
          <p:spPr bwMode="auto">
            <a:xfrm>
              <a:off x="2496" y="2256"/>
              <a:ext cx="192" cy="528"/>
            </a:xfrm>
            <a:prstGeom prst="line">
              <a:avLst/>
            </a:prstGeom>
            <a:noFill/>
            <a:ln w="12700">
              <a:solidFill>
                <a:schemeClr val="tx1"/>
              </a:solidFill>
              <a:round/>
              <a:headEnd/>
              <a:tailEnd type="triangle" w="med" len="med"/>
            </a:ln>
            <a:effectLst/>
            <a:extLst/>
          </p:spPr>
          <p:txBody>
            <a:bodyPr wrap="none" anchor="ctr"/>
            <a:lstStyle/>
            <a:p>
              <a:pPr fontAlgn="auto">
                <a:spcBef>
                  <a:spcPts val="0"/>
                </a:spcBef>
                <a:spcAft>
                  <a:spcPts val="0"/>
                </a:spcAft>
                <a:defRPr/>
              </a:pPr>
              <a:endParaRPr lang="en-US" dirty="0">
                <a:effectLst>
                  <a:outerShdw blurRad="38100" dist="38100" dir="2700000" algn="tl">
                    <a:srgbClr val="000000">
                      <a:alpha val="43137"/>
                    </a:srgbClr>
                  </a:outerShdw>
                </a:effectLst>
                <a:latin typeface="+mn-lt"/>
                <a:ea typeface="+mn-ea"/>
                <a:cs typeface="+mn-cs"/>
              </a:endParaRPr>
            </a:p>
          </p:txBody>
        </p:sp>
      </p:grpSp>
    </p:spTree>
    <p:extLst>
      <p:ext uri="{BB962C8B-B14F-4D97-AF65-F5344CB8AC3E}">
        <p14:creationId xmlns:p14="http://schemas.microsoft.com/office/powerpoint/2010/main" val="4070144057"/>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019"/>
                                        </p:tgtEl>
                                        <p:attrNameLst>
                                          <p:attrName>style.visibility</p:attrName>
                                        </p:attrNameLst>
                                      </p:cBhvr>
                                      <p:to>
                                        <p:strVal val="visible"/>
                                      </p:to>
                                    </p:set>
                                    <p:anim calcmode="lin" valueType="num">
                                      <p:cBhvr additive="base">
                                        <p:cTn id="7" dur="500" fill="hold"/>
                                        <p:tgtEl>
                                          <p:spTgt spid="86019"/>
                                        </p:tgtEl>
                                        <p:attrNameLst>
                                          <p:attrName>ppt_x</p:attrName>
                                        </p:attrNameLst>
                                      </p:cBhvr>
                                      <p:tavLst>
                                        <p:tav tm="0">
                                          <p:val>
                                            <p:strVal val="0-#ppt_w/2"/>
                                          </p:val>
                                        </p:tav>
                                        <p:tav tm="100000">
                                          <p:val>
                                            <p:strVal val="#ppt_x"/>
                                          </p:val>
                                        </p:tav>
                                      </p:tavLst>
                                    </p:anim>
                                    <p:anim calcmode="lin" valueType="num">
                                      <p:cBhvr additive="base">
                                        <p:cTn id="8" dur="500" fill="hold"/>
                                        <p:tgtEl>
                                          <p:spTgt spid="8601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800"/>
                                  </p:stCondLst>
                                  <p:childTnLst>
                                    <p:set>
                                      <p:cBhvr>
                                        <p:cTn id="11" dur="1" fill="hold">
                                          <p:stCondLst>
                                            <p:cond delay="0"/>
                                          </p:stCondLst>
                                        </p:cTn>
                                        <p:tgtEl>
                                          <p:spTgt spid="86020">
                                            <p:txEl>
                                              <p:pRg st="0" end="0"/>
                                            </p:txEl>
                                          </p:spTgt>
                                        </p:tgtEl>
                                        <p:attrNameLst>
                                          <p:attrName>style.visibility</p:attrName>
                                        </p:attrNameLst>
                                      </p:cBhvr>
                                      <p:to>
                                        <p:strVal val="visible"/>
                                      </p:to>
                                    </p:set>
                                    <p:anim calcmode="lin" valueType="num">
                                      <p:cBhvr additive="base">
                                        <p:cTn id="12" dur="500" fill="hold"/>
                                        <p:tgtEl>
                                          <p:spTgt spid="86020">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6020">
                                            <p:txEl>
                                              <p:pRg st="0" end="0"/>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800"/>
                            </p:stCondLst>
                            <p:childTnLst>
                              <p:par>
                                <p:cTn id="15" presetID="15" presetClass="entr" presetSubtype="0" fill="hold" nodeType="afterEffect">
                                  <p:stCondLst>
                                    <p:cond delay="800"/>
                                  </p:stCondLst>
                                  <p:childTnLst>
                                    <p:set>
                                      <p:cBhvr>
                                        <p:cTn id="16" dur="1" fill="hold">
                                          <p:stCondLst>
                                            <p:cond delay="0"/>
                                          </p:stCondLst>
                                        </p:cTn>
                                        <p:tgtEl>
                                          <p:spTgt spid="86026"/>
                                        </p:tgtEl>
                                        <p:attrNameLst>
                                          <p:attrName>style.visibility</p:attrName>
                                        </p:attrNameLst>
                                      </p:cBhvr>
                                      <p:to>
                                        <p:strVal val="visible"/>
                                      </p:to>
                                    </p:set>
                                    <p:anim calcmode="lin" valueType="num">
                                      <p:cBhvr>
                                        <p:cTn id="17" dur="1000" fill="hold"/>
                                        <p:tgtEl>
                                          <p:spTgt spid="86026"/>
                                        </p:tgtEl>
                                        <p:attrNameLst>
                                          <p:attrName>ppt_w</p:attrName>
                                        </p:attrNameLst>
                                      </p:cBhvr>
                                      <p:tavLst>
                                        <p:tav tm="0">
                                          <p:val>
                                            <p:fltVal val="0"/>
                                          </p:val>
                                        </p:tav>
                                        <p:tav tm="100000">
                                          <p:val>
                                            <p:strVal val="#ppt_w"/>
                                          </p:val>
                                        </p:tav>
                                      </p:tavLst>
                                    </p:anim>
                                    <p:anim calcmode="lin" valueType="num">
                                      <p:cBhvr>
                                        <p:cTn id="18" dur="1000" fill="hold"/>
                                        <p:tgtEl>
                                          <p:spTgt spid="86026"/>
                                        </p:tgtEl>
                                        <p:attrNameLst>
                                          <p:attrName>ppt_h</p:attrName>
                                        </p:attrNameLst>
                                      </p:cBhvr>
                                      <p:tavLst>
                                        <p:tav tm="0">
                                          <p:val>
                                            <p:fltVal val="0"/>
                                          </p:val>
                                        </p:tav>
                                        <p:tav tm="100000">
                                          <p:val>
                                            <p:strVal val="#ppt_h"/>
                                          </p:val>
                                        </p:tav>
                                      </p:tavLst>
                                    </p:anim>
                                    <p:anim calcmode="lin" valueType="num">
                                      <p:cBhvr>
                                        <p:cTn id="19" dur="1000" fill="hold"/>
                                        <p:tgtEl>
                                          <p:spTgt spid="8602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6026"/>
                                        </p:tgtEl>
                                        <p:attrNameLst>
                                          <p:attrName>ppt_y</p:attrName>
                                        </p:attrNameLst>
                                      </p:cBhvr>
                                      <p:tavLst>
                                        <p:tav tm="0" fmla="#ppt_y+(sin(-2*pi*(1-$))*-#ppt_x+cos(-2*pi*(1-$))*(1-#ppt_y))*(1-$)">
                                          <p:val>
                                            <p:fltVal val="0"/>
                                          </p:val>
                                        </p:tav>
                                        <p:tav tm="100000">
                                          <p:val>
                                            <p:fltVal val="1"/>
                                          </p:val>
                                        </p:tav>
                                      </p:tavLst>
                                    </p:anim>
                                  </p:childTnLst>
                                </p:cTn>
                              </p:par>
                            </p:childTnLst>
                          </p:cTn>
                        </p:par>
                        <p:par>
                          <p:cTn id="21" fill="hold" nodeType="afterGroup">
                            <p:stCondLst>
                              <p:cond delay="3600"/>
                            </p:stCondLst>
                            <p:childTnLst>
                              <p:par>
                                <p:cTn id="22" presetID="9" presetClass="entr" presetSubtype="0" fill="hold" nodeType="afterEffect">
                                  <p:stCondLst>
                                    <p:cond delay="0"/>
                                  </p:stCondLst>
                                  <p:childTnLst>
                                    <p:set>
                                      <p:cBhvr>
                                        <p:cTn id="23" dur="1" fill="hold">
                                          <p:stCondLst>
                                            <p:cond delay="0"/>
                                          </p:stCondLst>
                                        </p:cTn>
                                        <p:tgtEl>
                                          <p:spTgt spid="86027"/>
                                        </p:tgtEl>
                                        <p:attrNameLst>
                                          <p:attrName>style.visibility</p:attrName>
                                        </p:attrNameLst>
                                      </p:cBhvr>
                                      <p:to>
                                        <p:strVal val="visible"/>
                                      </p:to>
                                    </p:set>
                                    <p:animEffect transition="in" filter="dissolve">
                                      <p:cBhvr>
                                        <p:cTn id="24" dur="500"/>
                                        <p:tgtEl>
                                          <p:spTgt spid="86027"/>
                                        </p:tgtEl>
                                      </p:cBhvr>
                                    </p:animEffect>
                                  </p:childTnLst>
                                </p:cTn>
                              </p:par>
                            </p:childTnLst>
                          </p:cTn>
                        </p:par>
                        <p:par>
                          <p:cTn id="25" fill="hold" nodeType="afterGroup">
                            <p:stCondLst>
                              <p:cond delay="4100"/>
                            </p:stCondLst>
                            <p:childTnLst>
                              <p:par>
                                <p:cTn id="26" presetID="9" presetClass="entr" presetSubtype="0" fill="hold" nodeType="afterEffect">
                                  <p:stCondLst>
                                    <p:cond delay="800"/>
                                  </p:stCondLst>
                                  <p:childTnLst>
                                    <p:set>
                                      <p:cBhvr>
                                        <p:cTn id="27" dur="1" fill="hold">
                                          <p:stCondLst>
                                            <p:cond delay="0"/>
                                          </p:stCondLst>
                                        </p:cTn>
                                        <p:tgtEl>
                                          <p:spTgt spid="2"/>
                                        </p:tgtEl>
                                        <p:attrNameLst>
                                          <p:attrName>style.visibility</p:attrName>
                                        </p:attrNameLst>
                                      </p:cBhvr>
                                      <p:to>
                                        <p:strVal val="visible"/>
                                      </p:to>
                                    </p:set>
                                    <p:animEffect transition="in" filter="dissolv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autoUpdateAnimBg="0"/>
      <p:bldP spid="86020" grpId="0" build="p" autoUpdateAnimBg="0" advAuto="80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chemeClr val="tx2">
                    <a:lumMod val="60000"/>
                    <a:lumOff val="40000"/>
                  </a:schemeClr>
                </a:solidFill>
                <a:latin typeface="Arial"/>
                <a:cs typeface="Arial"/>
              </a:rPr>
              <a:t>Color</a:t>
            </a:r>
            <a:r>
              <a:rPr lang="en-US" dirty="0">
                <a:latin typeface="Arial"/>
                <a:cs typeface="Arial"/>
              </a:rPr>
              <a:t>, is a visual sensation that involves a light source, an object and a viewer.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7" name="Picture 6"/>
          <p:cNvPicPr>
            <a:picLocks noChangeAspect="1"/>
          </p:cNvPicPr>
          <p:nvPr/>
        </p:nvPicPr>
        <p:blipFill>
          <a:blip r:embed="rId3"/>
          <a:stretch>
            <a:fillRect/>
          </a:stretch>
        </p:blipFill>
        <p:spPr>
          <a:xfrm>
            <a:off x="453139" y="2881711"/>
            <a:ext cx="2732514" cy="2699887"/>
          </a:xfrm>
          <a:prstGeom prst="rect">
            <a:avLst/>
          </a:prstGeom>
        </p:spPr>
      </p:pic>
      <p:pic>
        <p:nvPicPr>
          <p:cNvPr id="11" name="Grafik 8" descr="auge bunt.jpg"/>
          <p:cNvPicPr>
            <a:picLocks noChangeAspect="1"/>
          </p:cNvPicPr>
          <p:nvPr/>
        </p:nvPicPr>
        <p:blipFill>
          <a:blip r:embed="rId4">
            <a:extLst>
              <a:ext uri="{28A0092B-C50C-407E-A947-70E740481C1C}">
                <a14:useLocalDpi xmlns:a14="http://schemas.microsoft.com/office/drawing/2010/main" val="0"/>
              </a:ext>
            </a:extLst>
          </a:blip>
          <a:srcRect l="5975" t="8333" r="4781" b="6250"/>
          <a:stretch>
            <a:fillRect/>
          </a:stretch>
        </p:blipFill>
        <p:spPr bwMode="auto">
          <a:xfrm>
            <a:off x="5134300" y="2881711"/>
            <a:ext cx="3687672" cy="269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descr="Orang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4098" y="2881711"/>
            <a:ext cx="3599850" cy="2699887"/>
          </a:xfrm>
          <a:prstGeom prst="rect">
            <a:avLst/>
          </a:prstGeom>
        </p:spPr>
      </p:pic>
      <p:sp>
        <p:nvSpPr>
          <p:cNvPr id="10" name="TextBox 9"/>
          <p:cNvSpPr txBox="1"/>
          <p:nvPr/>
        </p:nvSpPr>
        <p:spPr>
          <a:xfrm>
            <a:off x="3065088" y="6480706"/>
            <a:ext cx="2419502"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NASA, Thaddeus B. Kubis, Pantone</a:t>
            </a:r>
          </a:p>
        </p:txBody>
      </p:sp>
    </p:spTree>
    <p:extLst>
      <p:ext uri="{BB962C8B-B14F-4D97-AF65-F5344CB8AC3E}">
        <p14:creationId xmlns:p14="http://schemas.microsoft.com/office/powerpoint/2010/main" val="337955492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ubtitle 2"/>
          <p:cNvSpPr>
            <a:spLocks noGrp="1"/>
          </p:cNvSpPr>
          <p:nvPr>
            <p:ph type="subTitle" idx="1"/>
          </p:nvPr>
        </p:nvSpPr>
        <p:spPr>
          <a:xfrm>
            <a:off x="1125538" y="842963"/>
            <a:ext cx="6808787" cy="4960937"/>
          </a:xfrm>
        </p:spPr>
        <p:txBody>
          <a:bodyPr/>
          <a:lstStyle/>
          <a:p>
            <a:pPr marL="284163" indent="-284163" defTabSz="760413" eaLnBrk="1" hangingPunct="1">
              <a:lnSpc>
                <a:spcPct val="130000"/>
              </a:lnSpc>
              <a:spcBef>
                <a:spcPct val="50000"/>
              </a:spcBef>
            </a:pPr>
            <a:r>
              <a:rPr lang="en-US" sz="1800" b="1">
                <a:solidFill>
                  <a:schemeClr val="tx1"/>
                </a:solidFill>
                <a:latin typeface="Arial" charset="0"/>
              </a:rPr>
              <a:t>Digital Halftone Imaging</a:t>
            </a:r>
          </a:p>
          <a:p>
            <a:pPr marL="284163" indent="-284163" defTabSz="760413" eaLnBrk="1" hangingPunct="1">
              <a:lnSpc>
                <a:spcPct val="130000"/>
              </a:lnSpc>
              <a:spcBef>
                <a:spcPct val="50000"/>
              </a:spcBef>
            </a:pPr>
            <a:r>
              <a:rPr lang="en-US" sz="1400">
                <a:solidFill>
                  <a:schemeClr val="tx1"/>
                </a:solidFill>
                <a:latin typeface="Arial" charset="0"/>
                <a:cs typeface="Arial" charset="0"/>
                <a:hlinkClick r:id="rId2"/>
              </a:rPr>
              <a:t>http://www.hpl.hp.com/research/isl/halftoning/index.html</a:t>
            </a: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Introduced in the 1970</a:t>
            </a:r>
            <a:r>
              <a:rPr lang="ja-JP" altLang="en-US" sz="1400">
                <a:solidFill>
                  <a:schemeClr val="tx1"/>
                </a:solidFill>
                <a:latin typeface="Arial" charset="0"/>
                <a:cs typeface="Arial" charset="0"/>
              </a:rPr>
              <a:t>’</a:t>
            </a:r>
            <a:r>
              <a:rPr lang="en-US" altLang="ja-JP" sz="1400">
                <a:solidFill>
                  <a:schemeClr val="tx1"/>
                </a:solidFill>
                <a:latin typeface="Arial" charset="0"/>
                <a:cs typeface="Arial" charset="0"/>
              </a:rPr>
              <a:t>s</a:t>
            </a:r>
          </a:p>
          <a:p>
            <a:pPr marL="284163" indent="-284163" defTabSz="760413" eaLnBrk="1" hangingPunct="1">
              <a:lnSpc>
                <a:spcPct val="130000"/>
              </a:lnSpc>
              <a:spcBef>
                <a:spcPct val="50000"/>
              </a:spcBef>
            </a:pP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Built using pixels (picture elements)</a:t>
            </a:r>
          </a:p>
          <a:p>
            <a:pPr marL="284163" indent="-284163" defTabSz="760413" eaLnBrk="1" hangingPunct="1">
              <a:lnSpc>
                <a:spcPct val="130000"/>
              </a:lnSpc>
              <a:spcBef>
                <a:spcPct val="50000"/>
              </a:spcBef>
            </a:pP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Often called bitmap images</a:t>
            </a:r>
          </a:p>
          <a:p>
            <a:pPr marL="284163" indent="-284163" defTabSz="760413" eaLnBrk="1" hangingPunct="1">
              <a:lnSpc>
                <a:spcPct val="130000"/>
              </a:lnSpc>
              <a:spcBef>
                <a:spcPct val="50000"/>
              </a:spcBef>
            </a:pP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8 bit grayscale has 256 levels of tone</a:t>
            </a:r>
          </a:p>
          <a:p>
            <a:pPr marL="284163" indent="-284163" defTabSz="760413" eaLnBrk="1" hangingPunct="1">
              <a:lnSpc>
                <a:spcPct val="130000"/>
              </a:lnSpc>
              <a:spcBef>
                <a:spcPct val="50000"/>
              </a:spcBef>
            </a:pP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Measured by dots per inch</a:t>
            </a:r>
          </a:p>
          <a:p>
            <a:pPr marL="284163" indent="-284163" defTabSz="760413" eaLnBrk="1" hangingPunct="1">
              <a:lnSpc>
                <a:spcPct val="80000"/>
              </a:lnSpc>
            </a:pPr>
            <a:endParaRPr lang="en-US" sz="2000">
              <a:solidFill>
                <a:srgbClr val="898989"/>
              </a:solidFill>
              <a:latin typeface="Calibri"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800">
              <a:solidFill>
                <a:srgbClr val="898989"/>
              </a:solidFill>
              <a:latin typeface="Calibri" charset="0"/>
            </a:endParaRPr>
          </a:p>
          <a:p>
            <a:pPr marL="284163" indent="-284163" defTabSz="760413" eaLnBrk="1" hangingPunct="1">
              <a:lnSpc>
                <a:spcPct val="80000"/>
              </a:lnSpc>
            </a:pPr>
            <a:endParaRPr lang="en-US" sz="800">
              <a:solidFill>
                <a:srgbClr val="898989"/>
              </a:solidFill>
              <a:latin typeface="Calibri" charset="0"/>
            </a:endParaRPr>
          </a:p>
        </p:txBody>
      </p:sp>
      <p:pic>
        <p:nvPicPr>
          <p:cNvPr id="9625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879865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ubtitle 2"/>
          <p:cNvSpPr>
            <a:spLocks noGrp="1"/>
          </p:cNvSpPr>
          <p:nvPr>
            <p:ph type="subTitle" idx="1"/>
          </p:nvPr>
        </p:nvSpPr>
        <p:spPr>
          <a:xfrm>
            <a:off x="1125538" y="842963"/>
            <a:ext cx="6808787" cy="4960937"/>
          </a:xfrm>
        </p:spPr>
        <p:txBody>
          <a:bodyPr/>
          <a:lstStyle/>
          <a:p>
            <a:pPr marL="284163" indent="-284163" defTabSz="760413" eaLnBrk="1" hangingPunct="1">
              <a:lnSpc>
                <a:spcPct val="130000"/>
              </a:lnSpc>
              <a:spcBef>
                <a:spcPct val="50000"/>
              </a:spcBef>
            </a:pPr>
            <a:r>
              <a:rPr lang="en-US" sz="1800" b="1">
                <a:solidFill>
                  <a:schemeClr val="tx1"/>
                </a:solidFill>
                <a:latin typeface="Arial" charset="0"/>
              </a:rPr>
              <a:t>Digital Halftone Imaging</a:t>
            </a:r>
          </a:p>
          <a:p>
            <a:pPr marL="284163" indent="-284163" defTabSz="760413" eaLnBrk="1" hangingPunct="1">
              <a:lnSpc>
                <a:spcPct val="130000"/>
              </a:lnSpc>
              <a:spcBef>
                <a:spcPct val="50000"/>
              </a:spcBef>
            </a:pPr>
            <a:r>
              <a:rPr lang="en-US" sz="1800" b="1">
                <a:solidFill>
                  <a:schemeClr val="tx1"/>
                </a:solidFill>
                <a:latin typeface="Arial" charset="0"/>
              </a:rPr>
              <a:t>The FM Screen</a:t>
            </a: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AKA stochastic or frequency modulated screening.</a:t>
            </a:r>
          </a:p>
          <a:p>
            <a:pPr marL="284163" indent="-284163" defTabSz="760413" eaLnBrk="1" hangingPunct="1">
              <a:lnSpc>
                <a:spcPct val="130000"/>
              </a:lnSpc>
              <a:spcBef>
                <a:spcPct val="50000"/>
              </a:spcBef>
            </a:pPr>
            <a:r>
              <a:rPr lang="en-US" sz="1400">
                <a:solidFill>
                  <a:schemeClr val="tx1"/>
                </a:solidFill>
                <a:latin typeface="Arial" charset="0"/>
                <a:cs typeface="Arial" charset="0"/>
              </a:rPr>
              <a:t>The dot size is constant and varies the number of dots.</a:t>
            </a:r>
          </a:p>
          <a:p>
            <a:pPr marL="284163" indent="-284163" defTabSz="760413" eaLnBrk="1" hangingPunct="1">
              <a:lnSpc>
                <a:spcPct val="130000"/>
              </a:lnSpc>
              <a:spcBef>
                <a:spcPct val="50000"/>
              </a:spcBef>
            </a:pPr>
            <a:r>
              <a:rPr lang="en-US" sz="1400">
                <a:solidFill>
                  <a:schemeClr val="tx1"/>
                </a:solidFill>
                <a:latin typeface="Arial" charset="0"/>
                <a:cs typeface="Arial" charset="0"/>
                <a:hlinkClick r:id="rId2"/>
              </a:rPr>
              <a:t>http://www.professionalprinting.com/fm-and-am-screening-comparison/</a:t>
            </a:r>
            <a:endParaRPr lang="en-US" sz="1400">
              <a:solidFill>
                <a:schemeClr val="tx1"/>
              </a:solidFill>
              <a:latin typeface="Arial" charset="0"/>
              <a:cs typeface="Arial" charset="0"/>
            </a:endParaRPr>
          </a:p>
          <a:p>
            <a:pPr marL="284163" indent="-284163" defTabSz="760413" eaLnBrk="1" hangingPunct="1">
              <a:lnSpc>
                <a:spcPct val="80000"/>
              </a:lnSpc>
            </a:pPr>
            <a:endParaRPr lang="en-US" sz="2000">
              <a:solidFill>
                <a:srgbClr val="898989"/>
              </a:solidFill>
              <a:latin typeface="Calibri"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800">
              <a:solidFill>
                <a:srgbClr val="898989"/>
              </a:solidFill>
              <a:latin typeface="Calibri" charset="0"/>
            </a:endParaRPr>
          </a:p>
          <a:p>
            <a:pPr marL="284163" indent="-284163" defTabSz="760413" eaLnBrk="1" hangingPunct="1">
              <a:lnSpc>
                <a:spcPct val="80000"/>
              </a:lnSpc>
            </a:pPr>
            <a:endParaRPr lang="en-US" sz="800">
              <a:solidFill>
                <a:srgbClr val="898989"/>
              </a:solidFill>
              <a:latin typeface="Calibri" charset="0"/>
            </a:endParaRPr>
          </a:p>
        </p:txBody>
      </p:sp>
      <p:pic>
        <p:nvPicPr>
          <p:cNvPr id="9728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7283"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85938" y="3249613"/>
            <a:ext cx="5570537" cy="272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37037370"/>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ubtitle 2"/>
          <p:cNvSpPr>
            <a:spLocks noGrp="1"/>
          </p:cNvSpPr>
          <p:nvPr>
            <p:ph type="subTitle" idx="1"/>
          </p:nvPr>
        </p:nvSpPr>
        <p:spPr>
          <a:xfrm>
            <a:off x="1042988" y="660400"/>
            <a:ext cx="6810375" cy="4959350"/>
          </a:xfrm>
        </p:spPr>
        <p:txBody>
          <a:bodyPr/>
          <a:lstStyle/>
          <a:p>
            <a:pPr marL="284163" indent="-284163" defTabSz="760413" eaLnBrk="1" hangingPunct="1">
              <a:lnSpc>
                <a:spcPct val="130000"/>
              </a:lnSpc>
              <a:spcBef>
                <a:spcPct val="50000"/>
              </a:spcBef>
            </a:pPr>
            <a:r>
              <a:rPr lang="en-US" sz="1800" b="1">
                <a:solidFill>
                  <a:schemeClr val="tx1"/>
                </a:solidFill>
                <a:latin typeface="Arial" charset="0"/>
              </a:rPr>
              <a:t>Digital Halftone Imaging</a:t>
            </a:r>
          </a:p>
          <a:p>
            <a:pPr marL="284163" indent="-284163" defTabSz="760413" eaLnBrk="1" hangingPunct="1">
              <a:lnSpc>
                <a:spcPct val="130000"/>
              </a:lnSpc>
              <a:spcBef>
                <a:spcPct val="50000"/>
              </a:spcBef>
            </a:pPr>
            <a:r>
              <a:rPr lang="en-US" sz="1800" b="1">
                <a:solidFill>
                  <a:schemeClr val="tx1"/>
                </a:solidFill>
                <a:latin typeface="Arial" charset="0"/>
              </a:rPr>
              <a:t>The FM Screen</a:t>
            </a:r>
            <a:endParaRPr lang="en-US" sz="1400">
              <a:solidFill>
                <a:schemeClr val="tx1"/>
              </a:solidFill>
              <a:latin typeface="Arial" charset="0"/>
              <a:cs typeface="Arial" charset="0"/>
            </a:endParaRPr>
          </a:p>
          <a:p>
            <a:pPr marL="284163" indent="-284163" defTabSz="760413" eaLnBrk="1" hangingPunct="1">
              <a:lnSpc>
                <a:spcPct val="130000"/>
              </a:lnSpc>
              <a:spcBef>
                <a:spcPct val="50000"/>
              </a:spcBef>
            </a:pPr>
            <a:r>
              <a:rPr lang="en-US" sz="1400">
                <a:solidFill>
                  <a:schemeClr val="tx1"/>
                </a:solidFill>
                <a:latin typeface="Arial" charset="0"/>
                <a:cs typeface="Arial" charset="0"/>
              </a:rPr>
              <a:t>Measured in microns not dots.</a:t>
            </a: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800">
              <a:solidFill>
                <a:srgbClr val="898989"/>
              </a:solidFill>
              <a:latin typeface="Calibri" charset="0"/>
            </a:endParaRPr>
          </a:p>
          <a:p>
            <a:pPr marL="284163" indent="-284163" defTabSz="760413" eaLnBrk="1" hangingPunct="1">
              <a:lnSpc>
                <a:spcPct val="80000"/>
              </a:lnSpc>
            </a:pPr>
            <a:endParaRPr lang="en-US" sz="800">
              <a:solidFill>
                <a:srgbClr val="898989"/>
              </a:solidFill>
              <a:latin typeface="Calibri" charset="0"/>
            </a:endParaRPr>
          </a:p>
        </p:txBody>
      </p:sp>
      <p:pic>
        <p:nvPicPr>
          <p:cNvPr id="9830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8307"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030538"/>
            <a:ext cx="6035675" cy="1206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8308"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5013" y="4614863"/>
            <a:ext cx="7620000" cy="127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933187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ubtitle 2"/>
          <p:cNvSpPr>
            <a:spLocks noGrp="1"/>
          </p:cNvSpPr>
          <p:nvPr>
            <p:ph type="subTitle" idx="1"/>
          </p:nvPr>
        </p:nvSpPr>
        <p:spPr>
          <a:xfrm>
            <a:off x="1042988" y="660400"/>
            <a:ext cx="6810375" cy="4959350"/>
          </a:xfrm>
        </p:spPr>
        <p:txBody>
          <a:bodyPr/>
          <a:lstStyle/>
          <a:p>
            <a:pPr marL="284163" indent="-284163" defTabSz="760413" eaLnBrk="1" hangingPunct="1">
              <a:lnSpc>
                <a:spcPct val="130000"/>
              </a:lnSpc>
              <a:spcBef>
                <a:spcPct val="50000"/>
              </a:spcBef>
            </a:pPr>
            <a:r>
              <a:rPr lang="en-US" sz="1800" b="1">
                <a:solidFill>
                  <a:schemeClr val="tx1"/>
                </a:solidFill>
                <a:latin typeface="Arial" charset="0"/>
              </a:rPr>
              <a:t>Reproduction Guidelines</a:t>
            </a:r>
          </a:p>
          <a:p>
            <a:pPr marL="284163" indent="-284163" defTabSz="760413" eaLnBrk="1" hangingPunct="1">
              <a:lnSpc>
                <a:spcPct val="130000"/>
              </a:lnSpc>
              <a:spcBef>
                <a:spcPct val="50000"/>
              </a:spcBef>
            </a:pPr>
            <a:r>
              <a:rPr lang="en-US" sz="1800" b="1">
                <a:solidFill>
                  <a:schemeClr val="tx1"/>
                </a:solidFill>
                <a:latin typeface="Arial" charset="0"/>
              </a:rPr>
              <a:t>35-micron screen used for newspapers</a:t>
            </a:r>
          </a:p>
          <a:p>
            <a:pPr marL="284163" indent="-284163" defTabSz="760413" eaLnBrk="1" hangingPunct="1">
              <a:lnSpc>
                <a:spcPct val="130000"/>
              </a:lnSpc>
              <a:spcBef>
                <a:spcPct val="50000"/>
              </a:spcBef>
            </a:pPr>
            <a:r>
              <a:rPr lang="en-US" sz="1800" b="1">
                <a:solidFill>
                  <a:schemeClr val="tx1"/>
                </a:solidFill>
                <a:latin typeface="Arial" charset="0"/>
              </a:rPr>
              <a:t>75 line screen for newspapers (AM)</a:t>
            </a:r>
          </a:p>
          <a:p>
            <a:pPr marL="284163" indent="-284163" defTabSz="760413" eaLnBrk="1" hangingPunct="1">
              <a:lnSpc>
                <a:spcPct val="130000"/>
              </a:lnSpc>
              <a:spcBef>
                <a:spcPct val="50000"/>
              </a:spcBef>
            </a:pPr>
            <a:r>
              <a:rPr lang="en-US" sz="1800" b="1">
                <a:solidFill>
                  <a:schemeClr val="tx1"/>
                </a:solidFill>
                <a:latin typeface="Arial" charset="0"/>
              </a:rPr>
              <a:t>10-micron screen used for sheet fed printing</a:t>
            </a:r>
          </a:p>
          <a:p>
            <a:pPr marL="284163" indent="-284163" defTabSz="760413" eaLnBrk="1" hangingPunct="1">
              <a:lnSpc>
                <a:spcPct val="130000"/>
              </a:lnSpc>
              <a:spcBef>
                <a:spcPct val="50000"/>
              </a:spcBef>
            </a:pPr>
            <a:r>
              <a:rPr lang="en-US" sz="1800" b="1">
                <a:solidFill>
                  <a:schemeClr val="tx1"/>
                </a:solidFill>
                <a:latin typeface="Arial" charset="0"/>
              </a:rPr>
              <a:t>150 line screen for higher quality printing (AM)</a:t>
            </a:r>
            <a:endParaRPr lang="en-US" sz="1400">
              <a:solidFill>
                <a:schemeClr val="tx1"/>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800">
              <a:solidFill>
                <a:srgbClr val="898989"/>
              </a:solidFill>
              <a:latin typeface="Calibri" charset="0"/>
            </a:endParaRPr>
          </a:p>
          <a:p>
            <a:pPr marL="284163" indent="-284163" defTabSz="760413" eaLnBrk="1" hangingPunct="1">
              <a:lnSpc>
                <a:spcPct val="80000"/>
              </a:lnSpc>
            </a:pPr>
            <a:endParaRPr lang="en-US" sz="800">
              <a:solidFill>
                <a:srgbClr val="898989"/>
              </a:solidFill>
              <a:latin typeface="Calibri" charset="0"/>
            </a:endParaRPr>
          </a:p>
        </p:txBody>
      </p:sp>
      <p:pic>
        <p:nvPicPr>
          <p:cNvPr id="9933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933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197225"/>
            <a:ext cx="6035675" cy="1206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9332"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5013" y="4706938"/>
            <a:ext cx="7620000" cy="127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1919699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ubtitle 2"/>
          <p:cNvSpPr>
            <a:spLocks noGrp="1"/>
          </p:cNvSpPr>
          <p:nvPr>
            <p:ph type="subTitle" idx="1"/>
          </p:nvPr>
        </p:nvSpPr>
        <p:spPr>
          <a:xfrm>
            <a:off x="1125538" y="660400"/>
            <a:ext cx="6808787" cy="4959350"/>
          </a:xfrm>
        </p:spPr>
        <p:txBody>
          <a:bodyPr/>
          <a:lstStyle/>
          <a:p>
            <a:pPr marL="284163" indent="-284163" defTabSz="760413" eaLnBrk="1" hangingPunct="1">
              <a:lnSpc>
                <a:spcPct val="130000"/>
              </a:lnSpc>
              <a:spcBef>
                <a:spcPct val="50000"/>
              </a:spcBef>
            </a:pPr>
            <a:r>
              <a:rPr lang="en-US" sz="1800" b="1">
                <a:solidFill>
                  <a:schemeClr val="tx1"/>
                </a:solidFill>
                <a:latin typeface="Arial" charset="0"/>
              </a:rPr>
              <a:t>Digital Halftone Imaging</a:t>
            </a:r>
          </a:p>
          <a:p>
            <a:pPr marL="284163" indent="-284163" defTabSz="760413" eaLnBrk="1" hangingPunct="1">
              <a:lnSpc>
                <a:spcPct val="130000"/>
              </a:lnSpc>
              <a:spcBef>
                <a:spcPct val="50000"/>
              </a:spcBef>
            </a:pPr>
            <a:r>
              <a:rPr lang="en-US" sz="1800" b="1">
                <a:solidFill>
                  <a:schemeClr val="tx1"/>
                </a:solidFill>
                <a:latin typeface="Arial" charset="0"/>
              </a:rPr>
              <a:t>Dot gain (clockwise)</a:t>
            </a:r>
            <a:endParaRPr lang="en-US" sz="1400">
              <a:solidFill>
                <a:schemeClr val="tx1"/>
              </a:solidFill>
              <a:latin typeface="Arial" charset="0"/>
              <a:cs typeface="Arial" charset="0"/>
            </a:endParaRPr>
          </a:p>
          <a:p>
            <a:pPr marL="284163" indent="-284163" defTabSz="760413" eaLnBrk="1" hangingPunct="1">
              <a:lnSpc>
                <a:spcPct val="80000"/>
              </a:lnSpc>
            </a:pPr>
            <a:endParaRPr lang="en-US" sz="2000">
              <a:solidFill>
                <a:srgbClr val="898989"/>
              </a:solidFill>
              <a:latin typeface="Arial" charset="0"/>
              <a:cs typeface="Arial" charset="0"/>
            </a:endParaRPr>
          </a:p>
          <a:p>
            <a:pPr marL="284163" indent="-284163" defTabSz="760413" eaLnBrk="1" hangingPunct="1">
              <a:lnSpc>
                <a:spcPct val="80000"/>
              </a:lnSpc>
            </a:pPr>
            <a:endParaRPr lang="en-US" sz="800">
              <a:solidFill>
                <a:srgbClr val="898989"/>
              </a:solidFill>
              <a:latin typeface="Calibri" charset="0"/>
            </a:endParaRPr>
          </a:p>
          <a:p>
            <a:pPr marL="284163" indent="-284163" defTabSz="760413" eaLnBrk="1" hangingPunct="1">
              <a:lnSpc>
                <a:spcPct val="80000"/>
              </a:lnSpc>
            </a:pPr>
            <a:endParaRPr lang="en-US" sz="800">
              <a:solidFill>
                <a:srgbClr val="898989"/>
              </a:solidFill>
              <a:latin typeface="Calibri" charset="0"/>
            </a:endParaRPr>
          </a:p>
        </p:txBody>
      </p:sp>
      <p:pic>
        <p:nvPicPr>
          <p:cNvPr id="10035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5925" y="1000125"/>
            <a:ext cx="2436813" cy="2436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6"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81750" y="1079500"/>
            <a:ext cx="2446338" cy="2446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7"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5925" y="3805238"/>
            <a:ext cx="2430463" cy="243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8" name="Picture 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81750" y="3805238"/>
            <a:ext cx="2430463" cy="243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0359" name="Picture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87625" y="2041525"/>
            <a:ext cx="3954463" cy="3954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0819244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02" name="Picture 3" descr="How_to_Read_a_Press_Sheet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30475" y="715963"/>
            <a:ext cx="3781425" cy="524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25875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rtlCol="0">
            <a:normAutofit/>
          </a:bodyPr>
          <a:lstStyle/>
          <a:p>
            <a:pPr fontAlgn="auto">
              <a:spcAft>
                <a:spcPts val="0"/>
              </a:spcAft>
              <a:defRPr/>
            </a:pPr>
            <a:r>
              <a:rPr lang="en-US" dirty="0">
                <a:ea typeface="+mn-ea"/>
              </a:rPr>
              <a:t> </a:t>
            </a:r>
          </a:p>
        </p:txBody>
      </p:sp>
      <p:sp>
        <p:nvSpPr>
          <p:cNvPr id="9" name="Content Placeholder 8"/>
          <p:cNvSpPr>
            <a:spLocks noGrp="1"/>
          </p:cNvSpPr>
          <p:nvPr>
            <p:ph sz="half" idx="2"/>
          </p:nvPr>
        </p:nvSpPr>
        <p:spPr/>
        <p:txBody>
          <a:bodyPr rtlCol="0">
            <a:normAutofit/>
          </a:bodyPr>
          <a:lstStyle/>
          <a:p>
            <a:pPr fontAlgn="auto">
              <a:spcAft>
                <a:spcPts val="0"/>
              </a:spcAft>
              <a:defRPr/>
            </a:pPr>
            <a:r>
              <a:rPr lang="en-US" dirty="0">
                <a:ea typeface="+mn-ea"/>
              </a:rPr>
              <a:t> </a:t>
            </a:r>
          </a:p>
        </p:txBody>
      </p:sp>
      <p:sp>
        <p:nvSpPr>
          <p:cNvPr id="10" name="Content Placeholder 9"/>
          <p:cNvSpPr>
            <a:spLocks noGrp="1"/>
          </p:cNvSpPr>
          <p:nvPr>
            <p:ph idx="10"/>
          </p:nvPr>
        </p:nvSpPr>
        <p:spPr>
          <a:xfrm>
            <a:off x="984250" y="850900"/>
            <a:ext cx="7702550" cy="369888"/>
          </a:xfrm>
        </p:spPr>
        <p:txBody>
          <a:bodyPr rtlCol="0">
            <a:normAutofit/>
          </a:bodyPr>
          <a:lstStyle/>
          <a:p>
            <a:pPr fontAlgn="auto">
              <a:spcAft>
                <a:spcPts val="0"/>
              </a:spcAft>
              <a:buFont typeface="Arial"/>
              <a:buNone/>
              <a:defRPr/>
            </a:pPr>
            <a:r>
              <a:rPr lang="en-US" dirty="0">
                <a:ea typeface="+mn-ea"/>
              </a:rPr>
              <a:t> </a:t>
            </a:r>
          </a:p>
        </p:txBody>
      </p:sp>
      <p:sp>
        <p:nvSpPr>
          <p:cNvPr id="5" name="Rectangle 8"/>
          <p:cNvSpPr txBox="1">
            <a:spLocks noChangeArrowheads="1"/>
          </p:cNvSpPr>
          <p:nvPr/>
        </p:nvSpPr>
        <p:spPr>
          <a:xfrm>
            <a:off x="1182688" y="615950"/>
            <a:ext cx="9055100" cy="992188"/>
          </a:xfrm>
          <a:prstGeom prst="rect">
            <a:avLst/>
          </a:prstGeom>
        </p:spPr>
        <p:txBody>
          <a:bodyPr/>
          <a:lstStyle/>
          <a:p>
            <a:pPr eaLnBrk="0" hangingPunct="0">
              <a:lnSpc>
                <a:spcPct val="80000"/>
              </a:lnSpc>
              <a:defRPr/>
            </a:pPr>
            <a:r>
              <a:rPr lang="en-US" sz="3600" b="1" cap="all" dirty="0">
                <a:latin typeface="+mn-lt"/>
                <a:ea typeface="+mj-ea"/>
                <a:cs typeface="+mj-cs"/>
              </a:rPr>
              <a:t>What Color is Grass?</a:t>
            </a:r>
          </a:p>
        </p:txBody>
      </p:sp>
      <p:pic>
        <p:nvPicPr>
          <p:cNvPr id="7" name="Picture 2" descr="grass.jpg"/>
          <p:cNvPicPr>
            <a:picLocks noChangeAspect="1"/>
          </p:cNvPicPr>
          <p:nvPr/>
        </p:nvPicPr>
        <p:blipFill>
          <a:blip r:embed="rId2" cstate="print"/>
          <a:stretch>
            <a:fillRect/>
          </a:stretch>
        </p:blipFill>
        <p:spPr>
          <a:xfrm>
            <a:off x="428596" y="1516551"/>
            <a:ext cx="8466392" cy="3908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0118" name="TextBox 7"/>
          <p:cNvSpPr txBox="1">
            <a:spLocks noChangeArrowheads="1"/>
          </p:cNvSpPr>
          <p:nvPr/>
        </p:nvSpPr>
        <p:spPr bwMode="auto">
          <a:xfrm>
            <a:off x="357188" y="5445125"/>
            <a:ext cx="357187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GB" sz="4400" dirty="0">
                <a:solidFill>
                  <a:schemeClr val="bg1"/>
                </a:solidFill>
              </a:rPr>
              <a:t>A. Green?</a:t>
            </a:r>
            <a:endParaRPr lang="en-US" sz="4400" dirty="0">
              <a:solidFill>
                <a:schemeClr val="bg1"/>
              </a:solidFill>
            </a:endParaRPr>
          </a:p>
        </p:txBody>
      </p:sp>
    </p:spTree>
    <p:extLst>
      <p:ext uri="{BB962C8B-B14F-4D97-AF65-F5344CB8AC3E}">
        <p14:creationId xmlns:p14="http://schemas.microsoft.com/office/powerpoint/2010/main" val="261971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rtlCol="0">
            <a:normAutofit/>
          </a:bodyPr>
          <a:lstStyle/>
          <a:p>
            <a:pPr fontAlgn="auto">
              <a:spcAft>
                <a:spcPts val="0"/>
              </a:spcAft>
              <a:defRPr/>
            </a:pPr>
            <a:r>
              <a:rPr lang="en-US" dirty="0">
                <a:ea typeface="+mn-ea"/>
              </a:rPr>
              <a:t> </a:t>
            </a:r>
          </a:p>
        </p:txBody>
      </p:sp>
      <p:sp>
        <p:nvSpPr>
          <p:cNvPr id="9" name="Content Placeholder 8"/>
          <p:cNvSpPr>
            <a:spLocks noGrp="1"/>
          </p:cNvSpPr>
          <p:nvPr>
            <p:ph sz="half" idx="2"/>
          </p:nvPr>
        </p:nvSpPr>
        <p:spPr/>
        <p:txBody>
          <a:bodyPr rtlCol="0">
            <a:normAutofit/>
          </a:bodyPr>
          <a:lstStyle/>
          <a:p>
            <a:pPr fontAlgn="auto">
              <a:spcAft>
                <a:spcPts val="0"/>
              </a:spcAft>
              <a:defRPr/>
            </a:pPr>
            <a:r>
              <a:rPr lang="en-US" dirty="0">
                <a:ea typeface="+mn-ea"/>
              </a:rPr>
              <a:t> </a:t>
            </a:r>
          </a:p>
        </p:txBody>
      </p:sp>
      <p:sp>
        <p:nvSpPr>
          <p:cNvPr id="10" name="Content Placeholder 9"/>
          <p:cNvSpPr>
            <a:spLocks noGrp="1"/>
          </p:cNvSpPr>
          <p:nvPr>
            <p:ph idx="10"/>
          </p:nvPr>
        </p:nvSpPr>
        <p:spPr>
          <a:xfrm>
            <a:off x="984250" y="850900"/>
            <a:ext cx="7702550" cy="369888"/>
          </a:xfrm>
        </p:spPr>
        <p:txBody>
          <a:bodyPr rtlCol="0">
            <a:normAutofit/>
          </a:bodyPr>
          <a:lstStyle/>
          <a:p>
            <a:pPr fontAlgn="auto">
              <a:spcAft>
                <a:spcPts val="0"/>
              </a:spcAft>
              <a:buFont typeface="Arial"/>
              <a:buNone/>
              <a:defRPr/>
            </a:pPr>
            <a:r>
              <a:rPr lang="en-US" dirty="0">
                <a:ea typeface="+mn-ea"/>
              </a:rPr>
              <a:t> </a:t>
            </a:r>
          </a:p>
        </p:txBody>
      </p:sp>
      <p:sp>
        <p:nvSpPr>
          <p:cNvPr id="5" name="Rectangle 8"/>
          <p:cNvSpPr txBox="1">
            <a:spLocks noChangeArrowheads="1"/>
          </p:cNvSpPr>
          <p:nvPr/>
        </p:nvSpPr>
        <p:spPr>
          <a:xfrm>
            <a:off x="1143000" y="552450"/>
            <a:ext cx="7786688" cy="877888"/>
          </a:xfrm>
          <a:prstGeom prst="rect">
            <a:avLst/>
          </a:prstGeom>
        </p:spPr>
        <p:txBody>
          <a:bodyPr/>
          <a:lstStyle/>
          <a:p>
            <a:pPr eaLnBrk="0" hangingPunct="0">
              <a:lnSpc>
                <a:spcPct val="80000"/>
              </a:lnSpc>
              <a:defRPr/>
            </a:pPr>
            <a:r>
              <a:rPr lang="en-US" sz="3600" b="1" cap="all" dirty="0">
                <a:latin typeface="+mn-lt"/>
                <a:ea typeface="+mj-ea"/>
                <a:cs typeface="+mj-cs"/>
              </a:rPr>
              <a:t>What Color is Grass </a:t>
            </a:r>
          </a:p>
          <a:p>
            <a:pPr eaLnBrk="0" hangingPunct="0">
              <a:lnSpc>
                <a:spcPct val="80000"/>
              </a:lnSpc>
              <a:defRPr/>
            </a:pPr>
            <a:r>
              <a:rPr lang="en-US" sz="3600" b="1" i="1" cap="all" dirty="0">
                <a:latin typeface="+mn-lt"/>
                <a:ea typeface="+mj-ea"/>
                <a:cs typeface="+mj-cs"/>
              </a:rPr>
              <a:t>at Night?</a:t>
            </a:r>
          </a:p>
        </p:txBody>
      </p:sp>
      <p:sp>
        <p:nvSpPr>
          <p:cNvPr id="91141" name="TextBox 7"/>
          <p:cNvSpPr txBox="1">
            <a:spLocks noChangeArrowheads="1"/>
          </p:cNvSpPr>
          <p:nvPr/>
        </p:nvSpPr>
        <p:spPr bwMode="auto">
          <a:xfrm>
            <a:off x="357188" y="5445125"/>
            <a:ext cx="357187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GB" sz="4400" dirty="0">
                <a:solidFill>
                  <a:schemeClr val="bg1"/>
                </a:solidFill>
              </a:rPr>
              <a:t>B. Grey???</a:t>
            </a:r>
            <a:endParaRPr lang="en-US" sz="4400" dirty="0">
              <a:solidFill>
                <a:schemeClr val="bg1"/>
              </a:solidFill>
            </a:endParaRPr>
          </a:p>
        </p:txBody>
      </p:sp>
      <p:pic>
        <p:nvPicPr>
          <p:cNvPr id="11" name="Picture 5" descr="grassnight.jpg"/>
          <p:cNvPicPr>
            <a:picLocks noChangeAspect="1"/>
          </p:cNvPicPr>
          <p:nvPr/>
        </p:nvPicPr>
        <p:blipFill>
          <a:blip r:embed="rId2" cstate="print">
            <a:lum bright="10000"/>
          </a:blip>
          <a:stretch>
            <a:fillRect/>
          </a:stretch>
        </p:blipFill>
        <p:spPr>
          <a:xfrm>
            <a:off x="357158" y="1655026"/>
            <a:ext cx="8501122" cy="37427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38476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960A48"/>
                </a:solidFill>
                <a:latin typeface="Arial"/>
                <a:cs typeface="Arial"/>
              </a:rPr>
              <a:t>Why</a:t>
            </a:r>
            <a:r>
              <a:rPr lang="en-US" dirty="0">
                <a:latin typeface="Arial"/>
                <a:cs typeface="Arial"/>
              </a:rPr>
              <a:t>, does </a:t>
            </a:r>
            <a:r>
              <a:rPr lang="en-US" dirty="0">
                <a:solidFill>
                  <a:srgbClr val="FF0000"/>
                </a:solidFill>
                <a:latin typeface="Arial"/>
                <a:cs typeface="Arial"/>
              </a:rPr>
              <a:t>red</a:t>
            </a:r>
            <a:r>
              <a:rPr lang="en-US" dirty="0">
                <a:latin typeface="Arial"/>
                <a:cs typeface="Arial"/>
              </a:rPr>
              <a:t> look </a:t>
            </a:r>
            <a:r>
              <a:rPr lang="en-US" dirty="0">
                <a:solidFill>
                  <a:srgbClr val="FF0000"/>
                </a:solidFill>
                <a:latin typeface="Arial"/>
                <a:cs typeface="Arial"/>
              </a:rPr>
              <a:t>red</a:t>
            </a:r>
            <a:r>
              <a:rPr lang="en-US" dirty="0">
                <a:latin typeface="Arial"/>
                <a:cs typeface="Arial"/>
              </a:rPr>
              <a:t>, or </a:t>
            </a:r>
            <a:r>
              <a:rPr lang="en-US" dirty="0">
                <a:solidFill>
                  <a:srgbClr val="008000"/>
                </a:solidFill>
                <a:latin typeface="Arial"/>
                <a:cs typeface="Arial"/>
              </a:rPr>
              <a:t>green</a:t>
            </a:r>
            <a:r>
              <a:rPr lang="en-US" dirty="0">
                <a:latin typeface="Arial"/>
                <a:cs typeface="Arial"/>
              </a:rPr>
              <a:t> look </a:t>
            </a:r>
            <a:r>
              <a:rPr lang="en-US" dirty="0">
                <a:solidFill>
                  <a:srgbClr val="008000"/>
                </a:solidFill>
                <a:latin typeface="Arial"/>
                <a:cs typeface="Arial"/>
              </a:rPr>
              <a:t>green</a:t>
            </a:r>
            <a:r>
              <a:rPr lang="en-US" dirty="0">
                <a:latin typeface="Arial"/>
                <a:cs typeface="Arial"/>
              </a:rPr>
              <a:t>?</a:t>
            </a:r>
          </a:p>
          <a:p>
            <a:endParaRPr lang="en-US" dirty="0">
              <a:latin typeface="Arial"/>
              <a:cs typeface="Arial"/>
            </a:endParaRPr>
          </a:p>
          <a:p>
            <a:r>
              <a:rPr lang="en-US" dirty="0">
                <a:solidFill>
                  <a:srgbClr val="FF0000"/>
                </a:solidFill>
                <a:latin typeface="Arial"/>
                <a:cs typeface="Arial"/>
              </a:rPr>
              <a:t>Red</a:t>
            </a:r>
            <a:r>
              <a:rPr lang="en-US" dirty="0">
                <a:latin typeface="Arial"/>
                <a:cs typeface="Arial"/>
              </a:rPr>
              <a:t> looks </a:t>
            </a:r>
            <a:r>
              <a:rPr lang="en-US" dirty="0">
                <a:solidFill>
                  <a:srgbClr val="FF0000"/>
                </a:solidFill>
                <a:latin typeface="Arial"/>
                <a:cs typeface="Arial"/>
              </a:rPr>
              <a:t>red</a:t>
            </a:r>
            <a:r>
              <a:rPr lang="en-US" dirty="0">
                <a:latin typeface="Arial"/>
                <a:cs typeface="Arial"/>
              </a:rPr>
              <a:t> and </a:t>
            </a:r>
            <a:r>
              <a:rPr lang="en-US" dirty="0">
                <a:solidFill>
                  <a:srgbClr val="008000"/>
                </a:solidFill>
                <a:latin typeface="Arial"/>
                <a:cs typeface="Arial"/>
              </a:rPr>
              <a:t>green</a:t>
            </a:r>
            <a:r>
              <a:rPr lang="en-US" dirty="0">
                <a:latin typeface="Arial"/>
                <a:cs typeface="Arial"/>
              </a:rPr>
              <a:t> looks </a:t>
            </a:r>
            <a:r>
              <a:rPr lang="en-US" dirty="0">
                <a:solidFill>
                  <a:srgbClr val="008000"/>
                </a:solidFill>
                <a:latin typeface="Arial"/>
                <a:cs typeface="Arial"/>
              </a:rPr>
              <a:t>green</a:t>
            </a:r>
            <a:r>
              <a:rPr lang="en-US" dirty="0">
                <a:latin typeface="Arial"/>
                <a:cs typeface="Arial"/>
              </a:rPr>
              <a:t> because the items (red or green) absorbs </a:t>
            </a:r>
            <a:r>
              <a:rPr lang="en-US" b="1" strike="sngStrike" dirty="0">
                <a:latin typeface="Arial"/>
                <a:cs typeface="Arial"/>
              </a:rPr>
              <a:t>all other colors</a:t>
            </a:r>
            <a:r>
              <a:rPr lang="en-US" dirty="0">
                <a:latin typeface="Arial"/>
                <a:cs typeface="Arial"/>
              </a:rPr>
              <a:t>, reflecting the colors </a:t>
            </a:r>
            <a:r>
              <a:rPr lang="en-US" dirty="0">
                <a:solidFill>
                  <a:srgbClr val="FF0000"/>
                </a:solidFill>
                <a:latin typeface="Arial"/>
                <a:cs typeface="Arial"/>
              </a:rPr>
              <a:t>red</a:t>
            </a:r>
            <a:r>
              <a:rPr lang="en-US" dirty="0">
                <a:latin typeface="Arial"/>
                <a:cs typeface="Arial"/>
              </a:rPr>
              <a:t>, or </a:t>
            </a:r>
            <a:r>
              <a:rPr lang="en-US" dirty="0">
                <a:solidFill>
                  <a:srgbClr val="008000"/>
                </a:solidFill>
                <a:latin typeface="Arial"/>
                <a:cs typeface="Arial"/>
              </a:rPr>
              <a:t>green</a:t>
            </a:r>
            <a:r>
              <a:rPr lang="en-US" dirty="0">
                <a:latin typeface="Arial"/>
                <a:cs typeface="Arial"/>
              </a:rPr>
              <a:t>.</a:t>
            </a:r>
          </a:p>
          <a:p>
            <a:endParaRPr lang="en-US" dirty="0">
              <a:latin typeface="Arial"/>
              <a:cs typeface="Arial"/>
            </a:endParaRPr>
          </a:p>
          <a:p>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2779052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960A48"/>
                </a:solidFill>
                <a:latin typeface="Arial"/>
                <a:cs typeface="Arial"/>
              </a:rPr>
              <a:t>Why</a:t>
            </a:r>
            <a:r>
              <a:rPr lang="en-US" dirty="0">
                <a:latin typeface="Arial"/>
                <a:cs typeface="Arial"/>
              </a:rPr>
              <a:t>, does </a:t>
            </a:r>
            <a:r>
              <a:rPr lang="en-US" dirty="0">
                <a:solidFill>
                  <a:srgbClr val="FF0000"/>
                </a:solidFill>
                <a:latin typeface="Arial"/>
                <a:cs typeface="Arial"/>
              </a:rPr>
              <a:t>red</a:t>
            </a:r>
            <a:r>
              <a:rPr lang="en-US" dirty="0">
                <a:latin typeface="Arial"/>
                <a:cs typeface="Arial"/>
              </a:rPr>
              <a:t> look </a:t>
            </a:r>
            <a:r>
              <a:rPr lang="en-US" dirty="0">
                <a:solidFill>
                  <a:srgbClr val="FF0000"/>
                </a:solidFill>
                <a:latin typeface="Arial"/>
                <a:cs typeface="Arial"/>
              </a:rPr>
              <a:t>red</a:t>
            </a:r>
            <a:r>
              <a:rPr lang="en-US" dirty="0">
                <a:latin typeface="Arial"/>
                <a:cs typeface="Arial"/>
              </a:rPr>
              <a:t>, or </a:t>
            </a:r>
            <a:r>
              <a:rPr lang="en-US" dirty="0">
                <a:solidFill>
                  <a:srgbClr val="008000"/>
                </a:solidFill>
                <a:latin typeface="Arial"/>
                <a:cs typeface="Arial"/>
              </a:rPr>
              <a:t>green</a:t>
            </a:r>
            <a:r>
              <a:rPr lang="en-US" dirty="0">
                <a:latin typeface="Arial"/>
                <a:cs typeface="Arial"/>
              </a:rPr>
              <a:t> look </a:t>
            </a:r>
            <a:r>
              <a:rPr lang="en-US" dirty="0">
                <a:solidFill>
                  <a:srgbClr val="008000"/>
                </a:solidFill>
                <a:latin typeface="Arial"/>
                <a:cs typeface="Arial"/>
              </a:rPr>
              <a:t>green</a:t>
            </a:r>
            <a:r>
              <a:rPr lang="en-US" dirty="0">
                <a:latin typeface="Arial"/>
                <a:cs typeface="Arial"/>
              </a:rPr>
              <a:t>?</a:t>
            </a:r>
          </a:p>
          <a:p>
            <a:endParaRPr lang="en-US" dirty="0">
              <a:latin typeface="Arial"/>
              <a:cs typeface="Arial"/>
            </a:endParaRPr>
          </a:p>
          <a:p>
            <a:r>
              <a:rPr lang="en-US" dirty="0"/>
              <a:t>When any object is exposed to light, it </a:t>
            </a:r>
            <a:r>
              <a:rPr lang="en-US" b="1" u="sng" dirty="0">
                <a:solidFill>
                  <a:srgbClr val="000000"/>
                </a:solidFill>
              </a:rPr>
              <a:t>reflects the color</a:t>
            </a:r>
            <a:r>
              <a:rPr lang="en-US" dirty="0"/>
              <a:t> in the prism that it </a:t>
            </a:r>
            <a:r>
              <a:rPr lang="en-US" b="1" u="sng" dirty="0">
                <a:solidFill>
                  <a:schemeClr val="tx1"/>
                </a:solidFill>
              </a:rPr>
              <a:t>cannot absorb</a:t>
            </a:r>
            <a:r>
              <a:rPr lang="en-US" dirty="0"/>
              <a:t>. </a:t>
            </a:r>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1794791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960A48"/>
                </a:solidFill>
                <a:latin typeface="Arial"/>
                <a:cs typeface="Arial"/>
              </a:rPr>
              <a:t>Why</a:t>
            </a:r>
            <a:r>
              <a:rPr lang="en-US" dirty="0">
                <a:latin typeface="Arial"/>
                <a:cs typeface="Arial"/>
              </a:rPr>
              <a:t>, does red look red, or green look green?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8" name="TextBox 7"/>
          <p:cNvSpPr txBox="1"/>
          <p:nvPr/>
        </p:nvSpPr>
        <p:spPr>
          <a:xfrm>
            <a:off x="3849755" y="6480706"/>
            <a:ext cx="1204420"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Nick Patrissi</a:t>
            </a:r>
          </a:p>
        </p:txBody>
      </p:sp>
      <p:pic>
        <p:nvPicPr>
          <p:cNvPr id="5" name="Picture 4" descr="Screen Shot 2013-04-13 at 7.39.0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9836" y="2287531"/>
            <a:ext cx="4412222" cy="3967095"/>
          </a:xfrm>
          <a:prstGeom prst="rect">
            <a:avLst/>
          </a:prstGeom>
        </p:spPr>
      </p:pic>
    </p:spTree>
    <p:extLst>
      <p:ext uri="{BB962C8B-B14F-4D97-AF65-F5344CB8AC3E}">
        <p14:creationId xmlns:p14="http://schemas.microsoft.com/office/powerpoint/2010/main" val="4171371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Subtitle 8"/>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704561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960A48"/>
                </a:solidFill>
                <a:latin typeface="Arial"/>
                <a:cs typeface="Arial"/>
              </a:rPr>
              <a:t>Why</a:t>
            </a:r>
            <a:r>
              <a:rPr lang="en-US" dirty="0">
                <a:latin typeface="Arial"/>
                <a:cs typeface="Arial"/>
              </a:rPr>
              <a:t>, does red look red, or green look green?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8" name="TextBox 7"/>
          <p:cNvSpPr txBox="1"/>
          <p:nvPr/>
        </p:nvSpPr>
        <p:spPr>
          <a:xfrm>
            <a:off x="3849755" y="6480706"/>
            <a:ext cx="1204420"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Nick Patrissi</a:t>
            </a:r>
          </a:p>
        </p:txBody>
      </p:sp>
      <p:pic>
        <p:nvPicPr>
          <p:cNvPr id="5" name="Picture 4" descr="Screen Shot 2013-04-13 at 7.41.0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097" y="2104892"/>
            <a:ext cx="8311216" cy="3968477"/>
          </a:xfrm>
          <a:prstGeom prst="rect">
            <a:avLst/>
          </a:prstGeom>
        </p:spPr>
      </p:pic>
    </p:spTree>
    <p:extLst>
      <p:ext uri="{BB962C8B-B14F-4D97-AF65-F5344CB8AC3E}">
        <p14:creationId xmlns:p14="http://schemas.microsoft.com/office/powerpoint/2010/main" val="1070079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Is light the same as color?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115709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Is light the same as color?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Subtitle 4"/>
          <p:cNvSpPr>
            <a:spLocks noGrp="1"/>
          </p:cNvSpPr>
          <p:nvPr>
            <p:ph type="subTitle" idx="1"/>
          </p:nvPr>
        </p:nvSpPr>
        <p:spPr>
          <a:xfrm>
            <a:off x="1371600" y="1545123"/>
            <a:ext cx="6400800" cy="4093677"/>
          </a:xfrm>
        </p:spPr>
        <p:txBody>
          <a:bodyPr>
            <a:normAutofit/>
          </a:bodyPr>
          <a:lstStyle/>
          <a:p>
            <a:r>
              <a:rPr lang="en-US" b="1" dirty="0">
                <a:latin typeface="Arial"/>
                <a:cs typeface="Arial"/>
              </a:rPr>
              <a:t>Light: </a:t>
            </a:r>
            <a:r>
              <a:rPr lang="en-US" dirty="0">
                <a:latin typeface="Arial"/>
                <a:cs typeface="Arial"/>
              </a:rPr>
              <a:t>reflected, absorbed, or transmitted</a:t>
            </a:r>
          </a:p>
          <a:p>
            <a:endParaRPr lang="en-US" dirty="0">
              <a:latin typeface="Arial"/>
              <a:cs typeface="Arial"/>
            </a:endParaRPr>
          </a:p>
          <a:p>
            <a:r>
              <a:rPr lang="en-US" dirty="0">
                <a:latin typeface="Arial"/>
                <a:cs typeface="Arial"/>
              </a:rPr>
              <a:t>An object is "</a:t>
            </a:r>
            <a:r>
              <a:rPr lang="en-US" b="1" dirty="0">
                <a:latin typeface="Arial"/>
                <a:cs typeface="Arial"/>
              </a:rPr>
              <a:t>colored</a:t>
            </a:r>
            <a:r>
              <a:rPr lang="en-US" dirty="0">
                <a:latin typeface="Arial"/>
                <a:cs typeface="Arial"/>
              </a:rPr>
              <a:t>,” because of the light it reflects—all other colors are absorbed into that specific object.</a:t>
            </a:r>
          </a:p>
          <a:p>
            <a:endParaRPr lang="en-US" dirty="0"/>
          </a:p>
        </p:txBody>
      </p:sp>
    </p:spTree>
    <p:extLst>
      <p:ext uri="{BB962C8B-B14F-4D97-AF65-F5344CB8AC3E}">
        <p14:creationId xmlns:p14="http://schemas.microsoft.com/office/powerpoint/2010/main" val="3972024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0" y="1445879"/>
            <a:ext cx="9144000" cy="4748546"/>
          </a:xfrm>
        </p:spPr>
        <p:txBody>
          <a:bodyPr>
            <a:normAutofit/>
          </a:bodyPr>
          <a:lstStyle/>
          <a:p>
            <a:r>
              <a:rPr lang="en-US" sz="2600" b="1" dirty="0">
                <a:solidFill>
                  <a:schemeClr val="bg1">
                    <a:lumMod val="50000"/>
                  </a:schemeClr>
                </a:solidFill>
                <a:latin typeface="Arial"/>
                <a:cs typeface="Arial"/>
              </a:rPr>
              <a:t>Color can also confuse the mind and need to be used with understanding and care.</a:t>
            </a:r>
          </a:p>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7" name="Rectangle 6"/>
          <p:cNvSpPr/>
          <p:nvPr/>
        </p:nvSpPr>
        <p:spPr>
          <a:xfrm>
            <a:off x="2286000" y="2647868"/>
            <a:ext cx="4572000" cy="2862262"/>
          </a:xfrm>
          <a:prstGeom prst="rect">
            <a:avLst/>
          </a:prstGeom>
        </p:spPr>
        <p:txBody>
          <a:bodyPr>
            <a:spAutoFit/>
          </a:bodyPr>
          <a:lstStyle/>
          <a:p>
            <a:pPr algn="ctr" fontAlgn="auto">
              <a:spcBef>
                <a:spcPts val="0"/>
              </a:spcBef>
              <a:spcAft>
                <a:spcPts val="0"/>
              </a:spcAft>
              <a:defRPr/>
            </a:pPr>
            <a:r>
              <a:rPr lang="en-US" sz="3600" b="1" dirty="0">
                <a:solidFill>
                  <a:srgbClr val="3366FF"/>
                </a:solidFill>
                <a:latin typeface="Arial"/>
                <a:ea typeface="+mn-ea"/>
                <a:cs typeface="Arial"/>
              </a:rPr>
              <a:t>Blue</a:t>
            </a:r>
            <a:r>
              <a:rPr lang="en-US" sz="3600" b="1" dirty="0">
                <a:latin typeface="Arial"/>
                <a:ea typeface="+mn-ea"/>
                <a:cs typeface="Arial"/>
              </a:rPr>
              <a:t> </a:t>
            </a:r>
          </a:p>
          <a:p>
            <a:pPr algn="ctr" fontAlgn="auto">
              <a:spcBef>
                <a:spcPts val="0"/>
              </a:spcBef>
              <a:spcAft>
                <a:spcPts val="0"/>
              </a:spcAft>
              <a:defRPr/>
            </a:pPr>
            <a:r>
              <a:rPr lang="en-US" sz="3600" b="1" dirty="0">
                <a:solidFill>
                  <a:schemeClr val="accent6">
                    <a:lumMod val="50000"/>
                  </a:schemeClr>
                </a:solidFill>
                <a:latin typeface="Arial"/>
                <a:ea typeface="+mn-ea"/>
                <a:cs typeface="Arial"/>
              </a:rPr>
              <a:t>Brown</a:t>
            </a:r>
            <a:r>
              <a:rPr lang="en-US" sz="3600" b="1" dirty="0">
                <a:latin typeface="Arial"/>
                <a:ea typeface="+mn-ea"/>
                <a:cs typeface="Arial"/>
              </a:rPr>
              <a:t> </a:t>
            </a:r>
          </a:p>
          <a:p>
            <a:pPr algn="ctr" fontAlgn="auto">
              <a:spcBef>
                <a:spcPts val="0"/>
              </a:spcBef>
              <a:spcAft>
                <a:spcPts val="0"/>
              </a:spcAft>
              <a:defRPr/>
            </a:pPr>
            <a:r>
              <a:rPr lang="en-US" sz="3600" b="1" dirty="0">
                <a:solidFill>
                  <a:srgbClr val="008000"/>
                </a:solidFill>
                <a:latin typeface="Arial"/>
                <a:ea typeface="+mn-ea"/>
                <a:cs typeface="Arial"/>
              </a:rPr>
              <a:t>Green</a:t>
            </a:r>
            <a:r>
              <a:rPr lang="en-US" sz="3600" b="1" dirty="0">
                <a:latin typeface="Arial"/>
                <a:ea typeface="+mn-ea"/>
                <a:cs typeface="Arial"/>
              </a:rPr>
              <a:t> </a:t>
            </a:r>
          </a:p>
          <a:p>
            <a:pPr algn="ctr" fontAlgn="auto">
              <a:spcBef>
                <a:spcPts val="0"/>
              </a:spcBef>
              <a:spcAft>
                <a:spcPts val="0"/>
              </a:spcAft>
              <a:defRPr/>
            </a:pPr>
            <a:r>
              <a:rPr lang="en-US" sz="3600" b="1" dirty="0">
                <a:solidFill>
                  <a:srgbClr val="FFFF00"/>
                </a:solidFill>
                <a:latin typeface="Arial"/>
                <a:ea typeface="+mn-ea"/>
                <a:cs typeface="Arial"/>
              </a:rPr>
              <a:t>Yellow</a:t>
            </a:r>
            <a:r>
              <a:rPr lang="en-US" sz="3600" b="1" dirty="0">
                <a:latin typeface="Arial"/>
                <a:ea typeface="+mn-ea"/>
                <a:cs typeface="Arial"/>
              </a:rPr>
              <a:t> </a:t>
            </a:r>
          </a:p>
          <a:p>
            <a:pPr algn="ctr" fontAlgn="auto">
              <a:spcBef>
                <a:spcPts val="0"/>
              </a:spcBef>
              <a:spcAft>
                <a:spcPts val="0"/>
              </a:spcAft>
              <a:defRPr/>
            </a:pPr>
            <a:r>
              <a:rPr lang="en-US" sz="3600" b="1" dirty="0">
                <a:solidFill>
                  <a:srgbClr val="FF0000"/>
                </a:solidFill>
                <a:latin typeface="Arial"/>
                <a:ea typeface="+mn-ea"/>
                <a:cs typeface="Arial"/>
              </a:rPr>
              <a:t>Red</a:t>
            </a:r>
          </a:p>
        </p:txBody>
      </p:sp>
    </p:spTree>
    <p:extLst>
      <p:ext uri="{BB962C8B-B14F-4D97-AF65-F5344CB8AC3E}">
        <p14:creationId xmlns:p14="http://schemas.microsoft.com/office/powerpoint/2010/main" val="4020654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r>
              <a:rPr lang="en-US" sz="2600" b="1" dirty="0">
                <a:solidFill>
                  <a:schemeClr val="tx1"/>
                </a:solidFill>
                <a:latin typeface="Arial"/>
                <a:cs typeface="Arial"/>
              </a:rPr>
              <a:t>What do you see?</a:t>
            </a:r>
          </a:p>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Title 4"/>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3428831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Rectangle 8"/>
          <p:cNvSpPr/>
          <p:nvPr/>
        </p:nvSpPr>
        <p:spPr>
          <a:xfrm>
            <a:off x="2286000" y="2647874"/>
            <a:ext cx="4572000" cy="646331"/>
          </a:xfrm>
          <a:prstGeom prst="rect">
            <a:avLst/>
          </a:prstGeom>
        </p:spPr>
        <p:txBody>
          <a:bodyPr>
            <a:spAutoFit/>
          </a:bodyPr>
          <a:lstStyle/>
          <a:p>
            <a:pPr algn="ctr" fontAlgn="auto">
              <a:spcBef>
                <a:spcPts val="0"/>
              </a:spcBef>
              <a:spcAft>
                <a:spcPts val="0"/>
              </a:spcAft>
              <a:defRPr/>
            </a:pPr>
            <a:r>
              <a:rPr lang="en-US" sz="3600" b="1" dirty="0">
                <a:solidFill>
                  <a:srgbClr val="FF0000"/>
                </a:solidFill>
                <a:latin typeface="Arial"/>
                <a:ea typeface="+mn-ea"/>
                <a:cs typeface="Arial"/>
              </a:rPr>
              <a:t>Blue</a:t>
            </a:r>
            <a:r>
              <a:rPr lang="en-US" sz="3600" b="1" dirty="0">
                <a:latin typeface="Arial"/>
                <a:ea typeface="+mn-ea"/>
                <a:cs typeface="Arial"/>
              </a:rPr>
              <a:t> </a:t>
            </a:r>
            <a:endParaRPr lang="en-US" sz="3600" b="1" dirty="0">
              <a:solidFill>
                <a:srgbClr val="0000FF"/>
              </a:solidFill>
              <a:latin typeface="Arial"/>
              <a:ea typeface="+mn-ea"/>
              <a:cs typeface="Arial"/>
            </a:endParaRPr>
          </a:p>
        </p:txBody>
      </p:sp>
      <p:sp>
        <p:nvSpPr>
          <p:cNvPr id="5" name="Title 4"/>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265869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Rectangle 8"/>
          <p:cNvSpPr/>
          <p:nvPr/>
        </p:nvSpPr>
        <p:spPr>
          <a:xfrm>
            <a:off x="2286000" y="2647874"/>
            <a:ext cx="4572000" cy="646331"/>
          </a:xfrm>
          <a:prstGeom prst="rect">
            <a:avLst/>
          </a:prstGeom>
        </p:spPr>
        <p:txBody>
          <a:bodyPr>
            <a:spAutoFit/>
          </a:bodyPr>
          <a:lstStyle/>
          <a:p>
            <a:pPr algn="ctr" fontAlgn="auto">
              <a:spcBef>
                <a:spcPts val="0"/>
              </a:spcBef>
              <a:spcAft>
                <a:spcPts val="0"/>
              </a:spcAft>
              <a:defRPr/>
            </a:pPr>
            <a:r>
              <a:rPr lang="en-US" sz="3600" b="1" dirty="0">
                <a:latin typeface="Arial"/>
                <a:ea typeface="+mn-ea"/>
                <a:cs typeface="Arial"/>
              </a:rPr>
              <a:t> </a:t>
            </a:r>
            <a:r>
              <a:rPr lang="en-US" sz="3600" b="1" dirty="0">
                <a:solidFill>
                  <a:srgbClr val="0000FF"/>
                </a:solidFill>
                <a:latin typeface="Arial"/>
                <a:ea typeface="+mn-ea"/>
                <a:cs typeface="Arial"/>
              </a:rPr>
              <a:t>Brown</a:t>
            </a:r>
            <a:r>
              <a:rPr lang="en-US" sz="3600" b="1" dirty="0">
                <a:latin typeface="Arial"/>
                <a:ea typeface="+mn-ea"/>
                <a:cs typeface="Arial"/>
              </a:rPr>
              <a:t> </a:t>
            </a:r>
          </a:p>
        </p:txBody>
      </p:sp>
      <p:sp>
        <p:nvSpPr>
          <p:cNvPr id="5" name="Title 4"/>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42754691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Rectangle 8"/>
          <p:cNvSpPr/>
          <p:nvPr/>
        </p:nvSpPr>
        <p:spPr>
          <a:xfrm>
            <a:off x="2286000" y="2647874"/>
            <a:ext cx="4572000" cy="646331"/>
          </a:xfrm>
          <a:prstGeom prst="rect">
            <a:avLst/>
          </a:prstGeom>
        </p:spPr>
        <p:txBody>
          <a:bodyPr>
            <a:spAutoFit/>
          </a:bodyPr>
          <a:lstStyle/>
          <a:p>
            <a:pPr algn="ctr" fontAlgn="auto">
              <a:spcBef>
                <a:spcPts val="0"/>
              </a:spcBef>
              <a:spcAft>
                <a:spcPts val="0"/>
              </a:spcAft>
              <a:defRPr/>
            </a:pPr>
            <a:r>
              <a:rPr lang="en-US" sz="3600" b="1" dirty="0">
                <a:solidFill>
                  <a:srgbClr val="FFD601"/>
                </a:solidFill>
                <a:latin typeface="Arial"/>
                <a:ea typeface="+mn-ea"/>
                <a:cs typeface="Arial"/>
              </a:rPr>
              <a:t>Green</a:t>
            </a:r>
            <a:r>
              <a:rPr lang="en-US" sz="3600" b="1" dirty="0">
                <a:latin typeface="Arial"/>
                <a:ea typeface="+mn-ea"/>
                <a:cs typeface="Arial"/>
              </a:rPr>
              <a:t> </a:t>
            </a:r>
          </a:p>
        </p:txBody>
      </p:sp>
    </p:spTree>
    <p:extLst>
      <p:ext uri="{BB962C8B-B14F-4D97-AF65-F5344CB8AC3E}">
        <p14:creationId xmlns:p14="http://schemas.microsoft.com/office/powerpoint/2010/main" val="39099176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Rectangle 8"/>
          <p:cNvSpPr/>
          <p:nvPr/>
        </p:nvSpPr>
        <p:spPr>
          <a:xfrm>
            <a:off x="2286000" y="2647874"/>
            <a:ext cx="4572000" cy="646331"/>
          </a:xfrm>
          <a:prstGeom prst="rect">
            <a:avLst/>
          </a:prstGeom>
        </p:spPr>
        <p:txBody>
          <a:bodyPr>
            <a:spAutoFit/>
          </a:bodyPr>
          <a:lstStyle/>
          <a:p>
            <a:pPr algn="ctr" fontAlgn="auto">
              <a:spcBef>
                <a:spcPts val="0"/>
              </a:spcBef>
              <a:spcAft>
                <a:spcPts val="0"/>
              </a:spcAft>
              <a:defRPr/>
            </a:pPr>
            <a:r>
              <a:rPr lang="en-US" sz="3600" b="1" dirty="0">
                <a:solidFill>
                  <a:srgbClr val="008000"/>
                </a:solidFill>
                <a:latin typeface="Arial"/>
                <a:ea typeface="+mn-ea"/>
                <a:cs typeface="Arial"/>
              </a:rPr>
              <a:t>Yellow</a:t>
            </a:r>
            <a:r>
              <a:rPr lang="en-US" sz="3600" b="1" dirty="0">
                <a:latin typeface="Arial"/>
                <a:ea typeface="+mn-ea"/>
                <a:cs typeface="Arial"/>
              </a:rPr>
              <a:t> </a:t>
            </a:r>
          </a:p>
        </p:txBody>
      </p:sp>
      <p:sp>
        <p:nvSpPr>
          <p:cNvPr id="5" name="Title 4"/>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2361645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Rectangle 8"/>
          <p:cNvSpPr/>
          <p:nvPr/>
        </p:nvSpPr>
        <p:spPr>
          <a:xfrm>
            <a:off x="2286000" y="2647874"/>
            <a:ext cx="4572000" cy="646331"/>
          </a:xfrm>
          <a:prstGeom prst="rect">
            <a:avLst/>
          </a:prstGeom>
        </p:spPr>
        <p:txBody>
          <a:bodyPr>
            <a:spAutoFit/>
          </a:bodyPr>
          <a:lstStyle/>
          <a:p>
            <a:pPr algn="ctr" fontAlgn="auto">
              <a:spcBef>
                <a:spcPts val="0"/>
              </a:spcBef>
              <a:spcAft>
                <a:spcPts val="0"/>
              </a:spcAft>
              <a:defRPr/>
            </a:pPr>
            <a:r>
              <a:rPr lang="en-US" sz="3600" b="1" dirty="0">
                <a:solidFill>
                  <a:schemeClr val="accent6">
                    <a:lumMod val="50000"/>
                  </a:schemeClr>
                </a:solidFill>
                <a:latin typeface="Arial"/>
                <a:ea typeface="+mn-ea"/>
                <a:cs typeface="Arial"/>
              </a:rPr>
              <a:t>Red</a:t>
            </a:r>
          </a:p>
        </p:txBody>
      </p:sp>
      <p:sp>
        <p:nvSpPr>
          <p:cNvPr id="5" name="Title 4"/>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603434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FF0000"/>
                </a:solidFill>
                <a:latin typeface="Arial"/>
                <a:cs typeface="Arial"/>
              </a:rPr>
              <a:t>Simply</a:t>
            </a:r>
            <a:r>
              <a:rPr lang="en-US" dirty="0">
                <a:latin typeface="Arial"/>
                <a:cs typeface="Arial"/>
              </a:rPr>
              <a:t>, light is a name for a range of electromagnetic radiation that can be seem by the human eye.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1615761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5879"/>
            <a:ext cx="9144000" cy="4748546"/>
          </a:xfrm>
        </p:spPr>
        <p:txBody>
          <a:bodyPr>
            <a:normAutofit/>
          </a:bodyPr>
          <a:lstStyle/>
          <a:p>
            <a:endParaRPr lang="en-US" sz="2600"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Title 4"/>
          <p:cNvSpPr>
            <a:spLocks noGrp="1"/>
          </p:cNvSpPr>
          <p:nvPr>
            <p:ph type="ctrTitle"/>
          </p:nvPr>
        </p:nvSpPr>
        <p:spPr/>
        <p:txBody>
          <a:bodyPr/>
          <a:lstStyle/>
          <a:p>
            <a:r>
              <a:rPr lang="en-US" dirty="0">
                <a:latin typeface="Arial"/>
                <a:cs typeface="Arial"/>
              </a:rPr>
              <a:t>What did you see?</a:t>
            </a:r>
          </a:p>
        </p:txBody>
      </p:sp>
    </p:spTree>
    <p:extLst>
      <p:ext uri="{BB962C8B-B14F-4D97-AF65-F5344CB8AC3E}">
        <p14:creationId xmlns:p14="http://schemas.microsoft.com/office/powerpoint/2010/main" val="3146549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0" y="1445879"/>
            <a:ext cx="9144000" cy="4748546"/>
          </a:xfrm>
        </p:spPr>
        <p:txBody>
          <a:bodyPr>
            <a:normAutofit/>
          </a:bodyPr>
          <a:lstStyle/>
          <a:p>
            <a:r>
              <a:rPr lang="en-US" sz="2600" b="1" dirty="0">
                <a:solidFill>
                  <a:schemeClr val="bg1">
                    <a:lumMod val="50000"/>
                  </a:schemeClr>
                </a:solidFill>
                <a:latin typeface="Arial"/>
                <a:cs typeface="Arial"/>
              </a:rPr>
              <a:t>The Stroop Effect!</a:t>
            </a:r>
          </a:p>
          <a:p>
            <a:endParaRPr lang="en-US" sz="2600" dirty="0">
              <a:solidFill>
                <a:srgbClr val="000000"/>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1672957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0" y="1445879"/>
            <a:ext cx="9144000" cy="4748546"/>
          </a:xfrm>
        </p:spPr>
        <p:txBody>
          <a:bodyPr>
            <a:normAutofit/>
          </a:bodyPr>
          <a:lstStyle/>
          <a:p>
            <a:r>
              <a:rPr lang="en-US" sz="2600" b="1" dirty="0">
                <a:solidFill>
                  <a:schemeClr val="bg1">
                    <a:lumMod val="50000"/>
                  </a:schemeClr>
                </a:solidFill>
                <a:latin typeface="Arial"/>
                <a:cs typeface="Arial"/>
              </a:rPr>
              <a:t>The Stroop Effect!</a:t>
            </a:r>
          </a:p>
          <a:p>
            <a:endParaRPr lang="en-US" sz="2600" dirty="0">
              <a:solidFill>
                <a:srgbClr val="000000"/>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7" name="Rectangle 6"/>
          <p:cNvSpPr/>
          <p:nvPr/>
        </p:nvSpPr>
        <p:spPr>
          <a:xfrm>
            <a:off x="496231" y="2649284"/>
            <a:ext cx="3671428" cy="2862262"/>
          </a:xfrm>
          <a:prstGeom prst="rect">
            <a:avLst/>
          </a:prstGeom>
        </p:spPr>
        <p:txBody>
          <a:bodyPr wrap="square">
            <a:spAutoFit/>
          </a:bodyPr>
          <a:lstStyle/>
          <a:p>
            <a:pPr algn="r" fontAlgn="auto">
              <a:spcBef>
                <a:spcPts val="0"/>
              </a:spcBef>
              <a:spcAft>
                <a:spcPts val="0"/>
              </a:spcAft>
              <a:defRPr/>
            </a:pPr>
            <a:r>
              <a:rPr lang="en-US" sz="3600" b="1" dirty="0">
                <a:solidFill>
                  <a:srgbClr val="3366FF"/>
                </a:solidFill>
                <a:latin typeface="Arial"/>
                <a:ea typeface="+mn-ea"/>
                <a:cs typeface="Arial"/>
              </a:rPr>
              <a:t>Blue</a:t>
            </a:r>
            <a:r>
              <a:rPr lang="en-US" sz="3600" b="1" dirty="0">
                <a:latin typeface="Arial"/>
                <a:ea typeface="+mn-ea"/>
                <a:cs typeface="Arial"/>
              </a:rPr>
              <a:t> </a:t>
            </a:r>
          </a:p>
          <a:p>
            <a:pPr algn="r" fontAlgn="auto">
              <a:spcBef>
                <a:spcPts val="0"/>
              </a:spcBef>
              <a:spcAft>
                <a:spcPts val="0"/>
              </a:spcAft>
              <a:defRPr/>
            </a:pPr>
            <a:r>
              <a:rPr lang="en-US" sz="3600" b="1" dirty="0">
                <a:solidFill>
                  <a:schemeClr val="accent6">
                    <a:lumMod val="50000"/>
                  </a:schemeClr>
                </a:solidFill>
                <a:latin typeface="Arial"/>
                <a:ea typeface="+mn-ea"/>
                <a:cs typeface="Arial"/>
              </a:rPr>
              <a:t>Brown</a:t>
            </a:r>
            <a:r>
              <a:rPr lang="en-US" sz="3600" b="1" dirty="0">
                <a:latin typeface="Arial"/>
                <a:ea typeface="+mn-ea"/>
                <a:cs typeface="Arial"/>
              </a:rPr>
              <a:t> </a:t>
            </a:r>
          </a:p>
          <a:p>
            <a:pPr algn="r" fontAlgn="auto">
              <a:spcBef>
                <a:spcPts val="0"/>
              </a:spcBef>
              <a:spcAft>
                <a:spcPts val="0"/>
              </a:spcAft>
              <a:defRPr/>
            </a:pPr>
            <a:r>
              <a:rPr lang="en-US" sz="3600" b="1" dirty="0">
                <a:solidFill>
                  <a:srgbClr val="008000"/>
                </a:solidFill>
                <a:latin typeface="Arial"/>
                <a:ea typeface="+mn-ea"/>
                <a:cs typeface="Arial"/>
              </a:rPr>
              <a:t>Green</a:t>
            </a:r>
            <a:r>
              <a:rPr lang="en-US" sz="3600" b="1" dirty="0">
                <a:latin typeface="Arial"/>
                <a:ea typeface="+mn-ea"/>
                <a:cs typeface="Arial"/>
              </a:rPr>
              <a:t> </a:t>
            </a:r>
          </a:p>
          <a:p>
            <a:pPr algn="r" fontAlgn="auto">
              <a:spcBef>
                <a:spcPts val="0"/>
              </a:spcBef>
              <a:spcAft>
                <a:spcPts val="0"/>
              </a:spcAft>
              <a:defRPr/>
            </a:pPr>
            <a:r>
              <a:rPr lang="en-US" sz="3600" b="1" dirty="0">
                <a:solidFill>
                  <a:srgbClr val="FFFF00"/>
                </a:solidFill>
                <a:latin typeface="Arial"/>
                <a:ea typeface="+mn-ea"/>
                <a:cs typeface="Arial"/>
              </a:rPr>
              <a:t>Yellow</a:t>
            </a:r>
            <a:r>
              <a:rPr lang="en-US" sz="3600" b="1" dirty="0">
                <a:latin typeface="Arial"/>
                <a:ea typeface="+mn-ea"/>
                <a:cs typeface="Arial"/>
              </a:rPr>
              <a:t> </a:t>
            </a:r>
          </a:p>
          <a:p>
            <a:pPr algn="r" fontAlgn="auto">
              <a:spcBef>
                <a:spcPts val="0"/>
              </a:spcBef>
              <a:spcAft>
                <a:spcPts val="0"/>
              </a:spcAft>
              <a:defRPr/>
            </a:pPr>
            <a:r>
              <a:rPr lang="en-US" sz="3600" b="1" dirty="0">
                <a:solidFill>
                  <a:srgbClr val="FF0000"/>
                </a:solidFill>
                <a:latin typeface="Arial"/>
                <a:ea typeface="+mn-ea"/>
                <a:cs typeface="Arial"/>
              </a:rPr>
              <a:t>Red</a:t>
            </a:r>
          </a:p>
        </p:txBody>
      </p:sp>
      <p:sp>
        <p:nvSpPr>
          <p:cNvPr id="10" name="Rectangle 9"/>
          <p:cNvSpPr/>
          <p:nvPr/>
        </p:nvSpPr>
        <p:spPr>
          <a:xfrm>
            <a:off x="4739471" y="2658766"/>
            <a:ext cx="3452064" cy="2862262"/>
          </a:xfrm>
          <a:prstGeom prst="rect">
            <a:avLst/>
          </a:prstGeom>
        </p:spPr>
        <p:txBody>
          <a:bodyPr wrap="square">
            <a:spAutoFit/>
          </a:bodyPr>
          <a:lstStyle/>
          <a:p>
            <a:pPr fontAlgn="auto">
              <a:spcBef>
                <a:spcPts val="0"/>
              </a:spcBef>
              <a:spcAft>
                <a:spcPts val="0"/>
              </a:spcAft>
              <a:defRPr/>
            </a:pPr>
            <a:r>
              <a:rPr lang="en-US" sz="3600" b="1" dirty="0">
                <a:solidFill>
                  <a:srgbClr val="FF0000"/>
                </a:solidFill>
                <a:latin typeface="Arial"/>
                <a:ea typeface="+mn-ea"/>
                <a:cs typeface="Arial"/>
              </a:rPr>
              <a:t>Blue</a:t>
            </a:r>
            <a:r>
              <a:rPr lang="en-US" sz="3600" b="1" dirty="0">
                <a:latin typeface="Arial"/>
                <a:ea typeface="+mn-ea"/>
                <a:cs typeface="Arial"/>
              </a:rPr>
              <a:t> </a:t>
            </a:r>
            <a:endParaRPr lang="en-US" sz="3600" b="1" dirty="0">
              <a:solidFill>
                <a:srgbClr val="0000FF"/>
              </a:solidFill>
              <a:latin typeface="Arial"/>
              <a:ea typeface="+mn-ea"/>
              <a:cs typeface="Arial"/>
            </a:endParaRPr>
          </a:p>
          <a:p>
            <a:pPr fontAlgn="auto">
              <a:spcBef>
                <a:spcPts val="0"/>
              </a:spcBef>
              <a:spcAft>
                <a:spcPts val="0"/>
              </a:spcAft>
              <a:defRPr/>
            </a:pPr>
            <a:r>
              <a:rPr lang="en-US" sz="3600" b="1" dirty="0">
                <a:solidFill>
                  <a:srgbClr val="0000FF"/>
                </a:solidFill>
                <a:latin typeface="Arial"/>
                <a:ea typeface="+mn-ea"/>
                <a:cs typeface="Arial"/>
              </a:rPr>
              <a:t>Brown</a:t>
            </a:r>
            <a:r>
              <a:rPr lang="en-US" sz="3600" b="1" dirty="0">
                <a:latin typeface="Arial"/>
                <a:ea typeface="+mn-ea"/>
                <a:cs typeface="Arial"/>
              </a:rPr>
              <a:t> </a:t>
            </a:r>
            <a:endParaRPr lang="en-US" sz="3600" b="1" dirty="0">
              <a:solidFill>
                <a:srgbClr val="FFFF00"/>
              </a:solidFill>
              <a:latin typeface="Arial"/>
              <a:ea typeface="+mn-ea"/>
              <a:cs typeface="Arial"/>
            </a:endParaRPr>
          </a:p>
          <a:p>
            <a:pPr fontAlgn="auto">
              <a:spcBef>
                <a:spcPts val="0"/>
              </a:spcBef>
              <a:spcAft>
                <a:spcPts val="0"/>
              </a:spcAft>
              <a:defRPr/>
            </a:pPr>
            <a:r>
              <a:rPr lang="en-US" sz="3600" b="1" dirty="0">
                <a:solidFill>
                  <a:srgbClr val="FFFF00"/>
                </a:solidFill>
                <a:latin typeface="Arial"/>
                <a:ea typeface="+mn-ea"/>
                <a:cs typeface="Arial"/>
              </a:rPr>
              <a:t>Green</a:t>
            </a:r>
            <a:r>
              <a:rPr lang="en-US" sz="3600" b="1" dirty="0">
                <a:latin typeface="Arial"/>
                <a:ea typeface="+mn-ea"/>
                <a:cs typeface="Arial"/>
              </a:rPr>
              <a:t> </a:t>
            </a:r>
          </a:p>
          <a:p>
            <a:pPr fontAlgn="auto">
              <a:spcBef>
                <a:spcPts val="0"/>
              </a:spcBef>
              <a:spcAft>
                <a:spcPts val="0"/>
              </a:spcAft>
              <a:defRPr/>
            </a:pPr>
            <a:r>
              <a:rPr lang="en-US" sz="3600" b="1" dirty="0">
                <a:solidFill>
                  <a:srgbClr val="008000"/>
                </a:solidFill>
                <a:latin typeface="Arial"/>
                <a:ea typeface="+mn-ea"/>
                <a:cs typeface="Arial"/>
              </a:rPr>
              <a:t>Yellow</a:t>
            </a:r>
            <a:r>
              <a:rPr lang="en-US" sz="3600" b="1" dirty="0">
                <a:latin typeface="Arial"/>
                <a:ea typeface="+mn-ea"/>
                <a:cs typeface="Arial"/>
              </a:rPr>
              <a:t> </a:t>
            </a:r>
          </a:p>
          <a:p>
            <a:pPr fontAlgn="auto">
              <a:spcBef>
                <a:spcPts val="0"/>
              </a:spcBef>
              <a:spcAft>
                <a:spcPts val="0"/>
              </a:spcAft>
              <a:defRPr/>
            </a:pPr>
            <a:r>
              <a:rPr lang="en-US" sz="3600" b="1" dirty="0">
                <a:solidFill>
                  <a:schemeClr val="accent6">
                    <a:lumMod val="50000"/>
                  </a:schemeClr>
                </a:solidFill>
                <a:latin typeface="Arial"/>
                <a:ea typeface="+mn-ea"/>
                <a:cs typeface="Arial"/>
              </a:rPr>
              <a:t>Red</a:t>
            </a:r>
          </a:p>
        </p:txBody>
      </p:sp>
    </p:spTree>
    <p:extLst>
      <p:ext uri="{BB962C8B-B14F-4D97-AF65-F5344CB8AC3E}">
        <p14:creationId xmlns:p14="http://schemas.microsoft.com/office/powerpoint/2010/main" val="300853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3063" y="6070600"/>
            <a:ext cx="3690937" cy="663575"/>
          </a:xfrm>
        </p:spPr>
        <p:txBody>
          <a:bodyPr rtlCol="0">
            <a:normAutofit/>
          </a:bodyPr>
          <a:lstStyle/>
          <a:p>
            <a:pPr eaLnBrk="1" fontAlgn="auto" hangingPunct="1">
              <a:spcAft>
                <a:spcPts val="0"/>
              </a:spcAft>
              <a:defRPr/>
            </a:pPr>
            <a:r>
              <a:rPr lang="en-US" sz="1200" dirty="0">
                <a:solidFill>
                  <a:schemeClr val="bg1">
                    <a:lumMod val="50000"/>
                  </a:schemeClr>
                </a:solidFill>
                <a:latin typeface="Arial"/>
                <a:ea typeface="+mj-ea"/>
                <a:cs typeface="Arial"/>
              </a:rPr>
              <a:t>GRA 1111</a:t>
            </a:r>
            <a:br>
              <a:rPr lang="en-US" sz="1200" dirty="0">
                <a:solidFill>
                  <a:schemeClr val="bg1">
                    <a:lumMod val="50000"/>
                  </a:schemeClr>
                </a:solidFill>
                <a:latin typeface="Arial"/>
                <a:ea typeface="+mj-ea"/>
                <a:cs typeface="Arial"/>
              </a:rPr>
            </a:br>
            <a:r>
              <a:rPr lang="en-US" sz="1200" dirty="0">
                <a:solidFill>
                  <a:schemeClr val="bg1">
                    <a:lumMod val="50000"/>
                  </a:schemeClr>
                </a:solidFill>
                <a:latin typeface="Arial"/>
                <a:ea typeface="+mj-ea"/>
                <a:cs typeface="Arial"/>
              </a:rPr>
              <a:t>Graphic Communications Workshop</a:t>
            </a:r>
          </a:p>
        </p:txBody>
      </p:sp>
      <p:sp>
        <p:nvSpPr>
          <p:cNvPr id="3" name="Subtitle 2"/>
          <p:cNvSpPr>
            <a:spLocks noGrp="1"/>
          </p:cNvSpPr>
          <p:nvPr>
            <p:ph type="subTitle" idx="1"/>
          </p:nvPr>
        </p:nvSpPr>
        <p:spPr>
          <a:xfrm>
            <a:off x="1371600" y="842963"/>
            <a:ext cx="6400800" cy="1752600"/>
          </a:xfrm>
        </p:spPr>
        <p:txBody>
          <a:bodyPr rtlCol="0">
            <a:normAutofit fontScale="25000" lnSpcReduction="20000"/>
          </a:bodyPr>
          <a:lstStyle/>
          <a:p>
            <a:pPr eaLnBrk="1" fontAlgn="auto" hangingPunct="1">
              <a:spcAft>
                <a:spcPts val="0"/>
              </a:spcAft>
              <a:buFont typeface="Arial"/>
              <a:buNone/>
              <a:defRPr/>
            </a:pPr>
            <a:r>
              <a:rPr lang="en-US" sz="9600" b="1" dirty="0">
                <a:solidFill>
                  <a:schemeClr val="tx1"/>
                </a:solidFill>
                <a:latin typeface="Arial"/>
                <a:ea typeface="+mn-ea"/>
                <a:cs typeface="Arial"/>
              </a:rPr>
              <a:t>GRA 1111</a:t>
            </a:r>
          </a:p>
          <a:p>
            <a:pPr eaLnBrk="1" fontAlgn="auto" hangingPunct="1">
              <a:spcAft>
                <a:spcPts val="0"/>
              </a:spcAft>
              <a:buFont typeface="Arial"/>
              <a:buNone/>
              <a:defRPr/>
            </a:pPr>
            <a:r>
              <a:rPr lang="en-US" sz="9600" b="1" dirty="0">
                <a:solidFill>
                  <a:schemeClr val="tx1"/>
                </a:solidFill>
                <a:latin typeface="Arial"/>
                <a:ea typeface="+mn-ea"/>
                <a:cs typeface="Arial"/>
              </a:rPr>
              <a:t>Graphic Communications Workshop</a:t>
            </a:r>
          </a:p>
          <a:p>
            <a:pPr eaLnBrk="1" fontAlgn="auto" hangingPunct="1">
              <a:spcAft>
                <a:spcPts val="0"/>
              </a:spcAft>
              <a:buFont typeface="Arial"/>
              <a:buNone/>
              <a:defRPr/>
            </a:pPr>
            <a:endParaRPr lang="en-US" sz="8000" dirty="0">
              <a:ea typeface="+mn-ea"/>
              <a:cs typeface="+mn-cs"/>
            </a:endParaRPr>
          </a:p>
          <a:p>
            <a:pPr eaLnBrk="1" fontAlgn="auto" hangingPunct="1">
              <a:spcAft>
                <a:spcPts val="0"/>
              </a:spcAft>
              <a:buFont typeface="Arial"/>
              <a:buNone/>
              <a:defRPr/>
            </a:pPr>
            <a:endParaRPr lang="en-US" sz="8000" dirty="0">
              <a:ea typeface="+mn-ea"/>
              <a:cs typeface="+mn-cs"/>
            </a:endParaRPr>
          </a:p>
          <a:p>
            <a:pPr eaLnBrk="1" fontAlgn="auto" hangingPunct="1">
              <a:spcAft>
                <a:spcPts val="0"/>
              </a:spcAft>
              <a:buFont typeface="Arial"/>
              <a:buNone/>
              <a:defRPr/>
            </a:pPr>
            <a:r>
              <a:rPr lang="en-US" sz="8000" dirty="0">
                <a:latin typeface="Arial"/>
                <a:ea typeface="+mn-ea"/>
                <a:cs typeface="Arial"/>
              </a:rPr>
              <a:t>The </a:t>
            </a:r>
            <a:r>
              <a:rPr lang="en-US" sz="8000" dirty="0" err="1">
                <a:latin typeface="Arial"/>
                <a:ea typeface="+mn-ea"/>
                <a:cs typeface="Arial"/>
              </a:rPr>
              <a:t>Stroop</a:t>
            </a:r>
            <a:r>
              <a:rPr lang="en-US" sz="8000" dirty="0">
                <a:latin typeface="Arial"/>
                <a:ea typeface="+mn-ea"/>
                <a:cs typeface="Arial"/>
              </a:rPr>
              <a:t> Effect</a:t>
            </a:r>
          </a:p>
          <a:p>
            <a:pPr eaLnBrk="1" fontAlgn="auto" hangingPunct="1">
              <a:spcAft>
                <a:spcPts val="0"/>
              </a:spcAft>
              <a:buFont typeface="Arial"/>
              <a:buNone/>
              <a:defRPr/>
            </a:pPr>
            <a:endParaRPr lang="en-US" sz="7200" dirty="0">
              <a:solidFill>
                <a:srgbClr val="0000FF"/>
              </a:solidFill>
              <a:ea typeface="+mn-ea"/>
              <a:cs typeface="+mn-cs"/>
            </a:endParaRPr>
          </a:p>
        </p:txBody>
      </p:sp>
      <p:pic>
        <p:nvPicPr>
          <p:cNvPr id="5120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925" y="6235700"/>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4" name="Picture 3" descr="The Stoop Effec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900363"/>
            <a:ext cx="9144000" cy="1900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6438900" y="4835525"/>
            <a:ext cx="2433638" cy="230188"/>
          </a:xfrm>
          <a:prstGeom prst="rect">
            <a:avLst/>
          </a:prstGeom>
          <a:noFill/>
        </p:spPr>
        <p:txBody>
          <a:bodyPr wrap="none">
            <a:spAutoFit/>
          </a:bodyPr>
          <a:lstStyle/>
          <a:p>
            <a:pPr fontAlgn="auto">
              <a:spcBef>
                <a:spcPts val="0"/>
              </a:spcBef>
              <a:spcAft>
                <a:spcPts val="0"/>
              </a:spcAft>
              <a:defRPr/>
            </a:pPr>
            <a:r>
              <a:rPr lang="en-US" sz="900" dirty="0">
                <a:solidFill>
                  <a:schemeClr val="bg1">
                    <a:lumMod val="50000"/>
                  </a:schemeClr>
                </a:solidFill>
                <a:latin typeface="Arial"/>
                <a:ea typeface="+mn-ea"/>
                <a:cs typeface="Arial"/>
              </a:rPr>
              <a:t>National Geographic Magazine August 2011</a:t>
            </a:r>
          </a:p>
        </p:txBody>
      </p:sp>
      <p:sp>
        <p:nvSpPr>
          <p:cNvPr id="5" name="Rectangle 4"/>
          <p:cNvSpPr/>
          <p:nvPr/>
        </p:nvSpPr>
        <p:spPr>
          <a:xfrm>
            <a:off x="2487613" y="2697163"/>
            <a:ext cx="6656387" cy="267335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40580125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0" y="1445879"/>
            <a:ext cx="9144000" cy="4748546"/>
          </a:xfrm>
        </p:spPr>
        <p:txBody>
          <a:bodyPr>
            <a:normAutofit/>
          </a:bodyPr>
          <a:lstStyle/>
          <a:p>
            <a:r>
              <a:rPr lang="en-US" sz="2600" b="1" dirty="0">
                <a:solidFill>
                  <a:schemeClr val="bg1">
                    <a:lumMod val="50000"/>
                  </a:schemeClr>
                </a:solidFill>
                <a:latin typeface="Arial"/>
                <a:cs typeface="Arial"/>
              </a:rPr>
              <a:t>The Stoop Effect!</a:t>
            </a:r>
          </a:p>
          <a:p>
            <a:endParaRPr lang="en-US" sz="2600" dirty="0">
              <a:solidFill>
                <a:srgbClr val="000000"/>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8" name="Picture 3" descr="The Stoop Effec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900363"/>
            <a:ext cx="9144000" cy="1900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3380573" y="6480706"/>
            <a:ext cx="2044149"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National Geographic Society</a:t>
            </a:r>
          </a:p>
        </p:txBody>
      </p:sp>
    </p:spTree>
    <p:extLst>
      <p:ext uri="{BB962C8B-B14F-4D97-AF65-F5344CB8AC3E}">
        <p14:creationId xmlns:p14="http://schemas.microsoft.com/office/powerpoint/2010/main" val="17116459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Why is color important?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737798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Why is color important?</a:t>
            </a:r>
          </a:p>
        </p:txBody>
      </p:sp>
      <p:sp>
        <p:nvSpPr>
          <p:cNvPr id="3" name="Subtitle 2"/>
          <p:cNvSpPr>
            <a:spLocks noGrp="1"/>
          </p:cNvSpPr>
          <p:nvPr>
            <p:ph type="subTitle" idx="1"/>
          </p:nvPr>
        </p:nvSpPr>
        <p:spPr>
          <a:xfrm>
            <a:off x="0" y="1445879"/>
            <a:ext cx="9144000" cy="4748546"/>
          </a:xfrm>
        </p:spPr>
        <p:txBody>
          <a:bodyPr>
            <a:normAutofit/>
          </a:bodyPr>
          <a:lstStyle/>
          <a:p>
            <a:pPr marL="0" lvl="1"/>
            <a:r>
              <a:rPr lang="en-US" b="1" dirty="0">
                <a:latin typeface="Arial"/>
                <a:cs typeface="Arial"/>
              </a:rPr>
              <a:t>Over </a:t>
            </a:r>
            <a:r>
              <a:rPr lang="en-US" b="1" dirty="0">
                <a:solidFill>
                  <a:srgbClr val="000000"/>
                </a:solidFill>
                <a:latin typeface="Arial"/>
                <a:cs typeface="Arial"/>
              </a:rPr>
              <a:t>78%</a:t>
            </a:r>
            <a:r>
              <a:rPr lang="en-US" b="1" dirty="0">
                <a:latin typeface="Arial"/>
                <a:cs typeface="Arial"/>
              </a:rPr>
              <a:t> of all perceptions are done by eye.</a:t>
            </a:r>
          </a:p>
          <a:p>
            <a:pPr marL="0" lvl="1"/>
            <a:endParaRPr lang="en-US" b="1" dirty="0">
              <a:latin typeface="Arial"/>
              <a:cs typeface="Arial"/>
            </a:endParaRPr>
          </a:p>
          <a:p>
            <a:pPr marL="0" lvl="1"/>
            <a:r>
              <a:rPr lang="en-US" b="1" dirty="0">
                <a:latin typeface="Arial"/>
                <a:cs typeface="Arial"/>
              </a:rPr>
              <a:t>Over </a:t>
            </a:r>
            <a:r>
              <a:rPr lang="en-US" b="1" dirty="0">
                <a:solidFill>
                  <a:srgbClr val="000000"/>
                </a:solidFill>
                <a:latin typeface="Arial"/>
                <a:cs typeface="Arial"/>
              </a:rPr>
              <a:t>65% </a:t>
            </a:r>
            <a:r>
              <a:rPr lang="en-US" b="1" dirty="0">
                <a:latin typeface="Arial"/>
                <a:cs typeface="Arial"/>
              </a:rPr>
              <a:t>of all purchasing</a:t>
            </a:r>
          </a:p>
          <a:p>
            <a:pPr marL="0" lvl="1"/>
            <a:r>
              <a:rPr lang="en-US" b="1" dirty="0">
                <a:latin typeface="Arial"/>
                <a:cs typeface="Arial"/>
              </a:rPr>
              <a:t>decisions involve color.</a:t>
            </a:r>
          </a:p>
          <a:p>
            <a:endParaRPr lang="en-US" sz="2800" dirty="0">
              <a:solidFill>
                <a:srgbClr val="000000"/>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TextBox 8"/>
          <p:cNvSpPr txBox="1"/>
          <p:nvPr/>
        </p:nvSpPr>
        <p:spPr>
          <a:xfrm>
            <a:off x="3380573" y="6480706"/>
            <a:ext cx="1788602" cy="230832"/>
          </a:xfrm>
          <a:prstGeom prst="rect">
            <a:avLst/>
          </a:prstGeom>
          <a:noFill/>
        </p:spPr>
        <p:txBody>
          <a:bodyPr wrap="none" rtlCol="0">
            <a:spAutoFit/>
          </a:bodyPr>
          <a:lstStyle/>
          <a:p>
            <a:r>
              <a:rPr lang="en-US" sz="900" dirty="0">
                <a:solidFill>
                  <a:schemeClr val="bg1">
                    <a:lumMod val="50000"/>
                  </a:schemeClr>
                </a:solidFill>
                <a:latin typeface="Arial"/>
                <a:cs typeface="Arial"/>
              </a:rPr>
              <a:t>Source: Pantone Color Institute</a:t>
            </a:r>
          </a:p>
        </p:txBody>
      </p:sp>
    </p:spTree>
    <p:extLst>
      <p:ext uri="{BB962C8B-B14F-4D97-AF65-F5344CB8AC3E}">
        <p14:creationId xmlns:p14="http://schemas.microsoft.com/office/powerpoint/2010/main" val="1032717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Why is color important?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
        <p:nvSpPr>
          <p:cNvPr id="9" name="TextBox 8"/>
          <p:cNvSpPr txBox="1"/>
          <p:nvPr/>
        </p:nvSpPr>
        <p:spPr>
          <a:xfrm>
            <a:off x="3883648" y="6480706"/>
            <a:ext cx="1345478" cy="230832"/>
          </a:xfrm>
          <a:prstGeom prst="rect">
            <a:avLst/>
          </a:prstGeom>
          <a:noFill/>
        </p:spPr>
        <p:txBody>
          <a:bodyPr wrap="none" rtlCol="0">
            <a:spAutoFit/>
          </a:bodyPr>
          <a:lstStyle/>
          <a:p>
            <a:r>
              <a:rPr lang="en-US" sz="900" dirty="0">
                <a:solidFill>
                  <a:schemeClr val="bg1">
                    <a:lumMod val="50000"/>
                  </a:schemeClr>
                </a:solidFill>
                <a:latin typeface="Arial"/>
                <a:cs typeface="Arial"/>
              </a:rPr>
              <a:t>Source: </a:t>
            </a:r>
            <a:r>
              <a:rPr lang="en-US" sz="900" b="1" dirty="0">
                <a:solidFill>
                  <a:schemeClr val="bg1">
                    <a:lumMod val="50000"/>
                  </a:schemeClr>
                </a:solidFill>
                <a:latin typeface="Helvetica" charset="0"/>
                <a:ea typeface="ＭＳ Ｐゴシック" charset="0"/>
                <a:cs typeface="Helvetica" charset="0"/>
                <a:sym typeface="Helvetica" charset="0"/>
              </a:rPr>
              <a:t>ÜBERANGST</a:t>
            </a:r>
            <a:r>
              <a:rPr lang="en-US" sz="900" dirty="0">
                <a:solidFill>
                  <a:schemeClr val="bg1">
                    <a:lumMod val="50000"/>
                  </a:schemeClr>
                </a:solidFill>
                <a:latin typeface="Arial"/>
                <a:cs typeface="Arial"/>
              </a:rPr>
              <a:t> </a:t>
            </a:r>
          </a:p>
        </p:txBody>
      </p:sp>
      <p:pic>
        <p:nvPicPr>
          <p:cNvPr id="1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03" y="1618936"/>
            <a:ext cx="8231117" cy="45080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a:tailEnd/>
              </a14:hiddenLine>
            </a:ext>
          </a:extLst>
        </p:spPr>
      </p:pic>
    </p:spTree>
    <p:extLst>
      <p:ext uri="{BB962C8B-B14F-4D97-AF65-F5344CB8AC3E}">
        <p14:creationId xmlns:p14="http://schemas.microsoft.com/office/powerpoint/2010/main" val="32653338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color?</a:t>
            </a:r>
          </a:p>
        </p:txBody>
      </p:sp>
      <p:sp>
        <p:nvSpPr>
          <p:cNvPr id="3" name="Subtitle 2"/>
          <p:cNvSpPr>
            <a:spLocks noGrp="1"/>
          </p:cNvSpPr>
          <p:nvPr>
            <p:ph type="subTitle" idx="1"/>
          </p:nvPr>
        </p:nvSpPr>
        <p:spPr>
          <a:xfrm>
            <a:off x="0" y="1445879"/>
            <a:ext cx="9144000" cy="4748546"/>
          </a:xfrm>
        </p:spPr>
        <p:txBody>
          <a:bodyPr>
            <a:normAutofit fontScale="92500" lnSpcReduction="20000"/>
          </a:bodyPr>
          <a:lstStyle/>
          <a:p>
            <a:r>
              <a:rPr lang="en-US" sz="2600" dirty="0">
                <a:solidFill>
                  <a:srgbClr val="000000"/>
                </a:solidFill>
                <a:latin typeface="Arial"/>
                <a:cs typeface="Arial"/>
              </a:rPr>
              <a:t>For the graphic designer, art director, photographer, illustrator and printer color is:</a:t>
            </a:r>
          </a:p>
          <a:p>
            <a:endParaRPr lang="en-US" sz="2600" dirty="0">
              <a:solidFill>
                <a:srgbClr val="000000"/>
              </a:solidFill>
              <a:latin typeface="Arial"/>
              <a:cs typeface="Arial"/>
            </a:endParaRPr>
          </a:p>
          <a:p>
            <a:r>
              <a:rPr lang="en-US" b="1" dirty="0">
                <a:solidFill>
                  <a:srgbClr val="000000"/>
                </a:solidFill>
                <a:latin typeface="Arial"/>
                <a:cs typeface="Arial"/>
              </a:rPr>
              <a:t>Tool</a:t>
            </a:r>
          </a:p>
          <a:p>
            <a:r>
              <a:rPr lang="en-US" b="1" dirty="0">
                <a:solidFill>
                  <a:srgbClr val="000000"/>
                </a:solidFill>
                <a:latin typeface="Arial"/>
                <a:cs typeface="Arial"/>
              </a:rPr>
              <a:t>Underline</a:t>
            </a:r>
          </a:p>
          <a:p>
            <a:r>
              <a:rPr lang="en-US" b="1" dirty="0">
                <a:solidFill>
                  <a:srgbClr val="000000"/>
                </a:solidFill>
                <a:latin typeface="Arial"/>
                <a:cs typeface="Arial"/>
              </a:rPr>
              <a:t>Scream</a:t>
            </a:r>
          </a:p>
          <a:p>
            <a:r>
              <a:rPr lang="en-US" b="1" dirty="0">
                <a:solidFill>
                  <a:srgbClr val="000000"/>
                </a:solidFill>
                <a:latin typeface="Arial"/>
                <a:cs typeface="Arial"/>
              </a:rPr>
              <a:t>Attention</a:t>
            </a:r>
          </a:p>
          <a:p>
            <a:r>
              <a:rPr lang="en-US" b="1" dirty="0">
                <a:solidFill>
                  <a:srgbClr val="000000"/>
                </a:solidFill>
                <a:latin typeface="Arial"/>
                <a:cs typeface="Arial"/>
              </a:rPr>
              <a:t>A visual smack in the face</a:t>
            </a:r>
          </a:p>
          <a:p>
            <a:r>
              <a:rPr lang="en-US" b="1" dirty="0">
                <a:solidFill>
                  <a:srgbClr val="000000"/>
                </a:solidFill>
                <a:latin typeface="Arial"/>
                <a:cs typeface="Arial"/>
              </a:rPr>
              <a:t>Bold face type</a:t>
            </a:r>
          </a:p>
          <a:p>
            <a:r>
              <a:rPr lang="en-US" b="1" dirty="0">
                <a:solidFill>
                  <a:srgbClr val="000000"/>
                </a:solidFill>
                <a:latin typeface="Arial"/>
                <a:cs typeface="Arial"/>
              </a:rPr>
              <a:t>An action item</a:t>
            </a:r>
          </a:p>
          <a:p>
            <a:r>
              <a:rPr lang="en-US" b="1" dirty="0">
                <a:solidFill>
                  <a:srgbClr val="000000"/>
                </a:solidFill>
                <a:latin typeface="Arial"/>
                <a:cs typeface="Arial"/>
              </a:rPr>
              <a:t>Focus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3647708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color?</a:t>
            </a:r>
          </a:p>
        </p:txBody>
      </p:sp>
      <p:sp>
        <p:nvSpPr>
          <p:cNvPr id="3" name="Subtitle 2"/>
          <p:cNvSpPr>
            <a:spLocks noGrp="1"/>
          </p:cNvSpPr>
          <p:nvPr>
            <p:ph type="subTitle" idx="1"/>
          </p:nvPr>
        </p:nvSpPr>
        <p:spPr>
          <a:xfrm>
            <a:off x="0" y="1445879"/>
            <a:ext cx="9144000" cy="4748546"/>
          </a:xfrm>
        </p:spPr>
        <p:txBody>
          <a:bodyPr>
            <a:normAutofit/>
          </a:bodyPr>
          <a:lstStyle/>
          <a:p>
            <a:endParaRPr lang="en-US" b="1" dirty="0">
              <a:solidFill>
                <a:srgbClr val="000000"/>
              </a:solidFill>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405719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FF0000"/>
                </a:solidFill>
                <a:latin typeface="Arial"/>
                <a:cs typeface="Arial"/>
              </a:rPr>
              <a:t>Simply</a:t>
            </a:r>
            <a:r>
              <a:rPr lang="en-US" dirty="0">
                <a:latin typeface="Arial"/>
                <a:cs typeface="Arial"/>
              </a:rPr>
              <a:t>, light is a name for a range of electromagnetic radiation that can be seem by the human eye.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7" name="Grafik 8" descr="auge bunt.jpg"/>
          <p:cNvPicPr>
            <a:picLocks noChangeAspect="1"/>
          </p:cNvPicPr>
          <p:nvPr/>
        </p:nvPicPr>
        <p:blipFill>
          <a:blip r:embed="rId3">
            <a:extLst>
              <a:ext uri="{28A0092B-C50C-407E-A947-70E740481C1C}">
                <a14:useLocalDpi xmlns:a14="http://schemas.microsoft.com/office/drawing/2010/main" val="0"/>
              </a:ext>
            </a:extLst>
          </a:blip>
          <a:srcRect l="5975" t="8333" r="4781" b="6250"/>
          <a:stretch>
            <a:fillRect/>
          </a:stretch>
        </p:blipFill>
        <p:spPr bwMode="auto">
          <a:xfrm>
            <a:off x="2319206" y="3091251"/>
            <a:ext cx="4549183" cy="33306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3849755" y="6480706"/>
            <a:ext cx="1493468"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Courtesy Pantone</a:t>
            </a:r>
          </a:p>
        </p:txBody>
      </p:sp>
    </p:spTree>
    <p:extLst>
      <p:ext uri="{BB962C8B-B14F-4D97-AF65-F5344CB8AC3E}">
        <p14:creationId xmlns:p14="http://schemas.microsoft.com/office/powerpoint/2010/main" val="1859756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pPr eaLnBrk="1" hangingPunct="1">
              <a:defRPr/>
            </a:pPr>
            <a:endParaRPr lang="en-US" dirty="0">
              <a:cs typeface="+mj-cs"/>
            </a:endParaRPr>
          </a:p>
        </p:txBody>
      </p:sp>
      <p:sp>
        <p:nvSpPr>
          <p:cNvPr id="631811" name="Rectangle 3"/>
          <p:cNvSpPr>
            <a:spLocks noGrp="1" noChangeArrowheads="1"/>
          </p:cNvSpPr>
          <p:nvPr>
            <p:ph type="body" idx="1"/>
          </p:nvPr>
        </p:nvSpPr>
        <p:spPr/>
        <p:txBody>
          <a:bodyPr/>
          <a:lstStyle/>
          <a:p>
            <a:pPr marL="0" indent="0" eaLnBrk="1" hangingPunct="1">
              <a:defRPr/>
            </a:pPr>
            <a:endParaRPr lang="en-US">
              <a:cs typeface="+mn-cs"/>
            </a:endParaRPr>
          </a:p>
        </p:txBody>
      </p:sp>
      <p:sp>
        <p:nvSpPr>
          <p:cNvPr id="631812" name="Rectangle 4"/>
          <p:cNvSpPr>
            <a:spLocks noChangeArrowheads="1"/>
          </p:cNvSpPr>
          <p:nvPr/>
        </p:nvSpPr>
        <p:spPr bwMode="auto">
          <a:xfrm>
            <a:off x="0" y="0"/>
            <a:ext cx="9144000" cy="6858000"/>
          </a:xfrm>
          <a:prstGeom prst="rect">
            <a:avLst/>
          </a:prstGeom>
          <a:solidFill>
            <a:srgbClr val="5C2E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3076" name="Picture 2" descr="DorisStanding012.jpg"/>
          <p:cNvPicPr>
            <a:picLocks noChangeAspect="1"/>
          </p:cNvPicPr>
          <p:nvPr/>
        </p:nvPicPr>
        <p:blipFill>
          <a:blip r:embed="rId3">
            <a:extLst>
              <a:ext uri="{28A0092B-C50C-407E-A947-70E740481C1C}">
                <a14:useLocalDpi xmlns:a14="http://schemas.microsoft.com/office/drawing/2010/main" val="0"/>
              </a:ext>
            </a:extLst>
          </a:blip>
          <a:srcRect l="22939" t="9261" r="54546" b="48628"/>
          <a:stretch>
            <a:fillRect/>
          </a:stretch>
        </p:blipFill>
        <p:spPr bwMode="auto">
          <a:xfrm>
            <a:off x="6323013" y="114300"/>
            <a:ext cx="2663825" cy="664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077" name="Group 9"/>
          <p:cNvGrpSpPr>
            <a:grpSpLocks/>
          </p:cNvGrpSpPr>
          <p:nvPr/>
        </p:nvGrpSpPr>
        <p:grpSpPr bwMode="auto">
          <a:xfrm>
            <a:off x="0" y="0"/>
            <a:ext cx="9144000" cy="6862763"/>
            <a:chOff x="0" y="0"/>
            <a:chExt cx="5760" cy="4323"/>
          </a:xfrm>
        </p:grpSpPr>
        <p:sp>
          <p:nvSpPr>
            <p:cNvPr id="631818" name="Rectangle 10"/>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19" name="Rectangle 11"/>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20" name="Rectangle 12"/>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21" name="Rectangle 13"/>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631816" name="Rectangle 8"/>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3079" name="Picture 15" descr="HP_logo_old_NewBlue_LARG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65700" y="5362575"/>
            <a:ext cx="1041400" cy="103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80" name="Picture 3" descr="db knoutout.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54113" y="1239838"/>
            <a:ext cx="4254500" cy="4249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751983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descr="12OTa11450-3Z30.jpg"/>
          <p:cNvPicPr>
            <a:picLocks noChangeAspect="1"/>
          </p:cNvPicPr>
          <p:nvPr/>
        </p:nvPicPr>
        <p:blipFill>
          <a:blip r:embed="rId2">
            <a:extLst>
              <a:ext uri="{28A0092B-C50C-407E-A947-70E740481C1C}">
                <a14:useLocalDpi xmlns:a14="http://schemas.microsoft.com/office/drawing/2010/main" val="0"/>
              </a:ext>
            </a:extLst>
          </a:blip>
          <a:srcRect t="13823" b="6879"/>
          <a:stretch>
            <a:fillRect/>
          </a:stretch>
        </p:blipFill>
        <p:spPr bwMode="auto">
          <a:xfrm>
            <a:off x="-114300" y="0"/>
            <a:ext cx="92583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5"/>
          <p:cNvSpPr>
            <a:spLocks noGrp="1"/>
          </p:cNvSpPr>
          <p:nvPr>
            <p:ph type="ctrTitle"/>
          </p:nvPr>
        </p:nvSpPr>
        <p:spPr>
          <a:xfrm>
            <a:off x="317500" y="5002213"/>
            <a:ext cx="6453188" cy="820737"/>
          </a:xfrm>
        </p:spPr>
        <p:txBody>
          <a:bodyPr/>
          <a:lstStyle/>
          <a:p>
            <a:pPr>
              <a:defRPr/>
            </a:pPr>
            <a:r>
              <a:rPr lang="en-US" dirty="0">
                <a:solidFill>
                  <a:srgbClr val="000000"/>
                </a:solidFill>
                <a:latin typeface="HP Simplified"/>
                <a:cs typeface="HP Simplified"/>
              </a:rPr>
              <a:t>Eye on Color</a:t>
            </a:r>
          </a:p>
        </p:txBody>
      </p:sp>
      <p:pic>
        <p:nvPicPr>
          <p:cNvPr id="5124" name="Picture 15" descr="HP_logo_old_NewBlue_LARG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24775" y="5270500"/>
            <a:ext cx="1041400" cy="103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93295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defRPr/>
            </a:pPr>
            <a:endParaRPr lang="en-US">
              <a:latin typeface="Helvetica 75 Bold" charset="0"/>
              <a:ea typeface="MS PGothic" charset="0"/>
              <a:cs typeface="+mj-cs"/>
            </a:endParaRPr>
          </a:p>
        </p:txBody>
      </p:sp>
      <p:sp>
        <p:nvSpPr>
          <p:cNvPr id="9218" name="Rectangle 3"/>
          <p:cNvSpPr>
            <a:spLocks noGrp="1" noChangeArrowheads="1"/>
          </p:cNvSpPr>
          <p:nvPr>
            <p:ph type="body" idx="1"/>
          </p:nvPr>
        </p:nvSpPr>
        <p:spPr/>
        <p:txBody>
          <a:bodyPr/>
          <a:lstStyle/>
          <a:p>
            <a:pPr marL="0" indent="0" eaLnBrk="1" hangingPunct="1">
              <a:defRPr/>
            </a:pPr>
            <a:endParaRPr lang="en-US">
              <a:latin typeface="Helvetica 75 Bold" charset="0"/>
              <a:ea typeface="MS PGothic" charset="0"/>
              <a:cs typeface="+mn-cs"/>
            </a:endParaRPr>
          </a:p>
        </p:txBody>
      </p:sp>
      <p:pic>
        <p:nvPicPr>
          <p:cNvPr id="652307" name="Picture 19" descr="crowd45"/>
          <p:cNvPicPr>
            <a:picLocks noChangeAspect="1" noChangeArrowheads="1"/>
          </p:cNvPicPr>
          <p:nvPr/>
        </p:nvPicPr>
        <p:blipFill>
          <a:blip r:embed="rId3">
            <a:extLst>
              <a:ext uri="{28A0092B-C50C-407E-A947-70E740481C1C}">
                <a14:useLocalDpi xmlns:a14="http://schemas.microsoft.com/office/drawing/2010/main" val="0"/>
              </a:ext>
            </a:extLst>
          </a:blip>
          <a:srcRect l="7346" r="4500"/>
          <a:stretch>
            <a:fillRect/>
          </a:stretch>
        </p:blipFill>
        <p:spPr bwMode="auto">
          <a:xfrm>
            <a:off x="0" y="74613"/>
            <a:ext cx="9144000" cy="678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52308" name="Picture 20" descr="crowd46"/>
          <p:cNvPicPr>
            <a:picLocks noChangeAspect="1" noChangeArrowheads="1"/>
          </p:cNvPicPr>
          <p:nvPr/>
        </p:nvPicPr>
        <p:blipFill>
          <a:blip r:embed="rId4">
            <a:extLst>
              <a:ext uri="{28A0092B-C50C-407E-A947-70E740481C1C}">
                <a14:useLocalDpi xmlns:a14="http://schemas.microsoft.com/office/drawing/2010/main" val="0"/>
              </a:ext>
            </a:extLst>
          </a:blip>
          <a:srcRect l="5862" r="5276"/>
          <a:stretch>
            <a:fillRect/>
          </a:stretch>
        </p:blipFill>
        <p:spPr bwMode="auto">
          <a:xfrm>
            <a:off x="0" y="17463"/>
            <a:ext cx="9144000" cy="681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52309" name="Picture 21" descr="crowd53"/>
          <p:cNvPicPr>
            <a:picLocks noChangeAspect="1" noChangeArrowheads="1"/>
          </p:cNvPicPr>
          <p:nvPr/>
        </p:nvPicPr>
        <p:blipFill>
          <a:blip r:embed="rId5">
            <a:extLst>
              <a:ext uri="{28A0092B-C50C-407E-A947-70E740481C1C}">
                <a14:useLocalDpi xmlns:a14="http://schemas.microsoft.com/office/drawing/2010/main" val="0"/>
              </a:ext>
            </a:extLst>
          </a:blip>
          <a:srcRect l="4538" r="5336"/>
          <a:stretch>
            <a:fillRect/>
          </a:stretch>
        </p:blipFill>
        <p:spPr bwMode="auto">
          <a:xfrm>
            <a:off x="0" y="30163"/>
            <a:ext cx="9144000" cy="673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52310" name="Picture 22" descr="crowd62"/>
          <p:cNvPicPr>
            <a:picLocks noChangeAspect="1" noChangeArrowheads="1"/>
          </p:cNvPicPr>
          <p:nvPr/>
        </p:nvPicPr>
        <p:blipFill>
          <a:blip r:embed="rId6">
            <a:extLst>
              <a:ext uri="{28A0092B-C50C-407E-A947-70E740481C1C}">
                <a14:useLocalDpi xmlns:a14="http://schemas.microsoft.com/office/drawing/2010/main" val="0"/>
              </a:ext>
            </a:extLst>
          </a:blip>
          <a:srcRect l="3076" r="8308"/>
          <a:stretch>
            <a:fillRect/>
          </a:stretch>
        </p:blipFill>
        <p:spPr bwMode="auto">
          <a:xfrm>
            <a:off x="0" y="57150"/>
            <a:ext cx="9144000" cy="680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51" name="Rectangle 12"/>
          <p:cNvSpPr>
            <a:spLocks noChangeArrowheads="1"/>
          </p:cNvSpPr>
          <p:nvPr/>
        </p:nvSpPr>
        <p:spPr bwMode="auto">
          <a:xfrm>
            <a:off x="0" y="0"/>
            <a:ext cx="9144000" cy="152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152" name="Rectangle 13"/>
          <p:cNvSpPr>
            <a:spLocks noChangeArrowheads="1"/>
          </p:cNvSpPr>
          <p:nvPr/>
        </p:nvSpPr>
        <p:spPr bwMode="auto">
          <a:xfrm>
            <a:off x="0" y="6705600"/>
            <a:ext cx="9144000" cy="152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153" name="Rectangle 14"/>
          <p:cNvSpPr>
            <a:spLocks noChangeArrowheads="1"/>
          </p:cNvSpPr>
          <p:nvPr/>
        </p:nvSpPr>
        <p:spPr bwMode="auto">
          <a:xfrm rot="16200000" flipH="1">
            <a:off x="-3352800" y="3352800"/>
            <a:ext cx="6858000" cy="152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154" name="Rectangle 15"/>
          <p:cNvSpPr>
            <a:spLocks noChangeArrowheads="1"/>
          </p:cNvSpPr>
          <p:nvPr/>
        </p:nvSpPr>
        <p:spPr bwMode="auto">
          <a:xfrm rot="16200000" flipH="1">
            <a:off x="5715000" y="3429000"/>
            <a:ext cx="6705600" cy="152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116227263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652307"/>
                                        </p:tgtEl>
                                        <p:attrNameLst>
                                          <p:attrName>style.visibility</p:attrName>
                                        </p:attrNameLst>
                                      </p:cBhvr>
                                      <p:to>
                                        <p:strVal val="visible"/>
                                      </p:to>
                                    </p:set>
                                    <p:animEffect transition="in" filter="fade">
                                      <p:cBhvr>
                                        <p:cTn id="7" dur="2000"/>
                                        <p:tgtEl>
                                          <p:spTgt spid="652307"/>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652308"/>
                                        </p:tgtEl>
                                        <p:attrNameLst>
                                          <p:attrName>style.visibility</p:attrName>
                                        </p:attrNameLst>
                                      </p:cBhvr>
                                      <p:to>
                                        <p:strVal val="visible"/>
                                      </p:to>
                                    </p:set>
                                    <p:animEffect transition="in" filter="fade">
                                      <p:cBhvr>
                                        <p:cTn id="11" dur="2000"/>
                                        <p:tgtEl>
                                          <p:spTgt spid="652308"/>
                                        </p:tgtEl>
                                      </p:cBhvr>
                                    </p:animEffect>
                                  </p:childTnLst>
                                </p:cTn>
                              </p:par>
                            </p:childTnLst>
                          </p:cTn>
                        </p:par>
                        <p:par>
                          <p:cTn id="12" fill="hold" nodeType="afterGroup">
                            <p:stCondLst>
                              <p:cond delay="4000"/>
                            </p:stCondLst>
                            <p:childTnLst>
                              <p:par>
                                <p:cTn id="13" presetID="10" presetClass="entr" presetSubtype="0" fill="hold" nodeType="afterEffect">
                                  <p:stCondLst>
                                    <p:cond delay="0"/>
                                  </p:stCondLst>
                                  <p:childTnLst>
                                    <p:set>
                                      <p:cBhvr>
                                        <p:cTn id="14" dur="1" fill="hold">
                                          <p:stCondLst>
                                            <p:cond delay="0"/>
                                          </p:stCondLst>
                                        </p:cTn>
                                        <p:tgtEl>
                                          <p:spTgt spid="652309"/>
                                        </p:tgtEl>
                                        <p:attrNameLst>
                                          <p:attrName>style.visibility</p:attrName>
                                        </p:attrNameLst>
                                      </p:cBhvr>
                                      <p:to>
                                        <p:strVal val="visible"/>
                                      </p:to>
                                    </p:set>
                                    <p:animEffect transition="in" filter="fade">
                                      <p:cBhvr>
                                        <p:cTn id="15" dur="2000"/>
                                        <p:tgtEl>
                                          <p:spTgt spid="652309"/>
                                        </p:tgtEl>
                                      </p:cBhvr>
                                    </p:animEffect>
                                  </p:childTnLst>
                                </p:cTn>
                              </p:par>
                            </p:childTnLst>
                          </p:cTn>
                        </p:par>
                        <p:par>
                          <p:cTn id="16" fill="hold" nodeType="afterGroup">
                            <p:stCondLst>
                              <p:cond delay="6000"/>
                            </p:stCondLst>
                            <p:childTnLst>
                              <p:par>
                                <p:cTn id="17" presetID="10" presetClass="entr" presetSubtype="0" fill="hold" nodeType="afterEffect">
                                  <p:stCondLst>
                                    <p:cond delay="0"/>
                                  </p:stCondLst>
                                  <p:childTnLst>
                                    <p:set>
                                      <p:cBhvr>
                                        <p:cTn id="18" dur="1" fill="hold">
                                          <p:stCondLst>
                                            <p:cond delay="0"/>
                                          </p:stCondLst>
                                        </p:cTn>
                                        <p:tgtEl>
                                          <p:spTgt spid="652310"/>
                                        </p:tgtEl>
                                        <p:attrNameLst>
                                          <p:attrName>style.visibility</p:attrName>
                                        </p:attrNameLst>
                                      </p:cBhvr>
                                      <p:to>
                                        <p:strVal val="visible"/>
                                      </p:to>
                                    </p:set>
                                    <p:animEffect transition="in" filter="fade">
                                      <p:cBhvr>
                                        <p:cTn id="19" dur="2000"/>
                                        <p:tgtEl>
                                          <p:spTgt spid="652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6858000"/>
          </a:xfrm>
          <a:prstGeom prst="rect">
            <a:avLst/>
          </a:prstGeom>
          <a:solidFill>
            <a:srgbClr val="3366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147" name="Rectangle 3"/>
          <p:cNvSpPr>
            <a:spLocks noGrp="1" noChangeArrowheads="1"/>
          </p:cNvSpPr>
          <p:nvPr>
            <p:ph type="title"/>
          </p:nvPr>
        </p:nvSpPr>
        <p:spPr>
          <a:xfrm>
            <a:off x="473075" y="315913"/>
            <a:ext cx="5602288" cy="1751012"/>
          </a:xfrm>
        </p:spPr>
        <p:txBody>
          <a:bodyPr>
            <a:normAutofit fontScale="90000"/>
          </a:bodyPr>
          <a:lstStyle/>
          <a:p>
            <a:pPr eaLnBrk="1" hangingPunct="1">
              <a:defRPr/>
            </a:pPr>
            <a:r>
              <a:rPr lang="en-US" dirty="0">
                <a:cs typeface="+mj-cs"/>
              </a:rPr>
              <a:t>The color of</a:t>
            </a:r>
            <a:br>
              <a:rPr lang="en-US" dirty="0">
                <a:cs typeface="+mj-cs"/>
              </a:rPr>
            </a:br>
            <a:r>
              <a:rPr lang="en-US" sz="7200" b="1" dirty="0">
                <a:cs typeface="+mj-cs"/>
              </a:rPr>
              <a:t>Ideas</a:t>
            </a:r>
          </a:p>
        </p:txBody>
      </p:sp>
      <p:sp>
        <p:nvSpPr>
          <p:cNvPr id="6148" name="Rectangle 4"/>
          <p:cNvSpPr>
            <a:spLocks noGrp="1" noChangeArrowheads="1"/>
          </p:cNvSpPr>
          <p:nvPr>
            <p:ph type="body" idx="1"/>
          </p:nvPr>
        </p:nvSpPr>
        <p:spPr>
          <a:xfrm>
            <a:off x="473075" y="2208213"/>
            <a:ext cx="5762625" cy="4649787"/>
          </a:xfrm>
        </p:spPr>
        <p:txBody>
          <a:bodyPr>
            <a:normAutofit lnSpcReduction="10000"/>
          </a:bodyPr>
          <a:lstStyle/>
          <a:p>
            <a:pPr marL="457200" indent="-457200" eaLnBrk="1" hangingPunct="1">
              <a:buFont typeface="Wingdings" charset="2"/>
              <a:buChar char="§"/>
              <a:defRPr/>
            </a:pPr>
            <a:r>
              <a:rPr lang="en-US" dirty="0">
                <a:cs typeface="+mn-cs"/>
              </a:rPr>
              <a:t>How we see color.</a:t>
            </a:r>
          </a:p>
          <a:p>
            <a:pPr marL="457200" indent="-457200" eaLnBrk="1" hangingPunct="1">
              <a:buFont typeface="Wingdings" charset="2"/>
              <a:buChar char="§"/>
              <a:defRPr/>
            </a:pPr>
            <a:r>
              <a:rPr lang="en-US" dirty="0">
                <a:cs typeface="+mn-cs"/>
              </a:rPr>
              <a:t>Creating &amp; mixing colors.</a:t>
            </a:r>
          </a:p>
          <a:p>
            <a:pPr marL="457200" indent="-457200" eaLnBrk="1" hangingPunct="1">
              <a:buFont typeface="Wingdings" charset="2"/>
              <a:buChar char="§"/>
              <a:defRPr/>
            </a:pPr>
            <a:r>
              <a:rPr lang="en-US" dirty="0">
                <a:cs typeface="+mn-cs"/>
              </a:rPr>
              <a:t>Printing colors.</a:t>
            </a:r>
          </a:p>
          <a:p>
            <a:pPr marL="914400" lvl="4" indent="-457200" eaLnBrk="1" hangingPunct="1">
              <a:buFont typeface="Wingdings" charset="2"/>
              <a:buChar char="§"/>
              <a:defRPr/>
            </a:pPr>
            <a:r>
              <a:rPr lang="en-US" sz="1800" dirty="0"/>
              <a:t>Spot colors</a:t>
            </a:r>
          </a:p>
          <a:p>
            <a:pPr marL="914400" lvl="4" indent="-457200" eaLnBrk="1" hangingPunct="1">
              <a:buFont typeface="Wingdings" charset="2"/>
              <a:buChar char="§"/>
              <a:defRPr/>
            </a:pPr>
            <a:r>
              <a:rPr lang="en-US" sz="1800" dirty="0"/>
              <a:t>Digital colors</a:t>
            </a:r>
          </a:p>
          <a:p>
            <a:pPr marL="457200" indent="-457200" eaLnBrk="1" hangingPunct="1">
              <a:buFont typeface="Wingdings" charset="2"/>
              <a:buChar char="§"/>
              <a:defRPr/>
            </a:pPr>
            <a:r>
              <a:rPr lang="en-US" dirty="0">
                <a:cs typeface="+mn-cs"/>
              </a:rPr>
              <a:t>Color gamut &amp; spaces</a:t>
            </a:r>
          </a:p>
          <a:p>
            <a:pPr marL="457200" indent="-457200" eaLnBrk="1" hangingPunct="1">
              <a:buFont typeface="Wingdings" charset="2"/>
              <a:buChar char="§"/>
              <a:defRPr/>
            </a:pPr>
            <a:r>
              <a:rPr lang="en-US" dirty="0">
                <a:cs typeface="+mn-cs"/>
              </a:rPr>
              <a:t>About Pantone colors</a:t>
            </a:r>
          </a:p>
          <a:p>
            <a:pPr marL="457200" indent="-457200" eaLnBrk="1" hangingPunct="1">
              <a:buFont typeface="Wingdings" charset="2"/>
              <a:buChar char="§"/>
              <a:defRPr/>
            </a:pPr>
            <a:r>
              <a:rPr lang="en-US" dirty="0">
                <a:cs typeface="+mn-cs"/>
              </a:rPr>
              <a:t>Color workflow + Communication</a:t>
            </a:r>
          </a:p>
        </p:txBody>
      </p:sp>
      <p:grpSp>
        <p:nvGrpSpPr>
          <p:cNvPr id="8196" name="Group 5"/>
          <p:cNvGrpSpPr>
            <a:grpSpLocks/>
          </p:cNvGrpSpPr>
          <p:nvPr/>
        </p:nvGrpSpPr>
        <p:grpSpPr bwMode="auto">
          <a:xfrm>
            <a:off x="0" y="0"/>
            <a:ext cx="9144000" cy="6862763"/>
            <a:chOff x="0" y="0"/>
            <a:chExt cx="5760" cy="4323"/>
          </a:xfrm>
        </p:grpSpPr>
        <p:sp>
          <p:nvSpPr>
            <p:cNvPr id="6150"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151"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152"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153"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6154" name="Rectangle 10"/>
          <p:cNvSpPr>
            <a:spLocks noChangeArrowheads="1"/>
          </p:cNvSpPr>
          <p:nvPr/>
        </p:nvSpPr>
        <p:spPr bwMode="auto">
          <a:xfrm>
            <a:off x="6257925" y="171450"/>
            <a:ext cx="2800350" cy="65151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155" name="Rectangle 11"/>
          <p:cNvSpPr>
            <a:spLocks noChangeArrowheads="1"/>
          </p:cNvSpPr>
          <p:nvPr/>
        </p:nvSpPr>
        <p:spPr bwMode="auto">
          <a:xfrm rot="5400000">
            <a:off x="2882106" y="3310731"/>
            <a:ext cx="6858001"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aphicFrame>
        <p:nvGraphicFramePr>
          <p:cNvPr id="8199" name="Object 12"/>
          <p:cNvGraphicFramePr>
            <a:graphicFrameLocks noChangeAspect="1"/>
          </p:cNvGraphicFramePr>
          <p:nvPr/>
        </p:nvGraphicFramePr>
        <p:xfrm>
          <a:off x="6248400" y="2301875"/>
          <a:ext cx="2895600" cy="1854200"/>
        </p:xfrm>
        <a:graphic>
          <a:graphicData uri="http://schemas.openxmlformats.org/presentationml/2006/ole">
            <mc:AlternateContent xmlns:mc="http://schemas.openxmlformats.org/markup-compatibility/2006">
              <mc:Choice xmlns:v="urn:schemas-microsoft-com:vml" Requires="v">
                <p:oleObj spid="_x0000_s156677" name="Image" r:id="rId3" imgW="3352381" imgH="2146032" progId="Photoshop.Image.9">
                  <p:embed/>
                </p:oleObj>
              </mc:Choice>
              <mc:Fallback>
                <p:oleObj name="Image" r:id="rId3" imgW="3352381" imgH="2146032"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301875"/>
                        <a:ext cx="2895600" cy="185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6157" name="Object 13"/>
          <p:cNvGraphicFramePr>
            <a:graphicFrameLocks noChangeAspect="1"/>
          </p:cNvGraphicFramePr>
          <p:nvPr/>
        </p:nvGraphicFramePr>
        <p:xfrm>
          <a:off x="6248400" y="2301875"/>
          <a:ext cx="2819400" cy="1854200"/>
        </p:xfrm>
        <a:graphic>
          <a:graphicData uri="http://schemas.openxmlformats.org/presentationml/2006/ole">
            <mc:AlternateContent xmlns:mc="http://schemas.openxmlformats.org/markup-compatibility/2006">
              <mc:Choice xmlns:v="urn:schemas-microsoft-com:vml" Requires="v">
                <p:oleObj spid="_x0000_s156678" name="Image" r:id="rId5" imgW="3263492" imgH="2222222" progId="Photoshop.Image.9">
                  <p:embed/>
                </p:oleObj>
              </mc:Choice>
              <mc:Fallback>
                <p:oleObj name="Image" r:id="rId5" imgW="3263492" imgH="2222222"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2301875"/>
                        <a:ext cx="2819400" cy="185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6158" name="Rectangle 14"/>
          <p:cNvSpPr>
            <a:spLocks noChangeArrowheads="1"/>
          </p:cNvSpPr>
          <p:nvPr/>
        </p:nvSpPr>
        <p:spPr bwMode="auto">
          <a:xfrm>
            <a:off x="6248400" y="2301875"/>
            <a:ext cx="2895600" cy="1843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62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984405663"/>
      </p:ext>
    </p:extLst>
  </p:cSld>
  <p:clrMapOvr>
    <a:masterClrMapping/>
  </p:clrMapOvr>
  <p:transition>
    <p:push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1000"/>
                                  </p:stCondLst>
                                  <p:childTnLst>
                                    <p:set>
                                      <p:cBhvr>
                                        <p:cTn id="6" dur="1" fill="hold">
                                          <p:stCondLst>
                                            <p:cond delay="499"/>
                                          </p:stCondLst>
                                        </p:cTn>
                                        <p:tgtEl>
                                          <p:spTgt spid="6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2643"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What is</a:t>
            </a:r>
            <a:br>
              <a:rPr lang="en-US">
                <a:cs typeface="+mj-cs"/>
              </a:rPr>
            </a:br>
            <a:r>
              <a:rPr lang="en-US" sz="7200" b="1">
                <a:cs typeface="+mj-cs"/>
              </a:rPr>
              <a:t>Color?</a:t>
            </a:r>
          </a:p>
        </p:txBody>
      </p:sp>
      <p:sp>
        <p:nvSpPr>
          <p:cNvPr id="112644" name="Rectangle 4"/>
          <p:cNvSpPr>
            <a:spLocks noGrp="1" noChangeArrowheads="1"/>
          </p:cNvSpPr>
          <p:nvPr>
            <p:ph type="body" idx="1"/>
          </p:nvPr>
        </p:nvSpPr>
        <p:spPr/>
        <p:txBody>
          <a:bodyPr/>
          <a:lstStyle/>
          <a:p>
            <a:pPr marL="0" indent="0" eaLnBrk="1" hangingPunct="1">
              <a:defRPr/>
            </a:pPr>
            <a:r>
              <a:rPr lang="en-US">
                <a:cs typeface="+mn-cs"/>
              </a:rPr>
              <a:t>Color is the byproduct of the spectrum of light, as it is reflected or absorbed, as received by the human eye and processed by the human brain.</a:t>
            </a:r>
          </a:p>
        </p:txBody>
      </p:sp>
      <p:grpSp>
        <p:nvGrpSpPr>
          <p:cNvPr id="9220" name="Group 5"/>
          <p:cNvGrpSpPr>
            <a:grpSpLocks/>
          </p:cNvGrpSpPr>
          <p:nvPr/>
        </p:nvGrpSpPr>
        <p:grpSpPr bwMode="auto">
          <a:xfrm>
            <a:off x="0" y="0"/>
            <a:ext cx="9144000" cy="6862763"/>
            <a:chOff x="0" y="0"/>
            <a:chExt cx="5760" cy="4323"/>
          </a:xfrm>
        </p:grpSpPr>
        <p:sp>
          <p:nvSpPr>
            <p:cNvPr id="112646"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2647"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2648"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2649"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5" name="Group 4"/>
          <p:cNvGrpSpPr>
            <a:grpSpLocks/>
          </p:cNvGrpSpPr>
          <p:nvPr/>
        </p:nvGrpSpPr>
        <p:grpSpPr bwMode="auto">
          <a:xfrm>
            <a:off x="3376613" y="1128713"/>
            <a:ext cx="5526087" cy="1731962"/>
            <a:chOff x="3390514" y="2984264"/>
            <a:chExt cx="5526718" cy="1733119"/>
          </a:xfrm>
        </p:grpSpPr>
        <p:pic>
          <p:nvPicPr>
            <p:cNvPr id="9223" name="Picture 2" descr="Color.jpg"/>
            <p:cNvPicPr>
              <a:picLocks noChangeAspect="1"/>
            </p:cNvPicPr>
            <p:nvPr/>
          </p:nvPicPr>
          <p:blipFill>
            <a:blip r:embed="rId2">
              <a:extLst>
                <a:ext uri="{28A0092B-C50C-407E-A947-70E740481C1C}">
                  <a14:useLocalDpi xmlns:a14="http://schemas.microsoft.com/office/drawing/2010/main" val="0"/>
                </a:ext>
              </a:extLst>
            </a:blip>
            <a:srcRect l="-2" t="22713" r="12901" b="30888"/>
            <a:stretch>
              <a:fillRect/>
            </a:stretch>
          </p:blipFill>
          <p:spPr bwMode="auto">
            <a:xfrm>
              <a:off x="3712025" y="2984264"/>
              <a:ext cx="5205207" cy="173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4" name="Picture 12" descr="Screen shot 2012-04-30 at 1.28.30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90514" y="3154806"/>
              <a:ext cx="1330938" cy="1386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2652" name="Picture 12" descr="homerSimpson Brain"/>
          <p:cNvPicPr>
            <a:picLocks noChangeAspect="1" noChangeArrowheads="1"/>
          </p:cNvPicPr>
          <p:nvPr/>
        </p:nvPicPr>
        <p:blipFill>
          <a:blip r:embed="rId4">
            <a:extLst>
              <a:ext uri="{28A0092B-C50C-407E-A947-70E740481C1C}">
                <a14:useLocalDpi xmlns:a14="http://schemas.microsoft.com/office/drawing/2010/main" val="0"/>
              </a:ext>
            </a:extLst>
          </a:blip>
          <a:srcRect l="-112215"/>
          <a:stretch>
            <a:fillRect/>
          </a:stretch>
        </p:blipFill>
        <p:spPr bwMode="auto">
          <a:xfrm>
            <a:off x="3359150" y="409575"/>
            <a:ext cx="5554663" cy="33337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39001224"/>
      </p:ext>
    </p:extLst>
  </p:cSld>
  <p:clrMapOvr>
    <a:masterClrMapping/>
  </p:clrMapOvr>
  <p:transition>
    <p:push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12652"/>
                                        </p:tgtEl>
                                        <p:attrNameLst>
                                          <p:attrName>style.visibility</p:attrName>
                                        </p:attrNameLst>
                                      </p:cBhvr>
                                      <p:to>
                                        <p:strVal val="visible"/>
                                      </p:to>
                                    </p:set>
                                    <p:animEffect transition="in" filter="fade">
                                      <p:cBhvr>
                                        <p:cTn id="12" dur="500"/>
                                        <p:tgtEl>
                                          <p:spTgt spid="112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4691"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sz="4800">
                <a:cs typeface="+mj-cs"/>
              </a:rPr>
              <a:t>The Human</a:t>
            </a:r>
            <a:br>
              <a:rPr lang="en-US" sz="4800">
                <a:cs typeface="+mj-cs"/>
              </a:rPr>
            </a:br>
            <a:r>
              <a:rPr lang="en-US" sz="6600" b="1">
                <a:cs typeface="+mj-cs"/>
              </a:rPr>
              <a:t>Visual</a:t>
            </a:r>
            <a:r>
              <a:rPr lang="en-US" sz="4800">
                <a:cs typeface="+mj-cs"/>
              </a:rPr>
              <a:t> </a:t>
            </a:r>
            <a:r>
              <a:rPr lang="en-US" sz="6600" b="1">
                <a:cs typeface="+mj-cs"/>
              </a:rPr>
              <a:t>System.</a:t>
            </a:r>
          </a:p>
        </p:txBody>
      </p:sp>
      <p:sp>
        <p:nvSpPr>
          <p:cNvPr id="114692" name="Rectangle 4"/>
          <p:cNvSpPr>
            <a:spLocks noGrp="1" noChangeArrowheads="1"/>
          </p:cNvSpPr>
          <p:nvPr>
            <p:ph type="body" idx="1"/>
          </p:nvPr>
        </p:nvSpPr>
        <p:spPr/>
        <p:txBody>
          <a:bodyPr/>
          <a:lstStyle/>
          <a:p>
            <a:pPr marL="0" indent="0" eaLnBrk="1" hangingPunct="1">
              <a:defRPr/>
            </a:pPr>
            <a:endParaRPr lang="en-US">
              <a:cs typeface="+mn-cs"/>
            </a:endParaRPr>
          </a:p>
        </p:txBody>
      </p:sp>
      <p:grpSp>
        <p:nvGrpSpPr>
          <p:cNvPr id="10244" name="Group 5"/>
          <p:cNvGrpSpPr>
            <a:grpSpLocks/>
          </p:cNvGrpSpPr>
          <p:nvPr/>
        </p:nvGrpSpPr>
        <p:grpSpPr bwMode="auto">
          <a:xfrm>
            <a:off x="0" y="0"/>
            <a:ext cx="9144000" cy="6862763"/>
            <a:chOff x="0" y="0"/>
            <a:chExt cx="5760" cy="4323"/>
          </a:xfrm>
        </p:grpSpPr>
        <p:sp>
          <p:nvSpPr>
            <p:cNvPr id="114694"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4695"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4696"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4697"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10245" name="Picture 11" descr="homerSimpson Br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6025" y="409575"/>
            <a:ext cx="2617788" cy="333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4700" name="Picture 12" descr="homersdon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5488" y="1225550"/>
            <a:ext cx="1649412" cy="145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14701" name="Group 13"/>
          <p:cNvGrpSpPr>
            <a:grpSpLocks/>
          </p:cNvGrpSpPr>
          <p:nvPr/>
        </p:nvGrpSpPr>
        <p:grpSpPr bwMode="auto">
          <a:xfrm>
            <a:off x="4086225" y="1428750"/>
            <a:ext cx="2057400" cy="914400"/>
            <a:chOff x="2160" y="3456"/>
            <a:chExt cx="1296" cy="576"/>
          </a:xfrm>
        </p:grpSpPr>
        <p:sp>
          <p:nvSpPr>
            <p:cNvPr id="114702" name="Rectangle 14"/>
            <p:cNvSpPr>
              <a:spLocks noChangeArrowheads="1"/>
            </p:cNvSpPr>
            <p:nvPr/>
          </p:nvSpPr>
          <p:spPr bwMode="auto">
            <a:xfrm>
              <a:off x="2160" y="3456"/>
              <a:ext cx="1296" cy="57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4703" name="Line 15"/>
            <p:cNvSpPr>
              <a:spLocks noChangeShapeType="1"/>
            </p:cNvSpPr>
            <p:nvPr/>
          </p:nvSpPr>
          <p:spPr bwMode="auto">
            <a:xfrm flipH="1">
              <a:off x="2256" y="3744"/>
              <a:ext cx="1200" cy="0"/>
            </a:xfrm>
            <a:prstGeom prst="line">
              <a:avLst/>
            </a:prstGeom>
            <a:noFill/>
            <a:ln w="152400">
              <a:solidFill>
                <a:schemeClr val="bg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Tree>
    <p:extLst>
      <p:ext uri="{BB962C8B-B14F-4D97-AF65-F5344CB8AC3E}">
        <p14:creationId xmlns:p14="http://schemas.microsoft.com/office/powerpoint/2010/main" val="41574720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1000"/>
                                  </p:stCondLst>
                                  <p:childTnLst>
                                    <p:set>
                                      <p:cBhvr>
                                        <p:cTn id="6" dur="1" fill="hold">
                                          <p:stCondLst>
                                            <p:cond delay="0"/>
                                          </p:stCondLst>
                                        </p:cTn>
                                        <p:tgtEl>
                                          <p:spTgt spid="114700"/>
                                        </p:tgtEl>
                                        <p:attrNameLst>
                                          <p:attrName>style.visibility</p:attrName>
                                        </p:attrNameLst>
                                      </p:cBhvr>
                                      <p:to>
                                        <p:strVal val="visible"/>
                                      </p:to>
                                    </p:set>
                                  </p:childTnLst>
                                </p:cTn>
                              </p:par>
                            </p:childTnLst>
                          </p:cTn>
                        </p:par>
                        <p:par>
                          <p:cTn id="7" fill="hold" nodeType="afterGroup">
                            <p:stCondLst>
                              <p:cond delay="1000"/>
                            </p:stCondLst>
                            <p:childTnLst>
                              <p:par>
                                <p:cTn id="8" presetID="1" presetClass="entr" presetSubtype="0" fill="hold" nodeType="afterEffect">
                                  <p:stCondLst>
                                    <p:cond delay="1000"/>
                                  </p:stCondLst>
                                  <p:childTnLst>
                                    <p:set>
                                      <p:cBhvr>
                                        <p:cTn id="9" dur="1" fill="hold">
                                          <p:stCondLst>
                                            <p:cond delay="0"/>
                                          </p:stCondLst>
                                        </p:cTn>
                                        <p:tgtEl>
                                          <p:spTgt spid="114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5715"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sz="4800">
                <a:cs typeface="+mj-cs"/>
              </a:rPr>
              <a:t>The Human</a:t>
            </a:r>
            <a:br>
              <a:rPr lang="en-US" sz="4800">
                <a:cs typeface="+mj-cs"/>
              </a:rPr>
            </a:br>
            <a:r>
              <a:rPr lang="en-US" sz="6600" b="1">
                <a:cs typeface="+mj-cs"/>
              </a:rPr>
              <a:t>Visual</a:t>
            </a:r>
            <a:r>
              <a:rPr lang="en-US" sz="4800">
                <a:cs typeface="+mj-cs"/>
              </a:rPr>
              <a:t> </a:t>
            </a:r>
            <a:r>
              <a:rPr lang="en-US" sz="6600" b="1">
                <a:cs typeface="+mj-cs"/>
              </a:rPr>
              <a:t>System.</a:t>
            </a:r>
          </a:p>
        </p:txBody>
      </p:sp>
      <p:sp>
        <p:nvSpPr>
          <p:cNvPr id="115716" name="Rectangle 4"/>
          <p:cNvSpPr>
            <a:spLocks noGrp="1" noChangeArrowheads="1"/>
          </p:cNvSpPr>
          <p:nvPr>
            <p:ph type="body" idx="1"/>
          </p:nvPr>
        </p:nvSpPr>
        <p:spPr/>
        <p:txBody>
          <a:bodyPr/>
          <a:lstStyle/>
          <a:p>
            <a:pPr marL="0" indent="0" eaLnBrk="1" hangingPunct="1">
              <a:defRPr/>
            </a:pPr>
            <a:endParaRPr lang="en-US">
              <a:cs typeface="+mn-cs"/>
            </a:endParaRPr>
          </a:p>
        </p:txBody>
      </p:sp>
      <p:grpSp>
        <p:nvGrpSpPr>
          <p:cNvPr id="11268" name="Group 5"/>
          <p:cNvGrpSpPr>
            <a:grpSpLocks/>
          </p:cNvGrpSpPr>
          <p:nvPr/>
        </p:nvGrpSpPr>
        <p:grpSpPr bwMode="auto">
          <a:xfrm>
            <a:off x="0" y="0"/>
            <a:ext cx="9144000" cy="6862763"/>
            <a:chOff x="0" y="0"/>
            <a:chExt cx="5760" cy="4323"/>
          </a:xfrm>
        </p:grpSpPr>
        <p:sp>
          <p:nvSpPr>
            <p:cNvPr id="115718"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5719"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5720"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5721"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115730" name="Picture 18" descr="homersdon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5488" y="1225550"/>
            <a:ext cx="1649412" cy="145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0" name="Picture 15" descr="homerSimpson Brai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0" y="215900"/>
            <a:ext cx="3046413" cy="3676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5728" name="Picture 16" descr="homerSimpson Brai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1213" y="215900"/>
            <a:ext cx="3043237" cy="3675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5729" name="Picture 17" descr="homerSimpson Brain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2325" y="215900"/>
            <a:ext cx="3027363" cy="3652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66245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15730"/>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115728"/>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157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defRPr/>
            </a:pPr>
            <a:endParaRPr lang="en-US">
              <a:cs typeface="+mj-cs"/>
            </a:endParaRPr>
          </a:p>
        </p:txBody>
      </p:sp>
      <p:sp>
        <p:nvSpPr>
          <p:cNvPr id="116739" name="Rectangle 3"/>
          <p:cNvSpPr>
            <a:spLocks noGrp="1" noChangeArrowheads="1"/>
          </p:cNvSpPr>
          <p:nvPr>
            <p:ph type="body" idx="1"/>
          </p:nvPr>
        </p:nvSpPr>
        <p:spPr/>
        <p:txBody>
          <a:bodyPr/>
          <a:lstStyle/>
          <a:p>
            <a:pPr marL="0" indent="0" eaLnBrk="1" hangingPunct="1">
              <a:defRPr/>
            </a:pPr>
            <a:endParaRPr lang="en-US">
              <a:cs typeface="+mn-cs"/>
            </a:endParaRPr>
          </a:p>
        </p:txBody>
      </p:sp>
      <p:sp>
        <p:nvSpPr>
          <p:cNvPr id="116740" name="Rectangle 4"/>
          <p:cNvSpPr>
            <a:spLocks noChangeArrowheads="1"/>
          </p:cNvSpPr>
          <p:nvPr/>
        </p:nvSpPr>
        <p:spPr bwMode="auto">
          <a:xfrm>
            <a:off x="0" y="0"/>
            <a:ext cx="9144000" cy="6858000"/>
          </a:xfrm>
          <a:prstGeom prst="rect">
            <a:avLst/>
          </a:prstGeom>
          <a:solidFill>
            <a:srgbClr val="66003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6741"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Creating</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16742" name="Rectangle 6"/>
          <p:cNvSpPr>
            <a:spLocks noChangeArrowheads="1"/>
          </p:cNvSpPr>
          <p:nvPr/>
        </p:nvSpPr>
        <p:spPr bwMode="auto">
          <a:xfrm>
            <a:off x="473075" y="4808538"/>
            <a:ext cx="5507038"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There are two ways to create the colors we want.  One is based on light, the other on inks.</a:t>
            </a:r>
          </a:p>
        </p:txBody>
      </p:sp>
      <p:sp>
        <p:nvSpPr>
          <p:cNvPr id="116744" name="Rectangle 8"/>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2295" name="Group 9"/>
          <p:cNvGrpSpPr>
            <a:grpSpLocks/>
          </p:cNvGrpSpPr>
          <p:nvPr/>
        </p:nvGrpSpPr>
        <p:grpSpPr bwMode="auto">
          <a:xfrm>
            <a:off x="0" y="0"/>
            <a:ext cx="9144000" cy="6862763"/>
            <a:chOff x="0" y="0"/>
            <a:chExt cx="5760" cy="4323"/>
          </a:xfrm>
        </p:grpSpPr>
        <p:sp>
          <p:nvSpPr>
            <p:cNvPr id="116746" name="Rectangle 10"/>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6747" name="Rectangle 11"/>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6748" name="Rectangle 12"/>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6749" name="Rectangle 13"/>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2296" name="Group 24"/>
          <p:cNvGrpSpPr>
            <a:grpSpLocks/>
          </p:cNvGrpSpPr>
          <p:nvPr/>
        </p:nvGrpSpPr>
        <p:grpSpPr bwMode="auto">
          <a:xfrm>
            <a:off x="6353175" y="220663"/>
            <a:ext cx="2601913" cy="3119437"/>
            <a:chOff x="4002" y="139"/>
            <a:chExt cx="1639" cy="1965"/>
          </a:xfrm>
        </p:grpSpPr>
        <p:sp>
          <p:nvSpPr>
            <p:cNvPr id="116756" name="Rectangle 20"/>
            <p:cNvSpPr>
              <a:spLocks noChangeArrowheads="1"/>
            </p:cNvSpPr>
            <p:nvPr/>
          </p:nvSpPr>
          <p:spPr bwMode="auto">
            <a:xfrm>
              <a:off x="4002" y="139"/>
              <a:ext cx="1639" cy="196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2303" name="Picture 14" descr="AdditiveColorMix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9" y="230"/>
              <a:ext cx="1552" cy="1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6758" name="Text Box 22"/>
            <p:cNvSpPr txBox="1">
              <a:spLocks noChangeArrowheads="1"/>
            </p:cNvSpPr>
            <p:nvPr/>
          </p:nvSpPr>
          <p:spPr bwMode="auto">
            <a:xfrm>
              <a:off x="4023" y="1768"/>
              <a:ext cx="156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bg1"/>
                  </a:solidFill>
                  <a:latin typeface="Arial" charset="0"/>
                  <a:cs typeface="+mn-cs"/>
                </a:rPr>
                <a:t>Additive</a:t>
              </a:r>
            </a:p>
          </p:txBody>
        </p:sp>
      </p:grpSp>
      <p:grpSp>
        <p:nvGrpSpPr>
          <p:cNvPr id="12297" name="Group 25"/>
          <p:cNvGrpSpPr>
            <a:grpSpLocks/>
          </p:cNvGrpSpPr>
          <p:nvPr/>
        </p:nvGrpSpPr>
        <p:grpSpPr bwMode="auto">
          <a:xfrm>
            <a:off x="6346825" y="3516313"/>
            <a:ext cx="2601913" cy="3122612"/>
            <a:chOff x="3998" y="2215"/>
            <a:chExt cx="1639" cy="1967"/>
          </a:xfrm>
        </p:grpSpPr>
        <p:sp>
          <p:nvSpPr>
            <p:cNvPr id="116757" name="Rectangle 21"/>
            <p:cNvSpPr>
              <a:spLocks noChangeArrowheads="1"/>
            </p:cNvSpPr>
            <p:nvPr/>
          </p:nvSpPr>
          <p:spPr bwMode="auto">
            <a:xfrm>
              <a:off x="3998" y="2215"/>
              <a:ext cx="1639" cy="196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2300" name="Picture 15" descr="SubtractiveColorMix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5" y="2348"/>
              <a:ext cx="1546" cy="15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6759" name="Text Box 23"/>
            <p:cNvSpPr txBox="1">
              <a:spLocks noChangeArrowheads="1"/>
            </p:cNvSpPr>
            <p:nvPr/>
          </p:nvSpPr>
          <p:spPr bwMode="auto">
            <a:xfrm>
              <a:off x="4019" y="3894"/>
              <a:ext cx="156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tx1"/>
                  </a:solidFill>
                  <a:latin typeface="Arial" charset="0"/>
                  <a:cs typeface="+mn-cs"/>
                </a:rPr>
                <a:t>Subtractive</a:t>
              </a:r>
            </a:p>
          </p:txBody>
        </p:sp>
      </p:grpSp>
      <p:sp>
        <p:nvSpPr>
          <p:cNvPr id="116752" name="Rectangle 16"/>
          <p:cNvSpPr>
            <a:spLocks noChangeArrowheads="1"/>
          </p:cNvSpPr>
          <p:nvPr/>
        </p:nvSpPr>
        <p:spPr bwMode="auto">
          <a:xfrm>
            <a:off x="6297613" y="3294063"/>
            <a:ext cx="2741612" cy="22701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6780297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84" name="Rectangle 24"/>
          <p:cNvSpPr>
            <a:spLocks noGrp="1" noChangeArrowheads="1"/>
          </p:cNvSpPr>
          <p:nvPr>
            <p:ph type="title"/>
          </p:nvPr>
        </p:nvSpPr>
        <p:spPr/>
        <p:txBody>
          <a:bodyPr/>
          <a:lstStyle/>
          <a:p>
            <a:pPr eaLnBrk="1" hangingPunct="1">
              <a:defRPr/>
            </a:pPr>
            <a:endParaRPr lang="en-US">
              <a:cs typeface="+mj-cs"/>
            </a:endParaRPr>
          </a:p>
        </p:txBody>
      </p:sp>
      <p:sp>
        <p:nvSpPr>
          <p:cNvPr id="117764" name="Rectangle 4"/>
          <p:cNvSpPr>
            <a:spLocks noChangeArrowheads="1"/>
          </p:cNvSpPr>
          <p:nvPr/>
        </p:nvSpPr>
        <p:spPr bwMode="auto">
          <a:xfrm>
            <a:off x="0" y="0"/>
            <a:ext cx="9144000" cy="6858000"/>
          </a:xfrm>
          <a:prstGeom prst="rect">
            <a:avLst/>
          </a:prstGeom>
          <a:solidFill>
            <a:srgbClr val="66003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7765"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Additive</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17766" name="Rectangle 6"/>
          <p:cNvSpPr>
            <a:spLocks noChangeArrowheads="1"/>
          </p:cNvSpPr>
          <p:nvPr/>
        </p:nvSpPr>
        <p:spPr bwMode="auto">
          <a:xfrm>
            <a:off x="473075" y="4808538"/>
            <a:ext cx="5507038"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Additive color mixing system is used in computer monitors, TV sets, and to illuminate actors on stage.</a:t>
            </a:r>
          </a:p>
        </p:txBody>
      </p:sp>
      <p:grpSp>
        <p:nvGrpSpPr>
          <p:cNvPr id="13317" name="Group 13"/>
          <p:cNvGrpSpPr>
            <a:grpSpLocks/>
          </p:cNvGrpSpPr>
          <p:nvPr/>
        </p:nvGrpSpPr>
        <p:grpSpPr bwMode="auto">
          <a:xfrm>
            <a:off x="6353175" y="220663"/>
            <a:ext cx="2601913" cy="3119437"/>
            <a:chOff x="4002" y="139"/>
            <a:chExt cx="1639" cy="1965"/>
          </a:xfrm>
        </p:grpSpPr>
        <p:sp>
          <p:nvSpPr>
            <p:cNvPr id="117774" name="Rectangle 14"/>
            <p:cNvSpPr>
              <a:spLocks noChangeArrowheads="1"/>
            </p:cNvSpPr>
            <p:nvPr/>
          </p:nvSpPr>
          <p:spPr bwMode="auto">
            <a:xfrm>
              <a:off x="4002" y="139"/>
              <a:ext cx="1639" cy="196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3327" name="Picture 15" descr="AdditiveColorMix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9" y="230"/>
              <a:ext cx="1552" cy="1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7776" name="Text Box 16"/>
            <p:cNvSpPr txBox="1">
              <a:spLocks noChangeArrowheads="1"/>
            </p:cNvSpPr>
            <p:nvPr/>
          </p:nvSpPr>
          <p:spPr bwMode="auto">
            <a:xfrm>
              <a:off x="4023" y="1768"/>
              <a:ext cx="156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bg1"/>
                  </a:solidFill>
                  <a:latin typeface="Arial" charset="0"/>
                  <a:cs typeface="+mn-cs"/>
                </a:rPr>
                <a:t>Additive</a:t>
              </a:r>
            </a:p>
          </p:txBody>
        </p:sp>
      </p:grpSp>
      <p:graphicFrame>
        <p:nvGraphicFramePr>
          <p:cNvPr id="13318" name="Object 23"/>
          <p:cNvGraphicFramePr>
            <a:graphicFrameLocks noGrp="1" noChangeAspect="1"/>
          </p:cNvGraphicFramePr>
          <p:nvPr>
            <p:ph idx="1"/>
          </p:nvPr>
        </p:nvGraphicFramePr>
        <p:xfrm>
          <a:off x="6357938" y="3438525"/>
          <a:ext cx="2695575" cy="3170238"/>
        </p:xfrm>
        <a:graphic>
          <a:graphicData uri="http://schemas.openxmlformats.org/presentationml/2006/ole">
            <mc:AlternateContent xmlns:mc="http://schemas.openxmlformats.org/markup-compatibility/2006">
              <mc:Choice xmlns:v="urn:schemas-microsoft-com:vml" Requires="v">
                <p:oleObj spid="_x0000_s162819" name="Image" r:id="rId5" imgW="3238095" imgH="3809524" progId="Photoshop.Image.9">
                  <p:embed/>
                </p:oleObj>
              </mc:Choice>
              <mc:Fallback>
                <p:oleObj name="Image" r:id="rId5" imgW="3238095" imgH="3809524"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7938" y="3438525"/>
                        <a:ext cx="2695575" cy="31702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7781" name="Rectangle 21"/>
          <p:cNvSpPr>
            <a:spLocks noChangeArrowheads="1"/>
          </p:cNvSpPr>
          <p:nvPr/>
        </p:nvSpPr>
        <p:spPr bwMode="auto">
          <a:xfrm>
            <a:off x="6297613" y="3294063"/>
            <a:ext cx="2741612" cy="22701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7767" name="Rectangle 7"/>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3321" name="Group 8"/>
          <p:cNvGrpSpPr>
            <a:grpSpLocks/>
          </p:cNvGrpSpPr>
          <p:nvPr/>
        </p:nvGrpSpPr>
        <p:grpSpPr bwMode="auto">
          <a:xfrm>
            <a:off x="0" y="0"/>
            <a:ext cx="9144000" cy="6862763"/>
            <a:chOff x="0" y="0"/>
            <a:chExt cx="5760" cy="4323"/>
          </a:xfrm>
        </p:grpSpPr>
        <p:sp>
          <p:nvSpPr>
            <p:cNvPr id="117769"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7770"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7771"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7772"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Tree>
    <p:extLst>
      <p:ext uri="{BB962C8B-B14F-4D97-AF65-F5344CB8AC3E}">
        <p14:creationId xmlns:p14="http://schemas.microsoft.com/office/powerpoint/2010/main" val="36718806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29" name="Rectangle 21"/>
          <p:cNvSpPr>
            <a:spLocks noGrp="1" noChangeArrowheads="1"/>
          </p:cNvSpPr>
          <p:nvPr>
            <p:ph type="title"/>
          </p:nvPr>
        </p:nvSpPr>
        <p:spPr/>
        <p:txBody>
          <a:bodyPr/>
          <a:lstStyle/>
          <a:p>
            <a:pPr eaLnBrk="1" hangingPunct="1">
              <a:defRPr/>
            </a:pPr>
            <a:endParaRPr lang="en-US">
              <a:cs typeface="+mj-cs"/>
            </a:endParaRPr>
          </a:p>
        </p:txBody>
      </p:sp>
      <p:graphicFrame>
        <p:nvGraphicFramePr>
          <p:cNvPr id="14338" name="Object 10"/>
          <p:cNvGraphicFramePr>
            <a:graphicFrameLocks noGrp="1" noChangeAspect="1"/>
          </p:cNvGraphicFramePr>
          <p:nvPr>
            <p:ph sz="half" idx="1"/>
          </p:nvPr>
        </p:nvGraphicFramePr>
        <p:xfrm>
          <a:off x="1463675" y="4808538"/>
          <a:ext cx="1127125" cy="1325562"/>
        </p:xfrm>
        <a:graphic>
          <a:graphicData uri="http://schemas.openxmlformats.org/presentationml/2006/ole">
            <mc:AlternateContent xmlns:mc="http://schemas.openxmlformats.org/markup-compatibility/2006">
              <mc:Choice xmlns:v="urn:schemas-microsoft-com:vml" Requires="v">
                <p:oleObj spid="_x0000_s164867" name="Image" r:id="rId3" imgW="3238095" imgH="3809524" progId="Photoshop.Image.9">
                  <p:embed/>
                </p:oleObj>
              </mc:Choice>
              <mc:Fallback>
                <p:oleObj name="Image" r:id="rId3" imgW="3238095" imgH="3809524"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3675" y="4808538"/>
                        <a:ext cx="1127125"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9811" name="Rectangle 3"/>
          <p:cNvSpPr>
            <a:spLocks noChangeArrowheads="1"/>
          </p:cNvSpPr>
          <p:nvPr/>
        </p:nvSpPr>
        <p:spPr bwMode="auto">
          <a:xfrm>
            <a:off x="0" y="0"/>
            <a:ext cx="9144000" cy="6858000"/>
          </a:xfrm>
          <a:prstGeom prst="rect">
            <a:avLst/>
          </a:prstGeom>
          <a:solidFill>
            <a:srgbClr val="66003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9812" name="Rectangle 4"/>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RGB</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19813" name="Rectangle 5"/>
          <p:cNvSpPr>
            <a:spLocks noChangeArrowheads="1"/>
          </p:cNvSpPr>
          <p:nvPr/>
        </p:nvSpPr>
        <p:spPr bwMode="auto">
          <a:xfrm>
            <a:off x="473075" y="4808538"/>
            <a:ext cx="5665788"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Each color of the spectrum has a specific frequency. Adding these colors of light together increases the number of frequencies present and the more colors you add the closer it becomes to white.</a:t>
            </a:r>
          </a:p>
        </p:txBody>
      </p:sp>
      <p:sp>
        <p:nvSpPr>
          <p:cNvPr id="119820" name="Rectangle 12"/>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4343" name="Group 13"/>
          <p:cNvGrpSpPr>
            <a:grpSpLocks/>
          </p:cNvGrpSpPr>
          <p:nvPr/>
        </p:nvGrpSpPr>
        <p:grpSpPr bwMode="auto">
          <a:xfrm>
            <a:off x="0" y="0"/>
            <a:ext cx="9144000" cy="6862763"/>
            <a:chOff x="0" y="0"/>
            <a:chExt cx="5760" cy="4323"/>
          </a:xfrm>
        </p:grpSpPr>
        <p:sp>
          <p:nvSpPr>
            <p:cNvPr id="119822" name="Rectangle 14"/>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9823" name="Rectangle 15"/>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9824" name="Rectangle 16"/>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9825" name="Rectangle 17"/>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19847" name="Rectangle 39"/>
          <p:cNvSpPr>
            <a:spLocks noChangeArrowheads="1"/>
          </p:cNvSpPr>
          <p:nvPr/>
        </p:nvSpPr>
        <p:spPr bwMode="auto">
          <a:xfrm>
            <a:off x="6346825" y="188913"/>
            <a:ext cx="2601913" cy="6446837"/>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4345" name="Picture 37" descr="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1288" y="614363"/>
            <a:ext cx="2371725" cy="2381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9843" name="Picture 35" descr="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4463" y="3808413"/>
            <a:ext cx="2390775" cy="2381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86741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98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FF0000"/>
                </a:solidFill>
                <a:latin typeface="Arial"/>
                <a:cs typeface="Arial"/>
              </a:rPr>
              <a:t>Simply</a:t>
            </a:r>
            <a:r>
              <a:rPr lang="en-US" dirty="0">
                <a:latin typeface="Arial"/>
                <a:cs typeface="Arial"/>
              </a:rPr>
              <a:t>, light is a name for a range of electromagnetic radiation that can be seem by the human eye (ROYGBIV).</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5" name="Picture 4"/>
          <p:cNvPicPr>
            <a:picLocks noChangeAspect="1"/>
          </p:cNvPicPr>
          <p:nvPr/>
        </p:nvPicPr>
        <p:blipFill>
          <a:blip r:embed="rId3"/>
          <a:stretch>
            <a:fillRect/>
          </a:stretch>
        </p:blipFill>
        <p:spPr>
          <a:xfrm>
            <a:off x="2097607" y="2989914"/>
            <a:ext cx="4983550" cy="3431970"/>
          </a:xfrm>
          <a:prstGeom prst="rect">
            <a:avLst/>
          </a:prstGeom>
        </p:spPr>
      </p:pic>
      <p:sp>
        <p:nvSpPr>
          <p:cNvPr id="7" name="TextBox 6"/>
          <p:cNvSpPr txBox="1"/>
          <p:nvPr/>
        </p:nvSpPr>
        <p:spPr>
          <a:xfrm>
            <a:off x="3849755" y="6480706"/>
            <a:ext cx="1352297"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Google Images</a:t>
            </a:r>
          </a:p>
        </p:txBody>
      </p:sp>
    </p:spTree>
    <p:extLst>
      <p:ext uri="{BB962C8B-B14F-4D97-AF65-F5344CB8AC3E}">
        <p14:creationId xmlns:p14="http://schemas.microsoft.com/office/powerpoint/2010/main" val="37996447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defRPr/>
            </a:pPr>
            <a:endParaRPr lang="en-US">
              <a:cs typeface="+mj-cs"/>
            </a:endParaRPr>
          </a:p>
        </p:txBody>
      </p:sp>
      <p:sp>
        <p:nvSpPr>
          <p:cNvPr id="128003" name="Rectangle 3"/>
          <p:cNvSpPr>
            <a:spLocks noGrp="1" noChangeArrowheads="1"/>
          </p:cNvSpPr>
          <p:nvPr>
            <p:ph type="body" idx="1"/>
          </p:nvPr>
        </p:nvSpPr>
        <p:spPr/>
        <p:txBody>
          <a:bodyPr/>
          <a:lstStyle/>
          <a:p>
            <a:pPr marL="0" indent="0" eaLnBrk="1" hangingPunct="1">
              <a:defRPr/>
            </a:pPr>
            <a:endParaRPr lang="en-US">
              <a:cs typeface="+mn-cs"/>
            </a:endParaRPr>
          </a:p>
        </p:txBody>
      </p:sp>
      <p:sp>
        <p:nvSpPr>
          <p:cNvPr id="128004" name="Rectangle 4"/>
          <p:cNvSpPr>
            <a:spLocks noChangeArrowheads="1"/>
          </p:cNvSpPr>
          <p:nvPr/>
        </p:nvSpPr>
        <p:spPr bwMode="auto">
          <a:xfrm>
            <a:off x="0" y="0"/>
            <a:ext cx="9144000" cy="6858000"/>
          </a:xfrm>
          <a:prstGeom prst="rect">
            <a:avLst/>
          </a:prstGeom>
          <a:solidFill>
            <a:srgbClr val="66003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8005"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Subtractive</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28006" name="Rectangle 6"/>
          <p:cNvSpPr>
            <a:spLocks noChangeArrowheads="1"/>
          </p:cNvSpPr>
          <p:nvPr/>
        </p:nvSpPr>
        <p:spPr bwMode="auto">
          <a:xfrm>
            <a:off x="473075" y="4808538"/>
            <a:ext cx="5759450"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Layers of glass vividly show how semi-transparent layers of color combine on paper into spectrum of CMY colors. K (black) is added in printing because it is more black and for economic reasons.</a:t>
            </a:r>
          </a:p>
        </p:txBody>
      </p:sp>
      <p:sp>
        <p:nvSpPr>
          <p:cNvPr id="128007" name="Rectangle 7"/>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5367" name="Group 8"/>
          <p:cNvGrpSpPr>
            <a:grpSpLocks/>
          </p:cNvGrpSpPr>
          <p:nvPr/>
        </p:nvGrpSpPr>
        <p:grpSpPr bwMode="auto">
          <a:xfrm>
            <a:off x="0" y="0"/>
            <a:ext cx="9144000" cy="6862763"/>
            <a:chOff x="0" y="0"/>
            <a:chExt cx="5760" cy="4323"/>
          </a:xfrm>
        </p:grpSpPr>
        <p:sp>
          <p:nvSpPr>
            <p:cNvPr id="128009"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8010"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8011"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8012"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28018" name="Rectangle 18"/>
          <p:cNvSpPr>
            <a:spLocks noChangeArrowheads="1"/>
          </p:cNvSpPr>
          <p:nvPr/>
        </p:nvSpPr>
        <p:spPr bwMode="auto">
          <a:xfrm>
            <a:off x="6346825" y="198438"/>
            <a:ext cx="2601913" cy="650716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5369" name="Picture 19" descr="SubtractiveColorMix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3188" y="409575"/>
            <a:ext cx="2454275" cy="2454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8020" name="Text Box 20"/>
          <p:cNvSpPr txBox="1">
            <a:spLocks noChangeArrowheads="1"/>
          </p:cNvSpPr>
          <p:nvPr/>
        </p:nvSpPr>
        <p:spPr bwMode="auto">
          <a:xfrm>
            <a:off x="6380163" y="2863850"/>
            <a:ext cx="24907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tx1"/>
                </a:solidFill>
                <a:latin typeface="Arial" charset="0"/>
                <a:cs typeface="+mn-cs"/>
              </a:rPr>
              <a:t>Subtractive</a:t>
            </a:r>
          </a:p>
        </p:txBody>
      </p:sp>
      <p:sp>
        <p:nvSpPr>
          <p:cNvPr id="128021" name="Rectangle 21"/>
          <p:cNvSpPr>
            <a:spLocks noChangeArrowheads="1"/>
          </p:cNvSpPr>
          <p:nvPr/>
        </p:nvSpPr>
        <p:spPr bwMode="auto">
          <a:xfrm>
            <a:off x="6297613" y="3294063"/>
            <a:ext cx="2741612" cy="22701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5372" name="Picture 22" descr="Color-subtractive-mixing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3025" y="3986213"/>
            <a:ext cx="2516188" cy="2363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660705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50" name="Rectangle 26"/>
          <p:cNvSpPr>
            <a:spLocks noGrp="1" noChangeArrowheads="1"/>
          </p:cNvSpPr>
          <p:nvPr>
            <p:ph type="title"/>
          </p:nvPr>
        </p:nvSpPr>
        <p:spPr/>
        <p:txBody>
          <a:bodyPr/>
          <a:lstStyle/>
          <a:p>
            <a:pPr eaLnBrk="1" hangingPunct="1">
              <a:defRPr/>
            </a:pPr>
            <a:endParaRPr lang="en-US">
              <a:cs typeface="+mj-cs"/>
            </a:endParaRPr>
          </a:p>
        </p:txBody>
      </p:sp>
      <p:sp>
        <p:nvSpPr>
          <p:cNvPr id="129028" name="Rectangle 4"/>
          <p:cNvSpPr>
            <a:spLocks noChangeArrowheads="1"/>
          </p:cNvSpPr>
          <p:nvPr/>
        </p:nvSpPr>
        <p:spPr bwMode="auto">
          <a:xfrm>
            <a:off x="0" y="0"/>
            <a:ext cx="9144000" cy="6858000"/>
          </a:xfrm>
          <a:prstGeom prst="rect">
            <a:avLst/>
          </a:prstGeom>
          <a:solidFill>
            <a:srgbClr val="66003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9029"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Spot :: Process</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29030" name="Rectangle 6"/>
          <p:cNvSpPr>
            <a:spLocks noChangeArrowheads="1"/>
          </p:cNvSpPr>
          <p:nvPr/>
        </p:nvSpPr>
        <p:spPr bwMode="auto">
          <a:xfrm>
            <a:off x="473075" y="4808538"/>
            <a:ext cx="5507038"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endParaRPr lang="en-US" sz="2200">
              <a:solidFill>
                <a:schemeClr val="bg1"/>
              </a:solidFill>
              <a:latin typeface="Arial" charset="0"/>
              <a:cs typeface="+mn-cs"/>
            </a:endParaRPr>
          </a:p>
        </p:txBody>
      </p:sp>
      <p:sp>
        <p:nvSpPr>
          <p:cNvPr id="129042" name="Rectangle 18"/>
          <p:cNvSpPr>
            <a:spLocks noChangeArrowheads="1"/>
          </p:cNvSpPr>
          <p:nvPr/>
        </p:nvSpPr>
        <p:spPr bwMode="auto">
          <a:xfrm>
            <a:off x="6346825" y="3516313"/>
            <a:ext cx="2601913" cy="3119437"/>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9045" name="Rectangle 21"/>
          <p:cNvSpPr>
            <a:spLocks noChangeArrowheads="1"/>
          </p:cNvSpPr>
          <p:nvPr/>
        </p:nvSpPr>
        <p:spPr bwMode="auto">
          <a:xfrm>
            <a:off x="6297613" y="3294063"/>
            <a:ext cx="2741612" cy="22701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6391" name="Group 33"/>
          <p:cNvGrpSpPr>
            <a:grpSpLocks/>
          </p:cNvGrpSpPr>
          <p:nvPr/>
        </p:nvGrpSpPr>
        <p:grpSpPr bwMode="auto">
          <a:xfrm>
            <a:off x="6238875" y="217488"/>
            <a:ext cx="2905125" cy="3092450"/>
            <a:chOff x="3930" y="137"/>
            <a:chExt cx="1830" cy="1948"/>
          </a:xfrm>
        </p:grpSpPr>
        <p:graphicFrame>
          <p:nvGraphicFramePr>
            <p:cNvPr id="16401" name="Object 25"/>
            <p:cNvGraphicFramePr>
              <a:graphicFrameLocks noChangeAspect="1"/>
            </p:cNvGraphicFramePr>
            <p:nvPr/>
          </p:nvGraphicFramePr>
          <p:xfrm>
            <a:off x="3930" y="137"/>
            <a:ext cx="1830" cy="1948"/>
          </p:xfrm>
          <a:graphic>
            <a:graphicData uri="http://schemas.openxmlformats.org/presentationml/2006/ole">
              <mc:AlternateContent xmlns:mc="http://schemas.openxmlformats.org/markup-compatibility/2006">
                <mc:Choice xmlns:v="urn:schemas-microsoft-com:vml" Requires="v">
                  <p:oleObj spid="_x0000_s167939" name="Image" r:id="rId3" imgW="4761905" imgH="5066667" progId="Photoshop.Image.9">
                    <p:embed/>
                  </p:oleObj>
                </mc:Choice>
                <mc:Fallback>
                  <p:oleObj name="Image" r:id="rId3" imgW="4761905" imgH="5066667"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0" y="137"/>
                          <a:ext cx="1830" cy="19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9040" name="Text Box 16"/>
            <p:cNvSpPr txBox="1">
              <a:spLocks noChangeArrowheads="1"/>
            </p:cNvSpPr>
            <p:nvPr/>
          </p:nvSpPr>
          <p:spPr bwMode="auto">
            <a:xfrm>
              <a:off x="4084" y="1768"/>
              <a:ext cx="151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tx1"/>
                  </a:solidFill>
                  <a:latin typeface="Arial" charset="0"/>
                  <a:cs typeface="+mn-cs"/>
                </a:rPr>
                <a:t>Solid</a:t>
              </a:r>
              <a:r>
                <a:rPr lang="en-US" sz="2400" b="1">
                  <a:solidFill>
                    <a:schemeClr val="bg1"/>
                  </a:solidFill>
                  <a:latin typeface="Arial" charset="0"/>
                  <a:cs typeface="+mn-cs"/>
                </a:rPr>
                <a:t> </a:t>
              </a:r>
              <a:r>
                <a:rPr lang="en-US" sz="2400" b="1">
                  <a:solidFill>
                    <a:schemeClr val="tx1"/>
                  </a:solidFill>
                  <a:latin typeface="Arial" charset="0"/>
                  <a:cs typeface="+mn-cs"/>
                </a:rPr>
                <a:t>Mixed</a:t>
              </a:r>
            </a:p>
          </p:txBody>
        </p:sp>
      </p:grpSp>
      <p:sp>
        <p:nvSpPr>
          <p:cNvPr id="129031" name="Rectangle 7"/>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6393" name="Group 8"/>
          <p:cNvGrpSpPr>
            <a:grpSpLocks/>
          </p:cNvGrpSpPr>
          <p:nvPr/>
        </p:nvGrpSpPr>
        <p:grpSpPr bwMode="auto">
          <a:xfrm>
            <a:off x="0" y="0"/>
            <a:ext cx="9144000" cy="6862763"/>
            <a:chOff x="0" y="0"/>
            <a:chExt cx="5760" cy="4323"/>
          </a:xfrm>
        </p:grpSpPr>
        <p:sp>
          <p:nvSpPr>
            <p:cNvPr id="129033"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9034"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9035"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9036"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6394" name="Group 34"/>
          <p:cNvGrpSpPr>
            <a:grpSpLocks/>
          </p:cNvGrpSpPr>
          <p:nvPr/>
        </p:nvGrpSpPr>
        <p:grpSpPr bwMode="auto">
          <a:xfrm>
            <a:off x="6346825" y="3565525"/>
            <a:ext cx="2555875" cy="3073400"/>
            <a:chOff x="3998" y="2246"/>
            <a:chExt cx="1610" cy="1936"/>
          </a:xfrm>
        </p:grpSpPr>
        <p:sp>
          <p:nvSpPr>
            <p:cNvPr id="129044" name="Text Box 20"/>
            <p:cNvSpPr txBox="1">
              <a:spLocks noChangeArrowheads="1"/>
            </p:cNvSpPr>
            <p:nvPr/>
          </p:nvSpPr>
          <p:spPr bwMode="auto">
            <a:xfrm>
              <a:off x="4019" y="3894"/>
              <a:ext cx="156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b="1">
                  <a:solidFill>
                    <a:schemeClr val="tx1"/>
                  </a:solidFill>
                  <a:latin typeface="Arial" charset="0"/>
                  <a:cs typeface="+mn-cs"/>
                </a:rPr>
                <a:t>Digital Screen</a:t>
              </a:r>
            </a:p>
          </p:txBody>
        </p:sp>
        <p:pic>
          <p:nvPicPr>
            <p:cNvPr id="16396" name="Picture 32" descr="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8" y="2246"/>
              <a:ext cx="1610" cy="1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9739195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2099" name="Rectangle 3"/>
          <p:cNvSpPr>
            <a:spLocks noChangeArrowheads="1"/>
          </p:cNvSpPr>
          <p:nvPr/>
        </p:nvSpPr>
        <p:spPr bwMode="auto">
          <a:xfrm>
            <a:off x="198438" y="152400"/>
            <a:ext cx="8777287" cy="233203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2103" name="Rectangle 7"/>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132110" name="Rectangle 14"/>
          <p:cNvSpPr>
            <a:spLocks noChangeArrowheads="1"/>
          </p:cNvSpPr>
          <p:nvPr/>
        </p:nvSpPr>
        <p:spPr bwMode="auto">
          <a:xfrm>
            <a:off x="0" y="2425700"/>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7414" name="Group 15"/>
          <p:cNvGrpSpPr>
            <a:grpSpLocks/>
          </p:cNvGrpSpPr>
          <p:nvPr/>
        </p:nvGrpSpPr>
        <p:grpSpPr bwMode="auto">
          <a:xfrm>
            <a:off x="1033463" y="314325"/>
            <a:ext cx="7459662" cy="2182813"/>
            <a:chOff x="630" y="768"/>
            <a:chExt cx="4450" cy="1256"/>
          </a:xfrm>
        </p:grpSpPr>
        <p:pic>
          <p:nvPicPr>
            <p:cNvPr id="17425" name="Picture 16" descr="Yellow 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5" y="771"/>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6" name="Picture 17" descr="Yellow 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7" y="768"/>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7" name="Picture 18" descr="Orange 0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 y="768"/>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8" name="Picture 19" descr="Warm R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7" y="768"/>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9" name="Picture 20" descr="Red 0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 y="768"/>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0" name="Picture 21" descr="Rubine R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7" y="768"/>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1" name="Picture 22" descr="Rhodamine R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 y="771"/>
              <a:ext cx="605" cy="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2" name="Picture 23" descr="Purpl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72"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3" name="Picture 24" descr="Viole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32"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4" name="Picture 25" descr="Blue 07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92"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5" name="Picture 26" descr="Reflex Blu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2"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6" name="Picture 27" descr="Process Blu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12"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7" name="Picture 28" descr="Gree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73" y="1424"/>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38" name="Picture 29" descr="Blac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1" y="1425"/>
              <a:ext cx="599" cy="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7415" name="Group 9"/>
          <p:cNvGrpSpPr>
            <a:grpSpLocks/>
          </p:cNvGrpSpPr>
          <p:nvPr/>
        </p:nvGrpSpPr>
        <p:grpSpPr bwMode="auto">
          <a:xfrm>
            <a:off x="0" y="0"/>
            <a:ext cx="9144000" cy="6862763"/>
            <a:chOff x="0" y="0"/>
            <a:chExt cx="5760" cy="4323"/>
          </a:xfrm>
        </p:grpSpPr>
        <p:sp>
          <p:nvSpPr>
            <p:cNvPr id="132106" name="Rectangle 10"/>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2107" name="Rectangle 11"/>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2108" name="Rectangle 12"/>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2109" name="Rectangle 13"/>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32130" name="Group 34"/>
          <p:cNvGrpSpPr>
            <a:grpSpLocks/>
          </p:cNvGrpSpPr>
          <p:nvPr/>
        </p:nvGrpSpPr>
        <p:grpSpPr bwMode="auto">
          <a:xfrm>
            <a:off x="219075" y="2584450"/>
            <a:ext cx="8766175" cy="4114800"/>
            <a:chOff x="119" y="1609"/>
            <a:chExt cx="5522" cy="2592"/>
          </a:xfrm>
        </p:grpSpPr>
        <p:sp>
          <p:nvSpPr>
            <p:cNvPr id="132129" name="Rectangle 33"/>
            <p:cNvSpPr>
              <a:spLocks noChangeArrowheads="1"/>
            </p:cNvSpPr>
            <p:nvPr/>
          </p:nvSpPr>
          <p:spPr bwMode="auto">
            <a:xfrm>
              <a:off x="119" y="1609"/>
              <a:ext cx="5522" cy="259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7418" name="Group 30"/>
            <p:cNvGrpSpPr>
              <a:grpSpLocks/>
            </p:cNvGrpSpPr>
            <p:nvPr/>
          </p:nvGrpSpPr>
          <p:grpSpPr bwMode="auto">
            <a:xfrm>
              <a:off x="254" y="1721"/>
              <a:ext cx="5211" cy="2342"/>
              <a:chOff x="184" y="2058"/>
              <a:chExt cx="5062" cy="2243"/>
            </a:xfrm>
          </p:grpSpPr>
          <p:pic>
            <p:nvPicPr>
              <p:cNvPr id="17419" name="Picture 31" descr="1-7solidcolors"/>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2" y="2058"/>
                <a:ext cx="5054" cy="1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0" name="Picture 32" descr="8-14 solid color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84" y="3216"/>
                <a:ext cx="5038" cy="1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
        <p:nvSpPr>
          <p:cNvPr id="2" name="Content Placeholder 1"/>
          <p:cNvSpPr>
            <a:spLocks noGrp="1"/>
          </p:cNvSpPr>
          <p:nvPr>
            <p:ph idx="1"/>
          </p:nvPr>
        </p:nvSpPr>
        <p:spPr/>
        <p:txBody>
          <a:bodyPr/>
          <a:lstStyle/>
          <a:p>
            <a:endParaRPr lang="en-US"/>
          </a:p>
        </p:txBody>
      </p:sp>
    </p:spTree>
    <p:extLst>
      <p:ext uri="{BB962C8B-B14F-4D97-AF65-F5344CB8AC3E}">
        <p14:creationId xmlns:p14="http://schemas.microsoft.com/office/powerpoint/2010/main" val="3100340765"/>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2130"/>
                                        </p:tgtEl>
                                        <p:attrNameLst>
                                          <p:attrName>style.visibility</p:attrName>
                                        </p:attrNameLst>
                                      </p:cBhvr>
                                      <p:to>
                                        <p:strVal val="visible"/>
                                      </p:to>
                                    </p:set>
                                    <p:animEffect transition="in" filter="fade">
                                      <p:cBhvr>
                                        <p:cTn id="7" dur="2000"/>
                                        <p:tgtEl>
                                          <p:spTgt spid="132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0"/>
            <a:ext cx="9144000" cy="6858000"/>
          </a:xfrm>
          <a:prstGeom prst="rect">
            <a:avLst/>
          </a:prstGeom>
          <a:solidFill>
            <a:srgbClr val="002B45"/>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7349" name="Rectangle 5"/>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57369" name="Rectangle 25"/>
          <p:cNvSpPr>
            <a:spLocks noGrp="1" noChangeArrowheads="1"/>
          </p:cNvSpPr>
          <p:nvPr>
            <p:ph type="body" sz="half" idx="1"/>
          </p:nvPr>
        </p:nvSpPr>
        <p:spPr>
          <a:xfrm>
            <a:off x="1889125" y="4999038"/>
            <a:ext cx="4095750" cy="1325562"/>
          </a:xfrm>
        </p:spPr>
        <p:txBody>
          <a:bodyPr/>
          <a:lstStyle/>
          <a:p>
            <a:pPr marL="0" indent="0" eaLnBrk="1" hangingPunct="1">
              <a:lnSpc>
                <a:spcPct val="70000"/>
              </a:lnSpc>
              <a:spcBef>
                <a:spcPct val="0"/>
              </a:spcBef>
              <a:defRPr/>
            </a:pPr>
            <a:r>
              <a:rPr lang="en-US" sz="3200" b="1">
                <a:solidFill>
                  <a:srgbClr val="5482AB"/>
                </a:solidFill>
                <a:cs typeface="+mn-cs"/>
              </a:rPr>
              <a:t>FORMULA GUIDE</a:t>
            </a:r>
            <a:br>
              <a:rPr lang="en-US" sz="3200" b="1">
                <a:solidFill>
                  <a:srgbClr val="5482AB"/>
                </a:solidFill>
                <a:cs typeface="+mn-cs"/>
              </a:rPr>
            </a:br>
            <a:r>
              <a:rPr lang="en-US" sz="3200">
                <a:cs typeface="+mn-cs"/>
              </a:rPr>
              <a:t>/solid coated</a:t>
            </a:r>
          </a:p>
        </p:txBody>
      </p:sp>
      <p:grpSp>
        <p:nvGrpSpPr>
          <p:cNvPr id="18436" name="Group 7"/>
          <p:cNvGrpSpPr>
            <a:grpSpLocks/>
          </p:cNvGrpSpPr>
          <p:nvPr/>
        </p:nvGrpSpPr>
        <p:grpSpPr bwMode="auto">
          <a:xfrm>
            <a:off x="0" y="-4763"/>
            <a:ext cx="9144000" cy="6862763"/>
            <a:chOff x="0" y="0"/>
            <a:chExt cx="5760" cy="4323"/>
          </a:xfrm>
        </p:grpSpPr>
        <p:sp>
          <p:nvSpPr>
            <p:cNvPr id="57352" name="Rectangle 8"/>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7353" name="Rectangle 9"/>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7354" name="Rectangle 10"/>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7355" name="Rectangle 11"/>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57356" name="Rectangle 12"/>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7371" name="Rectangle 27"/>
          <p:cNvSpPr>
            <a:spLocks noChangeArrowheads="1"/>
          </p:cNvSpPr>
          <p:nvPr/>
        </p:nvSpPr>
        <p:spPr bwMode="auto">
          <a:xfrm>
            <a:off x="3400425" y="431800"/>
            <a:ext cx="2667000" cy="460375"/>
          </a:xfrm>
          <a:prstGeom prst="rect">
            <a:avLst/>
          </a:prstGeom>
          <a:solidFill>
            <a:srgbClr val="002B45"/>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57372" name="Text Box 28"/>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57375" name="Rectangle 31"/>
          <p:cNvSpPr>
            <a:spLocks noChangeArrowheads="1"/>
          </p:cNvSpPr>
          <p:nvPr/>
        </p:nvSpPr>
        <p:spPr bwMode="auto">
          <a:xfrm>
            <a:off x="3400425" y="1092200"/>
            <a:ext cx="2667000" cy="763588"/>
          </a:xfrm>
          <a:prstGeom prst="rect">
            <a:avLst/>
          </a:prstGeom>
          <a:solidFill>
            <a:srgbClr val="002B45"/>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57377" name="Text Box 33"/>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57380" name="Rectangle 36"/>
          <p:cNvSpPr>
            <a:spLocks noChangeArrowheads="1"/>
          </p:cNvSpPr>
          <p:nvPr/>
        </p:nvSpPr>
        <p:spPr bwMode="auto">
          <a:xfrm>
            <a:off x="3400425" y="2006600"/>
            <a:ext cx="2667000" cy="750888"/>
          </a:xfrm>
          <a:prstGeom prst="rect">
            <a:avLst/>
          </a:prstGeom>
          <a:solidFill>
            <a:srgbClr val="002B45"/>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57381" name="Text Box 37"/>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grpSp>
        <p:nvGrpSpPr>
          <p:cNvPr id="18444" name="Group 46"/>
          <p:cNvGrpSpPr>
            <a:grpSpLocks/>
          </p:cNvGrpSpPr>
          <p:nvPr/>
        </p:nvGrpSpPr>
        <p:grpSpPr bwMode="auto">
          <a:xfrm>
            <a:off x="6402388" y="177800"/>
            <a:ext cx="2563812" cy="6523038"/>
            <a:chOff x="5108" y="24"/>
            <a:chExt cx="1712" cy="4356"/>
          </a:xfrm>
        </p:grpSpPr>
        <p:graphicFrame>
          <p:nvGraphicFramePr>
            <p:cNvPr id="18450" name="Object 47"/>
            <p:cNvGraphicFramePr>
              <a:graphicFrameLocks noChangeAspect="1"/>
            </p:cNvGraphicFramePr>
            <p:nvPr/>
          </p:nvGraphicFramePr>
          <p:xfrm>
            <a:off x="5108" y="2144"/>
            <a:ext cx="1710" cy="2236"/>
          </p:xfrm>
          <a:graphic>
            <a:graphicData uri="http://schemas.openxmlformats.org/presentationml/2006/ole">
              <mc:AlternateContent xmlns:mc="http://schemas.openxmlformats.org/markup-compatibility/2006">
                <mc:Choice xmlns:v="urn:schemas-microsoft-com:vml" Requires="v">
                  <p:oleObj spid="_x0000_s169989" name="Image" r:id="rId3" imgW="2704762" imgH="3530159" progId="Photoshop.Image.9">
                    <p:embed/>
                  </p:oleObj>
                </mc:Choice>
                <mc:Fallback>
                  <p:oleObj name="Image" r:id="rId3" imgW="2704762" imgH="3530159"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8" y="2144"/>
                          <a:ext cx="1710" cy="2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8451" name="Object 48"/>
            <p:cNvGraphicFramePr>
              <a:graphicFrameLocks noChangeAspect="1"/>
            </p:cNvGraphicFramePr>
            <p:nvPr/>
          </p:nvGraphicFramePr>
          <p:xfrm>
            <a:off x="5121" y="24"/>
            <a:ext cx="1699" cy="2170"/>
          </p:xfrm>
          <a:graphic>
            <a:graphicData uri="http://schemas.openxmlformats.org/presentationml/2006/ole">
              <mc:AlternateContent xmlns:mc="http://schemas.openxmlformats.org/markup-compatibility/2006">
                <mc:Choice xmlns:v="urn:schemas-microsoft-com:vml" Requires="v">
                  <p:oleObj spid="_x0000_s169990" name="Image" r:id="rId5" imgW="2679365" imgH="3415873" progId="Photoshop.Image.9">
                    <p:embed/>
                  </p:oleObj>
                </mc:Choice>
                <mc:Fallback>
                  <p:oleObj name="Image" r:id="rId5" imgW="2679365" imgH="3415873"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21" y="24"/>
                          <a:ext cx="1699" cy="21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57376" name="Text Box 32"/>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57373" name="Text Box 29"/>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57379" name="Text Box 35"/>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sp>
        <p:nvSpPr>
          <p:cNvPr id="57395" name="Line 51"/>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18449" name="Picture 53" descr="P_LgFrame_W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84163088"/>
      </p:ext>
    </p:extLst>
  </p:cSld>
  <p:clrMapOvr>
    <a:masterClrMapping/>
  </p:clrMapOvr>
  <p:transition>
    <p:push/>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0" y="0"/>
            <a:ext cx="9144000" cy="6858000"/>
          </a:xfrm>
          <a:prstGeom prst="rect">
            <a:avLst/>
          </a:prstGeom>
          <a:solidFill>
            <a:srgbClr val="A2AD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491"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63492" name="Rectangle 4"/>
          <p:cNvSpPr>
            <a:spLocks noGrp="1" noChangeArrowheads="1"/>
          </p:cNvSpPr>
          <p:nvPr>
            <p:ph type="body" sz="half" idx="1"/>
          </p:nvPr>
        </p:nvSpPr>
        <p:spPr>
          <a:xfrm>
            <a:off x="1882775" y="4999038"/>
            <a:ext cx="4625975" cy="1325562"/>
          </a:xfrm>
        </p:spPr>
        <p:txBody>
          <a:bodyPr/>
          <a:lstStyle/>
          <a:p>
            <a:pPr marL="0" indent="0" eaLnBrk="1" hangingPunct="1">
              <a:lnSpc>
                <a:spcPct val="70000"/>
              </a:lnSpc>
              <a:spcBef>
                <a:spcPct val="0"/>
              </a:spcBef>
              <a:defRPr/>
            </a:pPr>
            <a:r>
              <a:rPr lang="en-US" sz="3200" b="1">
                <a:solidFill>
                  <a:srgbClr val="C9DD03"/>
                </a:solidFill>
                <a:cs typeface="+mn-cs"/>
              </a:rPr>
              <a:t>FORMULA GUIDE</a:t>
            </a:r>
            <a:br>
              <a:rPr lang="en-US" sz="3200" b="1">
                <a:solidFill>
                  <a:srgbClr val="C9DD03"/>
                </a:solidFill>
                <a:cs typeface="+mn-cs"/>
              </a:rPr>
            </a:br>
            <a:r>
              <a:rPr lang="en-US" sz="3200">
                <a:cs typeface="+mn-cs"/>
              </a:rPr>
              <a:t>/solid uncoated</a:t>
            </a:r>
          </a:p>
        </p:txBody>
      </p:sp>
      <p:grpSp>
        <p:nvGrpSpPr>
          <p:cNvPr id="19460" name="Group 5"/>
          <p:cNvGrpSpPr>
            <a:grpSpLocks/>
          </p:cNvGrpSpPr>
          <p:nvPr/>
        </p:nvGrpSpPr>
        <p:grpSpPr bwMode="auto">
          <a:xfrm>
            <a:off x="0" y="-4763"/>
            <a:ext cx="9144000" cy="6862763"/>
            <a:chOff x="0" y="0"/>
            <a:chExt cx="5760" cy="4323"/>
          </a:xfrm>
        </p:grpSpPr>
        <p:sp>
          <p:nvSpPr>
            <p:cNvPr id="63494"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495"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496"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497"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63498"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499" name="Rectangle 11"/>
          <p:cNvSpPr>
            <a:spLocks noChangeArrowheads="1"/>
          </p:cNvSpPr>
          <p:nvPr/>
        </p:nvSpPr>
        <p:spPr bwMode="auto">
          <a:xfrm>
            <a:off x="3400425" y="431800"/>
            <a:ext cx="2667000" cy="460375"/>
          </a:xfrm>
          <a:prstGeom prst="rect">
            <a:avLst/>
          </a:prstGeom>
          <a:solidFill>
            <a:srgbClr val="A2AD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63500"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63501" name="Rectangle 13"/>
          <p:cNvSpPr>
            <a:spLocks noChangeArrowheads="1"/>
          </p:cNvSpPr>
          <p:nvPr/>
        </p:nvSpPr>
        <p:spPr bwMode="auto">
          <a:xfrm>
            <a:off x="3400425" y="1092200"/>
            <a:ext cx="2667000" cy="763588"/>
          </a:xfrm>
          <a:prstGeom prst="rect">
            <a:avLst/>
          </a:prstGeom>
          <a:solidFill>
            <a:srgbClr val="A2AD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63502"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63503" name="Rectangle 15"/>
          <p:cNvSpPr>
            <a:spLocks noChangeArrowheads="1"/>
          </p:cNvSpPr>
          <p:nvPr/>
        </p:nvSpPr>
        <p:spPr bwMode="auto">
          <a:xfrm>
            <a:off x="3400425" y="2006600"/>
            <a:ext cx="2667000" cy="750888"/>
          </a:xfrm>
          <a:prstGeom prst="rect">
            <a:avLst/>
          </a:prstGeom>
          <a:solidFill>
            <a:srgbClr val="A2AD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63504"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grpSp>
        <p:nvGrpSpPr>
          <p:cNvPr id="19468" name="Group 33"/>
          <p:cNvGrpSpPr>
            <a:grpSpLocks/>
          </p:cNvGrpSpPr>
          <p:nvPr/>
        </p:nvGrpSpPr>
        <p:grpSpPr bwMode="auto">
          <a:xfrm>
            <a:off x="6384925" y="38100"/>
            <a:ext cx="2578100" cy="6716713"/>
            <a:chOff x="4014" y="33"/>
            <a:chExt cx="1624" cy="4231"/>
          </a:xfrm>
        </p:grpSpPr>
        <p:graphicFrame>
          <p:nvGraphicFramePr>
            <p:cNvPr id="19474" name="Object 34"/>
            <p:cNvGraphicFramePr>
              <a:graphicFrameLocks noChangeAspect="1"/>
            </p:cNvGraphicFramePr>
            <p:nvPr/>
          </p:nvGraphicFramePr>
          <p:xfrm>
            <a:off x="4024" y="2123"/>
            <a:ext cx="1614" cy="2141"/>
          </p:xfrm>
          <a:graphic>
            <a:graphicData uri="http://schemas.openxmlformats.org/presentationml/2006/ole">
              <mc:AlternateContent xmlns:mc="http://schemas.openxmlformats.org/markup-compatibility/2006">
                <mc:Choice xmlns:v="urn:schemas-microsoft-com:vml" Requires="v">
                  <p:oleObj spid="_x0000_s171013" name="Image" r:id="rId3" imgW="2717460" imgH="3606349" progId="Photoshop.Image.9">
                    <p:embed/>
                  </p:oleObj>
                </mc:Choice>
                <mc:Fallback>
                  <p:oleObj name="Image" r:id="rId3" imgW="2717460" imgH="3606349"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4" y="2123"/>
                          <a:ext cx="1614" cy="21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9475" name="Object 35"/>
            <p:cNvGraphicFramePr>
              <a:graphicFrameLocks noChangeAspect="1"/>
            </p:cNvGraphicFramePr>
            <p:nvPr/>
          </p:nvGraphicFramePr>
          <p:xfrm>
            <a:off x="4014" y="33"/>
            <a:ext cx="1603" cy="2136"/>
          </p:xfrm>
          <a:graphic>
            <a:graphicData uri="http://schemas.openxmlformats.org/presentationml/2006/ole">
              <mc:AlternateContent xmlns:mc="http://schemas.openxmlformats.org/markup-compatibility/2006">
                <mc:Choice xmlns:v="urn:schemas-microsoft-com:vml" Requires="v">
                  <p:oleObj spid="_x0000_s171014" name="Image" r:id="rId5" imgW="2704762" imgH="3606349" progId="Photoshop.Image.9">
                    <p:embed/>
                  </p:oleObj>
                </mc:Choice>
                <mc:Fallback>
                  <p:oleObj name="Image" r:id="rId5" imgW="2704762" imgH="3606349"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14" y="33"/>
                          <a:ext cx="1603" cy="2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63508" name="Text Box 20"/>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63509" name="Text Box 21"/>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63510" name="Text Box 22"/>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sp>
        <p:nvSpPr>
          <p:cNvPr id="63511" name="Line 23"/>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19473" name="Picture 38" descr="P_LgFrame_W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14086190"/>
      </p:ext>
    </p:extLst>
  </p:cSld>
  <p:clrMapOvr>
    <a:masterClrMapping/>
  </p:clrMapOvr>
  <p:transition>
    <p:push/>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0" y="0"/>
            <a:ext cx="9144000" cy="6858000"/>
          </a:xfrm>
          <a:prstGeom prst="rect">
            <a:avLst/>
          </a:prstGeom>
          <a:solidFill>
            <a:srgbClr val="D2492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587"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67588" name="Rectangle 4"/>
          <p:cNvSpPr>
            <a:spLocks noGrp="1" noChangeArrowheads="1"/>
          </p:cNvSpPr>
          <p:nvPr>
            <p:ph type="body" sz="half" idx="1"/>
          </p:nvPr>
        </p:nvSpPr>
        <p:spPr>
          <a:xfrm>
            <a:off x="1882775" y="4999038"/>
            <a:ext cx="4873625" cy="1325562"/>
          </a:xfrm>
        </p:spPr>
        <p:txBody>
          <a:bodyPr/>
          <a:lstStyle/>
          <a:p>
            <a:pPr marL="0" indent="0" eaLnBrk="1" hangingPunct="1">
              <a:lnSpc>
                <a:spcPct val="70000"/>
              </a:lnSpc>
              <a:spcBef>
                <a:spcPct val="0"/>
              </a:spcBef>
              <a:defRPr/>
            </a:pPr>
            <a:r>
              <a:rPr lang="en-US" sz="3200" b="1">
                <a:solidFill>
                  <a:srgbClr val="FF5C3E"/>
                </a:solidFill>
                <a:cs typeface="+mn-cs"/>
              </a:rPr>
              <a:t>FORMULA GUIDE</a:t>
            </a:r>
            <a:br>
              <a:rPr lang="en-US" sz="3200" b="1">
                <a:solidFill>
                  <a:srgbClr val="FF5C3E"/>
                </a:solidFill>
                <a:cs typeface="+mn-cs"/>
              </a:rPr>
            </a:br>
            <a:r>
              <a:rPr lang="en-US" sz="3200">
                <a:cs typeface="+mn-cs"/>
              </a:rPr>
              <a:t>/solid matte</a:t>
            </a:r>
          </a:p>
        </p:txBody>
      </p:sp>
      <p:grpSp>
        <p:nvGrpSpPr>
          <p:cNvPr id="20484" name="Group 5"/>
          <p:cNvGrpSpPr>
            <a:grpSpLocks/>
          </p:cNvGrpSpPr>
          <p:nvPr/>
        </p:nvGrpSpPr>
        <p:grpSpPr bwMode="auto">
          <a:xfrm>
            <a:off x="0" y="-4763"/>
            <a:ext cx="9144000" cy="6862763"/>
            <a:chOff x="0" y="0"/>
            <a:chExt cx="5760" cy="4323"/>
          </a:xfrm>
        </p:grpSpPr>
        <p:sp>
          <p:nvSpPr>
            <p:cNvPr id="67590"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591"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592"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593"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67594"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7595" name="Rectangle 11"/>
          <p:cNvSpPr>
            <a:spLocks noChangeArrowheads="1"/>
          </p:cNvSpPr>
          <p:nvPr/>
        </p:nvSpPr>
        <p:spPr bwMode="auto">
          <a:xfrm>
            <a:off x="3400425" y="431800"/>
            <a:ext cx="2667000" cy="460375"/>
          </a:xfrm>
          <a:prstGeom prst="rect">
            <a:avLst/>
          </a:prstGeom>
          <a:solidFill>
            <a:srgbClr val="D2492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67596"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u</a:t>
            </a:r>
          </a:p>
        </p:txBody>
      </p:sp>
      <p:sp>
        <p:nvSpPr>
          <p:cNvPr id="67597" name="Rectangle 13"/>
          <p:cNvSpPr>
            <a:spLocks noChangeArrowheads="1"/>
          </p:cNvSpPr>
          <p:nvPr/>
        </p:nvSpPr>
        <p:spPr bwMode="auto">
          <a:xfrm>
            <a:off x="3400425" y="1092200"/>
            <a:ext cx="2667000" cy="763588"/>
          </a:xfrm>
          <a:prstGeom prst="rect">
            <a:avLst/>
          </a:prstGeom>
          <a:solidFill>
            <a:srgbClr val="D2492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67598"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67599" name="Rectangle 15"/>
          <p:cNvSpPr>
            <a:spLocks noChangeArrowheads="1"/>
          </p:cNvSpPr>
          <p:nvPr/>
        </p:nvSpPr>
        <p:spPr bwMode="auto">
          <a:xfrm>
            <a:off x="3400425" y="2006600"/>
            <a:ext cx="2667000" cy="750888"/>
          </a:xfrm>
          <a:prstGeom prst="rect">
            <a:avLst/>
          </a:prstGeom>
          <a:solidFill>
            <a:srgbClr val="D2492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67600"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grpSp>
        <p:nvGrpSpPr>
          <p:cNvPr id="20492" name="Group 30"/>
          <p:cNvGrpSpPr>
            <a:grpSpLocks/>
          </p:cNvGrpSpPr>
          <p:nvPr/>
        </p:nvGrpSpPr>
        <p:grpSpPr bwMode="auto">
          <a:xfrm>
            <a:off x="6396038" y="50800"/>
            <a:ext cx="2543175" cy="6708775"/>
            <a:chOff x="3517" y="64"/>
            <a:chExt cx="1602" cy="4226"/>
          </a:xfrm>
        </p:grpSpPr>
        <p:graphicFrame>
          <p:nvGraphicFramePr>
            <p:cNvPr id="20498" name="Object 31"/>
            <p:cNvGraphicFramePr>
              <a:graphicFrameLocks noChangeAspect="1"/>
            </p:cNvGraphicFramePr>
            <p:nvPr/>
          </p:nvGraphicFramePr>
          <p:xfrm>
            <a:off x="3517" y="2151"/>
            <a:ext cx="1585" cy="2139"/>
          </p:xfrm>
          <a:graphic>
            <a:graphicData uri="http://schemas.openxmlformats.org/presentationml/2006/ole">
              <mc:AlternateContent xmlns:mc="http://schemas.openxmlformats.org/markup-compatibility/2006">
                <mc:Choice xmlns:v="urn:schemas-microsoft-com:vml" Requires="v">
                  <p:oleObj spid="_x0000_s172037" name="Image" r:id="rId3" imgW="2666667" imgH="3606349" progId="Photoshop.Image.9">
                    <p:embed/>
                  </p:oleObj>
                </mc:Choice>
                <mc:Fallback>
                  <p:oleObj name="Image" r:id="rId3" imgW="2666667" imgH="3606349"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7" y="2151"/>
                          <a:ext cx="1585" cy="21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0499" name="Object 32"/>
            <p:cNvGraphicFramePr>
              <a:graphicFrameLocks noChangeAspect="1"/>
            </p:cNvGraphicFramePr>
            <p:nvPr/>
          </p:nvGraphicFramePr>
          <p:xfrm>
            <a:off x="3534" y="64"/>
            <a:ext cx="1585" cy="2134"/>
          </p:xfrm>
          <a:graphic>
            <a:graphicData uri="http://schemas.openxmlformats.org/presentationml/2006/ole">
              <mc:AlternateContent xmlns:mc="http://schemas.openxmlformats.org/markup-compatibility/2006">
                <mc:Choice xmlns:v="urn:schemas-microsoft-com:vml" Requires="v">
                  <p:oleObj spid="_x0000_s172038" name="Image" r:id="rId5" imgW="2653968" imgH="3568254" progId="Photoshop.Image.9">
                    <p:embed/>
                  </p:oleObj>
                </mc:Choice>
                <mc:Fallback>
                  <p:oleObj name="Image" r:id="rId5" imgW="2653968" imgH="3568254"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4" y="64"/>
                          <a:ext cx="1585" cy="21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67604" name="Text Box 20"/>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67605" name="Text Box 21"/>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u</a:t>
            </a:r>
          </a:p>
        </p:txBody>
      </p:sp>
      <p:sp>
        <p:nvSpPr>
          <p:cNvPr id="67606" name="Text Box 22"/>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sp>
        <p:nvSpPr>
          <p:cNvPr id="67607" name="Line 23"/>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20497" name="Picture 33" descr="P_LgFrame_W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94834401"/>
      </p:ext>
    </p:extLst>
  </p:cSld>
  <p:clrMapOvr>
    <a:masterClrMapping/>
  </p:clrMapOvr>
  <p:transition>
    <p:push/>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0" y="0"/>
            <a:ext cx="9144000" cy="6858000"/>
          </a:xfrm>
          <a:prstGeom prst="rect">
            <a:avLst/>
          </a:prstGeom>
          <a:solidFill>
            <a:srgbClr val="BD363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731"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73732" name="Rectangle 4"/>
          <p:cNvSpPr>
            <a:spLocks noGrp="1" noChangeArrowheads="1"/>
          </p:cNvSpPr>
          <p:nvPr>
            <p:ph type="body" sz="half" idx="1"/>
          </p:nvPr>
        </p:nvSpPr>
        <p:spPr>
          <a:xfrm>
            <a:off x="1895475" y="4999038"/>
            <a:ext cx="3109913" cy="1325562"/>
          </a:xfrm>
        </p:spPr>
        <p:txBody>
          <a:bodyPr/>
          <a:lstStyle/>
          <a:p>
            <a:pPr marL="0" indent="0" eaLnBrk="1" hangingPunct="1">
              <a:lnSpc>
                <a:spcPct val="70000"/>
              </a:lnSpc>
              <a:spcBef>
                <a:spcPct val="0"/>
              </a:spcBef>
              <a:defRPr/>
            </a:pPr>
            <a:r>
              <a:rPr lang="en-US" sz="3200" b="1">
                <a:solidFill>
                  <a:srgbClr val="FF585F"/>
                </a:solidFill>
                <a:cs typeface="+mn-cs"/>
              </a:rPr>
              <a:t>TINTS</a:t>
            </a:r>
            <a:br>
              <a:rPr lang="en-US" sz="3200" b="1">
                <a:solidFill>
                  <a:srgbClr val="FF585F"/>
                </a:solidFill>
                <a:cs typeface="+mn-cs"/>
              </a:rPr>
            </a:br>
            <a:r>
              <a:rPr lang="en-US" sz="3200">
                <a:cs typeface="+mn-cs"/>
              </a:rPr>
              <a:t>/coated</a:t>
            </a:r>
          </a:p>
        </p:txBody>
      </p:sp>
      <p:grpSp>
        <p:nvGrpSpPr>
          <p:cNvPr id="21508" name="Group 5"/>
          <p:cNvGrpSpPr>
            <a:grpSpLocks/>
          </p:cNvGrpSpPr>
          <p:nvPr/>
        </p:nvGrpSpPr>
        <p:grpSpPr bwMode="auto">
          <a:xfrm>
            <a:off x="0" y="-4763"/>
            <a:ext cx="9144000" cy="6862763"/>
            <a:chOff x="0" y="0"/>
            <a:chExt cx="5760" cy="4323"/>
          </a:xfrm>
        </p:grpSpPr>
        <p:sp>
          <p:nvSpPr>
            <p:cNvPr id="73734"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735"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736"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737"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73738"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3739" name="Rectangle 11"/>
          <p:cNvSpPr>
            <a:spLocks noChangeArrowheads="1"/>
          </p:cNvSpPr>
          <p:nvPr/>
        </p:nvSpPr>
        <p:spPr bwMode="auto">
          <a:xfrm>
            <a:off x="3400425" y="431800"/>
            <a:ext cx="2667000" cy="460375"/>
          </a:xfrm>
          <a:prstGeom prst="rect">
            <a:avLst/>
          </a:prstGeom>
          <a:solidFill>
            <a:srgbClr val="BD363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73740"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u</a:t>
            </a:r>
          </a:p>
        </p:txBody>
      </p:sp>
      <p:sp>
        <p:nvSpPr>
          <p:cNvPr id="73741" name="Rectangle 13"/>
          <p:cNvSpPr>
            <a:spLocks noChangeArrowheads="1"/>
          </p:cNvSpPr>
          <p:nvPr/>
        </p:nvSpPr>
        <p:spPr bwMode="auto">
          <a:xfrm>
            <a:off x="3400425" y="1092200"/>
            <a:ext cx="2667000" cy="763588"/>
          </a:xfrm>
          <a:prstGeom prst="rect">
            <a:avLst/>
          </a:prstGeom>
          <a:solidFill>
            <a:srgbClr val="BD363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73742"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v</a:t>
            </a:r>
          </a:p>
        </p:txBody>
      </p:sp>
      <p:sp>
        <p:nvSpPr>
          <p:cNvPr id="73743" name="Rectangle 15"/>
          <p:cNvSpPr>
            <a:spLocks noChangeArrowheads="1"/>
          </p:cNvSpPr>
          <p:nvPr/>
        </p:nvSpPr>
        <p:spPr bwMode="auto">
          <a:xfrm>
            <a:off x="3400425" y="2006600"/>
            <a:ext cx="2667000" cy="750888"/>
          </a:xfrm>
          <a:prstGeom prst="rect">
            <a:avLst/>
          </a:prstGeom>
          <a:solidFill>
            <a:srgbClr val="BD363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73744"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w</a:t>
            </a:r>
          </a:p>
        </p:txBody>
      </p:sp>
      <p:grpSp>
        <p:nvGrpSpPr>
          <p:cNvPr id="21516" name="Group 30"/>
          <p:cNvGrpSpPr>
            <a:grpSpLocks noChangeAspect="1"/>
          </p:cNvGrpSpPr>
          <p:nvPr/>
        </p:nvGrpSpPr>
        <p:grpSpPr bwMode="auto">
          <a:xfrm>
            <a:off x="6342063" y="125413"/>
            <a:ext cx="2670175" cy="6591300"/>
            <a:chOff x="3995" y="95"/>
            <a:chExt cx="1665" cy="4111"/>
          </a:xfrm>
        </p:grpSpPr>
        <p:sp>
          <p:nvSpPr>
            <p:cNvPr id="73757" name="Rectangle 29"/>
            <p:cNvSpPr>
              <a:spLocks noChangeAspect="1" noChangeArrowheads="1"/>
            </p:cNvSpPr>
            <p:nvPr/>
          </p:nvSpPr>
          <p:spPr bwMode="auto">
            <a:xfrm>
              <a:off x="3995" y="95"/>
              <a:ext cx="1665" cy="411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21523" name="Group 28"/>
            <p:cNvGrpSpPr>
              <a:grpSpLocks noChangeAspect="1"/>
            </p:cNvGrpSpPr>
            <p:nvPr/>
          </p:nvGrpSpPr>
          <p:grpSpPr bwMode="auto">
            <a:xfrm>
              <a:off x="4042" y="445"/>
              <a:ext cx="1534" cy="3614"/>
              <a:chOff x="256" y="245"/>
              <a:chExt cx="1534" cy="3614"/>
            </a:xfrm>
          </p:grpSpPr>
          <p:graphicFrame>
            <p:nvGraphicFramePr>
              <p:cNvPr id="21524" name="Object 24"/>
              <p:cNvGraphicFramePr>
                <a:graphicFrameLocks noChangeAspect="1"/>
              </p:cNvGraphicFramePr>
              <p:nvPr/>
            </p:nvGraphicFramePr>
            <p:xfrm>
              <a:off x="256" y="245"/>
              <a:ext cx="1532" cy="1962"/>
            </p:xfrm>
            <a:graphic>
              <a:graphicData uri="http://schemas.openxmlformats.org/presentationml/2006/ole">
                <mc:AlternateContent xmlns:mc="http://schemas.openxmlformats.org/markup-compatibility/2006">
                  <mc:Choice xmlns:v="urn:schemas-microsoft-com:vml" Requires="v">
                    <p:oleObj spid="_x0000_s173061" name="Image" r:id="rId3" imgW="2806349" imgH="3593651" progId="Photoshop.Image.9">
                      <p:embed/>
                    </p:oleObj>
                  </mc:Choice>
                  <mc:Fallback>
                    <p:oleObj name="Image" r:id="rId3" imgW="2806349" imgH="3593651"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 y="245"/>
                            <a:ext cx="1532" cy="1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1525" name="Object 26"/>
              <p:cNvGraphicFramePr>
                <a:graphicFrameLocks noChangeAspect="1"/>
              </p:cNvGraphicFramePr>
              <p:nvPr/>
            </p:nvGraphicFramePr>
            <p:xfrm>
              <a:off x="263" y="1944"/>
              <a:ext cx="1527" cy="1915"/>
            </p:xfrm>
            <a:graphic>
              <a:graphicData uri="http://schemas.openxmlformats.org/presentationml/2006/ole">
                <mc:AlternateContent xmlns:mc="http://schemas.openxmlformats.org/markup-compatibility/2006">
                  <mc:Choice xmlns:v="urn:schemas-microsoft-com:vml" Requires="v">
                    <p:oleObj spid="_x0000_s173062" name="Image" r:id="rId5" imgW="2857143" imgH="3580952" progId="Photoshop.Image.9">
                      <p:embed/>
                    </p:oleObj>
                  </mc:Choice>
                  <mc:Fallback>
                    <p:oleObj name="Image" r:id="rId5" imgW="2857143" imgH="3580952"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3" y="1944"/>
                            <a:ext cx="1527" cy="19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grpSp>
      <p:sp>
        <p:nvSpPr>
          <p:cNvPr id="73748" name="Text Box 20"/>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v</a:t>
            </a:r>
          </a:p>
        </p:txBody>
      </p:sp>
      <p:sp>
        <p:nvSpPr>
          <p:cNvPr id="73749" name="Text Box 21"/>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u</a:t>
            </a:r>
          </a:p>
        </p:txBody>
      </p:sp>
      <p:sp>
        <p:nvSpPr>
          <p:cNvPr id="73750" name="Text Box 22"/>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tx1"/>
                </a:solidFill>
                <a:latin typeface="Wingdings 2" charset="0"/>
                <a:cs typeface="+mn-cs"/>
              </a:rPr>
              <a:t>w</a:t>
            </a:r>
          </a:p>
        </p:txBody>
      </p:sp>
      <p:sp>
        <p:nvSpPr>
          <p:cNvPr id="73751" name="Line 23"/>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21521" name="Picture 31" descr="P_LgFrame_W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13282439"/>
      </p:ext>
    </p:extLst>
  </p:cSld>
  <p:clrMapOvr>
    <a:masterClrMapping/>
  </p:clrMapOvr>
  <p:transition>
    <p:push/>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0" y="0"/>
            <a:ext cx="9144000" cy="6858000"/>
          </a:xfrm>
          <a:prstGeom prst="rect">
            <a:avLst/>
          </a:prstGeom>
          <a:solidFill>
            <a:srgbClr val="15657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803"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76804" name="Rectangle 4"/>
          <p:cNvSpPr>
            <a:spLocks noGrp="1" noChangeArrowheads="1"/>
          </p:cNvSpPr>
          <p:nvPr>
            <p:ph type="body" sz="half" idx="1"/>
          </p:nvPr>
        </p:nvSpPr>
        <p:spPr>
          <a:xfrm>
            <a:off x="1882775" y="4999038"/>
            <a:ext cx="3109913" cy="1325562"/>
          </a:xfrm>
        </p:spPr>
        <p:txBody>
          <a:bodyPr/>
          <a:lstStyle/>
          <a:p>
            <a:pPr marL="0" indent="0" eaLnBrk="1" hangingPunct="1">
              <a:lnSpc>
                <a:spcPct val="70000"/>
              </a:lnSpc>
              <a:spcBef>
                <a:spcPct val="0"/>
              </a:spcBef>
              <a:defRPr/>
            </a:pPr>
            <a:r>
              <a:rPr lang="en-US" sz="3200" b="1">
                <a:solidFill>
                  <a:srgbClr val="589199"/>
                </a:solidFill>
                <a:cs typeface="+mn-cs"/>
              </a:rPr>
              <a:t>TINTS</a:t>
            </a:r>
            <a:br>
              <a:rPr lang="en-US" sz="3200" b="1">
                <a:solidFill>
                  <a:srgbClr val="FF585F"/>
                </a:solidFill>
                <a:cs typeface="+mn-cs"/>
              </a:rPr>
            </a:br>
            <a:r>
              <a:rPr lang="en-US" sz="3200">
                <a:cs typeface="+mn-cs"/>
              </a:rPr>
              <a:t>/uncoated</a:t>
            </a:r>
          </a:p>
        </p:txBody>
      </p:sp>
      <p:grpSp>
        <p:nvGrpSpPr>
          <p:cNvPr id="22532" name="Group 5"/>
          <p:cNvGrpSpPr>
            <a:grpSpLocks/>
          </p:cNvGrpSpPr>
          <p:nvPr/>
        </p:nvGrpSpPr>
        <p:grpSpPr bwMode="auto">
          <a:xfrm>
            <a:off x="0" y="-4763"/>
            <a:ext cx="9144000" cy="6862763"/>
            <a:chOff x="0" y="0"/>
            <a:chExt cx="5760" cy="4323"/>
          </a:xfrm>
        </p:grpSpPr>
        <p:sp>
          <p:nvSpPr>
            <p:cNvPr id="76806"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807"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808"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809"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76810"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811" name="Rectangle 11"/>
          <p:cNvSpPr>
            <a:spLocks noChangeArrowheads="1"/>
          </p:cNvSpPr>
          <p:nvPr/>
        </p:nvSpPr>
        <p:spPr bwMode="auto">
          <a:xfrm>
            <a:off x="3400425" y="431800"/>
            <a:ext cx="2667000" cy="460375"/>
          </a:xfrm>
          <a:prstGeom prst="rect">
            <a:avLst/>
          </a:prstGeom>
          <a:solidFill>
            <a:srgbClr val="15657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76812"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u</a:t>
            </a:r>
          </a:p>
        </p:txBody>
      </p:sp>
      <p:sp>
        <p:nvSpPr>
          <p:cNvPr id="76813" name="Rectangle 13"/>
          <p:cNvSpPr>
            <a:spLocks noChangeArrowheads="1"/>
          </p:cNvSpPr>
          <p:nvPr/>
        </p:nvSpPr>
        <p:spPr bwMode="auto">
          <a:xfrm>
            <a:off x="3400425" y="1092200"/>
            <a:ext cx="2667000" cy="763588"/>
          </a:xfrm>
          <a:prstGeom prst="rect">
            <a:avLst/>
          </a:prstGeom>
          <a:solidFill>
            <a:srgbClr val="15657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76814"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76815" name="Rectangle 15"/>
          <p:cNvSpPr>
            <a:spLocks noChangeArrowheads="1"/>
          </p:cNvSpPr>
          <p:nvPr/>
        </p:nvSpPr>
        <p:spPr bwMode="auto">
          <a:xfrm>
            <a:off x="3400425" y="2006600"/>
            <a:ext cx="2667000" cy="750888"/>
          </a:xfrm>
          <a:prstGeom prst="rect">
            <a:avLst/>
          </a:prstGeom>
          <a:solidFill>
            <a:srgbClr val="15657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76816"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grpSp>
        <p:nvGrpSpPr>
          <p:cNvPr id="22540" name="Group 29"/>
          <p:cNvGrpSpPr>
            <a:grpSpLocks/>
          </p:cNvGrpSpPr>
          <p:nvPr/>
        </p:nvGrpSpPr>
        <p:grpSpPr bwMode="auto">
          <a:xfrm>
            <a:off x="6342063" y="150813"/>
            <a:ext cx="2643187" cy="6526212"/>
            <a:chOff x="3995" y="95"/>
            <a:chExt cx="1665" cy="4111"/>
          </a:xfrm>
        </p:grpSpPr>
        <p:sp>
          <p:nvSpPr>
            <p:cNvPr id="76818" name="Rectangle 18"/>
            <p:cNvSpPr>
              <a:spLocks noChangeArrowheads="1"/>
            </p:cNvSpPr>
            <p:nvPr/>
          </p:nvSpPr>
          <p:spPr bwMode="auto">
            <a:xfrm>
              <a:off x="3995" y="95"/>
              <a:ext cx="1665" cy="411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22547" name="Group 28"/>
            <p:cNvGrpSpPr>
              <a:grpSpLocks/>
            </p:cNvGrpSpPr>
            <p:nvPr/>
          </p:nvGrpSpPr>
          <p:grpSpPr bwMode="auto">
            <a:xfrm>
              <a:off x="4008" y="425"/>
              <a:ext cx="1596" cy="3718"/>
              <a:chOff x="717" y="360"/>
              <a:chExt cx="1596" cy="3718"/>
            </a:xfrm>
          </p:grpSpPr>
          <p:graphicFrame>
            <p:nvGraphicFramePr>
              <p:cNvPr id="22548" name="Object 26"/>
              <p:cNvGraphicFramePr>
                <a:graphicFrameLocks noChangeAspect="1"/>
              </p:cNvGraphicFramePr>
              <p:nvPr/>
            </p:nvGraphicFramePr>
            <p:xfrm>
              <a:off x="717" y="360"/>
              <a:ext cx="1591" cy="1992"/>
            </p:xfrm>
            <a:graphic>
              <a:graphicData uri="http://schemas.openxmlformats.org/presentationml/2006/ole">
                <mc:AlternateContent xmlns:mc="http://schemas.openxmlformats.org/markup-compatibility/2006">
                  <mc:Choice xmlns:v="urn:schemas-microsoft-com:vml" Requires="v">
                    <p:oleObj spid="_x0000_s174085" name="Image" r:id="rId3" imgW="2869841" imgH="3593651" progId="Photoshop.Image.9">
                      <p:embed/>
                    </p:oleObj>
                  </mc:Choice>
                  <mc:Fallback>
                    <p:oleObj name="Image" r:id="rId3" imgW="2869841" imgH="3593651"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 y="360"/>
                            <a:ext cx="1591" cy="1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49" name="Object 27"/>
              <p:cNvGraphicFramePr>
                <a:graphicFrameLocks noChangeAspect="1"/>
              </p:cNvGraphicFramePr>
              <p:nvPr/>
            </p:nvGraphicFramePr>
            <p:xfrm>
              <a:off x="757" y="2079"/>
              <a:ext cx="1556" cy="1999"/>
            </p:xfrm>
            <a:graphic>
              <a:graphicData uri="http://schemas.openxmlformats.org/presentationml/2006/ole">
                <mc:AlternateContent xmlns:mc="http://schemas.openxmlformats.org/markup-compatibility/2006">
                  <mc:Choice xmlns:v="urn:schemas-microsoft-com:vml" Requires="v">
                    <p:oleObj spid="_x0000_s174086" name="Image" r:id="rId5" imgW="2806349" imgH="3606349" progId="Photoshop.Image.9">
                      <p:embed/>
                    </p:oleObj>
                  </mc:Choice>
                  <mc:Fallback>
                    <p:oleObj name="Image" r:id="rId5" imgW="2806349" imgH="3606349" progId="Photoshop.Image.9">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7" y="2079"/>
                            <a:ext cx="1556" cy="1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grpSp>
      <p:sp>
        <p:nvSpPr>
          <p:cNvPr id="76822" name="Text Box 22"/>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76823" name="Text Box 23"/>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u</a:t>
            </a:r>
          </a:p>
        </p:txBody>
      </p:sp>
      <p:sp>
        <p:nvSpPr>
          <p:cNvPr id="76824" name="Text Box 24"/>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sp>
        <p:nvSpPr>
          <p:cNvPr id="76825" name="Line 25"/>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22545" name="Picture 30" descr="P_LgFrame_W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90316314"/>
      </p:ext>
    </p:extLst>
  </p:cSld>
  <p:clrMapOvr>
    <a:masterClrMapping/>
  </p:clrMapOvr>
  <p:transition>
    <p:push/>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0" y="0"/>
            <a:ext cx="9144000" cy="6858000"/>
          </a:xfrm>
          <a:prstGeom prst="rect">
            <a:avLst/>
          </a:prstGeom>
          <a:solidFill>
            <a:srgbClr val="9E303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8851"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78852" name="Rectangle 4"/>
          <p:cNvSpPr>
            <a:spLocks noGrp="1" noChangeArrowheads="1"/>
          </p:cNvSpPr>
          <p:nvPr>
            <p:ph type="body" sz="half" idx="1"/>
          </p:nvPr>
        </p:nvSpPr>
        <p:spPr>
          <a:xfrm>
            <a:off x="1889125" y="4999038"/>
            <a:ext cx="4095750" cy="1325562"/>
          </a:xfrm>
        </p:spPr>
        <p:txBody>
          <a:bodyPr/>
          <a:lstStyle/>
          <a:p>
            <a:pPr marL="0" indent="0" eaLnBrk="1" hangingPunct="1">
              <a:lnSpc>
                <a:spcPct val="70000"/>
              </a:lnSpc>
              <a:spcBef>
                <a:spcPct val="0"/>
              </a:spcBef>
              <a:defRPr/>
            </a:pPr>
            <a:r>
              <a:rPr lang="en-US" sz="3200" b="1">
                <a:solidFill>
                  <a:srgbClr val="F4587A"/>
                </a:solidFill>
                <a:cs typeface="+mn-cs"/>
              </a:rPr>
              <a:t>COLOR BRIDGE</a:t>
            </a:r>
            <a:br>
              <a:rPr lang="en-US" sz="3200" b="1">
                <a:solidFill>
                  <a:srgbClr val="F4587A"/>
                </a:solidFill>
                <a:cs typeface="+mn-cs"/>
              </a:rPr>
            </a:br>
            <a:r>
              <a:rPr lang="en-US" sz="3200">
                <a:cs typeface="+mn-cs"/>
              </a:rPr>
              <a:t>/coated</a:t>
            </a:r>
          </a:p>
        </p:txBody>
      </p:sp>
      <p:grpSp>
        <p:nvGrpSpPr>
          <p:cNvPr id="23556" name="Group 5"/>
          <p:cNvGrpSpPr>
            <a:grpSpLocks/>
          </p:cNvGrpSpPr>
          <p:nvPr/>
        </p:nvGrpSpPr>
        <p:grpSpPr bwMode="auto">
          <a:xfrm>
            <a:off x="0" y="-4763"/>
            <a:ext cx="9144000" cy="6862763"/>
            <a:chOff x="0" y="0"/>
            <a:chExt cx="5760" cy="4323"/>
          </a:xfrm>
        </p:grpSpPr>
        <p:sp>
          <p:nvSpPr>
            <p:cNvPr id="78854"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8855"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8856"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8857"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78858"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8859" name="Rectangle 11"/>
          <p:cNvSpPr>
            <a:spLocks noChangeArrowheads="1"/>
          </p:cNvSpPr>
          <p:nvPr/>
        </p:nvSpPr>
        <p:spPr bwMode="auto">
          <a:xfrm>
            <a:off x="3400425" y="431800"/>
            <a:ext cx="2667000" cy="460375"/>
          </a:xfrm>
          <a:prstGeom prst="rect">
            <a:avLst/>
          </a:prstGeom>
          <a:solidFill>
            <a:srgbClr val="9E303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78860"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u</a:t>
            </a:r>
          </a:p>
        </p:txBody>
      </p:sp>
      <p:sp>
        <p:nvSpPr>
          <p:cNvPr id="78861" name="Rectangle 13"/>
          <p:cNvSpPr>
            <a:spLocks noChangeArrowheads="1"/>
          </p:cNvSpPr>
          <p:nvPr/>
        </p:nvSpPr>
        <p:spPr bwMode="auto">
          <a:xfrm>
            <a:off x="3400425" y="1092200"/>
            <a:ext cx="2667000" cy="763588"/>
          </a:xfrm>
          <a:prstGeom prst="rect">
            <a:avLst/>
          </a:prstGeom>
          <a:solidFill>
            <a:srgbClr val="9E303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78862"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78863" name="Rectangle 15"/>
          <p:cNvSpPr>
            <a:spLocks noChangeArrowheads="1"/>
          </p:cNvSpPr>
          <p:nvPr/>
        </p:nvSpPr>
        <p:spPr bwMode="auto">
          <a:xfrm>
            <a:off x="3400425" y="2006600"/>
            <a:ext cx="2667000" cy="750888"/>
          </a:xfrm>
          <a:prstGeom prst="rect">
            <a:avLst/>
          </a:prstGeom>
          <a:solidFill>
            <a:srgbClr val="9E303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78864"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pic>
        <p:nvPicPr>
          <p:cNvPr id="23564" name="Picture 24" descr="P_LgFrame_W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23565" name="Object 30"/>
          <p:cNvGraphicFramePr>
            <a:graphicFrameLocks noChangeAspect="1"/>
          </p:cNvGraphicFramePr>
          <p:nvPr/>
        </p:nvGraphicFramePr>
        <p:xfrm>
          <a:off x="6376988" y="-6350"/>
          <a:ext cx="2600325" cy="6858000"/>
        </p:xfrm>
        <a:graphic>
          <a:graphicData uri="http://schemas.openxmlformats.org/presentationml/2006/ole">
            <mc:AlternateContent xmlns:mc="http://schemas.openxmlformats.org/markup-compatibility/2006">
              <mc:Choice xmlns:v="urn:schemas-microsoft-com:vml" Requires="v">
                <p:oleObj spid="_x0000_s175107" name="Image" r:id="rId4" imgW="3466667" imgH="9142857" progId="Photoshop.Image.9">
                  <p:embed/>
                </p:oleObj>
              </mc:Choice>
              <mc:Fallback>
                <p:oleObj name="Image" r:id="rId4" imgW="3466667" imgH="9142857"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6988" y="-6350"/>
                        <a:ext cx="2600325"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8868" name="Text Box 20"/>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v</a:t>
            </a:r>
          </a:p>
        </p:txBody>
      </p:sp>
      <p:sp>
        <p:nvSpPr>
          <p:cNvPr id="78869" name="Text Box 21"/>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u</a:t>
            </a:r>
          </a:p>
        </p:txBody>
      </p:sp>
      <p:sp>
        <p:nvSpPr>
          <p:cNvPr id="78870" name="Text Box 22"/>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000000"/>
                </a:solidFill>
                <a:latin typeface="Wingdings 2" charset="0"/>
                <a:cs typeface="+mn-cs"/>
              </a:rPr>
              <a:t>w</a:t>
            </a:r>
          </a:p>
        </p:txBody>
      </p:sp>
      <p:sp>
        <p:nvSpPr>
          <p:cNvPr id="78871" name="Line 23"/>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984010667"/>
      </p:ext>
    </p:extLst>
  </p:cSld>
  <p:clrMapOvr>
    <a:masterClrMapping/>
  </p:clrMapOvr>
  <p:transition>
    <p:push/>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ChangeArrowheads="1"/>
          </p:cNvSpPr>
          <p:nvPr/>
        </p:nvSpPr>
        <p:spPr bwMode="auto">
          <a:xfrm>
            <a:off x="0" y="0"/>
            <a:ext cx="9144000" cy="6858000"/>
          </a:xfrm>
          <a:prstGeom prst="rect">
            <a:avLst/>
          </a:prstGeom>
          <a:solidFill>
            <a:srgbClr val="10485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9139" name="Rectangle 3"/>
          <p:cNvSpPr>
            <a:spLocks noGrp="1" noChangeArrowheads="1"/>
          </p:cNvSpPr>
          <p:nvPr>
            <p:ph type="title"/>
          </p:nvPr>
        </p:nvSpPr>
        <p:spPr/>
        <p:txBody>
          <a:bodyPr>
            <a:normAutofit fontScale="90000"/>
          </a:bodyPr>
          <a:lstStyle/>
          <a:p>
            <a:pPr eaLnBrk="1" hangingPunct="1">
              <a:defRPr/>
            </a:pPr>
            <a:r>
              <a:rPr lang="en-US">
                <a:cs typeface="+mj-cs"/>
              </a:rPr>
              <a:t>Spot</a:t>
            </a:r>
            <a:br>
              <a:rPr lang="en-US">
                <a:cs typeface="+mj-cs"/>
              </a:rPr>
            </a:br>
            <a:r>
              <a:rPr lang="en-US" sz="7200" b="1">
                <a:cs typeface="+mj-cs"/>
              </a:rPr>
              <a:t>Color.</a:t>
            </a:r>
          </a:p>
        </p:txBody>
      </p:sp>
      <p:sp>
        <p:nvSpPr>
          <p:cNvPr id="219140" name="Rectangle 4"/>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4580" name="Picture 5"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9142" name="Rectangle 6"/>
          <p:cNvSpPr>
            <a:spLocks noGrp="1" noChangeArrowheads="1"/>
          </p:cNvSpPr>
          <p:nvPr>
            <p:ph type="body" sz="half" idx="1"/>
          </p:nvPr>
        </p:nvSpPr>
        <p:spPr>
          <a:xfrm>
            <a:off x="1889125" y="4999038"/>
            <a:ext cx="4095750" cy="1325562"/>
          </a:xfrm>
        </p:spPr>
        <p:txBody>
          <a:bodyPr/>
          <a:lstStyle/>
          <a:p>
            <a:pPr marL="0" indent="0" eaLnBrk="1" hangingPunct="1">
              <a:lnSpc>
                <a:spcPct val="70000"/>
              </a:lnSpc>
              <a:spcBef>
                <a:spcPct val="0"/>
              </a:spcBef>
              <a:defRPr/>
            </a:pPr>
            <a:r>
              <a:rPr lang="en-US" sz="3200" b="1">
                <a:solidFill>
                  <a:srgbClr val="437C94"/>
                </a:solidFill>
                <a:cs typeface="+mn-cs"/>
              </a:rPr>
              <a:t>COLOR</a:t>
            </a:r>
            <a:r>
              <a:rPr lang="en-US" sz="3200" b="1">
                <a:solidFill>
                  <a:srgbClr val="F4587A"/>
                </a:solidFill>
                <a:cs typeface="+mn-cs"/>
              </a:rPr>
              <a:t> </a:t>
            </a:r>
            <a:r>
              <a:rPr lang="en-US" sz="3200" b="1">
                <a:solidFill>
                  <a:srgbClr val="437C94"/>
                </a:solidFill>
                <a:cs typeface="+mn-cs"/>
              </a:rPr>
              <a:t>BRIDGE</a:t>
            </a:r>
            <a:br>
              <a:rPr lang="en-US" sz="3200" b="1">
                <a:solidFill>
                  <a:srgbClr val="437C94"/>
                </a:solidFill>
                <a:cs typeface="+mn-cs"/>
              </a:rPr>
            </a:br>
            <a:r>
              <a:rPr lang="en-US" sz="3200" b="1">
                <a:solidFill>
                  <a:srgbClr val="437C94"/>
                </a:solidFill>
                <a:cs typeface="+mn-cs"/>
              </a:rPr>
              <a:t> </a:t>
            </a:r>
            <a:r>
              <a:rPr lang="en-US" sz="3200">
                <a:cs typeface="+mn-cs"/>
              </a:rPr>
              <a:t>/uncoated</a:t>
            </a:r>
            <a:r>
              <a:rPr lang="en-US" sz="3200" b="1">
                <a:solidFill>
                  <a:srgbClr val="437C94"/>
                </a:solidFill>
                <a:cs typeface="+mn-cs"/>
              </a:rPr>
              <a:t> </a:t>
            </a:r>
            <a:br>
              <a:rPr lang="en-US" sz="3200" b="1">
                <a:solidFill>
                  <a:srgbClr val="437C94"/>
                </a:solidFill>
                <a:cs typeface="+mn-cs"/>
              </a:rPr>
            </a:br>
            <a:endParaRPr lang="en-US" sz="3200" b="1">
              <a:solidFill>
                <a:srgbClr val="437C94"/>
              </a:solidFill>
              <a:cs typeface="+mn-cs"/>
            </a:endParaRPr>
          </a:p>
        </p:txBody>
      </p:sp>
      <p:pic>
        <p:nvPicPr>
          <p:cNvPr id="2191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5" y="0"/>
            <a:ext cx="3006725"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24583" name="Group 8"/>
          <p:cNvGrpSpPr>
            <a:grpSpLocks/>
          </p:cNvGrpSpPr>
          <p:nvPr/>
        </p:nvGrpSpPr>
        <p:grpSpPr bwMode="auto">
          <a:xfrm>
            <a:off x="0" y="-4763"/>
            <a:ext cx="9144000" cy="6862763"/>
            <a:chOff x="0" y="0"/>
            <a:chExt cx="5760" cy="4323"/>
          </a:xfrm>
        </p:grpSpPr>
        <p:sp>
          <p:nvSpPr>
            <p:cNvPr id="219145"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9146"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9147" name="Rectangle 11"/>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9148" name="Rectangle 12"/>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19149" name="Line 13"/>
          <p:cNvSpPr>
            <a:spLocks noChangeShapeType="1"/>
          </p:cNvSpPr>
          <p:nvPr/>
        </p:nvSpPr>
        <p:spPr bwMode="auto">
          <a:xfrm>
            <a:off x="6178550" y="3435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354728227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008000"/>
                </a:solidFill>
                <a:latin typeface="Arial"/>
                <a:cs typeface="Arial"/>
              </a:rPr>
              <a:t>Light</a:t>
            </a:r>
            <a:r>
              <a:rPr lang="en-US" dirty="0">
                <a:latin typeface="Arial"/>
                <a:cs typeface="Arial"/>
              </a:rPr>
              <a:t> is only one part of the electromagnetic spectrum including radio, microwave, infrared, visible, ultraviolet, x-ray and gamma rays.</a:t>
            </a:r>
          </a:p>
          <a:p>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24000392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ChangeArrowheads="1"/>
          </p:cNvSpPr>
          <p:nvPr/>
        </p:nvSpPr>
        <p:spPr bwMode="auto">
          <a:xfrm>
            <a:off x="198438" y="152400"/>
            <a:ext cx="8777287" cy="285273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5602" name="Picture 32" descr="4solidcol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38" y="1030288"/>
            <a:ext cx="7994650" cy="1782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22" name="Rectangle 2"/>
          <p:cNvSpPr>
            <a:spLocks noChangeArrowheads="1"/>
          </p:cNvSpPr>
          <p:nvPr/>
        </p:nvSpPr>
        <p:spPr bwMode="auto">
          <a:xfrm>
            <a:off x="0" y="3011488"/>
            <a:ext cx="9144000" cy="3846512"/>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3124" name="Rectangle 4"/>
          <p:cNvSpPr>
            <a:spLocks noGrp="1" noChangeArrowheads="1"/>
          </p:cNvSpPr>
          <p:nvPr>
            <p:ph type="title"/>
          </p:nvPr>
        </p:nvSpPr>
        <p:spPr>
          <a:xfrm>
            <a:off x="473075" y="2916238"/>
            <a:ext cx="6373813" cy="1751012"/>
          </a:xfrm>
        </p:spPr>
        <p:txBody>
          <a:bodyPr>
            <a:normAutofit fontScale="90000"/>
          </a:bodyPr>
          <a:lstStyle/>
          <a:p>
            <a:pPr eaLnBrk="1" hangingPunct="1">
              <a:defRPr/>
            </a:pPr>
            <a:br>
              <a:rPr lang="en-US" sz="4800">
                <a:cs typeface="+mj-cs"/>
              </a:rPr>
            </a:br>
            <a:r>
              <a:rPr lang="en-US" sz="4800">
                <a:cs typeface="+mj-cs"/>
              </a:rPr>
              <a:t>Process</a:t>
            </a:r>
            <a:br>
              <a:rPr lang="en-US" sz="4800">
                <a:cs typeface="+mj-cs"/>
              </a:rPr>
            </a:br>
            <a:r>
              <a:rPr lang="en-US" sz="6600" b="1">
                <a:cs typeface="+mj-cs"/>
              </a:rPr>
              <a:t>Color</a:t>
            </a:r>
          </a:p>
        </p:txBody>
      </p:sp>
      <p:sp>
        <p:nvSpPr>
          <p:cNvPr id="133125" name="Rectangle 5"/>
          <p:cNvSpPr>
            <a:spLocks noGrp="1" noChangeArrowheads="1"/>
          </p:cNvSpPr>
          <p:nvPr>
            <p:ph type="body" idx="1"/>
          </p:nvPr>
        </p:nvSpPr>
        <p:spPr>
          <a:xfrm>
            <a:off x="473075" y="4808538"/>
            <a:ext cx="8043863" cy="1325562"/>
          </a:xfrm>
        </p:spPr>
        <p:txBody>
          <a:bodyPr>
            <a:normAutofit fontScale="85000" lnSpcReduction="10000"/>
          </a:bodyPr>
          <a:lstStyle/>
          <a:p>
            <a:pPr marL="0" indent="0" eaLnBrk="1" hangingPunct="1">
              <a:defRPr/>
            </a:pPr>
            <a:r>
              <a:rPr lang="en-US">
                <a:cs typeface="+mn-cs"/>
              </a:rPr>
              <a:t>In offset lithography, the density of CMYK inks can not be varied in continuous fashion across an image,  so a range is produced by means of halftoning.</a:t>
            </a:r>
          </a:p>
        </p:txBody>
      </p:sp>
      <p:pic>
        <p:nvPicPr>
          <p:cNvPr id="25606" name="Picture 33" descr="Yellow 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1563" y="128588"/>
            <a:ext cx="960437" cy="960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7" name="Picture 34" descr="Rhodamine R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263" y="128588"/>
            <a:ext cx="960437" cy="960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8" name="Picture 35" descr="Process Blu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1788" y="138113"/>
            <a:ext cx="950912" cy="950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9" name="Picture 36" descr="Bla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1188" y="138113"/>
            <a:ext cx="950912" cy="950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5610" name="Group 22"/>
          <p:cNvGrpSpPr>
            <a:grpSpLocks/>
          </p:cNvGrpSpPr>
          <p:nvPr/>
        </p:nvGrpSpPr>
        <p:grpSpPr bwMode="auto">
          <a:xfrm>
            <a:off x="0" y="0"/>
            <a:ext cx="9144000" cy="6862763"/>
            <a:chOff x="0" y="0"/>
            <a:chExt cx="5760" cy="4323"/>
          </a:xfrm>
        </p:grpSpPr>
        <p:sp>
          <p:nvSpPr>
            <p:cNvPr id="133143" name="Rectangle 23"/>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3144" name="Rectangle 24"/>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3145" name="Rectangle 25"/>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3146" name="Rectangle 26"/>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33126" name="Rectangle 6"/>
          <p:cNvSpPr>
            <a:spLocks noChangeArrowheads="1"/>
          </p:cNvSpPr>
          <p:nvPr/>
        </p:nvSpPr>
        <p:spPr bwMode="auto">
          <a:xfrm>
            <a:off x="0" y="2901950"/>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095157915"/>
      </p:ext>
    </p:extLst>
  </p:cSld>
  <p:clrMapOvr>
    <a:masterClrMapping/>
  </p:clrMapOvr>
  <p:transition>
    <p:push/>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668" name="Rectangle 4"/>
          <p:cNvSpPr>
            <a:spLocks noGrp="1" noChangeArrowheads="1"/>
          </p:cNvSpPr>
          <p:nvPr>
            <p:ph type="body" idx="1"/>
          </p:nvPr>
        </p:nvSpPr>
        <p:spPr>
          <a:xfrm>
            <a:off x="473075" y="4808538"/>
            <a:ext cx="6405563" cy="1325562"/>
          </a:xfrm>
        </p:spPr>
        <p:txBody>
          <a:bodyPr>
            <a:normAutofit fontScale="92500" lnSpcReduction="20000"/>
          </a:bodyPr>
          <a:lstStyle/>
          <a:p>
            <a:pPr marL="0" indent="0" eaLnBrk="1" hangingPunct="1">
              <a:defRPr/>
            </a:pPr>
            <a:r>
              <a:rPr lang="en-US">
                <a:solidFill>
                  <a:schemeClr val="tx1"/>
                </a:solidFill>
                <a:cs typeface="+mn-cs"/>
              </a:rPr>
              <a:t>When printed, the overlapped dots of the colors reproduce the full color image. </a:t>
            </a:r>
          </a:p>
        </p:txBody>
      </p:sp>
      <p:grpSp>
        <p:nvGrpSpPr>
          <p:cNvPr id="26627" name="Group 5"/>
          <p:cNvGrpSpPr>
            <a:grpSpLocks/>
          </p:cNvGrpSpPr>
          <p:nvPr/>
        </p:nvGrpSpPr>
        <p:grpSpPr bwMode="auto">
          <a:xfrm>
            <a:off x="0" y="0"/>
            <a:ext cx="9144000" cy="6862763"/>
            <a:chOff x="0" y="0"/>
            <a:chExt cx="5760" cy="4323"/>
          </a:xfrm>
        </p:grpSpPr>
        <p:sp>
          <p:nvSpPr>
            <p:cNvPr id="113670" name="Rectangle 6"/>
            <p:cNvSpPr>
              <a:spLocks noChangeArrowheads="1"/>
            </p:cNvSpPr>
            <p:nvPr/>
          </p:nvSpPr>
          <p:spPr bwMode="auto">
            <a:xfrm>
              <a:off x="0" y="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671" name="Rectangle 7"/>
            <p:cNvSpPr>
              <a:spLocks noChangeArrowheads="1"/>
            </p:cNvSpPr>
            <p:nvPr/>
          </p:nvSpPr>
          <p:spPr bwMode="auto">
            <a:xfrm>
              <a:off x="0" y="418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672" name="Rectangle 8"/>
            <p:cNvSpPr>
              <a:spLocks noChangeArrowheads="1"/>
            </p:cNvSpPr>
            <p:nvPr/>
          </p:nvSpPr>
          <p:spPr bwMode="auto">
            <a:xfrm rot="5400000">
              <a:off x="3529" y="2090"/>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673" name="Rectangle 9"/>
            <p:cNvSpPr>
              <a:spLocks noChangeArrowheads="1"/>
            </p:cNvSpPr>
            <p:nvPr/>
          </p:nvSpPr>
          <p:spPr bwMode="auto">
            <a:xfrm rot="5400000">
              <a:off x="-2088" y="2088"/>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13684" name="Rectangle 20"/>
          <p:cNvSpPr>
            <a:spLocks noGrp="1" noChangeArrowheads="1"/>
          </p:cNvSpPr>
          <p:nvPr>
            <p:ph type="title"/>
          </p:nvPr>
        </p:nvSpPr>
        <p:spPr/>
        <p:txBody>
          <a:bodyPr>
            <a:normAutofit fontScale="90000"/>
          </a:bodyPr>
          <a:lstStyle/>
          <a:p>
            <a:pPr eaLnBrk="1" hangingPunct="1">
              <a:defRPr/>
            </a:pPr>
            <a:r>
              <a:rPr lang="en-US">
                <a:solidFill>
                  <a:schemeClr val="tx1"/>
                </a:solidFill>
                <a:cs typeface="+mj-cs"/>
              </a:rPr>
              <a:t>Process</a:t>
            </a:r>
            <a:br>
              <a:rPr lang="en-US">
                <a:solidFill>
                  <a:schemeClr val="tx1"/>
                </a:solidFill>
                <a:cs typeface="+mj-cs"/>
              </a:rPr>
            </a:br>
            <a:r>
              <a:rPr lang="en-US" sz="7200" b="1">
                <a:solidFill>
                  <a:schemeClr val="tx1"/>
                </a:solidFill>
                <a:cs typeface="+mj-cs"/>
              </a:rPr>
              <a:t>Color</a:t>
            </a:r>
          </a:p>
        </p:txBody>
      </p:sp>
      <p:pic>
        <p:nvPicPr>
          <p:cNvPr id="26629" name="Picture 22" descr="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9788" y="1528763"/>
            <a:ext cx="2435225" cy="2995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95815096"/>
      </p:ext>
    </p:extLst>
  </p:cSld>
  <p:clrMapOvr>
    <a:masterClrMapping/>
  </p:clrMapOvr>
  <p:transition>
    <p:push dir="d"/>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7219" name="Rectangle 3"/>
          <p:cNvSpPr>
            <a:spLocks noGrp="1" noChangeArrowheads="1"/>
          </p:cNvSpPr>
          <p:nvPr>
            <p:ph type="body" idx="1"/>
          </p:nvPr>
        </p:nvSpPr>
        <p:spPr>
          <a:xfrm>
            <a:off x="473075" y="4808538"/>
            <a:ext cx="6405563" cy="1325562"/>
          </a:xfrm>
        </p:spPr>
        <p:txBody>
          <a:bodyPr/>
          <a:lstStyle/>
          <a:p>
            <a:pPr marL="0" indent="0" eaLnBrk="1" hangingPunct="1">
              <a:defRPr/>
            </a:pPr>
            <a:endParaRPr lang="en-US">
              <a:solidFill>
                <a:schemeClr val="tx1"/>
              </a:solidFill>
              <a:cs typeface="+mn-cs"/>
            </a:endParaRPr>
          </a:p>
        </p:txBody>
      </p:sp>
      <p:grpSp>
        <p:nvGrpSpPr>
          <p:cNvPr id="27651" name="Group 4"/>
          <p:cNvGrpSpPr>
            <a:grpSpLocks/>
          </p:cNvGrpSpPr>
          <p:nvPr/>
        </p:nvGrpSpPr>
        <p:grpSpPr bwMode="auto">
          <a:xfrm>
            <a:off x="0" y="0"/>
            <a:ext cx="9144000" cy="6862763"/>
            <a:chOff x="0" y="0"/>
            <a:chExt cx="5760" cy="4323"/>
          </a:xfrm>
        </p:grpSpPr>
        <p:sp>
          <p:nvSpPr>
            <p:cNvPr id="137221" name="Rectangle 5"/>
            <p:cNvSpPr>
              <a:spLocks noChangeArrowheads="1"/>
            </p:cNvSpPr>
            <p:nvPr/>
          </p:nvSpPr>
          <p:spPr bwMode="auto">
            <a:xfrm>
              <a:off x="0" y="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7222" name="Rectangle 6"/>
            <p:cNvSpPr>
              <a:spLocks noChangeArrowheads="1"/>
            </p:cNvSpPr>
            <p:nvPr/>
          </p:nvSpPr>
          <p:spPr bwMode="auto">
            <a:xfrm>
              <a:off x="0" y="418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7223" name="Rectangle 7"/>
            <p:cNvSpPr>
              <a:spLocks noChangeArrowheads="1"/>
            </p:cNvSpPr>
            <p:nvPr/>
          </p:nvSpPr>
          <p:spPr bwMode="auto">
            <a:xfrm rot="5400000">
              <a:off x="3529" y="2090"/>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7224" name="Rectangle 8"/>
            <p:cNvSpPr>
              <a:spLocks noChangeArrowheads="1"/>
            </p:cNvSpPr>
            <p:nvPr/>
          </p:nvSpPr>
          <p:spPr bwMode="auto">
            <a:xfrm rot="5400000">
              <a:off x="-2088" y="2088"/>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37225" name="Rectangle 9"/>
          <p:cNvSpPr>
            <a:spLocks noGrp="1" noChangeArrowheads="1"/>
          </p:cNvSpPr>
          <p:nvPr>
            <p:ph type="title"/>
          </p:nvPr>
        </p:nvSpPr>
        <p:spPr/>
        <p:txBody>
          <a:bodyPr>
            <a:normAutofit fontScale="90000"/>
          </a:bodyPr>
          <a:lstStyle/>
          <a:p>
            <a:pPr eaLnBrk="1" hangingPunct="1">
              <a:defRPr/>
            </a:pPr>
            <a:endParaRPr lang="en-US" sz="7200" b="1">
              <a:solidFill>
                <a:schemeClr val="tx1"/>
              </a:solidFill>
              <a:cs typeface="+mj-cs"/>
            </a:endParaRPr>
          </a:p>
        </p:txBody>
      </p:sp>
      <p:pic>
        <p:nvPicPr>
          <p:cNvPr id="27653" name="Picture 11" descr="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650" y="938213"/>
            <a:ext cx="5207000" cy="529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4" name="Picture 12" descr="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788" y="1528763"/>
            <a:ext cx="2435225" cy="2995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56158363"/>
      </p:ext>
    </p:extLst>
  </p:cSld>
  <p:clrMapOvr>
    <a:masterClrMapping/>
  </p:clrMapOvr>
  <p:transition>
    <p:push di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0"/>
            <a:ext cx="9144000" cy="6858000"/>
          </a:xfrm>
          <a:prstGeom prst="rect">
            <a:avLst/>
          </a:prstGeom>
          <a:solidFill>
            <a:srgbClr val="00693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0659" name="Rectangle 3"/>
          <p:cNvSpPr>
            <a:spLocks noGrp="1" noChangeArrowheads="1"/>
          </p:cNvSpPr>
          <p:nvPr>
            <p:ph type="title"/>
          </p:nvPr>
        </p:nvSpPr>
        <p:spPr/>
        <p:txBody>
          <a:bodyPr>
            <a:normAutofit fontScale="90000"/>
          </a:bodyPr>
          <a:lstStyle/>
          <a:p>
            <a:pPr eaLnBrk="1" hangingPunct="1">
              <a:defRPr/>
            </a:pPr>
            <a:r>
              <a:rPr lang="en-US">
                <a:cs typeface="+mj-cs"/>
              </a:rPr>
              <a:t>CMYK</a:t>
            </a:r>
            <a:br>
              <a:rPr lang="en-US">
                <a:cs typeface="+mj-cs"/>
              </a:rPr>
            </a:br>
            <a:r>
              <a:rPr lang="en-US" sz="7200" b="1">
                <a:cs typeface="+mj-cs"/>
              </a:rPr>
              <a:t>Color.</a:t>
            </a:r>
          </a:p>
        </p:txBody>
      </p:sp>
      <p:sp>
        <p:nvSpPr>
          <p:cNvPr id="70660" name="Rectangle 4"/>
          <p:cNvSpPr>
            <a:spLocks noGrp="1" noChangeArrowheads="1"/>
          </p:cNvSpPr>
          <p:nvPr>
            <p:ph type="body" sz="half" idx="1"/>
          </p:nvPr>
        </p:nvSpPr>
        <p:spPr>
          <a:xfrm>
            <a:off x="1882775" y="4656138"/>
            <a:ext cx="5030788" cy="1325562"/>
          </a:xfrm>
        </p:spPr>
        <p:txBody>
          <a:bodyPr/>
          <a:lstStyle/>
          <a:p>
            <a:pPr marL="0" indent="0" eaLnBrk="1" hangingPunct="1">
              <a:lnSpc>
                <a:spcPct val="70000"/>
              </a:lnSpc>
              <a:spcBef>
                <a:spcPct val="0"/>
              </a:spcBef>
              <a:defRPr/>
            </a:pPr>
            <a:r>
              <a:rPr lang="en-US" sz="3200" b="1">
                <a:solidFill>
                  <a:srgbClr val="009B48"/>
                </a:solidFill>
                <a:cs typeface="+mn-cs"/>
              </a:rPr>
              <a:t>4 COLOR</a:t>
            </a:r>
            <a:br>
              <a:rPr lang="en-US" sz="3200" b="1">
                <a:solidFill>
                  <a:srgbClr val="009B48"/>
                </a:solidFill>
                <a:cs typeface="+mn-cs"/>
              </a:rPr>
            </a:br>
            <a:r>
              <a:rPr lang="en-US" sz="3200" b="1">
                <a:solidFill>
                  <a:srgbClr val="009B48"/>
                </a:solidFill>
                <a:cs typeface="+mn-cs"/>
              </a:rPr>
              <a:t>PROCESS GUIDE</a:t>
            </a:r>
            <a:br>
              <a:rPr lang="en-US" sz="3200" b="1">
                <a:solidFill>
                  <a:srgbClr val="009B48"/>
                </a:solidFill>
                <a:cs typeface="+mn-cs"/>
              </a:rPr>
            </a:br>
            <a:r>
              <a:rPr lang="en-US" sz="3200">
                <a:cs typeface="+mn-cs"/>
              </a:rPr>
              <a:t>/coated</a:t>
            </a:r>
          </a:p>
        </p:txBody>
      </p:sp>
      <p:grpSp>
        <p:nvGrpSpPr>
          <p:cNvPr id="28676" name="Group 5"/>
          <p:cNvGrpSpPr>
            <a:grpSpLocks/>
          </p:cNvGrpSpPr>
          <p:nvPr/>
        </p:nvGrpSpPr>
        <p:grpSpPr bwMode="auto">
          <a:xfrm>
            <a:off x="0" y="-4763"/>
            <a:ext cx="9144000" cy="6862763"/>
            <a:chOff x="0" y="0"/>
            <a:chExt cx="5760" cy="4323"/>
          </a:xfrm>
        </p:grpSpPr>
        <p:sp>
          <p:nvSpPr>
            <p:cNvPr id="70662"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0663"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0664"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0665"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70666"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0667" name="Rectangle 11"/>
          <p:cNvSpPr>
            <a:spLocks noChangeArrowheads="1"/>
          </p:cNvSpPr>
          <p:nvPr/>
        </p:nvSpPr>
        <p:spPr bwMode="auto">
          <a:xfrm>
            <a:off x="3400425" y="431800"/>
            <a:ext cx="2667000" cy="460375"/>
          </a:xfrm>
          <a:prstGeom prst="rect">
            <a:avLst/>
          </a:prstGeom>
          <a:solidFill>
            <a:srgbClr val="00693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Color #</a:t>
            </a:r>
          </a:p>
        </p:txBody>
      </p:sp>
      <p:sp>
        <p:nvSpPr>
          <p:cNvPr id="70668"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70669" name="Rectangle 13"/>
          <p:cNvSpPr>
            <a:spLocks noChangeArrowheads="1"/>
          </p:cNvSpPr>
          <p:nvPr/>
        </p:nvSpPr>
        <p:spPr bwMode="auto">
          <a:xfrm>
            <a:off x="3400425" y="1092200"/>
            <a:ext cx="2667000" cy="763588"/>
          </a:xfrm>
          <a:prstGeom prst="rect">
            <a:avLst/>
          </a:prstGeom>
          <a:solidFill>
            <a:srgbClr val="00693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70670"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70671" name="Rectangle 15"/>
          <p:cNvSpPr>
            <a:spLocks noChangeArrowheads="1"/>
          </p:cNvSpPr>
          <p:nvPr/>
        </p:nvSpPr>
        <p:spPr bwMode="auto">
          <a:xfrm>
            <a:off x="3400425" y="2006600"/>
            <a:ext cx="2667000" cy="750888"/>
          </a:xfrm>
          <a:prstGeom prst="rect">
            <a:avLst/>
          </a:prstGeom>
          <a:solidFill>
            <a:srgbClr val="00693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70672"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pic>
        <p:nvPicPr>
          <p:cNvPr id="28684" name="Picture 29" descr="P_LgFrame_W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8685" name="Group 34"/>
          <p:cNvGrpSpPr>
            <a:grpSpLocks/>
          </p:cNvGrpSpPr>
          <p:nvPr/>
        </p:nvGrpSpPr>
        <p:grpSpPr bwMode="auto">
          <a:xfrm>
            <a:off x="6337300" y="165100"/>
            <a:ext cx="2717800" cy="6654800"/>
            <a:chOff x="1705" y="0"/>
            <a:chExt cx="1712" cy="4192"/>
          </a:xfrm>
        </p:grpSpPr>
        <p:graphicFrame>
          <p:nvGraphicFramePr>
            <p:cNvPr id="28690" name="Object 32"/>
            <p:cNvGraphicFramePr>
              <a:graphicFrameLocks noChangeAspect="1"/>
            </p:cNvGraphicFramePr>
            <p:nvPr/>
          </p:nvGraphicFramePr>
          <p:xfrm>
            <a:off x="1713" y="0"/>
            <a:ext cx="1704" cy="2240"/>
          </p:xfrm>
          <a:graphic>
            <a:graphicData uri="http://schemas.openxmlformats.org/presentationml/2006/ole">
              <mc:AlternateContent xmlns:mc="http://schemas.openxmlformats.org/markup-compatibility/2006">
                <mc:Choice xmlns:v="urn:schemas-microsoft-com:vml" Requires="v">
                  <p:oleObj spid="_x0000_s180229" name="Image" r:id="rId4" imgW="2704762" imgH="3555556" progId="Photoshop.Image.9">
                    <p:embed/>
                  </p:oleObj>
                </mc:Choice>
                <mc:Fallback>
                  <p:oleObj name="Image" r:id="rId4" imgW="2704762" imgH="3555556"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3" y="0"/>
                          <a:ext cx="1704" cy="2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8691" name="Object 33"/>
            <p:cNvGraphicFramePr>
              <a:graphicFrameLocks noChangeAspect="1"/>
            </p:cNvGraphicFramePr>
            <p:nvPr/>
          </p:nvGraphicFramePr>
          <p:xfrm>
            <a:off x="1705" y="1976"/>
            <a:ext cx="1704" cy="2216"/>
          </p:xfrm>
          <a:graphic>
            <a:graphicData uri="http://schemas.openxmlformats.org/presentationml/2006/ole">
              <mc:AlternateContent xmlns:mc="http://schemas.openxmlformats.org/markup-compatibility/2006">
                <mc:Choice xmlns:v="urn:schemas-microsoft-com:vml" Requires="v">
                  <p:oleObj spid="_x0000_s180230" name="Image" r:id="rId6" imgW="2704762" imgH="3517460" progId="Photoshop.Image.9">
                    <p:embed/>
                  </p:oleObj>
                </mc:Choice>
                <mc:Fallback>
                  <p:oleObj name="Image" r:id="rId6" imgW="2704762" imgH="3517460" progId="Photoshop.Image.9">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5" y="1976"/>
                          <a:ext cx="1704" cy="2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70676" name="Text Box 20"/>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70677" name="Text Box 21"/>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70678" name="Text Box 22"/>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sp>
        <p:nvSpPr>
          <p:cNvPr id="70679" name="Line 23"/>
          <p:cNvSpPr>
            <a:spLocks noChangeShapeType="1"/>
          </p:cNvSpPr>
          <p:nvPr/>
        </p:nvSpPr>
        <p:spPr bwMode="auto">
          <a:xfrm>
            <a:off x="6178550" y="3308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2494124129"/>
      </p:ext>
    </p:extLst>
  </p:cSld>
  <p:clrMapOvr>
    <a:masterClrMapping/>
  </p:clrMapOvr>
  <p:transition>
    <p:pu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p:cNvSpPr>
          <p:nvPr/>
        </p:nvSpPr>
        <p:spPr bwMode="auto">
          <a:xfrm>
            <a:off x="0" y="0"/>
            <a:ext cx="9144000" cy="6858000"/>
          </a:xfrm>
          <a:prstGeom prst="rect">
            <a:avLst/>
          </a:prstGeom>
          <a:solidFill>
            <a:srgbClr val="58452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6499" name="Rectangle 3"/>
          <p:cNvSpPr>
            <a:spLocks noGrp="1" noChangeArrowheads="1"/>
          </p:cNvSpPr>
          <p:nvPr>
            <p:ph type="title"/>
          </p:nvPr>
        </p:nvSpPr>
        <p:spPr/>
        <p:txBody>
          <a:bodyPr>
            <a:normAutofit fontScale="90000"/>
          </a:bodyPr>
          <a:lstStyle/>
          <a:p>
            <a:pPr eaLnBrk="1" hangingPunct="1">
              <a:defRPr/>
            </a:pPr>
            <a:r>
              <a:rPr lang="en-US">
                <a:cs typeface="+mj-cs"/>
              </a:rPr>
              <a:t>CMYK</a:t>
            </a:r>
            <a:br>
              <a:rPr lang="en-US">
                <a:cs typeface="+mj-cs"/>
              </a:rPr>
            </a:br>
            <a:r>
              <a:rPr lang="en-US" sz="7200" b="1">
                <a:cs typeface="+mj-cs"/>
              </a:rPr>
              <a:t>Color.</a:t>
            </a:r>
          </a:p>
        </p:txBody>
      </p:sp>
      <p:sp>
        <p:nvSpPr>
          <p:cNvPr id="106500" name="Rectangle 4"/>
          <p:cNvSpPr>
            <a:spLocks noGrp="1" noChangeArrowheads="1"/>
          </p:cNvSpPr>
          <p:nvPr>
            <p:ph type="body" sz="half" idx="1"/>
          </p:nvPr>
        </p:nvSpPr>
        <p:spPr>
          <a:xfrm>
            <a:off x="1882775" y="4656138"/>
            <a:ext cx="5030788" cy="1325562"/>
          </a:xfrm>
        </p:spPr>
        <p:txBody>
          <a:bodyPr/>
          <a:lstStyle/>
          <a:p>
            <a:pPr marL="0" indent="0" eaLnBrk="1" hangingPunct="1">
              <a:lnSpc>
                <a:spcPct val="70000"/>
              </a:lnSpc>
              <a:spcBef>
                <a:spcPct val="0"/>
              </a:spcBef>
              <a:defRPr/>
            </a:pPr>
            <a:r>
              <a:rPr lang="en-US" sz="3200" b="1">
                <a:solidFill>
                  <a:srgbClr val="825C26"/>
                </a:solidFill>
                <a:cs typeface="+mn-cs"/>
              </a:rPr>
              <a:t>4 COLOR</a:t>
            </a:r>
            <a:br>
              <a:rPr lang="en-US" sz="3200" b="1">
                <a:solidFill>
                  <a:srgbClr val="825C26"/>
                </a:solidFill>
                <a:cs typeface="+mn-cs"/>
              </a:rPr>
            </a:br>
            <a:r>
              <a:rPr lang="en-US" sz="3200" b="1">
                <a:solidFill>
                  <a:srgbClr val="825C26"/>
                </a:solidFill>
                <a:cs typeface="+mn-cs"/>
              </a:rPr>
              <a:t>PROCESS GUIDE</a:t>
            </a:r>
            <a:br>
              <a:rPr lang="en-US" sz="3200" b="1">
                <a:solidFill>
                  <a:srgbClr val="825C26"/>
                </a:solidFill>
                <a:cs typeface="+mn-cs"/>
              </a:rPr>
            </a:br>
            <a:r>
              <a:rPr lang="en-US" sz="3200">
                <a:cs typeface="+mn-cs"/>
              </a:rPr>
              <a:t>/uncoated</a:t>
            </a:r>
          </a:p>
        </p:txBody>
      </p:sp>
      <p:grpSp>
        <p:nvGrpSpPr>
          <p:cNvPr id="29700" name="Group 5"/>
          <p:cNvGrpSpPr>
            <a:grpSpLocks/>
          </p:cNvGrpSpPr>
          <p:nvPr/>
        </p:nvGrpSpPr>
        <p:grpSpPr bwMode="auto">
          <a:xfrm>
            <a:off x="0" y="-4763"/>
            <a:ext cx="9144000" cy="6862763"/>
            <a:chOff x="0" y="0"/>
            <a:chExt cx="5760" cy="4323"/>
          </a:xfrm>
        </p:grpSpPr>
        <p:sp>
          <p:nvSpPr>
            <p:cNvPr id="106502"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6503"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6504"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6505"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06506"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6507" name="Rectangle 11"/>
          <p:cNvSpPr>
            <a:spLocks noChangeArrowheads="1"/>
          </p:cNvSpPr>
          <p:nvPr/>
        </p:nvSpPr>
        <p:spPr bwMode="auto">
          <a:xfrm>
            <a:off x="3400425" y="431800"/>
            <a:ext cx="2667000" cy="460375"/>
          </a:xfrm>
          <a:prstGeom prst="rect">
            <a:avLst/>
          </a:prstGeom>
          <a:solidFill>
            <a:srgbClr val="58452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381000" indent="-381000">
              <a:spcBef>
                <a:spcPct val="20000"/>
              </a:spcBef>
              <a:defRPr/>
            </a:pPr>
            <a:r>
              <a:rPr lang="en-US" sz="2200">
                <a:solidFill>
                  <a:schemeClr val="bg1"/>
                </a:solidFill>
                <a:latin typeface="Arial" charset="0"/>
                <a:cs typeface="+mn-cs"/>
              </a:rPr>
              <a:t> 	Color #</a:t>
            </a:r>
          </a:p>
        </p:txBody>
      </p:sp>
      <p:sp>
        <p:nvSpPr>
          <p:cNvPr id="106508"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106509" name="Rectangle 13"/>
          <p:cNvSpPr>
            <a:spLocks noChangeArrowheads="1"/>
          </p:cNvSpPr>
          <p:nvPr/>
        </p:nvSpPr>
        <p:spPr bwMode="auto">
          <a:xfrm>
            <a:off x="3400425" y="1092200"/>
            <a:ext cx="2667000" cy="763588"/>
          </a:xfrm>
          <a:prstGeom prst="rect">
            <a:avLst/>
          </a:prstGeom>
          <a:solidFill>
            <a:srgbClr val="58452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381000" indent="-381000">
              <a:spcBef>
                <a:spcPct val="20000"/>
              </a:spcBef>
              <a:defRPr/>
            </a:pPr>
            <a:r>
              <a:rPr lang="en-US" sz="2200">
                <a:solidFill>
                  <a:schemeClr val="bg1"/>
                </a:solidFill>
                <a:latin typeface="Arial" charset="0"/>
                <a:cs typeface="+mn-cs"/>
              </a:rPr>
              <a:t> 	Mixing formula in</a:t>
            </a:r>
            <a:br>
              <a:rPr lang="en-US" sz="2200">
                <a:solidFill>
                  <a:schemeClr val="bg1"/>
                </a:solidFill>
                <a:latin typeface="Arial" charset="0"/>
                <a:cs typeface="+mn-cs"/>
              </a:rPr>
            </a:br>
            <a:r>
              <a:rPr lang="en-US" sz="2200">
                <a:solidFill>
                  <a:schemeClr val="bg1"/>
                </a:solidFill>
                <a:latin typeface="Arial" charset="0"/>
                <a:cs typeface="+mn-cs"/>
              </a:rPr>
              <a:t>parts &amp; weight</a:t>
            </a:r>
          </a:p>
        </p:txBody>
      </p:sp>
      <p:sp>
        <p:nvSpPr>
          <p:cNvPr id="106510" name="Text Box 14"/>
          <p:cNvSpPr txBox="1">
            <a:spLocks noChangeArrowheads="1"/>
          </p:cNvSpPr>
          <p:nvPr/>
        </p:nvSpPr>
        <p:spPr bwMode="auto">
          <a:xfrm>
            <a:off x="3324225" y="1130300"/>
            <a:ext cx="533400" cy="579438"/>
          </a:xfrm>
          <a:prstGeom prst="rect">
            <a:avLst/>
          </a:prstGeom>
          <a:solidFill>
            <a:srgbClr val="58452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r>
              <a:rPr lang="en-US" sz="3200">
                <a:solidFill>
                  <a:srgbClr val="FF0000"/>
                </a:solidFill>
                <a:latin typeface="Wingdings 2" charset="0"/>
                <a:cs typeface="+mn-cs"/>
              </a:rPr>
              <a:t>v</a:t>
            </a:r>
          </a:p>
        </p:txBody>
      </p:sp>
      <p:sp>
        <p:nvSpPr>
          <p:cNvPr id="106511" name="Rectangle 15"/>
          <p:cNvSpPr>
            <a:spLocks noChangeArrowheads="1"/>
          </p:cNvSpPr>
          <p:nvPr/>
        </p:nvSpPr>
        <p:spPr bwMode="auto">
          <a:xfrm>
            <a:off x="3400425" y="2006600"/>
            <a:ext cx="2667000" cy="750888"/>
          </a:xfrm>
          <a:prstGeom prst="rect">
            <a:avLst/>
          </a:prstGeom>
          <a:solidFill>
            <a:srgbClr val="58452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381000" indent="-381000">
              <a:spcBef>
                <a:spcPct val="20000"/>
              </a:spcBef>
              <a:defRPr/>
            </a:pPr>
            <a:r>
              <a:rPr lang="en-US" sz="2200">
                <a:solidFill>
                  <a:schemeClr val="bg1"/>
                </a:solidFill>
                <a:latin typeface="Arial" charset="0"/>
                <a:cs typeface="+mn-cs"/>
              </a:rPr>
              <a:t> 	Achievable in</a:t>
            </a:r>
            <a:br>
              <a:rPr lang="en-US" sz="2200">
                <a:solidFill>
                  <a:schemeClr val="bg1"/>
                </a:solidFill>
                <a:latin typeface="Arial" charset="0"/>
                <a:cs typeface="+mn-cs"/>
              </a:rPr>
            </a:br>
            <a:r>
              <a:rPr lang="en-US" sz="2200">
                <a:solidFill>
                  <a:schemeClr val="bg1"/>
                </a:solidFill>
                <a:latin typeface="Arial" charset="0"/>
                <a:cs typeface="+mn-cs"/>
              </a:rPr>
              <a:t>CMYK identifier</a:t>
            </a:r>
          </a:p>
        </p:txBody>
      </p:sp>
      <p:sp>
        <p:nvSpPr>
          <p:cNvPr id="106512"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pic>
        <p:nvPicPr>
          <p:cNvPr id="29708" name="Picture 17" descr="P_LgFrame_W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9709" name="Group 18"/>
          <p:cNvGrpSpPr>
            <a:grpSpLocks/>
          </p:cNvGrpSpPr>
          <p:nvPr/>
        </p:nvGrpSpPr>
        <p:grpSpPr bwMode="auto">
          <a:xfrm>
            <a:off x="6337300" y="165100"/>
            <a:ext cx="2717800" cy="6654800"/>
            <a:chOff x="1705" y="0"/>
            <a:chExt cx="1712" cy="4192"/>
          </a:xfrm>
        </p:grpSpPr>
        <p:graphicFrame>
          <p:nvGraphicFramePr>
            <p:cNvPr id="29714" name="Object 19"/>
            <p:cNvGraphicFramePr>
              <a:graphicFrameLocks noChangeAspect="1"/>
            </p:cNvGraphicFramePr>
            <p:nvPr/>
          </p:nvGraphicFramePr>
          <p:xfrm>
            <a:off x="1713" y="0"/>
            <a:ext cx="1704" cy="2240"/>
          </p:xfrm>
          <a:graphic>
            <a:graphicData uri="http://schemas.openxmlformats.org/presentationml/2006/ole">
              <mc:AlternateContent xmlns:mc="http://schemas.openxmlformats.org/markup-compatibility/2006">
                <mc:Choice xmlns:v="urn:schemas-microsoft-com:vml" Requires="v">
                  <p:oleObj spid="_x0000_s181253" name="Image" r:id="rId4" imgW="2704762" imgH="3555556" progId="Photoshop.Image.9">
                    <p:embed/>
                  </p:oleObj>
                </mc:Choice>
                <mc:Fallback>
                  <p:oleObj name="Image" r:id="rId4" imgW="2704762" imgH="3555556"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3" y="0"/>
                          <a:ext cx="1704" cy="2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9715" name="Object 20"/>
            <p:cNvGraphicFramePr>
              <a:graphicFrameLocks noChangeAspect="1"/>
            </p:cNvGraphicFramePr>
            <p:nvPr/>
          </p:nvGraphicFramePr>
          <p:xfrm>
            <a:off x="1705" y="1976"/>
            <a:ext cx="1704" cy="2216"/>
          </p:xfrm>
          <a:graphic>
            <a:graphicData uri="http://schemas.openxmlformats.org/presentationml/2006/ole">
              <mc:AlternateContent xmlns:mc="http://schemas.openxmlformats.org/markup-compatibility/2006">
                <mc:Choice xmlns:v="urn:schemas-microsoft-com:vml" Requires="v">
                  <p:oleObj spid="_x0000_s181254" name="Image" r:id="rId6" imgW="2704762" imgH="3517460" progId="Photoshop.Image.9">
                    <p:embed/>
                  </p:oleObj>
                </mc:Choice>
                <mc:Fallback>
                  <p:oleObj name="Image" r:id="rId6" imgW="2704762" imgH="3517460" progId="Photoshop.Image.9">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5" y="1976"/>
                          <a:ext cx="1704" cy="2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grpSp>
      <p:sp>
        <p:nvSpPr>
          <p:cNvPr id="106517" name="Text Box 21"/>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106518" name="Text Box 22"/>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106519" name="Text Box 23"/>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sp>
        <p:nvSpPr>
          <p:cNvPr id="106520" name="Line 24"/>
          <p:cNvSpPr>
            <a:spLocks noChangeShapeType="1"/>
          </p:cNvSpPr>
          <p:nvPr/>
        </p:nvSpPr>
        <p:spPr bwMode="auto">
          <a:xfrm>
            <a:off x="6178550" y="3308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42013415"/>
      </p:ext>
    </p:extLst>
  </p:cSld>
  <p:clrMapOvr>
    <a:masterClrMapping/>
  </p:clrMapOvr>
  <p:transition>
    <p:push/>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0" y="0"/>
            <a:ext cx="9144000" cy="6858000"/>
          </a:xfrm>
          <a:prstGeom prst="rect">
            <a:avLst/>
          </a:prstGeom>
          <a:solidFill>
            <a:srgbClr val="0098C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35" name="Rectangle 3"/>
          <p:cNvSpPr>
            <a:spLocks noGrp="1" noChangeArrowheads="1"/>
          </p:cNvSpPr>
          <p:nvPr>
            <p:ph type="title"/>
          </p:nvPr>
        </p:nvSpPr>
        <p:spPr/>
        <p:txBody>
          <a:bodyPr>
            <a:normAutofit fontScale="90000"/>
          </a:bodyPr>
          <a:lstStyle/>
          <a:p>
            <a:pPr eaLnBrk="1" hangingPunct="1">
              <a:defRPr/>
            </a:pPr>
            <a:r>
              <a:rPr lang="en-US">
                <a:cs typeface="+mj-cs"/>
              </a:rPr>
              <a:t>CMYK</a:t>
            </a:r>
            <a:br>
              <a:rPr lang="en-US">
                <a:cs typeface="+mj-cs"/>
              </a:rPr>
            </a:br>
            <a:r>
              <a:rPr lang="en-US" sz="7200" b="1">
                <a:cs typeface="+mj-cs"/>
              </a:rPr>
              <a:t>Color.</a:t>
            </a:r>
          </a:p>
        </p:txBody>
      </p:sp>
      <p:sp>
        <p:nvSpPr>
          <p:cNvPr id="95236" name="Rectangle 4"/>
          <p:cNvSpPr>
            <a:spLocks noGrp="1" noChangeArrowheads="1"/>
          </p:cNvSpPr>
          <p:nvPr>
            <p:ph type="body" sz="half" idx="1"/>
          </p:nvPr>
        </p:nvSpPr>
        <p:spPr>
          <a:xfrm>
            <a:off x="1882775" y="4656138"/>
            <a:ext cx="5030788" cy="1325562"/>
          </a:xfrm>
        </p:spPr>
        <p:txBody>
          <a:bodyPr/>
          <a:lstStyle/>
          <a:p>
            <a:pPr marL="0" indent="0" eaLnBrk="1" hangingPunct="1">
              <a:lnSpc>
                <a:spcPct val="70000"/>
              </a:lnSpc>
              <a:spcBef>
                <a:spcPct val="0"/>
              </a:spcBef>
              <a:defRPr/>
            </a:pPr>
            <a:r>
              <a:rPr lang="en-US" sz="3200" b="1">
                <a:solidFill>
                  <a:srgbClr val="0CC6DE"/>
                </a:solidFill>
                <a:cs typeface="+mn-cs"/>
              </a:rPr>
              <a:t>4 COLOR</a:t>
            </a:r>
            <a:br>
              <a:rPr lang="en-US" sz="3200" b="1">
                <a:solidFill>
                  <a:srgbClr val="0CC6DE"/>
                </a:solidFill>
                <a:cs typeface="+mn-cs"/>
              </a:rPr>
            </a:br>
            <a:r>
              <a:rPr lang="en-US" sz="3200" b="1">
                <a:solidFill>
                  <a:srgbClr val="0CC6DE"/>
                </a:solidFill>
                <a:cs typeface="+mn-cs"/>
              </a:rPr>
              <a:t>PROCESS GUIDE</a:t>
            </a:r>
            <a:br>
              <a:rPr lang="en-US" sz="3200" b="1">
                <a:solidFill>
                  <a:srgbClr val="0CC6DE"/>
                </a:solidFill>
                <a:cs typeface="+mn-cs"/>
              </a:rPr>
            </a:br>
            <a:r>
              <a:rPr lang="en-US" sz="3200">
                <a:cs typeface="+mn-cs"/>
              </a:rPr>
              <a:t>/coated euro</a:t>
            </a:r>
          </a:p>
        </p:txBody>
      </p:sp>
      <p:grpSp>
        <p:nvGrpSpPr>
          <p:cNvPr id="30724" name="Group 5"/>
          <p:cNvGrpSpPr>
            <a:grpSpLocks/>
          </p:cNvGrpSpPr>
          <p:nvPr/>
        </p:nvGrpSpPr>
        <p:grpSpPr bwMode="auto">
          <a:xfrm>
            <a:off x="0" y="-4763"/>
            <a:ext cx="9144000" cy="6862763"/>
            <a:chOff x="0" y="0"/>
            <a:chExt cx="5760" cy="4323"/>
          </a:xfrm>
        </p:grpSpPr>
        <p:sp>
          <p:nvSpPr>
            <p:cNvPr id="95238"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39"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40" name="Rectangle 8"/>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41" name="Rectangle 9"/>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5242"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43" name="Rectangle 11"/>
          <p:cNvSpPr>
            <a:spLocks noChangeArrowheads="1"/>
          </p:cNvSpPr>
          <p:nvPr/>
        </p:nvSpPr>
        <p:spPr bwMode="auto">
          <a:xfrm>
            <a:off x="3400425" y="431800"/>
            <a:ext cx="2667000" cy="460375"/>
          </a:xfrm>
          <a:prstGeom prst="rect">
            <a:avLst/>
          </a:prstGeom>
          <a:solidFill>
            <a:srgbClr val="0098C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381000" indent="-381000">
              <a:spcBef>
                <a:spcPct val="20000"/>
              </a:spcBef>
              <a:defRPr/>
            </a:pPr>
            <a:r>
              <a:rPr lang="en-US" sz="2200">
                <a:solidFill>
                  <a:schemeClr val="bg1"/>
                </a:solidFill>
                <a:latin typeface="Arial" charset="0"/>
                <a:cs typeface="+mn-cs"/>
              </a:rPr>
              <a:t> 	Color #</a:t>
            </a:r>
          </a:p>
        </p:txBody>
      </p:sp>
      <p:sp>
        <p:nvSpPr>
          <p:cNvPr id="95244" name="Text Box 12"/>
          <p:cNvSpPr txBox="1">
            <a:spLocks noChangeArrowheads="1"/>
          </p:cNvSpPr>
          <p:nvPr/>
        </p:nvSpPr>
        <p:spPr bwMode="auto">
          <a:xfrm>
            <a:off x="3324225" y="3429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95245" name="Rectangle 13"/>
          <p:cNvSpPr>
            <a:spLocks noChangeArrowheads="1"/>
          </p:cNvSpPr>
          <p:nvPr/>
        </p:nvSpPr>
        <p:spPr bwMode="auto">
          <a:xfrm>
            <a:off x="3400425" y="1092200"/>
            <a:ext cx="2667000" cy="763588"/>
          </a:xfrm>
          <a:prstGeom prst="rect">
            <a:avLst/>
          </a:prstGeom>
          <a:solidFill>
            <a:srgbClr val="0098C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Mixing formula in parts &amp; weight</a:t>
            </a:r>
          </a:p>
        </p:txBody>
      </p:sp>
      <p:sp>
        <p:nvSpPr>
          <p:cNvPr id="95246" name="Text Box 14"/>
          <p:cNvSpPr txBox="1">
            <a:spLocks noChangeArrowheads="1"/>
          </p:cNvSpPr>
          <p:nvPr/>
        </p:nvSpPr>
        <p:spPr bwMode="auto">
          <a:xfrm>
            <a:off x="3324225" y="1130300"/>
            <a:ext cx="5334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95247" name="Rectangle 15"/>
          <p:cNvSpPr>
            <a:spLocks noChangeArrowheads="1"/>
          </p:cNvSpPr>
          <p:nvPr/>
        </p:nvSpPr>
        <p:spPr bwMode="auto">
          <a:xfrm>
            <a:off x="3400425" y="2006600"/>
            <a:ext cx="2667000" cy="750888"/>
          </a:xfrm>
          <a:prstGeom prst="rect">
            <a:avLst/>
          </a:prstGeom>
          <a:solidFill>
            <a:srgbClr val="0098C3"/>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chemeClr val="bg1"/>
                </a:solidFill>
                <a:latin typeface="Arial" charset="0"/>
                <a:cs typeface="+mn-cs"/>
              </a:rPr>
              <a:t> 	Achievable in CMYK identifier</a:t>
            </a:r>
          </a:p>
        </p:txBody>
      </p:sp>
      <p:sp>
        <p:nvSpPr>
          <p:cNvPr id="95248" name="Text Box 16"/>
          <p:cNvSpPr txBox="1">
            <a:spLocks noChangeArrowheads="1"/>
          </p:cNvSpPr>
          <p:nvPr/>
        </p:nvSpPr>
        <p:spPr bwMode="auto">
          <a:xfrm>
            <a:off x="3324225" y="2057400"/>
            <a:ext cx="6096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pic>
        <p:nvPicPr>
          <p:cNvPr id="30732" name="Picture 17"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0733" name="Group 40"/>
          <p:cNvGrpSpPr>
            <a:grpSpLocks/>
          </p:cNvGrpSpPr>
          <p:nvPr/>
        </p:nvGrpSpPr>
        <p:grpSpPr bwMode="auto">
          <a:xfrm>
            <a:off x="6296025" y="131763"/>
            <a:ext cx="2768600" cy="6789737"/>
            <a:chOff x="1161" y="123"/>
            <a:chExt cx="1744" cy="4277"/>
          </a:xfrm>
        </p:grpSpPr>
        <p:pic>
          <p:nvPicPr>
            <p:cNvPr id="95271"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 y="123"/>
              <a:ext cx="1744" cy="2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95270" name="Picture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3" y="2120"/>
              <a:ext cx="1704" cy="2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95253" name="Text Box 21"/>
          <p:cNvSpPr txBox="1">
            <a:spLocks noChangeArrowheads="1"/>
          </p:cNvSpPr>
          <p:nvPr/>
        </p:nvSpPr>
        <p:spPr bwMode="auto">
          <a:xfrm>
            <a:off x="8634413" y="3335338"/>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v</a:t>
            </a:r>
          </a:p>
        </p:txBody>
      </p:sp>
      <p:sp>
        <p:nvSpPr>
          <p:cNvPr id="95254" name="Text Box 22"/>
          <p:cNvSpPr txBox="1">
            <a:spLocks noChangeArrowheads="1"/>
          </p:cNvSpPr>
          <p:nvPr/>
        </p:nvSpPr>
        <p:spPr bwMode="auto">
          <a:xfrm>
            <a:off x="6078538" y="331311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u</a:t>
            </a:r>
          </a:p>
        </p:txBody>
      </p:sp>
      <p:sp>
        <p:nvSpPr>
          <p:cNvPr id="95255" name="Text Box 23"/>
          <p:cNvSpPr txBox="1">
            <a:spLocks noChangeArrowheads="1"/>
          </p:cNvSpPr>
          <p:nvPr/>
        </p:nvSpPr>
        <p:spPr bwMode="auto">
          <a:xfrm>
            <a:off x="6089650" y="4995863"/>
            <a:ext cx="5334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w</a:t>
            </a:r>
          </a:p>
        </p:txBody>
      </p:sp>
      <p:sp>
        <p:nvSpPr>
          <p:cNvPr id="95256" name="Line 24"/>
          <p:cNvSpPr>
            <a:spLocks noChangeShapeType="1"/>
          </p:cNvSpPr>
          <p:nvPr/>
        </p:nvSpPr>
        <p:spPr bwMode="auto">
          <a:xfrm>
            <a:off x="6178550" y="3308350"/>
            <a:ext cx="2965450" cy="0"/>
          </a:xfrm>
          <a:prstGeom prst="line">
            <a:avLst/>
          </a:prstGeom>
          <a:noFill/>
          <a:ln w="28575">
            <a:solidFill>
              <a:srgbClr val="67718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3014499308"/>
      </p:ext>
    </p:extLst>
  </p:cSld>
  <p:clrMapOvr>
    <a:masterClrMapping/>
  </p:clrMapOvr>
  <p:transition>
    <p:push/>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0" y="0"/>
            <a:ext cx="9144000" cy="6858000"/>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7091" name="Rectangle 3"/>
          <p:cNvSpPr>
            <a:spLocks noGrp="1" noChangeArrowheads="1"/>
          </p:cNvSpPr>
          <p:nvPr>
            <p:ph type="title"/>
          </p:nvPr>
        </p:nvSpPr>
        <p:spPr>
          <a:xfrm>
            <a:off x="473075" y="2852738"/>
            <a:ext cx="5538788" cy="1751012"/>
          </a:xfrm>
        </p:spPr>
        <p:txBody>
          <a:bodyPr>
            <a:normAutofit fontScale="90000"/>
          </a:bodyPr>
          <a:lstStyle/>
          <a:p>
            <a:pPr eaLnBrk="1" hangingPunct="1">
              <a:defRPr/>
            </a:pPr>
            <a:r>
              <a:rPr lang="en-US" sz="4800">
                <a:cs typeface="+mj-cs"/>
              </a:rPr>
              <a:t>Xerox</a:t>
            </a:r>
            <a:br>
              <a:rPr lang="en-US" sz="4800">
                <a:cs typeface="+mj-cs"/>
              </a:rPr>
            </a:br>
            <a:r>
              <a:rPr lang="en-US" sz="6600" b="1">
                <a:cs typeface="+mj-cs"/>
              </a:rPr>
              <a:t>digital chips</a:t>
            </a:r>
          </a:p>
        </p:txBody>
      </p:sp>
      <p:pic>
        <p:nvPicPr>
          <p:cNvPr id="31747" name="Picture 4"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7093" name="Rectangle 5"/>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31749" name="Group 6"/>
          <p:cNvGrpSpPr>
            <a:grpSpLocks/>
          </p:cNvGrpSpPr>
          <p:nvPr/>
        </p:nvGrpSpPr>
        <p:grpSpPr bwMode="auto">
          <a:xfrm>
            <a:off x="0" y="-4763"/>
            <a:ext cx="9144000" cy="6862763"/>
            <a:chOff x="0" y="0"/>
            <a:chExt cx="5760" cy="4323"/>
          </a:xfrm>
        </p:grpSpPr>
        <p:sp>
          <p:nvSpPr>
            <p:cNvPr id="217095" name="Rectangle 7"/>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7096" name="Rectangle 8"/>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7097" name="Rectangle 9"/>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7098" name="Rectangle 10"/>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31750" name="Picture 11" descr="2005051US_W_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0" y="14288"/>
            <a:ext cx="2906713" cy="3024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1" name="Picture 12" descr="2005049US_W_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1738" y="3879850"/>
            <a:ext cx="2862262" cy="297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2" name="Picture 13" descr="2005-047_W_C"/>
          <p:cNvPicPr>
            <a:picLocks noChangeAspect="1" noChangeArrowheads="1"/>
          </p:cNvPicPr>
          <p:nvPr/>
        </p:nvPicPr>
        <p:blipFill>
          <a:blip r:embed="rId5">
            <a:extLst>
              <a:ext uri="{28A0092B-C50C-407E-A947-70E740481C1C}">
                <a14:useLocalDpi xmlns:a14="http://schemas.microsoft.com/office/drawing/2010/main" val="0"/>
              </a:ext>
            </a:extLst>
          </a:blip>
          <a:srcRect l="14236" t="24710" r="12881" b="20949"/>
          <a:stretch>
            <a:fillRect/>
          </a:stretch>
        </p:blipFill>
        <p:spPr bwMode="auto">
          <a:xfrm>
            <a:off x="6299200" y="2784475"/>
            <a:ext cx="2724150"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82901267"/>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eaLnBrk="1" hangingPunct="1">
              <a:defRPr/>
            </a:pPr>
            <a:endParaRPr lang="en-US">
              <a:cs typeface="+mj-cs"/>
            </a:endParaRPr>
          </a:p>
        </p:txBody>
      </p:sp>
      <p:sp>
        <p:nvSpPr>
          <p:cNvPr id="146435" name="Rectangle 3"/>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6436" name="Rectangle 4"/>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Color</a:t>
            </a:r>
            <a:br>
              <a:rPr lang="en-US" sz="5400">
                <a:solidFill>
                  <a:schemeClr val="bg1"/>
                </a:solidFill>
                <a:latin typeface="Helvetica 65" charset="0"/>
                <a:cs typeface="+mn-cs"/>
              </a:rPr>
            </a:br>
            <a:r>
              <a:rPr lang="en-US" sz="7200" b="1">
                <a:solidFill>
                  <a:schemeClr val="bg1"/>
                </a:solidFill>
                <a:latin typeface="Helvetica 65" charset="0"/>
                <a:cs typeface="+mn-cs"/>
              </a:rPr>
              <a:t>Gamut</a:t>
            </a:r>
          </a:p>
        </p:txBody>
      </p:sp>
      <p:sp>
        <p:nvSpPr>
          <p:cNvPr id="146437" name="Rectangle 5"/>
          <p:cNvSpPr>
            <a:spLocks noChangeArrowheads="1"/>
          </p:cNvSpPr>
          <p:nvPr/>
        </p:nvSpPr>
        <p:spPr bwMode="auto">
          <a:xfrm>
            <a:off x="473075" y="4808538"/>
            <a:ext cx="5648325"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When working with digital images, we use color models to describe these colors.  There are a number of them and each use a different way of describing colors.  </a:t>
            </a:r>
          </a:p>
        </p:txBody>
      </p:sp>
      <p:grpSp>
        <p:nvGrpSpPr>
          <p:cNvPr id="32773" name="Group 8"/>
          <p:cNvGrpSpPr>
            <a:grpSpLocks/>
          </p:cNvGrpSpPr>
          <p:nvPr/>
        </p:nvGrpSpPr>
        <p:grpSpPr bwMode="auto">
          <a:xfrm>
            <a:off x="0" y="0"/>
            <a:ext cx="9144000" cy="6862763"/>
            <a:chOff x="0" y="0"/>
            <a:chExt cx="5760" cy="4323"/>
          </a:xfrm>
        </p:grpSpPr>
        <p:sp>
          <p:nvSpPr>
            <p:cNvPr id="146441"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6442"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6443"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6444"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146448"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474663"/>
            <a:ext cx="3705225" cy="419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601559247"/>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defRPr/>
            </a:pPr>
            <a:endParaRPr lang="en-US">
              <a:cs typeface="+mj-cs"/>
            </a:endParaRPr>
          </a:p>
        </p:txBody>
      </p:sp>
      <p:sp>
        <p:nvSpPr>
          <p:cNvPr id="147459" name="Rectangle 3"/>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7460" name="Rectangle 4"/>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endParaRPr lang="en-US" sz="7200" b="1">
              <a:solidFill>
                <a:schemeClr val="bg1"/>
              </a:solidFill>
              <a:latin typeface="Helvetica 65" charset="0"/>
              <a:cs typeface="+mn-cs"/>
            </a:endParaRPr>
          </a:p>
        </p:txBody>
      </p:sp>
      <p:grpSp>
        <p:nvGrpSpPr>
          <p:cNvPr id="33796" name="Group 6"/>
          <p:cNvGrpSpPr>
            <a:grpSpLocks/>
          </p:cNvGrpSpPr>
          <p:nvPr/>
        </p:nvGrpSpPr>
        <p:grpSpPr bwMode="auto">
          <a:xfrm>
            <a:off x="0" y="0"/>
            <a:ext cx="9144000" cy="6862763"/>
            <a:chOff x="0" y="0"/>
            <a:chExt cx="5760" cy="4323"/>
          </a:xfrm>
        </p:grpSpPr>
        <p:sp>
          <p:nvSpPr>
            <p:cNvPr id="147463" name="Rectangle 7"/>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7464" name="Rectangle 8"/>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7465" name="Rectangle 9"/>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7466" name="Rectangle 10"/>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147469"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1100" y="469900"/>
            <a:ext cx="3705225" cy="419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147470" name="Group 14"/>
          <p:cNvGrpSpPr>
            <a:grpSpLocks/>
          </p:cNvGrpSpPr>
          <p:nvPr/>
        </p:nvGrpSpPr>
        <p:grpSpPr bwMode="auto">
          <a:xfrm>
            <a:off x="990600" y="850900"/>
            <a:ext cx="7620000" cy="3429000"/>
            <a:chOff x="384" y="1056"/>
            <a:chExt cx="4800" cy="2160"/>
          </a:xfrm>
        </p:grpSpPr>
        <p:grpSp>
          <p:nvGrpSpPr>
            <p:cNvPr id="33830" name="Group 15"/>
            <p:cNvGrpSpPr>
              <a:grpSpLocks/>
            </p:cNvGrpSpPr>
            <p:nvPr/>
          </p:nvGrpSpPr>
          <p:grpSpPr bwMode="auto">
            <a:xfrm>
              <a:off x="3264" y="1056"/>
              <a:ext cx="1920" cy="2160"/>
              <a:chOff x="3264" y="1056"/>
              <a:chExt cx="1920" cy="2160"/>
            </a:xfrm>
          </p:grpSpPr>
          <p:sp>
            <p:nvSpPr>
              <p:cNvPr id="147472" name="Line 16"/>
              <p:cNvSpPr>
                <a:spLocks noChangeShapeType="1"/>
              </p:cNvSpPr>
              <p:nvPr/>
            </p:nvSpPr>
            <p:spPr bwMode="auto">
              <a:xfrm flipH="1">
                <a:off x="3264" y="1056"/>
                <a:ext cx="336" cy="2160"/>
              </a:xfrm>
              <a:prstGeom prst="line">
                <a:avLst/>
              </a:prstGeom>
              <a:noFill/>
              <a:ln w="38100">
                <a:solidFill>
                  <a:srgbClr val="99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73" name="Line 17"/>
              <p:cNvSpPr>
                <a:spLocks noChangeShapeType="1"/>
              </p:cNvSpPr>
              <p:nvPr/>
            </p:nvSpPr>
            <p:spPr bwMode="auto">
              <a:xfrm>
                <a:off x="3600" y="1056"/>
                <a:ext cx="1584" cy="1536"/>
              </a:xfrm>
              <a:prstGeom prst="line">
                <a:avLst/>
              </a:prstGeom>
              <a:noFill/>
              <a:ln w="38100">
                <a:solidFill>
                  <a:srgbClr val="99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74" name="Line 18"/>
              <p:cNvSpPr>
                <a:spLocks noChangeShapeType="1"/>
              </p:cNvSpPr>
              <p:nvPr/>
            </p:nvSpPr>
            <p:spPr bwMode="auto">
              <a:xfrm flipV="1">
                <a:off x="3264" y="2592"/>
                <a:ext cx="1920" cy="624"/>
              </a:xfrm>
              <a:prstGeom prst="line">
                <a:avLst/>
              </a:prstGeom>
              <a:noFill/>
              <a:ln w="38100">
                <a:solidFill>
                  <a:srgbClr val="99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147475" name="Rectangle 19"/>
            <p:cNvSpPr>
              <a:spLocks noChangeArrowheads="1"/>
            </p:cNvSpPr>
            <p:nvPr/>
          </p:nvSpPr>
          <p:spPr bwMode="auto">
            <a:xfrm>
              <a:off x="432" y="1784"/>
              <a:ext cx="1680" cy="28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rgbClr val="DDDDDD"/>
                  </a:solidFill>
                  <a:latin typeface="Arial" charset="0"/>
                  <a:cs typeface="+mn-cs"/>
                </a:rPr>
                <a:t> 	rgb work space </a:t>
              </a:r>
            </a:p>
          </p:txBody>
        </p:sp>
        <p:sp>
          <p:nvSpPr>
            <p:cNvPr id="147476" name="Text Box 20"/>
            <p:cNvSpPr txBox="1">
              <a:spLocks noChangeArrowheads="1"/>
            </p:cNvSpPr>
            <p:nvPr/>
          </p:nvSpPr>
          <p:spPr bwMode="auto">
            <a:xfrm>
              <a:off x="384" y="1728"/>
              <a:ext cx="336" cy="3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99CC00"/>
                  </a:solidFill>
                  <a:latin typeface="Wingdings 2" charset="0"/>
                  <a:cs typeface="+mn-cs"/>
                </a:rPr>
                <a:t>u</a:t>
              </a:r>
            </a:p>
          </p:txBody>
        </p:sp>
      </p:grpSp>
      <p:grpSp>
        <p:nvGrpSpPr>
          <p:cNvPr id="147477" name="Group 21"/>
          <p:cNvGrpSpPr>
            <a:grpSpLocks/>
          </p:cNvGrpSpPr>
          <p:nvPr/>
        </p:nvGrpSpPr>
        <p:grpSpPr bwMode="auto">
          <a:xfrm>
            <a:off x="990600" y="1231900"/>
            <a:ext cx="7239000" cy="3124200"/>
            <a:chOff x="384" y="1296"/>
            <a:chExt cx="4560" cy="1968"/>
          </a:xfrm>
        </p:grpSpPr>
        <p:sp>
          <p:nvSpPr>
            <p:cNvPr id="147478" name="Rectangle 22"/>
            <p:cNvSpPr>
              <a:spLocks noChangeArrowheads="1"/>
            </p:cNvSpPr>
            <p:nvPr/>
          </p:nvSpPr>
          <p:spPr bwMode="auto">
            <a:xfrm>
              <a:off x="432" y="2064"/>
              <a:ext cx="1680" cy="288"/>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rgbClr val="DDDDDD"/>
                  </a:solidFill>
                  <a:latin typeface="Arial" charset="0"/>
                  <a:cs typeface="+mn-cs"/>
                </a:rPr>
                <a:t> 	Adobe rgb space</a:t>
              </a:r>
            </a:p>
          </p:txBody>
        </p:sp>
        <p:sp>
          <p:nvSpPr>
            <p:cNvPr id="147479" name="Text Box 23"/>
            <p:cNvSpPr txBox="1">
              <a:spLocks noChangeArrowheads="1"/>
            </p:cNvSpPr>
            <p:nvPr/>
          </p:nvSpPr>
          <p:spPr bwMode="auto">
            <a:xfrm>
              <a:off x="384" y="2016"/>
              <a:ext cx="336" cy="3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chemeClr val="accent2"/>
                  </a:solidFill>
                  <a:latin typeface="Wingdings 2" charset="0"/>
                  <a:cs typeface="+mn-cs"/>
                </a:rPr>
                <a:t>v</a:t>
              </a:r>
            </a:p>
          </p:txBody>
        </p:sp>
        <p:grpSp>
          <p:nvGrpSpPr>
            <p:cNvPr id="33826" name="Group 24"/>
            <p:cNvGrpSpPr>
              <a:grpSpLocks/>
            </p:cNvGrpSpPr>
            <p:nvPr/>
          </p:nvGrpSpPr>
          <p:grpSpPr bwMode="auto">
            <a:xfrm>
              <a:off x="3408" y="1296"/>
              <a:ext cx="1536" cy="1968"/>
              <a:chOff x="3408" y="1296"/>
              <a:chExt cx="1536" cy="1968"/>
            </a:xfrm>
          </p:grpSpPr>
          <p:sp>
            <p:nvSpPr>
              <p:cNvPr id="147481" name="Line 25"/>
              <p:cNvSpPr>
                <a:spLocks noChangeShapeType="1"/>
              </p:cNvSpPr>
              <p:nvPr/>
            </p:nvSpPr>
            <p:spPr bwMode="auto">
              <a:xfrm flipH="1">
                <a:off x="3408" y="1296"/>
                <a:ext cx="240" cy="1968"/>
              </a:xfrm>
              <a:prstGeom prst="line">
                <a:avLst/>
              </a:prstGeom>
              <a:noFill/>
              <a:ln w="28575">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82" name="Line 26"/>
              <p:cNvSpPr>
                <a:spLocks noChangeShapeType="1"/>
              </p:cNvSpPr>
              <p:nvPr/>
            </p:nvSpPr>
            <p:spPr bwMode="auto">
              <a:xfrm>
                <a:off x="3648" y="1296"/>
                <a:ext cx="1296" cy="1104"/>
              </a:xfrm>
              <a:prstGeom prst="line">
                <a:avLst/>
              </a:prstGeom>
              <a:noFill/>
              <a:ln w="28575">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83" name="Line 27"/>
              <p:cNvSpPr>
                <a:spLocks noChangeShapeType="1"/>
              </p:cNvSpPr>
              <p:nvPr/>
            </p:nvSpPr>
            <p:spPr bwMode="auto">
              <a:xfrm flipV="1">
                <a:off x="3408" y="2400"/>
                <a:ext cx="1536" cy="864"/>
              </a:xfrm>
              <a:prstGeom prst="line">
                <a:avLst/>
              </a:prstGeom>
              <a:noFill/>
              <a:ln w="28575">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grpSp>
        <p:nvGrpSpPr>
          <p:cNvPr id="147484" name="Group 28"/>
          <p:cNvGrpSpPr>
            <a:grpSpLocks/>
          </p:cNvGrpSpPr>
          <p:nvPr/>
        </p:nvGrpSpPr>
        <p:grpSpPr bwMode="auto">
          <a:xfrm>
            <a:off x="990600" y="1765300"/>
            <a:ext cx="7162800" cy="2514600"/>
            <a:chOff x="384" y="1632"/>
            <a:chExt cx="4512" cy="1584"/>
          </a:xfrm>
        </p:grpSpPr>
        <p:sp>
          <p:nvSpPr>
            <p:cNvPr id="147485" name="Rectangle 29"/>
            <p:cNvSpPr>
              <a:spLocks noChangeArrowheads="1"/>
            </p:cNvSpPr>
            <p:nvPr/>
          </p:nvSpPr>
          <p:spPr bwMode="auto">
            <a:xfrm>
              <a:off x="432" y="2363"/>
              <a:ext cx="1680" cy="272"/>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rgbClr val="DDDDDD"/>
                  </a:solidFill>
                  <a:latin typeface="Arial" charset="0"/>
                  <a:cs typeface="+mn-cs"/>
                </a:rPr>
                <a:t> 	Srgb space</a:t>
              </a:r>
            </a:p>
          </p:txBody>
        </p:sp>
        <p:sp>
          <p:nvSpPr>
            <p:cNvPr id="147486" name="Text Box 30"/>
            <p:cNvSpPr txBox="1">
              <a:spLocks noChangeArrowheads="1"/>
            </p:cNvSpPr>
            <p:nvPr/>
          </p:nvSpPr>
          <p:spPr bwMode="auto">
            <a:xfrm>
              <a:off x="384" y="2299"/>
              <a:ext cx="384" cy="3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CC00CC"/>
                  </a:solidFill>
                  <a:latin typeface="Wingdings 2" charset="0"/>
                  <a:cs typeface="+mn-cs"/>
                </a:rPr>
                <a:t>w</a:t>
              </a:r>
            </a:p>
          </p:txBody>
        </p:sp>
        <p:grpSp>
          <p:nvGrpSpPr>
            <p:cNvPr id="33820" name="Group 31"/>
            <p:cNvGrpSpPr>
              <a:grpSpLocks/>
            </p:cNvGrpSpPr>
            <p:nvPr/>
          </p:nvGrpSpPr>
          <p:grpSpPr bwMode="auto">
            <a:xfrm>
              <a:off x="3408" y="1632"/>
              <a:ext cx="1488" cy="1584"/>
              <a:chOff x="3408" y="1632"/>
              <a:chExt cx="1488" cy="1584"/>
            </a:xfrm>
          </p:grpSpPr>
          <p:sp>
            <p:nvSpPr>
              <p:cNvPr id="147488" name="Line 32"/>
              <p:cNvSpPr>
                <a:spLocks noChangeShapeType="1"/>
              </p:cNvSpPr>
              <p:nvPr/>
            </p:nvSpPr>
            <p:spPr bwMode="auto">
              <a:xfrm flipH="1">
                <a:off x="3408" y="1632"/>
                <a:ext cx="480" cy="1584"/>
              </a:xfrm>
              <a:prstGeom prst="line">
                <a:avLst/>
              </a:prstGeom>
              <a:noFill/>
              <a:ln w="28575">
                <a:solidFill>
                  <a:srgbClr val="CC00CC"/>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89" name="Line 33"/>
              <p:cNvSpPr>
                <a:spLocks noChangeShapeType="1"/>
              </p:cNvSpPr>
              <p:nvPr/>
            </p:nvSpPr>
            <p:spPr bwMode="auto">
              <a:xfrm>
                <a:off x="3888" y="1632"/>
                <a:ext cx="1008" cy="720"/>
              </a:xfrm>
              <a:prstGeom prst="line">
                <a:avLst/>
              </a:prstGeom>
              <a:noFill/>
              <a:ln w="28575">
                <a:solidFill>
                  <a:srgbClr val="CC00CC"/>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90" name="Line 34"/>
              <p:cNvSpPr>
                <a:spLocks noChangeShapeType="1"/>
              </p:cNvSpPr>
              <p:nvPr/>
            </p:nvSpPr>
            <p:spPr bwMode="auto">
              <a:xfrm flipV="1">
                <a:off x="3408" y="2352"/>
                <a:ext cx="1488" cy="864"/>
              </a:xfrm>
              <a:prstGeom prst="line">
                <a:avLst/>
              </a:prstGeom>
              <a:noFill/>
              <a:ln w="28575">
                <a:solidFill>
                  <a:srgbClr val="CC00CC"/>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grpSp>
        <p:nvGrpSpPr>
          <p:cNvPr id="147491" name="Group 35"/>
          <p:cNvGrpSpPr>
            <a:grpSpLocks/>
          </p:cNvGrpSpPr>
          <p:nvPr/>
        </p:nvGrpSpPr>
        <p:grpSpPr bwMode="auto">
          <a:xfrm>
            <a:off x="990600" y="2451100"/>
            <a:ext cx="6629400" cy="1676400"/>
            <a:chOff x="384" y="2064"/>
            <a:chExt cx="4176" cy="1056"/>
          </a:xfrm>
        </p:grpSpPr>
        <p:grpSp>
          <p:nvGrpSpPr>
            <p:cNvPr id="33810" name="Group 36"/>
            <p:cNvGrpSpPr>
              <a:grpSpLocks/>
            </p:cNvGrpSpPr>
            <p:nvPr/>
          </p:nvGrpSpPr>
          <p:grpSpPr bwMode="auto">
            <a:xfrm>
              <a:off x="3264" y="2064"/>
              <a:ext cx="1296" cy="1056"/>
              <a:chOff x="3264" y="2064"/>
              <a:chExt cx="1296" cy="1056"/>
            </a:xfrm>
          </p:grpSpPr>
          <p:sp>
            <p:nvSpPr>
              <p:cNvPr id="147493" name="Line 37"/>
              <p:cNvSpPr>
                <a:spLocks noChangeShapeType="1"/>
              </p:cNvSpPr>
              <p:nvPr/>
            </p:nvSpPr>
            <p:spPr bwMode="auto">
              <a:xfrm flipH="1">
                <a:off x="3552" y="2064"/>
                <a:ext cx="912" cy="96"/>
              </a:xfrm>
              <a:prstGeom prst="line">
                <a:avLst/>
              </a:prstGeom>
              <a:noFill/>
              <a:ln w="28575">
                <a:solidFill>
                  <a:srgbClr val="FF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94" name="Line 38"/>
              <p:cNvSpPr>
                <a:spLocks noChangeShapeType="1"/>
              </p:cNvSpPr>
              <p:nvPr/>
            </p:nvSpPr>
            <p:spPr bwMode="auto">
              <a:xfrm flipH="1">
                <a:off x="3264" y="2160"/>
                <a:ext cx="288" cy="672"/>
              </a:xfrm>
              <a:prstGeom prst="line">
                <a:avLst/>
              </a:prstGeom>
              <a:noFill/>
              <a:ln w="28575">
                <a:solidFill>
                  <a:srgbClr val="FF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95" name="Line 39"/>
              <p:cNvSpPr>
                <a:spLocks noChangeShapeType="1"/>
              </p:cNvSpPr>
              <p:nvPr/>
            </p:nvSpPr>
            <p:spPr bwMode="auto">
              <a:xfrm flipH="1" flipV="1">
                <a:off x="3264" y="2832"/>
                <a:ext cx="384" cy="288"/>
              </a:xfrm>
              <a:prstGeom prst="line">
                <a:avLst/>
              </a:prstGeom>
              <a:noFill/>
              <a:ln w="28575">
                <a:solidFill>
                  <a:srgbClr val="FF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96" name="Line 40"/>
              <p:cNvSpPr>
                <a:spLocks noChangeShapeType="1"/>
              </p:cNvSpPr>
              <p:nvPr/>
            </p:nvSpPr>
            <p:spPr bwMode="auto">
              <a:xfrm flipV="1">
                <a:off x="3648" y="2448"/>
                <a:ext cx="912" cy="672"/>
              </a:xfrm>
              <a:prstGeom prst="line">
                <a:avLst/>
              </a:prstGeom>
              <a:noFill/>
              <a:ln w="28575">
                <a:solidFill>
                  <a:srgbClr val="FF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497" name="Line 41"/>
              <p:cNvSpPr>
                <a:spLocks noChangeShapeType="1"/>
              </p:cNvSpPr>
              <p:nvPr/>
            </p:nvSpPr>
            <p:spPr bwMode="auto">
              <a:xfrm flipH="1" flipV="1">
                <a:off x="4464" y="2064"/>
                <a:ext cx="96" cy="384"/>
              </a:xfrm>
              <a:prstGeom prst="line">
                <a:avLst/>
              </a:prstGeom>
              <a:noFill/>
              <a:ln w="28575">
                <a:solidFill>
                  <a:srgbClr val="FF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147498" name="Rectangle 42"/>
            <p:cNvSpPr>
              <a:spLocks noChangeArrowheads="1"/>
            </p:cNvSpPr>
            <p:nvPr/>
          </p:nvSpPr>
          <p:spPr bwMode="auto">
            <a:xfrm>
              <a:off x="432" y="2640"/>
              <a:ext cx="1680" cy="24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rgbClr val="DDDDDD"/>
                  </a:solidFill>
                  <a:latin typeface="Arial" charset="0"/>
                  <a:cs typeface="+mn-cs"/>
                </a:rPr>
                <a:t> 	CMYK ink space</a:t>
              </a:r>
            </a:p>
          </p:txBody>
        </p:sp>
        <p:sp>
          <p:nvSpPr>
            <p:cNvPr id="147499" name="Text Box 43"/>
            <p:cNvSpPr txBox="1">
              <a:spLocks noChangeArrowheads="1"/>
            </p:cNvSpPr>
            <p:nvPr/>
          </p:nvSpPr>
          <p:spPr bwMode="auto">
            <a:xfrm>
              <a:off x="384" y="2584"/>
              <a:ext cx="336" cy="3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latin typeface="Wingdings 2" charset="0"/>
                  <a:cs typeface="+mn-cs"/>
                </a:rPr>
                <a:t>x</a:t>
              </a:r>
            </a:p>
          </p:txBody>
        </p:sp>
      </p:grpSp>
      <p:sp>
        <p:nvSpPr>
          <p:cNvPr id="147500" name="Text Box 44"/>
          <p:cNvSpPr txBox="1">
            <a:spLocks noChangeArrowheads="1"/>
          </p:cNvSpPr>
          <p:nvPr/>
        </p:nvSpPr>
        <p:spPr bwMode="auto">
          <a:xfrm>
            <a:off x="990600" y="3759200"/>
            <a:ext cx="2667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2400">
                <a:solidFill>
                  <a:schemeClr val="tx1"/>
                </a:solidFill>
                <a:latin typeface="Times New Roman" charset="0"/>
                <a:cs typeface="+mn-cs"/>
              </a:rPr>
              <a:t>xxx</a:t>
            </a:r>
          </a:p>
        </p:txBody>
      </p:sp>
      <p:grpSp>
        <p:nvGrpSpPr>
          <p:cNvPr id="147501" name="Group 45"/>
          <p:cNvGrpSpPr>
            <a:grpSpLocks/>
          </p:cNvGrpSpPr>
          <p:nvPr/>
        </p:nvGrpSpPr>
        <p:grpSpPr bwMode="auto">
          <a:xfrm>
            <a:off x="990600" y="850900"/>
            <a:ext cx="7620000" cy="3475038"/>
            <a:chOff x="384" y="1056"/>
            <a:chExt cx="4800" cy="2189"/>
          </a:xfrm>
        </p:grpSpPr>
        <p:grpSp>
          <p:nvGrpSpPr>
            <p:cNvPr id="33804" name="Group 46"/>
            <p:cNvGrpSpPr>
              <a:grpSpLocks/>
            </p:cNvGrpSpPr>
            <p:nvPr/>
          </p:nvGrpSpPr>
          <p:grpSpPr bwMode="auto">
            <a:xfrm>
              <a:off x="3216" y="1056"/>
              <a:ext cx="1968" cy="2112"/>
              <a:chOff x="3216" y="1056"/>
              <a:chExt cx="1968" cy="2112"/>
            </a:xfrm>
          </p:grpSpPr>
          <p:sp>
            <p:nvSpPr>
              <p:cNvPr id="147503" name="Line 47"/>
              <p:cNvSpPr>
                <a:spLocks noChangeShapeType="1"/>
              </p:cNvSpPr>
              <p:nvPr/>
            </p:nvSpPr>
            <p:spPr bwMode="auto">
              <a:xfrm flipH="1">
                <a:off x="3216" y="1056"/>
                <a:ext cx="336" cy="2112"/>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504" name="Line 48"/>
              <p:cNvSpPr>
                <a:spLocks noChangeShapeType="1"/>
              </p:cNvSpPr>
              <p:nvPr/>
            </p:nvSpPr>
            <p:spPr bwMode="auto">
              <a:xfrm>
                <a:off x="3552" y="1056"/>
                <a:ext cx="1632" cy="1536"/>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7505" name="Line 49"/>
              <p:cNvSpPr>
                <a:spLocks noChangeShapeType="1"/>
              </p:cNvSpPr>
              <p:nvPr/>
            </p:nvSpPr>
            <p:spPr bwMode="auto">
              <a:xfrm flipV="1">
                <a:off x="3216" y="2592"/>
                <a:ext cx="1968" cy="576"/>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147506" name="Rectangle 50"/>
            <p:cNvSpPr>
              <a:spLocks noChangeArrowheads="1"/>
            </p:cNvSpPr>
            <p:nvPr/>
          </p:nvSpPr>
          <p:spPr bwMode="auto">
            <a:xfrm>
              <a:off x="432" y="2936"/>
              <a:ext cx="2160" cy="24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81000" indent="-381000">
                <a:spcBef>
                  <a:spcPct val="20000"/>
                </a:spcBef>
                <a:defRPr/>
              </a:pPr>
              <a:r>
                <a:rPr lang="en-US" sz="2200">
                  <a:solidFill>
                    <a:srgbClr val="DDDDDD"/>
                  </a:solidFill>
                  <a:latin typeface="Arial" charset="0"/>
                  <a:cs typeface="+mn-cs"/>
                </a:rPr>
                <a:t> 	Hexachrome</a:t>
              </a:r>
              <a:r>
                <a:rPr lang="en-US" sz="2200" b="1" baseline="30000">
                  <a:solidFill>
                    <a:schemeClr val="bg1"/>
                  </a:solidFill>
                  <a:latin typeface="Arial" charset="0"/>
                  <a:cs typeface="+mn-cs"/>
                  <a:sym typeface="Symbol" charset="0"/>
                </a:rPr>
                <a:t></a:t>
              </a:r>
              <a:r>
                <a:rPr lang="en-US" sz="2200">
                  <a:solidFill>
                    <a:srgbClr val="DDDDDD"/>
                  </a:solidFill>
                  <a:latin typeface="Arial" charset="0"/>
                  <a:cs typeface="+mn-cs"/>
                </a:rPr>
                <a:t> ink space</a:t>
              </a:r>
            </a:p>
          </p:txBody>
        </p:sp>
        <p:sp>
          <p:nvSpPr>
            <p:cNvPr id="147507" name="Text Box 51"/>
            <p:cNvSpPr txBox="1">
              <a:spLocks noChangeArrowheads="1"/>
            </p:cNvSpPr>
            <p:nvPr/>
          </p:nvSpPr>
          <p:spPr bwMode="auto">
            <a:xfrm>
              <a:off x="384" y="2880"/>
              <a:ext cx="288" cy="3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3200">
                  <a:solidFill>
                    <a:srgbClr val="FF0000"/>
                  </a:solidFill>
                  <a:latin typeface="Wingdings 2" charset="0"/>
                  <a:cs typeface="+mn-cs"/>
                </a:rPr>
                <a:t>y</a:t>
              </a:r>
            </a:p>
          </p:txBody>
        </p:sp>
      </p:grpSp>
    </p:spTree>
    <p:extLst>
      <p:ext uri="{BB962C8B-B14F-4D97-AF65-F5344CB8AC3E}">
        <p14:creationId xmlns:p14="http://schemas.microsoft.com/office/powerpoint/2010/main" val="2109777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7470"/>
                                        </p:tgtEl>
                                        <p:attrNameLst>
                                          <p:attrName>style.visibility</p:attrName>
                                        </p:attrNameLst>
                                      </p:cBhvr>
                                      <p:to>
                                        <p:strVal val="visible"/>
                                      </p:to>
                                    </p:set>
                                  </p:childTnLst>
                                  <p:subTnLst>
                                    <p:set>
                                      <p:cBhvr override="childStyle">
                                        <p:cTn dur="1" fill="hold" display="0" masterRel="nextClick" afterEffect="1"/>
                                        <p:tgtEl>
                                          <p:spTgt spid="147470"/>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7477"/>
                                        </p:tgtEl>
                                        <p:attrNameLst>
                                          <p:attrName>style.visibility</p:attrName>
                                        </p:attrNameLst>
                                      </p:cBhvr>
                                      <p:to>
                                        <p:strVal val="visible"/>
                                      </p:to>
                                    </p:set>
                                  </p:childTnLst>
                                  <p:subTnLst>
                                    <p:set>
                                      <p:cBhvr override="childStyle">
                                        <p:cTn dur="1" fill="hold" display="0" masterRel="nextClick" afterEffect="1"/>
                                        <p:tgtEl>
                                          <p:spTgt spid="147477"/>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7484"/>
                                        </p:tgtEl>
                                        <p:attrNameLst>
                                          <p:attrName>style.visibility</p:attrName>
                                        </p:attrNameLst>
                                      </p:cBhvr>
                                      <p:to>
                                        <p:strVal val="visible"/>
                                      </p:to>
                                    </p:set>
                                  </p:childTnLst>
                                  <p:subTnLst>
                                    <p:set>
                                      <p:cBhvr override="childStyle">
                                        <p:cTn dur="1" fill="hold" display="0" masterRel="nextClick" afterEffect="1"/>
                                        <p:tgtEl>
                                          <p:spTgt spid="147484"/>
                                        </p:tgtEl>
                                        <p:attrNameLst>
                                          <p:attrName>style.visibility</p:attrName>
                                        </p:attrNameLst>
                                      </p:cBhvr>
                                      <p:to>
                                        <p:strVal val="hidden"/>
                                      </p:to>
                                    </p:set>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47491"/>
                                        </p:tgtEl>
                                        <p:attrNameLst>
                                          <p:attrName>style.visibility</p:attrName>
                                        </p:attrNameLst>
                                      </p:cBhvr>
                                      <p:to>
                                        <p:strVal val="visible"/>
                                      </p:to>
                                    </p:set>
                                  </p:childTnLst>
                                  <p:subTnLst>
                                    <p:set>
                                      <p:cBhvr override="childStyle">
                                        <p:cTn dur="1" fill="hold" display="0" masterRel="nextClick" afterEffect="1"/>
                                        <p:tgtEl>
                                          <p:spTgt spid="147491"/>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47501"/>
                                        </p:tgtEl>
                                        <p:attrNameLst>
                                          <p:attrName>style.visibility</p:attrName>
                                        </p:attrNameLst>
                                      </p:cBhvr>
                                      <p:to>
                                        <p:strVal val="visible"/>
                                      </p:to>
                                    </p:set>
                                  </p:childTnLst>
                                  <p:subTnLst>
                                    <p:set>
                                      <p:cBhvr override="childStyle">
                                        <p:cTn dur="1" fill="hold" display="0" masterRel="nextClick" afterEffect="1"/>
                                        <p:tgtEl>
                                          <p:spTgt spid="14750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98438" y="152400"/>
            <a:ext cx="8777287" cy="285273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0292" name="Rectangle 4"/>
          <p:cNvSpPr>
            <a:spLocks noChangeArrowheads="1"/>
          </p:cNvSpPr>
          <p:nvPr/>
        </p:nvSpPr>
        <p:spPr bwMode="auto">
          <a:xfrm>
            <a:off x="0" y="3011488"/>
            <a:ext cx="9144000" cy="3846512"/>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0293" name="Rectangle 5"/>
          <p:cNvSpPr>
            <a:spLocks noGrp="1" noChangeArrowheads="1"/>
          </p:cNvSpPr>
          <p:nvPr>
            <p:ph type="title"/>
          </p:nvPr>
        </p:nvSpPr>
        <p:spPr>
          <a:xfrm>
            <a:off x="473075" y="3009900"/>
            <a:ext cx="6956425" cy="1657350"/>
          </a:xfrm>
        </p:spPr>
        <p:txBody>
          <a:bodyPr>
            <a:normAutofit fontScale="90000"/>
          </a:bodyPr>
          <a:lstStyle/>
          <a:p>
            <a:pPr eaLnBrk="1" hangingPunct="1">
              <a:defRPr/>
            </a:pPr>
            <a:br>
              <a:rPr lang="en-US" sz="4800">
                <a:cs typeface="+mj-cs"/>
              </a:rPr>
            </a:br>
            <a:r>
              <a:rPr lang="en-US" sz="4800">
                <a:cs typeface="+mj-cs"/>
              </a:rPr>
              <a:t>PANTONE</a:t>
            </a:r>
            <a:br>
              <a:rPr lang="en-US" sz="4800">
                <a:cs typeface="+mj-cs"/>
              </a:rPr>
            </a:br>
            <a:r>
              <a:rPr lang="en-US" sz="6600" b="1">
                <a:cs typeface="+mj-cs"/>
              </a:rPr>
              <a:t>HEXACHROME</a:t>
            </a:r>
            <a:r>
              <a:rPr lang="en-US" baseline="52000">
                <a:cs typeface="+mj-cs"/>
                <a:sym typeface="Symbol" charset="0"/>
              </a:rPr>
              <a:t></a:t>
            </a:r>
            <a:endParaRPr lang="en-US" baseline="52000">
              <a:cs typeface="+mj-cs"/>
            </a:endParaRPr>
          </a:p>
        </p:txBody>
      </p:sp>
      <p:sp>
        <p:nvSpPr>
          <p:cNvPr id="140294" name="Rectangle 6"/>
          <p:cNvSpPr>
            <a:spLocks noGrp="1" noChangeArrowheads="1"/>
          </p:cNvSpPr>
          <p:nvPr>
            <p:ph type="body" idx="1"/>
          </p:nvPr>
        </p:nvSpPr>
        <p:spPr>
          <a:xfrm>
            <a:off x="473075" y="4808538"/>
            <a:ext cx="8043863" cy="1325562"/>
          </a:xfrm>
        </p:spPr>
        <p:txBody>
          <a:bodyPr/>
          <a:lstStyle/>
          <a:p>
            <a:pPr marL="0" indent="0" eaLnBrk="1" hangingPunct="1">
              <a:defRPr/>
            </a:pPr>
            <a:br>
              <a:rPr lang="en-US" sz="2000">
                <a:cs typeface="+mn-cs"/>
              </a:rPr>
            </a:br>
            <a:endParaRPr lang="en-US">
              <a:cs typeface="+mn-cs"/>
            </a:endParaRPr>
          </a:p>
        </p:txBody>
      </p:sp>
      <p:grpSp>
        <p:nvGrpSpPr>
          <p:cNvPr id="34821" name="Group 11"/>
          <p:cNvGrpSpPr>
            <a:grpSpLocks/>
          </p:cNvGrpSpPr>
          <p:nvPr/>
        </p:nvGrpSpPr>
        <p:grpSpPr bwMode="auto">
          <a:xfrm>
            <a:off x="0" y="0"/>
            <a:ext cx="9144000" cy="6862763"/>
            <a:chOff x="0" y="0"/>
            <a:chExt cx="5760" cy="4323"/>
          </a:xfrm>
        </p:grpSpPr>
        <p:sp>
          <p:nvSpPr>
            <p:cNvPr id="140300" name="Rectangle 12"/>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0301" name="Rectangle 13"/>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0302" name="Rectangle 14"/>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0303" name="Rectangle 15"/>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40304" name="Rectangle 16"/>
          <p:cNvSpPr>
            <a:spLocks noChangeArrowheads="1"/>
          </p:cNvSpPr>
          <p:nvPr/>
        </p:nvSpPr>
        <p:spPr bwMode="auto">
          <a:xfrm>
            <a:off x="0" y="2901950"/>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34823" name="Picture 17" descr="Yellow 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0138" y="250825"/>
            <a:ext cx="960437" cy="96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4" name="Picture 18" descr="Orange 0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4138" y="250825"/>
            <a:ext cx="960437" cy="96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5" name="Picture 19" descr="Rhodamine R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8138" y="255588"/>
            <a:ext cx="960437" cy="960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6" name="Picture 20" descr="Process Blu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488" y="250825"/>
            <a:ext cx="950912" cy="950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7" name="Picture 21" descr="Gre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4075" y="250825"/>
            <a:ext cx="950913" cy="950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8" name="Picture 22" descr="Blac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0775" y="252413"/>
            <a:ext cx="950913" cy="950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29" name="Picture 23" descr="6solidcolor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0713" y="1293813"/>
            <a:ext cx="7972425" cy="1700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47827167"/>
      </p:ext>
    </p:extLst>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008000"/>
                </a:solidFill>
                <a:latin typeface="Arial"/>
                <a:cs typeface="Arial"/>
              </a:rPr>
              <a:t>Light</a:t>
            </a:r>
            <a:r>
              <a:rPr lang="en-US" dirty="0">
                <a:latin typeface="Arial"/>
                <a:cs typeface="Arial"/>
              </a:rPr>
              <a:t> is only one part of the electromagnetic spectrum including radio, microwave, infrared, visible, ultraviolet, x-ray and gamma rays.</a:t>
            </a:r>
          </a:p>
          <a:p>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7" name="Picture 6" desc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960" y="3426111"/>
            <a:ext cx="7934325" cy="225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3849755" y="6480706"/>
            <a:ext cx="1493468"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Courtesy Pantone</a:t>
            </a:r>
          </a:p>
        </p:txBody>
      </p:sp>
    </p:spTree>
    <p:extLst>
      <p:ext uri="{BB962C8B-B14F-4D97-AF65-F5344CB8AC3E}">
        <p14:creationId xmlns:p14="http://schemas.microsoft.com/office/powerpoint/2010/main" val="2640421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9267" name="Rectangle 3"/>
          <p:cNvSpPr>
            <a:spLocks noGrp="1" noChangeArrowheads="1"/>
          </p:cNvSpPr>
          <p:nvPr>
            <p:ph type="body" idx="1"/>
          </p:nvPr>
        </p:nvSpPr>
        <p:spPr>
          <a:xfrm>
            <a:off x="473075" y="4808538"/>
            <a:ext cx="6405563" cy="1325562"/>
          </a:xfrm>
        </p:spPr>
        <p:txBody>
          <a:bodyPr/>
          <a:lstStyle/>
          <a:p>
            <a:pPr marL="0" indent="0" eaLnBrk="1" hangingPunct="1">
              <a:defRPr/>
            </a:pPr>
            <a:endParaRPr lang="en-US">
              <a:solidFill>
                <a:schemeClr val="tx1"/>
              </a:solidFill>
              <a:cs typeface="+mn-cs"/>
            </a:endParaRPr>
          </a:p>
        </p:txBody>
      </p:sp>
      <p:grpSp>
        <p:nvGrpSpPr>
          <p:cNvPr id="35843" name="Group 4"/>
          <p:cNvGrpSpPr>
            <a:grpSpLocks/>
          </p:cNvGrpSpPr>
          <p:nvPr/>
        </p:nvGrpSpPr>
        <p:grpSpPr bwMode="auto">
          <a:xfrm>
            <a:off x="0" y="0"/>
            <a:ext cx="9144000" cy="6862763"/>
            <a:chOff x="0" y="0"/>
            <a:chExt cx="5760" cy="4323"/>
          </a:xfrm>
        </p:grpSpPr>
        <p:sp>
          <p:nvSpPr>
            <p:cNvPr id="139269" name="Rectangle 5"/>
            <p:cNvSpPr>
              <a:spLocks noChangeArrowheads="1"/>
            </p:cNvSpPr>
            <p:nvPr/>
          </p:nvSpPr>
          <p:spPr bwMode="auto">
            <a:xfrm>
              <a:off x="0" y="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9270" name="Rectangle 6"/>
            <p:cNvSpPr>
              <a:spLocks noChangeArrowheads="1"/>
            </p:cNvSpPr>
            <p:nvPr/>
          </p:nvSpPr>
          <p:spPr bwMode="auto">
            <a:xfrm>
              <a:off x="0" y="4180"/>
              <a:ext cx="576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9271" name="Rectangle 7"/>
            <p:cNvSpPr>
              <a:spLocks noChangeArrowheads="1"/>
            </p:cNvSpPr>
            <p:nvPr/>
          </p:nvSpPr>
          <p:spPr bwMode="auto">
            <a:xfrm rot="5400000">
              <a:off x="3529" y="2090"/>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9272" name="Rectangle 8"/>
            <p:cNvSpPr>
              <a:spLocks noChangeArrowheads="1"/>
            </p:cNvSpPr>
            <p:nvPr/>
          </p:nvSpPr>
          <p:spPr bwMode="auto">
            <a:xfrm rot="5400000">
              <a:off x="-2088" y="2088"/>
              <a:ext cx="4320" cy="143"/>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39273" name="Rectangle 9"/>
          <p:cNvSpPr>
            <a:spLocks noGrp="1" noChangeArrowheads="1"/>
          </p:cNvSpPr>
          <p:nvPr>
            <p:ph type="title"/>
          </p:nvPr>
        </p:nvSpPr>
        <p:spPr/>
        <p:txBody>
          <a:bodyPr>
            <a:normAutofit fontScale="90000"/>
          </a:bodyPr>
          <a:lstStyle/>
          <a:p>
            <a:pPr eaLnBrk="1" hangingPunct="1">
              <a:defRPr/>
            </a:pPr>
            <a:endParaRPr lang="en-US" sz="7200" b="1">
              <a:solidFill>
                <a:schemeClr val="tx1"/>
              </a:solidFill>
              <a:cs typeface="+mj-cs"/>
            </a:endParaRPr>
          </a:p>
        </p:txBody>
      </p:sp>
      <p:pic>
        <p:nvPicPr>
          <p:cNvPr id="35845" name="Picture 12" descr="Hexachr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175" y="385763"/>
            <a:ext cx="7715250" cy="6202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92070608"/>
      </p:ext>
    </p:extLst>
  </p:cSld>
  <p:clrMapOvr>
    <a:masterClrMapping/>
  </p:clrMapOvr>
  <p:transition>
    <p:push dir="d"/>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27" name="Rectangle 15"/>
          <p:cNvSpPr>
            <a:spLocks noGrp="1" noChangeArrowheads="1"/>
          </p:cNvSpPr>
          <p:nvPr>
            <p:ph type="title"/>
          </p:nvPr>
        </p:nvSpPr>
        <p:spPr/>
        <p:txBody>
          <a:bodyPr/>
          <a:lstStyle/>
          <a:p>
            <a:pPr eaLnBrk="1" hangingPunct="1">
              <a:defRPr/>
            </a:pPr>
            <a:endParaRPr lang="en-US">
              <a:cs typeface="+mj-cs"/>
            </a:endParaRPr>
          </a:p>
        </p:txBody>
      </p:sp>
      <p:sp>
        <p:nvSpPr>
          <p:cNvPr id="141316" name="Rectangle 4"/>
          <p:cNvSpPr>
            <a:spLocks noChangeArrowheads="1"/>
          </p:cNvSpPr>
          <p:nvPr/>
        </p:nvSpPr>
        <p:spPr bwMode="auto">
          <a:xfrm>
            <a:off x="0" y="0"/>
            <a:ext cx="9144000" cy="68580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1317"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r>
              <a:rPr lang="en-US" sz="5400">
                <a:solidFill>
                  <a:schemeClr val="bg1"/>
                </a:solidFill>
                <a:latin typeface="Helvetica 65" charset="0"/>
                <a:cs typeface="+mn-cs"/>
              </a:rPr>
              <a:t>Viewing</a:t>
            </a:r>
            <a:br>
              <a:rPr lang="en-US" sz="5400">
                <a:solidFill>
                  <a:schemeClr val="bg1"/>
                </a:solidFill>
                <a:latin typeface="Helvetica 65" charset="0"/>
                <a:cs typeface="+mn-cs"/>
              </a:rPr>
            </a:br>
            <a:r>
              <a:rPr lang="en-US" sz="7200" b="1">
                <a:solidFill>
                  <a:schemeClr val="bg1"/>
                </a:solidFill>
                <a:latin typeface="Helvetica 65" charset="0"/>
                <a:cs typeface="+mn-cs"/>
              </a:rPr>
              <a:t>Color</a:t>
            </a:r>
          </a:p>
        </p:txBody>
      </p:sp>
      <p:sp>
        <p:nvSpPr>
          <p:cNvPr id="141318" name="Rectangle 6"/>
          <p:cNvSpPr>
            <a:spLocks noChangeArrowheads="1"/>
          </p:cNvSpPr>
          <p:nvPr/>
        </p:nvSpPr>
        <p:spPr bwMode="auto">
          <a:xfrm>
            <a:off x="473075" y="4808538"/>
            <a:ext cx="6373813"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endParaRPr lang="en-US" sz="2200">
              <a:solidFill>
                <a:schemeClr val="bg1"/>
              </a:solidFill>
              <a:latin typeface="Arial" charset="0"/>
              <a:cs typeface="+mn-cs"/>
            </a:endParaRPr>
          </a:p>
        </p:txBody>
      </p:sp>
      <p:graphicFrame>
        <p:nvGraphicFramePr>
          <p:cNvPr id="36869" name="Object 14"/>
          <p:cNvGraphicFramePr>
            <a:graphicFrameLocks noGrp="1" noChangeAspect="1"/>
          </p:cNvGraphicFramePr>
          <p:nvPr>
            <p:ph idx="1"/>
          </p:nvPr>
        </p:nvGraphicFramePr>
        <p:xfrm>
          <a:off x="6224588" y="127000"/>
          <a:ext cx="2903537" cy="6551613"/>
        </p:xfrm>
        <a:graphic>
          <a:graphicData uri="http://schemas.openxmlformats.org/presentationml/2006/ole">
            <mc:AlternateContent xmlns:mc="http://schemas.openxmlformats.org/markup-compatibility/2006">
              <mc:Choice xmlns:v="urn:schemas-microsoft-com:vml" Requires="v">
                <p:oleObj spid="_x0000_s188419" name="Image" r:id="rId3" imgW="5346032" imgH="12063492" progId="Photoshop.Image.9">
                  <p:embed/>
                </p:oleObj>
              </mc:Choice>
              <mc:Fallback>
                <p:oleObj name="Image" r:id="rId3" imgW="5346032" imgH="12063492"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4588" y="127000"/>
                        <a:ext cx="2903537" cy="6551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1320" name="Rectangle 8"/>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36871" name="Group 9"/>
          <p:cNvGrpSpPr>
            <a:grpSpLocks/>
          </p:cNvGrpSpPr>
          <p:nvPr/>
        </p:nvGrpSpPr>
        <p:grpSpPr bwMode="auto">
          <a:xfrm>
            <a:off x="0" y="0"/>
            <a:ext cx="9144000" cy="6862763"/>
            <a:chOff x="0" y="0"/>
            <a:chExt cx="5760" cy="4323"/>
          </a:xfrm>
        </p:grpSpPr>
        <p:sp>
          <p:nvSpPr>
            <p:cNvPr id="141322" name="Rectangle 10"/>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1323" name="Rectangle 11"/>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1324" name="Rectangle 12"/>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1325" name="Rectangle 13"/>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Tree>
    <p:extLst>
      <p:ext uri="{BB962C8B-B14F-4D97-AF65-F5344CB8AC3E}">
        <p14:creationId xmlns:p14="http://schemas.microsoft.com/office/powerpoint/2010/main" val="1207849643"/>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198438" y="152400"/>
            <a:ext cx="8777287" cy="256857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3364" name="Rectangle 4"/>
          <p:cNvSpPr>
            <a:spLocks noChangeArrowheads="1"/>
          </p:cNvSpPr>
          <p:nvPr/>
        </p:nvSpPr>
        <p:spPr bwMode="auto">
          <a:xfrm>
            <a:off x="0" y="2743200"/>
            <a:ext cx="9144000" cy="4114800"/>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3365" name="Rectangle 5"/>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Viewing</a:t>
            </a:r>
            <a:br>
              <a:rPr lang="en-US">
                <a:cs typeface="+mj-cs"/>
              </a:rPr>
            </a:br>
            <a:r>
              <a:rPr lang="en-US" sz="7200" b="1">
                <a:cs typeface="+mj-cs"/>
              </a:rPr>
              <a:t>Color</a:t>
            </a:r>
          </a:p>
        </p:txBody>
      </p:sp>
      <p:sp>
        <p:nvSpPr>
          <p:cNvPr id="143366" name="Rectangle 6"/>
          <p:cNvSpPr>
            <a:spLocks noGrp="1" noChangeArrowheads="1"/>
          </p:cNvSpPr>
          <p:nvPr>
            <p:ph type="body" idx="1"/>
          </p:nvPr>
        </p:nvSpPr>
        <p:spPr>
          <a:xfrm>
            <a:off x="473075" y="4808538"/>
            <a:ext cx="8043863" cy="1325562"/>
          </a:xfrm>
        </p:spPr>
        <p:txBody>
          <a:bodyPr>
            <a:normAutofit fontScale="85000" lnSpcReduction="10000"/>
          </a:bodyPr>
          <a:lstStyle/>
          <a:p>
            <a:pPr marL="0" indent="0" eaLnBrk="1" hangingPunct="1">
              <a:defRPr/>
            </a:pPr>
            <a:r>
              <a:rPr lang="en-US">
                <a:cs typeface="+mn-cs"/>
              </a:rPr>
              <a:t>In offset lithography, the density of CMYK inks can not be varied in continuous fashion across an image,  so a range is produced by means of halftoning.</a:t>
            </a:r>
          </a:p>
        </p:txBody>
      </p:sp>
      <p:sp>
        <p:nvSpPr>
          <p:cNvPr id="143376" name="Rectangle 16"/>
          <p:cNvSpPr>
            <a:spLocks noChangeArrowheads="1"/>
          </p:cNvSpPr>
          <p:nvPr/>
        </p:nvSpPr>
        <p:spPr bwMode="auto">
          <a:xfrm>
            <a:off x="0" y="2616200"/>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37894" name="Group 11"/>
          <p:cNvGrpSpPr>
            <a:grpSpLocks/>
          </p:cNvGrpSpPr>
          <p:nvPr/>
        </p:nvGrpSpPr>
        <p:grpSpPr bwMode="auto">
          <a:xfrm>
            <a:off x="0" y="0"/>
            <a:ext cx="9144000" cy="6862763"/>
            <a:chOff x="0" y="0"/>
            <a:chExt cx="5760" cy="4323"/>
          </a:xfrm>
        </p:grpSpPr>
        <p:sp>
          <p:nvSpPr>
            <p:cNvPr id="143372" name="Rectangle 12"/>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3373" name="Rectangle 13"/>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3374" name="Rectangle 14"/>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3375" name="Rectangle 15"/>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37895" name="Picture 18" desc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113" y="309563"/>
            <a:ext cx="7934325" cy="2257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381" name="Picture 21"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3084513"/>
            <a:ext cx="8070850" cy="3328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44843561"/>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3381"/>
                                        </p:tgtEl>
                                        <p:attrNameLst>
                                          <p:attrName>style.visibility</p:attrName>
                                        </p:attrNameLst>
                                      </p:cBhvr>
                                      <p:to>
                                        <p:strVal val="visible"/>
                                      </p:to>
                                    </p:set>
                                    <p:animEffect transition="in" filter="fade">
                                      <p:cBhvr>
                                        <p:cTn id="7" dur="2000"/>
                                        <p:tgtEl>
                                          <p:spTgt spid="143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defRPr/>
            </a:pPr>
            <a:endParaRPr lang="en-US">
              <a:cs typeface="+mj-cs"/>
            </a:endParaRPr>
          </a:p>
        </p:txBody>
      </p:sp>
      <p:sp>
        <p:nvSpPr>
          <p:cNvPr id="145411" name="Rectangle 3"/>
          <p:cNvSpPr>
            <a:spLocks noGrp="1" noChangeArrowheads="1"/>
          </p:cNvSpPr>
          <p:nvPr>
            <p:ph type="body" idx="1"/>
          </p:nvPr>
        </p:nvSpPr>
        <p:spPr/>
        <p:txBody>
          <a:bodyPr/>
          <a:lstStyle/>
          <a:p>
            <a:pPr marL="0" indent="0" eaLnBrk="1" hangingPunct="1">
              <a:defRPr/>
            </a:pPr>
            <a:endParaRPr lang="en-US">
              <a:cs typeface="+mn-cs"/>
            </a:endParaRPr>
          </a:p>
        </p:txBody>
      </p:sp>
      <p:sp>
        <p:nvSpPr>
          <p:cNvPr id="145412" name="Rectangle 4"/>
          <p:cNvSpPr>
            <a:spLocks noChangeArrowheads="1"/>
          </p:cNvSpPr>
          <p:nvPr/>
        </p:nvSpPr>
        <p:spPr bwMode="auto">
          <a:xfrm>
            <a:off x="0" y="0"/>
            <a:ext cx="8955088"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5413" name="Rectangle 5"/>
          <p:cNvSpPr>
            <a:spLocks noChangeArrowheads="1"/>
          </p:cNvSpPr>
          <p:nvPr/>
        </p:nvSpPr>
        <p:spPr bwMode="auto">
          <a:xfrm>
            <a:off x="473075" y="2916238"/>
            <a:ext cx="6373813" cy="1751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lstStyle/>
          <a:p>
            <a:pPr>
              <a:lnSpc>
                <a:spcPct val="80000"/>
              </a:lnSpc>
              <a:spcBef>
                <a:spcPct val="0"/>
              </a:spcBef>
              <a:defRPr/>
            </a:pPr>
            <a:endParaRPr lang="en-US" sz="7200" b="1">
              <a:solidFill>
                <a:schemeClr val="bg1"/>
              </a:solidFill>
              <a:latin typeface="Helvetica 65" charset="0"/>
              <a:cs typeface="+mn-cs"/>
            </a:endParaRPr>
          </a:p>
        </p:txBody>
      </p:sp>
      <p:sp>
        <p:nvSpPr>
          <p:cNvPr id="145414" name="Rectangle 6"/>
          <p:cNvSpPr>
            <a:spLocks noChangeArrowheads="1"/>
          </p:cNvSpPr>
          <p:nvPr/>
        </p:nvSpPr>
        <p:spPr bwMode="auto">
          <a:xfrm>
            <a:off x="473075" y="4808538"/>
            <a:ext cx="5507038"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endParaRPr lang="en-US" sz="2200">
              <a:solidFill>
                <a:schemeClr val="bg1"/>
              </a:solidFill>
              <a:latin typeface="Arial" charset="0"/>
              <a:cs typeface="+mn-cs"/>
            </a:endParaRPr>
          </a:p>
        </p:txBody>
      </p:sp>
      <p:pic>
        <p:nvPicPr>
          <p:cNvPr id="145430"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0" y="534988"/>
            <a:ext cx="5995988" cy="601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38919" name="Group 28"/>
          <p:cNvGrpSpPr>
            <a:grpSpLocks/>
          </p:cNvGrpSpPr>
          <p:nvPr/>
        </p:nvGrpSpPr>
        <p:grpSpPr bwMode="auto">
          <a:xfrm>
            <a:off x="6557963" y="201613"/>
            <a:ext cx="2390775" cy="6440487"/>
            <a:chOff x="4131" y="127"/>
            <a:chExt cx="1506" cy="4057"/>
          </a:xfrm>
        </p:grpSpPr>
        <p:pic>
          <p:nvPicPr>
            <p:cNvPr id="14543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1" y="1471"/>
              <a:ext cx="1506" cy="13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45433" name="Picture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6" y="127"/>
              <a:ext cx="1496" cy="1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45435"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0" y="2836"/>
              <a:ext cx="1484" cy="1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grpSp>
        <p:nvGrpSpPr>
          <p:cNvPr id="38920" name="Group 8"/>
          <p:cNvGrpSpPr>
            <a:grpSpLocks/>
          </p:cNvGrpSpPr>
          <p:nvPr/>
        </p:nvGrpSpPr>
        <p:grpSpPr bwMode="auto">
          <a:xfrm>
            <a:off x="0" y="0"/>
            <a:ext cx="9144000" cy="6862763"/>
            <a:chOff x="0" y="0"/>
            <a:chExt cx="5760" cy="4323"/>
          </a:xfrm>
        </p:grpSpPr>
        <p:sp>
          <p:nvSpPr>
            <p:cNvPr id="145417"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5418"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5419"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5420"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Tree>
    <p:extLst>
      <p:ext uri="{BB962C8B-B14F-4D97-AF65-F5344CB8AC3E}">
        <p14:creationId xmlns:p14="http://schemas.microsoft.com/office/powerpoint/2010/main" val="858330815"/>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0" y="0"/>
            <a:ext cx="9144000" cy="6858000"/>
          </a:xfrm>
          <a:prstGeom prst="rect">
            <a:avLst/>
          </a:prstGeom>
          <a:solidFill>
            <a:srgbClr val="0033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39938" name="Picture 3" descr="CC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98425"/>
            <a:ext cx="2743200" cy="671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9508" name="Rectangle 4"/>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Identify</a:t>
            </a:r>
            <a:br>
              <a:rPr lang="en-US">
                <a:cs typeface="+mj-cs"/>
              </a:rPr>
            </a:br>
            <a:r>
              <a:rPr lang="en-US" sz="7200" b="1">
                <a:cs typeface="+mj-cs"/>
              </a:rPr>
              <a:t>Color.</a:t>
            </a:r>
          </a:p>
        </p:txBody>
      </p:sp>
      <p:grpSp>
        <p:nvGrpSpPr>
          <p:cNvPr id="39940" name="Group 5"/>
          <p:cNvGrpSpPr>
            <a:grpSpLocks/>
          </p:cNvGrpSpPr>
          <p:nvPr/>
        </p:nvGrpSpPr>
        <p:grpSpPr bwMode="auto">
          <a:xfrm>
            <a:off x="0" y="0"/>
            <a:ext cx="9144000" cy="6862763"/>
            <a:chOff x="0" y="0"/>
            <a:chExt cx="5760" cy="4323"/>
          </a:xfrm>
        </p:grpSpPr>
        <p:sp>
          <p:nvSpPr>
            <p:cNvPr id="149510"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9511"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9512"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9513"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49514"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39942" name="Picture 11" descr="P_LgFrame_W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9516" name="Rectangle 12"/>
          <p:cNvSpPr>
            <a:spLocks noGrp="1" noChangeArrowheads="1"/>
          </p:cNvSpPr>
          <p:nvPr>
            <p:ph type="body" idx="1"/>
          </p:nvPr>
        </p:nvSpPr>
        <p:spPr>
          <a:xfrm>
            <a:off x="1884363" y="5345113"/>
            <a:ext cx="4962525" cy="788987"/>
          </a:xfrm>
        </p:spPr>
        <p:txBody>
          <a:bodyPr/>
          <a:lstStyle/>
          <a:p>
            <a:pPr marL="0" indent="0" eaLnBrk="1" hangingPunct="1">
              <a:lnSpc>
                <a:spcPct val="70000"/>
              </a:lnSpc>
              <a:spcBef>
                <a:spcPct val="0"/>
              </a:spcBef>
              <a:defRPr/>
            </a:pPr>
            <a:r>
              <a:rPr lang="en-US" sz="3200" b="1">
                <a:cs typeface="+mn-cs"/>
              </a:rPr>
              <a:t>COLOR CUE 2</a:t>
            </a:r>
          </a:p>
        </p:txBody>
      </p:sp>
    </p:spTree>
    <p:extLst>
      <p:ext uri="{BB962C8B-B14F-4D97-AF65-F5344CB8AC3E}">
        <p14:creationId xmlns:p14="http://schemas.microsoft.com/office/powerpoint/2010/main" val="3161574941"/>
      </p:ext>
    </p:extLst>
  </p:cSld>
  <p:clrMapOvr>
    <a:masterClrMapping/>
  </p:clrMapOvr>
  <p:transition>
    <p:push/>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p:cNvSpPr>
          <p:nvPr/>
        </p:nvSpPr>
        <p:spPr bwMode="auto">
          <a:xfrm>
            <a:off x="0" y="0"/>
            <a:ext cx="9144000" cy="6858000"/>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1555"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Calibrate</a:t>
            </a:r>
            <a:br>
              <a:rPr lang="en-US">
                <a:cs typeface="+mj-cs"/>
              </a:rPr>
            </a:br>
            <a:r>
              <a:rPr lang="en-US" sz="7200" b="1">
                <a:cs typeface="+mj-cs"/>
              </a:rPr>
              <a:t>Color.</a:t>
            </a:r>
          </a:p>
        </p:txBody>
      </p:sp>
      <p:grpSp>
        <p:nvGrpSpPr>
          <p:cNvPr id="40963" name="Group 4"/>
          <p:cNvGrpSpPr>
            <a:grpSpLocks/>
          </p:cNvGrpSpPr>
          <p:nvPr/>
        </p:nvGrpSpPr>
        <p:grpSpPr bwMode="auto">
          <a:xfrm>
            <a:off x="0" y="0"/>
            <a:ext cx="9144000" cy="6862763"/>
            <a:chOff x="0" y="0"/>
            <a:chExt cx="5760" cy="4323"/>
          </a:xfrm>
        </p:grpSpPr>
        <p:sp>
          <p:nvSpPr>
            <p:cNvPr id="151557"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1558"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1559"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1560"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51561" name="Rectangle 9"/>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40965" name="Picture 10" descr="P_LgFrame_Wh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1563" name="Rectangle 11"/>
          <p:cNvSpPr>
            <a:spLocks noGrp="1" noChangeArrowheads="1"/>
          </p:cNvSpPr>
          <p:nvPr>
            <p:ph type="body" idx="1"/>
          </p:nvPr>
        </p:nvSpPr>
        <p:spPr>
          <a:xfrm>
            <a:off x="1884363" y="5345113"/>
            <a:ext cx="4962525" cy="788987"/>
          </a:xfrm>
        </p:spPr>
        <p:txBody>
          <a:bodyPr/>
          <a:lstStyle/>
          <a:p>
            <a:pPr marL="0" indent="0" eaLnBrk="1" hangingPunct="1">
              <a:lnSpc>
                <a:spcPct val="70000"/>
              </a:lnSpc>
              <a:spcBef>
                <a:spcPct val="0"/>
              </a:spcBef>
              <a:defRPr/>
            </a:pPr>
            <a:r>
              <a:rPr lang="en-US" sz="3200" b="1">
                <a:cs typeface="+mn-cs"/>
              </a:rPr>
              <a:t>i1 display 2</a:t>
            </a:r>
          </a:p>
        </p:txBody>
      </p:sp>
      <p:sp>
        <p:nvSpPr>
          <p:cNvPr id="151564" name="Rectangle 12"/>
          <p:cNvSpPr>
            <a:spLocks noChangeArrowheads="1"/>
          </p:cNvSpPr>
          <p:nvPr/>
        </p:nvSpPr>
        <p:spPr bwMode="auto">
          <a:xfrm>
            <a:off x="6326188" y="163513"/>
            <a:ext cx="2617787" cy="65262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aphicFrame>
        <p:nvGraphicFramePr>
          <p:cNvPr id="40968" name="Object 13"/>
          <p:cNvGraphicFramePr>
            <a:graphicFrameLocks noChangeAspect="1"/>
          </p:cNvGraphicFramePr>
          <p:nvPr/>
        </p:nvGraphicFramePr>
        <p:xfrm>
          <a:off x="6440488" y="1143000"/>
          <a:ext cx="2551112" cy="4660900"/>
        </p:xfrm>
        <a:graphic>
          <a:graphicData uri="http://schemas.openxmlformats.org/presentationml/2006/ole">
            <mc:AlternateContent xmlns:mc="http://schemas.openxmlformats.org/markup-compatibility/2006">
              <mc:Choice xmlns:v="urn:schemas-microsoft-com:vml" Requires="v">
                <p:oleObj spid="_x0000_s192515" name="Image" r:id="rId4" imgW="2107937" imgH="3847619" progId="Photoshop.Image.9">
                  <p:embed/>
                </p:oleObj>
              </mc:Choice>
              <mc:Fallback>
                <p:oleObj name="Image" r:id="rId4" imgW="2107937" imgH="3847619"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0488" y="1143000"/>
                        <a:ext cx="2551112" cy="4660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304677537"/>
      </p:ext>
    </p:extLst>
  </p:cSld>
  <p:clrMapOvr>
    <a:masterClrMapping/>
  </p:clrMapOvr>
  <p:transition>
    <p:push/>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ChangeArrowheads="1"/>
          </p:cNvSpPr>
          <p:nvPr/>
        </p:nvSpPr>
        <p:spPr bwMode="auto">
          <a:xfrm>
            <a:off x="0" y="0"/>
            <a:ext cx="9144000" cy="6858000"/>
          </a:xfrm>
          <a:prstGeom prst="rect">
            <a:avLst/>
          </a:prstGeom>
          <a:solidFill>
            <a:srgbClr val="FF00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20163"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Calibrate</a:t>
            </a:r>
            <a:br>
              <a:rPr lang="en-US">
                <a:cs typeface="+mj-cs"/>
              </a:rPr>
            </a:br>
            <a:r>
              <a:rPr lang="en-US" sz="7200" b="1">
                <a:cs typeface="+mj-cs"/>
              </a:rPr>
              <a:t>Color.</a:t>
            </a:r>
          </a:p>
        </p:txBody>
      </p:sp>
      <p:pic>
        <p:nvPicPr>
          <p:cNvPr id="41987" name="Picture 10"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0171" name="Rectangle 11"/>
          <p:cNvSpPr>
            <a:spLocks noGrp="1" noChangeArrowheads="1"/>
          </p:cNvSpPr>
          <p:nvPr>
            <p:ph type="body" idx="1"/>
          </p:nvPr>
        </p:nvSpPr>
        <p:spPr>
          <a:xfrm>
            <a:off x="1884363" y="5053013"/>
            <a:ext cx="4962525" cy="788987"/>
          </a:xfrm>
        </p:spPr>
        <p:txBody>
          <a:bodyPr/>
          <a:lstStyle/>
          <a:p>
            <a:pPr marL="0" indent="0" eaLnBrk="1" hangingPunct="1">
              <a:lnSpc>
                <a:spcPct val="70000"/>
              </a:lnSpc>
              <a:spcBef>
                <a:spcPct val="0"/>
              </a:spcBef>
              <a:defRPr/>
            </a:pPr>
            <a:r>
              <a:rPr lang="en-US" sz="3200" b="1">
                <a:cs typeface="+mn-cs"/>
              </a:rPr>
              <a:t>ColorMunki</a:t>
            </a:r>
            <a:br>
              <a:rPr lang="en-US" sz="3200" b="1">
                <a:cs typeface="+mn-cs"/>
              </a:rPr>
            </a:br>
            <a:r>
              <a:rPr lang="en-US" sz="3200" b="1">
                <a:cs typeface="+mn-cs"/>
              </a:rPr>
              <a:t>Design</a:t>
            </a:r>
          </a:p>
        </p:txBody>
      </p:sp>
      <p:sp>
        <p:nvSpPr>
          <p:cNvPr id="220172" name="Rectangle 12"/>
          <p:cNvSpPr>
            <a:spLocks noChangeArrowheads="1"/>
          </p:cNvSpPr>
          <p:nvPr/>
        </p:nvSpPr>
        <p:spPr bwMode="auto">
          <a:xfrm>
            <a:off x="4922838" y="163513"/>
            <a:ext cx="4021137" cy="65262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41990" name="Picture 14" descr="cmundesignCD"/>
          <p:cNvPicPr>
            <a:picLocks noChangeAspect="1" noChangeArrowheads="1"/>
          </p:cNvPicPr>
          <p:nvPr/>
        </p:nvPicPr>
        <p:blipFill>
          <a:blip r:embed="rId3">
            <a:extLst>
              <a:ext uri="{28A0092B-C50C-407E-A947-70E740481C1C}">
                <a14:useLocalDpi xmlns:a14="http://schemas.microsoft.com/office/drawing/2010/main" val="0"/>
              </a:ext>
            </a:extLst>
          </a:blip>
          <a:srcRect l="5898" t="5252" r="36116" b="3934"/>
          <a:stretch>
            <a:fillRect/>
          </a:stretch>
        </p:blipFill>
        <p:spPr bwMode="auto">
          <a:xfrm>
            <a:off x="4884738" y="668338"/>
            <a:ext cx="4254500" cy="539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1991" name="Group 4"/>
          <p:cNvGrpSpPr>
            <a:grpSpLocks/>
          </p:cNvGrpSpPr>
          <p:nvPr/>
        </p:nvGrpSpPr>
        <p:grpSpPr bwMode="auto">
          <a:xfrm>
            <a:off x="0" y="0"/>
            <a:ext cx="9144000" cy="6862763"/>
            <a:chOff x="0" y="0"/>
            <a:chExt cx="5760" cy="4323"/>
          </a:xfrm>
        </p:grpSpPr>
        <p:sp>
          <p:nvSpPr>
            <p:cNvPr id="220165"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20166"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20167"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20168"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20169" name="Rectangle 9"/>
          <p:cNvSpPr>
            <a:spLocks noChangeArrowheads="1"/>
          </p:cNvSpPr>
          <p:nvPr/>
        </p:nvSpPr>
        <p:spPr bwMode="auto">
          <a:xfrm rot="5400000">
            <a:off x="1439069" y="3315494"/>
            <a:ext cx="6858000" cy="22701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242540179"/>
      </p:ext>
    </p:extLst>
  </p:cSld>
  <p:clrMapOvr>
    <a:masterClrMapping/>
  </p:clrMapOvr>
  <p:transition>
    <p:push/>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0" y="0"/>
            <a:ext cx="9144000" cy="6858000"/>
          </a:xfrm>
          <a:prstGeom prst="rect">
            <a:avLst/>
          </a:prstGeom>
          <a:solidFill>
            <a:srgbClr val="C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2579"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Calibrate</a:t>
            </a:r>
            <a:br>
              <a:rPr lang="en-US">
                <a:cs typeface="+mj-cs"/>
              </a:rPr>
            </a:br>
            <a:r>
              <a:rPr lang="en-US" sz="7200" b="1">
                <a:cs typeface="+mj-cs"/>
              </a:rPr>
              <a:t>Color.</a:t>
            </a:r>
          </a:p>
        </p:txBody>
      </p:sp>
      <p:grpSp>
        <p:nvGrpSpPr>
          <p:cNvPr id="43011" name="Group 4"/>
          <p:cNvGrpSpPr>
            <a:grpSpLocks/>
          </p:cNvGrpSpPr>
          <p:nvPr/>
        </p:nvGrpSpPr>
        <p:grpSpPr bwMode="auto">
          <a:xfrm>
            <a:off x="0" y="0"/>
            <a:ext cx="9144000" cy="6862763"/>
            <a:chOff x="0" y="0"/>
            <a:chExt cx="5760" cy="4323"/>
          </a:xfrm>
        </p:grpSpPr>
        <p:sp>
          <p:nvSpPr>
            <p:cNvPr id="152581"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2582"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2583"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2584"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pic>
        <p:nvPicPr>
          <p:cNvPr id="43012" name="Picture 9"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2586" name="Rectangle 10"/>
          <p:cNvSpPr>
            <a:spLocks noGrp="1" noChangeArrowheads="1"/>
          </p:cNvSpPr>
          <p:nvPr>
            <p:ph type="body" idx="1"/>
          </p:nvPr>
        </p:nvSpPr>
        <p:spPr>
          <a:xfrm>
            <a:off x="1884363" y="5154613"/>
            <a:ext cx="4962525" cy="788987"/>
          </a:xfrm>
        </p:spPr>
        <p:txBody>
          <a:bodyPr/>
          <a:lstStyle/>
          <a:p>
            <a:pPr marL="0" indent="0" eaLnBrk="1" hangingPunct="1">
              <a:lnSpc>
                <a:spcPct val="70000"/>
              </a:lnSpc>
              <a:spcBef>
                <a:spcPct val="0"/>
              </a:spcBef>
              <a:defRPr/>
            </a:pPr>
            <a:r>
              <a:rPr lang="en-US" sz="5400" b="1">
                <a:cs typeface="+mn-cs"/>
              </a:rPr>
              <a:t>huey</a:t>
            </a:r>
          </a:p>
        </p:txBody>
      </p:sp>
      <p:sp>
        <p:nvSpPr>
          <p:cNvPr id="152587" name="Rectangle 11"/>
          <p:cNvSpPr>
            <a:spLocks noChangeArrowheads="1"/>
          </p:cNvSpPr>
          <p:nvPr/>
        </p:nvSpPr>
        <p:spPr bwMode="auto">
          <a:xfrm>
            <a:off x="6326188" y="163513"/>
            <a:ext cx="2617787" cy="652621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43015" name="Picture 12" descr="hu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2138" y="223838"/>
            <a:ext cx="1323975" cy="636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2594" name="Rectangle 18"/>
          <p:cNvSpPr>
            <a:spLocks noChangeArrowheads="1"/>
          </p:cNvSpPr>
          <p:nvPr/>
        </p:nvSpPr>
        <p:spPr bwMode="auto">
          <a:xfrm>
            <a:off x="4465638" y="4618038"/>
            <a:ext cx="1325562"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349531498"/>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nodePh="1">
                                  <p:stCondLst>
                                    <p:cond delay="4000"/>
                                  </p:stCondLst>
                                  <p:endCondLst>
                                    <p:cond evt="begin" delay="0">
                                      <p:tn val="5"/>
                                    </p:cond>
                                  </p:endCondLst>
                                  <p:childTnLst>
                                    <p:set>
                                      <p:cBhvr>
                                        <p:cTn id="6" dur="1" fill="hold">
                                          <p:stCondLst>
                                            <p:cond delay="0"/>
                                          </p:stCondLst>
                                        </p:cTn>
                                        <p:tgtEl>
                                          <p:spTgt spid="1525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9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0" y="0"/>
            <a:ext cx="9144000" cy="6858000"/>
          </a:xfrm>
          <a:prstGeom prst="rect">
            <a:avLst/>
          </a:prstGeom>
          <a:solidFill>
            <a:srgbClr val="80808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44034" name="Group 3"/>
          <p:cNvGrpSpPr>
            <a:grpSpLocks/>
          </p:cNvGrpSpPr>
          <p:nvPr/>
        </p:nvGrpSpPr>
        <p:grpSpPr bwMode="auto">
          <a:xfrm>
            <a:off x="0" y="0"/>
            <a:ext cx="9144000" cy="6862763"/>
            <a:chOff x="0" y="0"/>
            <a:chExt cx="5760" cy="4323"/>
          </a:xfrm>
        </p:grpSpPr>
        <p:sp>
          <p:nvSpPr>
            <p:cNvPr id="215044" name="Rectangle 4"/>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045" name="Rectangle 5"/>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046" name="Rectangle 6"/>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047" name="Rectangle 7"/>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15052" name="Rectangle 12"/>
          <p:cNvSpPr>
            <a:spLocks noChangeArrowheads="1"/>
          </p:cNvSpPr>
          <p:nvPr/>
        </p:nvSpPr>
        <p:spPr bwMode="auto">
          <a:xfrm>
            <a:off x="1600200" y="4625975"/>
            <a:ext cx="6858000" cy="1089025"/>
          </a:xfrm>
          <a:prstGeom prst="rect">
            <a:avLst/>
          </a:prstGeom>
          <a:noFill/>
          <a:ln>
            <a:noFill/>
          </a:ln>
          <a:effectLst/>
          <a:extLst>
            <a:ext uri="{909E8E84-426E-40dd-AFC4-6F175D3DCCD1}">
              <a14:hiddenFill xmlns:a14="http://schemas.microsoft.com/office/drawing/2010/main" xmlns="">
                <a:solidFill>
                  <a:schemeClr val="tx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endParaRPr lang="en-US" sz="2200">
              <a:solidFill>
                <a:schemeClr val="tx1"/>
              </a:solidFill>
              <a:latin typeface="Arial" charset="0"/>
              <a:cs typeface="+mn-cs"/>
            </a:endParaRPr>
          </a:p>
        </p:txBody>
      </p:sp>
      <p:pic>
        <p:nvPicPr>
          <p:cNvPr id="21505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388" y="684213"/>
            <a:ext cx="6267450" cy="5453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15054" name="Rectangle 14"/>
          <p:cNvSpPr>
            <a:spLocks noGrp="1" noChangeArrowheads="1"/>
          </p:cNvSpPr>
          <p:nvPr>
            <p:ph type="body" idx="1"/>
          </p:nvPr>
        </p:nvSpPr>
        <p:spPr/>
        <p:txBody>
          <a:bodyPr/>
          <a:lstStyle/>
          <a:p>
            <a:pPr marL="0" indent="0" eaLnBrk="1" hangingPunct="1">
              <a:defRPr/>
            </a:pPr>
            <a:endParaRPr lang="en-US">
              <a:cs typeface="+mn-cs"/>
            </a:endParaRPr>
          </a:p>
        </p:txBody>
      </p:sp>
    </p:spTree>
    <p:extLst>
      <p:ext uri="{BB962C8B-B14F-4D97-AF65-F5344CB8AC3E}">
        <p14:creationId xmlns:p14="http://schemas.microsoft.com/office/powerpoint/2010/main" val="480879856"/>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46082" name="Group 5"/>
          <p:cNvGrpSpPr>
            <a:grpSpLocks/>
          </p:cNvGrpSpPr>
          <p:nvPr/>
        </p:nvGrpSpPr>
        <p:grpSpPr bwMode="auto">
          <a:xfrm>
            <a:off x="0" y="0"/>
            <a:ext cx="9144000" cy="6862763"/>
            <a:chOff x="0" y="0"/>
            <a:chExt cx="5760" cy="4323"/>
          </a:xfrm>
        </p:grpSpPr>
        <p:sp>
          <p:nvSpPr>
            <p:cNvPr id="171014"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1015"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1016"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1017"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71010" name="Rectangle 2"/>
          <p:cNvSpPr>
            <a:spLocks noGrp="1" noChangeArrowheads="1"/>
          </p:cNvSpPr>
          <p:nvPr>
            <p:ph type="title"/>
          </p:nvPr>
        </p:nvSpPr>
        <p:spPr/>
        <p:txBody>
          <a:bodyPr/>
          <a:lstStyle/>
          <a:p>
            <a:pPr eaLnBrk="1" hangingPunct="1">
              <a:defRPr/>
            </a:pPr>
            <a:endParaRPr lang="en-US">
              <a:cs typeface="+mj-cs"/>
            </a:endParaRPr>
          </a:p>
        </p:txBody>
      </p:sp>
      <p:pic>
        <p:nvPicPr>
          <p:cNvPr id="46084" name="Picture 3" descr="bea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00" y="862013"/>
            <a:ext cx="8528050" cy="532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0999859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r>
              <a:rPr lang="en-US" dirty="0">
                <a:solidFill>
                  <a:srgbClr val="008000"/>
                </a:solidFill>
                <a:latin typeface="Arial"/>
                <a:cs typeface="Arial"/>
              </a:rPr>
              <a:t>Light</a:t>
            </a:r>
            <a:r>
              <a:rPr lang="en-US" dirty="0">
                <a:latin typeface="Arial"/>
                <a:cs typeface="Arial"/>
              </a:rPr>
              <a:t> is only one part of the electromagnetic spectrum including radio, microwave, infrared, visible, ultraviolet, x-ray and gamma rays.</a:t>
            </a:r>
          </a:p>
          <a:p>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8" name="Picture 7"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175" y="3046354"/>
            <a:ext cx="8070850" cy="3328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3849755" y="6480706"/>
            <a:ext cx="1493468"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Courtesy Pantone</a:t>
            </a:r>
          </a:p>
        </p:txBody>
      </p:sp>
    </p:spTree>
    <p:extLst>
      <p:ext uri="{BB962C8B-B14F-4D97-AF65-F5344CB8AC3E}">
        <p14:creationId xmlns:p14="http://schemas.microsoft.com/office/powerpoint/2010/main" val="121107861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48130" name="Group 5"/>
          <p:cNvGrpSpPr>
            <a:grpSpLocks/>
          </p:cNvGrpSpPr>
          <p:nvPr/>
        </p:nvGrpSpPr>
        <p:grpSpPr bwMode="auto">
          <a:xfrm>
            <a:off x="0" y="0"/>
            <a:ext cx="9144000" cy="6862763"/>
            <a:chOff x="0" y="0"/>
            <a:chExt cx="5760" cy="4323"/>
          </a:xfrm>
        </p:grpSpPr>
        <p:sp>
          <p:nvSpPr>
            <p:cNvPr id="173062"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3063"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3064"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3065"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73058" name="Rectangle 2"/>
          <p:cNvSpPr>
            <a:spLocks noGrp="1" noChangeArrowheads="1"/>
          </p:cNvSpPr>
          <p:nvPr>
            <p:ph type="title"/>
          </p:nvPr>
        </p:nvSpPr>
        <p:spPr/>
        <p:txBody>
          <a:bodyPr/>
          <a:lstStyle/>
          <a:p>
            <a:pPr eaLnBrk="1" hangingPunct="1">
              <a:defRPr/>
            </a:pPr>
            <a:endParaRPr lang="en-US">
              <a:cs typeface="+mj-cs"/>
            </a:endParaRPr>
          </a:p>
        </p:txBody>
      </p:sp>
      <p:pic>
        <p:nvPicPr>
          <p:cNvPr id="48132" name="Picture 3" descr="bea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 y="850900"/>
            <a:ext cx="8537575" cy="5337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59721060"/>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9" name="Rectangle 5"/>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0178" name="Group 6"/>
          <p:cNvGrpSpPr>
            <a:grpSpLocks/>
          </p:cNvGrpSpPr>
          <p:nvPr/>
        </p:nvGrpSpPr>
        <p:grpSpPr bwMode="auto">
          <a:xfrm>
            <a:off x="0" y="0"/>
            <a:ext cx="9144000" cy="6862763"/>
            <a:chOff x="0" y="0"/>
            <a:chExt cx="5760" cy="4323"/>
          </a:xfrm>
        </p:grpSpPr>
        <p:sp>
          <p:nvSpPr>
            <p:cNvPr id="175111" name="Rectangle 7"/>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5112" name="Rectangle 8"/>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5113" name="Rectangle 9"/>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5114" name="Rectangle 10"/>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75106" name="Rectangle 2"/>
          <p:cNvSpPr>
            <a:spLocks noGrp="1" noChangeArrowheads="1"/>
          </p:cNvSpPr>
          <p:nvPr>
            <p:ph type="title"/>
          </p:nvPr>
        </p:nvSpPr>
        <p:spPr/>
        <p:txBody>
          <a:bodyPr/>
          <a:lstStyle/>
          <a:p>
            <a:pPr eaLnBrk="1" hangingPunct="1">
              <a:defRPr/>
            </a:pPr>
            <a:endParaRPr lang="en-US">
              <a:cs typeface="+mj-cs"/>
            </a:endParaRPr>
          </a:p>
        </p:txBody>
      </p:sp>
      <p:pic>
        <p:nvPicPr>
          <p:cNvPr id="50180" name="Picture 3" descr="bea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 y="866775"/>
            <a:ext cx="8537575" cy="5337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1" name="Picture 4" descr="bea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13" y="866775"/>
            <a:ext cx="4579937" cy="532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43762036"/>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0" y="0"/>
            <a:ext cx="9144000" cy="6858000"/>
          </a:xfrm>
          <a:prstGeom prst="rect">
            <a:avLst/>
          </a:prstGeom>
          <a:solidFill>
            <a:srgbClr val="80808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3603" name="Rectangle 3"/>
          <p:cNvSpPr>
            <a:spLocks noGrp="1" noChangeArrowheads="1"/>
          </p:cNvSpPr>
          <p:nvPr>
            <p:ph type="title"/>
          </p:nvPr>
        </p:nvSpPr>
        <p:spPr/>
        <p:txBody>
          <a:bodyPr>
            <a:normAutofit fontScale="90000"/>
          </a:bodyPr>
          <a:lstStyle/>
          <a:p>
            <a:pPr eaLnBrk="1" hangingPunct="1">
              <a:defRPr/>
            </a:pPr>
            <a:r>
              <a:rPr lang="en-US">
                <a:cs typeface="+mj-cs"/>
              </a:rPr>
              <a:t>Textile</a:t>
            </a:r>
            <a:br>
              <a:rPr lang="en-US">
                <a:cs typeface="+mj-cs"/>
              </a:rPr>
            </a:br>
            <a:r>
              <a:rPr lang="en-US" sz="7200" b="1">
                <a:cs typeface="+mj-cs"/>
              </a:rPr>
              <a:t>Color.</a:t>
            </a:r>
          </a:p>
        </p:txBody>
      </p:sp>
      <p:sp>
        <p:nvSpPr>
          <p:cNvPr id="153604" name="Rectangle 4"/>
          <p:cNvSpPr>
            <a:spLocks noGrp="1" noChangeArrowheads="1"/>
          </p:cNvSpPr>
          <p:nvPr>
            <p:ph type="body" sz="half" idx="1"/>
          </p:nvPr>
        </p:nvSpPr>
        <p:spPr>
          <a:xfrm>
            <a:off x="1895475" y="4999038"/>
            <a:ext cx="3735388" cy="1325562"/>
          </a:xfrm>
        </p:spPr>
        <p:txBody>
          <a:bodyPr/>
          <a:lstStyle/>
          <a:p>
            <a:pPr marL="0" indent="0" eaLnBrk="1" hangingPunct="1">
              <a:lnSpc>
                <a:spcPct val="70000"/>
              </a:lnSpc>
              <a:spcBef>
                <a:spcPct val="0"/>
              </a:spcBef>
              <a:defRPr/>
            </a:pPr>
            <a:r>
              <a:rPr lang="en-US" sz="3200" b="1">
                <a:solidFill>
                  <a:srgbClr val="B2B2B2"/>
                </a:solidFill>
                <a:cs typeface="+mn-cs"/>
              </a:rPr>
              <a:t>FASHION + HOME</a:t>
            </a:r>
            <a:br>
              <a:rPr lang="en-US" sz="3200" b="1">
                <a:solidFill>
                  <a:srgbClr val="FF585F"/>
                </a:solidFill>
                <a:cs typeface="+mn-cs"/>
              </a:rPr>
            </a:br>
            <a:r>
              <a:rPr lang="en-US" sz="3200">
                <a:cs typeface="+mn-cs"/>
              </a:rPr>
              <a:t>/guide</a:t>
            </a:r>
          </a:p>
          <a:p>
            <a:pPr marL="0" indent="0" eaLnBrk="1" hangingPunct="1">
              <a:lnSpc>
                <a:spcPct val="70000"/>
              </a:lnSpc>
              <a:spcBef>
                <a:spcPct val="0"/>
              </a:spcBef>
              <a:defRPr/>
            </a:pPr>
            <a:endParaRPr lang="en-US" sz="2000">
              <a:cs typeface="+mn-cs"/>
            </a:endParaRPr>
          </a:p>
        </p:txBody>
      </p:sp>
      <p:pic>
        <p:nvPicPr>
          <p:cNvPr id="52228" name="Picture 5"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36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6200" y="211138"/>
            <a:ext cx="2497138" cy="6435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360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0475" y="228600"/>
            <a:ext cx="2495550" cy="6397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360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8725" y="200025"/>
            <a:ext cx="2808288" cy="6432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360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3475" y="214313"/>
            <a:ext cx="2882900" cy="6413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52233" name="Group 10"/>
          <p:cNvGrpSpPr>
            <a:grpSpLocks/>
          </p:cNvGrpSpPr>
          <p:nvPr/>
        </p:nvGrpSpPr>
        <p:grpSpPr bwMode="auto">
          <a:xfrm>
            <a:off x="0" y="-4763"/>
            <a:ext cx="9144000" cy="6862763"/>
            <a:chOff x="0" y="0"/>
            <a:chExt cx="5760" cy="4323"/>
          </a:xfrm>
        </p:grpSpPr>
        <p:sp>
          <p:nvSpPr>
            <p:cNvPr id="153611" name="Rectangle 11"/>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3612" name="Rectangle 12"/>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3613" name="Rectangle 13"/>
            <p:cNvSpPr>
              <a:spLocks noChangeArrowheads="1"/>
            </p:cNvSpPr>
            <p:nvPr/>
          </p:nvSpPr>
          <p:spPr bwMode="auto">
            <a:xfrm rot="5400000">
              <a:off x="3528"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3614" name="Rectangle 14"/>
            <p:cNvSpPr>
              <a:spLocks noChangeArrowheads="1"/>
            </p:cNvSpPr>
            <p:nvPr/>
          </p:nvSpPr>
          <p:spPr bwMode="auto">
            <a:xfrm rot="5400000">
              <a:off x="-2089" y="2089"/>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53615" name="Rectangle 15"/>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574788524"/>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3607"/>
                                        </p:tgtEl>
                                        <p:attrNameLst>
                                          <p:attrName>style.visibility</p:attrName>
                                        </p:attrNameLst>
                                      </p:cBhvr>
                                      <p:to>
                                        <p:strVal val="visible"/>
                                      </p:to>
                                    </p:set>
                                    <p:animEffect transition="in" filter="fade">
                                      <p:cBhvr>
                                        <p:cTn id="7" dur="2000"/>
                                        <p:tgtEl>
                                          <p:spTgt spid="153607"/>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153608"/>
                                        </p:tgtEl>
                                        <p:attrNameLst>
                                          <p:attrName>style.visibility</p:attrName>
                                        </p:attrNameLst>
                                      </p:cBhvr>
                                      <p:to>
                                        <p:strVal val="visible"/>
                                      </p:to>
                                    </p:set>
                                    <p:animEffect transition="in" filter="fade">
                                      <p:cBhvr>
                                        <p:cTn id="11" dur="2000"/>
                                        <p:tgtEl>
                                          <p:spTgt spid="153608"/>
                                        </p:tgtEl>
                                      </p:cBhvr>
                                    </p:animEffect>
                                  </p:childTnLst>
                                </p:cTn>
                              </p:par>
                            </p:childTnLst>
                          </p:cTn>
                        </p:par>
                        <p:par>
                          <p:cTn id="12" fill="hold" nodeType="afterGroup">
                            <p:stCondLst>
                              <p:cond delay="4000"/>
                            </p:stCondLst>
                            <p:childTnLst>
                              <p:par>
                                <p:cTn id="13" presetID="10" presetClass="entr" presetSubtype="0" fill="hold" nodeType="afterEffect">
                                  <p:stCondLst>
                                    <p:cond delay="0"/>
                                  </p:stCondLst>
                                  <p:childTnLst>
                                    <p:set>
                                      <p:cBhvr>
                                        <p:cTn id="14" dur="1" fill="hold">
                                          <p:stCondLst>
                                            <p:cond delay="0"/>
                                          </p:stCondLst>
                                        </p:cTn>
                                        <p:tgtEl>
                                          <p:spTgt spid="153609"/>
                                        </p:tgtEl>
                                        <p:attrNameLst>
                                          <p:attrName>style.visibility</p:attrName>
                                        </p:attrNameLst>
                                      </p:cBhvr>
                                      <p:to>
                                        <p:strVal val="visible"/>
                                      </p:to>
                                    </p:set>
                                    <p:animEffect transition="in" filter="fade">
                                      <p:cBhvr>
                                        <p:cTn id="15" dur="2000"/>
                                        <p:tgtEl>
                                          <p:spTgt spid="153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0" y="0"/>
            <a:ext cx="9144000" cy="6858000"/>
          </a:xfrm>
          <a:prstGeom prst="rect">
            <a:avLst/>
          </a:prstGeom>
          <a:solidFill>
            <a:srgbClr val="9900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0531"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Plastics</a:t>
            </a:r>
            <a:br>
              <a:rPr lang="en-US">
                <a:cs typeface="+mj-cs"/>
              </a:rPr>
            </a:br>
            <a:r>
              <a:rPr lang="en-US" sz="7200" b="1">
                <a:cs typeface="+mj-cs"/>
              </a:rPr>
              <a:t>Color.</a:t>
            </a:r>
          </a:p>
        </p:txBody>
      </p:sp>
      <p:pic>
        <p:nvPicPr>
          <p:cNvPr id="53251" name="Picture 4" descr="P_LgFrame_W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4606925"/>
            <a:ext cx="1249363" cy="113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0533" name="Rectangle 5"/>
          <p:cNvSpPr>
            <a:spLocks noGrp="1" noChangeArrowheads="1"/>
          </p:cNvSpPr>
          <p:nvPr>
            <p:ph type="body" idx="1"/>
          </p:nvPr>
        </p:nvSpPr>
        <p:spPr>
          <a:xfrm>
            <a:off x="1884363" y="5345113"/>
            <a:ext cx="4962525" cy="788987"/>
          </a:xfrm>
        </p:spPr>
        <p:txBody>
          <a:bodyPr/>
          <a:lstStyle/>
          <a:p>
            <a:pPr marL="0" indent="0" eaLnBrk="1" hangingPunct="1">
              <a:lnSpc>
                <a:spcPct val="70000"/>
              </a:lnSpc>
              <a:spcBef>
                <a:spcPct val="0"/>
              </a:spcBef>
              <a:defRPr/>
            </a:pPr>
            <a:r>
              <a:rPr lang="en-US" b="1">
                <a:cs typeface="+mn-cs"/>
              </a:rPr>
              <a:t>Opaque + transparent</a:t>
            </a:r>
            <a:r>
              <a:rPr lang="en-US">
                <a:cs typeface="+mn-cs"/>
              </a:rPr>
              <a:t> </a:t>
            </a:r>
          </a:p>
        </p:txBody>
      </p:sp>
      <p:pic>
        <p:nvPicPr>
          <p:cNvPr id="15053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5713" y="230188"/>
            <a:ext cx="2640012" cy="6481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053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250" y="161925"/>
            <a:ext cx="2641600" cy="6513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0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9213" y="190500"/>
            <a:ext cx="2533650" cy="6667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053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7925" y="247650"/>
            <a:ext cx="2670175" cy="6394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5053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0638" y="201613"/>
            <a:ext cx="2641600" cy="64436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53258" name="Group 11"/>
          <p:cNvGrpSpPr>
            <a:grpSpLocks/>
          </p:cNvGrpSpPr>
          <p:nvPr/>
        </p:nvGrpSpPr>
        <p:grpSpPr bwMode="auto">
          <a:xfrm>
            <a:off x="0" y="0"/>
            <a:ext cx="9144000" cy="6862763"/>
            <a:chOff x="0" y="0"/>
            <a:chExt cx="5760" cy="4323"/>
          </a:xfrm>
        </p:grpSpPr>
        <p:sp>
          <p:nvSpPr>
            <p:cNvPr id="150540" name="Rectangle 12"/>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0541" name="Rectangle 13"/>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0542" name="Rectangle 14"/>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0543" name="Rectangle 15"/>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50544" name="Rectangle 16"/>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910334700"/>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0535"/>
                                        </p:tgtEl>
                                        <p:attrNameLst>
                                          <p:attrName>style.visibility</p:attrName>
                                        </p:attrNameLst>
                                      </p:cBhvr>
                                      <p:to>
                                        <p:strVal val="visible"/>
                                      </p:to>
                                    </p:set>
                                    <p:animEffect transition="in" filter="fade">
                                      <p:cBhvr>
                                        <p:cTn id="7" dur="2000"/>
                                        <p:tgtEl>
                                          <p:spTgt spid="150535"/>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150536"/>
                                        </p:tgtEl>
                                        <p:attrNameLst>
                                          <p:attrName>style.visibility</p:attrName>
                                        </p:attrNameLst>
                                      </p:cBhvr>
                                      <p:to>
                                        <p:strVal val="visible"/>
                                      </p:to>
                                    </p:set>
                                    <p:animEffect transition="in" filter="fade">
                                      <p:cBhvr>
                                        <p:cTn id="11" dur="2000"/>
                                        <p:tgtEl>
                                          <p:spTgt spid="150536"/>
                                        </p:tgtEl>
                                      </p:cBhvr>
                                    </p:animEffect>
                                  </p:childTnLst>
                                </p:cTn>
                              </p:par>
                            </p:childTnLst>
                          </p:cTn>
                        </p:par>
                        <p:par>
                          <p:cTn id="12" fill="hold" nodeType="afterGroup">
                            <p:stCondLst>
                              <p:cond delay="4000"/>
                            </p:stCondLst>
                            <p:childTnLst>
                              <p:par>
                                <p:cTn id="13" presetID="10" presetClass="entr" presetSubtype="0" fill="hold" nodeType="afterEffect">
                                  <p:stCondLst>
                                    <p:cond delay="0"/>
                                  </p:stCondLst>
                                  <p:childTnLst>
                                    <p:set>
                                      <p:cBhvr>
                                        <p:cTn id="14" dur="1" fill="hold">
                                          <p:stCondLst>
                                            <p:cond delay="0"/>
                                          </p:stCondLst>
                                        </p:cTn>
                                        <p:tgtEl>
                                          <p:spTgt spid="150537"/>
                                        </p:tgtEl>
                                        <p:attrNameLst>
                                          <p:attrName>style.visibility</p:attrName>
                                        </p:attrNameLst>
                                      </p:cBhvr>
                                      <p:to>
                                        <p:strVal val="visible"/>
                                      </p:to>
                                    </p:set>
                                    <p:animEffect transition="in" filter="fade">
                                      <p:cBhvr>
                                        <p:cTn id="15" dur="2000"/>
                                        <p:tgtEl>
                                          <p:spTgt spid="150537"/>
                                        </p:tgtEl>
                                      </p:cBhvr>
                                    </p:animEffect>
                                  </p:childTnLst>
                                </p:cTn>
                              </p:par>
                            </p:childTnLst>
                          </p:cTn>
                        </p:par>
                        <p:par>
                          <p:cTn id="16" fill="hold" nodeType="afterGroup">
                            <p:stCondLst>
                              <p:cond delay="6000"/>
                            </p:stCondLst>
                            <p:childTnLst>
                              <p:par>
                                <p:cTn id="17" presetID="10" presetClass="entr" presetSubtype="0" fill="hold" nodeType="afterEffect">
                                  <p:stCondLst>
                                    <p:cond delay="0"/>
                                  </p:stCondLst>
                                  <p:childTnLst>
                                    <p:set>
                                      <p:cBhvr>
                                        <p:cTn id="18" dur="1" fill="hold">
                                          <p:stCondLst>
                                            <p:cond delay="0"/>
                                          </p:stCondLst>
                                        </p:cTn>
                                        <p:tgtEl>
                                          <p:spTgt spid="150538"/>
                                        </p:tgtEl>
                                        <p:attrNameLst>
                                          <p:attrName>style.visibility</p:attrName>
                                        </p:attrNameLst>
                                      </p:cBhvr>
                                      <p:to>
                                        <p:strVal val="visible"/>
                                      </p:to>
                                    </p:set>
                                    <p:animEffect transition="in" filter="fade">
                                      <p:cBhvr>
                                        <p:cTn id="19" dur="2000"/>
                                        <p:tgtEl>
                                          <p:spTgt spid="150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0"/>
            <a:ext cx="9144000" cy="6858000"/>
          </a:xfrm>
          <a:prstGeom prst="rect">
            <a:avLst/>
          </a:prstGeom>
          <a:solidFill>
            <a:srgbClr val="6E823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aphicFrame>
        <p:nvGraphicFramePr>
          <p:cNvPr id="54274" name="Object 22"/>
          <p:cNvGraphicFramePr>
            <a:graphicFrameLocks noGrp="1" noChangeAspect="1"/>
          </p:cNvGraphicFramePr>
          <p:nvPr>
            <p:ph idx="1"/>
          </p:nvPr>
        </p:nvGraphicFramePr>
        <p:xfrm>
          <a:off x="6386513" y="227013"/>
          <a:ext cx="2568575" cy="6416675"/>
        </p:xfrm>
        <a:graphic>
          <a:graphicData uri="http://schemas.openxmlformats.org/presentationml/2006/ole">
            <mc:AlternateContent xmlns:mc="http://schemas.openxmlformats.org/markup-compatibility/2006">
              <mc:Choice xmlns:v="urn:schemas-microsoft-com:vml" Requires="v">
                <p:oleObj spid="_x0000_s205827" name="Image" r:id="rId3" imgW="3428571" imgH="8584127" progId="Photoshop.Image.9">
                  <p:embed/>
                </p:oleObj>
              </mc:Choice>
              <mc:Fallback>
                <p:oleObj name="Image" r:id="rId3" imgW="3428571" imgH="8584127" progId="Photoshop.Image.9">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6513" y="227013"/>
                        <a:ext cx="2568575" cy="6416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pic>
        <p:nvPicPr>
          <p:cNvPr id="40974" name="Picture 14" descr="FC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2363" y="0"/>
            <a:ext cx="2743200" cy="671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76" name="Picture 16" descr="View_ho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5400" y="146050"/>
            <a:ext cx="2743200" cy="671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3" name="Rectangle 3"/>
          <p:cNvSpPr>
            <a:spLocks noGrp="1" noChangeArrowheads="1"/>
          </p:cNvSpPr>
          <p:nvPr>
            <p:ph type="title"/>
          </p:nvPr>
        </p:nvSpPr>
        <p:spPr/>
        <p:txBody>
          <a:bodyPr>
            <a:normAutofit fontScale="90000"/>
          </a:bodyPr>
          <a:lstStyle/>
          <a:p>
            <a:pPr eaLnBrk="1" hangingPunct="1">
              <a:defRPr/>
            </a:pPr>
            <a:r>
              <a:rPr lang="en-US">
                <a:cs typeface="+mj-cs"/>
              </a:rPr>
              <a:t>Color</a:t>
            </a:r>
            <a:br>
              <a:rPr lang="en-US">
                <a:cs typeface="+mj-cs"/>
              </a:rPr>
            </a:br>
            <a:r>
              <a:rPr lang="en-US" sz="7200" b="1">
                <a:cs typeface="+mj-cs"/>
              </a:rPr>
              <a:t>Forecasting.</a:t>
            </a:r>
          </a:p>
        </p:txBody>
      </p:sp>
      <p:grpSp>
        <p:nvGrpSpPr>
          <p:cNvPr id="54278" name="Group 5"/>
          <p:cNvGrpSpPr>
            <a:grpSpLocks/>
          </p:cNvGrpSpPr>
          <p:nvPr/>
        </p:nvGrpSpPr>
        <p:grpSpPr bwMode="auto">
          <a:xfrm>
            <a:off x="0" y="0"/>
            <a:ext cx="9144000" cy="6862763"/>
            <a:chOff x="0" y="0"/>
            <a:chExt cx="5760" cy="4323"/>
          </a:xfrm>
        </p:grpSpPr>
        <p:sp>
          <p:nvSpPr>
            <p:cNvPr id="40966"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0967"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0968"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0969"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40973" name="Rectangle 13"/>
          <p:cNvSpPr>
            <a:spLocks noChangeArrowheads="1"/>
          </p:cNvSpPr>
          <p:nvPr/>
        </p:nvSpPr>
        <p:spPr bwMode="auto">
          <a:xfrm>
            <a:off x="473075" y="4808538"/>
            <a:ext cx="5370513"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Design direction updated every season,</a:t>
            </a:r>
          </a:p>
          <a:p>
            <a:pPr>
              <a:spcBef>
                <a:spcPct val="20000"/>
              </a:spcBef>
              <a:defRPr/>
            </a:pPr>
            <a:r>
              <a:rPr lang="en-US" sz="2200">
                <a:solidFill>
                  <a:schemeClr val="bg1"/>
                </a:solidFill>
                <a:latin typeface="Arial" charset="0"/>
                <a:cs typeface="+mn-cs"/>
              </a:rPr>
              <a:t>color palettes, signature prints, and trends</a:t>
            </a:r>
          </a:p>
        </p:txBody>
      </p:sp>
      <p:sp>
        <p:nvSpPr>
          <p:cNvPr id="40970" name="Rectangle 10"/>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825865619"/>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73"/>
                                        </p:tgtEl>
                                        <p:attrNameLst>
                                          <p:attrName>style.visibility</p:attrName>
                                        </p:attrNameLst>
                                      </p:cBhvr>
                                      <p:to>
                                        <p:strVal val="visible"/>
                                      </p:to>
                                    </p:set>
                                    <p:animEffect transition="in" filter="wipe(left)">
                                      <p:cBhvr>
                                        <p:cTn id="7" dur="500"/>
                                        <p:tgtEl>
                                          <p:spTgt spid="4097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40974"/>
                                        </p:tgtEl>
                                        <p:attrNameLst>
                                          <p:attrName>style.visibility</p:attrName>
                                        </p:attrNameLst>
                                      </p:cBhvr>
                                      <p:to>
                                        <p:strVal val="visible"/>
                                      </p:to>
                                    </p:set>
                                    <p:animEffect transition="in" filter="fade">
                                      <p:cBhvr>
                                        <p:cTn id="11" dur="2000"/>
                                        <p:tgtEl>
                                          <p:spTgt spid="40974"/>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40976"/>
                                        </p:tgtEl>
                                        <p:attrNameLst>
                                          <p:attrName>style.visibility</p:attrName>
                                        </p:attrNameLst>
                                      </p:cBhvr>
                                      <p:to>
                                        <p:strVal val="visible"/>
                                      </p:to>
                                    </p:set>
                                    <p:animEffect transition="in" filter="fade">
                                      <p:cBhvr>
                                        <p:cTn id="15" dur="20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6858000"/>
          </a:xfrm>
          <a:prstGeom prst="rect">
            <a:avLst/>
          </a:prstGeom>
          <a:solidFill>
            <a:srgbClr val="6E823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3014" name="Rectangle 6"/>
          <p:cNvSpPr>
            <a:spLocks noGrp="1" noChangeArrowheads="1"/>
          </p:cNvSpPr>
          <p:nvPr>
            <p:ph type="title"/>
          </p:nvPr>
        </p:nvSpPr>
        <p:spPr/>
        <p:txBody>
          <a:bodyPr>
            <a:normAutofit fontScale="90000"/>
          </a:bodyPr>
          <a:lstStyle/>
          <a:p>
            <a:pPr eaLnBrk="1" hangingPunct="1">
              <a:defRPr/>
            </a:pPr>
            <a:r>
              <a:rPr lang="en-US">
                <a:cs typeface="+mj-cs"/>
              </a:rPr>
              <a:t>Color</a:t>
            </a:r>
            <a:br>
              <a:rPr lang="en-US">
                <a:cs typeface="+mj-cs"/>
              </a:rPr>
            </a:br>
            <a:r>
              <a:rPr lang="en-US" sz="7200" b="1">
                <a:cs typeface="+mj-cs"/>
              </a:rPr>
              <a:t>Knowledge.</a:t>
            </a:r>
          </a:p>
        </p:txBody>
      </p:sp>
      <p:grpSp>
        <p:nvGrpSpPr>
          <p:cNvPr id="55299" name="Group 8"/>
          <p:cNvGrpSpPr>
            <a:grpSpLocks/>
          </p:cNvGrpSpPr>
          <p:nvPr/>
        </p:nvGrpSpPr>
        <p:grpSpPr bwMode="auto">
          <a:xfrm>
            <a:off x="0" y="0"/>
            <a:ext cx="9144000" cy="6862763"/>
            <a:chOff x="0" y="0"/>
            <a:chExt cx="5760" cy="4323"/>
          </a:xfrm>
        </p:grpSpPr>
        <p:sp>
          <p:nvSpPr>
            <p:cNvPr id="43017"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3018"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3019"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3020"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43022" name="Rectangle 14"/>
          <p:cNvSpPr>
            <a:spLocks noChangeArrowheads="1"/>
          </p:cNvSpPr>
          <p:nvPr/>
        </p:nvSpPr>
        <p:spPr bwMode="auto">
          <a:xfrm>
            <a:off x="473075" y="4808538"/>
            <a:ext cx="5370513" cy="1325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spcBef>
                <a:spcPct val="20000"/>
              </a:spcBef>
              <a:defRPr/>
            </a:pPr>
            <a:r>
              <a:rPr lang="en-US" sz="2200">
                <a:solidFill>
                  <a:schemeClr val="bg1"/>
                </a:solidFill>
                <a:latin typeface="Arial" charset="0"/>
                <a:cs typeface="+mn-cs"/>
              </a:rPr>
              <a:t>Books on color psychology, usage, color palettes and trends.</a:t>
            </a:r>
          </a:p>
        </p:txBody>
      </p:sp>
      <p:grpSp>
        <p:nvGrpSpPr>
          <p:cNvPr id="55301" name="Group 34"/>
          <p:cNvGrpSpPr>
            <a:grpSpLocks/>
          </p:cNvGrpSpPr>
          <p:nvPr/>
        </p:nvGrpSpPr>
        <p:grpSpPr bwMode="auto">
          <a:xfrm>
            <a:off x="6334125" y="157163"/>
            <a:ext cx="2606675" cy="6518275"/>
            <a:chOff x="4006" y="99"/>
            <a:chExt cx="1642" cy="4106"/>
          </a:xfrm>
        </p:grpSpPr>
        <p:sp>
          <p:nvSpPr>
            <p:cNvPr id="43037" name="Rectangle 29"/>
            <p:cNvSpPr>
              <a:spLocks noChangeArrowheads="1"/>
            </p:cNvSpPr>
            <p:nvPr/>
          </p:nvSpPr>
          <p:spPr bwMode="auto">
            <a:xfrm>
              <a:off x="4007" y="99"/>
              <a:ext cx="1638" cy="410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5308" name="Group 30"/>
            <p:cNvGrpSpPr>
              <a:grpSpLocks/>
            </p:cNvGrpSpPr>
            <p:nvPr/>
          </p:nvGrpSpPr>
          <p:grpSpPr bwMode="auto">
            <a:xfrm>
              <a:off x="4006" y="330"/>
              <a:ext cx="1642" cy="3711"/>
              <a:chOff x="4006" y="330"/>
              <a:chExt cx="1642" cy="3711"/>
            </a:xfrm>
          </p:grpSpPr>
          <p:pic>
            <p:nvPicPr>
              <p:cNvPr id="43034"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6" y="330"/>
                <a:ext cx="1619" cy="15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3035"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1" y="2375"/>
                <a:ext cx="1627" cy="1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grpSp>
      <p:sp>
        <p:nvSpPr>
          <p:cNvPr id="43021" name="Rectangle 13"/>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43043" name="Group 35"/>
          <p:cNvGrpSpPr>
            <a:grpSpLocks/>
          </p:cNvGrpSpPr>
          <p:nvPr/>
        </p:nvGrpSpPr>
        <p:grpSpPr bwMode="auto">
          <a:xfrm>
            <a:off x="6348413" y="203200"/>
            <a:ext cx="2600325" cy="6518275"/>
            <a:chOff x="4003" y="104"/>
            <a:chExt cx="1638" cy="4106"/>
          </a:xfrm>
        </p:grpSpPr>
        <p:sp>
          <p:nvSpPr>
            <p:cNvPr id="43041" name="Rectangle 33"/>
            <p:cNvSpPr>
              <a:spLocks noChangeArrowheads="1"/>
            </p:cNvSpPr>
            <p:nvPr/>
          </p:nvSpPr>
          <p:spPr bwMode="auto">
            <a:xfrm>
              <a:off x="4003" y="104"/>
              <a:ext cx="1638" cy="410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43040" name="Picture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7" y="2533"/>
              <a:ext cx="1549" cy="1382"/>
            </a:xfrm>
            <a:prstGeom prst="rect">
              <a:avLst/>
            </a:prstGeom>
            <a:noFill/>
            <a:ln w="9525">
              <a:solidFill>
                <a:srgbClr val="C0C0C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3032"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7" y="427"/>
              <a:ext cx="1548" cy="1896"/>
            </a:xfrm>
            <a:prstGeom prst="rect">
              <a:avLst/>
            </a:prstGeom>
            <a:noFill/>
            <a:ln w="9525">
              <a:solidFill>
                <a:srgbClr val="C0C0C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Tree>
    <p:extLst>
      <p:ext uri="{BB962C8B-B14F-4D97-AF65-F5344CB8AC3E}">
        <p14:creationId xmlns:p14="http://schemas.microsoft.com/office/powerpoint/2010/main" val="4167119902"/>
      </p:ext>
    </p:extLst>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022"/>
                                        </p:tgtEl>
                                        <p:attrNameLst>
                                          <p:attrName>style.visibility</p:attrName>
                                        </p:attrNameLst>
                                      </p:cBhvr>
                                      <p:to>
                                        <p:strVal val="visible"/>
                                      </p:to>
                                    </p:set>
                                    <p:animEffect transition="in" filter="wipe(left)">
                                      <p:cBhvr>
                                        <p:cTn id="7" dur="500"/>
                                        <p:tgtEl>
                                          <p:spTgt spid="430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3043"/>
                                        </p:tgtEl>
                                        <p:attrNameLst>
                                          <p:attrName>style.visibility</p:attrName>
                                        </p:attrNameLst>
                                      </p:cBhvr>
                                      <p:to>
                                        <p:strVal val="visible"/>
                                      </p:to>
                                    </p:set>
                                    <p:animEffect transition="in" filter="fade">
                                      <p:cBhvr>
                                        <p:cTn id="12" dur="2000"/>
                                        <p:tgtEl>
                                          <p:spTgt spid="43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2"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ChangeArrowheads="1"/>
          </p:cNvSpPr>
          <p:nvPr/>
        </p:nvSpPr>
        <p:spPr bwMode="auto">
          <a:xfrm>
            <a:off x="0" y="0"/>
            <a:ext cx="9144000" cy="6858000"/>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3558" name="Line 22"/>
          <p:cNvSpPr>
            <a:spLocks noChangeShapeType="1"/>
          </p:cNvSpPr>
          <p:nvPr/>
        </p:nvSpPr>
        <p:spPr bwMode="auto">
          <a:xfrm>
            <a:off x="273050" y="1558925"/>
            <a:ext cx="8577263"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3557" name="Line 21"/>
          <p:cNvSpPr>
            <a:spLocks noChangeShapeType="1"/>
          </p:cNvSpPr>
          <p:nvPr/>
        </p:nvSpPr>
        <p:spPr bwMode="auto">
          <a:xfrm>
            <a:off x="263525" y="1565275"/>
            <a:ext cx="6543675"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3539" name="Rectangle 3"/>
          <p:cNvSpPr>
            <a:spLocks noGrp="1" noChangeArrowheads="1"/>
          </p:cNvSpPr>
          <p:nvPr>
            <p:ph type="title"/>
          </p:nvPr>
        </p:nvSpPr>
        <p:spPr>
          <a:xfrm>
            <a:off x="473075" y="2916238"/>
            <a:ext cx="6373813" cy="1751012"/>
          </a:xfrm>
        </p:spPr>
        <p:txBody>
          <a:bodyPr>
            <a:normAutofit fontScale="90000"/>
          </a:bodyPr>
          <a:lstStyle/>
          <a:p>
            <a:pPr eaLnBrk="1" hangingPunct="1">
              <a:defRPr/>
            </a:pPr>
            <a:r>
              <a:rPr lang="en-US">
                <a:cs typeface="+mj-cs"/>
              </a:rPr>
              <a:t>Color</a:t>
            </a:r>
            <a:br>
              <a:rPr lang="en-US">
                <a:cs typeface="+mj-cs"/>
              </a:rPr>
            </a:br>
            <a:r>
              <a:rPr lang="en-US" sz="7200" b="1">
                <a:cs typeface="+mj-cs"/>
              </a:rPr>
              <a:t>Workflow.</a:t>
            </a:r>
          </a:p>
        </p:txBody>
      </p:sp>
      <p:sp>
        <p:nvSpPr>
          <p:cNvPr id="193540" name="Rectangle 4"/>
          <p:cNvSpPr>
            <a:spLocks noGrp="1" noChangeArrowheads="1"/>
          </p:cNvSpPr>
          <p:nvPr>
            <p:ph type="body" idx="1"/>
          </p:nvPr>
        </p:nvSpPr>
        <p:spPr/>
        <p:txBody>
          <a:bodyPr/>
          <a:lstStyle/>
          <a:p>
            <a:pPr marL="0" indent="0" eaLnBrk="1" hangingPunct="1">
              <a:defRPr/>
            </a:pPr>
            <a:r>
              <a:rPr lang="en-US">
                <a:cs typeface="+mn-cs"/>
              </a:rPr>
              <a:t>Understanding the process.</a:t>
            </a:r>
          </a:p>
        </p:txBody>
      </p:sp>
      <p:grpSp>
        <p:nvGrpSpPr>
          <p:cNvPr id="56326" name="Group 5"/>
          <p:cNvGrpSpPr>
            <a:grpSpLocks/>
          </p:cNvGrpSpPr>
          <p:nvPr/>
        </p:nvGrpSpPr>
        <p:grpSpPr bwMode="auto">
          <a:xfrm>
            <a:off x="0" y="0"/>
            <a:ext cx="9144000" cy="6862763"/>
            <a:chOff x="0" y="0"/>
            <a:chExt cx="5760" cy="4323"/>
          </a:xfrm>
        </p:grpSpPr>
        <p:sp>
          <p:nvSpPr>
            <p:cNvPr id="193542" name="Rectangle 6"/>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3543" name="Rectangle 7"/>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3544" name="Rectangle 8"/>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3545" name="Rectangle 9"/>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93556" name="Line 20"/>
          <p:cNvSpPr>
            <a:spLocks noChangeShapeType="1"/>
          </p:cNvSpPr>
          <p:nvPr/>
        </p:nvSpPr>
        <p:spPr bwMode="auto">
          <a:xfrm>
            <a:off x="269875" y="1555750"/>
            <a:ext cx="44783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3550" name="Text Box 14"/>
          <p:cNvSpPr txBox="1">
            <a:spLocks noChangeArrowheads="1"/>
          </p:cNvSpPr>
          <p:nvPr/>
        </p:nvSpPr>
        <p:spPr bwMode="auto">
          <a:xfrm>
            <a:off x="2438400" y="1350963"/>
            <a:ext cx="21336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ASSEMBLE</a:t>
            </a:r>
          </a:p>
        </p:txBody>
      </p:sp>
      <p:sp>
        <p:nvSpPr>
          <p:cNvPr id="193551" name="Text Box 15"/>
          <p:cNvSpPr txBox="1">
            <a:spLocks noChangeArrowheads="1"/>
          </p:cNvSpPr>
          <p:nvPr/>
        </p:nvSpPr>
        <p:spPr bwMode="auto">
          <a:xfrm>
            <a:off x="4851400" y="1333500"/>
            <a:ext cx="1981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DELIVER</a:t>
            </a:r>
          </a:p>
        </p:txBody>
      </p:sp>
      <p:sp>
        <p:nvSpPr>
          <p:cNvPr id="193552" name="Line 16"/>
          <p:cNvSpPr>
            <a:spLocks noChangeShapeType="1"/>
          </p:cNvSpPr>
          <p:nvPr/>
        </p:nvSpPr>
        <p:spPr bwMode="auto">
          <a:xfrm>
            <a:off x="260350" y="1562100"/>
            <a:ext cx="22558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3553" name="Text Box 17"/>
          <p:cNvSpPr txBox="1">
            <a:spLocks noChangeArrowheads="1"/>
          </p:cNvSpPr>
          <p:nvPr/>
        </p:nvSpPr>
        <p:spPr bwMode="auto">
          <a:xfrm>
            <a:off x="304800" y="1358900"/>
            <a:ext cx="19589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CREATE</a:t>
            </a:r>
          </a:p>
        </p:txBody>
      </p:sp>
      <p:sp>
        <p:nvSpPr>
          <p:cNvPr id="193554" name="Text Box 18"/>
          <p:cNvSpPr txBox="1">
            <a:spLocks noChangeArrowheads="1"/>
          </p:cNvSpPr>
          <p:nvPr/>
        </p:nvSpPr>
        <p:spPr bwMode="auto">
          <a:xfrm>
            <a:off x="6959600" y="1346200"/>
            <a:ext cx="17700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OUTPUT</a:t>
            </a:r>
          </a:p>
        </p:txBody>
      </p:sp>
    </p:spTree>
    <p:extLst>
      <p:ext uri="{BB962C8B-B14F-4D97-AF65-F5344CB8AC3E}">
        <p14:creationId xmlns:p14="http://schemas.microsoft.com/office/powerpoint/2010/main" val="34129831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55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55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355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355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193552"/>
                                        </p:tgtEl>
                                        <p:attrNameLst>
                                          <p:attrName>style.visibility</p:attrName>
                                        </p:attrNameLst>
                                      </p:cBhvr>
                                      <p:to>
                                        <p:strVal val="visible"/>
                                      </p:to>
                                    </p:set>
                                    <p:animEffect transition="in" filter="wipe(left)">
                                      <p:cBhvr>
                                        <p:cTn id="23" dur="500"/>
                                        <p:tgtEl>
                                          <p:spTgt spid="193552"/>
                                        </p:tgtEl>
                                      </p:cBhvr>
                                    </p:animEffect>
                                  </p:childTnLst>
                                  <p:subTnLst>
                                    <p:set>
                                      <p:cBhvr override="childStyle">
                                        <p:cTn dur="1" fill="hold" display="0" masterRel="nextClick" afterEffect="1"/>
                                        <p:tgtEl>
                                          <p:spTgt spid="193552"/>
                                        </p:tgtEl>
                                        <p:attrNameLst>
                                          <p:attrName>style.visibility</p:attrName>
                                        </p:attrNameLst>
                                      </p:cBhvr>
                                      <p:to>
                                        <p:strVal val="hidden"/>
                                      </p:to>
                                    </p:set>
                                  </p:sub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193556"/>
                                        </p:tgtEl>
                                        <p:attrNameLst>
                                          <p:attrName>style.visibility</p:attrName>
                                        </p:attrNameLst>
                                      </p:cBhvr>
                                      <p:to>
                                        <p:strVal val="visible"/>
                                      </p:to>
                                    </p:set>
                                  </p:childTnLst>
                                  <p:subTnLst>
                                    <p:set>
                                      <p:cBhvr override="childStyle">
                                        <p:cTn dur="1" fill="hold" display="0" masterRel="nextClick" afterEffect="1"/>
                                        <p:tgtEl>
                                          <p:spTgt spid="193556"/>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193557"/>
                                        </p:tgtEl>
                                        <p:attrNameLst>
                                          <p:attrName>style.visibility</p:attrName>
                                        </p:attrNameLst>
                                      </p:cBhvr>
                                      <p:to>
                                        <p:strVal val="visible"/>
                                      </p:to>
                                    </p:set>
                                  </p:childTnLst>
                                  <p:subTnLst>
                                    <p:set>
                                      <p:cBhvr override="childStyle">
                                        <p:cTn dur="1" fill="hold" display="0" masterRel="nextClick" afterEffect="1"/>
                                        <p:tgtEl>
                                          <p:spTgt spid="193557"/>
                                        </p:tgtEl>
                                        <p:attrNameLst>
                                          <p:attrName>style.visibility</p:attrName>
                                        </p:attrNameLst>
                                      </p:cBhvr>
                                      <p:to>
                                        <p:strVal val="hidden"/>
                                      </p:to>
                                    </p:set>
                                  </p:sub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1935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50" grpId="0"/>
      <p:bldP spid="193551" grpId="0"/>
      <p:bldP spid="193553" grpId="0"/>
      <p:bldP spid="19355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97" name="Rectangle 21"/>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3778" name="Rectangle 2"/>
          <p:cNvSpPr>
            <a:spLocks noChangeArrowheads="1"/>
          </p:cNvSpPr>
          <p:nvPr/>
        </p:nvSpPr>
        <p:spPr bwMode="auto">
          <a:xfrm>
            <a:off x="0" y="0"/>
            <a:ext cx="9144000" cy="296386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7347" name="Group 7"/>
          <p:cNvGrpSpPr>
            <a:grpSpLocks/>
          </p:cNvGrpSpPr>
          <p:nvPr/>
        </p:nvGrpSpPr>
        <p:grpSpPr bwMode="auto">
          <a:xfrm>
            <a:off x="0" y="0"/>
            <a:ext cx="9144000" cy="6862763"/>
            <a:chOff x="0" y="0"/>
            <a:chExt cx="5760" cy="4323"/>
          </a:xfrm>
        </p:grpSpPr>
        <p:sp>
          <p:nvSpPr>
            <p:cNvPr id="203784" name="Rectangle 8"/>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3785" name="Rectangle 9"/>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3786" name="Rectangle 10"/>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3787" name="Rectangle 11"/>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3791" name="Line 15"/>
          <p:cNvSpPr>
            <a:spLocks noChangeShapeType="1"/>
          </p:cNvSpPr>
          <p:nvPr/>
        </p:nvSpPr>
        <p:spPr bwMode="auto">
          <a:xfrm>
            <a:off x="260350" y="1562100"/>
            <a:ext cx="22558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3792" name="Text Box 16"/>
          <p:cNvSpPr txBox="1">
            <a:spLocks noChangeArrowheads="1"/>
          </p:cNvSpPr>
          <p:nvPr/>
        </p:nvSpPr>
        <p:spPr bwMode="auto">
          <a:xfrm>
            <a:off x="304800" y="1358900"/>
            <a:ext cx="19589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CREATE</a:t>
            </a:r>
          </a:p>
        </p:txBody>
      </p:sp>
      <p:pic>
        <p:nvPicPr>
          <p:cNvPr id="203798"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25" y="2852738"/>
            <a:ext cx="5749925" cy="3743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3801" name="Picture 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238" y="2941638"/>
            <a:ext cx="2565400" cy="3673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03794" name="Rectangle 18"/>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192173801"/>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7875" name="Rectangle 3"/>
          <p:cNvSpPr>
            <a:spLocks noChangeArrowheads="1"/>
          </p:cNvSpPr>
          <p:nvPr/>
        </p:nvSpPr>
        <p:spPr bwMode="auto">
          <a:xfrm>
            <a:off x="0" y="0"/>
            <a:ext cx="9144000" cy="296386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8371" name="Group 4"/>
          <p:cNvGrpSpPr>
            <a:grpSpLocks/>
          </p:cNvGrpSpPr>
          <p:nvPr/>
        </p:nvGrpSpPr>
        <p:grpSpPr bwMode="auto">
          <a:xfrm>
            <a:off x="0" y="0"/>
            <a:ext cx="9144000" cy="6862763"/>
            <a:chOff x="0" y="0"/>
            <a:chExt cx="5760" cy="4323"/>
          </a:xfrm>
        </p:grpSpPr>
        <p:sp>
          <p:nvSpPr>
            <p:cNvPr id="207877"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7878"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7879"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7880"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7881" name="Line 9"/>
          <p:cNvSpPr>
            <a:spLocks noChangeShapeType="1"/>
          </p:cNvSpPr>
          <p:nvPr/>
        </p:nvSpPr>
        <p:spPr bwMode="auto">
          <a:xfrm>
            <a:off x="260350" y="1562100"/>
            <a:ext cx="22558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7882" name="Text Box 10"/>
          <p:cNvSpPr txBox="1">
            <a:spLocks noChangeArrowheads="1"/>
          </p:cNvSpPr>
          <p:nvPr/>
        </p:nvSpPr>
        <p:spPr bwMode="auto">
          <a:xfrm>
            <a:off x="304800" y="1358900"/>
            <a:ext cx="19589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CREATE</a:t>
            </a:r>
          </a:p>
        </p:txBody>
      </p:sp>
      <p:sp>
        <p:nvSpPr>
          <p:cNvPr id="207885" name="Rectangle 13"/>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0788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413" y="3243263"/>
            <a:ext cx="2800350" cy="267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7887"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75" y="3246438"/>
            <a:ext cx="2376488" cy="267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7888"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3175" y="3138488"/>
            <a:ext cx="2362200" cy="288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18328551"/>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8899" name="Rectangle 3"/>
          <p:cNvSpPr>
            <a:spLocks noChangeArrowheads="1"/>
          </p:cNvSpPr>
          <p:nvPr/>
        </p:nvSpPr>
        <p:spPr bwMode="auto">
          <a:xfrm>
            <a:off x="0" y="0"/>
            <a:ext cx="9144000" cy="296386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59395" name="Group 4"/>
          <p:cNvGrpSpPr>
            <a:grpSpLocks/>
          </p:cNvGrpSpPr>
          <p:nvPr/>
        </p:nvGrpSpPr>
        <p:grpSpPr bwMode="auto">
          <a:xfrm>
            <a:off x="0" y="0"/>
            <a:ext cx="9144000" cy="6862763"/>
            <a:chOff x="0" y="0"/>
            <a:chExt cx="5760" cy="4323"/>
          </a:xfrm>
        </p:grpSpPr>
        <p:sp>
          <p:nvSpPr>
            <p:cNvPr id="208901"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8902"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8903"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8904"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8905" name="Line 9"/>
          <p:cNvSpPr>
            <a:spLocks noChangeShapeType="1"/>
          </p:cNvSpPr>
          <p:nvPr/>
        </p:nvSpPr>
        <p:spPr bwMode="auto">
          <a:xfrm>
            <a:off x="260350" y="1562100"/>
            <a:ext cx="22558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8906" name="Text Box 10"/>
          <p:cNvSpPr txBox="1">
            <a:spLocks noChangeArrowheads="1"/>
          </p:cNvSpPr>
          <p:nvPr/>
        </p:nvSpPr>
        <p:spPr bwMode="auto">
          <a:xfrm>
            <a:off x="304800" y="1358900"/>
            <a:ext cx="19589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CREATE</a:t>
            </a:r>
          </a:p>
        </p:txBody>
      </p:sp>
      <p:sp>
        <p:nvSpPr>
          <p:cNvPr id="208907" name="Rectangle 11"/>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08908"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413" y="3243263"/>
            <a:ext cx="2800350" cy="267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8911"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600" y="3082925"/>
            <a:ext cx="5435600" cy="3470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63699137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What is light?</a:t>
            </a:r>
          </a:p>
        </p:txBody>
      </p:sp>
      <p:sp>
        <p:nvSpPr>
          <p:cNvPr id="3" name="Subtitle 2"/>
          <p:cNvSpPr>
            <a:spLocks noGrp="1"/>
          </p:cNvSpPr>
          <p:nvPr>
            <p:ph type="subTitle" idx="1"/>
          </p:nvPr>
        </p:nvSpPr>
        <p:spPr>
          <a:xfrm>
            <a:off x="53192" y="1445879"/>
            <a:ext cx="9090808" cy="4748546"/>
          </a:xfrm>
        </p:spPr>
        <p:txBody>
          <a:bodyPr>
            <a:normAutofit/>
          </a:bodyPr>
          <a:lstStyle/>
          <a:p>
            <a:endParaRPr lang="en-US" dirty="0">
              <a:latin typeface="Arial"/>
              <a:cs typeface="Arial"/>
            </a:endParaRPr>
          </a:p>
          <a:p>
            <a:endParaRPr lang="en-US" dirty="0">
              <a:latin typeface="Arial"/>
              <a:cs typeface="Aria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pic>
        <p:nvPicPr>
          <p:cNvPr id="7" name="Picture 2" descr="slide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623" y="1445879"/>
            <a:ext cx="8580437" cy="3887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735" y="3809666"/>
            <a:ext cx="7993063" cy="204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849755" y="6480706"/>
            <a:ext cx="1493468" cy="230832"/>
          </a:xfrm>
          <a:prstGeom prst="rect">
            <a:avLst/>
          </a:prstGeom>
          <a:noFill/>
        </p:spPr>
        <p:txBody>
          <a:bodyPr wrap="none" rtlCol="0">
            <a:spAutoFit/>
          </a:bodyPr>
          <a:lstStyle/>
          <a:p>
            <a:r>
              <a:rPr lang="en-US" sz="900" dirty="0">
                <a:solidFill>
                  <a:schemeClr val="bg1">
                    <a:lumMod val="50000"/>
                  </a:schemeClr>
                </a:solidFill>
                <a:latin typeface="Arial"/>
                <a:cs typeface="Arial"/>
              </a:rPr>
              <a:t>Image: Courtesy Pantone</a:t>
            </a:r>
          </a:p>
        </p:txBody>
      </p:sp>
    </p:spTree>
    <p:extLst>
      <p:ext uri="{BB962C8B-B14F-4D97-AF65-F5344CB8AC3E}">
        <p14:creationId xmlns:p14="http://schemas.microsoft.com/office/powerpoint/2010/main" val="274357556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9923" name="Rectangle 3"/>
          <p:cNvSpPr>
            <a:spLocks noChangeArrowheads="1"/>
          </p:cNvSpPr>
          <p:nvPr/>
        </p:nvSpPr>
        <p:spPr bwMode="auto">
          <a:xfrm>
            <a:off x="0" y="0"/>
            <a:ext cx="9144000" cy="296386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60419" name="Group 4"/>
          <p:cNvGrpSpPr>
            <a:grpSpLocks/>
          </p:cNvGrpSpPr>
          <p:nvPr/>
        </p:nvGrpSpPr>
        <p:grpSpPr bwMode="auto">
          <a:xfrm>
            <a:off x="0" y="0"/>
            <a:ext cx="9144000" cy="6862763"/>
            <a:chOff x="0" y="0"/>
            <a:chExt cx="5760" cy="4323"/>
          </a:xfrm>
        </p:grpSpPr>
        <p:sp>
          <p:nvSpPr>
            <p:cNvPr id="209925" name="Rectangle 5"/>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9926" name="Rectangle 6"/>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9927" name="Rectangle 7"/>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9928" name="Rectangle 8"/>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9929" name="Line 9"/>
          <p:cNvSpPr>
            <a:spLocks noChangeShapeType="1"/>
          </p:cNvSpPr>
          <p:nvPr/>
        </p:nvSpPr>
        <p:spPr bwMode="auto">
          <a:xfrm>
            <a:off x="260350" y="1562100"/>
            <a:ext cx="22558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9930" name="Text Box 10"/>
          <p:cNvSpPr txBox="1">
            <a:spLocks noChangeArrowheads="1"/>
          </p:cNvSpPr>
          <p:nvPr/>
        </p:nvSpPr>
        <p:spPr bwMode="auto">
          <a:xfrm>
            <a:off x="304800" y="1358900"/>
            <a:ext cx="19589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CREATE</a:t>
            </a:r>
          </a:p>
        </p:txBody>
      </p:sp>
      <p:sp>
        <p:nvSpPr>
          <p:cNvPr id="209931" name="Rectangle 11"/>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09933"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625" y="3246438"/>
            <a:ext cx="2376488" cy="267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993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150" y="3143250"/>
            <a:ext cx="5291138" cy="344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902187222"/>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1" name="Rectangle 21"/>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4820" name="Rectangle 20"/>
          <p:cNvSpPr>
            <a:spLocks noChangeArrowheads="1"/>
          </p:cNvSpPr>
          <p:nvPr/>
        </p:nvSpPr>
        <p:spPr bwMode="auto">
          <a:xfrm flipV="1">
            <a:off x="220663" y="2916238"/>
            <a:ext cx="8718550" cy="7937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4802" name="Rectangle 2"/>
          <p:cNvSpPr>
            <a:spLocks noChangeArrowheads="1"/>
          </p:cNvSpPr>
          <p:nvPr/>
        </p:nvSpPr>
        <p:spPr bwMode="auto">
          <a:xfrm>
            <a:off x="0" y="0"/>
            <a:ext cx="9144000" cy="293211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61444" name="Group 7"/>
          <p:cNvGrpSpPr>
            <a:grpSpLocks/>
          </p:cNvGrpSpPr>
          <p:nvPr/>
        </p:nvGrpSpPr>
        <p:grpSpPr bwMode="auto">
          <a:xfrm>
            <a:off x="0" y="0"/>
            <a:ext cx="9144000" cy="6862763"/>
            <a:chOff x="0" y="0"/>
            <a:chExt cx="5760" cy="4323"/>
          </a:xfrm>
        </p:grpSpPr>
        <p:sp>
          <p:nvSpPr>
            <p:cNvPr id="204808" name="Rectangle 8"/>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4809" name="Rectangle 9"/>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4810" name="Rectangle 10"/>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4811" name="Rectangle 11"/>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4812" name="Line 12"/>
          <p:cNvSpPr>
            <a:spLocks noChangeShapeType="1"/>
          </p:cNvSpPr>
          <p:nvPr/>
        </p:nvSpPr>
        <p:spPr bwMode="auto">
          <a:xfrm>
            <a:off x="269875" y="1555750"/>
            <a:ext cx="4478338"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4813" name="Text Box 13"/>
          <p:cNvSpPr txBox="1">
            <a:spLocks noChangeArrowheads="1"/>
          </p:cNvSpPr>
          <p:nvPr/>
        </p:nvSpPr>
        <p:spPr bwMode="auto">
          <a:xfrm>
            <a:off x="2438400" y="1350963"/>
            <a:ext cx="21336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ASSEMBLE</a:t>
            </a:r>
          </a:p>
        </p:txBody>
      </p:sp>
      <p:sp>
        <p:nvSpPr>
          <p:cNvPr id="204818" name="Rectangle 18"/>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4819" name="Rectangle 19"/>
          <p:cNvSpPr>
            <a:spLocks noGrp="1" noChangeArrowheads="1"/>
          </p:cNvSpPr>
          <p:nvPr>
            <p:ph type="title"/>
          </p:nvPr>
        </p:nvSpPr>
        <p:spPr/>
        <p:txBody>
          <a:bodyPr/>
          <a:lstStyle/>
          <a:p>
            <a:pPr eaLnBrk="1" hangingPunct="1">
              <a:defRPr/>
            </a:pPr>
            <a:endParaRPr lang="en-US">
              <a:cs typeface="+mj-cs"/>
            </a:endParaRPr>
          </a:p>
        </p:txBody>
      </p:sp>
      <p:pic>
        <p:nvPicPr>
          <p:cNvPr id="204829"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3065463"/>
            <a:ext cx="1343025"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aphicFrame>
        <p:nvGraphicFramePr>
          <p:cNvPr id="61450" name="Object 30"/>
          <p:cNvGraphicFramePr>
            <a:graphicFrameLocks noChangeAspect="1"/>
          </p:cNvGraphicFramePr>
          <p:nvPr/>
        </p:nvGraphicFramePr>
        <p:xfrm>
          <a:off x="1752600" y="3195638"/>
          <a:ext cx="2185988" cy="3432175"/>
        </p:xfrm>
        <a:graphic>
          <a:graphicData uri="http://schemas.openxmlformats.org/presentationml/2006/ole">
            <mc:AlternateContent xmlns:mc="http://schemas.openxmlformats.org/markup-compatibility/2006">
              <mc:Choice xmlns:v="urn:schemas-microsoft-com:vml" Requires="v">
                <p:oleObj spid="_x0000_s212995" name="Image" r:id="rId4" imgW="1422222" imgH="2234921" progId="Photoshop.Image.9">
                  <p:embed/>
                </p:oleObj>
              </mc:Choice>
              <mc:Fallback>
                <p:oleObj name="Image" r:id="rId4" imgW="1422222" imgH="2234921" progId="Photoshop.Image.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195638"/>
                        <a:ext cx="2185988" cy="3432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204832" name="Picture 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5913" y="3028950"/>
            <a:ext cx="4721225" cy="354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611725121"/>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5827" name="Rectangle 3"/>
          <p:cNvSpPr>
            <a:spLocks noChangeArrowheads="1"/>
          </p:cNvSpPr>
          <p:nvPr/>
        </p:nvSpPr>
        <p:spPr bwMode="auto">
          <a:xfrm flipV="1">
            <a:off x="220663" y="2916238"/>
            <a:ext cx="8718550" cy="7937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05828" name="Rectangle 4"/>
          <p:cNvSpPr>
            <a:spLocks noChangeArrowheads="1"/>
          </p:cNvSpPr>
          <p:nvPr/>
        </p:nvSpPr>
        <p:spPr bwMode="auto">
          <a:xfrm>
            <a:off x="0" y="0"/>
            <a:ext cx="9144000" cy="293211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5830" name="Line 6"/>
          <p:cNvSpPr>
            <a:spLocks noChangeShapeType="1"/>
          </p:cNvSpPr>
          <p:nvPr/>
        </p:nvSpPr>
        <p:spPr bwMode="auto">
          <a:xfrm>
            <a:off x="263525" y="1565275"/>
            <a:ext cx="6543675"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5831" name="Rectangle 7"/>
          <p:cNvSpPr>
            <a:spLocks noGrp="1" noChangeArrowheads="1"/>
          </p:cNvSpPr>
          <p:nvPr>
            <p:ph type="body" idx="1"/>
          </p:nvPr>
        </p:nvSpPr>
        <p:spPr>
          <a:xfrm>
            <a:off x="473075" y="4808538"/>
            <a:ext cx="3227388" cy="1325562"/>
          </a:xfrm>
        </p:spPr>
        <p:txBody>
          <a:bodyPr/>
          <a:lstStyle/>
          <a:p>
            <a:pPr marL="0" indent="0" eaLnBrk="1" hangingPunct="1">
              <a:defRPr/>
            </a:pPr>
            <a:r>
              <a:rPr lang="en-US">
                <a:cs typeface="+mn-cs"/>
              </a:rPr>
              <a:t>Understanding the process.</a:t>
            </a:r>
          </a:p>
        </p:txBody>
      </p:sp>
      <p:grpSp>
        <p:nvGrpSpPr>
          <p:cNvPr id="62470" name="Group 8"/>
          <p:cNvGrpSpPr>
            <a:grpSpLocks/>
          </p:cNvGrpSpPr>
          <p:nvPr/>
        </p:nvGrpSpPr>
        <p:grpSpPr bwMode="auto">
          <a:xfrm>
            <a:off x="0" y="0"/>
            <a:ext cx="9144000" cy="6862763"/>
            <a:chOff x="0" y="0"/>
            <a:chExt cx="5760" cy="4323"/>
          </a:xfrm>
        </p:grpSpPr>
        <p:sp>
          <p:nvSpPr>
            <p:cNvPr id="205833"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5834"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5835"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5836"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05839" name="Text Box 15"/>
          <p:cNvSpPr txBox="1">
            <a:spLocks noChangeArrowheads="1"/>
          </p:cNvSpPr>
          <p:nvPr/>
        </p:nvSpPr>
        <p:spPr bwMode="auto">
          <a:xfrm>
            <a:off x="4851400" y="1333500"/>
            <a:ext cx="1981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DELIVER</a:t>
            </a:r>
          </a:p>
        </p:txBody>
      </p:sp>
      <p:sp>
        <p:nvSpPr>
          <p:cNvPr id="205843" name="Rectangle 19"/>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5844" name="Rectangle 20"/>
          <p:cNvSpPr>
            <a:spLocks noGrp="1" noChangeArrowheads="1"/>
          </p:cNvSpPr>
          <p:nvPr>
            <p:ph type="title"/>
          </p:nvPr>
        </p:nvSpPr>
        <p:spPr/>
        <p:txBody>
          <a:bodyPr/>
          <a:lstStyle/>
          <a:p>
            <a:pPr eaLnBrk="1" hangingPunct="1">
              <a:defRPr/>
            </a:pPr>
            <a:endParaRPr lang="en-US">
              <a:cs typeface="+mj-cs"/>
            </a:endParaRPr>
          </a:p>
        </p:txBody>
      </p:sp>
      <p:pic>
        <p:nvPicPr>
          <p:cNvPr id="205845"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38" y="3048000"/>
            <a:ext cx="3128962" cy="3554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46"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1075" y="3017838"/>
            <a:ext cx="1720850" cy="1720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47"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0125" y="2932113"/>
            <a:ext cx="1581150" cy="189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48"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9175" y="2932113"/>
            <a:ext cx="1570038" cy="189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49" name="Picture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938" y="4814888"/>
            <a:ext cx="1533525" cy="1801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50" name="Picture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1250" y="4797425"/>
            <a:ext cx="1543050" cy="1781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51" name="Picture 2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4113" y="4776788"/>
            <a:ext cx="1147762" cy="176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52"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05675" y="4843463"/>
            <a:ext cx="1504950" cy="1670050"/>
          </a:xfrm>
          <a:prstGeom prst="rect">
            <a:avLst/>
          </a:prstGeom>
          <a:noFill/>
          <a:ln w="9525">
            <a:solidFill>
              <a:srgbClr val="C0C0C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05853" name="Picture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35850" y="3008313"/>
            <a:ext cx="1389063" cy="1781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332516364"/>
      </p:ext>
    </p:ext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10947" name="Rectangle 3"/>
          <p:cNvSpPr>
            <a:spLocks noChangeArrowheads="1"/>
          </p:cNvSpPr>
          <p:nvPr/>
        </p:nvSpPr>
        <p:spPr bwMode="auto">
          <a:xfrm flipV="1">
            <a:off x="220663" y="2916238"/>
            <a:ext cx="8718550" cy="7937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10948" name="Rectangle 4"/>
          <p:cNvSpPr>
            <a:spLocks noChangeArrowheads="1"/>
          </p:cNvSpPr>
          <p:nvPr/>
        </p:nvSpPr>
        <p:spPr bwMode="auto">
          <a:xfrm>
            <a:off x="0" y="0"/>
            <a:ext cx="9144000" cy="293211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0949" name="Line 5"/>
          <p:cNvSpPr>
            <a:spLocks noChangeShapeType="1"/>
          </p:cNvSpPr>
          <p:nvPr/>
        </p:nvSpPr>
        <p:spPr bwMode="auto">
          <a:xfrm>
            <a:off x="273050" y="1558925"/>
            <a:ext cx="8577263"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0951" name="Rectangle 7"/>
          <p:cNvSpPr>
            <a:spLocks noGrp="1" noChangeArrowheads="1"/>
          </p:cNvSpPr>
          <p:nvPr>
            <p:ph type="body" idx="1"/>
          </p:nvPr>
        </p:nvSpPr>
        <p:spPr/>
        <p:txBody>
          <a:bodyPr/>
          <a:lstStyle/>
          <a:p>
            <a:pPr marL="0" indent="0" eaLnBrk="1" hangingPunct="1">
              <a:defRPr/>
            </a:pPr>
            <a:r>
              <a:rPr lang="en-US">
                <a:cs typeface="+mn-cs"/>
              </a:rPr>
              <a:t>Understanding the process.</a:t>
            </a:r>
          </a:p>
        </p:txBody>
      </p:sp>
      <p:grpSp>
        <p:nvGrpSpPr>
          <p:cNvPr id="63494" name="Group 8"/>
          <p:cNvGrpSpPr>
            <a:grpSpLocks/>
          </p:cNvGrpSpPr>
          <p:nvPr/>
        </p:nvGrpSpPr>
        <p:grpSpPr bwMode="auto">
          <a:xfrm>
            <a:off x="0" y="0"/>
            <a:ext cx="9144000" cy="6862763"/>
            <a:chOff x="0" y="0"/>
            <a:chExt cx="5760" cy="4323"/>
          </a:xfrm>
        </p:grpSpPr>
        <p:sp>
          <p:nvSpPr>
            <p:cNvPr id="210953" name="Rectangle 9"/>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0954" name="Rectangle 10"/>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0955" name="Rectangle 11"/>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0956" name="Rectangle 12"/>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10962" name="Text Box 18"/>
          <p:cNvSpPr txBox="1">
            <a:spLocks noChangeArrowheads="1"/>
          </p:cNvSpPr>
          <p:nvPr/>
        </p:nvSpPr>
        <p:spPr bwMode="auto">
          <a:xfrm>
            <a:off x="6959600" y="1346200"/>
            <a:ext cx="17700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OUTPUT</a:t>
            </a:r>
          </a:p>
        </p:txBody>
      </p:sp>
      <p:sp>
        <p:nvSpPr>
          <p:cNvPr id="210963" name="Rectangle 19"/>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0964" name="Rectangle 20"/>
          <p:cNvSpPr>
            <a:spLocks noGrp="1" noChangeArrowheads="1"/>
          </p:cNvSpPr>
          <p:nvPr>
            <p:ph type="title"/>
          </p:nvPr>
        </p:nvSpPr>
        <p:spPr/>
        <p:txBody>
          <a:bodyPr/>
          <a:lstStyle/>
          <a:p>
            <a:pPr eaLnBrk="1" hangingPunct="1">
              <a:defRPr/>
            </a:pPr>
            <a:endParaRPr lang="en-US">
              <a:cs typeface="+mj-cs"/>
            </a:endParaRPr>
          </a:p>
        </p:txBody>
      </p:sp>
      <p:grpSp>
        <p:nvGrpSpPr>
          <p:cNvPr id="63498" name="Group 21"/>
          <p:cNvGrpSpPr>
            <a:grpSpLocks/>
          </p:cNvGrpSpPr>
          <p:nvPr/>
        </p:nvGrpSpPr>
        <p:grpSpPr bwMode="auto">
          <a:xfrm>
            <a:off x="492125" y="2987675"/>
            <a:ext cx="5286375" cy="1819275"/>
            <a:chOff x="336" y="672"/>
            <a:chExt cx="3330" cy="1146"/>
          </a:xfrm>
        </p:grpSpPr>
        <p:pic>
          <p:nvPicPr>
            <p:cNvPr id="210966"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672"/>
              <a:ext cx="3330" cy="11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10967" name="Text Box 23"/>
            <p:cNvSpPr txBox="1">
              <a:spLocks noChangeArrowheads="1"/>
            </p:cNvSpPr>
            <p:nvPr/>
          </p:nvSpPr>
          <p:spPr bwMode="auto">
            <a:xfrm>
              <a:off x="1152" y="768"/>
              <a:ext cx="2448" cy="2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lnSpc>
                  <a:spcPct val="95000"/>
                </a:lnSpc>
                <a:spcBef>
                  <a:spcPct val="0"/>
                </a:spcBef>
                <a:defRPr/>
              </a:pPr>
              <a:r>
                <a:rPr lang="en-US" sz="1200" b="1">
                  <a:solidFill>
                    <a:schemeClr val="tx1"/>
                  </a:solidFill>
                  <a:latin typeface="Century Gothic" charset="0"/>
                  <a:cs typeface="+mn-cs"/>
                </a:rPr>
                <a:t>Xerox iGen3™ - Digital Press</a:t>
              </a:r>
              <a:r>
                <a:rPr lang="en-US" sz="2400" b="1">
                  <a:solidFill>
                    <a:schemeClr val="tx1"/>
                  </a:solidFill>
                  <a:latin typeface="Century Gothic" charset="0"/>
                  <a:cs typeface="+mn-cs"/>
                </a:rPr>
                <a:t> </a:t>
              </a:r>
              <a:endParaRPr lang="en-US" sz="2400">
                <a:solidFill>
                  <a:schemeClr val="tx1"/>
                </a:solidFill>
                <a:latin typeface="Times New Roman" charset="0"/>
                <a:cs typeface="+mn-cs"/>
              </a:endParaRPr>
            </a:p>
          </p:txBody>
        </p:sp>
      </p:grpSp>
      <p:grpSp>
        <p:nvGrpSpPr>
          <p:cNvPr id="63499" name="Group 27"/>
          <p:cNvGrpSpPr>
            <a:grpSpLocks/>
          </p:cNvGrpSpPr>
          <p:nvPr/>
        </p:nvGrpSpPr>
        <p:grpSpPr bwMode="auto">
          <a:xfrm>
            <a:off x="382588" y="4905375"/>
            <a:ext cx="2438400" cy="1658938"/>
            <a:chOff x="192" y="3120"/>
            <a:chExt cx="1536" cy="1045"/>
          </a:xfrm>
        </p:grpSpPr>
        <p:pic>
          <p:nvPicPr>
            <p:cNvPr id="210972"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 y="3120"/>
              <a:ext cx="1296" cy="8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10973" name="Text Box 29"/>
            <p:cNvSpPr txBox="1">
              <a:spLocks noChangeArrowheads="1"/>
            </p:cNvSpPr>
            <p:nvPr/>
          </p:nvSpPr>
          <p:spPr bwMode="auto">
            <a:xfrm>
              <a:off x="192" y="3888"/>
              <a:ext cx="1536" cy="2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lnSpc>
                  <a:spcPct val="95000"/>
                </a:lnSpc>
                <a:spcBef>
                  <a:spcPct val="0"/>
                </a:spcBef>
                <a:defRPr/>
              </a:pPr>
              <a:r>
                <a:rPr lang="en-US" sz="1200" b="1">
                  <a:solidFill>
                    <a:schemeClr val="tx1"/>
                  </a:solidFill>
                  <a:latin typeface="Century Gothic" charset="0"/>
                  <a:cs typeface="+mn-cs"/>
                </a:rPr>
                <a:t>Epson – Wide format Printers</a:t>
              </a:r>
              <a:r>
                <a:rPr lang="en-US" sz="2400" b="1">
                  <a:solidFill>
                    <a:schemeClr val="tx1"/>
                  </a:solidFill>
                  <a:latin typeface="Century Gothic" charset="0"/>
                  <a:cs typeface="+mn-cs"/>
                </a:rPr>
                <a:t> </a:t>
              </a:r>
              <a:endParaRPr lang="en-US" sz="2400">
                <a:solidFill>
                  <a:schemeClr val="tx1"/>
                </a:solidFill>
                <a:latin typeface="Times New Roman" charset="0"/>
                <a:cs typeface="+mn-cs"/>
              </a:endParaRPr>
            </a:p>
          </p:txBody>
        </p:sp>
      </p:grpSp>
      <p:grpSp>
        <p:nvGrpSpPr>
          <p:cNvPr id="63500" name="Group 30"/>
          <p:cNvGrpSpPr>
            <a:grpSpLocks/>
          </p:cNvGrpSpPr>
          <p:nvPr/>
        </p:nvGrpSpPr>
        <p:grpSpPr bwMode="auto">
          <a:xfrm>
            <a:off x="6799263" y="3151188"/>
            <a:ext cx="1866900" cy="2057400"/>
            <a:chOff x="4056" y="1008"/>
            <a:chExt cx="1176" cy="1296"/>
          </a:xfrm>
        </p:grpSpPr>
        <p:pic>
          <p:nvPicPr>
            <p:cNvPr id="63504" name="Picture 31" descr="eps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2" y="1252"/>
              <a:ext cx="1168" cy="1052"/>
            </a:xfrm>
            <a:prstGeom prst="rect">
              <a:avLst/>
            </a:prstGeom>
            <a:noFill/>
            <a:ln w="9525">
              <a:solidFill>
                <a:schemeClr val="bg1"/>
              </a:solidFill>
              <a:miter lim="800000"/>
              <a:headEnd/>
              <a:tailEnd/>
            </a:ln>
            <a:extLst>
              <a:ext uri="{909E8E84-426E-40dd-AFC4-6F175D3DCCD1}">
                <a14:hiddenFill xmlns:a14="http://schemas.microsoft.com/office/drawing/2010/main" xmlns="">
                  <a:solidFill>
                    <a:srgbClr val="FFFFFF"/>
                  </a:solidFill>
                </a14:hiddenFill>
              </a:ext>
            </a:extLst>
          </p:spPr>
        </p:pic>
        <p:sp>
          <p:nvSpPr>
            <p:cNvPr id="210976" name="Text Box 32"/>
            <p:cNvSpPr txBox="1">
              <a:spLocks noChangeArrowheads="1"/>
            </p:cNvSpPr>
            <p:nvPr/>
          </p:nvSpPr>
          <p:spPr bwMode="auto">
            <a:xfrm>
              <a:off x="4056" y="1012"/>
              <a:ext cx="1176" cy="283"/>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lnSpc>
                  <a:spcPct val="95000"/>
                </a:lnSpc>
                <a:spcBef>
                  <a:spcPct val="0"/>
                </a:spcBef>
                <a:defRPr/>
              </a:pPr>
              <a:r>
                <a:rPr lang="en-US" sz="1200" b="1">
                  <a:solidFill>
                    <a:schemeClr val="tx1"/>
                  </a:solidFill>
                  <a:latin typeface="Century Gothic" charset="0"/>
                  <a:cs typeface="+mn-cs"/>
                </a:rPr>
                <a:t>Xerox – Color Printers</a:t>
              </a:r>
              <a:r>
                <a:rPr lang="en-US" sz="2400" b="1">
                  <a:solidFill>
                    <a:schemeClr val="tx1"/>
                  </a:solidFill>
                  <a:latin typeface="Century Gothic" charset="0"/>
                  <a:cs typeface="+mn-cs"/>
                </a:rPr>
                <a:t> </a:t>
              </a:r>
              <a:endParaRPr lang="en-US" sz="2400">
                <a:solidFill>
                  <a:schemeClr val="tx1"/>
                </a:solidFill>
                <a:latin typeface="Times New Roman" charset="0"/>
                <a:cs typeface="+mn-cs"/>
              </a:endParaRPr>
            </a:p>
          </p:txBody>
        </p:sp>
        <p:sp>
          <p:nvSpPr>
            <p:cNvPr id="210977" name="Rectangle 33"/>
            <p:cNvSpPr>
              <a:spLocks noChangeArrowheads="1"/>
            </p:cNvSpPr>
            <p:nvPr/>
          </p:nvSpPr>
          <p:spPr bwMode="auto">
            <a:xfrm>
              <a:off x="4056" y="1008"/>
              <a:ext cx="1176" cy="1296"/>
            </a:xfrm>
            <a:prstGeom prst="rect">
              <a:avLst/>
            </a:prstGeom>
            <a:noFill/>
            <a:ln w="38100">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63501" name="Group 34"/>
          <p:cNvGrpSpPr>
            <a:grpSpLocks/>
          </p:cNvGrpSpPr>
          <p:nvPr/>
        </p:nvGrpSpPr>
        <p:grpSpPr bwMode="auto">
          <a:xfrm>
            <a:off x="4543425" y="4708525"/>
            <a:ext cx="2438400" cy="1906588"/>
            <a:chOff x="1392" y="3072"/>
            <a:chExt cx="1536" cy="1201"/>
          </a:xfrm>
        </p:grpSpPr>
        <p:pic>
          <p:nvPicPr>
            <p:cNvPr id="210979"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4" y="3144"/>
              <a:ext cx="1197" cy="11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10980" name="Text Box 36"/>
            <p:cNvSpPr txBox="1">
              <a:spLocks noChangeArrowheads="1"/>
            </p:cNvSpPr>
            <p:nvPr/>
          </p:nvSpPr>
          <p:spPr bwMode="auto">
            <a:xfrm>
              <a:off x="1392" y="3072"/>
              <a:ext cx="1536" cy="2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lnSpc>
                  <a:spcPct val="95000"/>
                </a:lnSpc>
                <a:spcBef>
                  <a:spcPct val="0"/>
                </a:spcBef>
                <a:defRPr/>
              </a:pPr>
              <a:r>
                <a:rPr lang="en-US" sz="1200" b="1">
                  <a:solidFill>
                    <a:schemeClr val="tx1"/>
                  </a:solidFill>
                  <a:latin typeface="Century Gothic" charset="0"/>
                  <a:cs typeface="+mn-cs"/>
                </a:rPr>
                <a:t>Agfa – Imagesetters</a:t>
              </a:r>
              <a:r>
                <a:rPr lang="en-US" sz="2400" b="1">
                  <a:solidFill>
                    <a:schemeClr val="tx1"/>
                  </a:solidFill>
                  <a:latin typeface="Century Gothic" charset="0"/>
                  <a:cs typeface="+mn-cs"/>
                </a:rPr>
                <a:t> </a:t>
              </a:r>
              <a:endParaRPr lang="en-US" sz="2400">
                <a:solidFill>
                  <a:schemeClr val="tx1"/>
                </a:solidFill>
                <a:latin typeface="Times New Roman" charset="0"/>
                <a:cs typeface="+mn-cs"/>
              </a:endParaRPr>
            </a:p>
          </p:txBody>
        </p:sp>
      </p:grpSp>
    </p:spTree>
    <p:extLst>
      <p:ext uri="{BB962C8B-B14F-4D97-AF65-F5344CB8AC3E}">
        <p14:creationId xmlns:p14="http://schemas.microsoft.com/office/powerpoint/2010/main" val="845107363"/>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ChangeArrowheads="1"/>
          </p:cNvSpPr>
          <p:nvPr/>
        </p:nvSpPr>
        <p:spPr bwMode="auto">
          <a:xfrm>
            <a:off x="220663" y="2995613"/>
            <a:ext cx="8718550" cy="3641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11971" name="Rectangle 3"/>
          <p:cNvSpPr>
            <a:spLocks noChangeArrowheads="1"/>
          </p:cNvSpPr>
          <p:nvPr/>
        </p:nvSpPr>
        <p:spPr bwMode="auto">
          <a:xfrm flipV="1">
            <a:off x="220663" y="2916238"/>
            <a:ext cx="8718550" cy="7937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defRPr/>
            </a:pPr>
            <a:endParaRPr lang="en-US">
              <a:cs typeface="+mn-cs"/>
            </a:endParaRPr>
          </a:p>
        </p:txBody>
      </p:sp>
      <p:sp>
        <p:nvSpPr>
          <p:cNvPr id="211972" name="Rectangle 4"/>
          <p:cNvSpPr>
            <a:spLocks noChangeArrowheads="1"/>
          </p:cNvSpPr>
          <p:nvPr/>
        </p:nvSpPr>
        <p:spPr bwMode="auto">
          <a:xfrm>
            <a:off x="0" y="0"/>
            <a:ext cx="9144000" cy="2932113"/>
          </a:xfrm>
          <a:prstGeom prst="rect">
            <a:avLst/>
          </a:prstGeom>
          <a:solidFill>
            <a:srgbClr val="83001B"/>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1973" name="Line 5"/>
          <p:cNvSpPr>
            <a:spLocks noChangeShapeType="1"/>
          </p:cNvSpPr>
          <p:nvPr/>
        </p:nvSpPr>
        <p:spPr bwMode="auto">
          <a:xfrm>
            <a:off x="273050" y="1558925"/>
            <a:ext cx="8577263" cy="0"/>
          </a:xfrm>
          <a:prstGeom prst="line">
            <a:avLst/>
          </a:prstGeom>
          <a:noFill/>
          <a:ln w="571500">
            <a:solidFill>
              <a:srgbClr val="80808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1974" name="Rectangle 6"/>
          <p:cNvSpPr>
            <a:spLocks noGrp="1" noChangeArrowheads="1"/>
          </p:cNvSpPr>
          <p:nvPr>
            <p:ph type="body" idx="1"/>
          </p:nvPr>
        </p:nvSpPr>
        <p:spPr/>
        <p:txBody>
          <a:bodyPr/>
          <a:lstStyle/>
          <a:p>
            <a:pPr marL="0" indent="0" eaLnBrk="1" hangingPunct="1">
              <a:defRPr/>
            </a:pPr>
            <a:r>
              <a:rPr lang="en-US">
                <a:cs typeface="+mn-cs"/>
              </a:rPr>
              <a:t>Understanding the process.</a:t>
            </a:r>
          </a:p>
        </p:txBody>
      </p:sp>
      <p:grpSp>
        <p:nvGrpSpPr>
          <p:cNvPr id="64518" name="Group 7"/>
          <p:cNvGrpSpPr>
            <a:grpSpLocks/>
          </p:cNvGrpSpPr>
          <p:nvPr/>
        </p:nvGrpSpPr>
        <p:grpSpPr bwMode="auto">
          <a:xfrm>
            <a:off x="0" y="0"/>
            <a:ext cx="9144000" cy="6862763"/>
            <a:chOff x="0" y="0"/>
            <a:chExt cx="5760" cy="4323"/>
          </a:xfrm>
        </p:grpSpPr>
        <p:sp>
          <p:nvSpPr>
            <p:cNvPr id="211976" name="Rectangle 8"/>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1977" name="Rectangle 9"/>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1978" name="Rectangle 10"/>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1979" name="Rectangle 11"/>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11980" name="Text Box 12"/>
          <p:cNvSpPr txBox="1">
            <a:spLocks noChangeArrowheads="1"/>
          </p:cNvSpPr>
          <p:nvPr/>
        </p:nvSpPr>
        <p:spPr bwMode="auto">
          <a:xfrm>
            <a:off x="6959600" y="1346200"/>
            <a:ext cx="17700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a:latin typeface="Kid Kosmic" charset="0"/>
                <a:cs typeface="+mn-cs"/>
              </a:rPr>
              <a:t>OUTPUT</a:t>
            </a:r>
          </a:p>
        </p:txBody>
      </p:sp>
      <p:sp>
        <p:nvSpPr>
          <p:cNvPr id="211981" name="Rectangle 13"/>
          <p:cNvSpPr>
            <a:spLocks noChangeArrowheads="1"/>
          </p:cNvSpPr>
          <p:nvPr/>
        </p:nvSpPr>
        <p:spPr bwMode="auto">
          <a:xfrm>
            <a:off x="0" y="2822575"/>
            <a:ext cx="9144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1982" name="Rectangle 14"/>
          <p:cNvSpPr>
            <a:spLocks noGrp="1" noChangeArrowheads="1"/>
          </p:cNvSpPr>
          <p:nvPr>
            <p:ph type="title"/>
          </p:nvPr>
        </p:nvSpPr>
        <p:spPr/>
        <p:txBody>
          <a:bodyPr/>
          <a:lstStyle/>
          <a:p>
            <a:pPr eaLnBrk="1" hangingPunct="1">
              <a:defRPr/>
            </a:pPr>
            <a:endParaRPr lang="en-US">
              <a:cs typeface="+mj-cs"/>
            </a:endParaRPr>
          </a:p>
        </p:txBody>
      </p:sp>
      <p:grpSp>
        <p:nvGrpSpPr>
          <p:cNvPr id="64522" name="Group 18"/>
          <p:cNvGrpSpPr>
            <a:grpSpLocks/>
          </p:cNvGrpSpPr>
          <p:nvPr/>
        </p:nvGrpSpPr>
        <p:grpSpPr bwMode="auto">
          <a:xfrm>
            <a:off x="3422650" y="3049588"/>
            <a:ext cx="5511800" cy="3432175"/>
            <a:chOff x="414" y="1818"/>
            <a:chExt cx="2130" cy="1326"/>
          </a:xfrm>
        </p:grpSpPr>
        <p:pic>
          <p:nvPicPr>
            <p:cNvPr id="211987"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 y="1818"/>
              <a:ext cx="2130" cy="1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11988" name="Text Box 20"/>
            <p:cNvSpPr txBox="1">
              <a:spLocks noChangeArrowheads="1"/>
            </p:cNvSpPr>
            <p:nvPr/>
          </p:nvSpPr>
          <p:spPr bwMode="auto">
            <a:xfrm>
              <a:off x="432" y="2736"/>
              <a:ext cx="2064" cy="1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a:lnSpc>
                  <a:spcPct val="95000"/>
                </a:lnSpc>
                <a:spcBef>
                  <a:spcPct val="0"/>
                </a:spcBef>
                <a:defRPr/>
              </a:pPr>
              <a:r>
                <a:rPr lang="en-US" sz="1200" b="1">
                  <a:solidFill>
                    <a:srgbClr val="CC0000"/>
                  </a:solidFill>
                  <a:latin typeface="Century Gothic" charset="0"/>
                  <a:cs typeface="+mn-cs"/>
                </a:rPr>
                <a:t>Heidelberg - Offset Press</a:t>
              </a:r>
              <a:r>
                <a:rPr lang="en-US" sz="2400" b="1">
                  <a:solidFill>
                    <a:srgbClr val="CC0000"/>
                  </a:solidFill>
                  <a:latin typeface="Century Gothic" charset="0"/>
                  <a:cs typeface="+mn-cs"/>
                </a:rPr>
                <a:t> </a:t>
              </a:r>
            </a:p>
          </p:txBody>
        </p:sp>
      </p:grpSp>
      <p:pic>
        <p:nvPicPr>
          <p:cNvPr id="212001"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8" y="3073400"/>
            <a:ext cx="3141662" cy="3403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654315854"/>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pPr eaLnBrk="1" hangingPunct="1">
              <a:defRPr/>
            </a:pPr>
            <a:endParaRPr lang="en-US" dirty="0">
              <a:cs typeface="+mj-cs"/>
            </a:endParaRPr>
          </a:p>
        </p:txBody>
      </p:sp>
      <p:sp>
        <p:nvSpPr>
          <p:cNvPr id="631811" name="Rectangle 3"/>
          <p:cNvSpPr>
            <a:spLocks noGrp="1" noChangeArrowheads="1"/>
          </p:cNvSpPr>
          <p:nvPr>
            <p:ph type="body" idx="1"/>
          </p:nvPr>
        </p:nvSpPr>
        <p:spPr/>
        <p:txBody>
          <a:bodyPr/>
          <a:lstStyle/>
          <a:p>
            <a:pPr marL="0" indent="0" eaLnBrk="1" hangingPunct="1">
              <a:defRPr/>
            </a:pPr>
            <a:endParaRPr lang="en-US">
              <a:cs typeface="+mn-cs"/>
            </a:endParaRPr>
          </a:p>
        </p:txBody>
      </p:sp>
      <p:sp>
        <p:nvSpPr>
          <p:cNvPr id="631812" name="Rectangle 4"/>
          <p:cNvSpPr>
            <a:spLocks noChangeArrowheads="1"/>
          </p:cNvSpPr>
          <p:nvPr/>
        </p:nvSpPr>
        <p:spPr bwMode="auto">
          <a:xfrm>
            <a:off x="0" y="0"/>
            <a:ext cx="9144000" cy="6858000"/>
          </a:xfrm>
          <a:prstGeom prst="rect">
            <a:avLst/>
          </a:prstGeom>
          <a:solidFill>
            <a:srgbClr val="5C2E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14" name="Rectangle 6"/>
          <p:cNvSpPr>
            <a:spLocks noChangeArrowheads="1"/>
          </p:cNvSpPr>
          <p:nvPr/>
        </p:nvSpPr>
        <p:spPr bwMode="auto">
          <a:xfrm>
            <a:off x="2074863" y="4960938"/>
            <a:ext cx="2370137" cy="506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ctr">
              <a:spcBef>
                <a:spcPct val="20000"/>
              </a:spcBef>
              <a:defRPr/>
            </a:pPr>
            <a:r>
              <a:rPr lang="en-US" sz="2200" dirty="0" err="1">
                <a:solidFill>
                  <a:schemeClr val="bg1"/>
                </a:solidFill>
                <a:latin typeface="Arial" charset="0"/>
                <a:cs typeface="+mn-cs"/>
              </a:rPr>
              <a:t>dorisbrown.info</a:t>
            </a:r>
            <a:endParaRPr lang="en-US" sz="2200" dirty="0">
              <a:solidFill>
                <a:schemeClr val="bg1"/>
              </a:solidFill>
              <a:latin typeface="Arial" charset="0"/>
              <a:cs typeface="+mn-cs"/>
            </a:endParaRPr>
          </a:p>
        </p:txBody>
      </p:sp>
      <p:pic>
        <p:nvPicPr>
          <p:cNvPr id="65541" name="Picture 2" descr="DorisStanding012.jpg"/>
          <p:cNvPicPr>
            <a:picLocks noChangeAspect="1"/>
          </p:cNvPicPr>
          <p:nvPr/>
        </p:nvPicPr>
        <p:blipFill>
          <a:blip r:embed="rId3">
            <a:extLst>
              <a:ext uri="{28A0092B-C50C-407E-A947-70E740481C1C}">
                <a14:useLocalDpi xmlns:a14="http://schemas.microsoft.com/office/drawing/2010/main" val="0"/>
              </a:ext>
            </a:extLst>
          </a:blip>
          <a:srcRect l="22939" t="9261" r="54546" b="48628"/>
          <a:stretch>
            <a:fillRect/>
          </a:stretch>
        </p:blipFill>
        <p:spPr bwMode="auto">
          <a:xfrm>
            <a:off x="6323013" y="114300"/>
            <a:ext cx="2663825" cy="6645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5542" name="Group 9"/>
          <p:cNvGrpSpPr>
            <a:grpSpLocks/>
          </p:cNvGrpSpPr>
          <p:nvPr/>
        </p:nvGrpSpPr>
        <p:grpSpPr bwMode="auto">
          <a:xfrm>
            <a:off x="0" y="0"/>
            <a:ext cx="9144000" cy="6862763"/>
            <a:chOff x="0" y="0"/>
            <a:chExt cx="5760" cy="4323"/>
          </a:xfrm>
        </p:grpSpPr>
        <p:sp>
          <p:nvSpPr>
            <p:cNvPr id="631818" name="Rectangle 10"/>
            <p:cNvSpPr>
              <a:spLocks noChangeArrowheads="1"/>
            </p:cNvSpPr>
            <p:nvPr/>
          </p:nvSpPr>
          <p:spPr bwMode="auto">
            <a:xfrm>
              <a:off x="0" y="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19" name="Rectangle 11"/>
            <p:cNvSpPr>
              <a:spLocks noChangeArrowheads="1"/>
            </p:cNvSpPr>
            <p:nvPr/>
          </p:nvSpPr>
          <p:spPr bwMode="auto">
            <a:xfrm>
              <a:off x="0" y="4180"/>
              <a:ext cx="576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20" name="Rectangle 12"/>
            <p:cNvSpPr>
              <a:spLocks noChangeArrowheads="1"/>
            </p:cNvSpPr>
            <p:nvPr/>
          </p:nvSpPr>
          <p:spPr bwMode="auto">
            <a:xfrm rot="5400000">
              <a:off x="3529" y="2090"/>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31821" name="Rectangle 13"/>
            <p:cNvSpPr>
              <a:spLocks noChangeArrowheads="1"/>
            </p:cNvSpPr>
            <p:nvPr/>
          </p:nvSpPr>
          <p:spPr bwMode="auto">
            <a:xfrm rot="5400000">
              <a:off x="-2088" y="2088"/>
              <a:ext cx="4320" cy="14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631816" name="Rectangle 8"/>
          <p:cNvSpPr>
            <a:spLocks noChangeArrowheads="1"/>
          </p:cNvSpPr>
          <p:nvPr/>
        </p:nvSpPr>
        <p:spPr bwMode="auto">
          <a:xfrm rot="5400000">
            <a:off x="2882107" y="3315493"/>
            <a:ext cx="6858000" cy="227013"/>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65544" name="Picture 1" descr="dorisbrown.info Q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8313" y="1738313"/>
            <a:ext cx="3149600" cy="314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5545" name="Picture 17" descr="HP_logo_old_NewBlue_LARG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65700" y="5362575"/>
            <a:ext cx="1041400" cy="103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0790406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r>
              <a:rPr lang="en-US" dirty="0"/>
              <a:t> </a:t>
            </a:r>
          </a:p>
        </p:txBody>
      </p:sp>
      <p:sp>
        <p:nvSpPr>
          <p:cNvPr id="9" name="Content Placeholder 8"/>
          <p:cNvSpPr>
            <a:spLocks noGrp="1"/>
          </p:cNvSpPr>
          <p:nvPr>
            <p:ph sz="half" idx="2"/>
          </p:nvPr>
        </p:nvSpPr>
        <p:spPr/>
        <p:txBody>
          <a:bodyPr/>
          <a:lstStyle/>
          <a:p>
            <a:r>
              <a:rPr lang="en-US" dirty="0"/>
              <a:t> </a:t>
            </a:r>
          </a:p>
        </p:txBody>
      </p:sp>
      <p:sp>
        <p:nvSpPr>
          <p:cNvPr id="10" name="Content Placeholder 9"/>
          <p:cNvSpPr>
            <a:spLocks noGrp="1"/>
          </p:cNvSpPr>
          <p:nvPr>
            <p:ph idx="10"/>
          </p:nvPr>
        </p:nvSpPr>
        <p:spPr/>
        <p:txBody>
          <a:bodyPr/>
          <a:lstStyle/>
          <a:p>
            <a:r>
              <a:rPr lang="en-US" dirty="0"/>
              <a:t> </a:t>
            </a:r>
          </a:p>
        </p:txBody>
      </p:sp>
      <p:sp>
        <p:nvSpPr>
          <p:cNvPr id="17" name="Rectangle 13"/>
          <p:cNvSpPr txBox="1">
            <a:spLocks noChangeArrowheads="1"/>
          </p:cNvSpPr>
          <p:nvPr/>
        </p:nvSpPr>
        <p:spPr>
          <a:xfrm>
            <a:off x="1587499" y="622723"/>
            <a:ext cx="6121401" cy="1024775"/>
          </a:xfrm>
          <a:prstGeom prst="rect">
            <a:avLst/>
          </a:prstGeom>
        </p:spPr>
        <p:txBody>
          <a:bodyPr>
            <a:normAutofit/>
          </a:bodyPr>
          <a:lstStyle/>
          <a:p>
            <a:pPr marL="0" marR="0" lvl="0" indent="0" algn="l" defTabSz="457200" rtl="0" eaLnBrk="0" fontAlgn="base" latinLnBrk="0" hangingPunct="0">
              <a:lnSpc>
                <a:spcPct val="70000"/>
              </a:lnSpc>
              <a:spcBef>
                <a:spcPct val="0"/>
              </a:spcBef>
              <a:spcAft>
                <a:spcPct val="0"/>
              </a:spcAft>
              <a:buClrTx/>
              <a:buSzTx/>
              <a:buFontTx/>
              <a:buNone/>
              <a:tabLst/>
              <a:defRPr/>
            </a:pPr>
            <a:r>
              <a:rPr kumimoji="0" lang="en-US" sz="3600" b="1" i="0" u="none" strike="noStrike" kern="1200" cap="all" spc="0" normalizeH="0" baseline="0" noProof="0" dirty="0">
                <a:ln>
                  <a:noFill/>
                </a:ln>
                <a:effectLst/>
                <a:uLnTx/>
                <a:uFillTx/>
                <a:latin typeface="+mj-lt"/>
                <a:ea typeface="+mj-ea"/>
                <a:cs typeface="+mj-cs"/>
              </a:rPr>
              <a:t>Color Spaces</a:t>
            </a:r>
          </a:p>
        </p:txBody>
      </p:sp>
      <p:pic>
        <p:nvPicPr>
          <p:cNvPr id="18" name="Picture 15" descr="gamut"/>
          <p:cNvPicPr>
            <a:picLocks noChangeAspect="1" noChangeArrowheads="1"/>
          </p:cNvPicPr>
          <p:nvPr/>
        </p:nvPicPr>
        <p:blipFill>
          <a:blip r:embed="rId2" cstate="print"/>
          <a:srcRect/>
          <a:stretch>
            <a:fillRect/>
          </a:stretch>
        </p:blipFill>
        <p:spPr bwMode="auto">
          <a:xfrm>
            <a:off x="2857489" y="1142984"/>
            <a:ext cx="5761071" cy="4929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Rectangle 16"/>
          <p:cNvSpPr>
            <a:spLocks noChangeArrowheads="1"/>
          </p:cNvSpPr>
          <p:nvPr/>
        </p:nvSpPr>
        <p:spPr bwMode="auto">
          <a:xfrm>
            <a:off x="323850" y="3210153"/>
            <a:ext cx="4032250" cy="2677656"/>
          </a:xfrm>
          <a:prstGeom prst="rect">
            <a:avLst/>
          </a:prstGeom>
          <a:noFill/>
          <a:ln w="9525">
            <a:noFill/>
            <a:miter lim="800000"/>
            <a:headEnd/>
            <a:tailEnd/>
          </a:ln>
        </p:spPr>
        <p:txBody>
          <a:bodyPr anchor="ctr">
            <a:spAutoFit/>
          </a:bodyPr>
          <a:lstStyle/>
          <a:p>
            <a:pPr indent="14288"/>
            <a:r>
              <a:rPr lang="de-DE" sz="2400" dirty="0">
                <a:solidFill>
                  <a:srgbClr val="FF0000"/>
                </a:solidFill>
              </a:rPr>
              <a:t>Gradation </a:t>
            </a:r>
          </a:p>
          <a:p>
            <a:pPr indent="14288"/>
            <a:r>
              <a:rPr lang="de-DE" sz="2400" dirty="0">
                <a:solidFill>
                  <a:srgbClr val="FF0000"/>
                </a:solidFill>
              </a:rPr>
              <a:t>of the Color </a:t>
            </a:r>
          </a:p>
          <a:p>
            <a:pPr indent="14288"/>
            <a:r>
              <a:rPr lang="de-DE" sz="2400" dirty="0">
                <a:solidFill>
                  <a:srgbClr val="FF0000"/>
                </a:solidFill>
              </a:rPr>
              <a:t>Spaces:</a:t>
            </a:r>
          </a:p>
          <a:p>
            <a:pPr indent="14288">
              <a:buFontTx/>
              <a:buAutoNum type="arabicPeriod"/>
            </a:pPr>
            <a:r>
              <a:rPr lang="de-DE" sz="2400" dirty="0">
                <a:solidFill>
                  <a:srgbClr val="FF0000"/>
                </a:solidFill>
              </a:rPr>
              <a:t> Visible Space</a:t>
            </a:r>
          </a:p>
          <a:p>
            <a:pPr indent="14288">
              <a:buFontTx/>
              <a:buAutoNum type="arabicPeriod"/>
            </a:pPr>
            <a:r>
              <a:rPr lang="de-DE" sz="2400" dirty="0">
                <a:solidFill>
                  <a:srgbClr val="FF0000"/>
                </a:solidFill>
              </a:rPr>
              <a:t> Screen</a:t>
            </a:r>
          </a:p>
          <a:p>
            <a:pPr indent="14288">
              <a:buFontTx/>
              <a:buAutoNum type="arabicPeriod"/>
            </a:pPr>
            <a:r>
              <a:rPr lang="de-DE" sz="2400" dirty="0">
                <a:solidFill>
                  <a:srgbClr val="FF0000"/>
                </a:solidFill>
              </a:rPr>
              <a:t> PANTONE</a:t>
            </a:r>
            <a:r>
              <a:rPr lang="de-DE" sz="2400" dirty="0">
                <a:solidFill>
                  <a:srgbClr val="FF0000"/>
                </a:solidFill>
                <a:latin typeface="Calibri" pitchFamily="34" charset="0"/>
              </a:rPr>
              <a:t>®</a:t>
            </a:r>
            <a:endParaRPr lang="de-DE" sz="2400" dirty="0">
              <a:solidFill>
                <a:srgbClr val="FF0000"/>
              </a:solidFill>
            </a:endParaRPr>
          </a:p>
          <a:p>
            <a:pPr indent="14288">
              <a:buFontTx/>
              <a:buAutoNum type="arabicPeriod"/>
            </a:pPr>
            <a:r>
              <a:rPr lang="de-DE" sz="2400" dirty="0">
                <a:solidFill>
                  <a:srgbClr val="FF0000"/>
                </a:solidFill>
              </a:rPr>
              <a:t> Print</a:t>
            </a:r>
          </a:p>
        </p:txBody>
      </p:sp>
    </p:spTree>
    <p:extLst>
      <p:ext uri="{BB962C8B-B14F-4D97-AF65-F5344CB8AC3E}">
        <p14:creationId xmlns:p14="http://schemas.microsoft.com/office/powerpoint/2010/main" val="120370701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911"/>
            <a:ext cx="7772400" cy="1470025"/>
          </a:xfrm>
        </p:spPr>
        <p:txBody>
          <a:bodyPr/>
          <a:lstStyle/>
          <a:p>
            <a:r>
              <a:rPr lang="en-US" dirty="0">
                <a:latin typeface="Arial"/>
                <a:cs typeface="Arial"/>
              </a:rPr>
              <a:t>Printed Color?</a:t>
            </a:r>
          </a:p>
        </p:txBody>
      </p:sp>
      <p:sp>
        <p:nvSpPr>
          <p:cNvPr id="3" name="Subtitle 2"/>
          <p:cNvSpPr>
            <a:spLocks noGrp="1"/>
          </p:cNvSpPr>
          <p:nvPr>
            <p:ph type="subTitle" idx="1"/>
          </p:nvPr>
        </p:nvSpPr>
        <p:spPr>
          <a:xfrm>
            <a:off x="0" y="1445879"/>
            <a:ext cx="9144000" cy="4748546"/>
          </a:xfrm>
        </p:spPr>
        <p:txBody>
          <a:bodyPr>
            <a:normAutofit/>
          </a:bodyPr>
          <a:lstStyle/>
          <a:p>
            <a:endParaRPr lang="en-US" b="1" dirty="0">
              <a:solidFill>
                <a:srgbClr val="000000"/>
              </a:solidFill>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23" y="6421884"/>
            <a:ext cx="1031875"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6098770" y="6194425"/>
            <a:ext cx="3045230"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fontAlgn="auto" hangingPunct="1">
              <a:spcAft>
                <a:spcPts val="0"/>
              </a:spcAft>
              <a:defRPr/>
            </a:pPr>
            <a:r>
              <a:rPr lang="en-US" sz="1100" dirty="0">
                <a:solidFill>
                  <a:schemeClr val="bg1">
                    <a:lumMod val="50000"/>
                  </a:schemeClr>
                </a:solidFill>
                <a:latin typeface="Arial"/>
                <a:ea typeface="+mj-ea"/>
                <a:cs typeface="Arial"/>
              </a:rPr>
              <a:t>GRA 1111</a:t>
            </a:r>
          </a:p>
          <a:p>
            <a:pPr eaLnBrk="1" fontAlgn="auto" hangingPunct="1">
              <a:spcAft>
                <a:spcPts val="0"/>
              </a:spcAft>
              <a:defRPr/>
            </a:pPr>
            <a:r>
              <a:rPr lang="en-US" sz="1100" dirty="0">
                <a:solidFill>
                  <a:schemeClr val="bg1">
                    <a:lumMod val="50000"/>
                  </a:schemeClr>
                </a:solidFill>
                <a:latin typeface="Arial"/>
                <a:ea typeface="+mj-ea"/>
                <a:cs typeface="Arial"/>
              </a:rPr>
              <a:t>Graphic Communications Workshop</a:t>
            </a:r>
          </a:p>
        </p:txBody>
      </p:sp>
    </p:spTree>
    <p:extLst>
      <p:ext uri="{BB962C8B-B14F-4D97-AF65-F5344CB8AC3E}">
        <p14:creationId xmlns:p14="http://schemas.microsoft.com/office/powerpoint/2010/main" val="229010239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9" name="Rectangle 3"/>
          <p:cNvSpPr>
            <a:spLocks noChangeArrowheads="1"/>
          </p:cNvSpPr>
          <p:nvPr/>
        </p:nvSpPr>
        <p:spPr bwMode="auto">
          <a:xfrm>
            <a:off x="304800" y="228600"/>
            <a:ext cx="8305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solidFill>
                  <a:srgbClr val="000000"/>
                </a:solidFill>
                <a:latin typeface="Arial" charset="0"/>
              </a:rPr>
              <a:t>Simulation of continuous tone color</a:t>
            </a:r>
          </a:p>
        </p:txBody>
      </p:sp>
      <p:sp>
        <p:nvSpPr>
          <p:cNvPr id="86020" name="Rectangle 4"/>
          <p:cNvSpPr>
            <a:spLocks noChangeArrowheads="1"/>
          </p:cNvSpPr>
          <p:nvPr/>
        </p:nvSpPr>
        <p:spPr bwMode="auto">
          <a:xfrm>
            <a:off x="609600" y="1447800"/>
            <a:ext cx="69342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125000"/>
              </a:lnSpc>
            </a:pPr>
            <a:r>
              <a:rPr lang="en-US" sz="1600" dirty="0">
                <a:solidFill>
                  <a:srgbClr val="000000"/>
                </a:solidFill>
                <a:latin typeface="Arial" charset="0"/>
              </a:rPr>
              <a:t>Setting the angle of the halftone screens</a:t>
            </a:r>
            <a:br>
              <a:rPr lang="en-US" sz="1600" dirty="0">
                <a:solidFill>
                  <a:srgbClr val="000000"/>
                </a:solidFill>
                <a:latin typeface="Arial" charset="0"/>
              </a:rPr>
            </a:br>
            <a:r>
              <a:rPr lang="en-US" sz="1600" dirty="0">
                <a:solidFill>
                  <a:srgbClr val="000000"/>
                </a:solidFill>
                <a:latin typeface="Arial" charset="0"/>
              </a:rPr>
              <a:t>differently, creates the the illusion of</a:t>
            </a:r>
            <a:br>
              <a:rPr lang="en-US" sz="1600" dirty="0">
                <a:solidFill>
                  <a:srgbClr val="000000"/>
                </a:solidFill>
                <a:latin typeface="Arial" charset="0"/>
              </a:rPr>
            </a:br>
            <a:r>
              <a:rPr lang="en-US" sz="1600" dirty="0">
                <a:solidFill>
                  <a:srgbClr val="000000"/>
                </a:solidFill>
                <a:latin typeface="Arial" charset="0"/>
              </a:rPr>
              <a:t>continuous tone color.</a:t>
            </a:r>
          </a:p>
        </p:txBody>
      </p:sp>
      <p:pic>
        <p:nvPicPr>
          <p:cNvPr id="86026" name="Picture 10" descr="cmykang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828800"/>
            <a:ext cx="2971800" cy="2495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6027" name="Picture 11" descr="halftone7m_r2_c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895600"/>
            <a:ext cx="1054100" cy="1308100"/>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grpSp>
        <p:nvGrpSpPr>
          <p:cNvPr id="2" name="Group 23"/>
          <p:cNvGrpSpPr>
            <a:grpSpLocks/>
          </p:cNvGrpSpPr>
          <p:nvPr/>
        </p:nvGrpSpPr>
        <p:grpSpPr bwMode="auto">
          <a:xfrm>
            <a:off x="1600200" y="3581400"/>
            <a:ext cx="5435600" cy="2632075"/>
            <a:chOff x="1008" y="2256"/>
            <a:chExt cx="3424" cy="1658"/>
          </a:xfrm>
        </p:grpSpPr>
        <p:pic>
          <p:nvPicPr>
            <p:cNvPr id="24582" name="Picture 12" descr="color halft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 y="2832"/>
              <a:ext cx="3424" cy="1082"/>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86029" name="Line 13"/>
            <p:cNvSpPr>
              <a:spLocks noChangeShapeType="1"/>
            </p:cNvSpPr>
            <p:nvPr/>
          </p:nvSpPr>
          <p:spPr bwMode="auto">
            <a:xfrm>
              <a:off x="2496" y="2256"/>
              <a:ext cx="192" cy="528"/>
            </a:xfrm>
            <a:prstGeom prst="line">
              <a:avLst/>
            </a:prstGeom>
            <a:noFill/>
            <a:ln w="12700">
              <a:solidFill>
                <a:schemeClr val="tx1"/>
              </a:solidFill>
              <a:round/>
              <a:headEnd/>
              <a:tailEnd type="triangle" w="med" len="med"/>
            </a:ln>
            <a:effectLst/>
            <a:extLst/>
          </p:spPr>
          <p:txBody>
            <a:bodyPr wrap="none" anchor="ctr"/>
            <a:lstStyle/>
            <a:p>
              <a:pPr fontAlgn="auto">
                <a:spcBef>
                  <a:spcPts val="0"/>
                </a:spcBef>
                <a:spcAft>
                  <a:spcPts val="0"/>
                </a:spcAft>
                <a:defRPr/>
              </a:pPr>
              <a:endParaRPr lang="en-US" dirty="0">
                <a:effectLst>
                  <a:outerShdw blurRad="38100" dist="38100" dir="2700000" algn="tl">
                    <a:srgbClr val="000000">
                      <a:alpha val="43137"/>
                    </a:srgbClr>
                  </a:outerShdw>
                </a:effectLst>
                <a:latin typeface="+mn-lt"/>
                <a:ea typeface="+mn-ea"/>
                <a:cs typeface="+mn-cs"/>
              </a:endParaRPr>
            </a:p>
          </p:txBody>
        </p:sp>
      </p:grpSp>
    </p:spTree>
    <p:extLst>
      <p:ext uri="{BB962C8B-B14F-4D97-AF65-F5344CB8AC3E}">
        <p14:creationId xmlns:p14="http://schemas.microsoft.com/office/powerpoint/2010/main" val="41623081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019"/>
                                        </p:tgtEl>
                                        <p:attrNameLst>
                                          <p:attrName>style.visibility</p:attrName>
                                        </p:attrNameLst>
                                      </p:cBhvr>
                                      <p:to>
                                        <p:strVal val="visible"/>
                                      </p:to>
                                    </p:set>
                                    <p:anim calcmode="lin" valueType="num">
                                      <p:cBhvr additive="base">
                                        <p:cTn id="7" dur="500" fill="hold"/>
                                        <p:tgtEl>
                                          <p:spTgt spid="86019"/>
                                        </p:tgtEl>
                                        <p:attrNameLst>
                                          <p:attrName>ppt_x</p:attrName>
                                        </p:attrNameLst>
                                      </p:cBhvr>
                                      <p:tavLst>
                                        <p:tav tm="0">
                                          <p:val>
                                            <p:strVal val="0-#ppt_w/2"/>
                                          </p:val>
                                        </p:tav>
                                        <p:tav tm="100000">
                                          <p:val>
                                            <p:strVal val="#ppt_x"/>
                                          </p:val>
                                        </p:tav>
                                      </p:tavLst>
                                    </p:anim>
                                    <p:anim calcmode="lin" valueType="num">
                                      <p:cBhvr additive="base">
                                        <p:cTn id="8" dur="500" fill="hold"/>
                                        <p:tgtEl>
                                          <p:spTgt spid="8601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800"/>
                                  </p:stCondLst>
                                  <p:childTnLst>
                                    <p:set>
                                      <p:cBhvr>
                                        <p:cTn id="11" dur="1" fill="hold">
                                          <p:stCondLst>
                                            <p:cond delay="0"/>
                                          </p:stCondLst>
                                        </p:cTn>
                                        <p:tgtEl>
                                          <p:spTgt spid="86020">
                                            <p:txEl>
                                              <p:pRg st="0" end="0"/>
                                            </p:txEl>
                                          </p:spTgt>
                                        </p:tgtEl>
                                        <p:attrNameLst>
                                          <p:attrName>style.visibility</p:attrName>
                                        </p:attrNameLst>
                                      </p:cBhvr>
                                      <p:to>
                                        <p:strVal val="visible"/>
                                      </p:to>
                                    </p:set>
                                    <p:anim calcmode="lin" valueType="num">
                                      <p:cBhvr additive="base">
                                        <p:cTn id="12" dur="500" fill="hold"/>
                                        <p:tgtEl>
                                          <p:spTgt spid="86020">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6020">
                                            <p:txEl>
                                              <p:pRg st="0" end="0"/>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800"/>
                            </p:stCondLst>
                            <p:childTnLst>
                              <p:par>
                                <p:cTn id="15" presetID="15" presetClass="entr" presetSubtype="0" fill="hold" nodeType="afterEffect">
                                  <p:stCondLst>
                                    <p:cond delay="800"/>
                                  </p:stCondLst>
                                  <p:childTnLst>
                                    <p:set>
                                      <p:cBhvr>
                                        <p:cTn id="16" dur="1" fill="hold">
                                          <p:stCondLst>
                                            <p:cond delay="0"/>
                                          </p:stCondLst>
                                        </p:cTn>
                                        <p:tgtEl>
                                          <p:spTgt spid="86026"/>
                                        </p:tgtEl>
                                        <p:attrNameLst>
                                          <p:attrName>style.visibility</p:attrName>
                                        </p:attrNameLst>
                                      </p:cBhvr>
                                      <p:to>
                                        <p:strVal val="visible"/>
                                      </p:to>
                                    </p:set>
                                    <p:anim calcmode="lin" valueType="num">
                                      <p:cBhvr>
                                        <p:cTn id="17" dur="1000" fill="hold"/>
                                        <p:tgtEl>
                                          <p:spTgt spid="86026"/>
                                        </p:tgtEl>
                                        <p:attrNameLst>
                                          <p:attrName>ppt_w</p:attrName>
                                        </p:attrNameLst>
                                      </p:cBhvr>
                                      <p:tavLst>
                                        <p:tav tm="0">
                                          <p:val>
                                            <p:fltVal val="0"/>
                                          </p:val>
                                        </p:tav>
                                        <p:tav tm="100000">
                                          <p:val>
                                            <p:strVal val="#ppt_w"/>
                                          </p:val>
                                        </p:tav>
                                      </p:tavLst>
                                    </p:anim>
                                    <p:anim calcmode="lin" valueType="num">
                                      <p:cBhvr>
                                        <p:cTn id="18" dur="1000" fill="hold"/>
                                        <p:tgtEl>
                                          <p:spTgt spid="86026"/>
                                        </p:tgtEl>
                                        <p:attrNameLst>
                                          <p:attrName>ppt_h</p:attrName>
                                        </p:attrNameLst>
                                      </p:cBhvr>
                                      <p:tavLst>
                                        <p:tav tm="0">
                                          <p:val>
                                            <p:fltVal val="0"/>
                                          </p:val>
                                        </p:tav>
                                        <p:tav tm="100000">
                                          <p:val>
                                            <p:strVal val="#ppt_h"/>
                                          </p:val>
                                        </p:tav>
                                      </p:tavLst>
                                    </p:anim>
                                    <p:anim calcmode="lin" valueType="num">
                                      <p:cBhvr>
                                        <p:cTn id="19" dur="1000" fill="hold"/>
                                        <p:tgtEl>
                                          <p:spTgt spid="8602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6026"/>
                                        </p:tgtEl>
                                        <p:attrNameLst>
                                          <p:attrName>ppt_y</p:attrName>
                                        </p:attrNameLst>
                                      </p:cBhvr>
                                      <p:tavLst>
                                        <p:tav tm="0" fmla="#ppt_y+(sin(-2*pi*(1-$))*-#ppt_x+cos(-2*pi*(1-$))*(1-#ppt_y))*(1-$)">
                                          <p:val>
                                            <p:fltVal val="0"/>
                                          </p:val>
                                        </p:tav>
                                        <p:tav tm="100000">
                                          <p:val>
                                            <p:fltVal val="1"/>
                                          </p:val>
                                        </p:tav>
                                      </p:tavLst>
                                    </p:anim>
                                  </p:childTnLst>
                                </p:cTn>
                              </p:par>
                            </p:childTnLst>
                          </p:cTn>
                        </p:par>
                        <p:par>
                          <p:cTn id="21" fill="hold" nodeType="afterGroup">
                            <p:stCondLst>
                              <p:cond delay="3600"/>
                            </p:stCondLst>
                            <p:childTnLst>
                              <p:par>
                                <p:cTn id="22" presetID="9" presetClass="entr" presetSubtype="0" fill="hold" nodeType="afterEffect">
                                  <p:stCondLst>
                                    <p:cond delay="0"/>
                                  </p:stCondLst>
                                  <p:childTnLst>
                                    <p:set>
                                      <p:cBhvr>
                                        <p:cTn id="23" dur="1" fill="hold">
                                          <p:stCondLst>
                                            <p:cond delay="0"/>
                                          </p:stCondLst>
                                        </p:cTn>
                                        <p:tgtEl>
                                          <p:spTgt spid="86027"/>
                                        </p:tgtEl>
                                        <p:attrNameLst>
                                          <p:attrName>style.visibility</p:attrName>
                                        </p:attrNameLst>
                                      </p:cBhvr>
                                      <p:to>
                                        <p:strVal val="visible"/>
                                      </p:to>
                                    </p:set>
                                    <p:animEffect transition="in" filter="dissolve">
                                      <p:cBhvr>
                                        <p:cTn id="24" dur="500"/>
                                        <p:tgtEl>
                                          <p:spTgt spid="86027"/>
                                        </p:tgtEl>
                                      </p:cBhvr>
                                    </p:animEffect>
                                  </p:childTnLst>
                                </p:cTn>
                              </p:par>
                            </p:childTnLst>
                          </p:cTn>
                        </p:par>
                        <p:par>
                          <p:cTn id="25" fill="hold" nodeType="afterGroup">
                            <p:stCondLst>
                              <p:cond delay="4100"/>
                            </p:stCondLst>
                            <p:childTnLst>
                              <p:par>
                                <p:cTn id="26" presetID="9" presetClass="entr" presetSubtype="0" fill="hold" nodeType="afterEffect">
                                  <p:stCondLst>
                                    <p:cond delay="800"/>
                                  </p:stCondLst>
                                  <p:childTnLst>
                                    <p:set>
                                      <p:cBhvr>
                                        <p:cTn id="27" dur="1" fill="hold">
                                          <p:stCondLst>
                                            <p:cond delay="0"/>
                                          </p:stCondLst>
                                        </p:cTn>
                                        <p:tgtEl>
                                          <p:spTgt spid="2"/>
                                        </p:tgtEl>
                                        <p:attrNameLst>
                                          <p:attrName>style.visibility</p:attrName>
                                        </p:attrNameLst>
                                      </p:cBhvr>
                                      <p:to>
                                        <p:strVal val="visible"/>
                                      </p:to>
                                    </p:set>
                                    <p:animEffect transition="in" filter="dissolv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autoUpdateAnimBg="0"/>
      <p:bldP spid="86020" grpId="0" build="p" autoUpdateAnimBg="0" advAuto="800"/>
    </p:bld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7" name="Rectangle 3"/>
          <p:cNvSpPr>
            <a:spLocks noChangeArrowheads="1"/>
          </p:cNvSpPr>
          <p:nvPr/>
        </p:nvSpPr>
        <p:spPr bwMode="auto">
          <a:xfrm>
            <a:off x="228600" y="228600"/>
            <a:ext cx="8305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en-US" dirty="0">
                <a:solidFill>
                  <a:srgbClr val="000000"/>
                </a:solidFill>
                <a:latin typeface="Arial" charset="0"/>
              </a:rPr>
              <a:t>Simulation of multiple tones of color</a:t>
            </a:r>
          </a:p>
        </p:txBody>
      </p:sp>
      <p:sp>
        <p:nvSpPr>
          <p:cNvPr id="82957" name="Rectangle 13"/>
          <p:cNvSpPr>
            <a:spLocks noChangeArrowheads="1"/>
          </p:cNvSpPr>
          <p:nvPr/>
        </p:nvSpPr>
        <p:spPr bwMode="auto">
          <a:xfrm>
            <a:off x="1168400" y="1295400"/>
            <a:ext cx="6934200" cy="220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lnSpc>
                <a:spcPct val="125000"/>
              </a:lnSpc>
            </a:pPr>
            <a:r>
              <a:rPr lang="en-US" sz="1600" dirty="0">
                <a:solidFill>
                  <a:srgbClr val="000000"/>
                </a:solidFill>
                <a:latin typeface="Arial" charset="0"/>
              </a:rPr>
              <a:t>Using halftone screens to create the percentage of each primary color and overprinting we achieve not only grey, but also the simulation of multiple tones of color.</a:t>
            </a:r>
          </a:p>
        </p:txBody>
      </p:sp>
      <p:pic>
        <p:nvPicPr>
          <p:cNvPr id="22531"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1625" y="2357438"/>
            <a:ext cx="5848350" cy="3802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680454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947"/>
                                        </p:tgtEl>
                                        <p:attrNameLst>
                                          <p:attrName>style.visibility</p:attrName>
                                        </p:attrNameLst>
                                      </p:cBhvr>
                                      <p:to>
                                        <p:strVal val="visible"/>
                                      </p:to>
                                    </p:set>
                                    <p:anim calcmode="lin" valueType="num">
                                      <p:cBhvr additive="base">
                                        <p:cTn id="7" dur="500" fill="hold"/>
                                        <p:tgtEl>
                                          <p:spTgt spid="82947"/>
                                        </p:tgtEl>
                                        <p:attrNameLst>
                                          <p:attrName>ppt_x</p:attrName>
                                        </p:attrNameLst>
                                      </p:cBhvr>
                                      <p:tavLst>
                                        <p:tav tm="0">
                                          <p:val>
                                            <p:strVal val="0-#ppt_w/2"/>
                                          </p:val>
                                        </p:tav>
                                        <p:tav tm="100000">
                                          <p:val>
                                            <p:strVal val="#ppt_x"/>
                                          </p:val>
                                        </p:tav>
                                      </p:tavLst>
                                    </p:anim>
                                    <p:anim calcmode="lin" valueType="num">
                                      <p:cBhvr additive="base">
                                        <p:cTn id="8" dur="500" fill="hold"/>
                                        <p:tgtEl>
                                          <p:spTgt spid="8294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800"/>
                                  </p:stCondLst>
                                  <p:childTnLst>
                                    <p:set>
                                      <p:cBhvr>
                                        <p:cTn id="11" dur="1" fill="hold">
                                          <p:stCondLst>
                                            <p:cond delay="0"/>
                                          </p:stCondLst>
                                        </p:cTn>
                                        <p:tgtEl>
                                          <p:spTgt spid="82957">
                                            <p:txEl>
                                              <p:pRg st="0" end="0"/>
                                            </p:txEl>
                                          </p:spTgt>
                                        </p:tgtEl>
                                        <p:attrNameLst>
                                          <p:attrName>style.visibility</p:attrName>
                                        </p:attrNameLst>
                                      </p:cBhvr>
                                      <p:to>
                                        <p:strVal val="visible"/>
                                      </p:to>
                                    </p:set>
                                    <p:anim calcmode="lin" valueType="num">
                                      <p:cBhvr additive="base">
                                        <p:cTn id="12" dur="500" fill="hold"/>
                                        <p:tgtEl>
                                          <p:spTgt spid="8295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295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autoUpdateAnimBg="0"/>
      <p:bldP spid="82957" grpId="0" build="p" autoUpdateAnimBg="0" advAuto="80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295</TotalTime>
  <Words>3533</Words>
  <Application>Microsoft Macintosh PowerPoint</Application>
  <PresentationFormat>On-screen Show (4:3)</PresentationFormat>
  <Paragraphs>811</Paragraphs>
  <Slides>145</Slides>
  <Notes>31</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1</vt:i4>
      </vt:variant>
      <vt:variant>
        <vt:lpstr>Slide Titles</vt:lpstr>
      </vt:variant>
      <vt:variant>
        <vt:i4>145</vt:i4>
      </vt:variant>
    </vt:vector>
  </HeadingPairs>
  <TitlesOfParts>
    <vt:vector size="164" baseType="lpstr">
      <vt:lpstr>ＭＳ Ｐゴシック</vt:lpstr>
      <vt:lpstr>ＭＳ Ｐゴシック</vt:lpstr>
      <vt:lpstr>55 Helvetica Roman</vt:lpstr>
      <vt:lpstr>65 Helvetica Medium</vt:lpstr>
      <vt:lpstr>Arial</vt:lpstr>
      <vt:lpstr>Calibri</vt:lpstr>
      <vt:lpstr>Century Gothic</vt:lpstr>
      <vt:lpstr>Helvetica</vt:lpstr>
      <vt:lpstr>Helvetica 55 Roman</vt:lpstr>
      <vt:lpstr>Helvetica 65</vt:lpstr>
      <vt:lpstr>Helvetica 75 Bold</vt:lpstr>
      <vt:lpstr>HP Simplified</vt:lpstr>
      <vt:lpstr>Kid Kosmic</vt:lpstr>
      <vt:lpstr>Symbol</vt:lpstr>
      <vt:lpstr>Times New Roman</vt:lpstr>
      <vt:lpstr>Wingdings</vt:lpstr>
      <vt:lpstr>Wingdings 2</vt:lpstr>
      <vt:lpstr>Office Theme</vt:lpstr>
      <vt:lpstr>Image</vt:lpstr>
      <vt:lpstr>Color!</vt:lpstr>
      <vt:lpstr>What is light?</vt:lpstr>
      <vt:lpstr>What is light?</vt:lpstr>
      <vt:lpstr>What is light?</vt:lpstr>
      <vt:lpstr>What is light?</vt:lpstr>
      <vt:lpstr>What is light?</vt:lpstr>
      <vt:lpstr>What is light?</vt:lpstr>
      <vt:lpstr>What is light?</vt:lpstr>
      <vt:lpstr>What is light?</vt:lpstr>
      <vt:lpstr>What is color?</vt:lpstr>
      <vt:lpstr>What is color?</vt:lpstr>
      <vt:lpstr>What is color?</vt:lpstr>
      <vt:lpstr>What is color?</vt:lpstr>
      <vt:lpstr>What is color?</vt:lpstr>
      <vt:lpstr>PowerPoint Presentation</vt:lpstr>
      <vt:lpstr>PowerPoint Presentation</vt:lpstr>
      <vt:lpstr>What is color?</vt:lpstr>
      <vt:lpstr>What is color?</vt:lpstr>
      <vt:lpstr>What is color?</vt:lpstr>
      <vt:lpstr>What is color?</vt:lpstr>
      <vt:lpstr>Is light the same as color?</vt:lpstr>
      <vt:lpstr>Is light the same as color?</vt:lpstr>
      <vt:lpstr>What is color?</vt:lpstr>
      <vt:lpstr>PowerPoint Presentation</vt:lpstr>
      <vt:lpstr>PowerPoint Presentation</vt:lpstr>
      <vt:lpstr>PowerPoint Presentation</vt:lpstr>
      <vt:lpstr>PowerPoint Presentation</vt:lpstr>
      <vt:lpstr>PowerPoint Presentation</vt:lpstr>
      <vt:lpstr>PowerPoint Presentation</vt:lpstr>
      <vt:lpstr>What did you see?</vt:lpstr>
      <vt:lpstr>What is color?</vt:lpstr>
      <vt:lpstr>What is color?</vt:lpstr>
      <vt:lpstr>GRA 1111 Graphic Communications Workshop</vt:lpstr>
      <vt:lpstr>What is color?</vt:lpstr>
      <vt:lpstr>Why is color important?</vt:lpstr>
      <vt:lpstr>Why is color important?</vt:lpstr>
      <vt:lpstr>Why is color important?</vt:lpstr>
      <vt:lpstr>What is color?</vt:lpstr>
      <vt:lpstr>What color?</vt:lpstr>
      <vt:lpstr>PowerPoint Presentation</vt:lpstr>
      <vt:lpstr>Eye on Color</vt:lpstr>
      <vt:lpstr>PowerPoint Presentation</vt:lpstr>
      <vt:lpstr>The color of Ideas</vt:lpstr>
      <vt:lpstr>What is Color?</vt:lpstr>
      <vt:lpstr>The Human Visual System.</vt:lpstr>
      <vt:lpstr>The Human Visual System.</vt:lpstr>
      <vt:lpstr>PowerPoint Presentation</vt:lpstr>
      <vt:lpstr>PowerPoint Presentation</vt:lpstr>
      <vt:lpstr>PowerPoint Presentation</vt:lpstr>
      <vt:lpstr>PowerPoint Presentation</vt:lpstr>
      <vt:lpstr>PowerPoint Presentation</vt:lpstr>
      <vt:lpstr>Spot Color.</vt:lpstr>
      <vt:lpstr>Spot Color.</vt:lpstr>
      <vt:lpstr>Spot Color.</vt:lpstr>
      <vt:lpstr>Spot Color.</vt:lpstr>
      <vt:lpstr>Spot Color.</vt:lpstr>
      <vt:lpstr>Spot Color.</vt:lpstr>
      <vt:lpstr>Spot Color.</vt:lpstr>
      <vt:lpstr>Spot Color.</vt:lpstr>
      <vt:lpstr> Process Color</vt:lpstr>
      <vt:lpstr>Process Color</vt:lpstr>
      <vt:lpstr>PowerPoint Presentation</vt:lpstr>
      <vt:lpstr>CMYK Color.</vt:lpstr>
      <vt:lpstr>CMYK Color.</vt:lpstr>
      <vt:lpstr>CMYK Color.</vt:lpstr>
      <vt:lpstr>Xerox digital chips</vt:lpstr>
      <vt:lpstr>PowerPoint Presentation</vt:lpstr>
      <vt:lpstr>PowerPoint Presentation</vt:lpstr>
      <vt:lpstr> PANTONE HEXACHROME</vt:lpstr>
      <vt:lpstr>PowerPoint Presentation</vt:lpstr>
      <vt:lpstr>PowerPoint Presentation</vt:lpstr>
      <vt:lpstr>Viewing Color</vt:lpstr>
      <vt:lpstr>PowerPoint Presentation</vt:lpstr>
      <vt:lpstr>Identify Color.</vt:lpstr>
      <vt:lpstr>Calibrate Color.</vt:lpstr>
      <vt:lpstr>Calibrate Color.</vt:lpstr>
      <vt:lpstr>Calibrate Color.</vt:lpstr>
      <vt:lpstr>PowerPoint Presentation</vt:lpstr>
      <vt:lpstr>PowerPoint Presentation</vt:lpstr>
      <vt:lpstr>PowerPoint Presentation</vt:lpstr>
      <vt:lpstr>PowerPoint Presentation</vt:lpstr>
      <vt:lpstr>Textile Color.</vt:lpstr>
      <vt:lpstr>Plastics Color.</vt:lpstr>
      <vt:lpstr>Color Forecasting.</vt:lpstr>
      <vt:lpstr>Color Knowledge.</vt:lpstr>
      <vt:lpstr>Color Workflow.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Printed Color?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vt:lpstr>
      <vt:lpstr>Printed Color?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NAK Integrated Marketing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Thaddeus B. Kubis</dc:creator>
  <cp:lastModifiedBy>Thaddeus Kubis</cp:lastModifiedBy>
  <cp:revision>37</cp:revision>
  <dcterms:created xsi:type="dcterms:W3CDTF">2013-04-13T11:00:32Z</dcterms:created>
  <dcterms:modified xsi:type="dcterms:W3CDTF">2018-10-01T19:23:50Z</dcterms:modified>
</cp:coreProperties>
</file>