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4" r:id="rId17"/>
    <p:sldId id="275" r:id="rId18"/>
    <p:sldId id="276" r:id="rId19"/>
    <p:sldId id="277" r:id="rId20"/>
    <p:sldId id="278" r:id="rId21"/>
    <p:sldId id="269" r:id="rId22"/>
    <p:sldId id="270" r:id="rId23"/>
    <p:sldId id="271"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Lobster" panose="00000500000000000000" pitchFamily="2" charset="0"/>
      <p:regular r:id="rId40"/>
    </p:embeddedFont>
    <p:embeddedFont>
      <p:font typeface="Roboto" panose="02000000000000000000" pitchFamily="2" charset="0"/>
      <p:regular r:id="rId41"/>
      <p:bold r:id="rId42"/>
      <p:italic r:id="rId43"/>
      <p:boldItalic r:id="rId44"/>
    </p:embeddedFont>
    <p:embeddedFont>
      <p:font typeface="Roboto Slab" panose="020B0604020202020204" charset="0"/>
      <p:regular r:id="rId45"/>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94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0debfac250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0debfac25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0debfac250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0debfac250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0debfac250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0debfac250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0debfac250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0debfac250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0debfac250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0debfac250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0debfac250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0debfac250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http://cis.citytech.cuny.edu/Student/it_student_findemail.aspx</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0debfac250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0debfac250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0debfac250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0debfac250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https://help.dropbox.com/guide/team/how-to-use-dropbox#how-to-use-dropbox-business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debfac250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0debfac250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0debfac250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0debfac250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https://bbhosted.cuny.edu/webapps/login/noportal</a:t>
            </a:r>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0debfac250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0debfac250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https://openlab.citytech.cuny.edu/</a:t>
            </a: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0debfac250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0debfac25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https://it.citytech.cuny.edu//docs/Login_CUNY_Zoom.pdf</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0debfac250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0debfac250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https://home.cunyfirst.cuny.edu/oam/Portal_Login1.html</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0debfac250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0debfac250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https://www.cuny.edu/wp-content/uploads/sites/4/page-assets/about/administration/offices/registrar/resources/schedulebuilder/SB-student-guide_2.6.2020.pdf</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31ac6b332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31ac6b332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352ab3290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352ab3290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19a702a2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19a702a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0debfac250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0debfac250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debfac250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debfac250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0debfac250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0debfac250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debfac250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debfac250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319a702a2c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319a702a2c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debfac250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debfac250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0debfac250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0debfac250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debfac250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debfac25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352ab3290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352ab3290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debfac250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debfac250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1ac6b33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1ac6b33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0debfac250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0debfac250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 LINK</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19a702a2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319a702a2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debfac2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debfac2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debfac250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0debfac250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0debfac250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0debfac250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35c61d8d56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35c61d8d5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0debfac250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0debfac2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0debfac250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0debfac250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ecoux@citytech.cuny.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creativecommons.org/licenses/by-nc-sa/4.0/"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cis.citytech.cuny.edu/Student/it_student_findemail.aspx"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ssologin.cuny.edu/cuny.html?resource_url=https%3A%2F%2Fbbhosted.cuny.edu%252F"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ssologin.cuny.edu/cuny.html?resource_url=https%3A%2F%2Fhome.cunyfirst.cuny.edu%252Fpsc%252Fcnyihprd%252FEMPLOYEE%252FEMPL%252Fc%252FNUI_FRAMEWORK.PT_LANDINGPAGE.GBL"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document/d/1apeK0Zl95Q8qO_o1ixxz18Ud1T1ZhVAz/edit"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64" name="Google Shape;64;p13"/>
          <p:cNvSpPr txBox="1">
            <a:spLocks noGrp="1"/>
          </p:cNvSpPr>
          <p:nvPr>
            <p:ph type="subTitle" idx="1"/>
          </p:nvPr>
        </p:nvSpPr>
        <p:spPr>
          <a:xfrm>
            <a:off x="1721892" y="3304968"/>
            <a:ext cx="5700216" cy="1054762"/>
          </a:xfrm>
          <a:prstGeom prst="rect">
            <a:avLst/>
          </a:prstGeom>
        </p:spPr>
        <p:txBody>
          <a:bodyPr spcFirstLastPara="1" wrap="square" lIns="91425" tIns="91425" rIns="91425" bIns="91425" anchor="t" anchorCtr="0">
            <a:normAutofit fontScale="85000" lnSpcReduction="20000"/>
          </a:bodyPr>
          <a:lstStyle/>
          <a:p>
            <a:pPr marL="0" lvl="0" indent="0" algn="ctr" rtl="0">
              <a:spcBef>
                <a:spcPts val="0"/>
              </a:spcBef>
              <a:spcAft>
                <a:spcPts val="0"/>
              </a:spcAft>
              <a:buNone/>
            </a:pPr>
            <a:r>
              <a:rPr lang="en-US" sz="2600" dirty="0"/>
              <a:t>Fall 2022</a:t>
            </a:r>
            <a:endParaRPr sz="2600" dirty="0"/>
          </a:p>
          <a:p>
            <a:pPr marL="0" lvl="0" indent="0" algn="ctr" rtl="0">
              <a:spcBef>
                <a:spcPts val="0"/>
              </a:spcBef>
              <a:spcAft>
                <a:spcPts val="0"/>
              </a:spcAft>
              <a:buNone/>
            </a:pPr>
            <a:r>
              <a:rPr lang="en-US" sz="2600" dirty="0"/>
              <a:t>Jessica DeCoux</a:t>
            </a:r>
            <a:endParaRPr sz="2600" dirty="0"/>
          </a:p>
          <a:p>
            <a:pPr marL="0" lvl="0" indent="0" algn="ctr" rtl="0">
              <a:spcBef>
                <a:spcPts val="0"/>
              </a:spcBef>
              <a:spcAft>
                <a:spcPts val="0"/>
              </a:spcAft>
              <a:buNone/>
            </a:pPr>
            <a:r>
              <a:rPr lang="en" sz="2600" dirty="0">
                <a:hlinkClick r:id="rId3"/>
              </a:rPr>
              <a:t>jdecoux@citytech.cuny.edu</a:t>
            </a:r>
            <a:endParaRPr lang="en" sz="2600" dirty="0"/>
          </a:p>
          <a:p>
            <a:pPr marL="0" lvl="0" indent="0" algn="ctr" rtl="0">
              <a:spcBef>
                <a:spcPts val="0"/>
              </a:spcBef>
              <a:spcAft>
                <a:spcPts val="0"/>
              </a:spcAft>
              <a:buNone/>
            </a:pPr>
            <a:endParaRPr lang="en-US" dirty="0"/>
          </a:p>
        </p:txBody>
      </p:sp>
      <p:sp>
        <p:nvSpPr>
          <p:cNvPr id="65" name="Google Shape;65;p13"/>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Welcome!</a:t>
            </a:r>
            <a:endParaRPr sz="6000">
              <a:solidFill>
                <a:srgbClr val="FF00FF"/>
              </a:solidFill>
              <a:latin typeface="Lobster"/>
              <a:ea typeface="Lobster"/>
              <a:cs typeface="Lobster"/>
              <a:sym typeface="Lobster"/>
            </a:endParaRPr>
          </a:p>
        </p:txBody>
      </p:sp>
      <p:grpSp>
        <p:nvGrpSpPr>
          <p:cNvPr id="66" name="Google Shape;66;p13"/>
          <p:cNvGrpSpPr/>
          <p:nvPr/>
        </p:nvGrpSpPr>
        <p:grpSpPr>
          <a:xfrm>
            <a:off x="86851" y="4448817"/>
            <a:ext cx="1273858" cy="607271"/>
            <a:chOff x="86851" y="4297675"/>
            <a:chExt cx="1881900" cy="758425"/>
          </a:xfrm>
        </p:grpSpPr>
        <p:pic>
          <p:nvPicPr>
            <p:cNvPr id="67" name="Google Shape;67;p13" descr="Creative Commons License"/>
            <p:cNvPicPr preferRelativeResize="0"/>
            <p:nvPr/>
          </p:nvPicPr>
          <p:blipFill>
            <a:blip r:embed="rId4">
              <a:alphaModFix/>
            </a:blip>
            <a:stretch>
              <a:fillRect/>
            </a:stretch>
          </p:blipFill>
          <p:spPr>
            <a:xfrm>
              <a:off x="670563" y="4297675"/>
              <a:ext cx="714475" cy="328650"/>
            </a:xfrm>
            <a:prstGeom prst="rect">
              <a:avLst/>
            </a:prstGeom>
            <a:noFill/>
            <a:ln>
              <a:noFill/>
            </a:ln>
          </p:spPr>
        </p:pic>
        <p:sp>
          <p:nvSpPr>
            <p:cNvPr id="68" name="Google Shape;68;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5"/>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5"/>
                </a:solidFill>
              </a:rPr>
              <a:t>What will we do during the fourteen sessions?</a:t>
            </a:r>
            <a:endParaRPr sz="4000" b="1">
              <a:solidFill>
                <a:schemeClr val="accent5"/>
              </a:solidFill>
            </a:endParaRPr>
          </a:p>
        </p:txBody>
      </p:sp>
      <p:sp>
        <p:nvSpPr>
          <p:cNvPr id="124" name="Google Shape;124;p2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Syllabus + Schedule Review</a:t>
            </a:r>
            <a:endParaRPr b="1">
              <a:solidFill>
                <a:schemeClr val="accent5"/>
              </a:solidFill>
            </a:endParaRPr>
          </a:p>
        </p:txBody>
      </p:sp>
      <p:sp>
        <p:nvSpPr>
          <p:cNvPr id="130" name="Google Shape;130;p23"/>
          <p:cNvSpPr txBox="1">
            <a:spLocks noGrp="1"/>
          </p:cNvSpPr>
          <p:nvPr>
            <p:ph type="body" idx="1"/>
          </p:nvPr>
        </p:nvSpPr>
        <p:spPr>
          <a:xfrm>
            <a:off x="212325" y="1299325"/>
            <a:ext cx="4420200" cy="36537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150" b="1" dirty="0">
                <a:solidFill>
                  <a:schemeClr val="accent6"/>
                </a:solidFill>
              </a:rPr>
              <a:t>Session 1 &gt;</a:t>
            </a:r>
            <a:r>
              <a:rPr lang="en" sz="1150" dirty="0"/>
              <a:t> </a:t>
            </a:r>
            <a:r>
              <a:rPr lang="en" sz="1150" b="1" dirty="0"/>
              <a:t>Academic Basics: #WelcomeToCityTech</a:t>
            </a:r>
            <a:endParaRPr sz="1150" b="1" dirty="0"/>
          </a:p>
          <a:p>
            <a:pPr marL="914400" lvl="0" indent="0" algn="l" rtl="0">
              <a:lnSpc>
                <a:spcPct val="95000"/>
              </a:lnSpc>
              <a:spcBef>
                <a:spcPts val="0"/>
              </a:spcBef>
              <a:spcAft>
                <a:spcPts val="0"/>
              </a:spcAft>
              <a:buSzPts val="935"/>
              <a:buNone/>
            </a:pPr>
            <a:r>
              <a:rPr lang="en-US" sz="1150" dirty="0"/>
              <a:t>Monday, August 29</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2 &gt; </a:t>
            </a:r>
            <a:r>
              <a:rPr lang="en" sz="1150" b="1" dirty="0"/>
              <a:t>The Syllabus</a:t>
            </a:r>
            <a:endParaRPr sz="1150" b="1" dirty="0"/>
          </a:p>
          <a:p>
            <a:pPr marL="914400" lvl="0" indent="0" algn="l" rtl="0">
              <a:lnSpc>
                <a:spcPct val="95000"/>
              </a:lnSpc>
              <a:spcBef>
                <a:spcPts val="0"/>
              </a:spcBef>
              <a:spcAft>
                <a:spcPts val="0"/>
              </a:spcAft>
              <a:buSzPts val="935"/>
              <a:buNone/>
            </a:pPr>
            <a:r>
              <a:rPr lang="en-US" sz="1150" dirty="0"/>
              <a:t>Monday, September 12</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3 &gt; </a:t>
            </a:r>
            <a:r>
              <a:rPr lang="en" sz="1150" b="1" dirty="0"/>
              <a:t>#RiseAndGrind</a:t>
            </a:r>
            <a:endParaRPr sz="1150" b="1" dirty="0"/>
          </a:p>
          <a:p>
            <a:pPr marL="914400" lvl="0" indent="0" algn="l" rtl="0">
              <a:lnSpc>
                <a:spcPct val="95000"/>
              </a:lnSpc>
              <a:spcBef>
                <a:spcPts val="0"/>
              </a:spcBef>
              <a:spcAft>
                <a:spcPts val="0"/>
              </a:spcAft>
              <a:buSzPts val="935"/>
              <a:buNone/>
            </a:pPr>
            <a:r>
              <a:rPr lang="en-US" sz="1150" dirty="0"/>
              <a:t>Monday, September 19</a:t>
            </a:r>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4 &gt; </a:t>
            </a:r>
            <a:r>
              <a:rPr lang="en" sz="1150" b="1" dirty="0"/>
              <a:t>Behind the Scenes: What You Can Do at City Tech</a:t>
            </a:r>
            <a:endParaRPr sz="1150" b="1" dirty="0"/>
          </a:p>
          <a:p>
            <a:pPr marL="914400" lvl="0" indent="0" algn="l" rtl="0">
              <a:lnSpc>
                <a:spcPct val="95000"/>
              </a:lnSpc>
              <a:spcBef>
                <a:spcPts val="0"/>
              </a:spcBef>
              <a:spcAft>
                <a:spcPts val="0"/>
              </a:spcAft>
              <a:buSzPts val="935"/>
              <a:buNone/>
            </a:pPr>
            <a:r>
              <a:rPr lang="en-US" sz="1150" dirty="0">
                <a:solidFill>
                  <a:srgbClr val="FFC000"/>
                </a:solidFill>
              </a:rPr>
              <a:t>Thursday, September 29</a:t>
            </a:r>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5 &gt; </a:t>
            </a:r>
            <a:r>
              <a:rPr lang="en" sz="1150" b="1" dirty="0"/>
              <a:t>You Paid For It, Use It: Resources + Services</a:t>
            </a:r>
            <a:endParaRPr sz="1150" b="1" dirty="0"/>
          </a:p>
          <a:p>
            <a:pPr marL="914400" lvl="0" indent="0" algn="l" rtl="0">
              <a:lnSpc>
                <a:spcPct val="95000"/>
              </a:lnSpc>
              <a:spcBef>
                <a:spcPts val="0"/>
              </a:spcBef>
              <a:spcAft>
                <a:spcPts val="0"/>
              </a:spcAft>
              <a:buSzPts val="935"/>
              <a:buNone/>
            </a:pPr>
            <a:r>
              <a:rPr lang="en-US" sz="1150" dirty="0"/>
              <a:t>Monday, October 3</a:t>
            </a:r>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6 &gt; </a:t>
            </a:r>
            <a:r>
              <a:rPr lang="en" sz="1150" b="1" dirty="0"/>
              <a:t>Get Your Head In the Game: Mindset Matters</a:t>
            </a:r>
            <a:endParaRPr sz="1150" b="1" dirty="0"/>
          </a:p>
          <a:p>
            <a:pPr marL="914400" lvl="0" indent="0" algn="l" rtl="0">
              <a:lnSpc>
                <a:spcPct val="95000"/>
              </a:lnSpc>
              <a:spcBef>
                <a:spcPts val="0"/>
              </a:spcBef>
              <a:spcAft>
                <a:spcPts val="0"/>
              </a:spcAft>
              <a:buSzPts val="935"/>
              <a:buNone/>
            </a:pPr>
            <a:r>
              <a:rPr lang="en-US" sz="1150" dirty="0"/>
              <a:t>Monday, October 17</a:t>
            </a:r>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7 &gt; </a:t>
            </a:r>
            <a:r>
              <a:rPr lang="en" sz="1150" b="1" dirty="0"/>
              <a:t>#aMAJORdecision: Practical Steps</a:t>
            </a:r>
            <a:endParaRPr sz="1150" b="1" dirty="0"/>
          </a:p>
          <a:p>
            <a:pPr marL="914400" lvl="0" indent="0" algn="l" rtl="0">
              <a:spcBef>
                <a:spcPts val="0"/>
              </a:spcBef>
              <a:spcAft>
                <a:spcPts val="0"/>
              </a:spcAft>
              <a:buNone/>
            </a:pPr>
            <a:r>
              <a:rPr lang="en-US" sz="1200" dirty="0"/>
              <a:t>Monday, October 24</a:t>
            </a:r>
          </a:p>
        </p:txBody>
      </p:sp>
      <p:sp>
        <p:nvSpPr>
          <p:cNvPr id="131" name="Google Shape;131;p23"/>
          <p:cNvSpPr txBox="1">
            <a:spLocks noGrp="1"/>
          </p:cNvSpPr>
          <p:nvPr>
            <p:ph type="body" idx="2"/>
          </p:nvPr>
        </p:nvSpPr>
        <p:spPr>
          <a:xfrm>
            <a:off x="4572000" y="1299325"/>
            <a:ext cx="4535100" cy="37158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b="1" dirty="0">
                <a:solidFill>
                  <a:schemeClr val="accent6"/>
                </a:solidFill>
              </a:rPr>
              <a:t>S</a:t>
            </a:r>
            <a:r>
              <a:rPr lang="en" sz="1350" b="1" dirty="0">
                <a:solidFill>
                  <a:schemeClr val="accent6"/>
                </a:solidFill>
              </a:rPr>
              <a:t>ession 8 &gt;</a:t>
            </a:r>
            <a:r>
              <a:rPr lang="en" sz="1350" dirty="0"/>
              <a:t> </a:t>
            </a:r>
            <a:r>
              <a:rPr lang="en" sz="1350" b="1" dirty="0"/>
              <a:t>Coming to Terms with College Vocabulary</a:t>
            </a:r>
            <a:endParaRPr sz="1350" b="1" dirty="0"/>
          </a:p>
          <a:p>
            <a:pPr marL="914400" lvl="0" indent="0" algn="l" rtl="0">
              <a:spcBef>
                <a:spcPts val="0"/>
              </a:spcBef>
              <a:spcAft>
                <a:spcPts val="0"/>
              </a:spcAft>
              <a:buNone/>
            </a:pPr>
            <a:r>
              <a:rPr lang="en-US" sz="1350" dirty="0"/>
              <a:t>Monday, October 31</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9 &gt; </a:t>
            </a:r>
            <a:r>
              <a:rPr lang="en" sz="1350" b="1" dirty="0"/>
              <a:t>A Long-Term Decision</a:t>
            </a:r>
            <a:endParaRPr sz="1350" b="1" dirty="0"/>
          </a:p>
          <a:p>
            <a:pPr marL="914400" lvl="0" indent="0" algn="l" rtl="0">
              <a:spcBef>
                <a:spcPts val="0"/>
              </a:spcBef>
              <a:spcAft>
                <a:spcPts val="0"/>
              </a:spcAft>
              <a:buNone/>
            </a:pPr>
            <a:r>
              <a:rPr lang="en-US" sz="1350" dirty="0"/>
              <a:t>Monday, November 7</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10 &gt; </a:t>
            </a:r>
            <a:r>
              <a:rPr lang="en" sz="1350" b="1" dirty="0"/>
              <a:t>#YellowJacketLife: The Buzz on Your Future</a:t>
            </a:r>
            <a:endParaRPr sz="1350" b="1" dirty="0"/>
          </a:p>
          <a:p>
            <a:pPr marL="914400" lvl="0" indent="0" algn="l" rtl="0">
              <a:spcBef>
                <a:spcPts val="0"/>
              </a:spcBef>
              <a:spcAft>
                <a:spcPts val="0"/>
              </a:spcAft>
              <a:buNone/>
            </a:pPr>
            <a:r>
              <a:rPr lang="en-US" sz="1350" dirty="0"/>
              <a:t>Monday, November 14</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11 &gt; </a:t>
            </a:r>
            <a:r>
              <a:rPr lang="en" sz="1350" b="1" dirty="0"/>
              <a:t>Self-Advocacy + Motivation</a:t>
            </a:r>
            <a:endParaRPr sz="1350" b="1" dirty="0"/>
          </a:p>
          <a:p>
            <a:pPr marL="914400" lvl="0" indent="0" algn="l" rtl="0">
              <a:spcBef>
                <a:spcPts val="0"/>
              </a:spcBef>
              <a:spcAft>
                <a:spcPts val="0"/>
              </a:spcAft>
              <a:buNone/>
            </a:pPr>
            <a:r>
              <a:rPr lang="en-US" sz="1350" dirty="0"/>
              <a:t>Monday, November 21</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12 &gt; </a:t>
            </a:r>
            <a:r>
              <a:rPr lang="en" sz="1350" b="1" dirty="0"/>
              <a:t>Academic Integrity</a:t>
            </a:r>
            <a:endParaRPr sz="1350" b="1" dirty="0"/>
          </a:p>
          <a:p>
            <a:pPr marL="914400" lvl="0" indent="0" algn="l" rtl="0">
              <a:spcBef>
                <a:spcPts val="0"/>
              </a:spcBef>
              <a:spcAft>
                <a:spcPts val="0"/>
              </a:spcAft>
              <a:buNone/>
            </a:pPr>
            <a:r>
              <a:rPr lang="en-US" sz="1350" dirty="0"/>
              <a:t>Monday, November 28</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13 &gt; </a:t>
            </a:r>
            <a:r>
              <a:rPr lang="en" sz="1350" b="1" dirty="0"/>
              <a:t>Moving Forward: Buzzing Toward Graduation</a:t>
            </a:r>
            <a:endParaRPr sz="1350" b="1" dirty="0"/>
          </a:p>
          <a:p>
            <a:pPr marL="914400" lvl="0" indent="0" algn="l" rtl="0">
              <a:spcBef>
                <a:spcPts val="0"/>
              </a:spcBef>
              <a:spcAft>
                <a:spcPts val="0"/>
              </a:spcAft>
              <a:buNone/>
            </a:pPr>
            <a:r>
              <a:rPr lang="en-US" sz="1350" dirty="0"/>
              <a:t>Monday, December 5</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14 &gt; </a:t>
            </a:r>
            <a:r>
              <a:rPr lang="en" sz="1350" b="1" dirty="0"/>
              <a:t>Emerging From ‘The Cave’: What We Know Now</a:t>
            </a:r>
            <a:endParaRPr sz="1350" b="1" dirty="0"/>
          </a:p>
          <a:p>
            <a:pPr marL="914400" lvl="0" indent="0" algn="l" rtl="0">
              <a:spcBef>
                <a:spcPts val="0"/>
              </a:spcBef>
              <a:spcAft>
                <a:spcPts val="0"/>
              </a:spcAft>
              <a:buNone/>
            </a:pPr>
            <a:r>
              <a:rPr lang="en-US" sz="1350" dirty="0"/>
              <a:t>Monday, December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Tools</a:t>
            </a:r>
            <a:endParaRPr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Electronic Platforms Used at City Tech</a:t>
            </a:r>
            <a:endParaRPr b="1">
              <a:solidFill>
                <a:schemeClr val="accent5"/>
              </a:solidFill>
            </a:endParaRPr>
          </a:p>
        </p:txBody>
      </p:sp>
      <p:sp>
        <p:nvSpPr>
          <p:cNvPr id="142" name="Google Shape;142;p25"/>
          <p:cNvSpPr txBox="1">
            <a:spLocks noGrp="1"/>
          </p:cNvSpPr>
          <p:nvPr>
            <p:ph type="body" idx="1"/>
          </p:nvPr>
        </p:nvSpPr>
        <p:spPr>
          <a:xfrm>
            <a:off x="6331607" y="1600383"/>
            <a:ext cx="2673600" cy="199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dirty="0">
                <a:latin typeface="Roboto Slab"/>
                <a:ea typeface="Roboto Slab"/>
                <a:cs typeface="Roboto Slab"/>
                <a:sym typeface="Roboto Slab"/>
              </a:rPr>
              <a:t>General College Activities</a:t>
            </a:r>
            <a:endParaRPr sz="1500" b="1" dirty="0">
              <a:latin typeface="Roboto Slab"/>
              <a:ea typeface="Roboto Slab"/>
              <a:cs typeface="Roboto Slab"/>
              <a:sym typeface="Roboto Slab"/>
            </a:endParaRPr>
          </a:p>
          <a:p>
            <a:pPr marL="457200" lvl="0" indent="-316706" algn="l" rtl="0">
              <a:spcBef>
                <a:spcPts val="1200"/>
              </a:spcBef>
              <a:spcAft>
                <a:spcPts val="0"/>
              </a:spcAft>
              <a:buSzPct val="100000"/>
              <a:buFont typeface="Roboto Slab"/>
              <a:buChar char="-"/>
            </a:pPr>
            <a:r>
              <a:rPr lang="en" sz="1500" dirty="0">
                <a:latin typeface="Roboto Slab"/>
                <a:ea typeface="Roboto Slab"/>
                <a:cs typeface="Roboto Slab"/>
                <a:sym typeface="Roboto Slab"/>
              </a:rPr>
              <a:t>CUNYFirst</a:t>
            </a:r>
            <a:endParaRPr sz="1500" dirty="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dirty="0">
                <a:latin typeface="Roboto Slab"/>
                <a:ea typeface="Roboto Slab"/>
                <a:cs typeface="Roboto Slab"/>
                <a:sym typeface="Roboto Slab"/>
              </a:rPr>
              <a:t>Schedule Builder</a:t>
            </a:r>
            <a:endParaRPr sz="1500" dirty="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dirty="0">
                <a:latin typeface="Roboto Slab"/>
                <a:ea typeface="Roboto Slab"/>
                <a:cs typeface="Roboto Slab"/>
                <a:sym typeface="Roboto Slab"/>
              </a:rPr>
              <a:t>DegreeWorks</a:t>
            </a:r>
            <a:endParaRPr sz="1500" dirty="0">
              <a:latin typeface="Roboto Slab"/>
              <a:ea typeface="Roboto Slab"/>
              <a:cs typeface="Roboto Slab"/>
              <a:sym typeface="Roboto Slab"/>
            </a:endParaRPr>
          </a:p>
          <a:p>
            <a:pPr marL="457200" lvl="0" indent="0" algn="l" rtl="0">
              <a:spcBef>
                <a:spcPts val="1200"/>
              </a:spcBef>
              <a:spcAft>
                <a:spcPts val="0"/>
              </a:spcAft>
              <a:buNone/>
            </a:pPr>
            <a:endParaRPr dirty="0">
              <a:latin typeface="Roboto Slab"/>
              <a:ea typeface="Roboto Slab"/>
              <a:cs typeface="Roboto Slab"/>
              <a:sym typeface="Roboto Slab"/>
            </a:endParaRPr>
          </a:p>
          <a:p>
            <a:pPr marL="0" lvl="0" indent="0" algn="l" rtl="0">
              <a:spcBef>
                <a:spcPts val="1200"/>
              </a:spcBef>
              <a:spcAft>
                <a:spcPts val="1200"/>
              </a:spcAft>
              <a:buNone/>
            </a:pPr>
            <a:endParaRPr dirty="0">
              <a:latin typeface="Roboto Slab"/>
              <a:ea typeface="Roboto Slab"/>
              <a:cs typeface="Roboto Slab"/>
              <a:sym typeface="Roboto Slab"/>
            </a:endParaRPr>
          </a:p>
        </p:txBody>
      </p:sp>
      <p:sp>
        <p:nvSpPr>
          <p:cNvPr id="143" name="Google Shape;143;p25"/>
          <p:cNvSpPr txBox="1">
            <a:spLocks noGrp="1"/>
          </p:cNvSpPr>
          <p:nvPr>
            <p:ph type="body" idx="2"/>
          </p:nvPr>
        </p:nvSpPr>
        <p:spPr>
          <a:xfrm>
            <a:off x="3359578" y="160657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latin typeface="Roboto Slab"/>
                <a:ea typeface="Roboto Slab"/>
                <a:cs typeface="Roboto Slab"/>
                <a:sym typeface="Roboto Slab"/>
              </a:rPr>
              <a:t>In the Classroom</a:t>
            </a:r>
            <a:endParaRPr b="1" dirty="0">
              <a:latin typeface="Roboto Slab"/>
              <a:ea typeface="Roboto Slab"/>
              <a:cs typeface="Roboto Slab"/>
              <a:sym typeface="Roboto Slab"/>
            </a:endParaRPr>
          </a:p>
          <a:p>
            <a:pPr marL="457200" lvl="0" indent="-317500" algn="l" rtl="0">
              <a:spcBef>
                <a:spcPts val="1200"/>
              </a:spcBef>
              <a:spcAft>
                <a:spcPts val="0"/>
              </a:spcAft>
              <a:buSzPts val="1400"/>
              <a:buFont typeface="Roboto Slab"/>
              <a:buChar char="-"/>
            </a:pPr>
            <a:r>
              <a:rPr lang="en" dirty="0">
                <a:latin typeface="Roboto Slab"/>
                <a:ea typeface="Roboto Slab"/>
                <a:cs typeface="Roboto Slab"/>
                <a:sym typeface="Roboto Slab"/>
              </a:rPr>
              <a:t>Blackboard</a:t>
            </a:r>
            <a:endParaRPr dirty="0">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dirty="0">
                <a:latin typeface="Roboto Slab"/>
                <a:ea typeface="Roboto Slab"/>
                <a:cs typeface="Roboto Slab"/>
                <a:sym typeface="Roboto Slab"/>
              </a:rPr>
              <a:t>OpenLab</a:t>
            </a:r>
            <a:endParaRPr dirty="0">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dirty="0">
                <a:latin typeface="Roboto Slab"/>
                <a:ea typeface="Roboto Slab"/>
                <a:cs typeface="Roboto Slab"/>
                <a:sym typeface="Roboto Slab"/>
              </a:rPr>
              <a:t>Zoom</a:t>
            </a:r>
            <a:endParaRPr dirty="0">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dirty="0">
                <a:latin typeface="Roboto Slab"/>
                <a:ea typeface="Roboto Slab"/>
                <a:cs typeface="Roboto Slab"/>
                <a:sym typeface="Roboto Slab"/>
              </a:rPr>
              <a:t>Blackboard Collaborate</a:t>
            </a:r>
            <a:endParaRPr dirty="0">
              <a:latin typeface="Roboto Slab"/>
              <a:ea typeface="Roboto Slab"/>
              <a:cs typeface="Roboto Slab"/>
              <a:sym typeface="Roboto Slab"/>
            </a:endParaRPr>
          </a:p>
          <a:p>
            <a:pPr marL="0" lvl="0" indent="0" algn="l" rtl="0">
              <a:spcBef>
                <a:spcPts val="1200"/>
              </a:spcBef>
              <a:spcAft>
                <a:spcPts val="1200"/>
              </a:spcAft>
              <a:buNone/>
            </a:pPr>
            <a:endParaRPr dirty="0">
              <a:latin typeface="Roboto Slab"/>
              <a:ea typeface="Roboto Slab"/>
              <a:cs typeface="Roboto Slab"/>
              <a:sym typeface="Roboto Slab"/>
            </a:endParaRPr>
          </a:p>
        </p:txBody>
      </p:sp>
      <p:sp>
        <p:nvSpPr>
          <p:cNvPr id="144" name="Google Shape;144;p25"/>
          <p:cNvSpPr txBox="1"/>
          <p:nvPr/>
        </p:nvSpPr>
        <p:spPr>
          <a:xfrm>
            <a:off x="266061" y="1600383"/>
            <a:ext cx="2851500" cy="1545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dirty="0">
                <a:solidFill>
                  <a:schemeClr val="dk1"/>
                </a:solidFill>
                <a:latin typeface="Roboto Slab"/>
                <a:ea typeface="Roboto Slab"/>
                <a:cs typeface="Roboto Slab"/>
                <a:sym typeface="Roboto Slab"/>
              </a:rPr>
              <a:t>Communication</a:t>
            </a:r>
            <a:endParaRPr b="1" dirty="0">
              <a:solidFill>
                <a:schemeClr val="dk1"/>
              </a:solidFill>
              <a:latin typeface="Roboto Slab"/>
              <a:ea typeface="Roboto Slab"/>
              <a:cs typeface="Roboto Slab"/>
              <a:sym typeface="Roboto Slab"/>
            </a:endParaRPr>
          </a:p>
          <a:p>
            <a:pPr marL="457200" lvl="0" indent="-317500" algn="l" rtl="0">
              <a:lnSpc>
                <a:spcPct val="115000"/>
              </a:lnSpc>
              <a:spcBef>
                <a:spcPts val="120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City Tech Email (Outlook)</a:t>
            </a:r>
            <a:endParaRPr dirty="0">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Microsoft Office</a:t>
            </a:r>
            <a:endParaRPr dirty="0">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OneDrive (Microsoft)</a:t>
            </a:r>
            <a:endParaRPr dirty="0">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dirty="0">
                <a:solidFill>
                  <a:schemeClr val="dk1"/>
                </a:solidFill>
                <a:latin typeface="Roboto Slab"/>
                <a:ea typeface="Roboto Slab"/>
                <a:cs typeface="Roboto Slab"/>
                <a:sym typeface="Roboto Slab"/>
              </a:rPr>
              <a:t>DropBox</a:t>
            </a:r>
            <a:endParaRPr dirty="0">
              <a:latin typeface="Roboto Slab"/>
              <a:ea typeface="Roboto Slab"/>
              <a:cs typeface="Roboto Slab"/>
              <a:sym typeface="Roboto Slab"/>
            </a:endParaRPr>
          </a:p>
        </p:txBody>
      </p:sp>
      <p:sp>
        <p:nvSpPr>
          <p:cNvPr id="145" name="Google Shape;145;p25"/>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accent6"/>
                </a:solidFill>
                <a:latin typeface="Roboto Slab"/>
                <a:ea typeface="Roboto Slab"/>
                <a:cs typeface="Roboto Slab"/>
                <a:sym typeface="Roboto Slab"/>
              </a:rPr>
              <a:t>Which of these are you familiar with?</a:t>
            </a:r>
            <a:endParaRPr sz="1600" b="1">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69" name="Google Shape;169;p2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300">
                <a:latin typeface="Roboto Slab"/>
                <a:ea typeface="Roboto Slab"/>
                <a:cs typeface="Roboto Slab"/>
                <a:sym typeface="Roboto Slab"/>
              </a:rPr>
              <a:t>Have you activated your email?</a:t>
            </a:r>
            <a:endParaRPr sz="1300">
              <a:latin typeface="Roboto Slab"/>
              <a:ea typeface="Roboto Slab"/>
              <a:cs typeface="Roboto Slab"/>
              <a:sym typeface="Roboto Slab"/>
            </a:endParaRPr>
          </a:p>
          <a:p>
            <a:pPr marL="0" lvl="0" indent="0" algn="l" rtl="0">
              <a:spcBef>
                <a:spcPts val="1200"/>
              </a:spcBef>
              <a:spcAft>
                <a:spcPts val="0"/>
              </a:spcAft>
              <a:buNone/>
            </a:pPr>
            <a:r>
              <a:rPr lang="en" sz="1300">
                <a:latin typeface="Roboto Slab"/>
                <a:ea typeface="Roboto Slab"/>
                <a:cs typeface="Roboto Slab"/>
                <a:sym typeface="Roboto Slab"/>
              </a:rPr>
              <a:t>Log in. What is the most recent message you have received?</a:t>
            </a:r>
            <a:endParaRPr sz="1300">
              <a:latin typeface="Roboto Slab"/>
              <a:ea typeface="Roboto Slab"/>
              <a:cs typeface="Roboto Slab"/>
              <a:sym typeface="Roboto Slab"/>
            </a:endParaRPr>
          </a:p>
          <a:p>
            <a:pPr marL="0" lvl="0" indent="0" algn="l" rtl="0">
              <a:spcBef>
                <a:spcPts val="1200"/>
              </a:spcBef>
              <a:spcAft>
                <a:spcPts val="0"/>
              </a:spcAft>
              <a:buNone/>
            </a:pPr>
            <a:r>
              <a:rPr lang="en" sz="1300">
                <a:latin typeface="Roboto Slab"/>
                <a:ea typeface="Roboto Slab"/>
                <a:cs typeface="Roboto Slab"/>
                <a:sym typeface="Roboto Slab"/>
              </a:rPr>
              <a:t>Have you received emails from any of your professors?</a:t>
            </a:r>
            <a:endParaRPr sz="1300">
              <a:latin typeface="Roboto Slab"/>
              <a:ea typeface="Roboto Slab"/>
              <a:cs typeface="Roboto Slab"/>
              <a:sym typeface="Roboto Slab"/>
            </a:endParaRPr>
          </a:p>
          <a:p>
            <a:pPr marL="0" lvl="0" indent="0" algn="l" rtl="0">
              <a:spcBef>
                <a:spcPts val="1200"/>
              </a:spcBef>
              <a:spcAft>
                <a:spcPts val="1200"/>
              </a:spcAft>
              <a:buNone/>
            </a:pPr>
            <a:r>
              <a:rPr lang="en" sz="1300">
                <a:latin typeface="Roboto Slab"/>
                <a:ea typeface="Roboto Slab"/>
                <a:cs typeface="Roboto Slab"/>
                <a:sym typeface="Roboto Slab"/>
              </a:rPr>
              <a:t>What can you do besides email?</a:t>
            </a:r>
            <a:endParaRPr sz="1300">
              <a:latin typeface="Roboto Slab"/>
              <a:ea typeface="Roboto Slab"/>
              <a:cs typeface="Roboto Slab"/>
              <a:sym typeface="Roboto Slab"/>
            </a:endParaRPr>
          </a:p>
        </p:txBody>
      </p:sp>
      <p:pic>
        <p:nvPicPr>
          <p:cNvPr id="170" name="Google Shape;170;p29">
            <a:hlinkClick r:id="rId3"/>
          </p:cNvPr>
          <p:cNvPicPr preferRelativeResize="0"/>
          <p:nvPr/>
        </p:nvPicPr>
        <p:blipFill>
          <a:blip r:embed="rId4">
            <a:alphaModFix/>
          </a:blip>
          <a:stretch>
            <a:fillRect/>
          </a:stretch>
        </p:blipFill>
        <p:spPr>
          <a:xfrm>
            <a:off x="4116150" y="427325"/>
            <a:ext cx="4657800" cy="440968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0"/>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76" name="Google Shape;176;p30"/>
          <p:cNvSpPr txBox="1">
            <a:spLocks noGrp="1"/>
          </p:cNvSpPr>
          <p:nvPr>
            <p:ph type="body" idx="1"/>
          </p:nvPr>
        </p:nvSpPr>
        <p:spPr>
          <a:xfrm>
            <a:off x="880650" y="1651300"/>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spcBef>
                <a:spcPts val="1200"/>
              </a:spcBef>
              <a:spcAft>
                <a:spcPts val="1200"/>
              </a:spcAft>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177" name="Google Shape;177;p30"/>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1"/>
          <p:cNvSpPr txBox="1">
            <a:spLocks noGrp="1"/>
          </p:cNvSpPr>
          <p:nvPr>
            <p:ph type="body" idx="1"/>
          </p:nvPr>
        </p:nvSpPr>
        <p:spPr>
          <a:xfrm>
            <a:off x="319500" y="4233725"/>
            <a:ext cx="85377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a:solidFill>
                  <a:schemeClr val="accent6"/>
                </a:solidFill>
              </a:rPr>
              <a:t>Some professors use DropBox for course materials and collecting student work.</a:t>
            </a:r>
            <a:endParaRPr>
              <a:solidFill>
                <a:schemeClr val="accent6"/>
              </a:solidFill>
            </a:endParaRPr>
          </a:p>
        </p:txBody>
      </p:sp>
      <p:pic>
        <p:nvPicPr>
          <p:cNvPr id="183" name="Google Shape;183;p31"/>
          <p:cNvPicPr preferRelativeResize="0"/>
          <p:nvPr/>
        </p:nvPicPr>
        <p:blipFill>
          <a:blip r:embed="rId3">
            <a:alphaModFix/>
          </a:blip>
          <a:stretch>
            <a:fillRect/>
          </a:stretch>
        </p:blipFill>
        <p:spPr>
          <a:xfrm>
            <a:off x="447112" y="343650"/>
            <a:ext cx="8410174" cy="35246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body" idx="1"/>
          </p:nvPr>
        </p:nvSpPr>
        <p:spPr>
          <a:xfrm>
            <a:off x="319500" y="4233725"/>
            <a:ext cx="8221200" cy="598800"/>
          </a:xfrm>
          <a:prstGeom prst="rect">
            <a:avLst/>
          </a:prstGeom>
        </p:spPr>
        <p:txBody>
          <a:bodyPr spcFirstLastPara="1" wrap="square" lIns="91425" tIns="91425" rIns="91425" bIns="91425" anchor="ctr" anchorCtr="0">
            <a:normAutofit fontScale="92500" lnSpcReduction="20000"/>
          </a:bodyPr>
          <a:lstStyle/>
          <a:p>
            <a:pPr marL="0" lvl="0" indent="0" algn="l" rtl="0">
              <a:spcBef>
                <a:spcPts val="0"/>
              </a:spcBef>
              <a:spcAft>
                <a:spcPts val="0"/>
              </a:spcAft>
              <a:buNone/>
            </a:pPr>
            <a:r>
              <a:rPr lang="en">
                <a:solidFill>
                  <a:schemeClr val="accent6"/>
                </a:solidFill>
              </a:rPr>
              <a:t>Students have access to Microsoft Word, Excel, Powerpoint, and </a:t>
            </a:r>
            <a:endParaRPr>
              <a:solidFill>
                <a:schemeClr val="accent6"/>
              </a:solidFill>
            </a:endParaRPr>
          </a:p>
          <a:p>
            <a:pPr marL="0" lvl="0" indent="0" algn="l" rtl="0">
              <a:spcBef>
                <a:spcPts val="0"/>
              </a:spcBef>
              <a:spcAft>
                <a:spcPts val="0"/>
              </a:spcAft>
              <a:buNone/>
            </a:pPr>
            <a:r>
              <a:rPr lang="en">
                <a:solidFill>
                  <a:schemeClr val="accent6"/>
                </a:solidFill>
              </a:rPr>
              <a:t>One Drive (cloud storage)!</a:t>
            </a:r>
            <a:endParaRPr>
              <a:solidFill>
                <a:schemeClr val="accent6"/>
              </a:solidFill>
            </a:endParaRPr>
          </a:p>
        </p:txBody>
      </p:sp>
      <p:pic>
        <p:nvPicPr>
          <p:cNvPr id="189" name="Google Shape;189;p32"/>
          <p:cNvPicPr preferRelativeResize="0"/>
          <p:nvPr/>
        </p:nvPicPr>
        <p:blipFill>
          <a:blip r:embed="rId3">
            <a:alphaModFix/>
          </a:blip>
          <a:stretch>
            <a:fillRect/>
          </a:stretch>
        </p:blipFill>
        <p:spPr>
          <a:xfrm>
            <a:off x="796599" y="389475"/>
            <a:ext cx="7744000" cy="35543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a:spLocks noGrp="1"/>
          </p:cNvSpPr>
          <p:nvPr>
            <p:ph type="body" idx="1"/>
          </p:nvPr>
        </p:nvSpPr>
        <p:spPr>
          <a:xfrm>
            <a:off x="353875" y="3058650"/>
            <a:ext cx="8237700" cy="17184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dirty="0">
                <a:solidFill>
                  <a:schemeClr val="accent6"/>
                </a:solidFill>
              </a:rPr>
              <a:t>Blackboard (Bb) is a Learning Management System– this is where your courses live online. Some professors will use Bb to post syllabi, schedules, assignments, homework, quizzes, grades, etc</a:t>
            </a:r>
            <a:r>
              <a:rPr lang="en" dirty="0"/>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accent6"/>
                </a:solidFill>
              </a:rPr>
              <a:t>Some professors will meet with their online or hybrid classes in Bb using Blackboard Collaborate Ultra. This is like Zoom, but built into Bb.</a:t>
            </a:r>
            <a:endParaRPr dirty="0">
              <a:solidFill>
                <a:schemeClr val="accent6"/>
              </a:solidFill>
            </a:endParaRPr>
          </a:p>
        </p:txBody>
      </p:sp>
      <p:pic>
        <p:nvPicPr>
          <p:cNvPr id="195" name="Google Shape;195;p33">
            <a:hlinkClick r:id="rId3"/>
          </p:cNvPr>
          <p:cNvPicPr preferRelativeResize="0"/>
          <p:nvPr/>
        </p:nvPicPr>
        <p:blipFill>
          <a:blip r:embed="rId4">
            <a:alphaModFix/>
          </a:blip>
          <a:stretch>
            <a:fillRect/>
          </a:stretch>
        </p:blipFill>
        <p:spPr>
          <a:xfrm>
            <a:off x="2191475" y="490325"/>
            <a:ext cx="4197525" cy="20814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4"/>
          <p:cNvSpPr txBox="1">
            <a:spLocks noGrp="1"/>
          </p:cNvSpPr>
          <p:nvPr>
            <p:ph type="body" idx="1"/>
          </p:nvPr>
        </p:nvSpPr>
        <p:spPr>
          <a:xfrm>
            <a:off x="229100" y="4417000"/>
            <a:ext cx="88551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770"/>
              <a:buNone/>
            </a:pPr>
            <a:r>
              <a:rPr lang="en" sz="1360">
                <a:solidFill>
                  <a:schemeClr val="accent6"/>
                </a:solidFill>
              </a:rPr>
              <a:t>OpenLab (OL) is similar to Blackboard– this is a place where your courses live online. Some professors may use it in the same way as Bb. OL also has projects, clubs, and portfolios, which you will not find on Bb.</a:t>
            </a:r>
            <a:endParaRPr sz="1360">
              <a:solidFill>
                <a:schemeClr val="accent6"/>
              </a:solidFill>
            </a:endParaRPr>
          </a:p>
        </p:txBody>
      </p:sp>
      <p:pic>
        <p:nvPicPr>
          <p:cNvPr id="7" name="Picture 6" descr="Graphical user interface, website&#10;&#10;Description automatically generated">
            <a:hlinkClick r:id="rId3"/>
            <a:extLst>
              <a:ext uri="{FF2B5EF4-FFF2-40B4-BE49-F238E27FC236}">
                <a16:creationId xmlns:a16="http://schemas.microsoft.com/office/drawing/2014/main" id="{1071936D-4A50-A718-0687-13634B9D5D8E}"/>
              </a:ext>
            </a:extLst>
          </p:cNvPr>
          <p:cNvPicPr>
            <a:picLocks noChangeAspect="1"/>
          </p:cNvPicPr>
          <p:nvPr/>
        </p:nvPicPr>
        <p:blipFill>
          <a:blip r:embed="rId4"/>
          <a:stretch>
            <a:fillRect/>
          </a:stretch>
        </p:blipFill>
        <p:spPr>
          <a:xfrm>
            <a:off x="972449" y="365929"/>
            <a:ext cx="7199101" cy="366722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74" name="Google Shape;74;p14"/>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US" dirty="0">
                <a:solidFill>
                  <a:schemeClr val="accent6"/>
                </a:solidFill>
              </a:rPr>
              <a:t>August 29, 2022</a:t>
            </a:r>
            <a:endParaRPr dirty="0">
              <a:solidFill>
                <a:schemeClr val="accent6"/>
              </a:solidFill>
            </a:endParaRPr>
          </a:p>
          <a:p>
            <a:pPr marL="0" lvl="0" indent="0" algn="r" rtl="0">
              <a:spcBef>
                <a:spcPts val="0"/>
              </a:spcBef>
              <a:spcAft>
                <a:spcPts val="0"/>
              </a:spcAft>
              <a:buNone/>
            </a:pPr>
            <a:r>
              <a:rPr lang="en" dirty="0">
                <a:solidFill>
                  <a:schemeClr val="accent6"/>
                </a:solidFill>
              </a:rPr>
              <a:t>Prof. DeCoux</a:t>
            </a:r>
            <a:endParaRPr dirty="0">
              <a:solidFill>
                <a:schemeClr val="accent6"/>
              </a:solidFill>
            </a:endParaRPr>
          </a:p>
        </p:txBody>
      </p:sp>
      <p:grpSp>
        <p:nvGrpSpPr>
          <p:cNvPr id="75" name="Google Shape;75;p14"/>
          <p:cNvGrpSpPr/>
          <p:nvPr/>
        </p:nvGrpSpPr>
        <p:grpSpPr>
          <a:xfrm>
            <a:off x="1" y="4385075"/>
            <a:ext cx="1881900" cy="758425"/>
            <a:chOff x="86851" y="4297675"/>
            <a:chExt cx="1881900" cy="758425"/>
          </a:xfrm>
        </p:grpSpPr>
        <p:pic>
          <p:nvPicPr>
            <p:cNvPr id="76" name="Google Shape;76;p1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77" name="Google Shape;77;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5"/>
          <p:cNvSpPr txBox="1">
            <a:spLocks noGrp="1"/>
          </p:cNvSpPr>
          <p:nvPr>
            <p:ph type="body" idx="1"/>
          </p:nvPr>
        </p:nvSpPr>
        <p:spPr>
          <a:xfrm>
            <a:off x="319500" y="4032325"/>
            <a:ext cx="8547000" cy="800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solidFill>
                  <a:schemeClr val="accent6"/>
                </a:solidFill>
              </a:rPr>
              <a:t>Students use Zoom to attend online or hybrid classes, meet with professors, attend school events, and more.</a:t>
            </a:r>
            <a:endParaRPr>
              <a:solidFill>
                <a:schemeClr val="accent6"/>
              </a:solidFill>
            </a:endParaRPr>
          </a:p>
        </p:txBody>
      </p:sp>
      <p:pic>
        <p:nvPicPr>
          <p:cNvPr id="207" name="Google Shape;207;p35"/>
          <p:cNvPicPr preferRelativeResize="0"/>
          <p:nvPr/>
        </p:nvPicPr>
        <p:blipFill>
          <a:blip r:embed="rId3">
            <a:alphaModFix/>
          </a:blip>
          <a:stretch>
            <a:fillRect/>
          </a:stretch>
        </p:blipFill>
        <p:spPr>
          <a:xfrm>
            <a:off x="2915850" y="816825"/>
            <a:ext cx="3354300" cy="23334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body" idx="1"/>
          </p:nvPr>
        </p:nvSpPr>
        <p:spPr>
          <a:xfrm>
            <a:off x="319500" y="4233725"/>
            <a:ext cx="85011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solidFill>
                  <a:schemeClr val="accent6"/>
                </a:solidFill>
              </a:rPr>
              <a:t>Students use CUNYfirst for management of almost all personal records. </a:t>
            </a:r>
            <a:endParaRPr>
              <a:solidFill>
                <a:schemeClr val="accent6"/>
              </a:solidFill>
            </a:endParaRPr>
          </a:p>
        </p:txBody>
      </p:sp>
      <p:pic>
        <p:nvPicPr>
          <p:cNvPr id="151" name="Google Shape;151;p26">
            <a:hlinkClick r:id="rId3"/>
          </p:cNvPr>
          <p:cNvPicPr preferRelativeResize="0"/>
          <p:nvPr/>
        </p:nvPicPr>
        <p:blipFill>
          <a:blip r:embed="rId4">
            <a:alphaModFix/>
          </a:blip>
          <a:stretch>
            <a:fillRect/>
          </a:stretch>
        </p:blipFill>
        <p:spPr>
          <a:xfrm>
            <a:off x="788424" y="389500"/>
            <a:ext cx="7841475" cy="3520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body" idx="1"/>
          </p:nvPr>
        </p:nvSpPr>
        <p:spPr>
          <a:xfrm>
            <a:off x="1473462" y="4176575"/>
            <a:ext cx="59988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solidFill>
                  <a:schemeClr val="accent6"/>
                </a:solidFill>
              </a:rPr>
              <a:t>Students use Schedule Builder to register for classes.</a:t>
            </a:r>
            <a:endParaRPr dirty="0">
              <a:solidFill>
                <a:schemeClr val="accent6"/>
              </a:solidFill>
            </a:endParaRPr>
          </a:p>
        </p:txBody>
      </p:sp>
      <p:pic>
        <p:nvPicPr>
          <p:cNvPr id="157" name="Google Shape;157;p27"/>
          <p:cNvPicPr preferRelativeResize="0"/>
          <p:nvPr/>
        </p:nvPicPr>
        <p:blipFill>
          <a:blip r:embed="rId3">
            <a:alphaModFix/>
          </a:blip>
          <a:stretch>
            <a:fillRect/>
          </a:stretch>
        </p:blipFill>
        <p:spPr>
          <a:xfrm>
            <a:off x="1401050" y="1137575"/>
            <a:ext cx="6143625" cy="23907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body" idx="1"/>
          </p:nvPr>
        </p:nvSpPr>
        <p:spPr>
          <a:xfrm>
            <a:off x="319500" y="4233725"/>
            <a:ext cx="85395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a:solidFill>
                  <a:schemeClr val="accent6"/>
                </a:solidFill>
              </a:rPr>
              <a:t>Students use DegreeWorks to track academic progress and degree requirements.</a:t>
            </a:r>
            <a:endParaRPr>
              <a:solidFill>
                <a:schemeClr val="accent6"/>
              </a:solidFill>
            </a:endParaRPr>
          </a:p>
        </p:txBody>
      </p:sp>
      <p:pic>
        <p:nvPicPr>
          <p:cNvPr id="163" name="Google Shape;163;p28"/>
          <p:cNvPicPr preferRelativeResize="0"/>
          <p:nvPr/>
        </p:nvPicPr>
        <p:blipFill>
          <a:blip r:embed="rId3">
            <a:alphaModFix/>
          </a:blip>
          <a:stretch>
            <a:fillRect/>
          </a:stretch>
        </p:blipFill>
        <p:spPr>
          <a:xfrm>
            <a:off x="586088" y="714149"/>
            <a:ext cx="7971824" cy="286942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Etiquette + Engagement</a:t>
            </a:r>
            <a:endParaRPr b="1">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Classroom Learning: Etiquette + Engagement</a:t>
            </a:r>
            <a:endParaRPr/>
          </a:p>
        </p:txBody>
      </p:sp>
      <p:sp>
        <p:nvSpPr>
          <p:cNvPr id="218" name="Google Shape;218;p3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Prepared to participate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Ready to take notes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Asking and answering questions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Addressing your professors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Active learning doesn’t always mean speaking up</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Choose your seat wisely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Headphones off/out</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Phones on silent and put away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Minimize arriving late and leaving early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When to excuse yourself during class?</a:t>
            </a:r>
            <a:endParaRPr dirty="0">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Online Learning: Etiquette + Engagement</a:t>
            </a:r>
            <a:endParaRPr b="1">
              <a:solidFill>
                <a:schemeClr val="accent5"/>
              </a:solidFill>
            </a:endParaRPr>
          </a:p>
        </p:txBody>
      </p:sp>
      <p:sp>
        <p:nvSpPr>
          <p:cNvPr id="224" name="Google Shape;224;p3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latin typeface="Roboto Slab"/>
                <a:ea typeface="Roboto Slab"/>
                <a:cs typeface="Roboto Slab"/>
                <a:sym typeface="Roboto Slab"/>
              </a:rPr>
              <a:t>Everything from Classroom Learning plus…</a:t>
            </a:r>
            <a:endParaRPr>
              <a:latin typeface="Roboto Slab"/>
              <a:ea typeface="Roboto Slab"/>
              <a:cs typeface="Roboto Slab"/>
              <a:sym typeface="Roboto Slab"/>
            </a:endParaRPr>
          </a:p>
          <a:p>
            <a:pPr marL="457200" lvl="0" indent="-342900" algn="l" rtl="0">
              <a:spcBef>
                <a:spcPts val="1200"/>
              </a:spcBef>
              <a:spcAft>
                <a:spcPts val="0"/>
              </a:spcAft>
              <a:buSzPts val="1800"/>
              <a:buFont typeface="Roboto Slab"/>
              <a:buChar char="-"/>
            </a:pPr>
            <a:r>
              <a:rPr lang="en">
                <a:latin typeface="Roboto Slab"/>
                <a:ea typeface="Roboto Slab"/>
                <a:cs typeface="Roboto Slab"/>
                <a:sym typeface="Roboto Slab"/>
              </a:rPr>
              <a:t>Camera on? Sure!</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Camera off? That’s fine too.</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Mute your microphone, not your voice!</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Chatting to stay connected throughout class.</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Breakout Rooms</a:t>
            </a:r>
            <a:endParaRPr>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Instructional Modalities at City Tech</a:t>
            </a:r>
            <a:endParaRPr b="1">
              <a:solidFill>
                <a:schemeClr val="accent5"/>
              </a:solidFill>
            </a:endParaRPr>
          </a:p>
        </p:txBody>
      </p:sp>
      <p:sp>
        <p:nvSpPr>
          <p:cNvPr id="235" name="Google Shape;235;p4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Autofit/>
          </a:bodyPr>
          <a:lstStyle/>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In person</a:t>
            </a:r>
            <a:endParaRPr sz="230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Online</a:t>
            </a:r>
            <a:endParaRPr sz="230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190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Hybrid</a:t>
            </a:r>
            <a:endParaRPr sz="2300">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1"/>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Modalities</a:t>
            </a:r>
            <a:endParaRPr b="1">
              <a:solidFill>
                <a:schemeClr val="accent5"/>
              </a:solidFill>
            </a:endParaRPr>
          </a:p>
        </p:txBody>
      </p:sp>
      <p:sp>
        <p:nvSpPr>
          <p:cNvPr id="241" name="Google Shape;241;p41"/>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Font typeface="Roboto Slab"/>
              <a:buChar char="-"/>
            </a:pPr>
            <a:r>
              <a:rPr lang="en" sz="1300">
                <a:latin typeface="Roboto Slab"/>
                <a:ea typeface="Roboto Slab"/>
                <a:cs typeface="Roboto Slab"/>
                <a:sym typeface="Roboto Slab"/>
              </a:rPr>
              <a:t>Which class is fully in person?</a:t>
            </a:r>
            <a:endParaRPr sz="130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a:latin typeface="Roboto Slab"/>
                <a:ea typeface="Roboto Slab"/>
                <a:cs typeface="Roboto Slab"/>
                <a:sym typeface="Roboto Slab"/>
              </a:rPr>
              <a:t>Which class is Online, Synchronous?</a:t>
            </a:r>
            <a:endParaRPr sz="130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a:latin typeface="Roboto Slab"/>
                <a:ea typeface="Roboto Slab"/>
                <a:cs typeface="Roboto Slab"/>
                <a:sym typeface="Roboto Slab"/>
              </a:rPr>
              <a:t>Which class is Online, Asynchronous?</a:t>
            </a:r>
            <a:endParaRPr sz="1300">
              <a:latin typeface="Roboto Slab"/>
              <a:ea typeface="Roboto Slab"/>
              <a:cs typeface="Roboto Slab"/>
              <a:sym typeface="Roboto Slab"/>
            </a:endParaRPr>
          </a:p>
          <a:p>
            <a:pPr marL="457200" lvl="0" indent="-311150" algn="l" rtl="0">
              <a:spcBef>
                <a:spcPts val="1000"/>
              </a:spcBef>
              <a:spcAft>
                <a:spcPts val="1000"/>
              </a:spcAft>
              <a:buSzPts val="1300"/>
              <a:buFont typeface="Roboto Slab"/>
              <a:buChar char="-"/>
            </a:pPr>
            <a:r>
              <a:rPr lang="en" sz="1300">
                <a:latin typeface="Roboto Slab"/>
                <a:ea typeface="Roboto Slab"/>
                <a:cs typeface="Roboto Slab"/>
                <a:sym typeface="Roboto Slab"/>
              </a:rPr>
              <a:t>Which class is Hybrid?</a:t>
            </a:r>
            <a:endParaRPr sz="1300">
              <a:latin typeface="Roboto Slab"/>
              <a:ea typeface="Roboto Slab"/>
              <a:cs typeface="Roboto Slab"/>
              <a:sym typeface="Roboto Slab"/>
            </a:endParaRPr>
          </a:p>
        </p:txBody>
      </p:sp>
      <p:pic>
        <p:nvPicPr>
          <p:cNvPr id="242" name="Google Shape;242;p41"/>
          <p:cNvPicPr preferRelativeResize="0"/>
          <p:nvPr/>
        </p:nvPicPr>
        <p:blipFill>
          <a:blip r:embed="rId3">
            <a:alphaModFix/>
          </a:blip>
          <a:stretch>
            <a:fillRect/>
          </a:stretch>
        </p:blipFill>
        <p:spPr>
          <a:xfrm>
            <a:off x="3577400" y="627188"/>
            <a:ext cx="5391750" cy="3889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83" name="Google Shape;83;p1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Classroom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Online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If the walls could talk…</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2"/>
          <p:cNvPicPr preferRelativeResize="0"/>
          <p:nvPr/>
        </p:nvPicPr>
        <p:blipFill>
          <a:blip r:embed="rId3">
            <a:alphaModFix/>
          </a:blip>
          <a:stretch>
            <a:fillRect/>
          </a:stretch>
        </p:blipFill>
        <p:spPr>
          <a:xfrm>
            <a:off x="51125" y="555025"/>
            <a:ext cx="5643301" cy="1891834"/>
          </a:xfrm>
          <a:prstGeom prst="rect">
            <a:avLst/>
          </a:prstGeom>
          <a:noFill/>
          <a:ln>
            <a:noFill/>
          </a:ln>
        </p:spPr>
      </p:pic>
      <p:pic>
        <p:nvPicPr>
          <p:cNvPr id="248" name="Google Shape;248;p42"/>
          <p:cNvPicPr preferRelativeResize="0"/>
          <p:nvPr/>
        </p:nvPicPr>
        <p:blipFill>
          <a:blip r:embed="rId4">
            <a:alphaModFix/>
          </a:blip>
          <a:stretch>
            <a:fillRect/>
          </a:stretch>
        </p:blipFill>
        <p:spPr>
          <a:xfrm>
            <a:off x="51125" y="2677718"/>
            <a:ext cx="5643300" cy="2096083"/>
          </a:xfrm>
          <a:prstGeom prst="rect">
            <a:avLst/>
          </a:prstGeom>
          <a:noFill/>
          <a:ln>
            <a:noFill/>
          </a:ln>
        </p:spPr>
      </p:pic>
      <p:pic>
        <p:nvPicPr>
          <p:cNvPr id="249" name="Google Shape;249;p42"/>
          <p:cNvPicPr preferRelativeResize="0"/>
          <p:nvPr/>
        </p:nvPicPr>
        <p:blipFill>
          <a:blip r:embed="rId5">
            <a:alphaModFix/>
          </a:blip>
          <a:stretch>
            <a:fillRect/>
          </a:stretch>
        </p:blipFill>
        <p:spPr>
          <a:xfrm>
            <a:off x="5808875" y="1348775"/>
            <a:ext cx="3258925" cy="2573675"/>
          </a:xfrm>
          <a:prstGeom prst="rect">
            <a:avLst/>
          </a:prstGeom>
          <a:noFill/>
          <a:ln>
            <a:noFill/>
          </a:ln>
        </p:spPr>
      </p:pic>
      <p:sp>
        <p:nvSpPr>
          <p:cNvPr id="250" name="Google Shape;250;p42"/>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2"/>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2" name="Google Shape;252;p42"/>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med" len="med"/>
            <a:tailEnd type="triangle" w="med" len="med"/>
          </a:ln>
        </p:spPr>
      </p:cxnSp>
      <p:cxnSp>
        <p:nvCxnSpPr>
          <p:cNvPr id="253" name="Google Shape;253;p42"/>
          <p:cNvCxnSpPr>
            <a:stCxn id="251"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43"/>
          <p:cNvPicPr preferRelativeResize="0"/>
          <p:nvPr/>
        </p:nvPicPr>
        <p:blipFill>
          <a:blip r:embed="rId3">
            <a:alphaModFix/>
          </a:blip>
          <a:stretch>
            <a:fillRect/>
          </a:stretch>
        </p:blipFill>
        <p:spPr>
          <a:xfrm>
            <a:off x="5808875" y="1348775"/>
            <a:ext cx="3258925" cy="2573675"/>
          </a:xfrm>
          <a:prstGeom prst="rect">
            <a:avLst/>
          </a:prstGeom>
          <a:noFill/>
          <a:ln>
            <a:noFill/>
          </a:ln>
        </p:spPr>
      </p:pic>
      <p:pic>
        <p:nvPicPr>
          <p:cNvPr id="259" name="Google Shape;259;p43"/>
          <p:cNvPicPr preferRelativeResize="0"/>
          <p:nvPr/>
        </p:nvPicPr>
        <p:blipFill>
          <a:blip r:embed="rId4">
            <a:alphaModFix/>
          </a:blip>
          <a:stretch>
            <a:fillRect/>
          </a:stretch>
        </p:blipFill>
        <p:spPr>
          <a:xfrm>
            <a:off x="152400" y="304800"/>
            <a:ext cx="5580275" cy="2164423"/>
          </a:xfrm>
          <a:prstGeom prst="rect">
            <a:avLst/>
          </a:prstGeom>
          <a:noFill/>
          <a:ln>
            <a:noFill/>
          </a:ln>
        </p:spPr>
      </p:pic>
      <p:pic>
        <p:nvPicPr>
          <p:cNvPr id="260" name="Google Shape;260;p43"/>
          <p:cNvPicPr preferRelativeResize="0"/>
          <p:nvPr/>
        </p:nvPicPr>
        <p:blipFill>
          <a:blip r:embed="rId5">
            <a:alphaModFix/>
          </a:blip>
          <a:stretch>
            <a:fillRect/>
          </a:stretch>
        </p:blipFill>
        <p:spPr>
          <a:xfrm>
            <a:off x="152400" y="2850223"/>
            <a:ext cx="5580275" cy="1852210"/>
          </a:xfrm>
          <a:prstGeom prst="rect">
            <a:avLst/>
          </a:prstGeom>
          <a:noFill/>
          <a:ln>
            <a:noFill/>
          </a:ln>
        </p:spPr>
      </p:pic>
      <p:sp>
        <p:nvSpPr>
          <p:cNvPr id="261" name="Google Shape;261;p43"/>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3"/>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43"/>
          <p:cNvCxnSpPr>
            <a:stCxn id="262"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med" len="med"/>
            <a:tailEnd type="triangle" w="med" len="med"/>
          </a:ln>
        </p:spPr>
      </p:cxnSp>
      <p:cxnSp>
        <p:nvCxnSpPr>
          <p:cNvPr id="264" name="Google Shape;264;p43"/>
          <p:cNvCxnSpPr>
            <a:stCxn id="261"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Schedule Issues?</a:t>
            </a:r>
            <a:endParaRPr b="1">
              <a:solidFill>
                <a:schemeClr val="accent5"/>
              </a:solidFill>
            </a:endParaRPr>
          </a:p>
        </p:txBody>
      </p:sp>
      <p:sp>
        <p:nvSpPr>
          <p:cNvPr id="270" name="Google Shape;270;p44"/>
          <p:cNvSpPr txBox="1">
            <a:spLocks noGrp="1"/>
          </p:cNvSpPr>
          <p:nvPr>
            <p:ph type="body" idx="1"/>
          </p:nvPr>
        </p:nvSpPr>
        <p:spPr>
          <a:xfrm>
            <a:off x="387900" y="2064599"/>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latin typeface="Roboto Slab"/>
                <a:ea typeface="Roboto Slab"/>
                <a:cs typeface="Roboto Slab"/>
                <a:sym typeface="Roboto Slab"/>
              </a:rPr>
              <a:t>Stay at the end of the session today for help with your schedule.</a:t>
            </a:r>
            <a:endParaRPr>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If the walls could talk…</a:t>
            </a:r>
            <a:endParaRPr b="1">
              <a:solidFill>
                <a:schemeClr val="accent5"/>
              </a:solidFill>
            </a:endParaRPr>
          </a:p>
        </p:txBody>
      </p:sp>
      <p:sp>
        <p:nvSpPr>
          <p:cNvPr id="2" name="TextBox 1">
            <a:extLst>
              <a:ext uri="{FF2B5EF4-FFF2-40B4-BE49-F238E27FC236}">
                <a16:creationId xmlns:a16="http://schemas.microsoft.com/office/drawing/2014/main" id="{D6D5FE94-35BC-6010-7A44-26EEA179082C}"/>
              </a:ext>
            </a:extLst>
          </p:cNvPr>
          <p:cNvSpPr txBox="1"/>
          <p:nvPr/>
        </p:nvSpPr>
        <p:spPr>
          <a:xfrm>
            <a:off x="2277836" y="3543300"/>
            <a:ext cx="4849585" cy="307777"/>
          </a:xfrm>
          <a:prstGeom prst="rect">
            <a:avLst/>
          </a:prstGeom>
          <a:noFill/>
        </p:spPr>
        <p:txBody>
          <a:bodyPr wrap="square" rtlCol="0">
            <a:spAutoFit/>
          </a:bodyPr>
          <a:lstStyle/>
          <a:p>
            <a:pPr algn="ctr"/>
            <a:r>
              <a:rPr lang="en-US" dirty="0">
                <a:solidFill>
                  <a:schemeClr val="tx1"/>
                </a:solidFill>
                <a:hlinkClick r:id="rId3"/>
              </a:rPr>
              <a:t>Here’s the worksheet for our shared activity</a:t>
            </a:r>
            <a:endParaRPr lang="en-US" dirty="0">
              <a:solidFill>
                <a:schemeClr val="tx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Course Information</a:t>
            </a:r>
            <a:endParaRPr b="1">
              <a:solidFill>
                <a:schemeClr val="accent5"/>
              </a:solidFill>
            </a:endParaRPr>
          </a:p>
        </p:txBody>
      </p:sp>
      <p:sp>
        <p:nvSpPr>
          <p:cNvPr id="281" name="Google Shape;281;p4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dirty="0">
                <a:latin typeface="Roboto Slab"/>
                <a:ea typeface="Roboto Slab"/>
                <a:cs typeface="Roboto Slab"/>
                <a:sym typeface="Roboto Slab"/>
              </a:rPr>
              <a:t>Next Meeting: Monday, September 12</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Workshop Location: Namm Room 606</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Open Lab site:  </a:t>
            </a:r>
            <a:r>
              <a:rPr lang="en-US" dirty="0">
                <a:latin typeface="Roboto Slab"/>
                <a:ea typeface="Roboto Slab"/>
                <a:cs typeface="Roboto Slab"/>
                <a:sym typeface="Roboto Slab"/>
              </a:rPr>
              <a:t>https://openlab.citytech.cuny.edu/decoux-ct101-fall2022-lc05/</a:t>
            </a:r>
            <a:endParaRPr dirty="0">
              <a:solidFill>
                <a:schemeClr val="accent6"/>
              </a:solidFill>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Prof. email: jdecoux@citytech.cuny.edu</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Peer Mentor 1 Email: christina.cantone@mail.citytech.cuny.edu</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Peer Mentor 2 Email: </a:t>
            </a:r>
            <a:r>
              <a:rPr lang="en-US" dirty="0">
                <a:latin typeface="Roboto Slab"/>
                <a:ea typeface="Roboto Slab"/>
                <a:cs typeface="Roboto Slab"/>
                <a:sym typeface="Roboto Slab"/>
              </a:rPr>
              <a:t>ester.tavarez@mail.citytech.cuny.edu</a:t>
            </a:r>
            <a:endParaRPr dirty="0">
              <a:latin typeface="Roboto Slab"/>
              <a:ea typeface="Roboto Slab"/>
              <a:cs typeface="Roboto Slab"/>
              <a:sym typeface="Roboto Slab"/>
            </a:endParaRPr>
          </a:p>
          <a:p>
            <a:pPr marL="0" lvl="0" indent="0" algn="l" rtl="0">
              <a:spcBef>
                <a:spcPts val="1200"/>
              </a:spcBef>
              <a:spcAft>
                <a:spcPts val="0"/>
              </a:spcAft>
              <a:buNone/>
            </a:pPr>
            <a:endParaRPr dirty="0">
              <a:solidFill>
                <a:schemeClr val="accent6"/>
              </a:solidFill>
              <a:latin typeface="Roboto Slab"/>
              <a:ea typeface="Roboto Slab"/>
              <a:cs typeface="Roboto Slab"/>
              <a:sym typeface="Roboto Slab"/>
            </a:endParaRPr>
          </a:p>
          <a:p>
            <a:pPr marL="0" lvl="0" indent="0" algn="l" rtl="0">
              <a:spcBef>
                <a:spcPts val="1200"/>
              </a:spcBef>
              <a:spcAft>
                <a:spcPts val="1200"/>
              </a:spcAft>
              <a:buNone/>
            </a:pP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7"/>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87" name="Google Shape;287;p4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Classroom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Online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If the walls could talk…</a:t>
            </a:r>
            <a:endParaRPr>
              <a:solidFill>
                <a:schemeClr val="accent5"/>
              </a:solidFill>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2…</a:t>
            </a:r>
            <a:endParaRPr b="1">
              <a:solidFill>
                <a:schemeClr val="accent5"/>
              </a:solidFill>
            </a:endParaRPr>
          </a:p>
        </p:txBody>
      </p:sp>
      <p:sp>
        <p:nvSpPr>
          <p:cNvPr id="293" name="Google Shape;293;p48"/>
          <p:cNvSpPr txBox="1">
            <a:spLocks noGrp="1"/>
          </p:cNvSpPr>
          <p:nvPr>
            <p:ph type="body" idx="1"/>
          </p:nvPr>
        </p:nvSpPr>
        <p:spPr>
          <a:xfrm>
            <a:off x="387900" y="1297261"/>
            <a:ext cx="8368200" cy="3638100"/>
          </a:xfrm>
          <a:prstGeom prst="rect">
            <a:avLst/>
          </a:prstGeom>
        </p:spPr>
        <p:txBody>
          <a:bodyPr spcFirstLastPara="1" wrap="square" lIns="91425" tIns="91425" rIns="91425" bIns="91425" anchor="t" anchorCtr="0">
            <a:normAutofit fontScale="92500" lnSpcReduction="20000"/>
          </a:bodyPr>
          <a:lstStyle/>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Download and review 1101 syllabi (plural of syllabus) posted on OpenLab.</a:t>
            </a:r>
            <a:endParaRPr sz="1400" b="1" dirty="0">
              <a:latin typeface="Roboto Slab"/>
              <a:ea typeface="Roboto Slab"/>
              <a:cs typeface="Roboto Slab"/>
              <a:sym typeface="Roboto Slab"/>
            </a:endParaRPr>
          </a:p>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Complete Reflection on OpenLab by replying to Reflection #1 Post.</a:t>
            </a:r>
            <a:endParaRPr sz="1400" b="1"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Remember, you must have an account and be logged in to OpenLab to reply to a post.</a:t>
            </a:r>
            <a:endParaRPr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How to Respond to a Reflection</a:t>
            </a:r>
            <a:endParaRPr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Read the Reflection post.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on Comment.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Write your comment in the box.</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Post.</a:t>
            </a:r>
            <a:endParaRPr sz="1400" b="1" dirty="0">
              <a:latin typeface="Roboto Slab"/>
              <a:ea typeface="Roboto Slab"/>
              <a:cs typeface="Roboto Slab"/>
              <a:sym typeface="Roboto Slab"/>
            </a:endParaRPr>
          </a:p>
          <a:p>
            <a:pPr marL="0" lvl="0" indent="0" algn="l" rtl="0">
              <a:spcBef>
                <a:spcPts val="1200"/>
              </a:spcBef>
              <a:spcAft>
                <a:spcPts val="0"/>
              </a:spcAft>
              <a:buNone/>
            </a:pPr>
            <a:endParaRPr sz="1400" b="1" dirty="0">
              <a:latin typeface="Roboto Slab"/>
              <a:ea typeface="Roboto Slab"/>
              <a:cs typeface="Roboto Slab"/>
              <a:sym typeface="Roboto Slab"/>
            </a:endParaRPr>
          </a:p>
          <a:p>
            <a:pPr marL="914400" lvl="0" indent="0" algn="l" rtl="0">
              <a:spcBef>
                <a:spcPts val="0"/>
              </a:spcBef>
              <a:spcAft>
                <a:spcPts val="0"/>
              </a:spcAft>
              <a:buNone/>
            </a:pPr>
            <a:r>
              <a:rPr lang="en" sz="1400" b="1" dirty="0">
                <a:solidFill>
                  <a:schemeClr val="accent6"/>
                </a:solidFill>
                <a:latin typeface="Roboto Slab"/>
                <a:ea typeface="Roboto Slab"/>
                <a:cs typeface="Roboto Slab"/>
                <a:sym typeface="Roboto Slab"/>
              </a:rPr>
              <a:t>Reflection #1</a:t>
            </a:r>
            <a:endParaRPr sz="1400" b="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What do you want your classmates to know about you? Consider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sharing your goals as a college student, why you chose City Tech,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what you hope to learn in your first semester at City Tech or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anything important to you.</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Read other classmate’s posts and help welcome each other by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writing a response.</a:t>
            </a:r>
            <a:endParaRPr sz="1200" dirty="0">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9"/>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299" name="Google Shape;299;p49"/>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US" dirty="0">
                <a:solidFill>
                  <a:schemeClr val="accent6"/>
                </a:solidFill>
              </a:rPr>
              <a:t>August 29, 2022</a:t>
            </a:r>
            <a:endParaRPr dirty="0">
              <a:solidFill>
                <a:schemeClr val="accent6"/>
              </a:solidFill>
            </a:endParaRPr>
          </a:p>
          <a:p>
            <a:pPr marL="0" lvl="0" indent="0" algn="r" rtl="0">
              <a:spcBef>
                <a:spcPts val="0"/>
              </a:spcBef>
              <a:spcAft>
                <a:spcPts val="0"/>
              </a:spcAft>
              <a:buNone/>
            </a:pPr>
            <a:r>
              <a:rPr lang="en" dirty="0">
                <a:solidFill>
                  <a:schemeClr val="accent6"/>
                </a:solidFill>
              </a:rPr>
              <a:t>Prof. DeCoux</a:t>
            </a:r>
            <a:endParaRPr dirty="0">
              <a:solidFill>
                <a:schemeClr val="accent6"/>
              </a:solidFill>
            </a:endParaRPr>
          </a:p>
        </p:txBody>
      </p:sp>
      <p:grpSp>
        <p:nvGrpSpPr>
          <p:cNvPr id="300" name="Google Shape;300;p49"/>
          <p:cNvGrpSpPr/>
          <p:nvPr/>
        </p:nvGrpSpPr>
        <p:grpSpPr>
          <a:xfrm>
            <a:off x="1" y="4385075"/>
            <a:ext cx="1881900" cy="758425"/>
            <a:chOff x="86851" y="4297675"/>
            <a:chExt cx="1881900" cy="758425"/>
          </a:xfrm>
        </p:grpSpPr>
        <p:pic>
          <p:nvPicPr>
            <p:cNvPr id="301" name="Google Shape;301;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02" name="Google Shape;302;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Introductions</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87900" y="1152450"/>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dirty="0"/>
              <a:t>Connect with your Professor</a:t>
            </a:r>
            <a:endParaRPr sz="4800" b="1" dirty="0"/>
          </a:p>
        </p:txBody>
      </p:sp>
      <p:sp>
        <p:nvSpPr>
          <p:cNvPr id="94" name="Google Shape;94;p17"/>
          <p:cNvSpPr txBox="1">
            <a:spLocks noGrp="1"/>
          </p:cNvSpPr>
          <p:nvPr>
            <p:ph type="body" idx="1"/>
          </p:nvPr>
        </p:nvSpPr>
        <p:spPr>
          <a:xfrm>
            <a:off x="387900" y="2919450"/>
            <a:ext cx="8368200" cy="1725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2400" dirty="0">
                <a:latin typeface="Roboto Slab"/>
                <a:ea typeface="Roboto Slab"/>
                <a:cs typeface="Roboto Slab"/>
                <a:sym typeface="Roboto Slab"/>
              </a:rPr>
              <a:t>Jessica DeCoux</a:t>
            </a:r>
          </a:p>
          <a:p>
            <a:pPr marL="0" lvl="0" indent="0" algn="ctr" rtl="0">
              <a:spcBef>
                <a:spcPts val="0"/>
              </a:spcBef>
              <a:spcAft>
                <a:spcPts val="0"/>
              </a:spcAft>
              <a:buNone/>
            </a:pPr>
            <a:r>
              <a:rPr lang="en-US" sz="2400" dirty="0">
                <a:latin typeface="Roboto Slab"/>
                <a:ea typeface="Roboto Slab"/>
                <a:cs typeface="Roboto Slab"/>
                <a:sym typeface="Roboto Slab"/>
              </a:rPr>
              <a:t>jdecoux@citytech.cuny.edu</a:t>
            </a:r>
            <a:endParaRPr sz="2400" dirty="0">
              <a:latin typeface="Roboto Slab"/>
              <a:ea typeface="Roboto Slab"/>
              <a:cs typeface="Roboto Slab"/>
              <a:sym typeface="Roboto Slab"/>
            </a:endParaRPr>
          </a:p>
          <a:p>
            <a:pPr marL="0" lvl="0" indent="0" algn="ctr" rtl="0">
              <a:spcBef>
                <a:spcPts val="1200"/>
              </a:spcBef>
              <a:spcAft>
                <a:spcPts val="0"/>
              </a:spcAft>
              <a:buNone/>
            </a:pPr>
            <a:endParaRPr sz="2400" dirty="0">
              <a:latin typeface="Roboto Slab"/>
              <a:ea typeface="Roboto Slab"/>
              <a:cs typeface="Roboto Slab"/>
              <a:sym typeface="Roboto Slab"/>
            </a:endParaRPr>
          </a:p>
          <a:p>
            <a:pPr marL="0" lvl="0" indent="0" algn="ctr" rtl="0">
              <a:spcBef>
                <a:spcPts val="1200"/>
              </a:spcBef>
              <a:spcAft>
                <a:spcPts val="0"/>
              </a:spcAft>
              <a:buNone/>
            </a:pP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0" name="Google Shape;100;p18"/>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457200" lvl="0" indent="-355600" algn="ctr" rtl="0">
              <a:spcBef>
                <a:spcPts val="0"/>
              </a:spcBef>
              <a:spcAft>
                <a:spcPts val="0"/>
              </a:spcAft>
              <a:buClr>
                <a:srgbClr val="FFFFFF"/>
              </a:buClr>
              <a:buSzPts val="2000"/>
              <a:buFont typeface="Roboto Slab"/>
              <a:buChar char="-"/>
            </a:pPr>
            <a:endParaRPr sz="2000">
              <a:solidFill>
                <a:srgbClr val="FFFFFF"/>
              </a:solidFill>
              <a:latin typeface="Roboto Slab"/>
              <a:ea typeface="Roboto Slab"/>
              <a:cs typeface="Roboto Slab"/>
              <a:sym typeface="Roboto Slab"/>
            </a:endParaRPr>
          </a:p>
          <a:p>
            <a:pPr marL="0" lvl="0" indent="0" algn="l" rtl="0">
              <a:spcBef>
                <a:spcPts val="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6" name="Google Shape;106;p19"/>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00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endParaRPr sz="2000">
              <a:solidFill>
                <a:srgbClr val="FFFFFF"/>
              </a:solidFill>
              <a:latin typeface="Roboto Slab"/>
              <a:ea typeface="Roboto Slab"/>
              <a:cs typeface="Roboto Slab"/>
              <a:sym typeface="Roboto Slab"/>
            </a:endParaRPr>
          </a:p>
          <a:p>
            <a:pPr marL="0" lvl="0" indent="0" algn="ctr" rtl="0">
              <a:spcBef>
                <a:spcPts val="0"/>
              </a:spcBef>
              <a:spcAft>
                <a:spcPts val="0"/>
              </a:spcAft>
              <a:buNone/>
            </a:pP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Attend CT101 with you every week</a:t>
            </a: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Send you Weekly Updates</a:t>
            </a: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Answer questions via email + office hours</a:t>
            </a:r>
            <a:endParaRPr sz="2000">
              <a:solidFill>
                <a:srgbClr val="FFFFFF"/>
              </a:solidFill>
              <a:latin typeface="Roboto Slab"/>
              <a:ea typeface="Roboto Slab"/>
              <a:cs typeface="Roboto Slab"/>
              <a:sym typeface="Roboto Slab"/>
            </a:endParaRPr>
          </a:p>
          <a:p>
            <a:pPr marL="0" lvl="0" indent="0" algn="l" rtl="0">
              <a:spcBef>
                <a:spcPts val="0"/>
              </a:spcBef>
              <a:spcAft>
                <a:spcPts val="12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a:xfrm>
            <a:off x="387900" y="572785"/>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dirty="0"/>
              <a:t>Connect with your </a:t>
            </a:r>
            <a:endParaRPr sz="4800" b="1" dirty="0"/>
          </a:p>
          <a:p>
            <a:pPr marL="0" lvl="0" indent="0" algn="ctr" rtl="0">
              <a:spcBef>
                <a:spcPts val="0"/>
              </a:spcBef>
              <a:spcAft>
                <a:spcPts val="0"/>
              </a:spcAft>
              <a:buNone/>
            </a:pPr>
            <a:r>
              <a:rPr lang="en" sz="4800" b="1" dirty="0"/>
              <a:t>Peer Mentors</a:t>
            </a:r>
            <a:endParaRPr sz="4800" b="1" dirty="0"/>
          </a:p>
        </p:txBody>
      </p:sp>
      <p:sp>
        <p:nvSpPr>
          <p:cNvPr id="112" name="Google Shape;112;p20"/>
          <p:cNvSpPr txBox="1">
            <a:spLocks noGrp="1"/>
          </p:cNvSpPr>
          <p:nvPr>
            <p:ph type="body" idx="1"/>
          </p:nvPr>
        </p:nvSpPr>
        <p:spPr>
          <a:xfrm>
            <a:off x="387900" y="2490107"/>
            <a:ext cx="8368200" cy="2269671"/>
          </a:xfrm>
          <a:prstGeom prst="rect">
            <a:avLst/>
          </a:prstGeom>
        </p:spPr>
        <p:txBody>
          <a:bodyPr spcFirstLastPara="1" wrap="square" lIns="91425" tIns="91425" rIns="91425" bIns="91425" anchor="t" anchorCtr="0">
            <a:normAutofit fontScale="92500" lnSpcReduction="10000"/>
          </a:bodyPr>
          <a:lstStyle/>
          <a:p>
            <a:pPr marL="0" lvl="0" indent="0" algn="ctr" rtl="0">
              <a:spcBef>
                <a:spcPts val="0"/>
              </a:spcBef>
              <a:spcAft>
                <a:spcPts val="0"/>
              </a:spcAft>
              <a:buNone/>
            </a:pPr>
            <a:r>
              <a:rPr lang="en-US" sz="2405" dirty="0">
                <a:latin typeface="Roboto Slab"/>
                <a:ea typeface="Roboto Slab"/>
                <a:cs typeface="Roboto Slab"/>
                <a:sym typeface="Roboto Slab"/>
              </a:rPr>
              <a:t>Christina Cantone: </a:t>
            </a:r>
          </a:p>
          <a:p>
            <a:pPr marL="0" lvl="0" indent="0" algn="ctr" rtl="0">
              <a:spcBef>
                <a:spcPts val="0"/>
              </a:spcBef>
              <a:spcAft>
                <a:spcPts val="0"/>
              </a:spcAft>
              <a:buNone/>
            </a:pPr>
            <a:r>
              <a:rPr lang="en-US" sz="2405" dirty="0">
                <a:latin typeface="Roboto Slab"/>
                <a:ea typeface="Roboto Slab"/>
                <a:cs typeface="Roboto Slab"/>
                <a:sym typeface="Roboto Slab"/>
              </a:rPr>
              <a:t>Christina.cantone@mail.citytech.cuny.edu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0"/>
              </a:spcAft>
              <a:buNone/>
            </a:pPr>
            <a:endParaRPr lang="en-US" sz="1100" dirty="0">
              <a:latin typeface="Roboto Slab"/>
              <a:ea typeface="Roboto Slab"/>
              <a:cs typeface="Roboto Slab"/>
              <a:sym typeface="Roboto Slab"/>
            </a:endParaRPr>
          </a:p>
          <a:p>
            <a:pPr marL="0" lvl="0" indent="0" algn="ctr" rtl="0">
              <a:spcBef>
                <a:spcPts val="1200"/>
              </a:spcBef>
              <a:spcAft>
                <a:spcPts val="0"/>
              </a:spcAft>
              <a:buNone/>
            </a:pPr>
            <a:r>
              <a:rPr lang="en-US" sz="2405" dirty="0">
                <a:latin typeface="Roboto Slab"/>
                <a:ea typeface="Roboto Slab"/>
                <a:cs typeface="Roboto Slab"/>
                <a:sym typeface="Roboto Slab"/>
              </a:rPr>
              <a:t>Ester Tavarez: </a:t>
            </a:r>
          </a:p>
          <a:p>
            <a:pPr marL="0" lvl="0" indent="0" algn="ctr" rtl="0">
              <a:spcBef>
                <a:spcPts val="1200"/>
              </a:spcBef>
              <a:spcAft>
                <a:spcPts val="0"/>
              </a:spcAft>
              <a:buNone/>
            </a:pPr>
            <a:r>
              <a:rPr lang="en-US" sz="2405" dirty="0">
                <a:latin typeface="Roboto Slab"/>
                <a:ea typeface="Roboto Slab"/>
                <a:cs typeface="Roboto Slab"/>
                <a:sym typeface="Roboto Slab"/>
              </a:rPr>
              <a:t>Ester.tavarez@mail.citytech.cuny.edu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a:spLocks noGrp="1"/>
          </p:cNvSpPr>
          <p:nvPr>
            <p:ph type="title"/>
          </p:nvPr>
        </p:nvSpPr>
        <p:spPr>
          <a:xfrm>
            <a:off x="0" y="1431600"/>
            <a:ext cx="9144000" cy="2280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dirty="0">
                <a:solidFill>
                  <a:schemeClr val="accent5"/>
                </a:solidFill>
              </a:rPr>
              <a:t>Ice Breaker Activity</a:t>
            </a:r>
            <a:endParaRPr b="1" dirty="0">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438</TotalTime>
  <Words>1337</Words>
  <Application>Microsoft Office PowerPoint</Application>
  <PresentationFormat>On-screen Show (16:9)</PresentationFormat>
  <Paragraphs>208</Paragraphs>
  <Slides>37</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Lobster</vt:lpstr>
      <vt:lpstr>Roboto Slab</vt:lpstr>
      <vt:lpstr>Roboto</vt:lpstr>
      <vt:lpstr>Arial</vt:lpstr>
      <vt:lpstr>Marina</vt:lpstr>
      <vt:lpstr>City Tech 101</vt:lpstr>
      <vt:lpstr>Academic Basics: #WelcomeToCityTech</vt:lpstr>
      <vt:lpstr>Today’s Topics</vt:lpstr>
      <vt:lpstr>Introductions</vt:lpstr>
      <vt:lpstr>Connect with your Professor</vt:lpstr>
      <vt:lpstr>What is a Peer Mentor?</vt:lpstr>
      <vt:lpstr>What is a Peer Mentor?</vt:lpstr>
      <vt:lpstr>Connect with your  Peer Mentors</vt:lpstr>
      <vt:lpstr>Ice Breaker Activity</vt:lpstr>
      <vt:lpstr>What will we do during the fourteen sessions?</vt:lpstr>
      <vt:lpstr>Syllabus + Schedule Review</vt:lpstr>
      <vt:lpstr>Learning Tools</vt:lpstr>
      <vt:lpstr>Electronic Platforms Used at City Tech</vt:lpstr>
      <vt:lpstr>City Tech Email (Outlook)</vt:lpstr>
      <vt:lpstr>City Tech Email (Outlook)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Learning Etiquette + Engagement</vt:lpstr>
      <vt:lpstr>Classroom Learning: Etiquette + Engagement</vt:lpstr>
      <vt:lpstr>Online Learning: Etiquette + Engagement</vt:lpstr>
      <vt:lpstr>Instructional Modalities</vt:lpstr>
      <vt:lpstr>Instructional Modalities at City Tech</vt:lpstr>
      <vt:lpstr>Modalities</vt:lpstr>
      <vt:lpstr>PowerPoint Presentation</vt:lpstr>
      <vt:lpstr>PowerPoint Presentation</vt:lpstr>
      <vt:lpstr>Schedule Issues?</vt:lpstr>
      <vt:lpstr>If the walls could talk…</vt:lpstr>
      <vt:lpstr>Course Information</vt:lpstr>
      <vt:lpstr>Recap</vt:lpstr>
      <vt:lpstr>Before Session 2…</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cp:lastModifiedBy>Jessica DeCoux</cp:lastModifiedBy>
  <cp:revision>9</cp:revision>
  <dcterms:modified xsi:type="dcterms:W3CDTF">2022-09-06T17:13:31Z</dcterms:modified>
</cp:coreProperties>
</file>