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notesMasterIdLst>
    <p:notesMasterId r:id="rId31"/>
  </p:notesMasterIdLst>
  <p:sldIdLst>
    <p:sldId id="256" r:id="rId2"/>
    <p:sldId id="287" r:id="rId3"/>
    <p:sldId id="298" r:id="rId4"/>
    <p:sldId id="299" r:id="rId5"/>
    <p:sldId id="300" r:id="rId6"/>
    <p:sldId id="301" r:id="rId7"/>
    <p:sldId id="302" r:id="rId8"/>
    <p:sldId id="303" r:id="rId9"/>
    <p:sldId id="304" r:id="rId10"/>
    <p:sldId id="305" r:id="rId11"/>
    <p:sldId id="306" r:id="rId12"/>
    <p:sldId id="312" r:id="rId13"/>
    <p:sldId id="311" r:id="rId14"/>
    <p:sldId id="313" r:id="rId15"/>
    <p:sldId id="307" r:id="rId16"/>
    <p:sldId id="308" r:id="rId17"/>
    <p:sldId id="314" r:id="rId18"/>
    <p:sldId id="316" r:id="rId19"/>
    <p:sldId id="317" r:id="rId20"/>
    <p:sldId id="315" r:id="rId21"/>
    <p:sldId id="285" r:id="rId22"/>
    <p:sldId id="309" r:id="rId23"/>
    <p:sldId id="279" r:id="rId24"/>
    <p:sldId id="310" r:id="rId25"/>
    <p:sldId id="318" r:id="rId26"/>
    <p:sldId id="288" r:id="rId27"/>
    <p:sldId id="281" r:id="rId28"/>
    <p:sldId id="282" r:id="rId29"/>
    <p:sldId id="289" r:id="rId30"/>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D7344B-77B4-4D1B-AD17-BB6380531DA3}" v="9" dt="2023-06-03T15:42:42.8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11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54D7344B-77B4-4D1B-AD17-BB6380531DA3}"/>
    <pc:docChg chg="undo custSel addSld delSld modSld">
      <pc:chgData name="Maria Pagano" userId="60497cb8cb4b67d3" providerId="LiveId" clId="{54D7344B-77B4-4D1B-AD17-BB6380531DA3}" dt="2024-08-19T16:50:01.342" v="13186" actId="1076"/>
      <pc:docMkLst>
        <pc:docMk/>
      </pc:docMkLst>
      <pc:sldChg chg="modSp mod">
        <pc:chgData name="Maria Pagano" userId="60497cb8cb4b67d3" providerId="LiveId" clId="{54D7344B-77B4-4D1B-AD17-BB6380531DA3}" dt="2023-06-15T01:23:12.300" v="13066" actId="20577"/>
        <pc:sldMkLst>
          <pc:docMk/>
          <pc:sldMk cId="2312275530" sldId="256"/>
        </pc:sldMkLst>
        <pc:spChg chg="mod">
          <ac:chgData name="Maria Pagano" userId="60497cb8cb4b67d3" providerId="LiveId" clId="{54D7344B-77B4-4D1B-AD17-BB6380531DA3}" dt="2023-06-15T01:23:12.300" v="13066" actId="20577"/>
          <ac:spMkLst>
            <pc:docMk/>
            <pc:sldMk cId="2312275530" sldId="256"/>
            <ac:spMk id="3" creationId="{00000000-0000-0000-0000-000000000000}"/>
          </ac:spMkLst>
        </pc:spChg>
      </pc:sldChg>
      <pc:sldChg chg="addSp delSp modSp mod">
        <pc:chgData name="Maria Pagano" userId="60497cb8cb4b67d3" providerId="LiveId" clId="{54D7344B-77B4-4D1B-AD17-BB6380531DA3}" dt="2023-06-05T19:50:57.925" v="12047" actId="1076"/>
        <pc:sldMkLst>
          <pc:docMk/>
          <pc:sldMk cId="1577505742" sldId="279"/>
        </pc:sldMkLst>
        <pc:spChg chg="mod">
          <ac:chgData name="Maria Pagano" userId="60497cb8cb4b67d3" providerId="LiveId" clId="{54D7344B-77B4-4D1B-AD17-BB6380531DA3}" dt="2023-06-05T19:36:51.038" v="11551" actId="113"/>
          <ac:spMkLst>
            <pc:docMk/>
            <pc:sldMk cId="1577505742" sldId="279"/>
            <ac:spMk id="2" creationId="{00000000-0000-0000-0000-000000000000}"/>
          </ac:spMkLst>
        </pc:spChg>
        <pc:spChg chg="add mod">
          <ac:chgData name="Maria Pagano" userId="60497cb8cb4b67d3" providerId="LiveId" clId="{54D7344B-77B4-4D1B-AD17-BB6380531DA3}" dt="2023-06-05T19:02:25.902" v="11050" actId="1076"/>
          <ac:spMkLst>
            <pc:docMk/>
            <pc:sldMk cId="1577505742" sldId="279"/>
            <ac:spMk id="3" creationId="{A278BA4E-F93A-E0B1-4435-D73822E96830}"/>
          </ac:spMkLst>
        </pc:spChg>
        <pc:spChg chg="del mod">
          <ac:chgData name="Maria Pagano" userId="60497cb8cb4b67d3" providerId="LiveId" clId="{54D7344B-77B4-4D1B-AD17-BB6380531DA3}" dt="2023-06-05T19:01:58.090" v="11000" actId="21"/>
          <ac:spMkLst>
            <pc:docMk/>
            <pc:sldMk cId="1577505742" sldId="279"/>
            <ac:spMk id="4" creationId="{EC2775F8-0F79-4175-B4CD-0212A824EB8D}"/>
          </ac:spMkLst>
        </pc:spChg>
        <pc:spChg chg="add mod">
          <ac:chgData name="Maria Pagano" userId="60497cb8cb4b67d3" providerId="LiveId" clId="{54D7344B-77B4-4D1B-AD17-BB6380531DA3}" dt="2023-06-05T19:06:56.475" v="11221" actId="1076"/>
          <ac:spMkLst>
            <pc:docMk/>
            <pc:sldMk cId="1577505742" sldId="279"/>
            <ac:spMk id="5" creationId="{A076810A-AE49-A0A8-79A8-9F3B41FECA9F}"/>
          </ac:spMkLst>
        </pc:spChg>
        <pc:spChg chg="mod">
          <ac:chgData name="Maria Pagano" userId="60497cb8cb4b67d3" providerId="LiveId" clId="{54D7344B-77B4-4D1B-AD17-BB6380531DA3}" dt="2023-06-05T19:50:57.925" v="12047" actId="1076"/>
          <ac:spMkLst>
            <pc:docMk/>
            <pc:sldMk cId="1577505742" sldId="279"/>
            <ac:spMk id="6" creationId="{00000000-0000-0000-0000-000000000000}"/>
          </ac:spMkLst>
        </pc:spChg>
        <pc:spChg chg="del mod">
          <ac:chgData name="Maria Pagano" userId="60497cb8cb4b67d3" providerId="LiveId" clId="{54D7344B-77B4-4D1B-AD17-BB6380531DA3}" dt="2023-06-05T19:06:26.840" v="11216" actId="21"/>
          <ac:spMkLst>
            <pc:docMk/>
            <pc:sldMk cId="1577505742" sldId="279"/>
            <ac:spMk id="13" creationId="{00000000-0000-0000-0000-000000000000}"/>
          </ac:spMkLst>
        </pc:spChg>
        <pc:spChg chg="mod">
          <ac:chgData name="Maria Pagano" userId="60497cb8cb4b67d3" providerId="LiveId" clId="{54D7344B-77B4-4D1B-AD17-BB6380531DA3}" dt="2023-06-05T19:02:57.924" v="11058" actId="1076"/>
          <ac:spMkLst>
            <pc:docMk/>
            <pc:sldMk cId="1577505742" sldId="279"/>
            <ac:spMk id="16" creationId="{00000000-0000-0000-0000-000000000000}"/>
          </ac:spMkLst>
        </pc:spChg>
        <pc:picChg chg="mod">
          <ac:chgData name="Maria Pagano" userId="60497cb8cb4b67d3" providerId="LiveId" clId="{54D7344B-77B4-4D1B-AD17-BB6380531DA3}" dt="2023-06-05T19:02:52.358" v="11057" actId="1076"/>
          <ac:picMkLst>
            <pc:docMk/>
            <pc:sldMk cId="1577505742" sldId="279"/>
            <ac:picMk id="1042" creationId="{00000000-0000-0000-0000-000000000000}"/>
          </ac:picMkLst>
        </pc:picChg>
      </pc:sldChg>
      <pc:sldChg chg="del">
        <pc:chgData name="Maria Pagano" userId="60497cb8cb4b67d3" providerId="LiveId" clId="{54D7344B-77B4-4D1B-AD17-BB6380531DA3}" dt="2023-06-05T01:29:29.267" v="8461" actId="2696"/>
        <pc:sldMkLst>
          <pc:docMk/>
          <pc:sldMk cId="3081706872" sldId="280"/>
        </pc:sldMkLst>
      </pc:sldChg>
      <pc:sldChg chg="addSp modSp mod">
        <pc:chgData name="Maria Pagano" userId="60497cb8cb4b67d3" providerId="LiveId" clId="{54D7344B-77B4-4D1B-AD17-BB6380531DA3}" dt="2023-06-06T19:31:32.751" v="12768" actId="1076"/>
        <pc:sldMkLst>
          <pc:docMk/>
          <pc:sldMk cId="3219421415" sldId="281"/>
        </pc:sldMkLst>
        <pc:spChg chg="mod">
          <ac:chgData name="Maria Pagano" userId="60497cb8cb4b67d3" providerId="LiveId" clId="{54D7344B-77B4-4D1B-AD17-BB6380531DA3}" dt="2023-06-06T19:30:56.707" v="12759" actId="20577"/>
          <ac:spMkLst>
            <pc:docMk/>
            <pc:sldMk cId="3219421415" sldId="281"/>
            <ac:spMk id="2" creationId="{00000000-0000-0000-0000-000000000000}"/>
          </ac:spMkLst>
        </pc:spChg>
        <pc:spChg chg="mod">
          <ac:chgData name="Maria Pagano" userId="60497cb8cb4b67d3" providerId="LiveId" clId="{54D7344B-77B4-4D1B-AD17-BB6380531DA3}" dt="2023-06-06T19:29:36.782" v="12742" actId="1076"/>
          <ac:spMkLst>
            <pc:docMk/>
            <pc:sldMk cId="3219421415" sldId="281"/>
            <ac:spMk id="3" creationId="{BBEA8571-86F2-4E8C-B6EB-7EB71CA3F090}"/>
          </ac:spMkLst>
        </pc:spChg>
        <pc:spChg chg="add mod">
          <ac:chgData name="Maria Pagano" userId="60497cb8cb4b67d3" providerId="LiveId" clId="{54D7344B-77B4-4D1B-AD17-BB6380531DA3}" dt="2023-06-06T19:29:42.777" v="12743" actId="1076"/>
          <ac:spMkLst>
            <pc:docMk/>
            <pc:sldMk cId="3219421415" sldId="281"/>
            <ac:spMk id="5" creationId="{0B9D2CAF-77ED-4689-8261-B3A94EA01872}"/>
          </ac:spMkLst>
        </pc:spChg>
        <pc:spChg chg="mod">
          <ac:chgData name="Maria Pagano" userId="60497cb8cb4b67d3" providerId="LiveId" clId="{54D7344B-77B4-4D1B-AD17-BB6380531DA3}" dt="2023-06-06T19:31:32.751" v="12768" actId="1076"/>
          <ac:spMkLst>
            <pc:docMk/>
            <pc:sldMk cId="3219421415" sldId="281"/>
            <ac:spMk id="6" creationId="{00000000-0000-0000-0000-000000000000}"/>
          </ac:spMkLst>
        </pc:spChg>
        <pc:spChg chg="add mod">
          <ac:chgData name="Maria Pagano" userId="60497cb8cb4b67d3" providerId="LiveId" clId="{54D7344B-77B4-4D1B-AD17-BB6380531DA3}" dt="2023-06-06T19:30:24.918" v="12752" actId="1076"/>
          <ac:spMkLst>
            <pc:docMk/>
            <pc:sldMk cId="3219421415" sldId="281"/>
            <ac:spMk id="8" creationId="{E0E6A13C-2206-BFAD-3C64-E67C26321CDC}"/>
          </ac:spMkLst>
        </pc:spChg>
        <pc:spChg chg="mod">
          <ac:chgData name="Maria Pagano" userId="60497cb8cb4b67d3" providerId="LiveId" clId="{54D7344B-77B4-4D1B-AD17-BB6380531DA3}" dt="2023-06-06T19:30:59.900" v="12760" actId="20577"/>
          <ac:spMkLst>
            <pc:docMk/>
            <pc:sldMk cId="3219421415" sldId="281"/>
            <ac:spMk id="9" creationId="{00000000-0000-0000-0000-000000000000}"/>
          </ac:spMkLst>
        </pc:spChg>
      </pc:sldChg>
      <pc:sldChg chg="addSp delSp modSp mod">
        <pc:chgData name="Maria Pagano" userId="60497cb8cb4b67d3" providerId="LiveId" clId="{54D7344B-77B4-4D1B-AD17-BB6380531DA3}" dt="2023-06-06T20:02:38.959" v="13062" actId="1076"/>
        <pc:sldMkLst>
          <pc:docMk/>
          <pc:sldMk cId="2274235200" sldId="282"/>
        </pc:sldMkLst>
        <pc:spChg chg="del mod">
          <ac:chgData name="Maria Pagano" userId="60497cb8cb4b67d3" providerId="LiveId" clId="{54D7344B-77B4-4D1B-AD17-BB6380531DA3}" dt="2023-06-06T19:50:48.064" v="12770" actId="21"/>
          <ac:spMkLst>
            <pc:docMk/>
            <pc:sldMk cId="2274235200" sldId="282"/>
            <ac:spMk id="3" creationId="{38A85EF7-1ABA-470F-F96E-55403B3B5DBD}"/>
          </ac:spMkLst>
        </pc:spChg>
        <pc:spChg chg="add mod">
          <ac:chgData name="Maria Pagano" userId="60497cb8cb4b67d3" providerId="LiveId" clId="{54D7344B-77B4-4D1B-AD17-BB6380531DA3}" dt="2023-06-06T19:54:26.462" v="12859" actId="1076"/>
          <ac:spMkLst>
            <pc:docMk/>
            <pc:sldMk cId="2274235200" sldId="282"/>
            <ac:spMk id="4" creationId="{E4A1D1FE-DA31-AF74-8619-2BAA41C04BD8}"/>
          </ac:spMkLst>
        </pc:spChg>
        <pc:spChg chg="add mod">
          <ac:chgData name="Maria Pagano" userId="60497cb8cb4b67d3" providerId="LiveId" clId="{54D7344B-77B4-4D1B-AD17-BB6380531DA3}" dt="2023-06-06T19:53:47.074" v="12811" actId="1076"/>
          <ac:spMkLst>
            <pc:docMk/>
            <pc:sldMk cId="2274235200" sldId="282"/>
            <ac:spMk id="5" creationId="{7B60E292-DE21-FC8B-06FD-0F96E77CFD86}"/>
          </ac:spMkLst>
        </pc:spChg>
        <pc:spChg chg="add mod">
          <ac:chgData name="Maria Pagano" userId="60497cb8cb4b67d3" providerId="LiveId" clId="{54D7344B-77B4-4D1B-AD17-BB6380531DA3}" dt="2023-06-06T20:02:38.959" v="13062" actId="1076"/>
          <ac:spMkLst>
            <pc:docMk/>
            <pc:sldMk cId="2274235200" sldId="282"/>
            <ac:spMk id="6" creationId="{A1347CE4-F3D1-AB25-45C9-FA1655E408C1}"/>
          </ac:spMkLst>
        </pc:spChg>
        <pc:spChg chg="del mod">
          <ac:chgData name="Maria Pagano" userId="60497cb8cb4b67d3" providerId="LiveId" clId="{54D7344B-77B4-4D1B-AD17-BB6380531DA3}" dt="2023-06-06T19:52:39.961" v="12795" actId="21"/>
          <ac:spMkLst>
            <pc:docMk/>
            <pc:sldMk cId="2274235200" sldId="282"/>
            <ac:spMk id="11" creationId="{00000000-0000-0000-0000-000000000000}"/>
          </ac:spMkLst>
        </pc:spChg>
        <pc:graphicFrameChg chg="mod modGraphic">
          <ac:chgData name="Maria Pagano" userId="60497cb8cb4b67d3" providerId="LiveId" clId="{54D7344B-77B4-4D1B-AD17-BB6380531DA3}" dt="2023-06-06T20:02:29.863" v="13061" actId="1076"/>
          <ac:graphicFrameMkLst>
            <pc:docMk/>
            <pc:sldMk cId="2274235200" sldId="282"/>
            <ac:graphicFrameMk id="2" creationId="{00000000-0000-0000-0000-000000000000}"/>
          </ac:graphicFrameMkLst>
        </pc:graphicFrameChg>
      </pc:sldChg>
      <pc:sldChg chg="addSp delSp modSp del mod">
        <pc:chgData name="Maria Pagano" userId="60497cb8cb4b67d3" providerId="LiveId" clId="{54D7344B-77B4-4D1B-AD17-BB6380531DA3}" dt="2023-06-05T18:30:42.267" v="10250" actId="2696"/>
        <pc:sldMkLst>
          <pc:docMk/>
          <pc:sldMk cId="837510914" sldId="284"/>
        </pc:sldMkLst>
        <pc:spChg chg="add mod">
          <ac:chgData name="Maria Pagano" userId="60497cb8cb4b67d3" providerId="LiveId" clId="{54D7344B-77B4-4D1B-AD17-BB6380531DA3}" dt="2023-06-05T01:10:29.219" v="8087" actId="1076"/>
          <ac:spMkLst>
            <pc:docMk/>
            <pc:sldMk cId="837510914" sldId="284"/>
            <ac:spMk id="2" creationId="{B8D229FF-AF0C-F41E-E5B9-932D9170447C}"/>
          </ac:spMkLst>
        </pc:spChg>
        <pc:spChg chg="add mod">
          <ac:chgData name="Maria Pagano" userId="60497cb8cb4b67d3" providerId="LiveId" clId="{54D7344B-77B4-4D1B-AD17-BB6380531DA3}" dt="2023-06-05T01:26:10.262" v="8436" actId="20577"/>
          <ac:spMkLst>
            <pc:docMk/>
            <pc:sldMk cId="837510914" sldId="284"/>
            <ac:spMk id="6" creationId="{1B21B230-D975-73EF-7120-07A831E94E4D}"/>
          </ac:spMkLst>
        </pc:spChg>
        <pc:spChg chg="mod">
          <ac:chgData name="Maria Pagano" userId="60497cb8cb4b67d3" providerId="LiveId" clId="{54D7344B-77B4-4D1B-AD17-BB6380531DA3}" dt="2023-06-05T01:22:25.154" v="8216" actId="1076"/>
          <ac:spMkLst>
            <pc:docMk/>
            <pc:sldMk cId="837510914" sldId="284"/>
            <ac:spMk id="7" creationId="{B5908EC0-6CF9-428E-B50B-789D0D7BBFDE}"/>
          </ac:spMkLst>
        </pc:spChg>
        <pc:spChg chg="mod">
          <ac:chgData name="Maria Pagano" userId="60497cb8cb4b67d3" providerId="LiveId" clId="{54D7344B-77B4-4D1B-AD17-BB6380531DA3}" dt="2023-06-05T01:21:47.256" v="8167" actId="20577"/>
          <ac:spMkLst>
            <pc:docMk/>
            <pc:sldMk cId="837510914" sldId="284"/>
            <ac:spMk id="8" creationId="{00000000-0000-0000-0000-000000000000}"/>
          </ac:spMkLst>
        </pc:spChg>
        <pc:graphicFrameChg chg="mod modGraphic">
          <ac:chgData name="Maria Pagano" userId="60497cb8cb4b67d3" providerId="LiveId" clId="{54D7344B-77B4-4D1B-AD17-BB6380531DA3}" dt="2023-06-05T01:22:30.574" v="8217" actId="1076"/>
          <ac:graphicFrameMkLst>
            <pc:docMk/>
            <pc:sldMk cId="837510914" sldId="284"/>
            <ac:graphicFrameMk id="3" creationId="{00000000-0000-0000-0000-000000000000}"/>
          </ac:graphicFrameMkLst>
        </pc:graphicFrameChg>
        <pc:graphicFrameChg chg="del">
          <ac:chgData name="Maria Pagano" userId="60497cb8cb4b67d3" providerId="LiveId" clId="{54D7344B-77B4-4D1B-AD17-BB6380531DA3}" dt="2023-06-05T00:16:35.761" v="5863" actId="21"/>
          <ac:graphicFrameMkLst>
            <pc:docMk/>
            <pc:sldMk cId="837510914" sldId="284"/>
            <ac:graphicFrameMk id="4" creationId="{00000000-0000-0000-0000-000000000000}"/>
          </ac:graphicFrameMkLst>
        </pc:graphicFrameChg>
        <pc:graphicFrameChg chg="del mod">
          <ac:chgData name="Maria Pagano" userId="60497cb8cb4b67d3" providerId="LiveId" clId="{54D7344B-77B4-4D1B-AD17-BB6380531DA3}" dt="2023-06-05T01:17:33.540" v="8118" actId="21"/>
          <ac:graphicFrameMkLst>
            <pc:docMk/>
            <pc:sldMk cId="837510914" sldId="284"/>
            <ac:graphicFrameMk id="5" creationId="{00000000-0000-0000-0000-000000000000}"/>
          </ac:graphicFrameMkLst>
        </pc:graphicFrameChg>
      </pc:sldChg>
      <pc:sldChg chg="addSp delSp modSp mod">
        <pc:chgData name="Maria Pagano" userId="60497cb8cb4b67d3" providerId="LiveId" clId="{54D7344B-77B4-4D1B-AD17-BB6380531DA3}" dt="2023-06-05T19:51:55.556" v="12060" actId="20577"/>
        <pc:sldMkLst>
          <pc:docMk/>
          <pc:sldMk cId="4288913149" sldId="285"/>
        </pc:sldMkLst>
        <pc:spChg chg="add del mod">
          <ac:chgData name="Maria Pagano" userId="60497cb8cb4b67d3" providerId="LiveId" clId="{54D7344B-77B4-4D1B-AD17-BB6380531DA3}" dt="2023-06-05T18:31:41.246" v="10316" actId="21"/>
          <ac:spMkLst>
            <pc:docMk/>
            <pc:sldMk cId="4288913149" sldId="285"/>
            <ac:spMk id="2" creationId="{0788878B-0274-C6D9-0E05-8CB011C2636C}"/>
          </ac:spMkLst>
        </pc:spChg>
        <pc:spChg chg="add mod">
          <ac:chgData name="Maria Pagano" userId="60497cb8cb4b67d3" providerId="LiveId" clId="{54D7344B-77B4-4D1B-AD17-BB6380531DA3}" dt="2023-06-05T18:32:42.794" v="10396" actId="1076"/>
          <ac:spMkLst>
            <pc:docMk/>
            <pc:sldMk cId="4288913149" sldId="285"/>
            <ac:spMk id="3" creationId="{BA865A05-426B-6E06-E1CC-DB621B7A1A9A}"/>
          </ac:spMkLst>
        </pc:spChg>
        <pc:spChg chg="add mod">
          <ac:chgData name="Maria Pagano" userId="60497cb8cb4b67d3" providerId="LiveId" clId="{54D7344B-77B4-4D1B-AD17-BB6380531DA3}" dt="2023-06-05T18:54:31.685" v="10916" actId="20577"/>
          <ac:spMkLst>
            <pc:docMk/>
            <pc:sldMk cId="4288913149" sldId="285"/>
            <ac:spMk id="4" creationId="{37A10AA2-0D07-18E3-910C-AC21AA01B0C4}"/>
          </ac:spMkLst>
        </pc:spChg>
        <pc:spChg chg="add del mod">
          <ac:chgData name="Maria Pagano" userId="60497cb8cb4b67d3" providerId="LiveId" clId="{54D7344B-77B4-4D1B-AD17-BB6380531DA3}" dt="2023-06-05T18:39:07.175" v="10548"/>
          <ac:spMkLst>
            <pc:docMk/>
            <pc:sldMk cId="4288913149" sldId="285"/>
            <ac:spMk id="5" creationId="{0191281D-FD34-07C0-0426-EAA3BBBCF481}"/>
          </ac:spMkLst>
        </pc:spChg>
        <pc:spChg chg="mod">
          <ac:chgData name="Maria Pagano" userId="60497cb8cb4b67d3" providerId="LiveId" clId="{54D7344B-77B4-4D1B-AD17-BB6380531DA3}" dt="2023-06-05T19:51:55.556" v="12060" actId="20577"/>
          <ac:spMkLst>
            <pc:docMk/>
            <pc:sldMk cId="4288913149" sldId="285"/>
            <ac:spMk id="6" creationId="{00000000-0000-0000-0000-000000000000}"/>
          </ac:spMkLst>
        </pc:spChg>
        <pc:spChg chg="del">
          <ac:chgData name="Maria Pagano" userId="60497cb8cb4b67d3" providerId="LiveId" clId="{54D7344B-77B4-4D1B-AD17-BB6380531DA3}" dt="2023-06-05T18:32:09.372" v="10320" actId="21"/>
          <ac:spMkLst>
            <pc:docMk/>
            <pc:sldMk cId="4288913149" sldId="285"/>
            <ac:spMk id="7" creationId="{B5908EC0-6CF9-428E-B50B-789D0D7BBFDE}"/>
          </ac:spMkLst>
        </pc:spChg>
        <pc:spChg chg="add mod">
          <ac:chgData name="Maria Pagano" userId="60497cb8cb4b67d3" providerId="LiveId" clId="{54D7344B-77B4-4D1B-AD17-BB6380531DA3}" dt="2023-06-05T18:41:21.588" v="10703" actId="1076"/>
          <ac:spMkLst>
            <pc:docMk/>
            <pc:sldMk cId="4288913149" sldId="285"/>
            <ac:spMk id="8" creationId="{C7C2DDCE-54C4-CB47-911C-A08BA096588B}"/>
          </ac:spMkLst>
        </pc:spChg>
        <pc:spChg chg="del mod">
          <ac:chgData name="Maria Pagano" userId="60497cb8cb4b67d3" providerId="LiveId" clId="{54D7344B-77B4-4D1B-AD17-BB6380531DA3}" dt="2023-06-05T18:39:17.348" v="10551" actId="21"/>
          <ac:spMkLst>
            <pc:docMk/>
            <pc:sldMk cId="4288913149" sldId="285"/>
            <ac:spMk id="16" creationId="{00000000-0000-0000-0000-000000000000}"/>
          </ac:spMkLst>
        </pc:spChg>
        <pc:spChg chg="mod">
          <ac:chgData name="Maria Pagano" userId="60497cb8cb4b67d3" providerId="LiveId" clId="{54D7344B-77B4-4D1B-AD17-BB6380531DA3}" dt="2023-06-05T18:33:02.663" v="10399" actId="5793"/>
          <ac:spMkLst>
            <pc:docMk/>
            <pc:sldMk cId="4288913149" sldId="285"/>
            <ac:spMk id="21" creationId="{00000000-0000-0000-0000-000000000000}"/>
          </ac:spMkLst>
        </pc:spChg>
        <pc:spChg chg="mod">
          <ac:chgData name="Maria Pagano" userId="60497cb8cb4b67d3" providerId="LiveId" clId="{54D7344B-77B4-4D1B-AD17-BB6380531DA3}" dt="2023-06-05T18:54:26.413" v="10914" actId="20577"/>
          <ac:spMkLst>
            <pc:docMk/>
            <pc:sldMk cId="4288913149" sldId="285"/>
            <ac:spMk id="23" creationId="{00000000-0000-0000-0000-000000000000}"/>
          </ac:spMkLst>
        </pc:spChg>
        <pc:picChg chg="mod">
          <ac:chgData name="Maria Pagano" userId="60497cb8cb4b67d3" providerId="LiveId" clId="{54D7344B-77B4-4D1B-AD17-BB6380531DA3}" dt="2023-06-05T18:35:07.906" v="10417" actId="1076"/>
          <ac:picMkLst>
            <pc:docMk/>
            <pc:sldMk cId="4288913149" sldId="285"/>
            <ac:picMk id="1027" creationId="{00000000-0000-0000-0000-000000000000}"/>
          </ac:picMkLst>
        </pc:picChg>
        <pc:picChg chg="mod">
          <ac:chgData name="Maria Pagano" userId="60497cb8cb4b67d3" providerId="LiveId" clId="{54D7344B-77B4-4D1B-AD17-BB6380531DA3}" dt="2023-06-05T18:40:58.779" v="10698" actId="1076"/>
          <ac:picMkLst>
            <pc:docMk/>
            <pc:sldMk cId="4288913149" sldId="285"/>
            <ac:picMk id="1029" creationId="{00000000-0000-0000-0000-000000000000}"/>
          </ac:picMkLst>
        </pc:picChg>
      </pc:sldChg>
      <pc:sldChg chg="modSp mod">
        <pc:chgData name="Maria Pagano" userId="60497cb8cb4b67d3" providerId="LiveId" clId="{54D7344B-77B4-4D1B-AD17-BB6380531DA3}" dt="2023-06-06T19:22:46.033" v="12667" actId="1076"/>
        <pc:sldMkLst>
          <pc:docMk/>
          <pc:sldMk cId="2812154526" sldId="288"/>
        </pc:sldMkLst>
        <pc:spChg chg="mod">
          <ac:chgData name="Maria Pagano" userId="60497cb8cb4b67d3" providerId="LiveId" clId="{54D7344B-77B4-4D1B-AD17-BB6380531DA3}" dt="2023-06-06T19:20:29.904" v="12635" actId="20577"/>
          <ac:spMkLst>
            <pc:docMk/>
            <pc:sldMk cId="2812154526" sldId="288"/>
            <ac:spMk id="6" creationId="{00000000-0000-0000-0000-000000000000}"/>
          </ac:spMkLst>
        </pc:spChg>
        <pc:spChg chg="mod">
          <ac:chgData name="Maria Pagano" userId="60497cb8cb4b67d3" providerId="LiveId" clId="{54D7344B-77B4-4D1B-AD17-BB6380531DA3}" dt="2023-06-06T19:22:46.033" v="12667" actId="1076"/>
          <ac:spMkLst>
            <pc:docMk/>
            <pc:sldMk cId="2812154526" sldId="288"/>
            <ac:spMk id="7" creationId="{00000000-0000-0000-0000-000000000000}"/>
          </ac:spMkLst>
        </pc:spChg>
        <pc:spChg chg="mod">
          <ac:chgData name="Maria Pagano" userId="60497cb8cb4b67d3" providerId="LiveId" clId="{54D7344B-77B4-4D1B-AD17-BB6380531DA3}" dt="2023-06-06T19:22:39.785" v="12666" actId="208"/>
          <ac:spMkLst>
            <pc:docMk/>
            <pc:sldMk cId="2812154526" sldId="288"/>
            <ac:spMk id="8" creationId="{00000000-0000-0000-0000-000000000000}"/>
          </ac:spMkLst>
        </pc:spChg>
        <pc:spChg chg="mod">
          <ac:chgData name="Maria Pagano" userId="60497cb8cb4b67d3" providerId="LiveId" clId="{54D7344B-77B4-4D1B-AD17-BB6380531DA3}" dt="2023-06-06T19:22:15.834" v="12662" actId="1076"/>
          <ac:spMkLst>
            <pc:docMk/>
            <pc:sldMk cId="2812154526" sldId="288"/>
            <ac:spMk id="10" creationId="{00000000-0000-0000-0000-000000000000}"/>
          </ac:spMkLst>
        </pc:spChg>
        <pc:picChg chg="mod">
          <ac:chgData name="Maria Pagano" userId="60497cb8cb4b67d3" providerId="LiveId" clId="{54D7344B-77B4-4D1B-AD17-BB6380531DA3}" dt="2023-06-06T19:22:11.405" v="12661" actId="1076"/>
          <ac:picMkLst>
            <pc:docMk/>
            <pc:sldMk cId="2812154526" sldId="288"/>
            <ac:picMk id="2050" creationId="{00000000-0000-0000-0000-000000000000}"/>
          </ac:picMkLst>
        </pc:picChg>
      </pc:sldChg>
      <pc:sldChg chg="addSp delSp modSp mod">
        <pc:chgData name="Maria Pagano" userId="60497cb8cb4b67d3" providerId="LiveId" clId="{54D7344B-77B4-4D1B-AD17-BB6380531DA3}" dt="2023-06-06T19:58:19.286" v="12956" actId="1076"/>
        <pc:sldMkLst>
          <pc:docMk/>
          <pc:sldMk cId="950627249" sldId="289"/>
        </pc:sldMkLst>
        <pc:spChg chg="add mod">
          <ac:chgData name="Maria Pagano" userId="60497cb8cb4b67d3" providerId="LiveId" clId="{54D7344B-77B4-4D1B-AD17-BB6380531DA3}" dt="2023-06-06T19:55:09.291" v="12899" actId="1076"/>
          <ac:spMkLst>
            <pc:docMk/>
            <pc:sldMk cId="950627249" sldId="289"/>
            <ac:spMk id="2" creationId="{A04BABE5-1C82-9BCE-1D00-33B1F15CF86B}"/>
          </ac:spMkLst>
        </pc:spChg>
        <pc:spChg chg="del">
          <ac:chgData name="Maria Pagano" userId="60497cb8cb4b67d3" providerId="LiveId" clId="{54D7344B-77B4-4D1B-AD17-BB6380531DA3}" dt="2023-06-06T19:54:39.743" v="12860" actId="21"/>
          <ac:spMkLst>
            <pc:docMk/>
            <pc:sldMk cId="950627249" sldId="289"/>
            <ac:spMk id="3" creationId="{92F59D4D-5B27-4141-AC47-8CDA02BEAAAB}"/>
          </ac:spMkLst>
        </pc:spChg>
        <pc:spChg chg="add mod">
          <ac:chgData name="Maria Pagano" userId="60497cb8cb4b67d3" providerId="LiveId" clId="{54D7344B-77B4-4D1B-AD17-BB6380531DA3}" dt="2023-06-06T19:58:19.286" v="12956" actId="1076"/>
          <ac:spMkLst>
            <pc:docMk/>
            <pc:sldMk cId="950627249" sldId="289"/>
            <ac:spMk id="4" creationId="{0BC27CE8-6F92-7281-0BFC-B0378E090134}"/>
          </ac:spMkLst>
        </pc:spChg>
        <pc:spChg chg="del">
          <ac:chgData name="Maria Pagano" userId="60497cb8cb4b67d3" providerId="LiveId" clId="{54D7344B-77B4-4D1B-AD17-BB6380531DA3}" dt="2023-06-06T19:53:54.149" v="12812" actId="21"/>
          <ac:spMkLst>
            <pc:docMk/>
            <pc:sldMk cId="950627249" sldId="289"/>
            <ac:spMk id="5" creationId="{00000000-0000-0000-0000-000000000000}"/>
          </ac:spMkLst>
        </pc:spChg>
        <pc:spChg chg="mod">
          <ac:chgData name="Maria Pagano" userId="60497cb8cb4b67d3" providerId="LiveId" clId="{54D7344B-77B4-4D1B-AD17-BB6380531DA3}" dt="2023-06-06T19:57:59.425" v="12954" actId="1076"/>
          <ac:spMkLst>
            <pc:docMk/>
            <pc:sldMk cId="950627249" sldId="289"/>
            <ac:spMk id="7" creationId="{00000000-0000-0000-0000-000000000000}"/>
          </ac:spMkLst>
        </pc:spChg>
        <pc:spChg chg="mod">
          <ac:chgData name="Maria Pagano" userId="60497cb8cb4b67d3" providerId="LiveId" clId="{54D7344B-77B4-4D1B-AD17-BB6380531DA3}" dt="2023-06-06T19:57:56.879" v="12953" actId="1076"/>
          <ac:spMkLst>
            <pc:docMk/>
            <pc:sldMk cId="950627249" sldId="289"/>
            <ac:spMk id="8" creationId="{00000000-0000-0000-0000-000000000000}"/>
          </ac:spMkLst>
        </pc:spChg>
      </pc:sldChg>
      <pc:sldChg chg="modSp mod">
        <pc:chgData name="Maria Pagano" userId="60497cb8cb4b67d3" providerId="LiveId" clId="{54D7344B-77B4-4D1B-AD17-BB6380531DA3}" dt="2024-08-19T16:50:01.342" v="13186" actId="1076"/>
        <pc:sldMkLst>
          <pc:docMk/>
          <pc:sldMk cId="3039136324" sldId="300"/>
        </pc:sldMkLst>
        <pc:spChg chg="mod">
          <ac:chgData name="Maria Pagano" userId="60497cb8cb4b67d3" providerId="LiveId" clId="{54D7344B-77B4-4D1B-AD17-BB6380531DA3}" dt="2024-08-19T16:50:01.342" v="13186" actId="1076"/>
          <ac:spMkLst>
            <pc:docMk/>
            <pc:sldMk cId="3039136324" sldId="300"/>
            <ac:spMk id="2" creationId="{DF067D50-4190-D973-C78E-D492133394BD}"/>
          </ac:spMkLst>
        </pc:spChg>
      </pc:sldChg>
      <pc:sldChg chg="addSp delSp modSp mod">
        <pc:chgData name="Maria Pagano" userId="60497cb8cb4b67d3" providerId="LiveId" clId="{54D7344B-77B4-4D1B-AD17-BB6380531DA3}" dt="2023-06-03T17:20:51.095" v="891" actId="1076"/>
        <pc:sldMkLst>
          <pc:docMk/>
          <pc:sldMk cId="1166765760" sldId="306"/>
        </pc:sldMkLst>
        <pc:spChg chg="mod">
          <ac:chgData name="Maria Pagano" userId="60497cb8cb4b67d3" providerId="LiveId" clId="{54D7344B-77B4-4D1B-AD17-BB6380531DA3}" dt="2023-06-03T17:13:01.914" v="658" actId="1076"/>
          <ac:spMkLst>
            <pc:docMk/>
            <pc:sldMk cId="1166765760" sldId="306"/>
            <ac:spMk id="2" creationId="{00000000-0000-0000-0000-000000000000}"/>
          </ac:spMkLst>
        </pc:spChg>
        <pc:spChg chg="add del mod">
          <ac:chgData name="Maria Pagano" userId="60497cb8cb4b67d3" providerId="LiveId" clId="{54D7344B-77B4-4D1B-AD17-BB6380531DA3}" dt="2023-06-03T17:02:13.361" v="463" actId="21"/>
          <ac:spMkLst>
            <pc:docMk/>
            <pc:sldMk cId="1166765760" sldId="306"/>
            <ac:spMk id="4" creationId="{9A262A2C-62C3-43A6-5E59-B5E749F9CE92}"/>
          </ac:spMkLst>
        </pc:spChg>
        <pc:spChg chg="del mod">
          <ac:chgData name="Maria Pagano" userId="60497cb8cb4b67d3" providerId="LiveId" clId="{54D7344B-77B4-4D1B-AD17-BB6380531DA3}" dt="2023-06-03T17:20:45.327" v="890"/>
          <ac:spMkLst>
            <pc:docMk/>
            <pc:sldMk cId="1166765760" sldId="306"/>
            <ac:spMk id="5" creationId="{00000000-0000-0000-0000-000000000000}"/>
          </ac:spMkLst>
        </pc:spChg>
        <pc:spChg chg="add mod">
          <ac:chgData name="Maria Pagano" userId="60497cb8cb4b67d3" providerId="LiveId" clId="{54D7344B-77B4-4D1B-AD17-BB6380531DA3}" dt="2023-06-03T17:19:39.483" v="880" actId="1076"/>
          <ac:spMkLst>
            <pc:docMk/>
            <pc:sldMk cId="1166765760" sldId="306"/>
            <ac:spMk id="7" creationId="{6E0472EC-50E4-BF21-FDC9-2997B0CA54EA}"/>
          </ac:spMkLst>
        </pc:spChg>
        <pc:spChg chg="mod">
          <ac:chgData name="Maria Pagano" userId="60497cb8cb4b67d3" providerId="LiveId" clId="{54D7344B-77B4-4D1B-AD17-BB6380531DA3}" dt="2023-06-03T17:13:45.320" v="665" actId="1076"/>
          <ac:spMkLst>
            <pc:docMk/>
            <pc:sldMk cId="1166765760" sldId="306"/>
            <ac:spMk id="8" creationId="{00000000-0000-0000-0000-000000000000}"/>
          </ac:spMkLst>
        </pc:spChg>
        <pc:spChg chg="add mod">
          <ac:chgData name="Maria Pagano" userId="60497cb8cb4b67d3" providerId="LiveId" clId="{54D7344B-77B4-4D1B-AD17-BB6380531DA3}" dt="2023-06-03T17:19:54.062" v="882" actId="14100"/>
          <ac:spMkLst>
            <pc:docMk/>
            <pc:sldMk cId="1166765760" sldId="306"/>
            <ac:spMk id="19" creationId="{74D365C2-80D8-DC19-5304-7ACBEA71BD70}"/>
          </ac:spMkLst>
        </pc:spChg>
        <pc:spChg chg="add mod">
          <ac:chgData name="Maria Pagano" userId="60497cb8cb4b67d3" providerId="LiveId" clId="{54D7344B-77B4-4D1B-AD17-BB6380531DA3}" dt="2023-06-03T17:20:44.401" v="888" actId="1076"/>
          <ac:spMkLst>
            <pc:docMk/>
            <pc:sldMk cId="1166765760" sldId="306"/>
            <ac:spMk id="20" creationId="{AB1AC26A-36E5-981C-A1CB-B165CC57F844}"/>
          </ac:spMkLst>
        </pc:spChg>
        <pc:graphicFrameChg chg="del mod modGraphic">
          <ac:chgData name="Maria Pagano" userId="60497cb8cb4b67d3" providerId="LiveId" clId="{54D7344B-77B4-4D1B-AD17-BB6380531DA3}" dt="2023-06-03T17:08:06.516" v="534" actId="21"/>
          <ac:graphicFrameMkLst>
            <pc:docMk/>
            <pc:sldMk cId="1166765760" sldId="306"/>
            <ac:graphicFrameMk id="6" creationId="{00000000-0000-0000-0000-000000000000}"/>
          </ac:graphicFrameMkLst>
        </pc:graphicFrameChg>
        <pc:graphicFrameChg chg="add del mod modGraphic">
          <ac:chgData name="Maria Pagano" userId="60497cb8cb4b67d3" providerId="LiveId" clId="{54D7344B-77B4-4D1B-AD17-BB6380531DA3}" dt="2023-06-03T17:12:52.271" v="656" actId="21"/>
          <ac:graphicFrameMkLst>
            <pc:docMk/>
            <pc:sldMk cId="1166765760" sldId="306"/>
            <ac:graphicFrameMk id="17" creationId="{2C983EB4-FCFB-C766-7942-3C8C35BD35EB}"/>
          </ac:graphicFrameMkLst>
        </pc:graphicFrameChg>
        <pc:picChg chg="add del mod modCrop">
          <ac:chgData name="Maria Pagano" userId="60497cb8cb4b67d3" providerId="LiveId" clId="{54D7344B-77B4-4D1B-AD17-BB6380531DA3}" dt="2023-06-03T17:06:21.777" v="494" actId="21"/>
          <ac:picMkLst>
            <pc:docMk/>
            <pc:sldMk cId="1166765760" sldId="306"/>
            <ac:picMk id="9" creationId="{E1011F0F-7612-DF18-FC8F-5DF6439F895F}"/>
          </ac:picMkLst>
        </pc:picChg>
        <pc:picChg chg="add mod">
          <ac:chgData name="Maria Pagano" userId="60497cb8cb4b67d3" providerId="LiveId" clId="{54D7344B-77B4-4D1B-AD17-BB6380531DA3}" dt="2023-06-03T17:14:00.428" v="668" actId="1076"/>
          <ac:picMkLst>
            <pc:docMk/>
            <pc:sldMk cId="1166765760" sldId="306"/>
            <ac:picMk id="10" creationId="{AB891798-9428-EAE9-CD74-2A1E2ADACE89}"/>
          </ac:picMkLst>
        </pc:picChg>
        <pc:picChg chg="add del mod">
          <ac:chgData name="Maria Pagano" userId="60497cb8cb4b67d3" providerId="LiveId" clId="{54D7344B-77B4-4D1B-AD17-BB6380531DA3}" dt="2023-06-03T17:08:21.085" v="537" actId="21"/>
          <ac:picMkLst>
            <pc:docMk/>
            <pc:sldMk cId="1166765760" sldId="306"/>
            <ac:picMk id="11" creationId="{0587F1D4-FD4F-B500-A124-A1DDE940D071}"/>
          </ac:picMkLst>
        </pc:picChg>
        <pc:picChg chg="add del mod">
          <ac:chgData name="Maria Pagano" userId="60497cb8cb4b67d3" providerId="LiveId" clId="{54D7344B-77B4-4D1B-AD17-BB6380531DA3}" dt="2023-06-03T17:08:34.527" v="541" actId="21"/>
          <ac:picMkLst>
            <pc:docMk/>
            <pc:sldMk cId="1166765760" sldId="306"/>
            <ac:picMk id="12" creationId="{CC4969AA-1197-56D0-70B1-A42984EE75DF}"/>
          </ac:picMkLst>
        </pc:picChg>
        <pc:picChg chg="add del mod">
          <ac:chgData name="Maria Pagano" userId="60497cb8cb4b67d3" providerId="LiveId" clId="{54D7344B-77B4-4D1B-AD17-BB6380531DA3}" dt="2023-06-03T17:08:32.022" v="540" actId="21"/>
          <ac:picMkLst>
            <pc:docMk/>
            <pc:sldMk cId="1166765760" sldId="306"/>
            <ac:picMk id="13" creationId="{10134ADA-AF90-BB10-D813-82E039935EE4}"/>
          </ac:picMkLst>
        </pc:picChg>
        <pc:picChg chg="add del mod modCrop">
          <ac:chgData name="Maria Pagano" userId="60497cb8cb4b67d3" providerId="LiveId" clId="{54D7344B-77B4-4D1B-AD17-BB6380531DA3}" dt="2023-06-03T17:12:35.631" v="654" actId="21"/>
          <ac:picMkLst>
            <pc:docMk/>
            <pc:sldMk cId="1166765760" sldId="306"/>
            <ac:picMk id="14" creationId="{232B239B-7AA9-5F5D-BB9D-940FD44A5F58}"/>
          </ac:picMkLst>
        </pc:picChg>
        <pc:picChg chg="add mod modCrop">
          <ac:chgData name="Maria Pagano" userId="60497cb8cb4b67d3" providerId="LiveId" clId="{54D7344B-77B4-4D1B-AD17-BB6380531DA3}" dt="2023-06-03T17:13:54.278" v="667" actId="1076"/>
          <ac:picMkLst>
            <pc:docMk/>
            <pc:sldMk cId="1166765760" sldId="306"/>
            <ac:picMk id="15" creationId="{099D2646-B45A-0E8E-05BC-D812558A3A6B}"/>
          </ac:picMkLst>
        </pc:picChg>
        <pc:picChg chg="add del mod">
          <ac:chgData name="Maria Pagano" userId="60497cb8cb4b67d3" providerId="LiveId" clId="{54D7344B-77B4-4D1B-AD17-BB6380531DA3}" dt="2023-06-03T17:10:15.092" v="557" actId="21"/>
          <ac:picMkLst>
            <pc:docMk/>
            <pc:sldMk cId="1166765760" sldId="306"/>
            <ac:picMk id="16" creationId="{4A8086B7-1D8C-0BA2-B6A6-09C88E8E6C0A}"/>
          </ac:picMkLst>
        </pc:picChg>
        <pc:picChg chg="add mod modCrop">
          <ac:chgData name="Maria Pagano" userId="60497cb8cb4b67d3" providerId="LiveId" clId="{54D7344B-77B4-4D1B-AD17-BB6380531DA3}" dt="2023-06-03T17:20:51.095" v="891" actId="1076"/>
          <ac:picMkLst>
            <pc:docMk/>
            <pc:sldMk cId="1166765760" sldId="306"/>
            <ac:picMk id="18" creationId="{C0E22065-E8A8-02CE-0C56-E8B2C126C73C}"/>
          </ac:picMkLst>
        </pc:picChg>
      </pc:sldChg>
      <pc:sldChg chg="addSp delSp modSp mod">
        <pc:chgData name="Maria Pagano" userId="60497cb8cb4b67d3" providerId="LiveId" clId="{54D7344B-77B4-4D1B-AD17-BB6380531DA3}" dt="2023-06-04T23:46:33.005" v="5180" actId="1076"/>
        <pc:sldMkLst>
          <pc:docMk/>
          <pc:sldMk cId="3608521157" sldId="307"/>
        </pc:sldMkLst>
        <pc:spChg chg="del mod">
          <ac:chgData name="Maria Pagano" userId="60497cb8cb4b67d3" providerId="LiveId" clId="{54D7344B-77B4-4D1B-AD17-BB6380531DA3}" dt="2023-06-04T23:14:03.211" v="4306" actId="21"/>
          <ac:spMkLst>
            <pc:docMk/>
            <pc:sldMk cId="3608521157" sldId="307"/>
            <ac:spMk id="3" creationId="{00000000-0000-0000-0000-000000000000}"/>
          </ac:spMkLst>
        </pc:spChg>
        <pc:spChg chg="del mod">
          <ac:chgData name="Maria Pagano" userId="60497cb8cb4b67d3" providerId="LiveId" clId="{54D7344B-77B4-4D1B-AD17-BB6380531DA3}" dt="2023-06-04T23:24:33.317" v="4610"/>
          <ac:spMkLst>
            <pc:docMk/>
            <pc:sldMk cId="3608521157" sldId="307"/>
            <ac:spMk id="5" creationId="{00000000-0000-0000-0000-000000000000}"/>
          </ac:spMkLst>
        </pc:spChg>
        <pc:spChg chg="add mod">
          <ac:chgData name="Maria Pagano" userId="60497cb8cb4b67d3" providerId="LiveId" clId="{54D7344B-77B4-4D1B-AD17-BB6380531DA3}" dt="2023-06-04T23:25:51.130" v="4623" actId="1076"/>
          <ac:spMkLst>
            <pc:docMk/>
            <pc:sldMk cId="3608521157" sldId="307"/>
            <ac:spMk id="9" creationId="{B6488343-ADFD-369F-DAA3-6461A4521E36}"/>
          </ac:spMkLst>
        </pc:spChg>
        <pc:spChg chg="add del mod">
          <ac:chgData name="Maria Pagano" userId="60497cb8cb4b67d3" providerId="LiveId" clId="{54D7344B-77B4-4D1B-AD17-BB6380531DA3}" dt="2023-06-04T23:14:35.887" v="4309" actId="21"/>
          <ac:spMkLst>
            <pc:docMk/>
            <pc:sldMk cId="3608521157" sldId="307"/>
            <ac:spMk id="11" creationId="{56F68548-37B3-3608-C38C-016D8B81360C}"/>
          </ac:spMkLst>
        </pc:spChg>
        <pc:spChg chg="add mod">
          <ac:chgData name="Maria Pagano" userId="60497cb8cb4b67d3" providerId="LiveId" clId="{54D7344B-77B4-4D1B-AD17-BB6380531DA3}" dt="2023-06-04T23:45:43.866" v="5174" actId="1076"/>
          <ac:spMkLst>
            <pc:docMk/>
            <pc:sldMk cId="3608521157" sldId="307"/>
            <ac:spMk id="14" creationId="{2A4846F9-029B-D3E0-0A2F-27726B45AF46}"/>
          </ac:spMkLst>
        </pc:spChg>
        <pc:spChg chg="add mod">
          <ac:chgData name="Maria Pagano" userId="60497cb8cb4b67d3" providerId="LiveId" clId="{54D7344B-77B4-4D1B-AD17-BB6380531DA3}" dt="2023-06-04T23:45:07.412" v="5166" actId="1076"/>
          <ac:spMkLst>
            <pc:docMk/>
            <pc:sldMk cId="3608521157" sldId="307"/>
            <ac:spMk id="15" creationId="{D7D5220B-2C39-BCD5-C81B-44E5058C95E3}"/>
          </ac:spMkLst>
        </pc:spChg>
        <pc:spChg chg="add mod">
          <ac:chgData name="Maria Pagano" userId="60497cb8cb4b67d3" providerId="LiveId" clId="{54D7344B-77B4-4D1B-AD17-BB6380531DA3}" dt="2023-06-04T23:45:58.621" v="5177" actId="1076"/>
          <ac:spMkLst>
            <pc:docMk/>
            <pc:sldMk cId="3608521157" sldId="307"/>
            <ac:spMk id="16" creationId="{1CB697B3-BD58-B39F-3D01-1D2D78EA69D5}"/>
          </ac:spMkLst>
        </pc:spChg>
        <pc:spChg chg="add del mod">
          <ac:chgData name="Maria Pagano" userId="60497cb8cb4b67d3" providerId="LiveId" clId="{54D7344B-77B4-4D1B-AD17-BB6380531DA3}" dt="2023-06-04T23:39:02.049" v="4962" actId="21"/>
          <ac:spMkLst>
            <pc:docMk/>
            <pc:sldMk cId="3608521157" sldId="307"/>
            <ac:spMk id="17" creationId="{59733DE3-E8AD-D6F5-FEA9-97BF33960608}"/>
          </ac:spMkLst>
        </pc:spChg>
        <pc:graphicFrameChg chg="mod modGraphic">
          <ac:chgData name="Maria Pagano" userId="60497cb8cb4b67d3" providerId="LiveId" clId="{54D7344B-77B4-4D1B-AD17-BB6380531DA3}" dt="2023-06-04T23:46:33.005" v="5180" actId="1076"/>
          <ac:graphicFrameMkLst>
            <pc:docMk/>
            <pc:sldMk cId="3608521157" sldId="307"/>
            <ac:graphicFrameMk id="6" creationId="{00000000-0000-0000-0000-000000000000}"/>
          </ac:graphicFrameMkLst>
        </pc:graphicFrameChg>
        <pc:graphicFrameChg chg="add del mod modGraphic">
          <ac:chgData name="Maria Pagano" userId="60497cb8cb4b67d3" providerId="LiveId" clId="{54D7344B-77B4-4D1B-AD17-BB6380531DA3}" dt="2023-06-04T23:18:33.498" v="4545" actId="21"/>
          <ac:graphicFrameMkLst>
            <pc:docMk/>
            <pc:sldMk cId="3608521157" sldId="307"/>
            <ac:graphicFrameMk id="10" creationId="{7432F151-70B0-0DA8-B9E3-88886435A8F9}"/>
          </ac:graphicFrameMkLst>
        </pc:graphicFrameChg>
        <pc:picChg chg="del">
          <ac:chgData name="Maria Pagano" userId="60497cb8cb4b67d3" providerId="LiveId" clId="{54D7344B-77B4-4D1B-AD17-BB6380531DA3}" dt="2023-06-04T23:18:56.667" v="4552" actId="21"/>
          <ac:picMkLst>
            <pc:docMk/>
            <pc:sldMk cId="3608521157" sldId="307"/>
            <ac:picMk id="8" creationId="{00000000-0000-0000-0000-000000000000}"/>
          </ac:picMkLst>
        </pc:picChg>
        <pc:picChg chg="add mod">
          <ac:chgData name="Maria Pagano" userId="60497cb8cb4b67d3" providerId="LiveId" clId="{54D7344B-77B4-4D1B-AD17-BB6380531DA3}" dt="2023-06-04T23:45:50.119" v="5175" actId="1076"/>
          <ac:picMkLst>
            <pc:docMk/>
            <pc:sldMk cId="3608521157" sldId="307"/>
            <ac:picMk id="13" creationId="{97E4C82C-6F9F-071D-246C-6E6AB0F158C8}"/>
          </ac:picMkLst>
        </pc:picChg>
      </pc:sldChg>
      <pc:sldChg chg="addSp delSp modSp mod">
        <pc:chgData name="Maria Pagano" userId="60497cb8cb4b67d3" providerId="LiveId" clId="{54D7344B-77B4-4D1B-AD17-BB6380531DA3}" dt="2023-06-05T00:08:47.723" v="5679" actId="1076"/>
        <pc:sldMkLst>
          <pc:docMk/>
          <pc:sldMk cId="532886046" sldId="308"/>
        </pc:sldMkLst>
        <pc:spChg chg="mod">
          <ac:chgData name="Maria Pagano" userId="60497cb8cb4b67d3" providerId="LiveId" clId="{54D7344B-77B4-4D1B-AD17-BB6380531DA3}" dt="2023-06-04T23:59:24.826" v="5436" actId="1076"/>
          <ac:spMkLst>
            <pc:docMk/>
            <pc:sldMk cId="532886046" sldId="308"/>
            <ac:spMk id="2" creationId="{00000000-0000-0000-0000-000000000000}"/>
          </ac:spMkLst>
        </pc:spChg>
        <pc:spChg chg="del">
          <ac:chgData name="Maria Pagano" userId="60497cb8cb4b67d3" providerId="LiveId" clId="{54D7344B-77B4-4D1B-AD17-BB6380531DA3}" dt="2023-06-04T23:41:15.980" v="5055" actId="21"/>
          <ac:spMkLst>
            <pc:docMk/>
            <pc:sldMk cId="532886046" sldId="308"/>
            <ac:spMk id="3" creationId="{00000000-0000-0000-0000-000000000000}"/>
          </ac:spMkLst>
        </pc:spChg>
        <pc:spChg chg="mod">
          <ac:chgData name="Maria Pagano" userId="60497cb8cb4b67d3" providerId="LiveId" clId="{54D7344B-77B4-4D1B-AD17-BB6380531DA3}" dt="2023-06-04T23:58:58.182" v="5432" actId="1076"/>
          <ac:spMkLst>
            <pc:docMk/>
            <pc:sldMk cId="532886046" sldId="308"/>
            <ac:spMk id="4" creationId="{00000000-0000-0000-0000-000000000000}"/>
          </ac:spMkLst>
        </pc:spChg>
        <pc:spChg chg="add mod">
          <ac:chgData name="Maria Pagano" userId="60497cb8cb4b67d3" providerId="LiveId" clId="{54D7344B-77B4-4D1B-AD17-BB6380531DA3}" dt="2023-06-04T23:59:39.416" v="5439" actId="1076"/>
          <ac:spMkLst>
            <pc:docMk/>
            <pc:sldMk cId="532886046" sldId="308"/>
            <ac:spMk id="9" creationId="{34767E9D-F0B0-6F47-3613-1497153E463C}"/>
          </ac:spMkLst>
        </pc:spChg>
        <pc:spChg chg="add mod">
          <ac:chgData name="Maria Pagano" userId="60497cb8cb4b67d3" providerId="LiveId" clId="{54D7344B-77B4-4D1B-AD17-BB6380531DA3}" dt="2023-06-05T00:08:47.723" v="5679" actId="1076"/>
          <ac:spMkLst>
            <pc:docMk/>
            <pc:sldMk cId="532886046" sldId="308"/>
            <ac:spMk id="10" creationId="{734A940C-92DB-32A0-9888-728CD3D6F350}"/>
          </ac:spMkLst>
        </pc:spChg>
        <pc:graphicFrameChg chg="add del mod modGraphic">
          <ac:chgData name="Maria Pagano" userId="60497cb8cb4b67d3" providerId="LiveId" clId="{54D7344B-77B4-4D1B-AD17-BB6380531DA3}" dt="2023-06-04T23:53:57.632" v="5412" actId="21"/>
          <ac:graphicFrameMkLst>
            <pc:docMk/>
            <pc:sldMk cId="532886046" sldId="308"/>
            <ac:graphicFrameMk id="5" creationId="{705C9882-5304-B72B-6E90-048F66B1768A}"/>
          </ac:graphicFrameMkLst>
        </pc:graphicFrameChg>
        <pc:graphicFrameChg chg="mod modGraphic">
          <ac:chgData name="Maria Pagano" userId="60497cb8cb4b67d3" providerId="LiveId" clId="{54D7344B-77B4-4D1B-AD17-BB6380531DA3}" dt="2023-06-04T23:59:29.224" v="5437" actId="1076"/>
          <ac:graphicFrameMkLst>
            <pc:docMk/>
            <pc:sldMk cId="532886046" sldId="308"/>
            <ac:graphicFrameMk id="6" creationId="{00000000-0000-0000-0000-000000000000}"/>
          </ac:graphicFrameMkLst>
        </pc:graphicFrameChg>
        <pc:picChg chg="add mod">
          <ac:chgData name="Maria Pagano" userId="60497cb8cb4b67d3" providerId="LiveId" clId="{54D7344B-77B4-4D1B-AD17-BB6380531DA3}" dt="2023-06-04T23:59:33.832" v="5438" actId="1076"/>
          <ac:picMkLst>
            <pc:docMk/>
            <pc:sldMk cId="532886046" sldId="308"/>
            <ac:picMk id="8" creationId="{01531009-FF72-6ED5-1937-D3D8D81D15DE}"/>
          </ac:picMkLst>
        </pc:picChg>
      </pc:sldChg>
      <pc:sldChg chg="addSp delSp modSp mod">
        <pc:chgData name="Maria Pagano" userId="60497cb8cb4b67d3" providerId="LiveId" clId="{54D7344B-77B4-4D1B-AD17-BB6380531DA3}" dt="2023-06-05T19:51:20.051" v="12052" actId="1076"/>
        <pc:sldMkLst>
          <pc:docMk/>
          <pc:sldMk cId="1086810229" sldId="309"/>
        </pc:sldMkLst>
        <pc:spChg chg="add mod">
          <ac:chgData name="Maria Pagano" userId="60497cb8cb4b67d3" providerId="LiveId" clId="{54D7344B-77B4-4D1B-AD17-BB6380531DA3}" dt="2023-06-05T18:47:33.024" v="10758" actId="20577"/>
          <ac:spMkLst>
            <pc:docMk/>
            <pc:sldMk cId="1086810229" sldId="309"/>
            <ac:spMk id="2" creationId="{D42CA718-95EB-28F5-4F1A-F672E91FD75B}"/>
          </ac:spMkLst>
        </pc:spChg>
        <pc:spChg chg="add mod">
          <ac:chgData name="Maria Pagano" userId="60497cb8cb4b67d3" providerId="LiveId" clId="{54D7344B-77B4-4D1B-AD17-BB6380531DA3}" dt="2023-06-05T18:55:13.240" v="10929" actId="1076"/>
          <ac:spMkLst>
            <pc:docMk/>
            <pc:sldMk cId="1086810229" sldId="309"/>
            <ac:spMk id="5" creationId="{F0C0DD46-737D-A60A-7B30-AC50BAB84DB0}"/>
          </ac:spMkLst>
        </pc:spChg>
        <pc:spChg chg="mod">
          <ac:chgData name="Maria Pagano" userId="60497cb8cb4b67d3" providerId="LiveId" clId="{54D7344B-77B4-4D1B-AD17-BB6380531DA3}" dt="2023-06-05T19:51:20.051" v="12052" actId="1076"/>
          <ac:spMkLst>
            <pc:docMk/>
            <pc:sldMk cId="1086810229" sldId="309"/>
            <ac:spMk id="6" creationId="{00000000-0000-0000-0000-000000000000}"/>
          </ac:spMkLst>
        </pc:spChg>
        <pc:spChg chg="del">
          <ac:chgData name="Maria Pagano" userId="60497cb8cb4b67d3" providerId="LiveId" clId="{54D7344B-77B4-4D1B-AD17-BB6380531DA3}" dt="2023-06-05T18:47:01.833" v="10711" actId="21"/>
          <ac:spMkLst>
            <pc:docMk/>
            <pc:sldMk cId="1086810229" sldId="309"/>
            <ac:spMk id="7" creationId="{B5908EC0-6CF9-428E-B50B-789D0D7BBFDE}"/>
          </ac:spMkLst>
        </pc:spChg>
        <pc:spChg chg="add mod">
          <ac:chgData name="Maria Pagano" userId="60497cb8cb4b67d3" providerId="LiveId" clId="{54D7344B-77B4-4D1B-AD17-BB6380531DA3}" dt="2023-06-05T19:00:47.642" v="10964" actId="1076"/>
          <ac:spMkLst>
            <pc:docMk/>
            <pc:sldMk cId="1086810229" sldId="309"/>
            <ac:spMk id="8" creationId="{3498ADE1-81D7-9007-D824-2D961B5A7D3A}"/>
          </ac:spMkLst>
        </pc:spChg>
        <pc:graphicFrameChg chg="mod modGraphic">
          <ac:chgData name="Maria Pagano" userId="60497cb8cb4b67d3" providerId="LiveId" clId="{54D7344B-77B4-4D1B-AD17-BB6380531DA3}" dt="2023-06-05T19:00:34.028" v="10962" actId="20577"/>
          <ac:graphicFrameMkLst>
            <pc:docMk/>
            <pc:sldMk cId="1086810229" sldId="309"/>
            <ac:graphicFrameMk id="3" creationId="{00000000-0000-0000-0000-000000000000}"/>
          </ac:graphicFrameMkLst>
        </pc:graphicFrameChg>
        <pc:picChg chg="add mod modCrop">
          <ac:chgData name="Maria Pagano" userId="60497cb8cb4b67d3" providerId="LiveId" clId="{54D7344B-77B4-4D1B-AD17-BB6380531DA3}" dt="2023-06-05T19:00:40.489" v="10963" actId="1076"/>
          <ac:picMkLst>
            <pc:docMk/>
            <pc:sldMk cId="1086810229" sldId="309"/>
            <ac:picMk id="10" creationId="{2394FFF6-234B-F33C-6524-2FF60DF7368F}"/>
          </ac:picMkLst>
        </pc:picChg>
        <pc:picChg chg="del mod">
          <ac:chgData name="Maria Pagano" userId="60497cb8cb4b67d3" providerId="LiveId" clId="{54D7344B-77B4-4D1B-AD17-BB6380531DA3}" dt="2023-06-05T18:56:19.015" v="10950" actId="21"/>
          <ac:picMkLst>
            <pc:docMk/>
            <pc:sldMk cId="1086810229" sldId="309"/>
            <ac:picMk id="13" creationId="{00000000-0000-0000-0000-000000000000}"/>
          </ac:picMkLst>
        </pc:picChg>
      </pc:sldChg>
      <pc:sldChg chg="addSp delSp modSp mod">
        <pc:chgData name="Maria Pagano" userId="60497cb8cb4b67d3" providerId="LiveId" clId="{54D7344B-77B4-4D1B-AD17-BB6380531DA3}" dt="2023-06-06T18:15:11.500" v="12338" actId="1076"/>
        <pc:sldMkLst>
          <pc:docMk/>
          <pc:sldMk cId="3842651936" sldId="310"/>
        </pc:sldMkLst>
        <pc:spChg chg="add mod">
          <ac:chgData name="Maria Pagano" userId="60497cb8cb4b67d3" providerId="LiveId" clId="{54D7344B-77B4-4D1B-AD17-BB6380531DA3}" dt="2023-06-05T19:37:59.884" v="11634" actId="1076"/>
          <ac:spMkLst>
            <pc:docMk/>
            <pc:sldMk cId="3842651936" sldId="310"/>
            <ac:spMk id="2" creationId="{244C97E5-57C9-FA91-79B8-BAAB78B5403A}"/>
          </ac:spMkLst>
        </pc:spChg>
        <pc:spChg chg="mod">
          <ac:chgData name="Maria Pagano" userId="60497cb8cb4b67d3" providerId="LiveId" clId="{54D7344B-77B4-4D1B-AD17-BB6380531DA3}" dt="2023-06-05T19:40:08.320" v="11662" actId="1076"/>
          <ac:spMkLst>
            <pc:docMk/>
            <pc:sldMk cId="3842651936" sldId="310"/>
            <ac:spMk id="3" creationId="{00000000-0000-0000-0000-000000000000}"/>
          </ac:spMkLst>
        </pc:spChg>
        <pc:spChg chg="del">
          <ac:chgData name="Maria Pagano" userId="60497cb8cb4b67d3" providerId="LiveId" clId="{54D7344B-77B4-4D1B-AD17-BB6380531DA3}" dt="2023-06-05T19:07:28.144" v="11224" actId="21"/>
          <ac:spMkLst>
            <pc:docMk/>
            <pc:sldMk cId="3842651936" sldId="310"/>
            <ac:spMk id="4" creationId="{EC2775F8-0F79-4175-B4CD-0212A824EB8D}"/>
          </ac:spMkLst>
        </pc:spChg>
        <pc:spChg chg="mod">
          <ac:chgData name="Maria Pagano" userId="60497cb8cb4b67d3" providerId="LiveId" clId="{54D7344B-77B4-4D1B-AD17-BB6380531DA3}" dt="2023-06-05T19:39:45.991" v="11659" actId="1076"/>
          <ac:spMkLst>
            <pc:docMk/>
            <pc:sldMk cId="3842651936" sldId="310"/>
            <ac:spMk id="8" creationId="{00000000-0000-0000-0000-000000000000}"/>
          </ac:spMkLst>
        </pc:spChg>
        <pc:spChg chg="mod">
          <ac:chgData name="Maria Pagano" userId="60497cb8cb4b67d3" providerId="LiveId" clId="{54D7344B-77B4-4D1B-AD17-BB6380531DA3}" dt="2023-06-06T18:15:11.500" v="12338" actId="1076"/>
          <ac:spMkLst>
            <pc:docMk/>
            <pc:sldMk cId="3842651936" sldId="310"/>
            <ac:spMk id="9" creationId="{00000000-0000-0000-0000-000000000000}"/>
          </ac:spMkLst>
        </pc:spChg>
        <pc:graphicFrameChg chg="mod modGraphic">
          <ac:chgData name="Maria Pagano" userId="60497cb8cb4b67d3" providerId="LiveId" clId="{54D7344B-77B4-4D1B-AD17-BB6380531DA3}" dt="2023-06-05T19:45:13.927" v="11811" actId="20577"/>
          <ac:graphicFrameMkLst>
            <pc:docMk/>
            <pc:sldMk cId="3842651936" sldId="310"/>
            <ac:graphicFrameMk id="5" creationId="{00000000-0000-0000-0000-000000000000}"/>
          </ac:graphicFrameMkLst>
        </pc:graphicFrameChg>
        <pc:graphicFrameChg chg="add del modGraphic">
          <ac:chgData name="Maria Pagano" userId="60497cb8cb4b67d3" providerId="LiveId" clId="{54D7344B-77B4-4D1B-AD17-BB6380531DA3}" dt="2023-06-05T19:33:25.065" v="11313" actId="478"/>
          <ac:graphicFrameMkLst>
            <pc:docMk/>
            <pc:sldMk cId="3842651936" sldId="310"/>
            <ac:graphicFrameMk id="7" creationId="{00000000-0000-0000-0000-000000000000}"/>
          </ac:graphicFrameMkLst>
        </pc:graphicFrameChg>
      </pc:sldChg>
      <pc:sldChg chg="addSp modSp mod">
        <pc:chgData name="Maria Pagano" userId="60497cb8cb4b67d3" providerId="LiveId" clId="{54D7344B-77B4-4D1B-AD17-BB6380531DA3}" dt="2023-06-04T23:42:14.525" v="5074" actId="1076"/>
        <pc:sldMkLst>
          <pc:docMk/>
          <pc:sldMk cId="1393914520" sldId="311"/>
        </pc:sldMkLst>
        <pc:spChg chg="mod">
          <ac:chgData name="Maria Pagano" userId="60497cb8cb4b67d3" providerId="LiveId" clId="{54D7344B-77B4-4D1B-AD17-BB6380531DA3}" dt="2023-06-04T23:42:14.525" v="5074" actId="1076"/>
          <ac:spMkLst>
            <pc:docMk/>
            <pc:sldMk cId="1393914520" sldId="311"/>
            <ac:spMk id="3" creationId="{D8E473CC-089E-B164-D0B9-0B92E3BB14D9}"/>
          </ac:spMkLst>
        </pc:spChg>
        <pc:spChg chg="mod">
          <ac:chgData name="Maria Pagano" userId="60497cb8cb4b67d3" providerId="LiveId" clId="{54D7344B-77B4-4D1B-AD17-BB6380531DA3}" dt="2023-06-04T23:23:14.017" v="4593" actId="1076"/>
          <ac:spMkLst>
            <pc:docMk/>
            <pc:sldMk cId="1393914520" sldId="311"/>
            <ac:spMk id="4" creationId="{711A992C-C611-014D-DDEC-59CB659852DA}"/>
          </ac:spMkLst>
        </pc:spChg>
        <pc:spChg chg="add mod">
          <ac:chgData name="Maria Pagano" userId="60497cb8cb4b67d3" providerId="LiveId" clId="{54D7344B-77B4-4D1B-AD17-BB6380531DA3}" dt="2023-06-04T23:22:11.690" v="4584" actId="1076"/>
          <ac:spMkLst>
            <pc:docMk/>
            <pc:sldMk cId="1393914520" sldId="311"/>
            <ac:spMk id="5" creationId="{1254B773-9F86-6D3A-530F-ABAB613ECB67}"/>
          </ac:spMkLst>
        </pc:spChg>
        <pc:spChg chg="add mod">
          <ac:chgData name="Maria Pagano" userId="60497cb8cb4b67d3" providerId="LiveId" clId="{54D7344B-77B4-4D1B-AD17-BB6380531DA3}" dt="2023-06-04T23:23:06.489" v="4592" actId="1076"/>
          <ac:spMkLst>
            <pc:docMk/>
            <pc:sldMk cId="1393914520" sldId="311"/>
            <ac:spMk id="6" creationId="{D466C20F-7918-7EB2-89CD-88590899B5CD}"/>
          </ac:spMkLst>
        </pc:spChg>
        <pc:graphicFrameChg chg="mod modGraphic">
          <ac:chgData name="Maria Pagano" userId="60497cb8cb4b67d3" providerId="LiveId" clId="{54D7344B-77B4-4D1B-AD17-BB6380531DA3}" dt="2023-06-04T23:22:42.316" v="4586" actId="20577"/>
          <ac:graphicFrameMkLst>
            <pc:docMk/>
            <pc:sldMk cId="1393914520" sldId="311"/>
            <ac:graphicFrameMk id="2" creationId="{80A06413-D08B-9B7B-2C48-3028F3CD101C}"/>
          </ac:graphicFrameMkLst>
        </pc:graphicFrameChg>
      </pc:sldChg>
      <pc:sldChg chg="addSp delSp modSp new mod">
        <pc:chgData name="Maria Pagano" userId="60497cb8cb4b67d3" providerId="LiveId" clId="{54D7344B-77B4-4D1B-AD17-BB6380531DA3}" dt="2023-06-03T17:50:09.362" v="1069" actId="1076"/>
        <pc:sldMkLst>
          <pc:docMk/>
          <pc:sldMk cId="1163679933" sldId="312"/>
        </pc:sldMkLst>
        <pc:spChg chg="add mod">
          <ac:chgData name="Maria Pagano" userId="60497cb8cb4b67d3" providerId="LiveId" clId="{54D7344B-77B4-4D1B-AD17-BB6380531DA3}" dt="2023-06-03T17:21:38.523" v="893" actId="1076"/>
          <ac:spMkLst>
            <pc:docMk/>
            <pc:sldMk cId="1163679933" sldId="312"/>
            <ac:spMk id="4" creationId="{499714A1-E3F2-73D1-ACC1-AF03962F7ADA}"/>
          </ac:spMkLst>
        </pc:spChg>
        <pc:spChg chg="add del mod">
          <ac:chgData name="Maria Pagano" userId="60497cb8cb4b67d3" providerId="LiveId" clId="{54D7344B-77B4-4D1B-AD17-BB6380531DA3}" dt="2023-06-03T17:24:51.086" v="937" actId="21"/>
          <ac:spMkLst>
            <pc:docMk/>
            <pc:sldMk cId="1163679933" sldId="312"/>
            <ac:spMk id="6" creationId="{F8695E62-0192-708A-1A74-2709CDAF5E2B}"/>
          </ac:spMkLst>
        </pc:spChg>
        <pc:spChg chg="add mod">
          <ac:chgData name="Maria Pagano" userId="60497cb8cb4b67d3" providerId="LiveId" clId="{54D7344B-77B4-4D1B-AD17-BB6380531DA3}" dt="2023-06-03T17:49:59.517" v="1066" actId="1076"/>
          <ac:spMkLst>
            <pc:docMk/>
            <pc:sldMk cId="1163679933" sldId="312"/>
            <ac:spMk id="8" creationId="{BA4611A6-0F3F-EF8F-BC67-6D3C8BEE3A29}"/>
          </ac:spMkLst>
        </pc:spChg>
        <pc:graphicFrameChg chg="add del mod modGraphic">
          <ac:chgData name="Maria Pagano" userId="60497cb8cb4b67d3" providerId="LiveId" clId="{54D7344B-77B4-4D1B-AD17-BB6380531DA3}" dt="2023-06-03T17:46:32.663" v="1008" actId="21"/>
          <ac:graphicFrameMkLst>
            <pc:docMk/>
            <pc:sldMk cId="1163679933" sldId="312"/>
            <ac:graphicFrameMk id="2" creationId="{4898A913-870E-8767-DF9B-B5B318B84BE9}"/>
          </ac:graphicFrameMkLst>
        </pc:graphicFrameChg>
        <pc:graphicFrameChg chg="add del mod">
          <ac:chgData name="Maria Pagano" userId="60497cb8cb4b67d3" providerId="LiveId" clId="{54D7344B-77B4-4D1B-AD17-BB6380531DA3}" dt="2023-06-03T14:03:33.389" v="20"/>
          <ac:graphicFrameMkLst>
            <pc:docMk/>
            <pc:sldMk cId="1163679933" sldId="312"/>
            <ac:graphicFrameMk id="3" creationId="{8C228ABF-2F8B-508D-3E4A-B51722172440}"/>
          </ac:graphicFrameMkLst>
        </pc:graphicFrameChg>
        <pc:picChg chg="add del mod">
          <ac:chgData name="Maria Pagano" userId="60497cb8cb4b67d3" providerId="LiveId" clId="{54D7344B-77B4-4D1B-AD17-BB6380531DA3}" dt="2023-06-03T17:44:58.196" v="962"/>
          <ac:picMkLst>
            <pc:docMk/>
            <pc:sldMk cId="1163679933" sldId="312"/>
            <ac:picMk id="9" creationId="{DE3F829D-D544-1FD5-355F-BC028CBA72F8}"/>
          </ac:picMkLst>
        </pc:picChg>
        <pc:picChg chg="add mod modCrop">
          <ac:chgData name="Maria Pagano" userId="60497cb8cb4b67d3" providerId="LiveId" clId="{54D7344B-77B4-4D1B-AD17-BB6380531DA3}" dt="2023-06-03T17:50:05.693" v="1068" actId="1076"/>
          <ac:picMkLst>
            <pc:docMk/>
            <pc:sldMk cId="1163679933" sldId="312"/>
            <ac:picMk id="10" creationId="{EF817AE1-8BFA-3BF2-E9D3-1213AF99D505}"/>
          </ac:picMkLst>
        </pc:picChg>
        <pc:picChg chg="add mod modCrop">
          <ac:chgData name="Maria Pagano" userId="60497cb8cb4b67d3" providerId="LiveId" clId="{54D7344B-77B4-4D1B-AD17-BB6380531DA3}" dt="2023-06-03T17:50:09.362" v="1069" actId="1076"/>
          <ac:picMkLst>
            <pc:docMk/>
            <pc:sldMk cId="1163679933" sldId="312"/>
            <ac:picMk id="12" creationId="{C774BB5D-26FA-4B90-5590-5D08D79A0CBA}"/>
          </ac:picMkLst>
        </pc:picChg>
        <pc:picChg chg="add del mod modCrop">
          <ac:chgData name="Maria Pagano" userId="60497cb8cb4b67d3" providerId="LiveId" clId="{54D7344B-77B4-4D1B-AD17-BB6380531DA3}" dt="2023-06-03T17:49:38.018" v="1061" actId="21"/>
          <ac:picMkLst>
            <pc:docMk/>
            <pc:sldMk cId="1163679933" sldId="312"/>
            <ac:picMk id="13" creationId="{63F91CAC-95F5-C70F-19E3-1E2F80C741BF}"/>
          </ac:picMkLst>
        </pc:picChg>
      </pc:sldChg>
      <pc:sldChg chg="addSp delSp modSp new mod">
        <pc:chgData name="Maria Pagano" userId="60497cb8cb4b67d3" providerId="LiveId" clId="{54D7344B-77B4-4D1B-AD17-BB6380531DA3}" dt="2023-06-04T23:24:15.153" v="4607" actId="1076"/>
        <pc:sldMkLst>
          <pc:docMk/>
          <pc:sldMk cId="2840109454" sldId="313"/>
        </pc:sldMkLst>
        <pc:spChg chg="add mod">
          <ac:chgData name="Maria Pagano" userId="60497cb8cb4b67d3" providerId="LiveId" clId="{54D7344B-77B4-4D1B-AD17-BB6380531DA3}" dt="2023-06-04T17:00:10.340" v="4207" actId="1076"/>
          <ac:spMkLst>
            <pc:docMk/>
            <pc:sldMk cId="2840109454" sldId="313"/>
            <ac:spMk id="4" creationId="{46DB06D6-FF11-BD90-B5AA-633EF5B008BC}"/>
          </ac:spMkLst>
        </pc:spChg>
        <pc:spChg chg="add mod">
          <ac:chgData name="Maria Pagano" userId="60497cb8cb4b67d3" providerId="LiveId" clId="{54D7344B-77B4-4D1B-AD17-BB6380531DA3}" dt="2023-06-04T23:23:36.947" v="4603" actId="20577"/>
          <ac:spMkLst>
            <pc:docMk/>
            <pc:sldMk cId="2840109454" sldId="313"/>
            <ac:spMk id="5" creationId="{F838121E-80F0-88E8-5F47-9B94A33DBD4C}"/>
          </ac:spMkLst>
        </pc:spChg>
        <pc:spChg chg="add del mod">
          <ac:chgData name="Maria Pagano" userId="60497cb8cb4b67d3" providerId="LiveId" clId="{54D7344B-77B4-4D1B-AD17-BB6380531DA3}" dt="2023-06-04T15:49:21.746" v="3343" actId="21"/>
          <ac:spMkLst>
            <pc:docMk/>
            <pc:sldMk cId="2840109454" sldId="313"/>
            <ac:spMk id="6" creationId="{A26ADF2D-F574-28AF-A88B-02DE7D5D94DD}"/>
          </ac:spMkLst>
        </pc:spChg>
        <pc:spChg chg="add mod">
          <ac:chgData name="Maria Pagano" userId="60497cb8cb4b67d3" providerId="LiveId" clId="{54D7344B-77B4-4D1B-AD17-BB6380531DA3}" dt="2023-06-04T23:24:15.153" v="4607" actId="1076"/>
          <ac:spMkLst>
            <pc:docMk/>
            <pc:sldMk cId="2840109454" sldId="313"/>
            <ac:spMk id="7" creationId="{FB7FCF17-AA91-2901-474C-9F2766903FEF}"/>
          </ac:spMkLst>
        </pc:spChg>
        <pc:spChg chg="add mod">
          <ac:chgData name="Maria Pagano" userId="60497cb8cb4b67d3" providerId="LiveId" clId="{54D7344B-77B4-4D1B-AD17-BB6380531DA3}" dt="2023-06-04T16:56:29.879" v="4168" actId="1076"/>
          <ac:spMkLst>
            <pc:docMk/>
            <pc:sldMk cId="2840109454" sldId="313"/>
            <ac:spMk id="8" creationId="{4EC26190-C471-70D2-312B-7834829E236F}"/>
          </ac:spMkLst>
        </pc:spChg>
        <pc:graphicFrameChg chg="add mod modGraphic">
          <ac:chgData name="Maria Pagano" userId="60497cb8cb4b67d3" providerId="LiveId" clId="{54D7344B-77B4-4D1B-AD17-BB6380531DA3}" dt="2023-06-04T16:54:39.237" v="4061" actId="1076"/>
          <ac:graphicFrameMkLst>
            <pc:docMk/>
            <pc:sldMk cId="2840109454" sldId="313"/>
            <ac:graphicFrameMk id="2" creationId="{3F272AA3-0102-24D2-A5C7-C9E14E44ED83}"/>
          </ac:graphicFrameMkLst>
        </pc:graphicFrameChg>
        <pc:graphicFrameChg chg="add del mod modGraphic">
          <ac:chgData name="Maria Pagano" userId="60497cb8cb4b67d3" providerId="LiveId" clId="{54D7344B-77B4-4D1B-AD17-BB6380531DA3}" dt="2023-06-03T19:05:31.877" v="2111" actId="21"/>
          <ac:graphicFrameMkLst>
            <pc:docMk/>
            <pc:sldMk cId="2840109454" sldId="313"/>
            <ac:graphicFrameMk id="2" creationId="{B701893C-6CF5-02A2-FF99-B5B426AB5ADC}"/>
          </ac:graphicFrameMkLst>
        </pc:graphicFrameChg>
        <pc:graphicFrameChg chg="add mod modGraphic">
          <ac:chgData name="Maria Pagano" userId="60497cb8cb4b67d3" providerId="LiveId" clId="{54D7344B-77B4-4D1B-AD17-BB6380531DA3}" dt="2023-06-04T16:54:54.108" v="4062" actId="1076"/>
          <ac:graphicFrameMkLst>
            <pc:docMk/>
            <pc:sldMk cId="2840109454" sldId="313"/>
            <ac:graphicFrameMk id="3" creationId="{213206DF-6FA5-307A-9596-170849CF0F0A}"/>
          </ac:graphicFrameMkLst>
        </pc:graphicFrameChg>
      </pc:sldChg>
      <pc:sldChg chg="addSp modSp new add del mod">
        <pc:chgData name="Maria Pagano" userId="60497cb8cb4b67d3" providerId="LiveId" clId="{54D7344B-77B4-4D1B-AD17-BB6380531DA3}" dt="2023-06-04T16:47:42.010" v="3730" actId="2696"/>
        <pc:sldMkLst>
          <pc:docMk/>
          <pc:sldMk cId="2179441695" sldId="314"/>
        </pc:sldMkLst>
        <pc:spChg chg="add mod">
          <ac:chgData name="Maria Pagano" userId="60497cb8cb4b67d3" providerId="LiveId" clId="{54D7344B-77B4-4D1B-AD17-BB6380531DA3}" dt="2023-06-04T00:18:53.421" v="3342" actId="20577"/>
          <ac:spMkLst>
            <pc:docMk/>
            <pc:sldMk cId="2179441695" sldId="314"/>
            <ac:spMk id="3" creationId="{A0CEB55E-938E-23D2-9FA1-726DAC73E578}"/>
          </ac:spMkLst>
        </pc:spChg>
      </pc:sldChg>
      <pc:sldChg chg="addSp delSp modSp new mod">
        <pc:chgData name="Maria Pagano" userId="60497cb8cb4b67d3" providerId="LiveId" clId="{54D7344B-77B4-4D1B-AD17-BB6380531DA3}" dt="2023-06-05T18:53:08.694" v="10903" actId="20577"/>
        <pc:sldMkLst>
          <pc:docMk/>
          <pc:sldMk cId="4258497294" sldId="314"/>
        </pc:sldMkLst>
        <pc:spChg chg="add mod">
          <ac:chgData name="Maria Pagano" userId="60497cb8cb4b67d3" providerId="LiveId" clId="{54D7344B-77B4-4D1B-AD17-BB6380531DA3}" dt="2023-06-05T17:36:24.351" v="8618" actId="20577"/>
          <ac:spMkLst>
            <pc:docMk/>
            <pc:sldMk cId="4258497294" sldId="314"/>
            <ac:spMk id="2" creationId="{A2A02A4D-F3D6-A902-3DBB-92D1CC9740A8}"/>
          </ac:spMkLst>
        </pc:spChg>
        <pc:spChg chg="add mod">
          <ac:chgData name="Maria Pagano" userId="60497cb8cb4b67d3" providerId="LiveId" clId="{54D7344B-77B4-4D1B-AD17-BB6380531DA3}" dt="2023-06-05T18:53:08.694" v="10903" actId="20577"/>
          <ac:spMkLst>
            <pc:docMk/>
            <pc:sldMk cId="4258497294" sldId="314"/>
            <ac:spMk id="5" creationId="{A83F9B58-A9D7-9DA5-7AFD-D848AA7A95F2}"/>
          </ac:spMkLst>
        </pc:spChg>
        <pc:spChg chg="add del mod">
          <ac:chgData name="Maria Pagano" userId="60497cb8cb4b67d3" providerId="LiveId" clId="{54D7344B-77B4-4D1B-AD17-BB6380531DA3}" dt="2023-06-05T00:59:04.082" v="7613" actId="21"/>
          <ac:spMkLst>
            <pc:docMk/>
            <pc:sldMk cId="4258497294" sldId="314"/>
            <ac:spMk id="6" creationId="{835622D7-C781-8F72-B20A-B87E145454D3}"/>
          </ac:spMkLst>
        </pc:spChg>
        <pc:spChg chg="add del mod">
          <ac:chgData name="Maria Pagano" userId="60497cb8cb4b67d3" providerId="LiveId" clId="{54D7344B-77B4-4D1B-AD17-BB6380531DA3}" dt="2023-06-05T01:20:03.353" v="8144" actId="21"/>
          <ac:spMkLst>
            <pc:docMk/>
            <pc:sldMk cId="4258497294" sldId="314"/>
            <ac:spMk id="8" creationId="{29D195E5-7D67-ED3C-2D9A-671AC69B7BF2}"/>
          </ac:spMkLst>
        </pc:spChg>
        <pc:spChg chg="add del mod">
          <ac:chgData name="Maria Pagano" userId="60497cb8cb4b67d3" providerId="LiveId" clId="{54D7344B-77B4-4D1B-AD17-BB6380531DA3}" dt="2023-06-05T17:34:21.297" v="8565" actId="21"/>
          <ac:spMkLst>
            <pc:docMk/>
            <pc:sldMk cId="4258497294" sldId="314"/>
            <ac:spMk id="10" creationId="{97A3611A-C0F5-88BD-2AFD-E71D4DFF2082}"/>
          </ac:spMkLst>
        </pc:spChg>
        <pc:graphicFrameChg chg="add mod modGraphic">
          <ac:chgData name="Maria Pagano" userId="60497cb8cb4b67d3" providerId="LiveId" clId="{54D7344B-77B4-4D1B-AD17-BB6380531DA3}" dt="2023-06-05T17:35:29.677" v="8574" actId="1076"/>
          <ac:graphicFrameMkLst>
            <pc:docMk/>
            <pc:sldMk cId="4258497294" sldId="314"/>
            <ac:graphicFrameMk id="3" creationId="{A985BAA5-3092-029D-A2B6-13CDD4E73F92}"/>
          </ac:graphicFrameMkLst>
        </pc:graphicFrameChg>
        <pc:graphicFrameChg chg="add del mod modGraphic">
          <ac:chgData name="Maria Pagano" userId="60497cb8cb4b67d3" providerId="LiveId" clId="{54D7344B-77B4-4D1B-AD17-BB6380531DA3}" dt="2023-06-05T00:58:15.570" v="7605" actId="21"/>
          <ac:graphicFrameMkLst>
            <pc:docMk/>
            <pc:sldMk cId="4258497294" sldId="314"/>
            <ac:graphicFrameMk id="7" creationId="{34F4CEE4-0E18-2B31-9259-6E83D480E62E}"/>
          </ac:graphicFrameMkLst>
        </pc:graphicFrameChg>
        <pc:graphicFrameChg chg="add mod modGraphic">
          <ac:chgData name="Maria Pagano" userId="60497cb8cb4b67d3" providerId="LiveId" clId="{54D7344B-77B4-4D1B-AD17-BB6380531DA3}" dt="2023-06-05T17:35:40.129" v="8575" actId="1076"/>
          <ac:graphicFrameMkLst>
            <pc:docMk/>
            <pc:sldMk cId="4258497294" sldId="314"/>
            <ac:graphicFrameMk id="9" creationId="{E430045E-CC4B-6A18-81D9-50C27F3186A3}"/>
          </ac:graphicFrameMkLst>
        </pc:graphicFrameChg>
      </pc:sldChg>
      <pc:sldChg chg="addSp delSp modSp new mod">
        <pc:chgData name="Maria Pagano" userId="60497cb8cb4b67d3" providerId="LiveId" clId="{54D7344B-77B4-4D1B-AD17-BB6380531DA3}" dt="2023-06-05T01:21:13.610" v="8161" actId="21"/>
        <pc:sldMkLst>
          <pc:docMk/>
          <pc:sldMk cId="3900459425" sldId="315"/>
        </pc:sldMkLst>
        <pc:spChg chg="add del">
          <ac:chgData name="Maria Pagano" userId="60497cb8cb4b67d3" providerId="LiveId" clId="{54D7344B-77B4-4D1B-AD17-BB6380531DA3}" dt="2023-06-05T00:58:09.627" v="7604" actId="21"/>
          <ac:spMkLst>
            <pc:docMk/>
            <pc:sldMk cId="3900459425" sldId="315"/>
            <ac:spMk id="3" creationId="{8A85E622-3C6D-F862-3B66-67817AA58541}"/>
          </ac:spMkLst>
        </pc:spChg>
        <pc:spChg chg="add mod">
          <ac:chgData name="Maria Pagano" userId="60497cb8cb4b67d3" providerId="LiveId" clId="{54D7344B-77B4-4D1B-AD17-BB6380531DA3}" dt="2023-06-05T01:00:20.817" v="7730" actId="20577"/>
          <ac:spMkLst>
            <pc:docMk/>
            <pc:sldMk cId="3900459425" sldId="315"/>
            <ac:spMk id="5" creationId="{959F788C-DA01-BC5C-1668-A30B4F36D914}"/>
          </ac:spMkLst>
        </pc:spChg>
        <pc:spChg chg="add mod">
          <ac:chgData name="Maria Pagano" userId="60497cb8cb4b67d3" providerId="LiveId" clId="{54D7344B-77B4-4D1B-AD17-BB6380531DA3}" dt="2023-06-05T01:08:49.070" v="8008" actId="1076"/>
          <ac:spMkLst>
            <pc:docMk/>
            <pc:sldMk cId="3900459425" sldId="315"/>
            <ac:spMk id="6" creationId="{5B2BA79A-F928-D19B-0C42-FC83D24638F5}"/>
          </ac:spMkLst>
        </pc:spChg>
        <pc:spChg chg="add del mod">
          <ac:chgData name="Maria Pagano" userId="60497cb8cb4b67d3" providerId="LiveId" clId="{54D7344B-77B4-4D1B-AD17-BB6380531DA3}" dt="2023-06-05T01:21:13.610" v="8161" actId="21"/>
          <ac:spMkLst>
            <pc:docMk/>
            <pc:sldMk cId="3900459425" sldId="315"/>
            <ac:spMk id="7" creationId="{11C3DB8B-CDA2-6102-275E-DBEE8E3E5CCF}"/>
          </ac:spMkLst>
        </pc:spChg>
        <pc:graphicFrameChg chg="add mod modGraphic">
          <ac:chgData name="Maria Pagano" userId="60497cb8cb4b67d3" providerId="LiveId" clId="{54D7344B-77B4-4D1B-AD17-BB6380531DA3}" dt="2023-06-05T01:00:39.133" v="7733" actId="1076"/>
          <ac:graphicFrameMkLst>
            <pc:docMk/>
            <pc:sldMk cId="3900459425" sldId="315"/>
            <ac:graphicFrameMk id="4" creationId="{C4FD2E74-B4F4-4E90-D8F6-438983FE05D9}"/>
          </ac:graphicFrameMkLst>
        </pc:graphicFrameChg>
      </pc:sldChg>
      <pc:sldChg chg="addSp delSp modSp new mod">
        <pc:chgData name="Maria Pagano" userId="60497cb8cb4b67d3" providerId="LiveId" clId="{54D7344B-77B4-4D1B-AD17-BB6380531DA3}" dt="2023-06-05T18:53:26.309" v="10905" actId="20577"/>
        <pc:sldMkLst>
          <pc:docMk/>
          <pc:sldMk cId="3303549097" sldId="316"/>
        </pc:sldMkLst>
        <pc:spChg chg="add del mod">
          <ac:chgData name="Maria Pagano" userId="60497cb8cb4b67d3" providerId="LiveId" clId="{54D7344B-77B4-4D1B-AD17-BB6380531DA3}" dt="2023-06-05T17:36:05.703" v="8583"/>
          <ac:spMkLst>
            <pc:docMk/>
            <pc:sldMk cId="3303549097" sldId="316"/>
            <ac:spMk id="2" creationId="{8BD29493-E64B-A229-5673-8140986BAECB}"/>
          </ac:spMkLst>
        </pc:spChg>
        <pc:spChg chg="add mod">
          <ac:chgData name="Maria Pagano" userId="60497cb8cb4b67d3" providerId="LiveId" clId="{54D7344B-77B4-4D1B-AD17-BB6380531DA3}" dt="2023-06-05T17:37:34.721" v="8744" actId="1076"/>
          <ac:spMkLst>
            <pc:docMk/>
            <pc:sldMk cId="3303549097" sldId="316"/>
            <ac:spMk id="3" creationId="{CF869302-C314-E901-0E02-AC812B4670E9}"/>
          </ac:spMkLst>
        </pc:spChg>
        <pc:spChg chg="add mod">
          <ac:chgData name="Maria Pagano" userId="60497cb8cb4b67d3" providerId="LiveId" clId="{54D7344B-77B4-4D1B-AD17-BB6380531DA3}" dt="2023-06-05T18:53:26.309" v="10905" actId="20577"/>
          <ac:spMkLst>
            <pc:docMk/>
            <pc:sldMk cId="3303549097" sldId="316"/>
            <ac:spMk id="5" creationId="{C5B86814-77A4-9B93-F6CE-09EFDB02BAF1}"/>
          </ac:spMkLst>
        </pc:spChg>
        <pc:spChg chg="add mod">
          <ac:chgData name="Maria Pagano" userId="60497cb8cb4b67d3" providerId="LiveId" clId="{54D7344B-77B4-4D1B-AD17-BB6380531DA3}" dt="2023-06-05T17:53:52.295" v="9301" actId="1076"/>
          <ac:spMkLst>
            <pc:docMk/>
            <pc:sldMk cId="3303549097" sldId="316"/>
            <ac:spMk id="6" creationId="{61223ACD-7F79-C905-4926-16202F8AB306}"/>
          </ac:spMkLst>
        </pc:spChg>
        <pc:picChg chg="add mod modCrop">
          <ac:chgData name="Maria Pagano" userId="60497cb8cb4b67d3" providerId="LiveId" clId="{54D7344B-77B4-4D1B-AD17-BB6380531DA3}" dt="2023-06-05T17:55:37.517" v="9303" actId="1076"/>
          <ac:picMkLst>
            <pc:docMk/>
            <pc:sldMk cId="3303549097" sldId="316"/>
            <ac:picMk id="4" creationId="{997D2F11-CC5C-77F4-C31D-D2E694026773}"/>
          </ac:picMkLst>
        </pc:picChg>
      </pc:sldChg>
      <pc:sldChg chg="addSp delSp modSp new mod">
        <pc:chgData name="Maria Pagano" userId="60497cb8cb4b67d3" providerId="LiveId" clId="{54D7344B-77B4-4D1B-AD17-BB6380531DA3}" dt="2023-06-05T18:53:35.566" v="10909" actId="20577"/>
        <pc:sldMkLst>
          <pc:docMk/>
          <pc:sldMk cId="3326101994" sldId="317"/>
        </pc:sldMkLst>
        <pc:spChg chg="add mod">
          <ac:chgData name="Maria Pagano" userId="60497cb8cb4b67d3" providerId="LiveId" clId="{54D7344B-77B4-4D1B-AD17-BB6380531DA3}" dt="2023-06-05T17:56:15.423" v="9347" actId="20577"/>
          <ac:spMkLst>
            <pc:docMk/>
            <pc:sldMk cId="3326101994" sldId="317"/>
            <ac:spMk id="2" creationId="{786DD31B-355B-0BF4-4A9E-D983A19527F9}"/>
          </ac:spMkLst>
        </pc:spChg>
        <pc:spChg chg="add del mod">
          <ac:chgData name="Maria Pagano" userId="60497cb8cb4b67d3" providerId="LiveId" clId="{54D7344B-77B4-4D1B-AD17-BB6380531DA3}" dt="2023-06-05T18:11:48.123" v="9582" actId="21"/>
          <ac:spMkLst>
            <pc:docMk/>
            <pc:sldMk cId="3326101994" sldId="317"/>
            <ac:spMk id="3" creationId="{68F0B2BA-345D-4764-8744-3C68D492286B}"/>
          </ac:spMkLst>
        </pc:spChg>
        <pc:spChg chg="add del mod">
          <ac:chgData name="Maria Pagano" userId="60497cb8cb4b67d3" providerId="LiveId" clId="{54D7344B-77B4-4D1B-AD17-BB6380531DA3}" dt="2023-06-05T18:12:04.034" v="9586" actId="21"/>
          <ac:spMkLst>
            <pc:docMk/>
            <pc:sldMk cId="3326101994" sldId="317"/>
            <ac:spMk id="5" creationId="{3F57E51B-3EF4-9087-9D24-8C4D6D2ABDC3}"/>
          </ac:spMkLst>
        </pc:spChg>
        <pc:spChg chg="add mod">
          <ac:chgData name="Maria Pagano" userId="60497cb8cb4b67d3" providerId="LiveId" clId="{54D7344B-77B4-4D1B-AD17-BB6380531DA3}" dt="2023-06-05T18:53:35.566" v="10909" actId="20577"/>
          <ac:spMkLst>
            <pc:docMk/>
            <pc:sldMk cId="3326101994" sldId="317"/>
            <ac:spMk id="7" creationId="{55F2A697-2389-6E6D-08EB-7FA627C9D8ED}"/>
          </ac:spMkLst>
        </pc:spChg>
        <pc:spChg chg="add mod">
          <ac:chgData name="Maria Pagano" userId="60497cb8cb4b67d3" providerId="LiveId" clId="{54D7344B-77B4-4D1B-AD17-BB6380531DA3}" dt="2023-06-05T18:29:39.055" v="10246" actId="1076"/>
          <ac:spMkLst>
            <pc:docMk/>
            <pc:sldMk cId="3326101994" sldId="317"/>
            <ac:spMk id="9" creationId="{067AF736-B8F4-61A8-22AC-48C76E411DC2}"/>
          </ac:spMkLst>
        </pc:spChg>
        <pc:spChg chg="add mod">
          <ac:chgData name="Maria Pagano" userId="60497cb8cb4b67d3" providerId="LiveId" clId="{54D7344B-77B4-4D1B-AD17-BB6380531DA3}" dt="2023-06-05T18:29:30.240" v="10245" actId="1076"/>
          <ac:spMkLst>
            <pc:docMk/>
            <pc:sldMk cId="3326101994" sldId="317"/>
            <ac:spMk id="10" creationId="{E6C56A6E-7C63-7727-5536-E708EA56555F}"/>
          </ac:spMkLst>
        </pc:spChg>
        <pc:spChg chg="add mod">
          <ac:chgData name="Maria Pagano" userId="60497cb8cb4b67d3" providerId="LiveId" clId="{54D7344B-77B4-4D1B-AD17-BB6380531DA3}" dt="2023-06-05T18:26:41.935" v="10197" actId="207"/>
          <ac:spMkLst>
            <pc:docMk/>
            <pc:sldMk cId="3326101994" sldId="317"/>
            <ac:spMk id="12" creationId="{CE233012-0714-30E9-49E0-F3787BCFADDE}"/>
          </ac:spMkLst>
        </pc:spChg>
        <pc:spChg chg="add mod">
          <ac:chgData name="Maria Pagano" userId="60497cb8cb4b67d3" providerId="LiveId" clId="{54D7344B-77B4-4D1B-AD17-BB6380531DA3}" dt="2023-06-05T18:29:55.110" v="10249" actId="1076"/>
          <ac:spMkLst>
            <pc:docMk/>
            <pc:sldMk cId="3326101994" sldId="317"/>
            <ac:spMk id="13" creationId="{1C1F3035-57F0-D975-3992-B687AE7DFF33}"/>
          </ac:spMkLst>
        </pc:spChg>
        <pc:picChg chg="add mod modCrop">
          <ac:chgData name="Maria Pagano" userId="60497cb8cb4b67d3" providerId="LiveId" clId="{54D7344B-77B4-4D1B-AD17-BB6380531DA3}" dt="2023-06-05T18:29:42.484" v="10247" actId="1076"/>
          <ac:picMkLst>
            <pc:docMk/>
            <pc:sldMk cId="3326101994" sldId="317"/>
            <ac:picMk id="6" creationId="{C4950F78-63AD-D7A9-5D92-95C9BE3C23D4}"/>
          </ac:picMkLst>
        </pc:picChg>
        <pc:picChg chg="add mod modCrop">
          <ac:chgData name="Maria Pagano" userId="60497cb8cb4b67d3" providerId="LiveId" clId="{54D7344B-77B4-4D1B-AD17-BB6380531DA3}" dt="2023-06-05T18:29:49.216" v="10248" actId="1076"/>
          <ac:picMkLst>
            <pc:docMk/>
            <pc:sldMk cId="3326101994" sldId="317"/>
            <ac:picMk id="8" creationId="{912F52BA-9B37-7D5E-78C7-FDE5EE3E15CF}"/>
          </ac:picMkLst>
        </pc:picChg>
      </pc:sldChg>
      <pc:sldChg chg="addSp modSp new del mod">
        <pc:chgData name="Maria Pagano" userId="60497cb8cb4b67d3" providerId="LiveId" clId="{54D7344B-77B4-4D1B-AD17-BB6380531DA3}" dt="2023-06-05T18:28:37.288" v="10219" actId="2696"/>
        <pc:sldMkLst>
          <pc:docMk/>
          <pc:sldMk cId="2571480310" sldId="318"/>
        </pc:sldMkLst>
        <pc:spChg chg="add mod">
          <ac:chgData name="Maria Pagano" userId="60497cb8cb4b67d3" providerId="LiveId" clId="{54D7344B-77B4-4D1B-AD17-BB6380531DA3}" dt="2023-06-05T18:11:57.104" v="9585" actId="1076"/>
          <ac:spMkLst>
            <pc:docMk/>
            <pc:sldMk cId="2571480310" sldId="318"/>
            <ac:spMk id="2" creationId="{006019BD-9E92-1A9C-B624-7BBCD364B780}"/>
          </ac:spMkLst>
        </pc:spChg>
        <pc:spChg chg="add mod">
          <ac:chgData name="Maria Pagano" userId="60497cb8cb4b67d3" providerId="LiveId" clId="{54D7344B-77B4-4D1B-AD17-BB6380531DA3}" dt="2023-06-05T18:22:29.398" v="9964" actId="21"/>
          <ac:spMkLst>
            <pc:docMk/>
            <pc:sldMk cId="2571480310" sldId="318"/>
            <ac:spMk id="3" creationId="{376A6328-E21A-246B-40F9-6641B467AE6B}"/>
          </ac:spMkLst>
        </pc:spChg>
      </pc:sldChg>
      <pc:sldChg chg="addSp delSp modSp new mod">
        <pc:chgData name="Maria Pagano" userId="60497cb8cb4b67d3" providerId="LiveId" clId="{54D7344B-77B4-4D1B-AD17-BB6380531DA3}" dt="2023-06-06T18:15:29.916" v="12343" actId="20577"/>
        <pc:sldMkLst>
          <pc:docMk/>
          <pc:sldMk cId="4080970832" sldId="318"/>
        </pc:sldMkLst>
        <pc:spChg chg="add del mod">
          <ac:chgData name="Maria Pagano" userId="60497cb8cb4b67d3" providerId="LiveId" clId="{54D7344B-77B4-4D1B-AD17-BB6380531DA3}" dt="2023-06-05T19:31:00.070" v="11301" actId="21"/>
          <ac:spMkLst>
            <pc:docMk/>
            <pc:sldMk cId="4080970832" sldId="318"/>
            <ac:spMk id="2" creationId="{AF32EEFE-3693-BFFF-87AE-07D616249918}"/>
          </ac:spMkLst>
        </pc:spChg>
        <pc:spChg chg="add mod">
          <ac:chgData name="Maria Pagano" userId="60497cb8cb4b67d3" providerId="LiveId" clId="{54D7344B-77B4-4D1B-AD17-BB6380531DA3}" dt="2023-06-05T19:49:36.621" v="12034" actId="20577"/>
          <ac:spMkLst>
            <pc:docMk/>
            <pc:sldMk cId="4080970832" sldId="318"/>
            <ac:spMk id="5" creationId="{A3335344-F1BB-4DCF-9556-7F0A85A3077D}"/>
          </ac:spMkLst>
        </pc:spChg>
        <pc:spChg chg="add mod">
          <ac:chgData name="Maria Pagano" userId="60497cb8cb4b67d3" providerId="LiveId" clId="{54D7344B-77B4-4D1B-AD17-BB6380531DA3}" dt="2023-06-06T18:14:53.021" v="12310" actId="20577"/>
          <ac:spMkLst>
            <pc:docMk/>
            <pc:sldMk cId="4080970832" sldId="318"/>
            <ac:spMk id="6" creationId="{EF5E66D8-FC4E-DD02-6B78-0B6110CACE5B}"/>
          </ac:spMkLst>
        </pc:spChg>
        <pc:spChg chg="add mod">
          <ac:chgData name="Maria Pagano" userId="60497cb8cb4b67d3" providerId="LiveId" clId="{54D7344B-77B4-4D1B-AD17-BB6380531DA3}" dt="2023-06-06T18:14:24.700" v="12306" actId="1076"/>
          <ac:spMkLst>
            <pc:docMk/>
            <pc:sldMk cId="4080970832" sldId="318"/>
            <ac:spMk id="7" creationId="{F3B35F65-2579-7047-CCCB-F487C9758231}"/>
          </ac:spMkLst>
        </pc:spChg>
        <pc:graphicFrameChg chg="add mod modGraphic">
          <ac:chgData name="Maria Pagano" userId="60497cb8cb4b67d3" providerId="LiveId" clId="{54D7344B-77B4-4D1B-AD17-BB6380531DA3}" dt="2023-06-06T18:15:29.916" v="12343" actId="20577"/>
          <ac:graphicFrameMkLst>
            <pc:docMk/>
            <pc:sldMk cId="4080970832" sldId="318"/>
            <ac:graphicFrameMk id="3" creationId="{101E6AB1-D580-A02F-D155-5088DB5D85B0}"/>
          </ac:graphicFrameMkLst>
        </pc:graphicFrameChg>
        <pc:graphicFrameChg chg="add del mod modGraphic">
          <ac:chgData name="Maria Pagano" userId="60497cb8cb4b67d3" providerId="LiveId" clId="{54D7344B-77B4-4D1B-AD17-BB6380531DA3}" dt="2023-06-05T19:49:01.500" v="12028" actId="478"/>
          <ac:graphicFrameMkLst>
            <pc:docMk/>
            <pc:sldMk cId="4080970832" sldId="318"/>
            <ac:graphicFrameMk id="4" creationId="{01A03639-CFAF-06CC-3BD7-AAB31FD7EB1D}"/>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190A1B1F-9D75-414F-95E1-485409BA52AF}" type="datetimeFigureOut">
              <a:rPr lang="en-US" smtClean="0"/>
              <a:t>8/19/2024</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516C937E-47E3-411E-AC80-2DE26B377FF0}" type="slidenum">
              <a:rPr lang="en-US" smtClean="0"/>
              <a:t>‹#›</a:t>
            </a:fld>
            <a:endParaRPr lang="en-US"/>
          </a:p>
        </p:txBody>
      </p:sp>
    </p:spTree>
    <p:extLst>
      <p:ext uri="{BB962C8B-B14F-4D97-AF65-F5344CB8AC3E}">
        <p14:creationId xmlns:p14="http://schemas.microsoft.com/office/powerpoint/2010/main" val="390356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C937E-47E3-411E-AC80-2DE26B377FF0}" type="slidenum">
              <a:rPr lang="en-US" smtClean="0"/>
              <a:t>16</a:t>
            </a:fld>
            <a:endParaRPr lang="en-US"/>
          </a:p>
        </p:txBody>
      </p:sp>
    </p:spTree>
    <p:extLst>
      <p:ext uri="{BB962C8B-B14F-4D97-AF65-F5344CB8AC3E}">
        <p14:creationId xmlns:p14="http://schemas.microsoft.com/office/powerpoint/2010/main" val="20199951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C937E-47E3-411E-AC80-2DE26B377FF0}" type="slidenum">
              <a:rPr lang="en-US" smtClean="0"/>
              <a:t>21</a:t>
            </a:fld>
            <a:endParaRPr lang="en-US"/>
          </a:p>
        </p:txBody>
      </p:sp>
    </p:spTree>
    <p:extLst>
      <p:ext uri="{BB962C8B-B14F-4D97-AF65-F5344CB8AC3E}">
        <p14:creationId xmlns:p14="http://schemas.microsoft.com/office/powerpoint/2010/main" val="2457358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C937E-47E3-411E-AC80-2DE26B377FF0}" type="slidenum">
              <a:rPr lang="en-US" smtClean="0"/>
              <a:t>22</a:t>
            </a:fld>
            <a:endParaRPr lang="en-US"/>
          </a:p>
        </p:txBody>
      </p:sp>
    </p:spTree>
    <p:extLst>
      <p:ext uri="{BB962C8B-B14F-4D97-AF65-F5344CB8AC3E}">
        <p14:creationId xmlns:p14="http://schemas.microsoft.com/office/powerpoint/2010/main" val="2457358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C937E-47E3-411E-AC80-2DE26B377FF0}" type="slidenum">
              <a:rPr lang="en-US" smtClean="0"/>
              <a:t>23</a:t>
            </a:fld>
            <a:endParaRPr lang="en-US"/>
          </a:p>
        </p:txBody>
      </p:sp>
    </p:spTree>
    <p:extLst>
      <p:ext uri="{BB962C8B-B14F-4D97-AF65-F5344CB8AC3E}">
        <p14:creationId xmlns:p14="http://schemas.microsoft.com/office/powerpoint/2010/main" val="18519167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C937E-47E3-411E-AC80-2DE26B377FF0}" type="slidenum">
              <a:rPr lang="en-US" smtClean="0"/>
              <a:t>24</a:t>
            </a:fld>
            <a:endParaRPr lang="en-US"/>
          </a:p>
        </p:txBody>
      </p:sp>
    </p:spTree>
    <p:extLst>
      <p:ext uri="{BB962C8B-B14F-4D97-AF65-F5344CB8AC3E}">
        <p14:creationId xmlns:p14="http://schemas.microsoft.com/office/powerpoint/2010/main" val="1851916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C937E-47E3-411E-AC80-2DE26B377FF0}" type="slidenum">
              <a:rPr lang="en-US" smtClean="0"/>
              <a:t>26</a:t>
            </a:fld>
            <a:endParaRPr lang="en-US"/>
          </a:p>
        </p:txBody>
      </p:sp>
    </p:spTree>
    <p:extLst>
      <p:ext uri="{BB962C8B-B14F-4D97-AF65-F5344CB8AC3E}">
        <p14:creationId xmlns:p14="http://schemas.microsoft.com/office/powerpoint/2010/main" val="40174456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C937E-47E3-411E-AC80-2DE26B377FF0}" type="slidenum">
              <a:rPr lang="en-US" smtClean="0"/>
              <a:t>27</a:t>
            </a:fld>
            <a:endParaRPr lang="en-US"/>
          </a:p>
        </p:txBody>
      </p:sp>
    </p:spTree>
    <p:extLst>
      <p:ext uri="{BB962C8B-B14F-4D97-AF65-F5344CB8AC3E}">
        <p14:creationId xmlns:p14="http://schemas.microsoft.com/office/powerpoint/2010/main" val="20118927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C937E-47E3-411E-AC80-2DE26B377FF0}" type="slidenum">
              <a:rPr lang="en-US" smtClean="0"/>
              <a:t>28</a:t>
            </a:fld>
            <a:endParaRPr lang="en-US"/>
          </a:p>
        </p:txBody>
      </p:sp>
    </p:spTree>
    <p:extLst>
      <p:ext uri="{BB962C8B-B14F-4D97-AF65-F5344CB8AC3E}">
        <p14:creationId xmlns:p14="http://schemas.microsoft.com/office/powerpoint/2010/main" val="1699726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16C937E-47E3-411E-AC80-2DE26B377FF0}" type="slidenum">
              <a:rPr lang="en-US" smtClean="0"/>
              <a:t>29</a:t>
            </a:fld>
            <a:endParaRPr lang="en-US"/>
          </a:p>
        </p:txBody>
      </p:sp>
    </p:spTree>
    <p:extLst>
      <p:ext uri="{BB962C8B-B14F-4D97-AF65-F5344CB8AC3E}">
        <p14:creationId xmlns:p14="http://schemas.microsoft.com/office/powerpoint/2010/main" val="16997265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p>
            <a:fld id="{D2113ABF-C87A-4932-8359-28AEE0C2BEBE}" type="datetime1">
              <a:rPr lang="en-US" smtClean="0"/>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96FD818-84FD-49AC-9110-5D3777BE6830}" type="datetime1">
              <a:rPr lang="en-US" smtClean="0"/>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C20F9CD-BC13-4AAC-9A93-FFA653C83178}" type="datetime1">
              <a:rPr lang="en-US" smtClean="0"/>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F23B2F-13D4-4469-813C-D6FEFA33EC02}" type="datetime1">
              <a:rPr lang="en-US" smtClean="0"/>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FC1535-953D-401A-989F-B222A8F7F080}" type="datetime1">
              <a:rPr lang="en-US" smtClean="0"/>
              <a:t>8/19/2024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156D490-A268-437F-85D2-6F9432459C03}" type="datetime1">
              <a:rPr lang="en-US" smtClean="0"/>
              <a:t>8/19/2024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C71DDE9-89B4-414A-A8F9-6C9663752AD3}" type="datetime1">
              <a:rPr lang="en-US" smtClean="0"/>
              <a:t>8/19/2024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803C8E-3D5B-49A1-8A4C-B9D2E52A5611}" type="datetime1">
              <a:rPr lang="en-US" smtClean="0"/>
              <a:t>8/19/2024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334316"/>
            <a:ext cx="12188825" cy="5236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a:xfrm>
            <a:off x="1097280" y="6459785"/>
            <a:ext cx="10664660" cy="365125"/>
          </a:xfrm>
        </p:spPr>
        <p:txBody>
          <a:bodyPr/>
          <a:lstStyle/>
          <a:p>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FF07189-B60D-4392-A458-0D42D4AD1BB3}" type="datetime1">
              <a:rPr lang="en-US" smtClean="0"/>
              <a:t>8/19/2024</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2C4407-19B8-4AD4-9437-48FFB5C6161A}" type="datetime1">
              <a:rPr lang="en-US" smtClean="0"/>
              <a:t>8/19/2024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A59A9DD-4698-46FE-93CC-60C2F2D70C89}" type="datetime1">
              <a:rPr lang="en-US" smtClean="0"/>
              <a:t>8/19/2024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pixabay.com/photos/search/sad%20children/?pagi=2" TargetMode="External"/><Relationship Id="rId3" Type="http://schemas.openxmlformats.org/officeDocument/2006/relationships/image" Target="../media/image8.jpeg"/><Relationship Id="rId7" Type="http://schemas.openxmlformats.org/officeDocument/2006/relationships/hyperlink" Target="https://creativecommons.org/licenses/by/4.0/" TargetMode="External"/><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hyperlink" Target="http://www.uilis.unsyiah.ac.id/oer/files/original/79f04d87bf89c0f27024fc4f376048c9.pdf" TargetMode="External"/><Relationship Id="rId5" Type="http://schemas.openxmlformats.org/officeDocument/2006/relationships/hyperlink" Target="https://www.cdc.gov/childrensmentalhealth/features/anxiety-depression-children.html" TargetMode="External"/><Relationship Id="rId4" Type="http://schemas.openxmlformats.org/officeDocument/2006/relationships/image" Target="../media/image9.jpeg"/><Relationship Id="rId9" Type="http://schemas.openxmlformats.org/officeDocument/2006/relationships/hyperlink" Target="https://creativecommons.org/share-your-work/public-domain/cc0/"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www.nimh.nih.gov/health/publications/depression/index.shtml" TargetMode="External"/><Relationship Id="rId3" Type="http://schemas.openxmlformats.org/officeDocument/2006/relationships/image" Target="../media/image10.png"/><Relationship Id="rId7" Type="http://schemas.openxmlformats.org/officeDocument/2006/relationships/hyperlink" Target="https://creativecommons.org/licenses/by/4.0/" TargetMode="External"/><Relationship Id="rId2" Type="http://schemas.openxmlformats.org/officeDocument/2006/relationships/hyperlink" Target="https://www.youtube.com/watch?v=BAR08BMELAk&amp;t=399s" TargetMode="External"/><Relationship Id="rId1" Type="http://schemas.openxmlformats.org/officeDocument/2006/relationships/slideLayout" Target="../slideLayouts/slideLayout7.xml"/><Relationship Id="rId6" Type="http://schemas.openxmlformats.org/officeDocument/2006/relationships/hyperlink" Target="http://www.uilis.unsyiah.ac.id/oer/files/original/79f04d87bf89c0f27024fc4f376048c9.pdf" TargetMode="External"/><Relationship Id="rId11" Type="http://schemas.openxmlformats.org/officeDocument/2006/relationships/hyperlink" Target="https://creativecommons.org/licenses/by-sa/2.0/" TargetMode="External"/><Relationship Id="rId5" Type="http://schemas.openxmlformats.org/officeDocument/2006/relationships/image" Target="../media/image12.png"/><Relationship Id="rId10" Type="http://schemas.openxmlformats.org/officeDocument/2006/relationships/hyperlink" Target="https://commons.wikimedia.org/wiki/File:Aldo_Addresses_the_Unwanted_Plate_of_Happy.jpg" TargetMode="External"/><Relationship Id="rId4" Type="http://schemas.openxmlformats.org/officeDocument/2006/relationships/image" Target="../media/image11.png"/><Relationship Id="rId9" Type="http://schemas.openxmlformats.org/officeDocument/2006/relationships/hyperlink" Target="https://www.nimh.nih.gov/index.s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cdc.gov/" TargetMode="External"/><Relationship Id="rId2" Type="http://schemas.openxmlformats.org/officeDocument/2006/relationships/hyperlink" Target="https://www.cdc.gov/childrensmentalhealth/depression.html" TargetMode="Externa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hyperlink" Target="https://www.psychdb.com/child/disruptive-impulsive/conduct-disorder#dsm-5-diagnostic-criteria" TargetMode="External"/><Relationship Id="rId2" Type="http://schemas.openxmlformats.org/officeDocument/2006/relationships/hyperlink" Target="https://www.youtube.com/watch?v=rgJ9YNI7GbQ" TargetMode="External"/><Relationship Id="rId1" Type="http://schemas.openxmlformats.org/officeDocument/2006/relationships/slideLayout" Target="../slideLayouts/slideLayout7.xml"/><Relationship Id="rId4" Type="http://schemas.openxmlformats.org/officeDocument/2006/relationships/hyperlink" Target="https://ogc.harvard.edu/pages/copyright-and-fair-use#:~:text=Fair%20use%20is%20the%20right,law%20is%20designed%20to%20foster."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en.wikipedia.org/wiki/Multisystemic_therapy" TargetMode="External"/><Relationship Id="rId2" Type="http://schemas.openxmlformats.org/officeDocument/2006/relationships/hyperlink" Target="https://www.youtube.com/watch?v=HqqvDPQqxK0" TargetMode="External"/><Relationship Id="rId1" Type="http://schemas.openxmlformats.org/officeDocument/2006/relationships/slideLayout" Target="../slideLayouts/slideLayout7.xml"/><Relationship Id="rId4" Type="http://schemas.openxmlformats.org/officeDocument/2006/relationships/hyperlink" Target="https://en.wikipedia.org/wiki/Wikipedia:Text_of_the_Creative_Commons_Attribution-ShareAlike_3.0_Unported_License"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en.wikipedia.org/wiki/Oppositional_defiant_disorder" TargetMode="External"/><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hyperlink" Target="https://www.youtube.com/watch?v=dN1v5dXqhU8" TargetMode="External"/><Relationship Id="rId5" Type="http://schemas.openxmlformats.org/officeDocument/2006/relationships/hyperlink" Target="https://www.youtube.com/watch?v=MbOIjsjBirI&amp;t=7s" TargetMode="External"/><Relationship Id="rId4" Type="http://schemas.openxmlformats.org/officeDocument/2006/relationships/hyperlink" Target="https://en.wikipedia.org/wiki/Wikipedia:Text_of_the_Creative_Commons_Attribution-ShareAlike_3.0_Unported_Licens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en.wikipedia.org/wiki/Intermittent_explosive_disorder"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www.youtube.com/watch?v=zs0JtjqR3dY" TargetMode="External"/><Relationship Id="rId5" Type="http://schemas.openxmlformats.org/officeDocument/2006/relationships/image" Target="../media/image15.png"/><Relationship Id="rId4" Type="http://schemas.openxmlformats.org/officeDocument/2006/relationships/hyperlink" Target="https://en.wikipedia.org/wiki/Wikipedia:Text_of_the_Creative_Commons_Attribution-ShareAlike_3.0_Unported_License"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simplypsychology.org/" TargetMode="External"/><Relationship Id="rId2" Type="http://schemas.openxmlformats.org/officeDocument/2006/relationships/hyperlink" Target="https://www.simplypsychology.org/attachment.html" TargetMode="External"/><Relationship Id="rId1" Type="http://schemas.openxmlformats.org/officeDocument/2006/relationships/slideLayout" Target="../slideLayouts/slideLayout7.xml"/><Relationship Id="rId4" Type="http://schemas.openxmlformats.org/officeDocument/2006/relationships/hyperlink" Target="https://creativecommons.org/licenses/by-nc-nd/3.0/"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twitter.com/ALevelPsy/status/965657659780358144" TargetMode="External"/><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hyperlink" Target="https://www.youtube.com/watch?v=TfgYCaG0DyM&amp;t=164s" TargetMode="External"/><Relationship Id="rId4" Type="http://schemas.openxmlformats.org/officeDocument/2006/relationships/hyperlink" Target="https://www.aqa.org.uk/about-us/terms-and-condition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commons.wikimedia.org/wiki/User:Evan-Amos" TargetMode="External"/><Relationship Id="rId7"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hyperlink" Target="https://www.mambaby.com/products-shop/baby-bottles/mam-baby-bottles/" TargetMode="External"/><Relationship Id="rId5" Type="http://schemas.openxmlformats.org/officeDocument/2006/relationships/hyperlink" Target="https://en.wikipedia.org/wiki/Public_domain" TargetMode="External"/><Relationship Id="rId4" Type="http://schemas.openxmlformats.org/officeDocument/2006/relationships/hyperlink" Target="https://commons.wikimedia.org/wiki/File:Human-Male-White-Newborn-Baby-Crying.jpg" TargetMode="External"/></Relationships>
</file>

<file path=ppt/slides/_rels/slide2.xml.rels><?xml version="1.0" encoding="UTF-8" standalone="yes"?>
<Relationships xmlns="http://schemas.openxmlformats.org/package/2006/relationships"><Relationship Id="rId8" Type="http://schemas.openxmlformats.org/officeDocument/2006/relationships/hyperlink" Target="http://www.uilis.unsyiah.ac.id/oer/files/original/79f04d87bf89c0f27024fc4f376048c9.pdf" TargetMode="External"/><Relationship Id="rId3" Type="http://schemas.openxmlformats.org/officeDocument/2006/relationships/hyperlink" Target="https://openstax.org/books/psychology-2e/pages/10-4-emotion" TargetMode="External"/><Relationship Id="rId7" Type="http://schemas.openxmlformats.org/officeDocument/2006/relationships/hyperlink" Target="https://creativecommons.org/share-your-work/public-domain/cc0/" TargetMode="Externa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hyperlink" Target="https://pixabay.com/photos/baby-sitting-smiling-happy-boy-3386242/" TargetMode="External"/><Relationship Id="rId5" Type="http://schemas.openxmlformats.org/officeDocument/2006/relationships/hyperlink" Target="https://creativecommons.org/licenses/by/4.0/" TargetMode="External"/><Relationship Id="rId4" Type="http://schemas.openxmlformats.org/officeDocument/2006/relationships/hyperlink" Target="https://openstax.org/"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sdddBCPc1RI&amp;t=69s"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creativecommons.org/publicdomain/zero/1.0/deed.en" TargetMode="External"/><Relationship Id="rId3" Type="http://schemas.openxmlformats.org/officeDocument/2006/relationships/hyperlink" Target="https://www.simplypsychology.org/harlow-monkey.html" TargetMode="External"/><Relationship Id="rId7" Type="http://schemas.openxmlformats.org/officeDocument/2006/relationships/hyperlink" Target="https://en.wikipedia.org/wiki/Harry_Harlow"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hyperlink" Target="https://en.wikipedia.org/wiki/Harry_Harlow#/media/File:Natural_of_Love_Wire_and_cloth_mother_surrogates.jpg" TargetMode="External"/><Relationship Id="rId11" Type="http://schemas.openxmlformats.org/officeDocument/2006/relationships/hyperlink" Target="https://www.youtube.com/watch?v=OrNBEhzjg8I&amp;t=2s" TargetMode="External"/><Relationship Id="rId5" Type="http://schemas.openxmlformats.org/officeDocument/2006/relationships/hyperlink" Target="https://creativecommons.org/licenses/by-nc-nd/3.0/" TargetMode="External"/><Relationship Id="rId10" Type="http://schemas.openxmlformats.org/officeDocument/2006/relationships/image" Target="../media/image20.jpeg"/><Relationship Id="rId4" Type="http://schemas.openxmlformats.org/officeDocument/2006/relationships/hyperlink" Target="https://www.simplypsychology.org/" TargetMode="External"/><Relationship Id="rId9" Type="http://schemas.openxmlformats.org/officeDocument/2006/relationships/image" Target="../media/image19.png"/></Relationships>
</file>

<file path=ppt/slides/_rels/slide22.xml.rels><?xml version="1.0" encoding="UTF-8" standalone="yes"?>
<Relationships xmlns="http://schemas.openxmlformats.org/package/2006/relationships"><Relationship Id="rId8" Type="http://schemas.openxmlformats.org/officeDocument/2006/relationships/hyperlink" Target="http://creativecommons.org/publicdomain/zero/1.0/deed.en" TargetMode="External"/><Relationship Id="rId3" Type="http://schemas.openxmlformats.org/officeDocument/2006/relationships/hyperlink" Target="https://www.simplypsychology.org/harlow-monkey.html" TargetMode="External"/><Relationship Id="rId7" Type="http://schemas.openxmlformats.org/officeDocument/2006/relationships/hyperlink" Target="https://en.wikipedia.org/wiki/Harry_Harlow"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hyperlink" Target="https://en.wikipedia.org/wiki/Harry_Harlow#/media/File:Natural_of_Love_Wire_and_cloth_mother_surrogates.jpg" TargetMode="External"/><Relationship Id="rId5" Type="http://schemas.openxmlformats.org/officeDocument/2006/relationships/hyperlink" Target="https://creativecommons.org/licenses/by-nc-nd/3.0/" TargetMode="External"/><Relationship Id="rId4" Type="http://schemas.openxmlformats.org/officeDocument/2006/relationships/hyperlink" Target="https://www.simplypsychology.org/" TargetMode="External"/><Relationship Id="rId9" Type="http://schemas.openxmlformats.org/officeDocument/2006/relationships/image" Target="../media/image21.png"/></Relationships>
</file>

<file path=ppt/slides/_rels/slide23.xml.rels><?xml version="1.0" encoding="UTF-8" standalone="yes"?>
<Relationships xmlns="http://schemas.openxmlformats.org/package/2006/relationships"><Relationship Id="rId8" Type="http://schemas.openxmlformats.org/officeDocument/2006/relationships/hyperlink" Target="https://www.youtube.com/watch?app=desktop&amp;v=QTsewNrHUHU" TargetMode="External"/><Relationship Id="rId3" Type="http://schemas.openxmlformats.org/officeDocument/2006/relationships/hyperlink" Target="http://www.uilis.unsyiah.ac.id/oer/files/original/79f04d87bf89c0f27024fc4f376048c9.pdf" TargetMode="External"/><Relationship Id="rId7"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hyperlink" Target="https://creativecommons.org/share-your-work/public-domain/cc0/" TargetMode="External"/><Relationship Id="rId5" Type="http://schemas.openxmlformats.org/officeDocument/2006/relationships/hyperlink" Target="https://pixabay.com/photos/family-children-baby-child-happy-4624888/" TargetMode="External"/><Relationship Id="rId4" Type="http://schemas.openxmlformats.org/officeDocument/2006/relationships/hyperlink" Target="https://creativecommons.org/licenses/by/4.0/"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www.uilis.unsyiah.ac.id/oer/files/original/79f04d87bf89c0f27024fc4f376048c9.pdf"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 Id="rId4" Type="http://schemas.openxmlformats.org/officeDocument/2006/relationships/hyperlink" Target="https://www.youtube.com/watch?v=DRejV6f-Y3c"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nobaproject.com/modules/attachment-through-the-life-course" TargetMode="External"/><Relationship Id="rId7"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hyperlink" Target="https://pixabay.com/photos/mother-son-baby-family-playing-4637052/" TargetMode="External"/><Relationship Id="rId5" Type="http://schemas.openxmlformats.org/officeDocument/2006/relationships/hyperlink" Target="https://creativecommons.org/licenses/by-nc-sa/4.0/deed.en_US" TargetMode="External"/><Relationship Id="rId4" Type="http://schemas.openxmlformats.org/officeDocument/2006/relationships/hyperlink" Target="https://nobaproject.com/"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nobaproject.com/modules/attachment-through-the-life-course" TargetMode="External"/><Relationship Id="rId7" Type="http://schemas.openxmlformats.org/officeDocument/2006/relationships/hyperlink" Target="https://creativecommons.org/licenses/by-nc-sa/3.0/"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s://open.umn.edu/opentextbooks/textbooks/lifespan-development-a-psychological-perspective" TargetMode="External"/><Relationship Id="rId5" Type="http://schemas.openxmlformats.org/officeDocument/2006/relationships/hyperlink" Target="https://creativecommons.org/licenses/by-nc-sa/4.0/deed.en_US" TargetMode="External"/><Relationship Id="rId4" Type="http://schemas.openxmlformats.org/officeDocument/2006/relationships/hyperlink" Target="https://nobaproject.com/"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ww.ncbi.nlm.nih.gov/books/NBK537155/"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hyperlink" Target="https://www.youtube.com/watch?v=5kOMCayoSyc&amp;t=41s" TargetMode="External"/><Relationship Id="rId4" Type="http://schemas.openxmlformats.org/officeDocument/2006/relationships/hyperlink" Target="https://creativecommons.org/licenses/by-nc-nd/4.0/"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ncbi.nlm.nih.gov/books/NBK537155/"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s://creativecommons.org/licenses/by-nc-nd/4.0/"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creativecommons.org/share-your-work/public-domain/cc0/" TargetMode="External"/><Relationship Id="rId3" Type="http://schemas.openxmlformats.org/officeDocument/2006/relationships/hyperlink" Target="https://creativecommons.org/licenses/by-nc-sa/3.0/" TargetMode="External"/><Relationship Id="rId7" Type="http://schemas.openxmlformats.org/officeDocument/2006/relationships/hyperlink" Target="https://pixabay.com/photos/kids-thailand-expression-child-boy-1894804/"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6" Type="http://schemas.openxmlformats.org/officeDocument/2006/relationships/hyperlink" Target="https://creativecommons.org/licenses/by/4.0/" TargetMode="External"/><Relationship Id="rId5" Type="http://schemas.openxmlformats.org/officeDocument/2006/relationships/hyperlink" Target="http://www.uilis.unsyiah.ac.id/oer/files/original/79f04d87bf89c0f27024fc4f376048c9.pdf" TargetMode="External"/><Relationship Id="rId10" Type="http://schemas.openxmlformats.org/officeDocument/2006/relationships/image" Target="../media/image3.jpeg"/><Relationship Id="rId4" Type="http://schemas.openxmlformats.org/officeDocument/2006/relationships/hyperlink" Target="https://creativecommons.org/publicdomain/zero/1.0/" TargetMode="External"/><Relationship Id="rId9"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image" Target="../media/image4.png"/><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 Id="rId6" Type="http://schemas.openxmlformats.org/officeDocument/2006/relationships/hyperlink" Target="https://www.youtube.com/watch?v=p6cqNhHrMJA" TargetMode="External"/><Relationship Id="rId5" Type="http://schemas.openxmlformats.org/officeDocument/2006/relationships/hyperlink" Target="https://www.scribbr.com/apa-examples/image/#:~:text=An%20APA%20image%20citation%20includes,accessed%20or%20viewed%20the%20image." TargetMode="External"/><Relationship Id="rId4" Type="http://schemas.openxmlformats.org/officeDocument/2006/relationships/hyperlink" Target="https://oxfordre.com/psychology/display/10.1093/acrefore/9780190236557.001.0001/acrefore-9780190236557-e-63"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ny.pbslearningmedia.org/resource/hew06.sci.life.reg.mirrorneurons/mirror-neurons/" TargetMode="External"/><Relationship Id="rId3" Type="http://schemas.openxmlformats.org/officeDocument/2006/relationships/hyperlink" Target="https://courses.lumenlearning.com/boundless-psychology/" TargetMode="External"/><Relationship Id="rId7" Type="http://schemas.openxmlformats.org/officeDocument/2006/relationships/hyperlink" Target="https://creativecommons.org/licenses/by/4.0/" TargetMode="External"/><Relationship Id="rId2" Type="http://schemas.openxmlformats.org/officeDocument/2006/relationships/hyperlink" Target="http://oer2go.org/mods/en-boundless/www.boundless.com/psychology/textbooks/boundless-psychology-textbook/human-development-14/infancy-and-childhood-72/socioemotional-development-in-childhood-278-12813/index.html" TargetMode="External"/><Relationship Id="rId1" Type="http://schemas.openxmlformats.org/officeDocument/2006/relationships/slideLayout" Target="../slideLayouts/slideLayout7.xml"/><Relationship Id="rId6" Type="http://schemas.openxmlformats.org/officeDocument/2006/relationships/hyperlink" Target="https://openstax.org/" TargetMode="External"/><Relationship Id="rId5" Type="http://schemas.openxmlformats.org/officeDocument/2006/relationships/hyperlink" Target="https://openstax.org/details/books/psychology-2e" TargetMode="External"/><Relationship Id="rId4" Type="http://schemas.openxmlformats.org/officeDocument/2006/relationships/hyperlink" Target="https://creativecommons.org/licenses/by-sa/4.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4" Type="http://schemas.openxmlformats.org/officeDocument/2006/relationships/hyperlink" Target="https://www.youtube.com/watch?v=D-icWG1J2ME&amp;t=184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6" Type="http://schemas.openxmlformats.org/officeDocument/2006/relationships/hyperlink" Target="https://creativecommons.org/licenses/by-sa/4.0" TargetMode="External"/><Relationship Id="rId5" Type="http://schemas.openxmlformats.org/officeDocument/2006/relationships/hyperlink" Target="https://commons.wikimedia.org/w/index.php?search=theater+masks&amp;title=Special:MediaSearch&amp;go=Go" TargetMode="Externa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hyperlink" Target="https://creativecommons.org/licenses/by/4.0/" TargetMode="External"/><Relationship Id="rId3" Type="http://schemas.openxmlformats.org/officeDocument/2006/relationships/hyperlink" Target="https://creativecommons.org/licenses/by-nc-sa/3.0/" TargetMode="External"/><Relationship Id="rId7" Type="http://schemas.openxmlformats.org/officeDocument/2006/relationships/hyperlink" Target="https://openstax.org/"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6" Type="http://schemas.openxmlformats.org/officeDocument/2006/relationships/hyperlink" Target="https://openstax.org/details/books/psychology-2e" TargetMode="External"/><Relationship Id="rId5" Type="http://schemas.openxmlformats.org/officeDocument/2006/relationships/hyperlink" Target="https://www.wikihow.com/Main-Page" TargetMode="External"/><Relationship Id="rId10" Type="http://schemas.openxmlformats.org/officeDocument/2006/relationships/image" Target="../media/image6.jpeg"/><Relationship Id="rId4" Type="http://schemas.openxmlformats.org/officeDocument/2006/relationships/hyperlink" Target="https://www.wikihow.com/Give-the-Marshmallow-Test" TargetMode="External"/><Relationship Id="rId9" Type="http://schemas.openxmlformats.org/officeDocument/2006/relationships/hyperlink" Target="https://www.youtube.com/watch?v=2xMgHKxukr0"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xplorable.com/users/Lyndsay%20T%20Wilson" TargetMode="External"/><Relationship Id="rId7" Type="http://schemas.openxmlformats.org/officeDocument/2006/relationships/hyperlink" Target="https://www.frontiersin.org/journals/psychology" TargetMode="External"/><Relationship Id="rId2" Type="http://schemas.openxmlformats.org/officeDocument/2006/relationships/hyperlink" Target="https://explorable.com/emotional-intelligence" TargetMode="External"/><Relationship Id="rId1" Type="http://schemas.openxmlformats.org/officeDocument/2006/relationships/slideLayout" Target="../slideLayouts/slideLayout7.xml"/><Relationship Id="rId6" Type="http://schemas.openxmlformats.org/officeDocument/2006/relationships/hyperlink" Target="https://www.frontiersin.org/articles/10.3389/fpsyg.2019.01711/full" TargetMode="External"/><Relationship Id="rId5" Type="http://schemas.openxmlformats.org/officeDocument/2006/relationships/hyperlink" Target="https://creativecommons.org/licenses/by/4.0/" TargetMode="External"/><Relationship Id="rId4" Type="http://schemas.openxmlformats.org/officeDocument/2006/relationships/hyperlink" Target="https://explorable.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a:t>Emotional Development and Attachment</a:t>
            </a:r>
          </a:p>
        </p:txBody>
      </p:sp>
      <p:sp>
        <p:nvSpPr>
          <p:cNvPr id="3" name="Subtitle 2"/>
          <p:cNvSpPr>
            <a:spLocks noGrp="1"/>
          </p:cNvSpPr>
          <p:nvPr>
            <p:ph type="subTitle" idx="1"/>
          </p:nvPr>
        </p:nvSpPr>
        <p:spPr/>
        <p:txBody>
          <a:bodyPr/>
          <a:lstStyle/>
          <a:p>
            <a:r>
              <a:rPr lang="en-US"/>
              <a:t>Chapter 11</a:t>
            </a:r>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32126" y="117097"/>
            <a:ext cx="3327748" cy="400110"/>
          </a:xfrm>
          <a:prstGeom prst="rect">
            <a:avLst/>
          </a:prstGeom>
          <a:noFill/>
        </p:spPr>
        <p:txBody>
          <a:bodyPr wrap="square" rtlCol="0">
            <a:spAutoFit/>
          </a:bodyPr>
          <a:lstStyle/>
          <a:p>
            <a:pPr algn="ctr"/>
            <a:r>
              <a:rPr lang="en-US" sz="2000" dirty="0"/>
              <a:t>Emotional Disorders</a:t>
            </a:r>
          </a:p>
        </p:txBody>
      </p:sp>
      <p:sp>
        <p:nvSpPr>
          <p:cNvPr id="3" name="TextBox 2"/>
          <p:cNvSpPr txBox="1"/>
          <p:nvPr/>
        </p:nvSpPr>
        <p:spPr>
          <a:xfrm>
            <a:off x="631832" y="1136906"/>
            <a:ext cx="4509370" cy="3877985"/>
          </a:xfrm>
          <a:prstGeom prst="rect">
            <a:avLst/>
          </a:prstGeom>
          <a:solidFill>
            <a:schemeClr val="accent5">
              <a:lumMod val="20000"/>
              <a:lumOff val="80000"/>
            </a:schemeClr>
          </a:solidFill>
        </p:spPr>
        <p:txBody>
          <a:bodyPr wrap="square" rtlCol="0">
            <a:spAutoFit/>
          </a:bodyPr>
          <a:lstStyle/>
          <a:p>
            <a:r>
              <a:rPr lang="en-US" dirty="0"/>
              <a:t>Many children have fears and worries and may feel sad and hopeless from time to time. Strong fears may appear at different times during development. Although some fears and worries are typical in children, persistent or extreme forms of fear and sadness could be due to anxiety or depression. </a:t>
            </a:r>
            <a:r>
              <a:rPr lang="en-US" baseline="30000" dirty="0"/>
              <a:t>19</a:t>
            </a:r>
          </a:p>
          <a:p>
            <a:endParaRPr lang="en-US" baseline="30000" dirty="0"/>
          </a:p>
          <a:p>
            <a:r>
              <a:rPr lang="en-US" dirty="0"/>
              <a:t>Mental health disorders are diagnosed by a qualified professional using the </a:t>
            </a:r>
            <a:r>
              <a:rPr lang="en-US" b="1" dirty="0"/>
              <a:t>Diagnostic and Statistical Manual of Mental Disorders, 5</a:t>
            </a:r>
            <a:r>
              <a:rPr lang="en-US" b="1" baseline="30000" dirty="0"/>
              <a:t>th</a:t>
            </a:r>
            <a:r>
              <a:rPr lang="en-US" b="1" dirty="0"/>
              <a:t> Edition (DSM-5</a:t>
            </a:r>
            <a:r>
              <a:rPr lang="en-US" dirty="0"/>
              <a:t>). This is a manual that is used as a standard across the profession for diagnosing and treating mental disorders.  </a:t>
            </a:r>
            <a:r>
              <a:rPr lang="en-US" baseline="30000" dirty="0"/>
              <a:t>20</a:t>
            </a:r>
          </a:p>
        </p:txBody>
      </p:sp>
      <p:pic>
        <p:nvPicPr>
          <p:cNvPr id="4098" name="Picture 2" descr="Baby, Tears, Portrait, People, Bab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9791" y="686503"/>
            <a:ext cx="2690161" cy="2612532"/>
          </a:xfrm>
          <a:prstGeom prst="rect">
            <a:avLst/>
          </a:prstGeom>
          <a:noFill/>
          <a:ln w="38100">
            <a:solidFill>
              <a:schemeClr val="accent3">
                <a:lumMod val="50000"/>
              </a:schemeClr>
            </a:solidFill>
          </a:ln>
          <a:extLst>
            <a:ext uri="{909E8E84-426E-40DD-AFC4-6F175D3DCCD1}">
              <a14:hiddenFill xmlns:a14="http://schemas.microsoft.com/office/drawing/2010/main">
                <a:solidFill>
                  <a:srgbClr val="FFFFFF"/>
                </a:solidFill>
              </a14:hiddenFill>
            </a:ext>
          </a:extLst>
        </p:spPr>
      </p:pic>
      <p:pic>
        <p:nvPicPr>
          <p:cNvPr id="4100" name="Picture 4" descr="Children, Kids, Stare, Sad, Smile, You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48541" y="1111685"/>
            <a:ext cx="2950912" cy="2317315"/>
          </a:xfrm>
          <a:prstGeom prst="rect">
            <a:avLst/>
          </a:prstGeom>
          <a:noFill/>
          <a:ln w="38100">
            <a:solidFill>
              <a:schemeClr val="accent5">
                <a:lumMod val="50000"/>
              </a:schemeClr>
            </a:solidFill>
          </a:ln>
          <a:extLst>
            <a:ext uri="{909E8E84-426E-40DD-AFC4-6F175D3DCCD1}">
              <a14:hiddenFill xmlns:a14="http://schemas.microsoft.com/office/drawing/2010/main">
                <a:solidFill>
                  <a:srgbClr val="FFFFFF"/>
                </a:solidFill>
              </a14:hiddenFill>
            </a:ext>
          </a:extLst>
        </p:spPr>
      </p:pic>
      <p:pic>
        <p:nvPicPr>
          <p:cNvPr id="4102" name="Picture 6" descr="https://media.istockphoto.com/photos/sad-little-girl-picture-id916785516?b=1&amp;k=6&amp;m=916785516&amp;s=170667a&amp;w=0&amp;h=KU4DToIHsXMiqpl8VOjc6q2ndVOG65KsixhIgZpaJY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9285" y="3671583"/>
            <a:ext cx="2990127" cy="2074732"/>
          </a:xfrm>
          <a:prstGeom prst="rect">
            <a:avLst/>
          </a:prstGeom>
          <a:noFill/>
          <a:ln w="38100">
            <a:solidFill>
              <a:schemeClr val="accent5">
                <a:lumMod val="50000"/>
              </a:schemeClr>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225296" y="3468331"/>
            <a:ext cx="418107" cy="276999"/>
          </a:xfrm>
          <a:prstGeom prst="rect">
            <a:avLst/>
          </a:prstGeom>
          <a:noFill/>
        </p:spPr>
        <p:txBody>
          <a:bodyPr wrap="square" rtlCol="0">
            <a:spAutoFit/>
          </a:bodyPr>
          <a:lstStyle/>
          <a:p>
            <a:r>
              <a:rPr lang="en-US" baseline="30000" dirty="0"/>
              <a:t>21</a:t>
            </a:r>
          </a:p>
        </p:txBody>
      </p:sp>
      <p:sp>
        <p:nvSpPr>
          <p:cNvPr id="5" name="TextBox 4"/>
          <p:cNvSpPr txBox="1"/>
          <p:nvPr/>
        </p:nvSpPr>
        <p:spPr>
          <a:xfrm>
            <a:off x="92363" y="5634591"/>
            <a:ext cx="12192000" cy="707886"/>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19. </a:t>
            </a:r>
            <a:r>
              <a:rPr lang="en-US" sz="1000" u="sng" dirty="0">
                <a:latin typeface="Arial" panose="020B0604020202020204" pitchFamily="34" charset="0"/>
                <a:cs typeface="Arial" panose="020B0604020202020204" pitchFamily="34" charset="0"/>
                <a:hlinkClick r:id="rId5"/>
              </a:rPr>
              <a:t>https://www.cdc.gov/childrensmentalhealth/features/anxiety-depression-children.html</a:t>
            </a:r>
            <a:endParaRPr lang="en-US" sz="1000" u="sng"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20. </a:t>
            </a:r>
            <a:r>
              <a:rPr lang="en-US" sz="1000" u="sng" dirty="0">
                <a:latin typeface="Arial" panose="020B0604020202020204" pitchFamily="34" charset="0"/>
                <a:cs typeface="Arial" panose="020B0604020202020204" pitchFamily="34" charset="0"/>
                <a:hlinkClick r:id="rId6"/>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7"/>
              </a:rPr>
              <a:t>CC BY 4.0</a:t>
            </a:r>
            <a:r>
              <a:rPr lang="en-US" sz="1000" u="sng" dirty="0">
                <a:latin typeface="Arial" panose="020B0604020202020204" pitchFamily="34" charset="0"/>
                <a:cs typeface="Arial" panose="020B0604020202020204" pitchFamily="34" charset="0"/>
              </a:rPr>
              <a:t> (modified by Marie Parnes)</a:t>
            </a:r>
          </a:p>
          <a:p>
            <a:r>
              <a:rPr lang="en-US" sz="1000" dirty="0">
                <a:latin typeface="Arial" panose="020B0604020202020204" pitchFamily="34" charset="0"/>
                <a:cs typeface="Arial" panose="020B0604020202020204" pitchFamily="34" charset="0"/>
              </a:rPr>
              <a:t>21.  </a:t>
            </a:r>
            <a:r>
              <a:rPr lang="en-US" sz="1000" dirty="0">
                <a:latin typeface="Arial" panose="020B0604020202020204" pitchFamily="34" charset="0"/>
                <a:cs typeface="Arial" panose="020B0604020202020204" pitchFamily="34" charset="0"/>
                <a:hlinkClick r:id="rId8"/>
              </a:rPr>
              <a:t>Images retrieved from Pixabay.com</a:t>
            </a:r>
            <a:r>
              <a:rPr lang="en-US" sz="1000" dirty="0">
                <a:latin typeface="Arial" panose="020B0604020202020204" pitchFamily="34" charset="0"/>
                <a:cs typeface="Arial" panose="020B0604020202020204" pitchFamily="34" charset="0"/>
              </a:rPr>
              <a:t>  are licensed under  </a:t>
            </a:r>
            <a:r>
              <a:rPr lang="en-US" sz="1000" dirty="0">
                <a:latin typeface="Arial" panose="020B0604020202020204" pitchFamily="34" charset="0"/>
                <a:cs typeface="Arial" panose="020B0604020202020204" pitchFamily="34" charset="0"/>
                <a:hlinkClick r:id="rId9"/>
              </a:rPr>
              <a:t>CC0.</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1699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74926" y="83979"/>
            <a:ext cx="4108979"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Emotional Disorders: Depression</a:t>
            </a:r>
          </a:p>
        </p:txBody>
      </p:sp>
      <p:sp>
        <p:nvSpPr>
          <p:cNvPr id="8" name="TextBox 7"/>
          <p:cNvSpPr txBox="1"/>
          <p:nvPr/>
        </p:nvSpPr>
        <p:spPr>
          <a:xfrm>
            <a:off x="1580524" y="4459018"/>
            <a:ext cx="5818908" cy="461665"/>
          </a:xfrm>
          <a:prstGeom prst="rect">
            <a:avLst/>
          </a:prstGeom>
          <a:solidFill>
            <a:srgbClr val="FFFF00"/>
          </a:solidFill>
          <a:ln>
            <a:solidFill>
              <a:srgbClr val="FF0000"/>
            </a:solidFill>
          </a:ln>
        </p:spPr>
        <p:txBody>
          <a:bodyPr wrap="square" rtlCol="0">
            <a:spAutoFit/>
          </a:bodyPr>
          <a:lstStyle/>
          <a:p>
            <a:r>
              <a:rPr lang="en-US" sz="1200" b="1" dirty="0"/>
              <a:t>While antidepressants may be prescribed by medical professionals in certain situations,  they can pose </a:t>
            </a:r>
            <a:r>
              <a:rPr lang="en-US" sz="1200" b="1" u="sng" dirty="0"/>
              <a:t>serious risks for children, teens and young adult</a:t>
            </a:r>
            <a:r>
              <a:rPr lang="en-US" sz="1200" b="1" dirty="0"/>
              <a:t>s.  </a:t>
            </a:r>
            <a:r>
              <a:rPr lang="en-US" sz="1200" b="1" baseline="30000" dirty="0"/>
              <a:t>23</a:t>
            </a:r>
          </a:p>
        </p:txBody>
      </p:sp>
      <p:sp>
        <p:nvSpPr>
          <p:cNvPr id="7" name="TextBox 6">
            <a:extLst>
              <a:ext uri="{FF2B5EF4-FFF2-40B4-BE49-F238E27FC236}">
                <a16:creationId xmlns:a16="http://schemas.microsoft.com/office/drawing/2014/main" id="{6E0472EC-50E4-BF21-FDC9-2997B0CA54EA}"/>
              </a:ext>
            </a:extLst>
          </p:cNvPr>
          <p:cNvSpPr txBox="1"/>
          <p:nvPr/>
        </p:nvSpPr>
        <p:spPr>
          <a:xfrm>
            <a:off x="193963" y="5107736"/>
            <a:ext cx="11804073"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Treatment for Depression – Child Mind Institute</a:t>
            </a:r>
            <a:r>
              <a:rPr lang="en-US" sz="1200" dirty="0">
                <a:latin typeface="Arial" panose="020B0604020202020204" pitchFamily="34" charset="0"/>
                <a:cs typeface="Arial" panose="020B0604020202020204" pitchFamily="34" charset="0"/>
              </a:rPr>
              <a:t>, discusses both Cognitive Behavioral Therapy and Interpersonal Therapy for treating childhood depression but also discusses other types of therapy and includes an in-depth discussion of medical treatments.</a:t>
            </a:r>
          </a:p>
        </p:txBody>
      </p:sp>
      <p:pic>
        <p:nvPicPr>
          <p:cNvPr id="10" name="Picture 9">
            <a:extLst>
              <a:ext uri="{FF2B5EF4-FFF2-40B4-BE49-F238E27FC236}">
                <a16:creationId xmlns:a16="http://schemas.microsoft.com/office/drawing/2014/main" id="{AB891798-9428-EAE9-CD74-2A1E2ADACE89}"/>
              </a:ext>
            </a:extLst>
          </p:cNvPr>
          <p:cNvPicPr>
            <a:picLocks noChangeAspect="1"/>
          </p:cNvPicPr>
          <p:nvPr/>
        </p:nvPicPr>
        <p:blipFill>
          <a:blip r:embed="rId3"/>
          <a:stretch>
            <a:fillRect/>
          </a:stretch>
        </p:blipFill>
        <p:spPr>
          <a:xfrm>
            <a:off x="8919187" y="990577"/>
            <a:ext cx="2853703" cy="3749040"/>
          </a:xfrm>
          <a:prstGeom prst="rect">
            <a:avLst/>
          </a:prstGeom>
        </p:spPr>
      </p:pic>
      <p:pic>
        <p:nvPicPr>
          <p:cNvPr id="15" name="Picture 14">
            <a:extLst>
              <a:ext uri="{FF2B5EF4-FFF2-40B4-BE49-F238E27FC236}">
                <a16:creationId xmlns:a16="http://schemas.microsoft.com/office/drawing/2014/main" id="{099D2646-B45A-0E8E-05BC-D812558A3A6B}"/>
              </a:ext>
            </a:extLst>
          </p:cNvPr>
          <p:cNvPicPr>
            <a:picLocks noChangeAspect="1"/>
          </p:cNvPicPr>
          <p:nvPr/>
        </p:nvPicPr>
        <p:blipFill rotWithShape="1">
          <a:blip r:embed="rId4"/>
          <a:srcRect t="823" r="29448" b="17754"/>
          <a:stretch/>
        </p:blipFill>
        <p:spPr>
          <a:xfrm>
            <a:off x="243620" y="670537"/>
            <a:ext cx="8469670" cy="2194560"/>
          </a:xfrm>
          <a:prstGeom prst="rect">
            <a:avLst/>
          </a:prstGeom>
          <a:ln>
            <a:solidFill>
              <a:schemeClr val="accent1">
                <a:lumMod val="50000"/>
              </a:schemeClr>
            </a:solidFill>
          </a:ln>
        </p:spPr>
      </p:pic>
      <p:pic>
        <p:nvPicPr>
          <p:cNvPr id="18" name="Picture 17">
            <a:extLst>
              <a:ext uri="{FF2B5EF4-FFF2-40B4-BE49-F238E27FC236}">
                <a16:creationId xmlns:a16="http://schemas.microsoft.com/office/drawing/2014/main" id="{C0E22065-E8A8-02CE-0C56-E8B2C126C73C}"/>
              </a:ext>
            </a:extLst>
          </p:cNvPr>
          <p:cNvPicPr>
            <a:picLocks noChangeAspect="1"/>
          </p:cNvPicPr>
          <p:nvPr/>
        </p:nvPicPr>
        <p:blipFill rotWithShape="1">
          <a:blip r:embed="rId5"/>
          <a:srcRect b="19334"/>
          <a:stretch/>
        </p:blipFill>
        <p:spPr>
          <a:xfrm>
            <a:off x="2107425" y="3047077"/>
            <a:ext cx="4578493" cy="1121268"/>
          </a:xfrm>
          <a:prstGeom prst="rect">
            <a:avLst/>
          </a:prstGeom>
        </p:spPr>
      </p:pic>
      <p:sp>
        <p:nvSpPr>
          <p:cNvPr id="19" name="TextBox 18">
            <a:extLst>
              <a:ext uri="{FF2B5EF4-FFF2-40B4-BE49-F238E27FC236}">
                <a16:creationId xmlns:a16="http://schemas.microsoft.com/office/drawing/2014/main" id="{74D365C2-80D8-DC19-5304-7ACBEA71BD70}"/>
              </a:ext>
            </a:extLst>
          </p:cNvPr>
          <p:cNvSpPr txBox="1"/>
          <p:nvPr/>
        </p:nvSpPr>
        <p:spPr>
          <a:xfrm>
            <a:off x="132783" y="5625652"/>
            <a:ext cx="11969021" cy="707886"/>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22. </a:t>
            </a:r>
            <a:r>
              <a:rPr lang="en-US" sz="1000" u="sng" dirty="0">
                <a:latin typeface="Arial" panose="020B0604020202020204" pitchFamily="34" charset="0"/>
                <a:cs typeface="Arial" panose="020B0604020202020204" pitchFamily="34" charset="0"/>
                <a:hlinkClick r:id="rId6"/>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7"/>
              </a:rPr>
              <a:t>CC BY 4.0</a:t>
            </a:r>
            <a:r>
              <a:rPr lang="en-US" sz="1000" u="sng" dirty="0">
                <a:latin typeface="Arial" panose="020B0604020202020204" pitchFamily="34" charset="0"/>
                <a:cs typeface="Arial" panose="020B0604020202020204" pitchFamily="34" charset="0"/>
              </a:rPr>
              <a:t> (modified by Marie Parnes)</a:t>
            </a:r>
          </a:p>
          <a:p>
            <a:r>
              <a:rPr lang="en-US" sz="1000" dirty="0">
                <a:latin typeface="Arial" panose="020B0604020202020204" pitchFamily="34" charset="0"/>
                <a:cs typeface="Arial" panose="020B0604020202020204" pitchFamily="34" charset="0"/>
              </a:rPr>
              <a:t>23. </a:t>
            </a:r>
            <a:r>
              <a:rPr lang="en-US" sz="1000" u="sng" dirty="0">
                <a:latin typeface="Arial" panose="020B0604020202020204" pitchFamily="34" charset="0"/>
                <a:cs typeface="Arial" panose="020B0604020202020204" pitchFamily="34" charset="0"/>
                <a:hlinkClick r:id="rId8"/>
              </a:rPr>
              <a:t>Depression Basics</a:t>
            </a:r>
            <a:r>
              <a:rPr lang="en-US" sz="1000" dirty="0">
                <a:latin typeface="Arial" panose="020B0604020202020204" pitchFamily="34" charset="0"/>
                <a:cs typeface="Arial" panose="020B0604020202020204" pitchFamily="34" charset="0"/>
              </a:rPr>
              <a:t> from </a:t>
            </a:r>
            <a:r>
              <a:rPr lang="en-US" sz="1000" u="sng" dirty="0">
                <a:latin typeface="Arial" panose="020B0604020202020204" pitchFamily="34" charset="0"/>
                <a:cs typeface="Arial" panose="020B0604020202020204" pitchFamily="34" charset="0"/>
                <a:hlinkClick r:id="rId9"/>
              </a:rPr>
              <a:t>NIMH.NIH.gov</a:t>
            </a:r>
            <a:r>
              <a:rPr lang="en-US" sz="1000" dirty="0">
                <a:latin typeface="Arial" panose="020B0604020202020204" pitchFamily="34" charset="0"/>
                <a:cs typeface="Arial" panose="020B0604020202020204" pitchFamily="34" charset="0"/>
              </a:rPr>
              <a:t> is public domainhttps://childmind.org/article/what-behavioral-therapies-work-on-childhood-and-adolescent-depression/</a:t>
            </a:r>
          </a:p>
          <a:p>
            <a:r>
              <a:rPr lang="en-US" sz="1000" dirty="0">
                <a:latin typeface="Arial" panose="020B0604020202020204" pitchFamily="34" charset="0"/>
                <a:cs typeface="Arial" panose="020B0604020202020204" pitchFamily="34" charset="0"/>
              </a:rPr>
              <a:t>24. Artwork: </a:t>
            </a:r>
            <a:r>
              <a:rPr lang="en-US" sz="1000" dirty="0">
                <a:latin typeface="Arial" panose="020B0604020202020204" pitchFamily="34" charset="0"/>
                <a:cs typeface="Arial" panose="020B0604020202020204" pitchFamily="34" charset="0"/>
                <a:hlinkClick r:id="rId10"/>
              </a:rPr>
              <a:t>Aldo Addresses the Unwanted Plate of Happy </a:t>
            </a:r>
            <a:r>
              <a:rPr lang="en-US" sz="1000" dirty="0">
                <a:latin typeface="Arial" panose="020B0604020202020204" pitchFamily="34" charset="0"/>
                <a:cs typeface="Arial" panose="020B0604020202020204" pitchFamily="34" charset="0"/>
              </a:rPr>
              <a:t>by Marc-Anthony Macon from Wikimedia Commons. Licensed under </a:t>
            </a:r>
            <a:r>
              <a:rPr lang="en-US" sz="1000" dirty="0">
                <a:latin typeface="Arial" panose="020B0604020202020204" pitchFamily="34" charset="0"/>
                <a:cs typeface="Arial" panose="020B0604020202020204" pitchFamily="34" charset="0"/>
                <a:hlinkClick r:id="rId11"/>
              </a:rPr>
              <a:t>CC BY SA 2.0</a:t>
            </a:r>
            <a:r>
              <a:rPr lang="en-US" sz="1000" dirty="0">
                <a:latin typeface="Arial" panose="020B0604020202020204" pitchFamily="34" charset="0"/>
                <a:cs typeface="Arial" panose="020B0604020202020204" pitchFamily="34" charset="0"/>
              </a:rPr>
              <a:t>.</a:t>
            </a:r>
          </a:p>
        </p:txBody>
      </p:sp>
      <p:sp>
        <p:nvSpPr>
          <p:cNvPr id="20" name="TextBox 19">
            <a:extLst>
              <a:ext uri="{FF2B5EF4-FFF2-40B4-BE49-F238E27FC236}">
                <a16:creationId xmlns:a16="http://schemas.microsoft.com/office/drawing/2014/main" id="{AB1AC26A-36E5-981C-A1CB-B165CC57F844}"/>
              </a:ext>
            </a:extLst>
          </p:cNvPr>
          <p:cNvSpPr txBox="1"/>
          <p:nvPr/>
        </p:nvSpPr>
        <p:spPr>
          <a:xfrm>
            <a:off x="11772890" y="4549647"/>
            <a:ext cx="32573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24</a:t>
            </a:r>
          </a:p>
        </p:txBody>
      </p:sp>
    </p:spTree>
    <p:extLst>
      <p:ext uri="{BB962C8B-B14F-4D97-AF65-F5344CB8AC3E}">
        <p14:creationId xmlns:p14="http://schemas.microsoft.com/office/powerpoint/2010/main" val="1166765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9714A1-E3F2-73D1-ACC1-AF03962F7ADA}"/>
              </a:ext>
            </a:extLst>
          </p:cNvPr>
          <p:cNvSpPr txBox="1"/>
          <p:nvPr/>
        </p:nvSpPr>
        <p:spPr>
          <a:xfrm>
            <a:off x="3681436" y="0"/>
            <a:ext cx="4108979"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Emotional Disorders: Anxiety</a:t>
            </a:r>
          </a:p>
        </p:txBody>
      </p:sp>
      <p:sp>
        <p:nvSpPr>
          <p:cNvPr id="8" name="TextBox 7">
            <a:extLst>
              <a:ext uri="{FF2B5EF4-FFF2-40B4-BE49-F238E27FC236}">
                <a16:creationId xmlns:a16="http://schemas.microsoft.com/office/drawing/2014/main" id="{BA4611A6-0F3F-EF8F-BC67-6D3C8BEE3A29}"/>
              </a:ext>
            </a:extLst>
          </p:cNvPr>
          <p:cNvSpPr txBox="1"/>
          <p:nvPr/>
        </p:nvSpPr>
        <p:spPr>
          <a:xfrm>
            <a:off x="3083212" y="6019138"/>
            <a:ext cx="4873115" cy="246221"/>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lang="en-US" sz="1000" dirty="0">
                <a:latin typeface="Arial" panose="020B0604020202020204" pitchFamily="34" charset="0"/>
                <a:cs typeface="Arial" panose="020B0604020202020204" pitchFamily="34" charset="0"/>
              </a:rPr>
              <a:t>25. </a:t>
            </a:r>
            <a:r>
              <a:rPr lang="en-US" sz="1000" u="sng" dirty="0">
                <a:latin typeface="Arial" panose="020B0604020202020204" pitchFamily="34" charset="0"/>
                <a:cs typeface="Arial" panose="020B0604020202020204" pitchFamily="34" charset="0"/>
                <a:hlinkClick r:id="rId2"/>
              </a:rPr>
              <a:t>Anxiety and Depression in Children</a:t>
            </a:r>
            <a:r>
              <a:rPr lang="en-US" sz="1000" dirty="0">
                <a:latin typeface="Arial" panose="020B0604020202020204" pitchFamily="34" charset="0"/>
                <a:cs typeface="Arial" panose="020B0604020202020204" pitchFamily="34" charset="0"/>
              </a:rPr>
              <a:t> retrieved from </a:t>
            </a:r>
            <a:r>
              <a:rPr lang="en-US" sz="1000" u="sng" dirty="0" err="1">
                <a:latin typeface="Arial" panose="020B0604020202020204" pitchFamily="34" charset="0"/>
                <a:cs typeface="Arial" panose="020B0604020202020204" pitchFamily="34" charset="0"/>
                <a:hlinkClick r:id="rId3"/>
              </a:rPr>
              <a:t>CDC.Gov</a:t>
            </a:r>
            <a:r>
              <a:rPr lang="en-US" sz="1000" dirty="0">
                <a:latin typeface="Arial" panose="020B0604020202020204" pitchFamily="34" charset="0"/>
                <a:cs typeface="Arial" panose="020B0604020202020204" pitchFamily="34" charset="0"/>
              </a:rPr>
              <a:t> – public domain. </a:t>
            </a:r>
          </a:p>
        </p:txBody>
      </p:sp>
      <p:pic>
        <p:nvPicPr>
          <p:cNvPr id="10" name="Picture 9">
            <a:extLst>
              <a:ext uri="{FF2B5EF4-FFF2-40B4-BE49-F238E27FC236}">
                <a16:creationId xmlns:a16="http://schemas.microsoft.com/office/drawing/2014/main" id="{EF817AE1-8BFA-3BF2-E9D3-1213AF99D505}"/>
              </a:ext>
            </a:extLst>
          </p:cNvPr>
          <p:cNvPicPr>
            <a:picLocks noChangeAspect="1"/>
          </p:cNvPicPr>
          <p:nvPr/>
        </p:nvPicPr>
        <p:blipFill rotWithShape="1">
          <a:blip r:embed="rId4"/>
          <a:srcRect l="72659" b="58453"/>
          <a:stretch/>
        </p:blipFill>
        <p:spPr>
          <a:xfrm>
            <a:off x="3897092" y="3908310"/>
            <a:ext cx="3245352" cy="1268987"/>
          </a:xfrm>
          <a:prstGeom prst="rect">
            <a:avLst/>
          </a:prstGeom>
        </p:spPr>
      </p:pic>
      <p:pic>
        <p:nvPicPr>
          <p:cNvPr id="12" name="Picture 11">
            <a:extLst>
              <a:ext uri="{FF2B5EF4-FFF2-40B4-BE49-F238E27FC236}">
                <a16:creationId xmlns:a16="http://schemas.microsoft.com/office/drawing/2014/main" id="{C774BB5D-26FA-4B90-5590-5D08D79A0CBA}"/>
              </a:ext>
            </a:extLst>
          </p:cNvPr>
          <p:cNvPicPr>
            <a:picLocks noChangeAspect="1"/>
          </p:cNvPicPr>
          <p:nvPr/>
        </p:nvPicPr>
        <p:blipFill rotWithShape="1">
          <a:blip r:embed="rId4"/>
          <a:srcRect r="27929"/>
          <a:stretch/>
        </p:blipFill>
        <p:spPr>
          <a:xfrm>
            <a:off x="1363695" y="627029"/>
            <a:ext cx="8554743" cy="3054361"/>
          </a:xfrm>
          <a:prstGeom prst="rect">
            <a:avLst/>
          </a:prstGeom>
        </p:spPr>
      </p:pic>
    </p:spTree>
    <p:extLst>
      <p:ext uri="{BB962C8B-B14F-4D97-AF65-F5344CB8AC3E}">
        <p14:creationId xmlns:p14="http://schemas.microsoft.com/office/powerpoint/2010/main" val="1163679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80A06413-D08B-9B7B-2C48-3028F3CD101C}"/>
              </a:ext>
            </a:extLst>
          </p:cNvPr>
          <p:cNvGraphicFramePr>
            <a:graphicFrameLocks noGrp="1"/>
          </p:cNvGraphicFramePr>
          <p:nvPr>
            <p:extLst>
              <p:ext uri="{D42A27DB-BD31-4B8C-83A1-F6EECF244321}">
                <p14:modId xmlns:p14="http://schemas.microsoft.com/office/powerpoint/2010/main" val="3029041739"/>
              </p:ext>
            </p:extLst>
          </p:nvPr>
        </p:nvGraphicFramePr>
        <p:xfrm>
          <a:off x="136849" y="473716"/>
          <a:ext cx="12055151" cy="5257800"/>
        </p:xfrm>
        <a:graphic>
          <a:graphicData uri="http://schemas.openxmlformats.org/drawingml/2006/table">
            <a:tbl>
              <a:tblPr firstRow="1" bandRow="1">
                <a:tableStyleId>{5C22544A-7EE6-4342-B048-85BDC9FD1C3A}</a:tableStyleId>
              </a:tblPr>
              <a:tblGrid>
                <a:gridCol w="12055151">
                  <a:extLst>
                    <a:ext uri="{9D8B030D-6E8A-4147-A177-3AD203B41FA5}">
                      <a16:colId xmlns:a16="http://schemas.microsoft.com/office/drawing/2014/main" val="20001"/>
                    </a:ext>
                  </a:extLst>
                </a:gridCol>
              </a:tblGrid>
              <a:tr h="328273">
                <a:tc>
                  <a:txBody>
                    <a:bodyPr/>
                    <a:lstStyle/>
                    <a:p>
                      <a:pPr algn="ctr"/>
                      <a:r>
                        <a:rPr lang="en-US" dirty="0"/>
                        <a:t>Description and Symptoms</a:t>
                      </a:r>
                    </a:p>
                  </a:txBody>
                  <a:tcPr/>
                </a:tc>
                <a:extLst>
                  <a:ext uri="{0D108BD9-81ED-4DB2-BD59-A6C34878D82A}">
                    <a16:rowId xmlns:a16="http://schemas.microsoft.com/office/drawing/2014/main" val="10000"/>
                  </a:ext>
                </a:extLst>
              </a:tr>
              <a:tr h="2489405">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500" b="1" kern="1200" dirty="0">
                          <a:solidFill>
                            <a:schemeClr val="dk1"/>
                          </a:solidFill>
                          <a:effectLst/>
                          <a:latin typeface="+mn-lt"/>
                          <a:ea typeface="+mn-ea"/>
                          <a:cs typeface="+mn-cs"/>
                        </a:rPr>
                        <a:t>Description</a:t>
                      </a:r>
                      <a:r>
                        <a:rPr lang="en-US" sz="1500" kern="1200" dirty="0">
                          <a:solidFill>
                            <a:schemeClr val="dk1"/>
                          </a:solidFill>
                          <a:effectLst/>
                          <a:latin typeface="+mn-lt"/>
                          <a:ea typeface="+mn-ea"/>
                          <a:cs typeface="+mn-cs"/>
                        </a:rPr>
                        <a:t>: Conduct disorder (CD) is a repetitive and persistent pattern of behavior in which the basic rights of others, or major age-appropriate norms, are violated. These behaviors are often referred to as "antisocial behaviors." It is often seen as the precursor to antisocial personality disorder, which is not diagnosed until the individual is 18 years old. Children diagnosed with CD often presents with a </a:t>
                      </a:r>
                      <a:r>
                        <a:rPr lang="en-US" sz="1500" b="1" kern="1200" dirty="0">
                          <a:solidFill>
                            <a:schemeClr val="dk1"/>
                          </a:solidFill>
                          <a:effectLst/>
                          <a:latin typeface="+mn-lt"/>
                          <a:ea typeface="+mn-ea"/>
                          <a:cs typeface="+mn-cs"/>
                        </a:rPr>
                        <a:t>lack of empathy</a:t>
                      </a:r>
                      <a:r>
                        <a:rPr lang="en-US" sz="1500" kern="1200" dirty="0">
                          <a:solidFill>
                            <a:schemeClr val="dk1"/>
                          </a:solidFill>
                          <a:effectLst/>
                          <a:latin typeface="+mn-lt"/>
                          <a:ea typeface="+mn-ea"/>
                          <a:cs typeface="+mn-cs"/>
                        </a:rPr>
                        <a:t>, or the ability to recognize the feelings of others.</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500"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500" b="1" kern="1200" dirty="0">
                          <a:solidFill>
                            <a:schemeClr val="dk1"/>
                          </a:solidFill>
                          <a:effectLst/>
                          <a:latin typeface="+mn-lt"/>
                          <a:ea typeface="+mn-ea"/>
                          <a:cs typeface="+mn-cs"/>
                        </a:rPr>
                        <a:t>Symptoms:</a:t>
                      </a:r>
                    </a:p>
                    <a:p>
                      <a:pPr marL="285750" indent="-285750">
                        <a:buFont typeface="Wingdings" panose="05000000000000000000" pitchFamily="2" charset="2"/>
                        <a:buChar char="Ø"/>
                      </a:pPr>
                      <a:r>
                        <a:rPr lang="en-US" sz="1500" kern="1200" dirty="0">
                          <a:solidFill>
                            <a:schemeClr val="dk1"/>
                          </a:solidFill>
                          <a:effectLst/>
                          <a:latin typeface="+mn-lt"/>
                          <a:ea typeface="+mn-ea"/>
                          <a:cs typeface="+mn-cs"/>
                        </a:rPr>
                        <a:t>Four categories of behavior that could be present in the child’s behavior: (3 or more of the 15 which comprise the 4 categories must be manifest within the past 12 months with at least one criterion present in the past 6 months.</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Aggression to people and animals</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Destruction of Property</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Deceitfulness or theft</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Serious violation of rules</a:t>
                      </a:r>
                    </a:p>
                    <a:p>
                      <a:pPr marL="285750" lvl="0" indent="-285750">
                        <a:buFont typeface="Wingdings" panose="05000000000000000000" pitchFamily="2" charset="2"/>
                        <a:buChar char="Ø"/>
                      </a:pPr>
                      <a:r>
                        <a:rPr lang="en-US" sz="1500" kern="1200" dirty="0">
                          <a:solidFill>
                            <a:schemeClr val="dk1"/>
                          </a:solidFill>
                          <a:effectLst/>
                          <a:latin typeface="+mn-lt"/>
                          <a:ea typeface="+mn-ea"/>
                          <a:cs typeface="+mn-cs"/>
                        </a:rPr>
                        <a:t>Onset Type:</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Childhood - At least 1 symptom prior to the age of 10</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Adolescent - No symptoms prior to the age of 10</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Unspecified - Criteria for diagnosis are met, but there is not enough information to determine whether the onset of the first symptoms was before or after the age of 10.</a:t>
                      </a:r>
                    </a:p>
                    <a:p>
                      <a:pPr marL="285750" lvl="0" indent="-285750">
                        <a:buFont typeface="Wingdings" panose="05000000000000000000" pitchFamily="2" charset="2"/>
                        <a:buChar char="Ø"/>
                      </a:pPr>
                      <a:r>
                        <a:rPr lang="en-US" sz="1500" kern="1200" dirty="0">
                          <a:solidFill>
                            <a:schemeClr val="dk1"/>
                          </a:solidFill>
                          <a:effectLst/>
                          <a:latin typeface="+mn-lt"/>
                          <a:ea typeface="+mn-ea"/>
                          <a:cs typeface="+mn-cs"/>
                        </a:rPr>
                        <a:t>Spectrum:</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Mild – Few if any conduct problems in excess of those to make the diagnosis are present.</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Moderate – The number of conduct problems and the effect on others is between mild and severe</a:t>
                      </a:r>
                    </a:p>
                    <a:p>
                      <a:pPr marL="742950" lvl="1" indent="-285750">
                        <a:buFont typeface="Wingdings" panose="05000000000000000000" pitchFamily="2" charset="2"/>
                        <a:buChar char="Ø"/>
                      </a:pPr>
                      <a:r>
                        <a:rPr lang="en-US" sz="1500" kern="1200" dirty="0">
                          <a:solidFill>
                            <a:schemeClr val="dk1"/>
                          </a:solidFill>
                          <a:effectLst/>
                          <a:latin typeface="+mn-lt"/>
                          <a:ea typeface="+mn-ea"/>
                          <a:cs typeface="+mn-cs"/>
                        </a:rPr>
                        <a:t>Severe – Exhibits behaviors in excess of those required to meet the diagnosis</a:t>
                      </a:r>
                    </a:p>
                  </a:txBody>
                  <a:tcPr/>
                </a:tc>
                <a:extLst>
                  <a:ext uri="{0D108BD9-81ED-4DB2-BD59-A6C34878D82A}">
                    <a16:rowId xmlns:a16="http://schemas.microsoft.com/office/drawing/2014/main" val="10001"/>
                  </a:ext>
                </a:extLst>
              </a:tr>
            </a:tbl>
          </a:graphicData>
        </a:graphic>
      </p:graphicFrame>
      <p:sp>
        <p:nvSpPr>
          <p:cNvPr id="3" name="TextBox 2">
            <a:extLst>
              <a:ext uri="{FF2B5EF4-FFF2-40B4-BE49-F238E27FC236}">
                <a16:creationId xmlns:a16="http://schemas.microsoft.com/office/drawing/2014/main" id="{D8E473CC-089E-B164-D0B9-0B92E3BB14D9}"/>
              </a:ext>
            </a:extLst>
          </p:cNvPr>
          <p:cNvSpPr txBox="1"/>
          <p:nvPr/>
        </p:nvSpPr>
        <p:spPr>
          <a:xfrm>
            <a:off x="320108" y="88995"/>
            <a:ext cx="11416050" cy="384721"/>
          </a:xfrm>
          <a:prstGeom prst="rect">
            <a:avLst/>
          </a:prstGeom>
          <a:noFill/>
        </p:spPr>
        <p:txBody>
          <a:bodyPr wrap="square" rtlCol="0">
            <a:spAutoFit/>
          </a:bodyPr>
          <a:lstStyle/>
          <a:p>
            <a:r>
              <a:rPr lang="en-US" sz="1900" dirty="0">
                <a:latin typeface="Arial" panose="020B0604020202020204" pitchFamily="34" charset="0"/>
                <a:cs typeface="Arial" panose="020B0604020202020204" pitchFamily="34" charset="0"/>
              </a:rPr>
              <a:t>Disruptive, Impulse Control, and Conduct Disorders: Conduct Disorder (CD) : Description and Symptoms</a:t>
            </a:r>
          </a:p>
        </p:txBody>
      </p:sp>
      <p:sp>
        <p:nvSpPr>
          <p:cNvPr id="4" name="TextBox 3">
            <a:extLst>
              <a:ext uri="{FF2B5EF4-FFF2-40B4-BE49-F238E27FC236}">
                <a16:creationId xmlns:a16="http://schemas.microsoft.com/office/drawing/2014/main" id="{711A992C-C611-014D-DDEC-59CB659852DA}"/>
              </a:ext>
            </a:extLst>
          </p:cNvPr>
          <p:cNvSpPr txBox="1"/>
          <p:nvPr/>
        </p:nvSpPr>
        <p:spPr>
          <a:xfrm>
            <a:off x="375199" y="5693044"/>
            <a:ext cx="11441595"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More Than Just Naughty Kids: Getting to Know Conduct Disorder</a:t>
            </a:r>
            <a:r>
              <a:rPr lang="en-US" sz="1200" dirty="0">
                <a:latin typeface="Arial" panose="020B0604020202020204" pitchFamily="34" charset="0"/>
                <a:cs typeface="Arial" panose="020B0604020202020204" pitchFamily="34" charset="0"/>
              </a:rPr>
              <a:t>, discusses what Conduct Disorder is, and what may cause Conduct Disorder.  However, the video does not discuss Multi-Systematic Treatment</a:t>
            </a:r>
          </a:p>
        </p:txBody>
      </p:sp>
      <p:sp>
        <p:nvSpPr>
          <p:cNvPr id="5" name="TextBox 4">
            <a:extLst>
              <a:ext uri="{FF2B5EF4-FFF2-40B4-BE49-F238E27FC236}">
                <a16:creationId xmlns:a16="http://schemas.microsoft.com/office/drawing/2014/main" id="{1254B773-9F86-6D3A-530F-ABAB613ECB67}"/>
              </a:ext>
            </a:extLst>
          </p:cNvPr>
          <p:cNvSpPr txBox="1"/>
          <p:nvPr/>
        </p:nvSpPr>
        <p:spPr>
          <a:xfrm>
            <a:off x="6028133" y="6116237"/>
            <a:ext cx="616386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26. F</a:t>
            </a:r>
            <a:r>
              <a:rPr lang="en-US" sz="1000" dirty="0">
                <a:effectLst/>
                <a:latin typeface="Arial" panose="020B0604020202020204" pitchFamily="34" charset="0"/>
                <a:cs typeface="Arial" panose="020B0604020202020204" pitchFamily="34" charset="0"/>
              </a:rPr>
              <a:t>rom </a:t>
            </a:r>
            <a:r>
              <a:rPr lang="en-US" sz="1000" dirty="0" err="1">
                <a:effectLst/>
                <a:latin typeface="Arial" panose="020B0604020202020204" pitchFamily="34" charset="0"/>
                <a:cs typeface="Arial" panose="020B0604020202020204" pitchFamily="34" charset="0"/>
                <a:hlinkClick r:id="rId3"/>
              </a:rPr>
              <a:t>PsychDB</a:t>
            </a:r>
            <a:r>
              <a:rPr lang="en-US" sz="1000" dirty="0">
                <a:effectLst/>
                <a:latin typeface="Arial" panose="020B0604020202020204" pitchFamily="34" charset="0"/>
                <a:cs typeface="Arial" panose="020B0604020202020204" pitchFamily="34" charset="0"/>
              </a:rPr>
              <a:t> and adapted by Maria Pagano.  No author name is provided.  Licensed under </a:t>
            </a:r>
            <a:r>
              <a:rPr lang="en-US" sz="1000" dirty="0">
                <a:effectLst/>
                <a:latin typeface="Arial" panose="020B0604020202020204" pitchFamily="34" charset="0"/>
                <a:cs typeface="Arial" panose="020B0604020202020204" pitchFamily="34" charset="0"/>
                <a:hlinkClick r:id="rId4"/>
              </a:rPr>
              <a:t>Fair Use</a:t>
            </a:r>
            <a:endParaRPr lang="en-US" sz="1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D466C20F-7918-7EB2-89CD-88590899B5CD}"/>
              </a:ext>
            </a:extLst>
          </p:cNvPr>
          <p:cNvSpPr txBox="1"/>
          <p:nvPr/>
        </p:nvSpPr>
        <p:spPr>
          <a:xfrm>
            <a:off x="6853383" y="5418877"/>
            <a:ext cx="300082"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26</a:t>
            </a:r>
          </a:p>
        </p:txBody>
      </p:sp>
    </p:spTree>
    <p:extLst>
      <p:ext uri="{BB962C8B-B14F-4D97-AF65-F5344CB8AC3E}">
        <p14:creationId xmlns:p14="http://schemas.microsoft.com/office/powerpoint/2010/main" val="1393914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13206DF-6FA5-307A-9596-170849CF0F0A}"/>
              </a:ext>
            </a:extLst>
          </p:cNvPr>
          <p:cNvGraphicFramePr>
            <a:graphicFrameLocks noGrp="1"/>
          </p:cNvGraphicFramePr>
          <p:nvPr>
            <p:extLst>
              <p:ext uri="{D42A27DB-BD31-4B8C-83A1-F6EECF244321}">
                <p14:modId xmlns:p14="http://schemas.microsoft.com/office/powerpoint/2010/main" val="948353255"/>
              </p:ext>
            </p:extLst>
          </p:nvPr>
        </p:nvGraphicFramePr>
        <p:xfrm>
          <a:off x="238106" y="442684"/>
          <a:ext cx="5609806" cy="4846320"/>
        </p:xfrm>
        <a:graphic>
          <a:graphicData uri="http://schemas.openxmlformats.org/drawingml/2006/table">
            <a:tbl>
              <a:tblPr firstRow="1" bandRow="1">
                <a:tableStyleId>{5C22544A-7EE6-4342-B048-85BDC9FD1C3A}</a:tableStyleId>
              </a:tblPr>
              <a:tblGrid>
                <a:gridCol w="5609806">
                  <a:extLst>
                    <a:ext uri="{9D8B030D-6E8A-4147-A177-3AD203B41FA5}">
                      <a16:colId xmlns:a16="http://schemas.microsoft.com/office/drawing/2014/main" val="20001"/>
                    </a:ext>
                  </a:extLst>
                </a:gridCol>
              </a:tblGrid>
              <a:tr h="328273">
                <a:tc>
                  <a:txBody>
                    <a:bodyPr/>
                    <a:lstStyle/>
                    <a:p>
                      <a:pPr algn="ctr"/>
                      <a:r>
                        <a:rPr lang="en-US" dirty="0"/>
                        <a:t>Treatment of Conduct Disorder</a:t>
                      </a:r>
                    </a:p>
                  </a:txBody>
                  <a:tcPr/>
                </a:tc>
                <a:extLst>
                  <a:ext uri="{0D108BD9-81ED-4DB2-BD59-A6C34878D82A}">
                    <a16:rowId xmlns:a16="http://schemas.microsoft.com/office/drawing/2014/main" val="10000"/>
                  </a:ext>
                </a:extLst>
              </a:tr>
              <a:tr h="1482950">
                <a:tc>
                  <a:txBody>
                    <a:bodyPr/>
                    <a:lstStyle/>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Multi-Systemic Therapy (MST), an intensive, integrative treatment that emphasizes how an individual's conduct problems fit within a broader context.</a:t>
                      </a:r>
                    </a:p>
                    <a:p>
                      <a:pPr marL="0" indent="0">
                        <a:buFont typeface="Wingdings" panose="05000000000000000000" pitchFamily="2" charset="2"/>
                        <a:buNone/>
                      </a:pPr>
                      <a:endParaRPr lang="en-US" sz="18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dirty="0"/>
                        <a:t>MST therapy must include: </a:t>
                      </a:r>
                    </a:p>
                    <a:p>
                      <a:pPr marL="742950" lvl="1" indent="-285750">
                        <a:buFont typeface="Wingdings" panose="05000000000000000000" pitchFamily="2" charset="2"/>
                        <a:buChar char="Ø"/>
                      </a:pPr>
                      <a:r>
                        <a:rPr lang="en-US" dirty="0"/>
                        <a:t>Integration of empirically based treatment to acknowledge a large variety of risk factors that may be influencing the behavior such as Screening, Brief Intervention, and Referral to Treatment (SBIRT), which quickly assesses the severity of substance abuse and identifies the appropriate level of treatment. </a:t>
                      </a:r>
                    </a:p>
                    <a:p>
                      <a:pPr marL="742950" lvl="1" indent="-285750">
                        <a:buFont typeface="Wingdings" panose="05000000000000000000" pitchFamily="2" charset="2"/>
                        <a:buChar char="Ø"/>
                      </a:pPr>
                      <a:r>
                        <a:rPr lang="en-US" dirty="0"/>
                        <a:t>Rewards for positive changes in behavior and environment to ultimately empower caregivers</a:t>
                      </a:r>
                    </a:p>
                    <a:p>
                      <a:pPr marL="742950" lvl="1" indent="-285750">
                        <a:buFont typeface="Wingdings" panose="05000000000000000000" pitchFamily="2" charset="2"/>
                        <a:buChar char="Ø"/>
                      </a:pPr>
                      <a:r>
                        <a:rPr lang="en-US" dirty="0"/>
                        <a:t>Any thorough quality assurance mechanisms that focus on completing objectives set in treatment.</a:t>
                      </a:r>
                      <a:endParaRPr lang="en-US" sz="1800" kern="1200" dirty="0">
                        <a:solidFill>
                          <a:schemeClr val="dk1"/>
                        </a:solidFill>
                        <a:effectLst/>
                        <a:latin typeface="+mn-lt"/>
                        <a:ea typeface="+mn-ea"/>
                        <a:cs typeface="+mn-cs"/>
                      </a:endParaRPr>
                    </a:p>
                  </a:txBody>
                  <a:tcPr/>
                </a:tc>
                <a:extLst>
                  <a:ext uri="{0D108BD9-81ED-4DB2-BD59-A6C34878D82A}">
                    <a16:rowId xmlns:a16="http://schemas.microsoft.com/office/drawing/2014/main" val="351203846"/>
                  </a:ext>
                </a:extLst>
              </a:tr>
            </a:tbl>
          </a:graphicData>
        </a:graphic>
      </p:graphicFrame>
      <p:sp>
        <p:nvSpPr>
          <p:cNvPr id="4" name="TextBox 3">
            <a:extLst>
              <a:ext uri="{FF2B5EF4-FFF2-40B4-BE49-F238E27FC236}">
                <a16:creationId xmlns:a16="http://schemas.microsoft.com/office/drawing/2014/main" id="{46DB06D6-FF11-BD90-B5AA-633EF5B008BC}"/>
              </a:ext>
            </a:extLst>
          </p:cNvPr>
          <p:cNvSpPr txBox="1"/>
          <p:nvPr/>
        </p:nvSpPr>
        <p:spPr>
          <a:xfrm>
            <a:off x="786880" y="42574"/>
            <a:ext cx="1061823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Disruptive, Impulse Control, and Conduct Disorders: Conduct Disorder: Treatment</a:t>
            </a:r>
          </a:p>
        </p:txBody>
      </p:sp>
      <p:sp>
        <p:nvSpPr>
          <p:cNvPr id="8" name="TextBox 7">
            <a:extLst>
              <a:ext uri="{FF2B5EF4-FFF2-40B4-BE49-F238E27FC236}">
                <a16:creationId xmlns:a16="http://schemas.microsoft.com/office/drawing/2014/main" id="{4EC26190-C471-70D2-312B-7834829E236F}"/>
              </a:ext>
            </a:extLst>
          </p:cNvPr>
          <p:cNvSpPr txBox="1"/>
          <p:nvPr/>
        </p:nvSpPr>
        <p:spPr>
          <a:xfrm>
            <a:off x="205465" y="5501416"/>
            <a:ext cx="11781069" cy="461665"/>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Multisystemic Therapy (MST), </a:t>
            </a:r>
            <a:r>
              <a:rPr lang="en-US" sz="1200" dirty="0">
                <a:latin typeface="Arial" panose="020B0604020202020204" pitchFamily="34" charset="0"/>
                <a:cs typeface="Arial" panose="020B0604020202020204" pitchFamily="34" charset="0"/>
              </a:rPr>
              <a:t>shows how MST is used. Parents are interviewed and therapists are shown creating a therapeutic plan for the children involved in the therapy. </a:t>
            </a:r>
          </a:p>
        </p:txBody>
      </p:sp>
      <p:graphicFrame>
        <p:nvGraphicFramePr>
          <p:cNvPr id="2" name="Table 4">
            <a:extLst>
              <a:ext uri="{FF2B5EF4-FFF2-40B4-BE49-F238E27FC236}">
                <a16:creationId xmlns:a16="http://schemas.microsoft.com/office/drawing/2014/main" id="{3F272AA3-0102-24D2-A5C7-C9E14E44ED83}"/>
              </a:ext>
            </a:extLst>
          </p:cNvPr>
          <p:cNvGraphicFramePr>
            <a:graphicFrameLocks noGrp="1"/>
          </p:cNvGraphicFramePr>
          <p:nvPr>
            <p:extLst>
              <p:ext uri="{D42A27DB-BD31-4B8C-83A1-F6EECF244321}">
                <p14:modId xmlns:p14="http://schemas.microsoft.com/office/powerpoint/2010/main" val="4148275726"/>
              </p:ext>
            </p:extLst>
          </p:nvPr>
        </p:nvGraphicFramePr>
        <p:xfrm>
          <a:off x="6428931" y="446816"/>
          <a:ext cx="5333134" cy="5054600"/>
        </p:xfrm>
        <a:graphic>
          <a:graphicData uri="http://schemas.openxmlformats.org/drawingml/2006/table">
            <a:tbl>
              <a:tblPr firstRow="1" bandRow="1">
                <a:tableStyleId>{5C22544A-7EE6-4342-B048-85BDC9FD1C3A}</a:tableStyleId>
              </a:tblPr>
              <a:tblGrid>
                <a:gridCol w="5333134">
                  <a:extLst>
                    <a:ext uri="{9D8B030D-6E8A-4147-A177-3AD203B41FA5}">
                      <a16:colId xmlns:a16="http://schemas.microsoft.com/office/drawing/2014/main" val="755886062"/>
                    </a:ext>
                  </a:extLst>
                </a:gridCol>
              </a:tblGrid>
              <a:tr h="370840">
                <a:tc>
                  <a:txBody>
                    <a:bodyPr/>
                    <a:lstStyle/>
                    <a:p>
                      <a:pPr lvl="1"/>
                      <a:r>
                        <a:rPr lang="en-US" dirty="0"/>
                        <a:t>9 Core Principles of MST</a:t>
                      </a:r>
                    </a:p>
                  </a:txBody>
                  <a:tcPr/>
                </a:tc>
                <a:extLst>
                  <a:ext uri="{0D108BD9-81ED-4DB2-BD59-A6C34878D82A}">
                    <a16:rowId xmlns:a16="http://schemas.microsoft.com/office/drawing/2014/main" val="235038687"/>
                  </a:ext>
                </a:extLst>
              </a:tr>
              <a:tr h="370840">
                <a:tc>
                  <a:txBody>
                    <a:bodyPr/>
                    <a:lstStyle/>
                    <a:p>
                      <a:r>
                        <a:rPr lang="en-US" dirty="0"/>
                        <a:t>1. </a:t>
                      </a:r>
                      <a:r>
                        <a:rPr lang="en-US" sz="1800" b="0" i="0" kern="1200" dirty="0">
                          <a:solidFill>
                            <a:schemeClr val="dk1"/>
                          </a:solidFill>
                          <a:effectLst/>
                          <a:latin typeface="+mn-lt"/>
                          <a:ea typeface="+mn-ea"/>
                          <a:cs typeface="+mn-cs"/>
                        </a:rPr>
                        <a:t>The client exists within a series of systems</a:t>
                      </a:r>
                      <a:endParaRPr lang="en-US" dirty="0"/>
                    </a:p>
                  </a:txBody>
                  <a:tcPr/>
                </a:tc>
                <a:extLst>
                  <a:ext uri="{0D108BD9-81ED-4DB2-BD59-A6C34878D82A}">
                    <a16:rowId xmlns:a16="http://schemas.microsoft.com/office/drawing/2014/main" val="3933242633"/>
                  </a:ext>
                </a:extLst>
              </a:tr>
              <a:tr h="370840">
                <a:tc>
                  <a:txBody>
                    <a:bodyPr/>
                    <a:lstStyle/>
                    <a:p>
                      <a:r>
                        <a:rPr lang="en-US" dirty="0"/>
                        <a:t>2. </a:t>
                      </a:r>
                      <a:r>
                        <a:rPr lang="en-US" sz="1800" b="0" i="0" kern="1200" dirty="0">
                          <a:solidFill>
                            <a:schemeClr val="dk1"/>
                          </a:solidFill>
                          <a:effectLst/>
                          <a:latin typeface="+mn-lt"/>
                          <a:ea typeface="+mn-ea"/>
                          <a:cs typeface="+mn-cs"/>
                        </a:rPr>
                        <a:t>Practitioners use existing positive systems to help client create change</a:t>
                      </a:r>
                      <a:endParaRPr lang="en-US" dirty="0"/>
                    </a:p>
                  </a:txBody>
                  <a:tcPr/>
                </a:tc>
                <a:extLst>
                  <a:ext uri="{0D108BD9-81ED-4DB2-BD59-A6C34878D82A}">
                    <a16:rowId xmlns:a16="http://schemas.microsoft.com/office/drawing/2014/main" val="4222886065"/>
                  </a:ext>
                </a:extLst>
              </a:tr>
              <a:tr h="370840">
                <a:tc>
                  <a:txBody>
                    <a:bodyPr/>
                    <a:lstStyle/>
                    <a:p>
                      <a:r>
                        <a:rPr lang="en-US" dirty="0"/>
                        <a:t>3. </a:t>
                      </a:r>
                      <a:r>
                        <a:rPr lang="en-US" sz="1800" b="0" i="0" kern="1200" dirty="0">
                          <a:solidFill>
                            <a:schemeClr val="dk1"/>
                          </a:solidFill>
                          <a:effectLst/>
                          <a:latin typeface="+mn-lt"/>
                          <a:ea typeface="+mn-ea"/>
                          <a:cs typeface="+mn-cs"/>
                        </a:rPr>
                        <a:t>Interventions should include increased responsibility of family members</a:t>
                      </a:r>
                      <a:endParaRPr lang="en-US" dirty="0"/>
                    </a:p>
                  </a:txBody>
                  <a:tcPr/>
                </a:tc>
                <a:extLst>
                  <a:ext uri="{0D108BD9-81ED-4DB2-BD59-A6C34878D82A}">
                    <a16:rowId xmlns:a16="http://schemas.microsoft.com/office/drawing/2014/main" val="1236160059"/>
                  </a:ext>
                </a:extLst>
              </a:tr>
              <a:tr h="370840">
                <a:tc>
                  <a:txBody>
                    <a:bodyPr/>
                    <a:lstStyle/>
                    <a:p>
                      <a:r>
                        <a:rPr lang="en-US" dirty="0"/>
                        <a:t>4. </a:t>
                      </a:r>
                      <a:r>
                        <a:rPr lang="en-US" sz="1800" b="0" i="0" kern="1200" dirty="0">
                          <a:solidFill>
                            <a:schemeClr val="dk1"/>
                          </a:solidFill>
                          <a:effectLst/>
                          <a:latin typeface="+mn-lt"/>
                          <a:ea typeface="+mn-ea"/>
                          <a:cs typeface="+mn-cs"/>
                        </a:rPr>
                        <a:t>MST is present-focused and action-oriented</a:t>
                      </a:r>
                      <a:endParaRPr lang="en-US" dirty="0"/>
                    </a:p>
                  </a:txBody>
                  <a:tcPr/>
                </a:tc>
                <a:extLst>
                  <a:ext uri="{0D108BD9-81ED-4DB2-BD59-A6C34878D82A}">
                    <a16:rowId xmlns:a16="http://schemas.microsoft.com/office/drawing/2014/main" val="1531017813"/>
                  </a:ext>
                </a:extLst>
              </a:tr>
              <a:tr h="370840">
                <a:tc>
                  <a:txBody>
                    <a:bodyPr/>
                    <a:lstStyle/>
                    <a:p>
                      <a:r>
                        <a:rPr lang="en-US" dirty="0"/>
                        <a:t>5. </a:t>
                      </a:r>
                      <a:r>
                        <a:rPr lang="en-US" sz="1800" b="0" i="0" kern="1200" dirty="0">
                          <a:solidFill>
                            <a:schemeClr val="dk1"/>
                          </a:solidFill>
                          <a:effectLst/>
                          <a:latin typeface="+mn-lt"/>
                          <a:ea typeface="+mn-ea"/>
                          <a:cs typeface="+mn-cs"/>
                        </a:rPr>
                        <a:t>Each interventions targets a specific behavior</a:t>
                      </a:r>
                      <a:endParaRPr lang="en-US" dirty="0"/>
                    </a:p>
                  </a:txBody>
                  <a:tcPr/>
                </a:tc>
                <a:extLst>
                  <a:ext uri="{0D108BD9-81ED-4DB2-BD59-A6C34878D82A}">
                    <a16:rowId xmlns:a16="http://schemas.microsoft.com/office/drawing/2014/main" val="2655939720"/>
                  </a:ext>
                </a:extLst>
              </a:tr>
              <a:tr h="370840">
                <a:tc>
                  <a:txBody>
                    <a:bodyPr/>
                    <a:lstStyle/>
                    <a:p>
                      <a:r>
                        <a:rPr lang="en-US" dirty="0"/>
                        <a:t>6. </a:t>
                      </a:r>
                      <a:r>
                        <a:rPr lang="en-US" sz="1800" b="0" i="0" kern="1200" dirty="0">
                          <a:solidFill>
                            <a:schemeClr val="dk1"/>
                          </a:solidFill>
                          <a:effectLst/>
                          <a:latin typeface="+mn-lt"/>
                          <a:ea typeface="+mn-ea"/>
                          <a:cs typeface="+mn-cs"/>
                        </a:rPr>
                        <a:t>MST interventions should match the developmental age of the child for which they are created</a:t>
                      </a:r>
                      <a:endParaRPr lang="en-US" dirty="0"/>
                    </a:p>
                  </a:txBody>
                  <a:tcPr/>
                </a:tc>
                <a:extLst>
                  <a:ext uri="{0D108BD9-81ED-4DB2-BD59-A6C34878D82A}">
                    <a16:rowId xmlns:a16="http://schemas.microsoft.com/office/drawing/2014/main" val="3768859431"/>
                  </a:ext>
                </a:extLst>
              </a:tr>
              <a:tr h="370840">
                <a:tc>
                  <a:txBody>
                    <a:bodyPr/>
                    <a:lstStyle/>
                    <a:p>
                      <a:r>
                        <a:rPr lang="en-US" dirty="0"/>
                        <a:t>7. </a:t>
                      </a:r>
                      <a:r>
                        <a:rPr lang="en-US" sz="1800" b="0" i="0" kern="1200" dirty="0">
                          <a:solidFill>
                            <a:schemeClr val="dk1"/>
                          </a:solidFill>
                          <a:effectLst/>
                          <a:latin typeface="+mn-lt"/>
                          <a:ea typeface="+mn-ea"/>
                          <a:cs typeface="+mn-cs"/>
                        </a:rPr>
                        <a:t>Family members are needed to enact interventions</a:t>
                      </a:r>
                      <a:endParaRPr lang="en-US" dirty="0"/>
                    </a:p>
                  </a:txBody>
                  <a:tcPr/>
                </a:tc>
                <a:extLst>
                  <a:ext uri="{0D108BD9-81ED-4DB2-BD59-A6C34878D82A}">
                    <a16:rowId xmlns:a16="http://schemas.microsoft.com/office/drawing/2014/main" val="1414573211"/>
                  </a:ext>
                </a:extLst>
              </a:tr>
              <a:tr h="370840">
                <a:tc>
                  <a:txBody>
                    <a:bodyPr/>
                    <a:lstStyle/>
                    <a:p>
                      <a:r>
                        <a:rPr lang="en-US" dirty="0"/>
                        <a:t>8. </a:t>
                      </a:r>
                      <a:r>
                        <a:rPr lang="en-US" sz="1800" b="0" i="0" kern="1200" dirty="0">
                          <a:solidFill>
                            <a:schemeClr val="dk1"/>
                          </a:solidFill>
                          <a:effectLst/>
                          <a:latin typeface="+mn-lt"/>
                          <a:ea typeface="+mn-ea"/>
                          <a:cs typeface="+mn-cs"/>
                        </a:rPr>
                        <a:t>Evaluation of interventions occur from multiple perspectives</a:t>
                      </a:r>
                      <a:endParaRPr lang="en-US" dirty="0"/>
                    </a:p>
                  </a:txBody>
                  <a:tcPr/>
                </a:tc>
                <a:extLst>
                  <a:ext uri="{0D108BD9-81ED-4DB2-BD59-A6C34878D82A}">
                    <a16:rowId xmlns:a16="http://schemas.microsoft.com/office/drawing/2014/main" val="2480887067"/>
                  </a:ext>
                </a:extLst>
              </a:tr>
              <a:tr h="370840">
                <a:tc>
                  <a:txBody>
                    <a:bodyPr/>
                    <a:lstStyle/>
                    <a:p>
                      <a:r>
                        <a:rPr lang="en-US" dirty="0"/>
                        <a:t>9. </a:t>
                      </a:r>
                      <a:r>
                        <a:rPr lang="en-US" sz="1800" b="0" i="0" kern="1200" dirty="0">
                          <a:solidFill>
                            <a:schemeClr val="dk1"/>
                          </a:solidFill>
                          <a:effectLst/>
                          <a:latin typeface="+mn-lt"/>
                          <a:ea typeface="+mn-ea"/>
                          <a:cs typeface="+mn-cs"/>
                        </a:rPr>
                        <a:t>Each intervention is made to be used long term and in multiple settings</a:t>
                      </a:r>
                      <a:endParaRPr lang="en-US" dirty="0"/>
                    </a:p>
                  </a:txBody>
                  <a:tcPr/>
                </a:tc>
                <a:extLst>
                  <a:ext uri="{0D108BD9-81ED-4DB2-BD59-A6C34878D82A}">
                    <a16:rowId xmlns:a16="http://schemas.microsoft.com/office/drawing/2014/main" val="2504939553"/>
                  </a:ext>
                </a:extLst>
              </a:tr>
            </a:tbl>
          </a:graphicData>
        </a:graphic>
      </p:graphicFrame>
      <p:sp>
        <p:nvSpPr>
          <p:cNvPr id="5" name="TextBox 4">
            <a:extLst>
              <a:ext uri="{FF2B5EF4-FFF2-40B4-BE49-F238E27FC236}">
                <a16:creationId xmlns:a16="http://schemas.microsoft.com/office/drawing/2014/main" id="{F838121E-80F0-88E8-5F47-9B94A33DBD4C}"/>
              </a:ext>
            </a:extLst>
          </p:cNvPr>
          <p:cNvSpPr txBox="1"/>
          <p:nvPr/>
        </p:nvSpPr>
        <p:spPr>
          <a:xfrm>
            <a:off x="3036876" y="6052382"/>
            <a:ext cx="596188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27. All text (adapted) and table from </a:t>
            </a:r>
            <a:r>
              <a:rPr lang="en-US" sz="1000" dirty="0">
                <a:latin typeface="Arial" panose="020B0604020202020204" pitchFamily="34" charset="0"/>
                <a:cs typeface="Arial" panose="020B0604020202020204" pitchFamily="34" charset="0"/>
                <a:hlinkClick r:id="rId3"/>
              </a:rPr>
              <a:t>Wikipedia: Multisystemic Therapy</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4"/>
              </a:rPr>
              <a:t>CC BY SA 3.0</a:t>
            </a:r>
            <a:r>
              <a:rPr lang="en-US" sz="10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FB7FCF17-AA91-2901-474C-9F2766903FEF}"/>
              </a:ext>
            </a:extLst>
          </p:cNvPr>
          <p:cNvSpPr txBox="1"/>
          <p:nvPr/>
        </p:nvSpPr>
        <p:spPr>
          <a:xfrm>
            <a:off x="8243644" y="5149076"/>
            <a:ext cx="300082"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27</a:t>
            </a:r>
          </a:p>
        </p:txBody>
      </p:sp>
    </p:spTree>
    <p:extLst>
      <p:ext uri="{BB962C8B-B14F-4D97-AF65-F5344CB8AC3E}">
        <p14:creationId xmlns:p14="http://schemas.microsoft.com/office/powerpoint/2010/main" val="2840109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788429298"/>
              </p:ext>
            </p:extLst>
          </p:nvPr>
        </p:nvGraphicFramePr>
        <p:xfrm>
          <a:off x="259635" y="341671"/>
          <a:ext cx="11708277" cy="2438447"/>
        </p:xfrm>
        <a:graphic>
          <a:graphicData uri="http://schemas.openxmlformats.org/drawingml/2006/table">
            <a:tbl>
              <a:tblPr firstRow="1" bandRow="1">
                <a:tableStyleId>{5C22544A-7EE6-4342-B048-85BDC9FD1C3A}</a:tableStyleId>
              </a:tblPr>
              <a:tblGrid>
                <a:gridCol w="8654030">
                  <a:extLst>
                    <a:ext uri="{9D8B030D-6E8A-4147-A177-3AD203B41FA5}">
                      <a16:colId xmlns:a16="http://schemas.microsoft.com/office/drawing/2014/main" val="20001"/>
                    </a:ext>
                  </a:extLst>
                </a:gridCol>
                <a:gridCol w="3054247">
                  <a:extLst>
                    <a:ext uri="{9D8B030D-6E8A-4147-A177-3AD203B41FA5}">
                      <a16:colId xmlns:a16="http://schemas.microsoft.com/office/drawing/2014/main" val="20002"/>
                    </a:ext>
                  </a:extLst>
                </a:gridCol>
              </a:tblGrid>
              <a:tr h="180784">
                <a:tc>
                  <a:txBody>
                    <a:bodyPr/>
                    <a:lstStyle/>
                    <a:p>
                      <a:pPr algn="ctr"/>
                      <a:r>
                        <a:rPr lang="en-US" dirty="0"/>
                        <a:t>Description of ODD</a:t>
                      </a:r>
                    </a:p>
                  </a:txBody>
                  <a:tcPr/>
                </a:tc>
                <a:tc>
                  <a:txBody>
                    <a:bodyPr/>
                    <a:lstStyle/>
                    <a:p>
                      <a:pPr algn="ctr"/>
                      <a:r>
                        <a:rPr lang="en-US" dirty="0"/>
                        <a:t>Treatment</a:t>
                      </a:r>
                    </a:p>
                  </a:txBody>
                  <a:tcPr/>
                </a:tc>
                <a:extLst>
                  <a:ext uri="{0D108BD9-81ED-4DB2-BD59-A6C34878D82A}">
                    <a16:rowId xmlns:a16="http://schemas.microsoft.com/office/drawing/2014/main" val="10000"/>
                  </a:ext>
                </a:extLst>
              </a:tr>
              <a:tr h="2072687">
                <a:tc>
                  <a:txBody>
                    <a:bodyPr/>
                    <a:lstStyle/>
                    <a:p>
                      <a:pPr marL="285750" indent="-285750">
                        <a:buFont typeface="Wingdings" panose="05000000000000000000" pitchFamily="2" charset="2"/>
                        <a:buChar char="Ø"/>
                      </a:pPr>
                      <a:r>
                        <a:rPr lang="en-US" sz="1600" dirty="0"/>
                        <a:t>Listed in the DSM-5 under </a:t>
                      </a:r>
                      <a:r>
                        <a:rPr lang="en-US" sz="1600" i="1" dirty="0"/>
                        <a:t>Disruptive, impulse-control, and conduct disorders</a:t>
                      </a:r>
                      <a:r>
                        <a:rPr lang="en-US" sz="1600" dirty="0"/>
                        <a:t> and defined as "a pattern of angry/irritable mood, argumentative/defiant behavior, or vindictiveness".</a:t>
                      </a:r>
                      <a:endParaRPr lang="en-US" sz="16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Children with oppositional defiant disorder are </a:t>
                      </a:r>
                      <a:r>
                        <a:rPr lang="en-US" sz="1600" i="1" kern="1200" dirty="0">
                          <a:solidFill>
                            <a:schemeClr val="dk1"/>
                          </a:solidFill>
                          <a:effectLst/>
                          <a:latin typeface="+mn-lt"/>
                          <a:ea typeface="+mn-ea"/>
                          <a:cs typeface="+mn-cs"/>
                        </a:rPr>
                        <a:t>not</a:t>
                      </a:r>
                      <a:r>
                        <a:rPr lang="en-US" sz="1600" kern="1200" dirty="0">
                          <a:solidFill>
                            <a:schemeClr val="dk1"/>
                          </a:solidFill>
                          <a:effectLst/>
                          <a:latin typeface="+mn-lt"/>
                          <a:ea typeface="+mn-ea"/>
                          <a:cs typeface="+mn-cs"/>
                        </a:rPr>
                        <a:t> aggressive toward people or animals, do not destroy property, and do not show a pattern of theft or deceit.</a:t>
                      </a: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For a child or adolescent to qualify for a diagnosis of ODD, behaviors must cause considerable distress for the family or interfere significantly with academic or social functioning.</a:t>
                      </a: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ODD can be greatly amplified by the presence of other disorders such as ADHD, depression, or substance use disorders.</a:t>
                      </a:r>
                    </a:p>
                  </a:txBody>
                  <a:tcPr/>
                </a:tc>
                <a:tc>
                  <a:txBody>
                    <a:bodyPr/>
                    <a:lstStyle/>
                    <a:p>
                      <a:pPr marL="285750" indent="-285750">
                        <a:buFont typeface="Arial" panose="020B0604020202020204" pitchFamily="34" charset="0"/>
                        <a:buChar char="•"/>
                      </a:pPr>
                      <a:r>
                        <a:rPr lang="en-US" sz="1600" kern="1200" dirty="0">
                          <a:solidFill>
                            <a:schemeClr val="dk1"/>
                          </a:solidFill>
                          <a:effectLst/>
                          <a:latin typeface="+mn-lt"/>
                          <a:ea typeface="+mn-ea"/>
                          <a:cs typeface="+mn-cs"/>
                        </a:rPr>
                        <a:t>Parent management training</a:t>
                      </a:r>
                    </a:p>
                    <a:p>
                      <a:pPr marL="285750" indent="-285750">
                        <a:buFont typeface="Arial" panose="020B0604020202020204" pitchFamily="34" charset="0"/>
                        <a:buChar char="•"/>
                      </a:pPr>
                      <a:r>
                        <a:rPr lang="en-US" sz="1600" kern="1200" dirty="0">
                          <a:solidFill>
                            <a:schemeClr val="dk1"/>
                          </a:solidFill>
                          <a:effectLst/>
                          <a:latin typeface="+mn-lt"/>
                          <a:ea typeface="+mn-ea"/>
                          <a:cs typeface="+mn-cs"/>
                        </a:rPr>
                        <a:t>Individual psychotherapy,</a:t>
                      </a:r>
                    </a:p>
                    <a:p>
                      <a:pPr marL="285750" indent="-285750">
                        <a:buFont typeface="Arial" panose="020B0604020202020204" pitchFamily="34" charset="0"/>
                        <a:buChar char="•"/>
                      </a:pPr>
                      <a:r>
                        <a:rPr lang="en-US" sz="1600" kern="1200" dirty="0">
                          <a:solidFill>
                            <a:schemeClr val="dk1"/>
                          </a:solidFill>
                          <a:effectLst/>
                          <a:latin typeface="+mn-lt"/>
                          <a:ea typeface="+mn-ea"/>
                          <a:cs typeface="+mn-cs"/>
                        </a:rPr>
                        <a:t>Family therapy</a:t>
                      </a:r>
                    </a:p>
                    <a:p>
                      <a:pPr marL="285750" indent="-285750">
                        <a:buFont typeface="Arial" panose="020B0604020202020204" pitchFamily="34" charset="0"/>
                        <a:buChar char="•"/>
                      </a:pPr>
                      <a:r>
                        <a:rPr lang="en-US" sz="1600" kern="1200" dirty="0">
                          <a:solidFill>
                            <a:schemeClr val="dk1"/>
                          </a:solidFill>
                          <a:effectLst/>
                          <a:latin typeface="+mn-lt"/>
                          <a:ea typeface="+mn-ea"/>
                          <a:cs typeface="+mn-cs"/>
                        </a:rPr>
                        <a:t>Cognitive behavioral therapy</a:t>
                      </a:r>
                    </a:p>
                    <a:p>
                      <a:pPr marL="285750" indent="-285750">
                        <a:buFont typeface="Arial" panose="020B0604020202020204" pitchFamily="34" charset="0"/>
                        <a:buChar char="•"/>
                      </a:pPr>
                      <a:r>
                        <a:rPr lang="en-US" sz="1600" kern="1200" dirty="0">
                          <a:solidFill>
                            <a:schemeClr val="dk1"/>
                          </a:solidFill>
                          <a:effectLst/>
                          <a:latin typeface="+mn-lt"/>
                          <a:ea typeface="+mn-ea"/>
                          <a:cs typeface="+mn-cs"/>
                        </a:rPr>
                        <a:t>Social skills training</a:t>
                      </a:r>
                    </a:p>
                    <a:p>
                      <a:pPr marL="285750" indent="-285750">
                        <a:buFont typeface="Arial" panose="020B0604020202020204" pitchFamily="34" charset="0"/>
                        <a:buChar char="•"/>
                      </a:pPr>
                      <a:r>
                        <a:rPr lang="en-US" sz="1600" kern="1200" dirty="0">
                          <a:solidFill>
                            <a:schemeClr val="dk1"/>
                          </a:solidFill>
                          <a:effectLst/>
                          <a:latin typeface="+mn-lt"/>
                          <a:ea typeface="+mn-ea"/>
                          <a:cs typeface="+mn-cs"/>
                        </a:rPr>
                        <a:t>Preventative Programs </a:t>
                      </a:r>
                      <a:endParaRPr lang="en-US" sz="1600" kern="1200" baseline="30000" dirty="0">
                        <a:solidFill>
                          <a:schemeClr val="dk1"/>
                        </a:solidFill>
                        <a:effectLst/>
                        <a:latin typeface="+mn-lt"/>
                        <a:ea typeface="+mn-ea"/>
                        <a:cs typeface="+mn-cs"/>
                      </a:endParaRPr>
                    </a:p>
                    <a:p>
                      <a:pPr marL="285750" indent="-285750">
                        <a:buFont typeface="Arial" panose="020B0604020202020204" pitchFamily="34" charset="0"/>
                        <a:buChar char="•"/>
                      </a:pPr>
                      <a:endParaRPr lang="en-US" sz="1600" dirty="0"/>
                    </a:p>
                  </a:txBody>
                  <a:tcPr/>
                </a:tc>
                <a:extLst>
                  <a:ext uri="{0D108BD9-81ED-4DB2-BD59-A6C34878D82A}">
                    <a16:rowId xmlns:a16="http://schemas.microsoft.com/office/drawing/2014/main" val="10002"/>
                  </a:ext>
                </a:extLst>
              </a:tr>
            </a:tbl>
          </a:graphicData>
        </a:graphic>
      </p:graphicFrame>
      <p:sp>
        <p:nvSpPr>
          <p:cNvPr id="7" name="TextBox 6"/>
          <p:cNvSpPr txBox="1"/>
          <p:nvPr/>
        </p:nvSpPr>
        <p:spPr>
          <a:xfrm>
            <a:off x="10709753" y="2880986"/>
            <a:ext cx="184731" cy="369332"/>
          </a:xfrm>
          <a:prstGeom prst="rect">
            <a:avLst/>
          </a:prstGeom>
          <a:noFill/>
        </p:spPr>
        <p:txBody>
          <a:bodyPr wrap="none" rtlCol="0">
            <a:spAutoFit/>
          </a:bodyPr>
          <a:lstStyle/>
          <a:p>
            <a:endParaRPr lang="en-US"/>
          </a:p>
        </p:txBody>
      </p:sp>
      <p:sp>
        <p:nvSpPr>
          <p:cNvPr id="4" name="TextBox 3"/>
          <p:cNvSpPr txBox="1"/>
          <p:nvPr/>
        </p:nvSpPr>
        <p:spPr>
          <a:xfrm>
            <a:off x="11797032" y="5956240"/>
            <a:ext cx="341760" cy="276999"/>
          </a:xfrm>
          <a:prstGeom prst="rect">
            <a:avLst/>
          </a:prstGeom>
          <a:noFill/>
        </p:spPr>
        <p:txBody>
          <a:bodyPr wrap="none" rtlCol="0">
            <a:spAutoFit/>
          </a:bodyPr>
          <a:lstStyle/>
          <a:p>
            <a:r>
              <a:rPr lang="en-US" baseline="30000"/>
              <a:t>27</a:t>
            </a:r>
          </a:p>
        </p:txBody>
      </p:sp>
      <p:sp>
        <p:nvSpPr>
          <p:cNvPr id="9" name="TextBox 8">
            <a:extLst>
              <a:ext uri="{FF2B5EF4-FFF2-40B4-BE49-F238E27FC236}">
                <a16:creationId xmlns:a16="http://schemas.microsoft.com/office/drawing/2014/main" id="{B6488343-ADFD-369F-DAA3-6461A4521E36}"/>
              </a:ext>
            </a:extLst>
          </p:cNvPr>
          <p:cNvSpPr txBox="1"/>
          <p:nvPr/>
        </p:nvSpPr>
        <p:spPr>
          <a:xfrm>
            <a:off x="1352695" y="11641"/>
            <a:ext cx="10444337" cy="369332"/>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Disruptive, Impulse Control, and Conduct Disorders: Oppositional Defiant Disorder (ODD)</a:t>
            </a:r>
            <a:endParaRPr lang="en-US" dirty="0"/>
          </a:p>
        </p:txBody>
      </p:sp>
      <p:pic>
        <p:nvPicPr>
          <p:cNvPr id="13" name="Picture 12">
            <a:extLst>
              <a:ext uri="{FF2B5EF4-FFF2-40B4-BE49-F238E27FC236}">
                <a16:creationId xmlns:a16="http://schemas.microsoft.com/office/drawing/2014/main" id="{97E4C82C-6F9F-071D-246C-6E6AB0F158C8}"/>
              </a:ext>
            </a:extLst>
          </p:cNvPr>
          <p:cNvPicPr>
            <a:picLocks noChangeAspect="1"/>
          </p:cNvPicPr>
          <p:nvPr/>
        </p:nvPicPr>
        <p:blipFill>
          <a:blip r:embed="rId2"/>
          <a:stretch>
            <a:fillRect/>
          </a:stretch>
        </p:blipFill>
        <p:spPr>
          <a:xfrm>
            <a:off x="2522981" y="2829668"/>
            <a:ext cx="7181583" cy="2743200"/>
          </a:xfrm>
          <a:prstGeom prst="rect">
            <a:avLst/>
          </a:prstGeom>
        </p:spPr>
      </p:pic>
      <p:sp>
        <p:nvSpPr>
          <p:cNvPr id="14" name="TextBox 13">
            <a:extLst>
              <a:ext uri="{FF2B5EF4-FFF2-40B4-BE49-F238E27FC236}">
                <a16:creationId xmlns:a16="http://schemas.microsoft.com/office/drawing/2014/main" id="{2A4846F9-029B-D3E0-0A2F-27726B45AF46}"/>
              </a:ext>
            </a:extLst>
          </p:cNvPr>
          <p:cNvSpPr txBox="1"/>
          <p:nvPr/>
        </p:nvSpPr>
        <p:spPr>
          <a:xfrm>
            <a:off x="11071766" y="1920624"/>
            <a:ext cx="300082"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27</a:t>
            </a:r>
          </a:p>
        </p:txBody>
      </p:sp>
      <p:sp>
        <p:nvSpPr>
          <p:cNvPr id="15" name="TextBox 14">
            <a:extLst>
              <a:ext uri="{FF2B5EF4-FFF2-40B4-BE49-F238E27FC236}">
                <a16:creationId xmlns:a16="http://schemas.microsoft.com/office/drawing/2014/main" id="{D7D5220B-2C39-BCD5-C81B-44E5058C95E3}"/>
              </a:ext>
            </a:extLst>
          </p:cNvPr>
          <p:cNvSpPr txBox="1"/>
          <p:nvPr/>
        </p:nvSpPr>
        <p:spPr>
          <a:xfrm>
            <a:off x="3048450" y="6094739"/>
            <a:ext cx="5253361"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27. All text from </a:t>
            </a:r>
            <a:r>
              <a:rPr lang="en-US" sz="1000" dirty="0">
                <a:latin typeface="Arial" panose="020B0604020202020204" pitchFamily="34" charset="0"/>
                <a:cs typeface="Arial" panose="020B0604020202020204" pitchFamily="34" charset="0"/>
                <a:hlinkClick r:id="rId3"/>
              </a:rPr>
              <a:t>Wikipedia: Oppositional Defiant Disorder</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4"/>
              </a:rPr>
              <a:t>CC BY SA 3.0</a:t>
            </a:r>
            <a:r>
              <a:rPr lang="en-US" sz="1000" dirty="0">
                <a:latin typeface="Arial" panose="020B0604020202020204" pitchFamily="34" charset="0"/>
                <a:cs typeface="Arial" panose="020B0604020202020204" pitchFamily="34" charset="0"/>
              </a:rPr>
              <a:t>.</a:t>
            </a:r>
          </a:p>
        </p:txBody>
      </p:sp>
      <p:sp>
        <p:nvSpPr>
          <p:cNvPr id="16" name="TextBox 15">
            <a:extLst>
              <a:ext uri="{FF2B5EF4-FFF2-40B4-BE49-F238E27FC236}">
                <a16:creationId xmlns:a16="http://schemas.microsoft.com/office/drawing/2014/main" id="{1CB697B3-BD58-B39F-3D01-1D2D78EA69D5}"/>
              </a:ext>
            </a:extLst>
          </p:cNvPr>
          <p:cNvSpPr txBox="1"/>
          <p:nvPr/>
        </p:nvSpPr>
        <p:spPr>
          <a:xfrm>
            <a:off x="1914222" y="5572868"/>
            <a:ext cx="932128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5"/>
              </a:rPr>
              <a:t>What is Oppositional Defiant Disorder?, </a:t>
            </a:r>
            <a:r>
              <a:rPr lang="en-US" sz="1200" dirty="0">
                <a:latin typeface="Arial" panose="020B0604020202020204" pitchFamily="34" charset="0"/>
                <a:cs typeface="Arial" panose="020B0604020202020204" pitchFamily="34" charset="0"/>
              </a:rPr>
              <a:t>provides an overview of ODD and some of the therapies used to treat ODD.</a:t>
            </a: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6"/>
              </a:rPr>
              <a:t>Tips for Managing Oppositional Defiant Disorder</a:t>
            </a:r>
            <a:r>
              <a:rPr lang="en-US" sz="1200" dirty="0">
                <a:latin typeface="Arial" panose="020B0604020202020204" pitchFamily="34" charset="0"/>
                <a:cs typeface="Arial" panose="020B0604020202020204" pitchFamily="34" charset="0"/>
              </a:rPr>
              <a:t>, many of which are taught in therapy.</a:t>
            </a:r>
          </a:p>
        </p:txBody>
      </p:sp>
    </p:spTree>
    <p:extLst>
      <p:ext uri="{BB962C8B-B14F-4D97-AF65-F5344CB8AC3E}">
        <p14:creationId xmlns:p14="http://schemas.microsoft.com/office/powerpoint/2010/main" val="3608521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8542" y="0"/>
            <a:ext cx="11478209"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Disruptive, Impulse-Control, and Conduct Disorders: Intermittent Explosive Disorder (IED)</a:t>
            </a:r>
            <a:endParaRPr lang="en-US" sz="2000" b="1" dirty="0">
              <a:latin typeface="Arial" panose="020B060402020202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238439600"/>
              </p:ext>
            </p:extLst>
          </p:nvPr>
        </p:nvGraphicFramePr>
        <p:xfrm>
          <a:off x="110669" y="359495"/>
          <a:ext cx="11998036" cy="2377440"/>
        </p:xfrm>
        <a:graphic>
          <a:graphicData uri="http://schemas.openxmlformats.org/drawingml/2006/table">
            <a:tbl>
              <a:tblPr firstRow="1" bandRow="1">
                <a:tableStyleId>{5C22544A-7EE6-4342-B048-85BDC9FD1C3A}</a:tableStyleId>
              </a:tblPr>
              <a:tblGrid>
                <a:gridCol w="8793018">
                  <a:extLst>
                    <a:ext uri="{9D8B030D-6E8A-4147-A177-3AD203B41FA5}">
                      <a16:colId xmlns:a16="http://schemas.microsoft.com/office/drawing/2014/main" val="20001"/>
                    </a:ext>
                  </a:extLst>
                </a:gridCol>
                <a:gridCol w="3205018">
                  <a:extLst>
                    <a:ext uri="{9D8B030D-6E8A-4147-A177-3AD203B41FA5}">
                      <a16:colId xmlns:a16="http://schemas.microsoft.com/office/drawing/2014/main" val="20002"/>
                    </a:ext>
                  </a:extLst>
                </a:gridCol>
              </a:tblGrid>
              <a:tr h="278077">
                <a:tc>
                  <a:txBody>
                    <a:bodyPr/>
                    <a:lstStyle/>
                    <a:p>
                      <a:pPr algn="ctr"/>
                      <a:r>
                        <a:rPr lang="en-US" dirty="0"/>
                        <a:t>Description of IED</a:t>
                      </a:r>
                    </a:p>
                  </a:txBody>
                  <a:tcPr/>
                </a:tc>
                <a:tc>
                  <a:txBody>
                    <a:bodyPr/>
                    <a:lstStyle/>
                    <a:p>
                      <a:pPr algn="ctr"/>
                      <a:r>
                        <a:rPr lang="en-US"/>
                        <a:t>Treatment</a:t>
                      </a:r>
                    </a:p>
                  </a:txBody>
                  <a:tcPr/>
                </a:tc>
                <a:extLst>
                  <a:ext uri="{0D108BD9-81ED-4DB2-BD59-A6C34878D82A}">
                    <a16:rowId xmlns:a16="http://schemas.microsoft.com/office/drawing/2014/main" val="10000"/>
                  </a:ext>
                </a:extLst>
              </a:tr>
              <a:tr h="370840">
                <a:tc>
                  <a:txBody>
                    <a:bodyPr/>
                    <a:lstStyle/>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IED is a behavioral disorder characterized by explosive outbursts of </a:t>
                      </a:r>
                      <a:r>
                        <a:rPr lang="en-US" sz="1800" b="1" kern="1200" dirty="0">
                          <a:solidFill>
                            <a:schemeClr val="dk1"/>
                          </a:solidFill>
                          <a:effectLst/>
                          <a:latin typeface="+mn-lt"/>
                          <a:ea typeface="+mn-ea"/>
                          <a:cs typeface="+mn-cs"/>
                        </a:rPr>
                        <a:t>anger</a:t>
                      </a:r>
                      <a:r>
                        <a:rPr lang="en-US" sz="1800" kern="1200" dirty="0">
                          <a:solidFill>
                            <a:schemeClr val="dk1"/>
                          </a:solidFill>
                          <a:effectLst/>
                          <a:latin typeface="+mn-lt"/>
                          <a:ea typeface="+mn-ea"/>
                          <a:cs typeface="+mn-cs"/>
                        </a:rPr>
                        <a:t>, often to the point of </a:t>
                      </a:r>
                      <a:r>
                        <a:rPr lang="en-US" sz="1800" b="1" kern="1200" dirty="0">
                          <a:solidFill>
                            <a:schemeClr val="dk1"/>
                          </a:solidFill>
                          <a:effectLst/>
                          <a:latin typeface="+mn-lt"/>
                          <a:ea typeface="+mn-ea"/>
                          <a:cs typeface="+mn-cs"/>
                        </a:rPr>
                        <a:t>rage</a:t>
                      </a:r>
                      <a:r>
                        <a:rPr lang="en-US" sz="1800" kern="1200" dirty="0">
                          <a:solidFill>
                            <a:schemeClr val="dk1"/>
                          </a:solidFill>
                          <a:effectLst/>
                          <a:latin typeface="+mn-lt"/>
                          <a:ea typeface="+mn-ea"/>
                          <a:cs typeface="+mn-cs"/>
                        </a:rPr>
                        <a:t>, that are disproportionate to the situation at hand (e.g., impulsive screaming triggered by relatively inconsequential events). Impulsive aggression is unpremeditated and is defined by a disproportionate reaction to any provocation, real or perceived.</a:t>
                      </a:r>
                    </a:p>
                  </a:txBody>
                  <a:tcPr/>
                </a:tc>
                <a:tc>
                  <a:txBody>
                    <a:bodyPr/>
                    <a:lstStyle/>
                    <a:p>
                      <a:pPr marL="285750" indent="-285750">
                        <a:buFont typeface="Arial" panose="020B0604020202020204" pitchFamily="34" charset="0"/>
                        <a:buChar char="•"/>
                      </a:pPr>
                      <a:r>
                        <a:rPr lang="en-US" sz="1800" kern="1200" dirty="0">
                          <a:solidFill>
                            <a:schemeClr val="dk1"/>
                          </a:solidFill>
                          <a:effectLst/>
                          <a:latin typeface="+mn-lt"/>
                          <a:ea typeface="+mn-ea"/>
                          <a:cs typeface="+mn-cs"/>
                        </a:rPr>
                        <a:t>Cognitive behavioral therapy</a:t>
                      </a:r>
                    </a:p>
                    <a:p>
                      <a:pPr marL="285750" indent="-285750">
                        <a:buFont typeface="Arial" panose="020B0604020202020204" pitchFamily="34" charset="0"/>
                        <a:buChar char="•"/>
                      </a:pPr>
                      <a:r>
                        <a:rPr lang="en-US" sz="1800" kern="1200" dirty="0">
                          <a:solidFill>
                            <a:schemeClr val="dk1"/>
                          </a:solidFill>
                          <a:effectLst/>
                          <a:latin typeface="+mn-lt"/>
                          <a:ea typeface="+mn-ea"/>
                          <a:cs typeface="+mn-cs"/>
                        </a:rPr>
                        <a:t>Individual therapy</a:t>
                      </a:r>
                    </a:p>
                    <a:p>
                      <a:pPr marL="285750" indent="-285750">
                        <a:buFont typeface="Arial" panose="020B0604020202020204" pitchFamily="34" charset="0"/>
                        <a:buChar char="•"/>
                      </a:pPr>
                      <a:r>
                        <a:rPr lang="en-US" sz="1800" kern="1200" dirty="0">
                          <a:solidFill>
                            <a:schemeClr val="dk1"/>
                          </a:solidFill>
                          <a:effectLst/>
                          <a:latin typeface="+mn-lt"/>
                          <a:ea typeface="+mn-ea"/>
                          <a:cs typeface="+mn-cs"/>
                        </a:rPr>
                        <a:t>Family</a:t>
                      </a:r>
                    </a:p>
                    <a:p>
                      <a:pPr marL="285750" indent="-285750">
                        <a:buFont typeface="Arial" panose="020B0604020202020204" pitchFamily="34" charset="0"/>
                        <a:buChar char="•"/>
                      </a:pPr>
                      <a:r>
                        <a:rPr lang="en-US" sz="1800" kern="1200" dirty="0">
                          <a:solidFill>
                            <a:schemeClr val="dk1"/>
                          </a:solidFill>
                          <a:effectLst/>
                          <a:latin typeface="+mn-lt"/>
                          <a:ea typeface="+mn-ea"/>
                          <a:cs typeface="+mn-cs"/>
                        </a:rPr>
                        <a:t>Psychotropic medication (though the pharmaceutical options have shown limited success)</a:t>
                      </a:r>
                      <a:endParaRPr lang="en-US" dirty="0">
                        <a:effectLst/>
                      </a:endParaRPr>
                    </a:p>
                  </a:txBody>
                  <a:tcPr/>
                </a:tc>
                <a:extLst>
                  <a:ext uri="{0D108BD9-81ED-4DB2-BD59-A6C34878D82A}">
                    <a16:rowId xmlns:a16="http://schemas.microsoft.com/office/drawing/2014/main" val="10001"/>
                  </a:ext>
                </a:extLst>
              </a:tr>
            </a:tbl>
          </a:graphicData>
        </a:graphic>
      </p:graphicFrame>
      <p:sp>
        <p:nvSpPr>
          <p:cNvPr id="7" name="TextBox 6"/>
          <p:cNvSpPr txBox="1"/>
          <p:nvPr/>
        </p:nvSpPr>
        <p:spPr>
          <a:xfrm>
            <a:off x="10709753" y="2880986"/>
            <a:ext cx="184731" cy="369332"/>
          </a:xfrm>
          <a:prstGeom prst="rect">
            <a:avLst/>
          </a:prstGeom>
          <a:noFill/>
        </p:spPr>
        <p:txBody>
          <a:bodyPr wrap="none" rtlCol="0">
            <a:spAutoFit/>
          </a:bodyPr>
          <a:lstStyle/>
          <a:p>
            <a:endParaRPr lang="en-US"/>
          </a:p>
        </p:txBody>
      </p:sp>
      <p:sp>
        <p:nvSpPr>
          <p:cNvPr id="4" name="TextBox 3"/>
          <p:cNvSpPr txBox="1"/>
          <p:nvPr/>
        </p:nvSpPr>
        <p:spPr>
          <a:xfrm>
            <a:off x="3687191" y="6091289"/>
            <a:ext cx="4800913" cy="261610"/>
          </a:xfrm>
          <a:prstGeom prst="rect">
            <a:avLst/>
          </a:prstGeom>
          <a:noFill/>
        </p:spPr>
        <p:txBody>
          <a:bodyPr wrap="square" rtlCol="0">
            <a:spAutoFit/>
          </a:bodyPr>
          <a:lstStyle/>
          <a:p>
            <a:r>
              <a:rPr lang="en-US" sz="1100" dirty="0"/>
              <a:t>28. From </a:t>
            </a:r>
            <a:r>
              <a:rPr lang="en-US" sz="1100" dirty="0">
                <a:hlinkClick r:id="rId3"/>
              </a:rPr>
              <a:t>Wikipedia: Intermittent Explosive Disorder</a:t>
            </a:r>
            <a:r>
              <a:rPr lang="en-US" sz="1100" dirty="0"/>
              <a:t>. Licensed under </a:t>
            </a:r>
            <a:r>
              <a:rPr lang="en-US" sz="1100" dirty="0">
                <a:hlinkClick r:id="rId4"/>
              </a:rPr>
              <a:t>CC BY SA 3.0</a:t>
            </a:r>
            <a:endParaRPr lang="en-US" sz="1100" dirty="0"/>
          </a:p>
        </p:txBody>
      </p:sp>
      <p:pic>
        <p:nvPicPr>
          <p:cNvPr id="8" name="Picture 7">
            <a:extLst>
              <a:ext uri="{FF2B5EF4-FFF2-40B4-BE49-F238E27FC236}">
                <a16:creationId xmlns:a16="http://schemas.microsoft.com/office/drawing/2014/main" id="{01531009-FF72-6ED5-1937-D3D8D81D15DE}"/>
              </a:ext>
            </a:extLst>
          </p:cNvPr>
          <p:cNvPicPr>
            <a:picLocks noChangeAspect="1"/>
          </p:cNvPicPr>
          <p:nvPr/>
        </p:nvPicPr>
        <p:blipFill>
          <a:blip r:embed="rId5"/>
          <a:stretch>
            <a:fillRect/>
          </a:stretch>
        </p:blipFill>
        <p:spPr>
          <a:xfrm>
            <a:off x="1177975" y="2784417"/>
            <a:ext cx="9819341" cy="3108960"/>
          </a:xfrm>
          <a:prstGeom prst="rect">
            <a:avLst/>
          </a:prstGeom>
        </p:spPr>
      </p:pic>
      <p:sp>
        <p:nvSpPr>
          <p:cNvPr id="9" name="TextBox 8">
            <a:extLst>
              <a:ext uri="{FF2B5EF4-FFF2-40B4-BE49-F238E27FC236}">
                <a16:creationId xmlns:a16="http://schemas.microsoft.com/office/drawing/2014/main" id="{34767E9D-F0B0-6F47-3613-1497153E463C}"/>
              </a:ext>
            </a:extLst>
          </p:cNvPr>
          <p:cNvSpPr txBox="1"/>
          <p:nvPr/>
        </p:nvSpPr>
        <p:spPr>
          <a:xfrm>
            <a:off x="2472712" y="5466317"/>
            <a:ext cx="300082"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28</a:t>
            </a:r>
          </a:p>
        </p:txBody>
      </p:sp>
      <p:sp>
        <p:nvSpPr>
          <p:cNvPr id="10" name="TextBox 9">
            <a:extLst>
              <a:ext uri="{FF2B5EF4-FFF2-40B4-BE49-F238E27FC236}">
                <a16:creationId xmlns:a16="http://schemas.microsoft.com/office/drawing/2014/main" id="{734A940C-92DB-32A0-9888-728CD3D6F350}"/>
              </a:ext>
            </a:extLst>
          </p:cNvPr>
          <p:cNvSpPr txBox="1"/>
          <p:nvPr/>
        </p:nvSpPr>
        <p:spPr>
          <a:xfrm>
            <a:off x="1283503" y="5839887"/>
            <a:ext cx="971381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What is Intermittent Explosive Disorder? </a:t>
            </a:r>
            <a:r>
              <a:rPr lang="en-US" sz="1200" dirty="0">
                <a:latin typeface="Arial" panose="020B0604020202020204" pitchFamily="34" charset="0"/>
                <a:cs typeface="Arial" panose="020B0604020202020204" pitchFamily="34" charset="0"/>
              </a:rPr>
              <a:t>Dr. Jeff Gardere describes IED along with discussing it’s causes, symptoms and treatments. </a:t>
            </a:r>
          </a:p>
        </p:txBody>
      </p:sp>
    </p:spTree>
    <p:extLst>
      <p:ext uri="{BB962C8B-B14F-4D97-AF65-F5344CB8AC3E}">
        <p14:creationId xmlns:p14="http://schemas.microsoft.com/office/powerpoint/2010/main" val="5328860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A02A4D-F3D6-A902-3DBB-92D1CC9740A8}"/>
              </a:ext>
            </a:extLst>
          </p:cNvPr>
          <p:cNvSpPr txBox="1">
            <a:spLocks/>
          </p:cNvSpPr>
          <p:nvPr/>
        </p:nvSpPr>
        <p:spPr>
          <a:xfrm>
            <a:off x="1051898" y="0"/>
            <a:ext cx="10109973" cy="3881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800" b="1" dirty="0">
                <a:latin typeface="Arial" panose="020B0604020202020204" pitchFamily="34" charset="0"/>
                <a:cs typeface="Arial" panose="020B0604020202020204" pitchFamily="34" charset="0"/>
              </a:rPr>
              <a:t> Attachment: What is Attachment and Overview of Theories of Attachment</a:t>
            </a:r>
          </a:p>
        </p:txBody>
      </p:sp>
      <p:graphicFrame>
        <p:nvGraphicFramePr>
          <p:cNvPr id="3" name="Table 2">
            <a:extLst>
              <a:ext uri="{FF2B5EF4-FFF2-40B4-BE49-F238E27FC236}">
                <a16:creationId xmlns:a16="http://schemas.microsoft.com/office/drawing/2014/main" id="{A985BAA5-3092-029D-A2B6-13CDD4E73F92}"/>
              </a:ext>
            </a:extLst>
          </p:cNvPr>
          <p:cNvGraphicFramePr>
            <a:graphicFrameLocks noGrp="1"/>
          </p:cNvGraphicFramePr>
          <p:nvPr>
            <p:extLst>
              <p:ext uri="{D42A27DB-BD31-4B8C-83A1-F6EECF244321}">
                <p14:modId xmlns:p14="http://schemas.microsoft.com/office/powerpoint/2010/main" val="1895734246"/>
              </p:ext>
            </p:extLst>
          </p:nvPr>
        </p:nvGraphicFramePr>
        <p:xfrm>
          <a:off x="93303" y="362625"/>
          <a:ext cx="12027159" cy="2699492"/>
        </p:xfrm>
        <a:graphic>
          <a:graphicData uri="http://schemas.openxmlformats.org/drawingml/2006/table">
            <a:tbl>
              <a:tblPr firstRow="1" bandRow="1">
                <a:tableStyleId>{5C22544A-7EE6-4342-B048-85BDC9FD1C3A}</a:tableStyleId>
              </a:tblPr>
              <a:tblGrid>
                <a:gridCol w="12027159">
                  <a:extLst>
                    <a:ext uri="{9D8B030D-6E8A-4147-A177-3AD203B41FA5}">
                      <a16:colId xmlns:a16="http://schemas.microsoft.com/office/drawing/2014/main" val="20000"/>
                    </a:ext>
                  </a:extLst>
                </a:gridCol>
              </a:tblGrid>
              <a:tr h="413492">
                <a:tc>
                  <a:txBody>
                    <a:bodyPr/>
                    <a:lstStyle/>
                    <a:p>
                      <a:pPr algn="ctr"/>
                      <a:r>
                        <a:rPr lang="en-US" sz="1800" dirty="0"/>
                        <a:t>What is Attachment?</a:t>
                      </a:r>
                    </a:p>
                  </a:txBody>
                  <a:tcPr/>
                </a:tc>
                <a:extLst>
                  <a:ext uri="{0D108BD9-81ED-4DB2-BD59-A6C34878D82A}">
                    <a16:rowId xmlns:a16="http://schemas.microsoft.com/office/drawing/2014/main" val="10000"/>
                  </a:ext>
                </a:extLst>
              </a:tr>
              <a:tr h="1723866">
                <a:tc>
                  <a:txBody>
                    <a:bodyPr/>
                    <a:lstStyle/>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Attachment is a deep and enduring emotional bond that connects one person to another across time and space (Ainsworth, 1973; Bowlby, 1969).</a:t>
                      </a:r>
                    </a:p>
                    <a:p>
                      <a:pPr marL="285750" indent="-285750">
                        <a:buFont typeface="Wingdings" panose="05000000000000000000" pitchFamily="2" charset="2"/>
                        <a:buChar char="Ø"/>
                      </a:pPr>
                      <a:endParaRPr lang="en-US" sz="16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Attachment behavior towards the child includes </a:t>
                      </a:r>
                      <a:r>
                        <a:rPr lang="en-US" sz="1600" b="1" kern="1200" dirty="0">
                          <a:solidFill>
                            <a:schemeClr val="dk1"/>
                          </a:solidFill>
                          <a:effectLst/>
                          <a:latin typeface="+mn-lt"/>
                          <a:ea typeface="+mn-ea"/>
                          <a:cs typeface="+mn-cs"/>
                        </a:rPr>
                        <a:t>responding sensitively and appropriately </a:t>
                      </a:r>
                      <a:r>
                        <a:rPr lang="en-US" sz="1600" kern="1200" dirty="0">
                          <a:solidFill>
                            <a:schemeClr val="dk1"/>
                          </a:solidFill>
                          <a:effectLst/>
                          <a:latin typeface="+mn-lt"/>
                          <a:ea typeface="+mn-ea"/>
                          <a:cs typeface="+mn-cs"/>
                        </a:rPr>
                        <a:t>to the child’s needs</a:t>
                      </a:r>
                    </a:p>
                    <a:p>
                      <a:pPr marL="0" indent="0">
                        <a:buFont typeface="Wingdings" panose="05000000000000000000" pitchFamily="2" charset="2"/>
                        <a:buNone/>
                      </a:pPr>
                      <a:endParaRPr lang="en-US" sz="16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Attachment is characterized by specific behaviors in children, such as seeking proximity to the attachment figure when upset or threatened (Bowlby, 1969).</a:t>
                      </a:r>
                    </a:p>
                    <a:p>
                      <a:pPr marL="285750" indent="-285750">
                        <a:buFont typeface="Wingdings" panose="05000000000000000000" pitchFamily="2" charset="2"/>
                        <a:buChar char="Ø"/>
                      </a:pPr>
                      <a:endParaRPr lang="en-US" sz="16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Such behavior appears universal across cultures. </a:t>
                      </a:r>
                      <a:endParaRPr lang="en-US" sz="1600" kern="1200" baseline="30000" dirty="0">
                        <a:solidFill>
                          <a:schemeClr val="dk1"/>
                        </a:solidFill>
                        <a:effectLst/>
                        <a:latin typeface="+mn-lt"/>
                        <a:ea typeface="+mn-ea"/>
                        <a:cs typeface="+mn-cs"/>
                      </a:endParaRPr>
                    </a:p>
                  </a:txBody>
                  <a:tcPr/>
                </a:tc>
                <a:extLst>
                  <a:ext uri="{0D108BD9-81ED-4DB2-BD59-A6C34878D82A}">
                    <a16:rowId xmlns:a16="http://schemas.microsoft.com/office/drawing/2014/main" val="10001"/>
                  </a:ext>
                </a:extLst>
              </a:tr>
            </a:tbl>
          </a:graphicData>
        </a:graphic>
      </p:graphicFrame>
      <p:sp>
        <p:nvSpPr>
          <p:cNvPr id="5" name="TextBox 4">
            <a:extLst>
              <a:ext uri="{FF2B5EF4-FFF2-40B4-BE49-F238E27FC236}">
                <a16:creationId xmlns:a16="http://schemas.microsoft.com/office/drawing/2014/main" id="{A83F9B58-A9D7-9DA5-7AFD-D848AA7A95F2}"/>
              </a:ext>
            </a:extLst>
          </p:cNvPr>
          <p:cNvSpPr txBox="1"/>
          <p:nvPr/>
        </p:nvSpPr>
        <p:spPr>
          <a:xfrm>
            <a:off x="1935811" y="5932743"/>
            <a:ext cx="8968509"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29</a:t>
            </a:r>
            <a:r>
              <a:rPr kumimoji="0" lang="en-US"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r>
              <a:rPr kumimoji="0" lang="en-US" sz="105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2"/>
              </a:rPr>
              <a:t>Attachment Theory</a:t>
            </a:r>
            <a:r>
              <a:rPr kumimoji="0" lang="en-US" sz="105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by McLeod, S. A. was retrieved from </a:t>
            </a:r>
            <a:r>
              <a:rPr kumimoji="0" lang="en-US" sz="105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3"/>
              </a:rPr>
              <a:t>Simply Psychology</a:t>
            </a:r>
            <a:r>
              <a:rPr kumimoji="0" lang="en-US" sz="105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licensed under </a:t>
            </a:r>
            <a:r>
              <a:rPr kumimoji="0" lang="en-US" sz="105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4"/>
              </a:rPr>
              <a:t>CC NY-NC-ND 3.0</a:t>
            </a:r>
            <a:r>
              <a:rPr kumimoji="0" lang="en-US" sz="1050" b="0" i="0" u="sng"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(modified by Marie Parnes)</a:t>
            </a:r>
            <a:endParaRPr kumimoji="0" lang="en-US" sz="105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aphicFrame>
        <p:nvGraphicFramePr>
          <p:cNvPr id="9" name="Table 8">
            <a:extLst>
              <a:ext uri="{FF2B5EF4-FFF2-40B4-BE49-F238E27FC236}">
                <a16:creationId xmlns:a16="http://schemas.microsoft.com/office/drawing/2014/main" id="{E430045E-CC4B-6A18-81D9-50C27F3186A3}"/>
              </a:ext>
            </a:extLst>
          </p:cNvPr>
          <p:cNvGraphicFramePr>
            <a:graphicFrameLocks noGrp="1"/>
          </p:cNvGraphicFramePr>
          <p:nvPr>
            <p:extLst>
              <p:ext uri="{D42A27DB-BD31-4B8C-83A1-F6EECF244321}">
                <p14:modId xmlns:p14="http://schemas.microsoft.com/office/powerpoint/2010/main" val="2073292529"/>
              </p:ext>
            </p:extLst>
          </p:nvPr>
        </p:nvGraphicFramePr>
        <p:xfrm>
          <a:off x="52192" y="3129303"/>
          <a:ext cx="12087616" cy="2905760"/>
        </p:xfrm>
        <a:graphic>
          <a:graphicData uri="http://schemas.openxmlformats.org/drawingml/2006/table">
            <a:tbl>
              <a:tblPr firstRow="1" bandRow="1">
                <a:tableStyleId>{5C22544A-7EE6-4342-B048-85BDC9FD1C3A}</a:tableStyleId>
              </a:tblPr>
              <a:tblGrid>
                <a:gridCol w="12087616">
                  <a:extLst>
                    <a:ext uri="{9D8B030D-6E8A-4147-A177-3AD203B41FA5}">
                      <a16:colId xmlns:a16="http://schemas.microsoft.com/office/drawing/2014/main" val="20000"/>
                    </a:ext>
                  </a:extLst>
                </a:gridCol>
              </a:tblGrid>
              <a:tr h="303130">
                <a:tc>
                  <a:txBody>
                    <a:bodyPr/>
                    <a:lstStyle/>
                    <a:p>
                      <a:pPr algn="ctr"/>
                      <a:r>
                        <a:rPr lang="en-US" dirty="0"/>
                        <a:t>Attachment Theories</a:t>
                      </a:r>
                    </a:p>
                  </a:txBody>
                  <a:tcPr/>
                </a:tc>
                <a:extLst>
                  <a:ext uri="{0D108BD9-81ED-4DB2-BD59-A6C34878D82A}">
                    <a16:rowId xmlns:a16="http://schemas.microsoft.com/office/drawing/2014/main" val="10000"/>
                  </a:ext>
                </a:extLst>
              </a:tr>
              <a:tr h="8092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u="sng" kern="1200" dirty="0">
                          <a:solidFill>
                            <a:schemeClr val="dk1"/>
                          </a:solidFill>
                          <a:effectLst/>
                          <a:latin typeface="+mn-lt"/>
                          <a:ea typeface="+mn-ea"/>
                          <a:cs typeface="+mn-cs"/>
                        </a:rPr>
                        <a:t>Behaviorist Theories of Attachment</a:t>
                      </a:r>
                      <a:r>
                        <a:rPr lang="en-US" sz="1600" b="1" kern="120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(e.g., Dollard &amp; Miller, 1950) suggest that attachment is a set of learned behaviors.  They learn to associate the feeder,</a:t>
                      </a:r>
                      <a:r>
                        <a:rPr lang="en-US" sz="1600" kern="1200" baseline="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with the comfort of being fed.</a:t>
                      </a:r>
                      <a:r>
                        <a:rPr lang="en-US" sz="1600" kern="1200" baseline="0" dirty="0">
                          <a:solidFill>
                            <a:schemeClr val="dk1"/>
                          </a:solidFill>
                          <a:effectLst/>
                          <a:latin typeface="+mn-lt"/>
                          <a:ea typeface="+mn-ea"/>
                          <a:cs typeface="+mn-cs"/>
                        </a:rPr>
                        <a:t> Th</a:t>
                      </a:r>
                      <a:r>
                        <a:rPr lang="en-US" sz="1600" kern="1200" dirty="0">
                          <a:solidFill>
                            <a:schemeClr val="dk1"/>
                          </a:solidFill>
                          <a:effectLst/>
                          <a:latin typeface="+mn-lt"/>
                          <a:ea typeface="+mn-ea"/>
                          <a:cs typeface="+mn-cs"/>
                        </a:rPr>
                        <a:t>rough the process of </a:t>
                      </a:r>
                      <a:r>
                        <a:rPr lang="en-US" sz="1600" b="1" kern="1200" dirty="0">
                          <a:solidFill>
                            <a:schemeClr val="dk1"/>
                          </a:solidFill>
                          <a:effectLst/>
                          <a:latin typeface="+mn-lt"/>
                          <a:ea typeface="+mn-ea"/>
                          <a:cs typeface="+mn-cs"/>
                        </a:rPr>
                        <a:t>classical conditioning</a:t>
                      </a:r>
                      <a:r>
                        <a:rPr lang="en-US" sz="1600" kern="1200" dirty="0">
                          <a:solidFill>
                            <a:schemeClr val="dk1"/>
                          </a:solidFill>
                          <a:effectLst/>
                          <a:latin typeface="+mn-lt"/>
                          <a:ea typeface="+mn-ea"/>
                          <a:cs typeface="+mn-cs"/>
                        </a:rPr>
                        <a:t>, come to find contact with the primary care giver comforting</a:t>
                      </a:r>
                      <a:r>
                        <a:rPr lang="en-US" sz="1600" kern="1200" baseline="0" dirty="0">
                          <a:solidFill>
                            <a:schemeClr val="dk1"/>
                          </a:solidFill>
                          <a:effectLst/>
                          <a:latin typeface="+mn-lt"/>
                          <a:ea typeface="+mn-ea"/>
                          <a:cs typeface="+mn-cs"/>
                        </a:rPr>
                        <a:t> and thereby form an attachment. C</a:t>
                      </a:r>
                      <a:r>
                        <a:rPr lang="en-US" sz="1600" kern="1200" dirty="0">
                          <a:solidFill>
                            <a:schemeClr val="dk1"/>
                          </a:solidFill>
                          <a:effectLst/>
                          <a:latin typeface="+mn-lt"/>
                          <a:ea typeface="+mn-ea"/>
                          <a:cs typeface="+mn-cs"/>
                        </a:rPr>
                        <a:t>ertain behaviors (e.g., crying, smiling) bring desirable responses from others (e.g., attention, comfort), and are strengthened through </a:t>
                      </a:r>
                      <a:r>
                        <a:rPr lang="en-US" sz="1600" b="1" kern="1200" dirty="0">
                          <a:solidFill>
                            <a:schemeClr val="dk1"/>
                          </a:solidFill>
                          <a:effectLst/>
                          <a:latin typeface="+mn-lt"/>
                          <a:ea typeface="+mn-ea"/>
                          <a:cs typeface="+mn-cs"/>
                        </a:rPr>
                        <a:t>operant conditioning</a:t>
                      </a:r>
                      <a:r>
                        <a:rPr lang="en-US" sz="1600" kern="1200" dirty="0">
                          <a:solidFill>
                            <a:schemeClr val="dk1"/>
                          </a:solidFill>
                          <a:effectLst/>
                          <a:latin typeface="+mn-lt"/>
                          <a:ea typeface="+mn-ea"/>
                          <a:cs typeface="+mn-cs"/>
                        </a:rPr>
                        <a:t>.</a:t>
                      </a:r>
                    </a:p>
                  </a:txBody>
                  <a:tcPr/>
                </a:tc>
                <a:extLst>
                  <a:ext uri="{0D108BD9-81ED-4DB2-BD59-A6C34878D82A}">
                    <a16:rowId xmlns:a16="http://schemas.microsoft.com/office/drawing/2014/main"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u="sng" kern="1200" dirty="0">
                          <a:solidFill>
                            <a:schemeClr val="dk1"/>
                          </a:solidFill>
                          <a:effectLst/>
                          <a:latin typeface="+mn-lt"/>
                          <a:ea typeface="+mn-ea"/>
                          <a:cs typeface="+mn-cs"/>
                        </a:rPr>
                        <a:t>The Evolutionary Theory of Attachment </a:t>
                      </a:r>
                      <a:r>
                        <a:rPr lang="en-US" sz="1600" kern="1200" dirty="0">
                          <a:solidFill>
                            <a:schemeClr val="dk1"/>
                          </a:solidFill>
                          <a:effectLst/>
                          <a:latin typeface="+mn-lt"/>
                          <a:ea typeface="+mn-ea"/>
                          <a:cs typeface="+mn-cs"/>
                        </a:rPr>
                        <a:t>(e.g., Bowlby, Harlow, Lorenz) suggests that children come into the world biologically pre-programmed to form attachments with others, because this will help them to survive. The infant produces innate ‘social releaser’ behaviors such as crying and smiling that stimulate innate caregiving responses from adults.  The determinant of attachment is not food, but care and responsiveness. Bowlby suggested that a child would initially form only one primary attachment (</a:t>
                      </a:r>
                      <a:r>
                        <a:rPr lang="en-US" sz="1600" b="1" kern="1200" dirty="0">
                          <a:solidFill>
                            <a:schemeClr val="dk1"/>
                          </a:solidFill>
                          <a:effectLst/>
                          <a:latin typeface="+mn-lt"/>
                          <a:ea typeface="+mn-ea"/>
                          <a:cs typeface="+mn-cs"/>
                        </a:rPr>
                        <a:t>monotropy</a:t>
                      </a:r>
                      <a:r>
                        <a:rPr lang="en-US" sz="1600" kern="1200" dirty="0">
                          <a:solidFill>
                            <a:schemeClr val="dk1"/>
                          </a:solidFill>
                          <a:effectLst/>
                          <a:latin typeface="+mn-lt"/>
                          <a:ea typeface="+mn-ea"/>
                          <a:cs typeface="+mn-cs"/>
                        </a:rPr>
                        <a:t>) and that the attachment figure acted as a </a:t>
                      </a:r>
                      <a:r>
                        <a:rPr lang="en-US" sz="1600" b="1" kern="1200" dirty="0">
                          <a:solidFill>
                            <a:schemeClr val="dk1"/>
                          </a:solidFill>
                          <a:effectLst/>
                          <a:latin typeface="+mn-lt"/>
                          <a:ea typeface="+mn-ea"/>
                          <a:cs typeface="+mn-cs"/>
                        </a:rPr>
                        <a:t>secure base</a:t>
                      </a:r>
                      <a:r>
                        <a:rPr lang="en-US" sz="1600" kern="1200" dirty="0">
                          <a:solidFill>
                            <a:schemeClr val="dk1"/>
                          </a:solidFill>
                          <a:effectLst/>
                          <a:latin typeface="+mn-lt"/>
                          <a:ea typeface="+mn-ea"/>
                          <a:cs typeface="+mn-cs"/>
                        </a:rPr>
                        <a:t>.  The attachment relationship acts as a prototype</a:t>
                      </a:r>
                      <a:r>
                        <a:rPr lang="en-US" sz="1600" kern="1200" baseline="0" dirty="0">
                          <a:solidFill>
                            <a:schemeClr val="dk1"/>
                          </a:solidFill>
                          <a:effectLst/>
                          <a:latin typeface="+mn-lt"/>
                          <a:ea typeface="+mn-ea"/>
                          <a:cs typeface="+mn-cs"/>
                        </a:rPr>
                        <a:t> </a:t>
                      </a:r>
                      <a:r>
                        <a:rPr lang="en-US" sz="1600" kern="1200" dirty="0">
                          <a:solidFill>
                            <a:schemeClr val="dk1"/>
                          </a:solidFill>
                          <a:effectLst/>
                          <a:latin typeface="+mn-lt"/>
                          <a:ea typeface="+mn-ea"/>
                          <a:cs typeface="+mn-cs"/>
                        </a:rPr>
                        <a:t>for all future social relationships.</a:t>
                      </a:r>
                      <a:r>
                        <a:rPr lang="en-US" sz="1600" kern="1200" baseline="30000" dirty="0">
                          <a:solidFill>
                            <a:schemeClr val="dk1"/>
                          </a:solidFill>
                          <a:effectLst/>
                          <a:latin typeface="+mn-lt"/>
                          <a:ea typeface="+mn-ea"/>
                          <a:cs typeface="+mn-cs"/>
                        </a:rPr>
                        <a:t>29</a:t>
                      </a:r>
                      <a:endParaRPr lang="en-US" sz="1600" baseline="30000" dirty="0"/>
                    </a:p>
                    <a:p>
                      <a:endParaRPr lang="en-US" sz="1600" baseline="30000" dirty="0"/>
                    </a:p>
                  </a:txBody>
                  <a:tcPr/>
                </a:tc>
                <a:extLst>
                  <a:ext uri="{0D108BD9-81ED-4DB2-BD59-A6C34878D82A}">
                    <a16:rowId xmlns:a16="http://schemas.microsoft.com/office/drawing/2014/main" val="1989916757"/>
                  </a:ext>
                </a:extLst>
              </a:tr>
            </a:tbl>
          </a:graphicData>
        </a:graphic>
      </p:graphicFrame>
    </p:spTree>
    <p:extLst>
      <p:ext uri="{BB962C8B-B14F-4D97-AF65-F5344CB8AC3E}">
        <p14:creationId xmlns:p14="http://schemas.microsoft.com/office/powerpoint/2010/main" val="42584972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F869302-C314-E901-0E02-AC812B4670E9}"/>
              </a:ext>
            </a:extLst>
          </p:cNvPr>
          <p:cNvSpPr txBox="1">
            <a:spLocks/>
          </p:cNvSpPr>
          <p:nvPr/>
        </p:nvSpPr>
        <p:spPr>
          <a:xfrm>
            <a:off x="2132028" y="113122"/>
            <a:ext cx="7927943" cy="3881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800" b="1" dirty="0">
                <a:latin typeface="Arial" panose="020B0604020202020204" pitchFamily="34" charset="0"/>
                <a:cs typeface="Arial" panose="020B0604020202020204" pitchFamily="34" charset="0"/>
              </a:rPr>
              <a:t> Attachment: Behavioral Theories of Attachment: Classical Conditioning</a:t>
            </a:r>
          </a:p>
        </p:txBody>
      </p:sp>
      <p:pic>
        <p:nvPicPr>
          <p:cNvPr id="4" name="Picture 3">
            <a:extLst>
              <a:ext uri="{FF2B5EF4-FFF2-40B4-BE49-F238E27FC236}">
                <a16:creationId xmlns:a16="http://schemas.microsoft.com/office/drawing/2014/main" id="{997D2F11-CC5C-77F4-C31D-D2E694026773}"/>
              </a:ext>
            </a:extLst>
          </p:cNvPr>
          <p:cNvPicPr>
            <a:picLocks noChangeAspect="1"/>
          </p:cNvPicPr>
          <p:nvPr/>
        </p:nvPicPr>
        <p:blipFill rotWithShape="1">
          <a:blip r:embed="rId2"/>
          <a:srcRect t="2247"/>
          <a:stretch/>
        </p:blipFill>
        <p:spPr>
          <a:xfrm>
            <a:off x="2627279" y="838459"/>
            <a:ext cx="6748522" cy="4297680"/>
          </a:xfrm>
          <a:prstGeom prst="rect">
            <a:avLst/>
          </a:prstGeom>
        </p:spPr>
      </p:pic>
      <p:sp>
        <p:nvSpPr>
          <p:cNvPr id="5" name="TextBox 4">
            <a:extLst>
              <a:ext uri="{FF2B5EF4-FFF2-40B4-BE49-F238E27FC236}">
                <a16:creationId xmlns:a16="http://schemas.microsoft.com/office/drawing/2014/main" id="{C5B86814-77A4-9B93-F6CE-09EFDB02BAF1}"/>
              </a:ext>
            </a:extLst>
          </p:cNvPr>
          <p:cNvSpPr txBox="1"/>
          <p:nvPr/>
        </p:nvSpPr>
        <p:spPr>
          <a:xfrm>
            <a:off x="1343026" y="6051420"/>
            <a:ext cx="1017270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30. Image from </a:t>
            </a:r>
            <a:r>
              <a:rPr lang="en-US" sz="1000" dirty="0">
                <a:latin typeface="Arial" panose="020B0604020202020204" pitchFamily="34" charset="0"/>
                <a:cs typeface="Arial" panose="020B0604020202020204" pitchFamily="34" charset="0"/>
                <a:hlinkClick r:id="rId3"/>
              </a:rPr>
              <a:t>Twitter: Attachment: Classical Conditioning and Learning. #Psychology #AQAPsychology#Classical Conditioning</a:t>
            </a:r>
            <a:r>
              <a:rPr lang="en-US" sz="1000" dirty="0">
                <a:latin typeface="Arial" panose="020B0604020202020204" pitchFamily="34" charset="0"/>
                <a:cs typeface="Arial" panose="020B0604020202020204" pitchFamily="34" charset="0"/>
              </a:rPr>
              <a:t>. Licensing: AQA website allows </a:t>
            </a:r>
            <a:r>
              <a:rPr lang="en-US" sz="1000" dirty="0">
                <a:latin typeface="Arial" panose="020B0604020202020204" pitchFamily="34" charset="0"/>
                <a:cs typeface="Arial" panose="020B0604020202020204" pitchFamily="34" charset="0"/>
                <a:hlinkClick r:id="rId4"/>
              </a:rPr>
              <a:t>educational use</a:t>
            </a:r>
            <a:r>
              <a:rPr lang="en-US" sz="1000" dirty="0">
                <a:latin typeface="Arial" panose="020B0604020202020204" pitchFamily="34" charset="0"/>
                <a:cs typeface="Arial" panose="020B0604020202020204" pitchFamily="34" charset="0"/>
              </a:rPr>
              <a:t>. </a:t>
            </a:r>
          </a:p>
        </p:txBody>
      </p:sp>
      <p:sp>
        <p:nvSpPr>
          <p:cNvPr id="6" name="TextBox 5">
            <a:extLst>
              <a:ext uri="{FF2B5EF4-FFF2-40B4-BE49-F238E27FC236}">
                <a16:creationId xmlns:a16="http://schemas.microsoft.com/office/drawing/2014/main" id="{61223ACD-7F79-C905-4926-16202F8AB306}"/>
              </a:ext>
            </a:extLst>
          </p:cNvPr>
          <p:cNvSpPr txBox="1"/>
          <p:nvPr/>
        </p:nvSpPr>
        <p:spPr>
          <a:xfrm>
            <a:off x="1992074" y="5473303"/>
            <a:ext cx="862830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A Level Psychology – Classical Conditioning</a:t>
            </a:r>
            <a:r>
              <a:rPr lang="en-US" sz="1200" dirty="0">
                <a:latin typeface="Arial" panose="020B0604020202020204" pitchFamily="34" charset="0"/>
                <a:cs typeface="Arial" panose="020B0604020202020204" pitchFamily="34" charset="0"/>
              </a:rPr>
              <a:t>, reviews Pavlovian or Classical Conditioning in the first half, and then applies classical conditioning to attachment in the second half of the video (the second half begins at timestamp 2:05).</a:t>
            </a:r>
          </a:p>
        </p:txBody>
      </p:sp>
    </p:spTree>
    <p:extLst>
      <p:ext uri="{BB962C8B-B14F-4D97-AF65-F5344CB8AC3E}">
        <p14:creationId xmlns:p14="http://schemas.microsoft.com/office/powerpoint/2010/main" val="33035490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DD31B-355B-0BF4-4A9E-D983A19527F9}"/>
              </a:ext>
            </a:extLst>
          </p:cNvPr>
          <p:cNvSpPr txBox="1">
            <a:spLocks/>
          </p:cNvSpPr>
          <p:nvPr/>
        </p:nvSpPr>
        <p:spPr>
          <a:xfrm>
            <a:off x="2132028" y="113122"/>
            <a:ext cx="7927943" cy="3881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1800" b="1" dirty="0">
                <a:latin typeface="Arial" panose="020B0604020202020204" pitchFamily="34" charset="0"/>
                <a:cs typeface="Arial" panose="020B0604020202020204" pitchFamily="34" charset="0"/>
              </a:rPr>
              <a:t> Attachment: Behavioral Theories of Attachment: Operant Conditioning</a:t>
            </a:r>
          </a:p>
        </p:txBody>
      </p:sp>
      <p:pic>
        <p:nvPicPr>
          <p:cNvPr id="6" name="Picture 5">
            <a:extLst>
              <a:ext uri="{FF2B5EF4-FFF2-40B4-BE49-F238E27FC236}">
                <a16:creationId xmlns:a16="http://schemas.microsoft.com/office/drawing/2014/main" id="{C4950F78-63AD-D7A9-5D92-95C9BE3C23D4}"/>
              </a:ext>
            </a:extLst>
          </p:cNvPr>
          <p:cNvPicPr>
            <a:picLocks noChangeAspect="1"/>
          </p:cNvPicPr>
          <p:nvPr/>
        </p:nvPicPr>
        <p:blipFill rotWithShape="1">
          <a:blip r:embed="rId2"/>
          <a:srcRect l="8174" r="3968"/>
          <a:stretch/>
        </p:blipFill>
        <p:spPr>
          <a:xfrm>
            <a:off x="1331399" y="2611647"/>
            <a:ext cx="2600326" cy="2011680"/>
          </a:xfrm>
          <a:prstGeom prst="rect">
            <a:avLst/>
          </a:prstGeom>
        </p:spPr>
      </p:pic>
      <p:sp>
        <p:nvSpPr>
          <p:cNvPr id="7" name="TextBox 6">
            <a:extLst>
              <a:ext uri="{FF2B5EF4-FFF2-40B4-BE49-F238E27FC236}">
                <a16:creationId xmlns:a16="http://schemas.microsoft.com/office/drawing/2014/main" id="{55F2A697-2389-6E6D-08EB-7FA627C9D8ED}"/>
              </a:ext>
            </a:extLst>
          </p:cNvPr>
          <p:cNvSpPr txBox="1"/>
          <p:nvPr/>
        </p:nvSpPr>
        <p:spPr>
          <a:xfrm>
            <a:off x="3196997" y="5877061"/>
            <a:ext cx="5541902" cy="400110"/>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31. Image of Baby Crying (left) by </a:t>
            </a:r>
            <a:r>
              <a:rPr lang="en-US" sz="1000" dirty="0">
                <a:latin typeface="Arial" panose="020B0604020202020204" pitchFamily="34" charset="0"/>
                <a:cs typeface="Arial" panose="020B0604020202020204" pitchFamily="34" charset="0"/>
                <a:hlinkClick r:id="rId3"/>
              </a:rPr>
              <a:t>Evan-Amos</a:t>
            </a:r>
            <a:r>
              <a:rPr lang="en-US" sz="1000" dirty="0">
                <a:latin typeface="Arial" panose="020B0604020202020204" pitchFamily="34" charset="0"/>
                <a:cs typeface="Arial" panose="020B0604020202020204" pitchFamily="34" charset="0"/>
              </a:rPr>
              <a:t> from </a:t>
            </a:r>
            <a:r>
              <a:rPr lang="en-US" sz="1000" dirty="0">
                <a:latin typeface="Arial" panose="020B0604020202020204" pitchFamily="34" charset="0"/>
                <a:cs typeface="Arial" panose="020B0604020202020204" pitchFamily="34" charset="0"/>
                <a:hlinkClick r:id="rId4"/>
              </a:rPr>
              <a:t>Wikimedia</a:t>
            </a:r>
            <a:r>
              <a:rPr lang="en-US" sz="1000" dirty="0">
                <a:latin typeface="Arial" panose="020B0604020202020204" pitchFamily="34" charset="0"/>
                <a:cs typeface="Arial" panose="020B0604020202020204" pitchFamily="34" charset="0"/>
              </a:rPr>
              <a:t> is licensed under </a:t>
            </a:r>
            <a:r>
              <a:rPr lang="en-US" sz="1000" dirty="0">
                <a:latin typeface="Arial" panose="020B0604020202020204" pitchFamily="34" charset="0"/>
                <a:cs typeface="Arial" panose="020B0604020202020204" pitchFamily="34" charset="0"/>
                <a:hlinkClick r:id="rId5"/>
              </a:rPr>
              <a:t>Public Domain</a:t>
            </a:r>
            <a:r>
              <a:rPr lang="en-US" sz="1000" dirty="0">
                <a:latin typeface="Arial" panose="020B0604020202020204" pitchFamily="34" charset="0"/>
                <a:cs typeface="Arial" panose="020B0604020202020204" pitchFamily="34" charset="0"/>
              </a:rPr>
              <a:t>.</a:t>
            </a:r>
          </a:p>
          <a:p>
            <a:r>
              <a:rPr lang="en-US" sz="1000" dirty="0">
                <a:latin typeface="Arial" panose="020B0604020202020204" pitchFamily="34" charset="0"/>
                <a:cs typeface="Arial" panose="020B0604020202020204" pitchFamily="34" charset="0"/>
              </a:rPr>
              <a:t>32. Image of baby being bottle fed (right) from </a:t>
            </a:r>
            <a:r>
              <a:rPr lang="en-US" sz="1000" dirty="0">
                <a:latin typeface="Arial" panose="020B0604020202020204" pitchFamily="34" charset="0"/>
                <a:cs typeface="Arial" panose="020B0604020202020204" pitchFamily="34" charset="0"/>
                <a:hlinkClick r:id="rId6"/>
              </a:rPr>
              <a:t>MAM</a:t>
            </a:r>
            <a:r>
              <a:rPr lang="en-US" sz="1000" dirty="0">
                <a:latin typeface="Arial" panose="020B0604020202020204" pitchFamily="34" charset="0"/>
                <a:cs typeface="Arial" panose="020B0604020202020204" pitchFamily="34" charset="0"/>
              </a:rPr>
              <a:t>.  No licensing information provided.</a:t>
            </a:r>
          </a:p>
        </p:txBody>
      </p:sp>
      <p:pic>
        <p:nvPicPr>
          <p:cNvPr id="8" name="Picture 7">
            <a:extLst>
              <a:ext uri="{FF2B5EF4-FFF2-40B4-BE49-F238E27FC236}">
                <a16:creationId xmlns:a16="http://schemas.microsoft.com/office/drawing/2014/main" id="{912F52BA-9B37-7D5E-78C7-FDE5EE3E15CF}"/>
              </a:ext>
            </a:extLst>
          </p:cNvPr>
          <p:cNvPicPr>
            <a:picLocks noChangeAspect="1"/>
          </p:cNvPicPr>
          <p:nvPr/>
        </p:nvPicPr>
        <p:blipFill rotWithShape="1">
          <a:blip r:embed="rId7"/>
          <a:srcRect l="27666" t="-1228" r="21750"/>
          <a:stretch/>
        </p:blipFill>
        <p:spPr>
          <a:xfrm>
            <a:off x="8361467" y="2611647"/>
            <a:ext cx="2010459" cy="2011680"/>
          </a:xfrm>
          <a:prstGeom prst="rect">
            <a:avLst/>
          </a:prstGeom>
        </p:spPr>
      </p:pic>
      <p:sp>
        <p:nvSpPr>
          <p:cNvPr id="9" name="TextBox 8">
            <a:extLst>
              <a:ext uri="{FF2B5EF4-FFF2-40B4-BE49-F238E27FC236}">
                <a16:creationId xmlns:a16="http://schemas.microsoft.com/office/drawing/2014/main" id="{067AF736-B8F4-61A8-22AC-48C76E411DC2}"/>
              </a:ext>
            </a:extLst>
          </p:cNvPr>
          <p:cNvSpPr txBox="1"/>
          <p:nvPr/>
        </p:nvSpPr>
        <p:spPr>
          <a:xfrm>
            <a:off x="557972" y="4696252"/>
            <a:ext cx="4147181" cy="338554"/>
          </a:xfrm>
          <a:prstGeom prst="rect">
            <a:avLst/>
          </a:prstGeom>
          <a:noFill/>
        </p:spPr>
        <p:txBody>
          <a:bodyPr wrap="square" rtlCol="0">
            <a:spAutoFit/>
          </a:bodyPr>
          <a:lstStyle/>
          <a:p>
            <a:r>
              <a:rPr lang="en-US" sz="1600" dirty="0"/>
              <a:t>Behavior: Baby cries because the baby is hungry</a:t>
            </a:r>
          </a:p>
        </p:txBody>
      </p:sp>
      <p:sp>
        <p:nvSpPr>
          <p:cNvPr id="10" name="TextBox 9">
            <a:extLst>
              <a:ext uri="{FF2B5EF4-FFF2-40B4-BE49-F238E27FC236}">
                <a16:creationId xmlns:a16="http://schemas.microsoft.com/office/drawing/2014/main" id="{E6C56A6E-7C63-7727-5536-E708EA56555F}"/>
              </a:ext>
            </a:extLst>
          </p:cNvPr>
          <p:cNvSpPr txBox="1"/>
          <p:nvPr/>
        </p:nvSpPr>
        <p:spPr>
          <a:xfrm>
            <a:off x="7106812" y="4696252"/>
            <a:ext cx="5081840" cy="830997"/>
          </a:xfrm>
          <a:prstGeom prst="rect">
            <a:avLst/>
          </a:prstGeom>
          <a:noFill/>
        </p:spPr>
        <p:txBody>
          <a:bodyPr wrap="square" rtlCol="0">
            <a:spAutoFit/>
          </a:bodyPr>
          <a:lstStyle/>
          <a:p>
            <a:r>
              <a:rPr lang="en-US" sz="1600" dirty="0"/>
              <a:t>Consequence: Mom feeds baby and crying stops (primary reinforcer), and at the same time the infant may feel comfort and attachment (secondary reinforcer).</a:t>
            </a:r>
          </a:p>
        </p:txBody>
      </p:sp>
      <p:sp>
        <p:nvSpPr>
          <p:cNvPr id="12" name="TextBox 11">
            <a:extLst>
              <a:ext uri="{FF2B5EF4-FFF2-40B4-BE49-F238E27FC236}">
                <a16:creationId xmlns:a16="http://schemas.microsoft.com/office/drawing/2014/main" id="{CE233012-0714-30E9-49E0-F3787BCFADDE}"/>
              </a:ext>
            </a:extLst>
          </p:cNvPr>
          <p:cNvSpPr txBox="1"/>
          <p:nvPr/>
        </p:nvSpPr>
        <p:spPr>
          <a:xfrm>
            <a:off x="977269" y="609792"/>
            <a:ext cx="10763250" cy="1477328"/>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t>According to Dollard and Miller (1950), during operant conditioning, a behavior must be reinforced in order to be maintained. This requires multiple responses to find the one that is best suited to satisfy the drives. Infants cry when they are hungry, causing their mother to provide food (the food is a positive reinforcer), an example of a primary reinforcement. At the same time, the infant may feel the comfort and connection with their mother, causing a secondary reinforcement. </a:t>
            </a:r>
          </a:p>
        </p:txBody>
      </p:sp>
      <p:sp>
        <p:nvSpPr>
          <p:cNvPr id="13" name="Arrow: Right 12">
            <a:extLst>
              <a:ext uri="{FF2B5EF4-FFF2-40B4-BE49-F238E27FC236}">
                <a16:creationId xmlns:a16="http://schemas.microsoft.com/office/drawing/2014/main" id="{1C1F3035-57F0-D975-3992-B687AE7DFF33}"/>
              </a:ext>
            </a:extLst>
          </p:cNvPr>
          <p:cNvSpPr/>
          <p:nvPr/>
        </p:nvSpPr>
        <p:spPr>
          <a:xfrm>
            <a:off x="4987474" y="3429000"/>
            <a:ext cx="21717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6101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91729" y="151567"/>
            <a:ext cx="10109973" cy="40011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Emotional Development: Emotional Development in Infants</a:t>
            </a:r>
          </a:p>
        </p:txBody>
      </p:sp>
      <p:sp>
        <p:nvSpPr>
          <p:cNvPr id="2" name="TextBox 1"/>
          <p:cNvSpPr txBox="1"/>
          <p:nvPr/>
        </p:nvSpPr>
        <p:spPr>
          <a:xfrm>
            <a:off x="324172" y="993186"/>
            <a:ext cx="7116720" cy="147732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342900" indent="-342900">
              <a:buFont typeface="Wingdings" panose="05000000000000000000" pitchFamily="2" charset="2"/>
              <a:buChar char="Ø"/>
            </a:pPr>
            <a:r>
              <a:rPr lang="en-US" dirty="0"/>
              <a:t>An </a:t>
            </a:r>
            <a:r>
              <a:rPr lang="en-US" b="1" dirty="0"/>
              <a:t>emotion</a:t>
            </a:r>
            <a:r>
              <a:rPr lang="en-US" dirty="0"/>
              <a:t> is a subjective state of </a:t>
            </a:r>
          </a:p>
          <a:p>
            <a:r>
              <a:rPr lang="en-US" dirty="0"/>
              <a:t>being that we often describe as our feelings.    </a:t>
            </a:r>
          </a:p>
          <a:p>
            <a:r>
              <a:rPr lang="en-US" dirty="0"/>
              <a:t>                                                                     </a:t>
            </a:r>
          </a:p>
          <a:p>
            <a:pPr marL="342900" indent="-342900">
              <a:buFont typeface="Wingdings" panose="05000000000000000000" pitchFamily="2" charset="2"/>
              <a:buChar char="Ø"/>
            </a:pPr>
            <a:r>
              <a:rPr lang="en-US" b="1" dirty="0"/>
              <a:t>Emotional expression</a:t>
            </a:r>
            <a:r>
              <a:rPr lang="en-US" dirty="0"/>
              <a:t> refers to the way one displays </a:t>
            </a:r>
          </a:p>
          <a:p>
            <a:r>
              <a:rPr lang="en-US" dirty="0"/>
              <a:t>an emotion and includes nonverbal and verbal behaviors (Gross, 1999). </a:t>
            </a:r>
            <a:r>
              <a:rPr lang="en-US" baseline="30000" dirty="0"/>
              <a:t>1</a:t>
            </a:r>
          </a:p>
        </p:txBody>
      </p:sp>
      <p:sp>
        <p:nvSpPr>
          <p:cNvPr id="14" name="TextBox 13"/>
          <p:cNvSpPr txBox="1"/>
          <p:nvPr/>
        </p:nvSpPr>
        <p:spPr>
          <a:xfrm>
            <a:off x="9433771" y="1013314"/>
            <a:ext cx="1306646" cy="523220"/>
          </a:xfrm>
          <a:prstGeom prst="rect">
            <a:avLst/>
          </a:prstGeom>
          <a:noFill/>
        </p:spPr>
        <p:txBody>
          <a:bodyPr wrap="square" rtlCol="0">
            <a:spAutoFit/>
          </a:bodyPr>
          <a:lstStyle/>
          <a:p>
            <a:r>
              <a:rPr lang="en-US" sz="2800" b="1" dirty="0"/>
              <a:t>Happy</a:t>
            </a:r>
          </a:p>
        </p:txBody>
      </p:sp>
      <p:sp>
        <p:nvSpPr>
          <p:cNvPr id="17" name="Notched Right Arrow 16"/>
          <p:cNvSpPr/>
          <p:nvPr/>
        </p:nvSpPr>
        <p:spPr>
          <a:xfrm>
            <a:off x="7767485" y="1214162"/>
            <a:ext cx="978408" cy="273943"/>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Notched Right Arrow 17"/>
          <p:cNvSpPr/>
          <p:nvPr/>
        </p:nvSpPr>
        <p:spPr>
          <a:xfrm>
            <a:off x="7767485" y="2022023"/>
            <a:ext cx="978408" cy="25713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Baby, Sitting, Smiling, Happy, Boy, Outdoor, Blue Chai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72486" y="1653631"/>
            <a:ext cx="2029216" cy="1357038"/>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9120339" y="2800145"/>
            <a:ext cx="313432" cy="276999"/>
          </a:xfrm>
          <a:prstGeom prst="rect">
            <a:avLst/>
          </a:prstGeom>
          <a:noFill/>
        </p:spPr>
        <p:txBody>
          <a:bodyPr wrap="square" rtlCol="0">
            <a:spAutoFit/>
          </a:bodyPr>
          <a:lstStyle/>
          <a:p>
            <a:r>
              <a:rPr lang="en-US" baseline="30000" dirty="0"/>
              <a:t>2</a:t>
            </a:r>
          </a:p>
        </p:txBody>
      </p:sp>
      <p:graphicFrame>
        <p:nvGraphicFramePr>
          <p:cNvPr id="20" name="Table 19"/>
          <p:cNvGraphicFramePr>
            <a:graphicFrameLocks noGrp="1"/>
          </p:cNvGraphicFramePr>
          <p:nvPr>
            <p:extLst>
              <p:ext uri="{D42A27DB-BD31-4B8C-83A1-F6EECF244321}">
                <p14:modId xmlns:p14="http://schemas.microsoft.com/office/powerpoint/2010/main" val="636663359"/>
              </p:ext>
            </p:extLst>
          </p:nvPr>
        </p:nvGraphicFramePr>
        <p:xfrm>
          <a:off x="782245" y="3655177"/>
          <a:ext cx="10403776" cy="1828800"/>
        </p:xfrm>
        <a:graphic>
          <a:graphicData uri="http://schemas.openxmlformats.org/drawingml/2006/table">
            <a:tbl>
              <a:tblPr firstRow="1" bandRow="1">
                <a:tableStyleId>{5C22544A-7EE6-4342-B048-85BDC9FD1C3A}</a:tableStyleId>
              </a:tblPr>
              <a:tblGrid>
                <a:gridCol w="4572000">
                  <a:extLst>
                    <a:ext uri="{9D8B030D-6E8A-4147-A177-3AD203B41FA5}">
                      <a16:colId xmlns:a16="http://schemas.microsoft.com/office/drawing/2014/main" val="20000"/>
                    </a:ext>
                  </a:extLst>
                </a:gridCol>
                <a:gridCol w="5831776">
                  <a:extLst>
                    <a:ext uri="{9D8B030D-6E8A-4147-A177-3AD203B41FA5}">
                      <a16:colId xmlns:a16="http://schemas.microsoft.com/office/drawing/2014/main" val="20001"/>
                    </a:ext>
                  </a:extLst>
                </a:gridCol>
              </a:tblGrid>
              <a:tr h="449043">
                <a:tc>
                  <a:txBody>
                    <a:bodyPr/>
                    <a:lstStyle/>
                    <a:p>
                      <a:r>
                        <a:rPr lang="en-US" b="0" dirty="0">
                          <a:solidFill>
                            <a:schemeClr val="tx1"/>
                          </a:solidFill>
                        </a:rPr>
                        <a:t>Basic Emotions / Primary Emotions</a:t>
                      </a:r>
                    </a:p>
                  </a:txBody>
                  <a:tcPr>
                    <a:solidFill>
                      <a:schemeClr val="accent2">
                        <a:lumMod val="40000"/>
                        <a:lumOff val="60000"/>
                      </a:schemeClr>
                    </a:solidFill>
                  </a:tcPr>
                </a:tc>
                <a:tc>
                  <a:txBody>
                    <a:bodyPr/>
                    <a:lstStyle/>
                    <a:p>
                      <a:pPr marL="285750" indent="-285750">
                        <a:buFont typeface="Wingdings" panose="05000000000000000000" pitchFamily="2" charset="2"/>
                        <a:buChar char="Ø"/>
                      </a:pPr>
                      <a:r>
                        <a:rPr lang="en-US" sz="1800" b="0" kern="1200" dirty="0">
                          <a:solidFill>
                            <a:schemeClr val="tx1"/>
                          </a:solidFill>
                          <a:effectLst/>
                          <a:latin typeface="+mn-lt"/>
                          <a:ea typeface="+mn-ea"/>
                          <a:cs typeface="+mn-cs"/>
                        </a:rPr>
                        <a:t>Appear</a:t>
                      </a:r>
                      <a:r>
                        <a:rPr lang="en-US" sz="1800" b="0" kern="1200" baseline="0" dirty="0">
                          <a:solidFill>
                            <a:schemeClr val="tx1"/>
                          </a:solidFill>
                          <a:effectLst/>
                          <a:latin typeface="+mn-lt"/>
                          <a:ea typeface="+mn-ea"/>
                          <a:cs typeface="+mn-cs"/>
                        </a:rPr>
                        <a:t> </a:t>
                      </a:r>
                      <a:r>
                        <a:rPr lang="en-US" sz="1800" b="0" kern="1200" dirty="0">
                          <a:solidFill>
                            <a:schemeClr val="tx1"/>
                          </a:solidFill>
                          <a:effectLst/>
                          <a:latin typeface="+mn-lt"/>
                          <a:ea typeface="+mn-ea"/>
                          <a:cs typeface="+mn-cs"/>
                        </a:rPr>
                        <a:t>first </a:t>
                      </a:r>
                    </a:p>
                    <a:p>
                      <a:pPr marL="285750" indent="-285750">
                        <a:buFont typeface="Wingdings" panose="05000000000000000000" pitchFamily="2" charset="2"/>
                        <a:buChar char="Ø"/>
                      </a:pPr>
                      <a:r>
                        <a:rPr lang="en-US" sz="1800" b="0" kern="1200" dirty="0">
                          <a:solidFill>
                            <a:schemeClr val="tx1"/>
                          </a:solidFill>
                          <a:effectLst/>
                          <a:latin typeface="+mn-lt"/>
                          <a:ea typeface="+mn-ea"/>
                          <a:cs typeface="+mn-cs"/>
                        </a:rPr>
                        <a:t>interest, happiness, anger, fear, surprise, sadness and disgust </a:t>
                      </a:r>
                      <a:endParaRPr lang="en-US" b="0" dirty="0">
                        <a:solidFill>
                          <a:schemeClr val="tx1"/>
                        </a:solidFill>
                      </a:endParaRPr>
                    </a:p>
                  </a:txBody>
                  <a:tcPr>
                    <a:solidFill>
                      <a:schemeClr val="accent2">
                        <a:lumMod val="40000"/>
                        <a:lumOff val="60000"/>
                      </a:schemeClr>
                    </a:solidFill>
                  </a:tcPr>
                </a:tc>
                <a:extLst>
                  <a:ext uri="{0D108BD9-81ED-4DB2-BD59-A6C34878D82A}">
                    <a16:rowId xmlns:a16="http://schemas.microsoft.com/office/drawing/2014/main" val="10000"/>
                  </a:ext>
                </a:extLst>
              </a:tr>
              <a:tr h="449043">
                <a:tc>
                  <a:txBody>
                    <a:bodyPr/>
                    <a:lstStyle/>
                    <a:p>
                      <a:r>
                        <a:rPr lang="en-US">
                          <a:solidFill>
                            <a:schemeClr val="tx1"/>
                          </a:solidFill>
                        </a:rPr>
                        <a:t>Self-Conscious Emotions / Secondary Emotions</a:t>
                      </a:r>
                    </a:p>
                  </a:txBody>
                  <a:tcPr/>
                </a:tc>
                <a:tc>
                  <a:txBody>
                    <a:bodyPr/>
                    <a:lstStyle/>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Appear as children start to develop a self-concept, and require social instruction on when to feel such emotions</a:t>
                      </a:r>
                    </a:p>
                    <a:p>
                      <a:pPr marL="285750" indent="-285750">
                        <a:buFont typeface="Wingdings" panose="05000000000000000000" pitchFamily="2" charset="2"/>
                        <a:buChar char="Ø"/>
                      </a:pPr>
                      <a:r>
                        <a:rPr lang="en-US" sz="1800" kern="1200" dirty="0">
                          <a:solidFill>
                            <a:schemeClr val="dk1"/>
                          </a:solidFill>
                          <a:effectLst/>
                          <a:latin typeface="+mn-lt"/>
                          <a:ea typeface="+mn-ea"/>
                          <a:cs typeface="+mn-cs"/>
                        </a:rPr>
                        <a:t>envy, pride, shame, guilt, doubt, and embarrassment</a:t>
                      </a:r>
                      <a:endParaRPr lang="en-US" dirty="0"/>
                    </a:p>
                  </a:txBody>
                  <a:tcPr/>
                </a:tc>
                <a:extLst>
                  <a:ext uri="{0D108BD9-81ED-4DB2-BD59-A6C34878D82A}">
                    <a16:rowId xmlns:a16="http://schemas.microsoft.com/office/drawing/2014/main" val="10001"/>
                  </a:ext>
                </a:extLst>
              </a:tr>
            </a:tbl>
          </a:graphicData>
        </a:graphic>
      </p:graphicFrame>
      <p:sp>
        <p:nvSpPr>
          <p:cNvPr id="21" name="TextBox 20"/>
          <p:cNvSpPr txBox="1"/>
          <p:nvPr/>
        </p:nvSpPr>
        <p:spPr>
          <a:xfrm>
            <a:off x="0" y="5588712"/>
            <a:ext cx="12152602" cy="877163"/>
          </a:xfrm>
          <a:prstGeom prst="rect">
            <a:avLst/>
          </a:prstGeom>
          <a:noFill/>
        </p:spPr>
        <p:txBody>
          <a:bodyPr wrap="square" rtlCol="0">
            <a:spAutoFit/>
          </a:bodyPr>
          <a:lstStyle/>
          <a:p>
            <a:pPr marL="228600" indent="-228600">
              <a:buAutoNum type="arabicPeriod"/>
            </a:pPr>
            <a:r>
              <a:rPr lang="en-US" sz="1000" u="sng" dirty="0">
                <a:latin typeface="Arial" panose="020B0604020202020204" pitchFamily="34" charset="0"/>
                <a:cs typeface="Arial" panose="020B0604020202020204" pitchFamily="34" charset="0"/>
                <a:hlinkClick r:id="rId3"/>
              </a:rPr>
              <a:t>Psychology 2e, Emotion and Motivation</a:t>
            </a:r>
            <a:r>
              <a:rPr lang="en-US" sz="1000" dirty="0">
                <a:latin typeface="Arial" panose="020B0604020202020204" pitchFamily="34" charset="0"/>
                <a:cs typeface="Arial" panose="020B0604020202020204" pitchFamily="34" charset="0"/>
              </a:rPr>
              <a:t> from </a:t>
            </a:r>
            <a:r>
              <a:rPr lang="en-US" sz="1000" u="sng" dirty="0">
                <a:latin typeface="Arial" panose="020B0604020202020204" pitchFamily="34" charset="0"/>
                <a:cs typeface="Arial" panose="020B0604020202020204" pitchFamily="34" charset="0"/>
                <a:hlinkClick r:id="rId4"/>
              </a:rPr>
              <a:t>Open </a:t>
            </a:r>
            <a:r>
              <a:rPr lang="en-US" sz="1000" u="sng" dirty="0" err="1">
                <a:latin typeface="Arial" panose="020B0604020202020204" pitchFamily="34" charset="0"/>
                <a:cs typeface="Arial" panose="020B0604020202020204" pitchFamily="34" charset="0"/>
                <a:hlinkClick r:id="rId4"/>
              </a:rPr>
              <a:t>Stax</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5"/>
              </a:rPr>
              <a:t>CC BY 4.0</a:t>
            </a:r>
            <a:r>
              <a:rPr lang="en-US" sz="1000" dirty="0">
                <a:latin typeface="Arial" panose="020B0604020202020204" pitchFamily="34" charset="0"/>
                <a:cs typeface="Arial" panose="020B0604020202020204" pitchFamily="34" charset="0"/>
              </a:rPr>
              <a:t> (modified by Marie Parnes)</a:t>
            </a:r>
          </a:p>
          <a:p>
            <a:pPr marL="228600" indent="-228600">
              <a:buFontTx/>
              <a:buAutoNum type="arabicPeriod"/>
            </a:pPr>
            <a:r>
              <a:rPr lang="en-US" sz="1000" dirty="0">
                <a:latin typeface="Arial" panose="020B0604020202020204" pitchFamily="34" charset="0"/>
                <a:cs typeface="Arial" panose="020B0604020202020204" pitchFamily="34" charset="0"/>
                <a:hlinkClick r:id="rId6"/>
              </a:rPr>
              <a:t>Image from pixabay.com</a:t>
            </a:r>
            <a:r>
              <a:rPr lang="en-US" sz="1000" dirty="0">
                <a:latin typeface="Arial" panose="020B0604020202020204" pitchFamily="34" charset="0"/>
                <a:cs typeface="Arial" panose="020B0604020202020204" pitchFamily="34" charset="0"/>
              </a:rPr>
              <a:t> is licensed under  </a:t>
            </a:r>
            <a:r>
              <a:rPr lang="en-US" sz="1000" dirty="0">
                <a:latin typeface="Arial" panose="020B0604020202020204" pitchFamily="34" charset="0"/>
                <a:cs typeface="Arial" panose="020B0604020202020204" pitchFamily="34" charset="0"/>
                <a:hlinkClick r:id="rId7"/>
              </a:rPr>
              <a:t>CC0.</a:t>
            </a:r>
            <a:endParaRPr lang="en-US" sz="1000" dirty="0">
              <a:latin typeface="Arial" panose="020B0604020202020204" pitchFamily="34" charset="0"/>
              <a:cs typeface="Arial" panose="020B0604020202020204" pitchFamily="34" charset="0"/>
            </a:endParaRPr>
          </a:p>
          <a:p>
            <a:pPr marL="228600" indent="-228600">
              <a:buFontTx/>
              <a:buAutoNum type="arabicPeriod"/>
            </a:pPr>
            <a:r>
              <a:rPr lang="en-US" sz="1000" u="sng" dirty="0">
                <a:latin typeface="Arial" panose="020B0604020202020204" pitchFamily="34" charset="0"/>
                <a:cs typeface="Arial" panose="020B0604020202020204" pitchFamily="34" charset="0"/>
                <a:hlinkClick r:id="rId8"/>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5"/>
              </a:rPr>
              <a:t>CC BY 4.0</a:t>
            </a:r>
            <a:r>
              <a:rPr lang="en-US" sz="1000" u="sng" dirty="0">
                <a:latin typeface="Arial" panose="020B0604020202020204" pitchFamily="34" charset="0"/>
                <a:cs typeface="Arial" panose="020B0604020202020204" pitchFamily="34" charset="0"/>
              </a:rPr>
              <a:t> (modified by Marie  Parnes)</a:t>
            </a:r>
            <a:endParaRPr lang="en-US" sz="1000" dirty="0">
              <a:latin typeface="Arial" panose="020B0604020202020204" pitchFamily="34" charset="0"/>
              <a:cs typeface="Arial" panose="020B0604020202020204" pitchFamily="34" charset="0"/>
            </a:endParaRPr>
          </a:p>
          <a:p>
            <a:pPr marL="228600" indent="-228600">
              <a:buAutoNum type="arabicPeriod"/>
            </a:pPr>
            <a:endParaRPr lang="en-US" sz="1100" dirty="0"/>
          </a:p>
        </p:txBody>
      </p:sp>
      <p:sp>
        <p:nvSpPr>
          <p:cNvPr id="23" name="TextBox 22"/>
          <p:cNvSpPr txBox="1"/>
          <p:nvPr/>
        </p:nvSpPr>
        <p:spPr>
          <a:xfrm>
            <a:off x="794769" y="3243605"/>
            <a:ext cx="10391252" cy="400110"/>
          </a:xfrm>
          <a:prstGeom prst="rect">
            <a:avLst/>
          </a:prstGeom>
          <a:solidFill>
            <a:schemeClr val="bg2">
              <a:lumMod val="90000"/>
            </a:schemeClr>
          </a:solidFill>
        </p:spPr>
        <p:txBody>
          <a:bodyPr wrap="square" rtlCol="0">
            <a:spAutoFit/>
          </a:bodyPr>
          <a:lstStyle/>
          <a:p>
            <a:pPr algn="ctr"/>
            <a:r>
              <a:rPr lang="en-US" sz="2000" b="1" dirty="0"/>
              <a:t>Emotions are Broken Down into Two General Categories</a:t>
            </a:r>
          </a:p>
        </p:txBody>
      </p:sp>
      <p:sp>
        <p:nvSpPr>
          <p:cNvPr id="25" name="TextBox 24"/>
          <p:cNvSpPr txBox="1"/>
          <p:nvPr/>
        </p:nvSpPr>
        <p:spPr>
          <a:xfrm>
            <a:off x="10636163" y="5204369"/>
            <a:ext cx="373959" cy="276999"/>
          </a:xfrm>
          <a:prstGeom prst="rect">
            <a:avLst/>
          </a:prstGeom>
          <a:noFill/>
        </p:spPr>
        <p:txBody>
          <a:bodyPr wrap="square" rtlCol="0">
            <a:spAutoFit/>
          </a:bodyPr>
          <a:lstStyle/>
          <a:p>
            <a:r>
              <a:rPr lang="en-US" baseline="30000" dirty="0"/>
              <a:t>3</a:t>
            </a:r>
          </a:p>
        </p:txBody>
      </p:sp>
    </p:spTree>
    <p:extLst>
      <p:ext uri="{BB962C8B-B14F-4D97-AF65-F5344CB8AC3E}">
        <p14:creationId xmlns:p14="http://schemas.microsoft.com/office/powerpoint/2010/main" val="2309327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4FD2E74-B4F4-4E90-D8F6-438983FE05D9}"/>
              </a:ext>
            </a:extLst>
          </p:cNvPr>
          <p:cNvGraphicFramePr>
            <a:graphicFrameLocks noGrp="1"/>
          </p:cNvGraphicFramePr>
          <p:nvPr>
            <p:extLst>
              <p:ext uri="{D42A27DB-BD31-4B8C-83A1-F6EECF244321}">
                <p14:modId xmlns:p14="http://schemas.microsoft.com/office/powerpoint/2010/main" val="851374285"/>
              </p:ext>
            </p:extLst>
          </p:nvPr>
        </p:nvGraphicFramePr>
        <p:xfrm>
          <a:off x="215150" y="555925"/>
          <a:ext cx="11576968" cy="4534313"/>
        </p:xfrm>
        <a:graphic>
          <a:graphicData uri="http://schemas.openxmlformats.org/drawingml/2006/table">
            <a:tbl>
              <a:tblPr firstRow="1" bandRow="1">
                <a:tableStyleId>{5C22544A-7EE6-4342-B048-85BDC9FD1C3A}</a:tableStyleId>
              </a:tblPr>
              <a:tblGrid>
                <a:gridCol w="2407976">
                  <a:extLst>
                    <a:ext uri="{9D8B030D-6E8A-4147-A177-3AD203B41FA5}">
                      <a16:colId xmlns:a16="http://schemas.microsoft.com/office/drawing/2014/main" val="20000"/>
                    </a:ext>
                  </a:extLst>
                </a:gridCol>
                <a:gridCol w="2068945">
                  <a:extLst>
                    <a:ext uri="{9D8B030D-6E8A-4147-A177-3AD203B41FA5}">
                      <a16:colId xmlns:a16="http://schemas.microsoft.com/office/drawing/2014/main" val="1807736102"/>
                    </a:ext>
                  </a:extLst>
                </a:gridCol>
                <a:gridCol w="7100047">
                  <a:extLst>
                    <a:ext uri="{9D8B030D-6E8A-4147-A177-3AD203B41FA5}">
                      <a16:colId xmlns:a16="http://schemas.microsoft.com/office/drawing/2014/main" val="168036647"/>
                    </a:ext>
                  </a:extLst>
                </a:gridCol>
              </a:tblGrid>
              <a:tr h="413492">
                <a:tc gridSpan="3">
                  <a:txBody>
                    <a:bodyPr/>
                    <a:lstStyle/>
                    <a:p>
                      <a:pPr algn="ctr"/>
                      <a:r>
                        <a:rPr lang="en-US" sz="1800" dirty="0"/>
                        <a:t>Bowlby's 4 Stages of Attachment</a:t>
                      </a:r>
                    </a:p>
                  </a:txBody>
                  <a:tcPr/>
                </a:tc>
                <a:tc hMerge="1">
                  <a:txBody>
                    <a:bodyPr/>
                    <a:lstStyle/>
                    <a:p>
                      <a:pPr algn="ctr"/>
                      <a:endParaRPr lang="en-US" sz="2000" dirty="0"/>
                    </a:p>
                  </a:txBody>
                  <a:tcPr/>
                </a:tc>
                <a:tc hMerge="1">
                  <a:txBody>
                    <a:bodyPr/>
                    <a:lstStyle/>
                    <a:p>
                      <a:pPr algn="ctr"/>
                      <a:endParaRPr lang="en-US" sz="2000" dirty="0"/>
                    </a:p>
                  </a:txBody>
                  <a:tcPr/>
                </a:tc>
                <a:extLst>
                  <a:ext uri="{0D108BD9-81ED-4DB2-BD59-A6C34878D82A}">
                    <a16:rowId xmlns:a16="http://schemas.microsoft.com/office/drawing/2014/main" val="10000"/>
                  </a:ext>
                </a:extLst>
              </a:tr>
              <a:tr h="413492">
                <a:tc>
                  <a:txBody>
                    <a:bodyPr/>
                    <a:lstStyle/>
                    <a:p>
                      <a:pPr algn="ctr"/>
                      <a:r>
                        <a:rPr lang="en-US" sz="1800" dirty="0"/>
                        <a:t>Stage</a:t>
                      </a:r>
                    </a:p>
                  </a:txBody>
                  <a:tcPr/>
                </a:tc>
                <a:tc>
                  <a:txBody>
                    <a:bodyPr/>
                    <a:lstStyle/>
                    <a:p>
                      <a:pPr algn="ctr"/>
                      <a:r>
                        <a:rPr lang="en-US" sz="1800" dirty="0"/>
                        <a:t>Age</a:t>
                      </a:r>
                    </a:p>
                  </a:txBody>
                  <a:tcPr/>
                </a:tc>
                <a:tc>
                  <a:txBody>
                    <a:bodyPr/>
                    <a:lstStyle/>
                    <a:p>
                      <a:pPr algn="ctr"/>
                      <a:r>
                        <a:rPr lang="en-US" sz="1800" dirty="0"/>
                        <a:t>Characteristics</a:t>
                      </a:r>
                    </a:p>
                  </a:txBody>
                  <a:tcPr/>
                </a:tc>
                <a:extLst>
                  <a:ext uri="{0D108BD9-81ED-4DB2-BD59-A6C34878D82A}">
                    <a16:rowId xmlns:a16="http://schemas.microsoft.com/office/drawing/2014/main" val="258720651"/>
                  </a:ext>
                </a:extLst>
              </a:tr>
              <a:tr h="964129">
                <a:tc>
                  <a:txBody>
                    <a:bodyPr/>
                    <a:lstStyle/>
                    <a:p>
                      <a:pPr marL="0" indent="0">
                        <a:buFont typeface="Arial" panose="020B0604020202020204" pitchFamily="34" charset="0"/>
                        <a:buNone/>
                      </a:pPr>
                      <a:r>
                        <a:rPr lang="en-US" sz="1800" kern="1200" dirty="0">
                          <a:solidFill>
                            <a:schemeClr val="dk1"/>
                          </a:solidFill>
                          <a:effectLst/>
                          <a:latin typeface="+mn-lt"/>
                          <a:ea typeface="+mn-ea"/>
                          <a:cs typeface="+mn-cs"/>
                        </a:rPr>
                        <a:t>Pre-Attachment</a:t>
                      </a:r>
                    </a:p>
                  </a:txBody>
                  <a:tcPr/>
                </a:tc>
                <a:tc>
                  <a:txBody>
                    <a:bodyPr/>
                    <a:lstStyle/>
                    <a:p>
                      <a:pPr marL="0" indent="0">
                        <a:buFont typeface="Arial" panose="020B0604020202020204" pitchFamily="34" charset="0"/>
                        <a:buNone/>
                      </a:pPr>
                      <a:r>
                        <a:rPr lang="en-US" sz="1800" kern="1200" dirty="0">
                          <a:solidFill>
                            <a:schemeClr val="dk1"/>
                          </a:solidFill>
                          <a:effectLst/>
                          <a:latin typeface="+mn-lt"/>
                          <a:ea typeface="+mn-ea"/>
                          <a:cs typeface="+mn-cs"/>
                        </a:rPr>
                        <a:t>Newborn to 6 weeks</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kern="1200" dirty="0">
                          <a:solidFill>
                            <a:schemeClr val="dk1"/>
                          </a:solidFill>
                          <a:effectLst/>
                          <a:latin typeface="+mn-lt"/>
                          <a:ea typeface="+mn-ea"/>
                          <a:cs typeface="+mn-cs"/>
                        </a:rPr>
                        <a:t>No attachment to any specific individual. The infant does not show any preference for a particular individual and will not fuss when picked up by a stranger.</a:t>
                      </a:r>
                    </a:p>
                  </a:txBody>
                  <a:tcPr/>
                </a:tc>
                <a:extLst>
                  <a:ext uri="{0D108BD9-81ED-4DB2-BD59-A6C34878D82A}">
                    <a16:rowId xmlns:a16="http://schemas.microsoft.com/office/drawing/2014/main" val="10001"/>
                  </a:ext>
                </a:extLst>
              </a:tr>
              <a:tr h="868218">
                <a:tc>
                  <a:txBody>
                    <a:bodyPr/>
                    <a:lstStyle/>
                    <a:p>
                      <a:pPr marL="0" indent="0">
                        <a:buFont typeface="Arial" panose="020B0604020202020204" pitchFamily="34" charset="0"/>
                        <a:buNone/>
                      </a:pPr>
                      <a:r>
                        <a:rPr lang="en-US" sz="1800" kern="1200" dirty="0">
                          <a:solidFill>
                            <a:schemeClr val="dk1"/>
                          </a:solidFill>
                          <a:effectLst/>
                          <a:latin typeface="+mn-lt"/>
                          <a:ea typeface="+mn-ea"/>
                          <a:cs typeface="+mn-cs"/>
                        </a:rPr>
                        <a:t>Attachment in the Making</a:t>
                      </a:r>
                    </a:p>
                  </a:txBody>
                  <a:tcPr/>
                </a:tc>
                <a:tc>
                  <a:txBody>
                    <a:bodyPr/>
                    <a:lstStyle/>
                    <a:p>
                      <a:pPr marL="0" indent="0">
                        <a:buFont typeface="Arial" panose="020B0604020202020204" pitchFamily="34" charset="0"/>
                        <a:buNone/>
                      </a:pPr>
                      <a:r>
                        <a:rPr lang="en-US" sz="1800" kern="1200" dirty="0">
                          <a:solidFill>
                            <a:schemeClr val="dk1"/>
                          </a:solidFill>
                          <a:effectLst/>
                          <a:latin typeface="+mn-lt"/>
                          <a:ea typeface="+mn-ea"/>
                          <a:cs typeface="+mn-cs"/>
                        </a:rPr>
                        <a:t>6 Weeks to 6-8 Months</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The infant begins to show preferences for caregivers, predominantly for the primary caregiver over strangers.  The primary caregiver can typically soothe the baby more easily than others.</a:t>
                      </a:r>
                      <a:endParaRPr lang="en-US" sz="1800" kern="1200" dirty="0">
                        <a:solidFill>
                          <a:schemeClr val="dk1"/>
                        </a:solidFill>
                        <a:effectLst/>
                        <a:latin typeface="+mn-lt"/>
                        <a:ea typeface="+mn-ea"/>
                        <a:cs typeface="+mn-cs"/>
                      </a:endParaRPr>
                    </a:p>
                  </a:txBody>
                  <a:tcPr/>
                </a:tc>
                <a:extLst>
                  <a:ext uri="{0D108BD9-81ED-4DB2-BD59-A6C34878D82A}">
                    <a16:rowId xmlns:a16="http://schemas.microsoft.com/office/drawing/2014/main" val="2733130242"/>
                  </a:ext>
                </a:extLst>
              </a:tr>
              <a:tr h="591127">
                <a:tc>
                  <a:txBody>
                    <a:bodyPr/>
                    <a:lstStyle/>
                    <a:p>
                      <a:pPr marL="0" indent="0">
                        <a:buFont typeface="Arial" panose="020B0604020202020204" pitchFamily="34" charset="0"/>
                        <a:buNone/>
                      </a:pPr>
                      <a:r>
                        <a:rPr lang="en-US" sz="1800" kern="1200" dirty="0">
                          <a:solidFill>
                            <a:schemeClr val="dk1"/>
                          </a:solidFill>
                          <a:effectLst/>
                          <a:latin typeface="+mn-lt"/>
                          <a:ea typeface="+mn-ea"/>
                          <a:cs typeface="+mn-cs"/>
                        </a:rPr>
                        <a:t>Clear-Cut Attachment</a:t>
                      </a:r>
                    </a:p>
                  </a:txBody>
                  <a:tcPr/>
                </a:tc>
                <a:tc>
                  <a:txBody>
                    <a:bodyPr/>
                    <a:lstStyle/>
                    <a:p>
                      <a:pPr marL="0" indent="0">
                        <a:buFont typeface="Arial" panose="020B0604020202020204" pitchFamily="34" charset="0"/>
                        <a:buNone/>
                      </a:pPr>
                      <a:r>
                        <a:rPr lang="en-US" sz="1800" kern="1200" dirty="0">
                          <a:solidFill>
                            <a:schemeClr val="dk1"/>
                          </a:solidFill>
                          <a:effectLst/>
                          <a:latin typeface="+mn-lt"/>
                          <a:ea typeface="+mn-ea"/>
                          <a:cs typeface="+mn-cs"/>
                        </a:rPr>
                        <a:t>6-8 Months to 18-24 Months</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A clear attachment has been formed between the primary caregiver and infant, and when separated the infant will become upset (separation anxiety)</a:t>
                      </a:r>
                      <a:endParaRPr lang="en-US" sz="1800" kern="1200" dirty="0">
                        <a:solidFill>
                          <a:schemeClr val="dk1"/>
                        </a:solidFill>
                        <a:effectLst/>
                        <a:latin typeface="+mn-lt"/>
                        <a:ea typeface="+mn-ea"/>
                        <a:cs typeface="+mn-cs"/>
                      </a:endParaRPr>
                    </a:p>
                  </a:txBody>
                  <a:tcPr/>
                </a:tc>
                <a:extLst>
                  <a:ext uri="{0D108BD9-81ED-4DB2-BD59-A6C34878D82A}">
                    <a16:rowId xmlns:a16="http://schemas.microsoft.com/office/drawing/2014/main" val="404335742"/>
                  </a:ext>
                </a:extLst>
              </a:tr>
              <a:tr h="591127">
                <a:tc>
                  <a:txBody>
                    <a:bodyPr/>
                    <a:lstStyle/>
                    <a:p>
                      <a:pPr marL="0" indent="0">
                        <a:buFont typeface="Arial" panose="020B0604020202020204" pitchFamily="34" charset="0"/>
                        <a:buNone/>
                      </a:pPr>
                      <a:r>
                        <a:rPr lang="en-US" sz="1800" kern="1200" dirty="0">
                          <a:solidFill>
                            <a:schemeClr val="dk1"/>
                          </a:solidFill>
                          <a:effectLst/>
                          <a:latin typeface="+mn-lt"/>
                          <a:ea typeface="+mn-ea"/>
                          <a:cs typeface="+mn-cs"/>
                        </a:rPr>
                        <a:t>Formation of Reciprocal Relationships</a:t>
                      </a:r>
                    </a:p>
                  </a:txBody>
                  <a:tcPr/>
                </a:tc>
                <a:tc>
                  <a:txBody>
                    <a:bodyPr/>
                    <a:lstStyle/>
                    <a:p>
                      <a:pPr marL="0" indent="0">
                        <a:buFont typeface="Arial" panose="020B0604020202020204" pitchFamily="34" charset="0"/>
                        <a:buNone/>
                      </a:pPr>
                      <a:r>
                        <a:rPr lang="en-US" sz="1800" kern="1200" dirty="0">
                          <a:solidFill>
                            <a:schemeClr val="dk1"/>
                          </a:solidFill>
                          <a:effectLst/>
                          <a:latin typeface="+mn-lt"/>
                          <a:ea typeface="+mn-ea"/>
                          <a:cs typeface="+mn-cs"/>
                        </a:rPr>
                        <a:t>24 Months and Older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800" dirty="0"/>
                        <a:t>As the child begins to develop mental representations of others this leads to the formation of multiple attachments with other who often interact with the infant</a:t>
                      </a:r>
                      <a:endParaRPr lang="en-US" sz="1800" kern="1200" dirty="0">
                        <a:solidFill>
                          <a:schemeClr val="dk1"/>
                        </a:solidFill>
                        <a:effectLst/>
                        <a:latin typeface="+mn-lt"/>
                        <a:ea typeface="+mn-ea"/>
                        <a:cs typeface="+mn-cs"/>
                      </a:endParaRPr>
                    </a:p>
                  </a:txBody>
                  <a:tcPr/>
                </a:tc>
                <a:extLst>
                  <a:ext uri="{0D108BD9-81ED-4DB2-BD59-A6C34878D82A}">
                    <a16:rowId xmlns:a16="http://schemas.microsoft.com/office/drawing/2014/main" val="873351007"/>
                  </a:ext>
                </a:extLst>
              </a:tr>
            </a:tbl>
          </a:graphicData>
        </a:graphic>
      </p:graphicFrame>
      <p:sp>
        <p:nvSpPr>
          <p:cNvPr id="5" name="Title 1">
            <a:extLst>
              <a:ext uri="{FF2B5EF4-FFF2-40B4-BE49-F238E27FC236}">
                <a16:creationId xmlns:a16="http://schemas.microsoft.com/office/drawing/2014/main" id="{959F788C-DA01-BC5C-1668-A30B4F36D914}"/>
              </a:ext>
            </a:extLst>
          </p:cNvPr>
          <p:cNvSpPr txBox="1">
            <a:spLocks/>
          </p:cNvSpPr>
          <p:nvPr/>
        </p:nvSpPr>
        <p:spPr>
          <a:xfrm>
            <a:off x="1041011" y="167751"/>
            <a:ext cx="10109973" cy="3881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 Attachment: Bowlby’s 4 Stages of Attachment </a:t>
            </a:r>
          </a:p>
        </p:txBody>
      </p:sp>
      <p:sp>
        <p:nvSpPr>
          <p:cNvPr id="6" name="TextBox 5">
            <a:extLst>
              <a:ext uri="{FF2B5EF4-FFF2-40B4-BE49-F238E27FC236}">
                <a16:creationId xmlns:a16="http://schemas.microsoft.com/office/drawing/2014/main" id="{5B2BA79A-F928-D19B-0C42-FC83D24638F5}"/>
              </a:ext>
            </a:extLst>
          </p:cNvPr>
          <p:cNvSpPr txBox="1"/>
          <p:nvPr/>
        </p:nvSpPr>
        <p:spPr>
          <a:xfrm>
            <a:off x="215151" y="5247579"/>
            <a:ext cx="1157696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Four Stages of Attachment (John Bowlby) – Attachment – Psychology Revision Tool</a:t>
            </a:r>
            <a:r>
              <a:rPr lang="en-US" sz="1200" dirty="0">
                <a:latin typeface="Arial" panose="020B0604020202020204" pitchFamily="34" charset="0"/>
                <a:cs typeface="Arial" panose="020B0604020202020204" pitchFamily="34" charset="0"/>
              </a:rPr>
              <a:t>, discusses each stage of Bowlby’s Theory and the infant preference for humans over objects.</a:t>
            </a:r>
          </a:p>
        </p:txBody>
      </p:sp>
    </p:spTree>
    <p:extLst>
      <p:ext uri="{BB962C8B-B14F-4D97-AF65-F5344CB8AC3E}">
        <p14:creationId xmlns:p14="http://schemas.microsoft.com/office/powerpoint/2010/main" val="3900459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64293" y="5953925"/>
            <a:ext cx="9635841"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33. </a:t>
            </a:r>
            <a:r>
              <a:rPr lang="en-US" sz="1000" u="sng" dirty="0">
                <a:latin typeface="Arial" panose="020B0604020202020204" pitchFamily="34" charset="0"/>
                <a:cs typeface="Arial" panose="020B0604020202020204" pitchFamily="34" charset="0"/>
                <a:hlinkClick r:id="rId3"/>
              </a:rPr>
              <a:t>Harry Harlow Monkey Love Experiments</a:t>
            </a:r>
            <a:r>
              <a:rPr lang="en-US" sz="1000" dirty="0">
                <a:latin typeface="Arial" panose="020B0604020202020204" pitchFamily="34" charset="0"/>
                <a:cs typeface="Arial" panose="020B0604020202020204" pitchFamily="34" charset="0"/>
              </a:rPr>
              <a:t>    </a:t>
            </a:r>
            <a:r>
              <a:rPr lang="en-US" sz="1000" dirty="0">
                <a:latin typeface="Arial" panose="020B0604020202020204" pitchFamily="34" charset="0"/>
                <a:ea typeface="Calibri"/>
                <a:cs typeface="Arial" panose="020B0604020202020204" pitchFamily="34" charset="0"/>
              </a:rPr>
              <a:t>by McLeod, S. A. was retrieved from </a:t>
            </a:r>
            <a:r>
              <a:rPr lang="en-US" sz="1000" u="sng" dirty="0">
                <a:solidFill>
                  <a:srgbClr val="0563C1"/>
                </a:solidFill>
                <a:latin typeface="Arial" panose="020B0604020202020204" pitchFamily="34" charset="0"/>
                <a:ea typeface="Calibri"/>
                <a:cs typeface="Arial" panose="020B0604020202020204" pitchFamily="34" charset="0"/>
                <a:hlinkClick r:id="rId4"/>
              </a:rPr>
              <a:t>Simply Psychology</a:t>
            </a:r>
            <a:r>
              <a:rPr lang="en-US" sz="1000" dirty="0">
                <a:latin typeface="Arial" panose="020B0604020202020204" pitchFamily="34" charset="0"/>
                <a:ea typeface="Calibri"/>
                <a:cs typeface="Arial" panose="020B0604020202020204" pitchFamily="34" charset="0"/>
              </a:rPr>
              <a:t> licensed under </a:t>
            </a:r>
            <a:r>
              <a:rPr lang="en-US" sz="1000" u="sng" dirty="0">
                <a:solidFill>
                  <a:srgbClr val="0563C1"/>
                </a:solidFill>
                <a:latin typeface="Arial" panose="020B0604020202020204" pitchFamily="34" charset="0"/>
                <a:ea typeface="Calibri"/>
                <a:cs typeface="Arial" panose="020B0604020202020204" pitchFamily="34" charset="0"/>
                <a:hlinkClick r:id="rId5"/>
              </a:rPr>
              <a:t>CC NY-NC-ND 3.0</a:t>
            </a:r>
            <a:r>
              <a:rPr lang="en-US" sz="1000" u="sng" dirty="0">
                <a:latin typeface="Arial" panose="020B0604020202020204" pitchFamily="34" charset="0"/>
                <a:ea typeface="Calibri"/>
                <a:cs typeface="Arial" panose="020B0604020202020204" pitchFamily="34" charset="0"/>
              </a:rPr>
              <a:t>  (modified by Marie Parnes)</a:t>
            </a:r>
          </a:p>
          <a:p>
            <a:r>
              <a:rPr lang="en-US" sz="1000" dirty="0">
                <a:latin typeface="Arial" panose="020B0604020202020204" pitchFamily="34" charset="0"/>
                <a:ea typeface="Calibri"/>
                <a:cs typeface="Arial" panose="020B0604020202020204" pitchFamily="34" charset="0"/>
              </a:rPr>
              <a:t>34. </a:t>
            </a:r>
            <a:r>
              <a:rPr lang="en-US" sz="1000" u="sng" dirty="0">
                <a:latin typeface="Arial" panose="020B0604020202020204" pitchFamily="34" charset="0"/>
                <a:cs typeface="Arial" panose="020B0604020202020204" pitchFamily="34" charset="0"/>
                <a:hlinkClick r:id="rId6"/>
              </a:rPr>
              <a:t>Image</a:t>
            </a:r>
            <a:r>
              <a:rPr lang="en-US" sz="1000" dirty="0">
                <a:latin typeface="Arial" panose="020B0604020202020204" pitchFamily="34" charset="0"/>
                <a:cs typeface="Arial" panose="020B0604020202020204" pitchFamily="34" charset="0"/>
              </a:rPr>
              <a:t> retrieved from </a:t>
            </a:r>
            <a:r>
              <a:rPr lang="en-US" sz="1000" u="sng" dirty="0" err="1">
                <a:latin typeface="Arial" panose="020B0604020202020204" pitchFamily="34" charset="0"/>
                <a:cs typeface="Arial" panose="020B0604020202020204" pitchFamily="34" charset="0"/>
                <a:hlinkClick r:id="rId7"/>
              </a:rPr>
              <a:t>wikipedia</a:t>
            </a:r>
            <a:r>
              <a:rPr lang="en-US" sz="1000" dirty="0">
                <a:latin typeface="Arial" panose="020B0604020202020204" pitchFamily="34" charset="0"/>
                <a:cs typeface="Arial" panose="020B0604020202020204" pitchFamily="34" charset="0"/>
              </a:rPr>
              <a:t> public domain </a:t>
            </a:r>
            <a:r>
              <a:rPr lang="en-US" sz="1000" u="sng" dirty="0">
                <a:latin typeface="Arial" panose="020B0604020202020204" pitchFamily="34" charset="0"/>
                <a:cs typeface="Arial" panose="020B0604020202020204" pitchFamily="34" charset="0"/>
                <a:hlinkClick r:id="rId8"/>
              </a:rPr>
              <a:t>CC0</a:t>
            </a:r>
            <a:endParaRPr lang="en-US" sz="1000" dirty="0">
              <a:latin typeface="Arial" panose="020B0604020202020204" pitchFamily="34" charset="0"/>
              <a:ea typeface="Calibri"/>
              <a:cs typeface="Arial" panose="020B0604020202020204" pitchFamily="34" charset="0"/>
            </a:endParaRPr>
          </a:p>
        </p:txBody>
      </p:sp>
      <p:sp>
        <p:nvSpPr>
          <p:cNvPr id="9" name="AutoShape 2" descr="Harlow's Monke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3288" y="2355879"/>
            <a:ext cx="2812094" cy="3051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507826" y="468539"/>
            <a:ext cx="11322486" cy="1754326"/>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dirty="0"/>
              <a:t>Harry Harlow</a:t>
            </a:r>
            <a:r>
              <a:rPr lang="en-US" dirty="0"/>
              <a:t> (1958) studied the mechanisms by which attachment developed using  newborn rhesus monkeys .</a:t>
            </a:r>
          </a:p>
          <a:p>
            <a:endParaRPr lang="en-US" dirty="0"/>
          </a:p>
          <a:p>
            <a:pPr marL="285750" indent="-285750">
              <a:buFont typeface="Wingdings" panose="05000000000000000000" pitchFamily="2" charset="2"/>
              <a:buChar char="Ø"/>
            </a:pPr>
            <a:r>
              <a:rPr lang="en-US" dirty="0"/>
              <a:t>In contrast to the behavioral theory of attachment, which suggested that an infant would form an attachment with the caregiver that provides food, Harlow wanted to show that attachment develops as a result of the mother providing </a:t>
            </a:r>
            <a:r>
              <a:rPr lang="en-US" b="1" dirty="0"/>
              <a:t>“tactile comfort,”</a:t>
            </a:r>
            <a:r>
              <a:rPr lang="en-US" dirty="0"/>
              <a:t> suggesting that infants have an innate (biological) need to touch and cling to something for </a:t>
            </a:r>
            <a:r>
              <a:rPr lang="en-US" b="1" dirty="0"/>
              <a:t>emotional comfort</a:t>
            </a:r>
            <a:r>
              <a:rPr lang="en-US" dirty="0"/>
              <a:t>.  </a:t>
            </a:r>
          </a:p>
        </p:txBody>
      </p:sp>
      <p:pic>
        <p:nvPicPr>
          <p:cNvPr id="1029" name="Picture 5" descr="https://upload.wikimedia.org/wikipedia/commons/d/de/Rhesus_Macaque_%28Macaca_mulatta%29_%285780783616%29.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56039" y="3278909"/>
            <a:ext cx="2026175" cy="217104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3855382" y="2412598"/>
            <a:ext cx="397766" cy="276999"/>
          </a:xfrm>
          <a:prstGeom prst="rect">
            <a:avLst/>
          </a:prstGeom>
          <a:noFill/>
        </p:spPr>
        <p:txBody>
          <a:bodyPr wrap="square" rtlCol="0">
            <a:spAutoFit/>
          </a:bodyPr>
          <a:lstStyle/>
          <a:p>
            <a:r>
              <a:rPr lang="en-US" baseline="30000" dirty="0"/>
              <a:t>33</a:t>
            </a:r>
          </a:p>
        </p:txBody>
      </p:sp>
      <p:sp>
        <p:nvSpPr>
          <p:cNvPr id="3" name="Title 1">
            <a:extLst>
              <a:ext uri="{FF2B5EF4-FFF2-40B4-BE49-F238E27FC236}">
                <a16:creationId xmlns:a16="http://schemas.microsoft.com/office/drawing/2014/main" id="{BA865A05-426B-6E06-E1CC-DB621B7A1A9A}"/>
              </a:ext>
            </a:extLst>
          </p:cNvPr>
          <p:cNvSpPr txBox="1">
            <a:spLocks/>
          </p:cNvSpPr>
          <p:nvPr/>
        </p:nvSpPr>
        <p:spPr>
          <a:xfrm>
            <a:off x="2869811" y="53931"/>
            <a:ext cx="6981199" cy="3881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 Attachment: Harlow’s Work with Rhesus Monkeys </a:t>
            </a:r>
          </a:p>
        </p:txBody>
      </p:sp>
      <p:sp>
        <p:nvSpPr>
          <p:cNvPr id="4" name="TextBox 3">
            <a:extLst>
              <a:ext uri="{FF2B5EF4-FFF2-40B4-BE49-F238E27FC236}">
                <a16:creationId xmlns:a16="http://schemas.microsoft.com/office/drawing/2014/main" id="{37A10AA2-0D07-18E3-910C-AC21AA01B0C4}"/>
              </a:ext>
            </a:extLst>
          </p:cNvPr>
          <p:cNvSpPr txBox="1"/>
          <p:nvPr/>
        </p:nvSpPr>
        <p:spPr>
          <a:xfrm>
            <a:off x="6682214" y="3278909"/>
            <a:ext cx="397766" cy="276999"/>
          </a:xfrm>
          <a:prstGeom prst="rect">
            <a:avLst/>
          </a:prstGeom>
          <a:noFill/>
        </p:spPr>
        <p:txBody>
          <a:bodyPr wrap="square" rtlCol="0">
            <a:spAutoFit/>
          </a:bodyPr>
          <a:lstStyle/>
          <a:p>
            <a:r>
              <a:rPr lang="en-US" baseline="30000" dirty="0"/>
              <a:t>34</a:t>
            </a:r>
          </a:p>
        </p:txBody>
      </p:sp>
      <p:sp>
        <p:nvSpPr>
          <p:cNvPr id="8" name="TextBox 7">
            <a:extLst>
              <a:ext uri="{FF2B5EF4-FFF2-40B4-BE49-F238E27FC236}">
                <a16:creationId xmlns:a16="http://schemas.microsoft.com/office/drawing/2014/main" id="{C7C2DDCE-54C4-CB47-911C-A08BA096588B}"/>
              </a:ext>
            </a:extLst>
          </p:cNvPr>
          <p:cNvSpPr txBox="1"/>
          <p:nvPr/>
        </p:nvSpPr>
        <p:spPr>
          <a:xfrm>
            <a:off x="7387621" y="3804139"/>
            <a:ext cx="4297675"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1"/>
              </a:rPr>
              <a:t>Harlow’s Studies on Dependency in Monkeys</a:t>
            </a:r>
            <a:r>
              <a:rPr lang="en-US" sz="1200" dirty="0">
                <a:latin typeface="Arial" panose="020B0604020202020204" pitchFamily="34" charset="0"/>
                <a:cs typeface="Arial" panose="020B0604020202020204" pitchFamily="34" charset="0"/>
              </a:rPr>
              <a:t>, shows three different experiments conducted by Harlow.  Keep in mind the third experiment when reading about Ainsworth’s Strange Situation.</a:t>
            </a:r>
          </a:p>
        </p:txBody>
      </p:sp>
    </p:spTree>
    <p:extLst>
      <p:ext uri="{BB962C8B-B14F-4D97-AF65-F5344CB8AC3E}">
        <p14:creationId xmlns:p14="http://schemas.microsoft.com/office/powerpoint/2010/main" val="42889131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333123" y="5920989"/>
            <a:ext cx="9525753" cy="4154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35. </a:t>
            </a:r>
            <a:r>
              <a:rPr lang="en-US" sz="1000" u="sng" dirty="0">
                <a:latin typeface="Arial" panose="020B0604020202020204" pitchFamily="34" charset="0"/>
                <a:cs typeface="Arial" panose="020B0604020202020204" pitchFamily="34" charset="0"/>
                <a:hlinkClick r:id="rId3"/>
              </a:rPr>
              <a:t>Harry Harlow Monkey Love Experiments</a:t>
            </a:r>
            <a:r>
              <a:rPr lang="en-US" sz="1000" dirty="0">
                <a:latin typeface="Arial" panose="020B0604020202020204" pitchFamily="34" charset="0"/>
                <a:cs typeface="Arial" panose="020B0604020202020204" pitchFamily="34" charset="0"/>
              </a:rPr>
              <a:t>    </a:t>
            </a:r>
            <a:r>
              <a:rPr lang="en-US" sz="1000" dirty="0">
                <a:latin typeface="Arial" panose="020B0604020202020204" pitchFamily="34" charset="0"/>
                <a:ea typeface="Calibri"/>
                <a:cs typeface="Arial" panose="020B0604020202020204" pitchFamily="34" charset="0"/>
              </a:rPr>
              <a:t>by McLeod, S. A. was retrieved from </a:t>
            </a:r>
            <a:r>
              <a:rPr lang="en-US" sz="1000" u="sng" dirty="0">
                <a:solidFill>
                  <a:srgbClr val="0563C1"/>
                </a:solidFill>
                <a:latin typeface="Arial" panose="020B0604020202020204" pitchFamily="34" charset="0"/>
                <a:ea typeface="Calibri"/>
                <a:cs typeface="Arial" panose="020B0604020202020204" pitchFamily="34" charset="0"/>
                <a:hlinkClick r:id="rId4"/>
              </a:rPr>
              <a:t>Simply Psychology</a:t>
            </a:r>
            <a:r>
              <a:rPr lang="en-US" sz="1000" dirty="0">
                <a:latin typeface="Arial" panose="020B0604020202020204" pitchFamily="34" charset="0"/>
                <a:ea typeface="Calibri"/>
                <a:cs typeface="Arial" panose="020B0604020202020204" pitchFamily="34" charset="0"/>
              </a:rPr>
              <a:t> licensed under </a:t>
            </a:r>
            <a:r>
              <a:rPr lang="en-US" sz="1000" u="sng" dirty="0">
                <a:solidFill>
                  <a:srgbClr val="0563C1"/>
                </a:solidFill>
                <a:latin typeface="Arial" panose="020B0604020202020204" pitchFamily="34" charset="0"/>
                <a:ea typeface="Calibri"/>
                <a:cs typeface="Arial" panose="020B0604020202020204" pitchFamily="34" charset="0"/>
                <a:hlinkClick r:id="rId5"/>
              </a:rPr>
              <a:t>CC NY-NC-ND 3.0</a:t>
            </a:r>
            <a:r>
              <a:rPr lang="en-US" sz="1000" u="sng" dirty="0">
                <a:latin typeface="Arial" panose="020B0604020202020204" pitchFamily="34" charset="0"/>
                <a:ea typeface="Calibri"/>
                <a:cs typeface="Arial" panose="020B0604020202020204" pitchFamily="34" charset="0"/>
              </a:rPr>
              <a:t>  (modified by Marie Parnes)</a:t>
            </a:r>
          </a:p>
          <a:p>
            <a:r>
              <a:rPr lang="en-US" sz="1000" dirty="0">
                <a:latin typeface="Arial" panose="020B0604020202020204" pitchFamily="34" charset="0"/>
                <a:ea typeface="Calibri"/>
                <a:cs typeface="Arial" panose="020B0604020202020204" pitchFamily="34" charset="0"/>
              </a:rPr>
              <a:t>36.. </a:t>
            </a:r>
            <a:r>
              <a:rPr lang="en-US" sz="1000" u="sng" dirty="0">
                <a:latin typeface="Arial" panose="020B0604020202020204" pitchFamily="34" charset="0"/>
                <a:cs typeface="Arial" panose="020B0604020202020204" pitchFamily="34" charset="0"/>
                <a:hlinkClick r:id="rId6"/>
              </a:rPr>
              <a:t>Image</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sretrieved</a:t>
            </a:r>
            <a:r>
              <a:rPr lang="en-US" sz="1000" dirty="0">
                <a:latin typeface="Arial" panose="020B0604020202020204" pitchFamily="34" charset="0"/>
                <a:cs typeface="Arial" panose="020B0604020202020204" pitchFamily="34" charset="0"/>
              </a:rPr>
              <a:t> from </a:t>
            </a:r>
            <a:r>
              <a:rPr lang="en-US" sz="1000" u="sng" dirty="0" err="1">
                <a:latin typeface="Arial" panose="020B0604020202020204" pitchFamily="34" charset="0"/>
                <a:cs typeface="Arial" panose="020B0604020202020204" pitchFamily="34" charset="0"/>
                <a:hlinkClick r:id="rId7"/>
              </a:rPr>
              <a:t>wikipedia</a:t>
            </a:r>
            <a:r>
              <a:rPr lang="en-US" sz="1000" dirty="0">
                <a:latin typeface="Arial" panose="020B0604020202020204" pitchFamily="34" charset="0"/>
                <a:cs typeface="Arial" panose="020B0604020202020204" pitchFamily="34" charset="0"/>
              </a:rPr>
              <a:t> public domain </a:t>
            </a:r>
            <a:r>
              <a:rPr lang="en-US" sz="1000" u="sng" dirty="0">
                <a:latin typeface="Arial" panose="020B0604020202020204" pitchFamily="34" charset="0"/>
                <a:cs typeface="Arial" panose="020B0604020202020204" pitchFamily="34" charset="0"/>
                <a:hlinkClick r:id="rId8"/>
              </a:rPr>
              <a:t>CC0</a:t>
            </a:r>
            <a:endParaRPr lang="en-US" sz="1000" dirty="0">
              <a:latin typeface="Arial" panose="020B0604020202020204" pitchFamily="34" charset="0"/>
              <a:ea typeface="Calibri"/>
              <a:cs typeface="Arial" panose="020B0604020202020204" pitchFamily="34" charset="0"/>
            </a:endParaRPr>
          </a:p>
        </p:txBody>
      </p:sp>
      <p:sp>
        <p:nvSpPr>
          <p:cNvPr id="9" name="AutoShape 2" descr="Harlow's Monke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776593398"/>
              </p:ext>
            </p:extLst>
          </p:nvPr>
        </p:nvGraphicFramePr>
        <p:xfrm>
          <a:off x="307975" y="442104"/>
          <a:ext cx="11585542" cy="2931160"/>
        </p:xfrm>
        <a:graphic>
          <a:graphicData uri="http://schemas.openxmlformats.org/drawingml/2006/table">
            <a:tbl>
              <a:tblPr firstRow="1" bandRow="1">
                <a:tableStyleId>{5C22544A-7EE6-4342-B048-85BDC9FD1C3A}</a:tableStyleId>
              </a:tblPr>
              <a:tblGrid>
                <a:gridCol w="4864231">
                  <a:extLst>
                    <a:ext uri="{9D8B030D-6E8A-4147-A177-3AD203B41FA5}">
                      <a16:colId xmlns:a16="http://schemas.microsoft.com/office/drawing/2014/main" val="20000"/>
                    </a:ext>
                  </a:extLst>
                </a:gridCol>
                <a:gridCol w="6721311">
                  <a:extLst>
                    <a:ext uri="{9D8B030D-6E8A-4147-A177-3AD203B41FA5}">
                      <a16:colId xmlns:a16="http://schemas.microsoft.com/office/drawing/2014/main" val="20001"/>
                    </a:ext>
                  </a:extLst>
                </a:gridCol>
              </a:tblGrid>
              <a:tr h="370840">
                <a:tc>
                  <a:txBody>
                    <a:bodyPr/>
                    <a:lstStyle/>
                    <a:p>
                      <a:pPr algn="ctr"/>
                      <a:r>
                        <a:rPr lang="en-US" dirty="0"/>
                        <a:t>Experiment</a:t>
                      </a:r>
                    </a:p>
                  </a:txBody>
                  <a:tcPr/>
                </a:tc>
                <a:tc>
                  <a:txBody>
                    <a:bodyPr/>
                    <a:lstStyle/>
                    <a:p>
                      <a:pPr algn="ctr"/>
                      <a:r>
                        <a:rPr lang="en-US" dirty="0"/>
                        <a:t>Results</a:t>
                      </a:r>
                    </a:p>
                  </a:txBody>
                  <a:tcPr/>
                </a:tc>
                <a:extLst>
                  <a:ext uri="{0D108BD9-81ED-4DB2-BD59-A6C34878D82A}">
                    <a16:rowId xmlns:a16="http://schemas.microsoft.com/office/drawing/2014/main" val="10000"/>
                  </a:ext>
                </a:extLst>
              </a:tr>
              <a:tr h="0">
                <a:tc>
                  <a:txBody>
                    <a:bodyPr/>
                    <a:lstStyle/>
                    <a:p>
                      <a:pPr marL="0" indent="0">
                        <a:buFontTx/>
                        <a:buNone/>
                      </a:pPr>
                      <a:r>
                        <a:rPr lang="en-US" sz="1800" b="1" kern="1200" dirty="0">
                          <a:solidFill>
                            <a:schemeClr val="dk1"/>
                          </a:solidFill>
                          <a:effectLst/>
                          <a:latin typeface="+mn-lt"/>
                          <a:ea typeface="+mn-ea"/>
                          <a:cs typeface="+mn-cs"/>
                        </a:rPr>
                        <a:t>I</a:t>
                      </a:r>
                      <a:r>
                        <a:rPr lang="en-US" sz="1800" b="1" u="sng" kern="1200" dirty="0">
                          <a:solidFill>
                            <a:schemeClr val="dk1"/>
                          </a:solidFill>
                          <a:effectLst/>
                          <a:latin typeface="+mn-lt"/>
                          <a:ea typeface="+mn-ea"/>
                          <a:cs typeface="+mn-cs"/>
                        </a:rPr>
                        <a:t>nfant monkeys reared with surrogate mothers</a:t>
                      </a:r>
                      <a:r>
                        <a:rPr lang="en-US" sz="1800" kern="1200" dirty="0">
                          <a:solidFill>
                            <a:schemeClr val="dk1"/>
                          </a:solidFill>
                          <a:effectLst/>
                          <a:latin typeface="+mn-lt"/>
                          <a:ea typeface="+mn-ea"/>
                          <a:cs typeface="+mn-cs"/>
                        </a:rPr>
                        <a:t>  -</a:t>
                      </a:r>
                      <a:r>
                        <a:rPr lang="en-US" sz="1800" kern="1200" baseline="0" dirty="0">
                          <a:solidFill>
                            <a:schemeClr val="dk1"/>
                          </a:solidFill>
                          <a:effectLst/>
                          <a:latin typeface="+mn-lt"/>
                          <a:ea typeface="+mn-ea"/>
                          <a:cs typeface="+mn-cs"/>
                        </a:rPr>
                        <a:t> Eight </a:t>
                      </a:r>
                      <a:r>
                        <a:rPr lang="en-US" sz="1800" kern="1200" dirty="0">
                          <a:solidFill>
                            <a:schemeClr val="dk1"/>
                          </a:solidFill>
                          <a:effectLst/>
                          <a:latin typeface="+mn-lt"/>
                          <a:ea typeface="+mn-ea"/>
                          <a:cs typeface="+mn-cs"/>
                        </a:rPr>
                        <a:t>monkeys were separated from their mothers immediately after birth and placed in cages with access to two surrogate mothers, one made of wire, and one covered in soft terry toweling cloth.</a:t>
                      </a:r>
                    </a:p>
                    <a:p>
                      <a:pPr marL="0" indent="0">
                        <a:buFontTx/>
                        <a:buNone/>
                      </a:pPr>
                      <a:r>
                        <a:rPr lang="en-US" sz="1800" kern="1200" dirty="0">
                          <a:solidFill>
                            <a:schemeClr val="dk1"/>
                          </a:solidFill>
                          <a:effectLst/>
                          <a:latin typeface="+mn-lt"/>
                          <a:ea typeface="+mn-ea"/>
                          <a:cs typeface="+mn-cs"/>
                        </a:rPr>
                        <a:t>Four of the monkeys could get milk from the wire mother and four from the cloth mother.  The animals were studied for 165 days.  </a:t>
                      </a:r>
                    </a:p>
                    <a:p>
                      <a:endParaRPr lang="en-US" sz="1400" dirty="0"/>
                    </a:p>
                  </a:txBody>
                  <a:tcPr/>
                </a:tc>
                <a:tc>
                  <a:txBody>
                    <a:bodyPr/>
                    <a:lstStyle/>
                    <a:p>
                      <a:pPr marL="0" indent="0">
                        <a:buFont typeface="Wingdings" panose="05000000000000000000" pitchFamily="2" charset="2"/>
                        <a:buNone/>
                      </a:pPr>
                      <a:r>
                        <a:rPr lang="en-US" sz="1800" kern="1200" dirty="0">
                          <a:solidFill>
                            <a:schemeClr val="dk1"/>
                          </a:solidFill>
                          <a:effectLst/>
                          <a:latin typeface="+mn-lt"/>
                          <a:ea typeface="+mn-ea"/>
                          <a:cs typeface="+mn-cs"/>
                        </a:rPr>
                        <a:t>Both groups of monkeys spent more time with the </a:t>
                      </a:r>
                      <a:r>
                        <a:rPr lang="en-US" sz="1800" b="1" kern="1200" dirty="0">
                          <a:solidFill>
                            <a:schemeClr val="dk1"/>
                          </a:solidFill>
                          <a:effectLst/>
                          <a:latin typeface="+mn-lt"/>
                          <a:ea typeface="+mn-ea"/>
                          <a:cs typeface="+mn-cs"/>
                        </a:rPr>
                        <a:t>cloth mother </a:t>
                      </a:r>
                      <a:r>
                        <a:rPr lang="en-US" sz="1800" kern="1200" dirty="0">
                          <a:solidFill>
                            <a:schemeClr val="dk1"/>
                          </a:solidFill>
                          <a:effectLst/>
                          <a:latin typeface="+mn-lt"/>
                          <a:ea typeface="+mn-ea"/>
                          <a:cs typeface="+mn-cs"/>
                        </a:rPr>
                        <a:t>(even though if she had no milk).  The infant would only go to the wire mother when hungry. Once fed it would return to the cloth mother for most of the day.  If a frightening object was placed in the cage the infant took refuge with the cloth mother (its </a:t>
                      </a:r>
                      <a:r>
                        <a:rPr lang="en-US" sz="1800" b="1" kern="1200" dirty="0">
                          <a:solidFill>
                            <a:schemeClr val="dk1"/>
                          </a:solidFill>
                          <a:effectLst/>
                          <a:latin typeface="+mn-lt"/>
                          <a:ea typeface="+mn-ea"/>
                          <a:cs typeface="+mn-cs"/>
                        </a:rPr>
                        <a:t>safe base</a:t>
                      </a:r>
                      <a:r>
                        <a:rPr lang="en-US" sz="1800" kern="1200" dirty="0">
                          <a:solidFill>
                            <a:schemeClr val="dk1"/>
                          </a:solidFill>
                          <a:effectLst/>
                          <a:latin typeface="+mn-lt"/>
                          <a:ea typeface="+mn-ea"/>
                          <a:cs typeface="+mn-cs"/>
                        </a:rPr>
                        <a:t>). And the infant would explore more when the cloth mother was present. Harlow concluded that:</a:t>
                      </a:r>
                    </a:p>
                    <a:p>
                      <a:pPr marL="285750" marR="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kern="1200" dirty="0">
                          <a:solidFill>
                            <a:schemeClr val="dk1"/>
                          </a:solidFill>
                          <a:effectLst/>
                          <a:latin typeface="+mn-lt"/>
                          <a:ea typeface="+mn-ea"/>
                          <a:cs typeface="+mn-cs"/>
                        </a:rPr>
                        <a:t>The </a:t>
                      </a:r>
                      <a:r>
                        <a:rPr lang="en-US" sz="1800" b="1" kern="1200" dirty="0">
                          <a:solidFill>
                            <a:schemeClr val="dk1"/>
                          </a:solidFill>
                          <a:effectLst/>
                          <a:latin typeface="+mn-lt"/>
                          <a:ea typeface="+mn-ea"/>
                          <a:cs typeface="+mn-cs"/>
                        </a:rPr>
                        <a:t>sensitive response </a:t>
                      </a:r>
                      <a:r>
                        <a:rPr lang="en-US" sz="1800" kern="1200" dirty="0">
                          <a:solidFill>
                            <a:schemeClr val="dk1"/>
                          </a:solidFill>
                          <a:effectLst/>
                          <a:latin typeface="+mn-lt"/>
                          <a:ea typeface="+mn-ea"/>
                          <a:cs typeface="+mn-cs"/>
                        </a:rPr>
                        <a:t>and </a:t>
                      </a:r>
                      <a:r>
                        <a:rPr lang="en-US" sz="1800" b="1" kern="1200" dirty="0">
                          <a:solidFill>
                            <a:schemeClr val="dk1"/>
                          </a:solidFill>
                          <a:effectLst/>
                          <a:latin typeface="+mn-lt"/>
                          <a:ea typeface="+mn-ea"/>
                          <a:cs typeface="+mn-cs"/>
                        </a:rPr>
                        <a:t>security</a:t>
                      </a:r>
                      <a:r>
                        <a:rPr lang="en-US" sz="1800" kern="1200" dirty="0">
                          <a:solidFill>
                            <a:schemeClr val="dk1"/>
                          </a:solidFill>
                          <a:effectLst/>
                          <a:latin typeface="+mn-lt"/>
                          <a:ea typeface="+mn-ea"/>
                          <a:cs typeface="+mn-cs"/>
                        </a:rPr>
                        <a:t> of the caregiver is what is important (as opposed to the provision of food).</a:t>
                      </a:r>
                    </a:p>
                  </a:txBody>
                  <a:tcPr/>
                </a:tc>
                <a:extLst>
                  <a:ext uri="{0D108BD9-81ED-4DB2-BD59-A6C34878D82A}">
                    <a16:rowId xmlns:a16="http://schemas.microsoft.com/office/drawing/2014/main" val="10002"/>
                  </a:ext>
                </a:extLst>
              </a:tr>
            </a:tbl>
          </a:graphicData>
        </a:graphic>
      </p:graphicFrame>
      <p:sp>
        <p:nvSpPr>
          <p:cNvPr id="2" name="Title 1">
            <a:extLst>
              <a:ext uri="{FF2B5EF4-FFF2-40B4-BE49-F238E27FC236}">
                <a16:creationId xmlns:a16="http://schemas.microsoft.com/office/drawing/2014/main" id="{D42CA718-95EB-28F5-4F1A-F672E91FD75B}"/>
              </a:ext>
            </a:extLst>
          </p:cNvPr>
          <p:cNvSpPr txBox="1">
            <a:spLocks/>
          </p:cNvSpPr>
          <p:nvPr/>
        </p:nvSpPr>
        <p:spPr>
          <a:xfrm>
            <a:off x="2869811" y="53931"/>
            <a:ext cx="6981199" cy="3881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 Attachment: Harlow’s Findings </a:t>
            </a:r>
          </a:p>
        </p:txBody>
      </p:sp>
      <p:sp>
        <p:nvSpPr>
          <p:cNvPr id="5" name="TextBox 4">
            <a:extLst>
              <a:ext uri="{FF2B5EF4-FFF2-40B4-BE49-F238E27FC236}">
                <a16:creationId xmlns:a16="http://schemas.microsoft.com/office/drawing/2014/main" id="{F0C0DD46-737D-A60A-7B30-AC50BAB84DB0}"/>
              </a:ext>
            </a:extLst>
          </p:cNvPr>
          <p:cNvSpPr txBox="1"/>
          <p:nvPr/>
        </p:nvSpPr>
        <p:spPr>
          <a:xfrm>
            <a:off x="9919355" y="3043047"/>
            <a:ext cx="346434"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30000" dirty="0">
                <a:solidFill>
                  <a:schemeClr val="dk1"/>
                </a:solidFill>
              </a:rPr>
              <a:t>35</a:t>
            </a:r>
            <a:endParaRPr lang="en-US" sz="1800" baseline="30000" dirty="0"/>
          </a:p>
        </p:txBody>
      </p:sp>
      <p:sp>
        <p:nvSpPr>
          <p:cNvPr id="8" name="TextBox 7">
            <a:extLst>
              <a:ext uri="{FF2B5EF4-FFF2-40B4-BE49-F238E27FC236}">
                <a16:creationId xmlns:a16="http://schemas.microsoft.com/office/drawing/2014/main" id="{3498ADE1-81D7-9007-D824-2D961B5A7D3A}"/>
              </a:ext>
            </a:extLst>
          </p:cNvPr>
          <p:cNvSpPr txBox="1"/>
          <p:nvPr/>
        </p:nvSpPr>
        <p:spPr>
          <a:xfrm>
            <a:off x="7659579" y="3484737"/>
            <a:ext cx="346434"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30000" dirty="0">
                <a:solidFill>
                  <a:schemeClr val="dk1"/>
                </a:solidFill>
              </a:rPr>
              <a:t>36</a:t>
            </a:r>
            <a:endParaRPr lang="en-US" sz="1800" baseline="30000" dirty="0"/>
          </a:p>
        </p:txBody>
      </p:sp>
      <p:pic>
        <p:nvPicPr>
          <p:cNvPr id="10" name="Picture 9">
            <a:extLst>
              <a:ext uri="{FF2B5EF4-FFF2-40B4-BE49-F238E27FC236}">
                <a16:creationId xmlns:a16="http://schemas.microsoft.com/office/drawing/2014/main" id="{2394FFF6-234B-F33C-6524-2FF60DF7368F}"/>
              </a:ext>
            </a:extLst>
          </p:cNvPr>
          <p:cNvPicPr>
            <a:picLocks noChangeAspect="1"/>
          </p:cNvPicPr>
          <p:nvPr/>
        </p:nvPicPr>
        <p:blipFill rotWithShape="1">
          <a:blip r:embed="rId9"/>
          <a:srcRect t="11622" b="5635"/>
          <a:stretch/>
        </p:blipFill>
        <p:spPr>
          <a:xfrm>
            <a:off x="4325829" y="3491137"/>
            <a:ext cx="3333750" cy="2230394"/>
          </a:xfrm>
          <a:prstGeom prst="rect">
            <a:avLst/>
          </a:prstGeom>
        </p:spPr>
      </p:pic>
    </p:spTree>
    <p:extLst>
      <p:ext uri="{BB962C8B-B14F-4D97-AF65-F5344CB8AC3E}">
        <p14:creationId xmlns:p14="http://schemas.microsoft.com/office/powerpoint/2010/main" val="1086810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5575" y="432677"/>
            <a:ext cx="6903537" cy="526297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342900" indent="-342900">
              <a:buFont typeface="Wingdings" panose="05000000000000000000" pitchFamily="2" charset="2"/>
              <a:buChar char="Ø"/>
            </a:pPr>
            <a:r>
              <a:rPr lang="en-US" sz="1600" dirty="0"/>
              <a:t>Developmental psychologist </a:t>
            </a:r>
            <a:r>
              <a:rPr lang="en-US" sz="1600" b="1" dirty="0"/>
              <a:t>Mary Ainsworth </a:t>
            </a:r>
            <a:r>
              <a:rPr lang="en-US" sz="1600" dirty="0"/>
              <a:t>and her colleagues created a laboratory test that measured an infant’s attachment to his or her parent. The test is called </a:t>
            </a:r>
            <a:r>
              <a:rPr lang="en-US" sz="1600" b="1" dirty="0"/>
              <a:t>The Strange Situation </a:t>
            </a:r>
            <a:r>
              <a:rPr lang="en-US" sz="1600" dirty="0"/>
              <a:t>because it is conducted in a context that is unfamiliar to the child and therefore likely to heighten the child’s need for his or her parent (Ainsworth, 1979).</a:t>
            </a:r>
          </a:p>
          <a:p>
            <a:pPr marL="342900" indent="-342900">
              <a:buFont typeface="Wingdings" panose="05000000000000000000" pitchFamily="2" charset="2"/>
              <a:buChar char="Ø"/>
            </a:pPr>
            <a:endParaRPr lang="en-US" sz="1600" dirty="0"/>
          </a:p>
          <a:p>
            <a:pPr marL="342900" indent="-342900">
              <a:buFont typeface="Wingdings" panose="05000000000000000000" pitchFamily="2" charset="2"/>
              <a:buChar char="Ø"/>
            </a:pPr>
            <a:r>
              <a:rPr lang="en-US" sz="1600" dirty="0"/>
              <a:t>During the procedure, the parent and the infant are first left alone, while the infant explores the room full of toys. Then a strange adult enters the room and talks for a minute to the parent, after which the parent leaves the room. The stranger stays with the infant for a few minutes, and then the parent again enters, and the stranger leaves the room. </a:t>
            </a:r>
          </a:p>
          <a:p>
            <a:pPr marL="342900" indent="-342900">
              <a:buFont typeface="Wingdings" panose="05000000000000000000" pitchFamily="2" charset="2"/>
              <a:buChar char="Ø"/>
            </a:pPr>
            <a:endParaRPr lang="en-US" sz="1600" dirty="0"/>
          </a:p>
          <a:p>
            <a:pPr marL="342900" indent="-342900">
              <a:buFont typeface="Wingdings" panose="05000000000000000000" pitchFamily="2" charset="2"/>
              <a:buChar char="Ø"/>
            </a:pPr>
            <a:r>
              <a:rPr lang="en-US" sz="1600" dirty="0"/>
              <a:t>During the entire session, a video camera records the child’s behaviors, which are later coded by the research team. The investigators were especially interested in how the child responded to the caregiver leaving and returning to the room, referred to as the “</a:t>
            </a:r>
            <a:r>
              <a:rPr lang="en-US" sz="1600" b="1" dirty="0"/>
              <a:t>reunion</a:t>
            </a:r>
            <a:r>
              <a:rPr lang="en-US" sz="1600" dirty="0"/>
              <a:t>.”</a:t>
            </a:r>
          </a:p>
          <a:p>
            <a:pPr marL="342900" indent="-342900">
              <a:buFont typeface="Wingdings" panose="05000000000000000000" pitchFamily="2" charset="2"/>
              <a:buChar char="Ø"/>
            </a:pPr>
            <a:endParaRPr lang="en-US" sz="1600" dirty="0"/>
          </a:p>
          <a:p>
            <a:pPr marL="342900" indent="-342900">
              <a:buFont typeface="Wingdings" panose="05000000000000000000" pitchFamily="2" charset="2"/>
              <a:buChar char="Ø"/>
            </a:pPr>
            <a:r>
              <a:rPr lang="en-US" sz="1600" dirty="0"/>
              <a:t>On the basis of their behaviors, the children are categorized into one of four groups where each group reflects a different kind of attachment relationship with the caregiver. One style is </a:t>
            </a:r>
            <a:r>
              <a:rPr lang="en-US" sz="1600" b="1" dirty="0"/>
              <a:t>secure </a:t>
            </a:r>
            <a:r>
              <a:rPr lang="en-US" sz="1600" dirty="0"/>
              <a:t>and the other three styles are referred to as </a:t>
            </a:r>
            <a:r>
              <a:rPr lang="en-US" sz="1600" b="1" dirty="0"/>
              <a:t>insecure</a:t>
            </a:r>
            <a:r>
              <a:rPr lang="en-US" sz="1600" dirty="0"/>
              <a:t>. </a:t>
            </a:r>
            <a:r>
              <a:rPr lang="en-US" sz="1600" baseline="30000" dirty="0"/>
              <a:t>37</a:t>
            </a:r>
          </a:p>
        </p:txBody>
      </p:sp>
      <p:sp>
        <p:nvSpPr>
          <p:cNvPr id="6" name="TextBox 5"/>
          <p:cNvSpPr txBox="1"/>
          <p:nvPr/>
        </p:nvSpPr>
        <p:spPr>
          <a:xfrm>
            <a:off x="460375" y="5935663"/>
            <a:ext cx="11492524" cy="569387"/>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37. </a:t>
            </a:r>
            <a:r>
              <a:rPr lang="en-US" sz="1000" u="sng" dirty="0">
                <a:latin typeface="Arial" panose="020B0604020202020204" pitchFamily="34" charset="0"/>
                <a:cs typeface="Arial" panose="020B0604020202020204" pitchFamily="34" charset="0"/>
                <a:hlinkClick r:id="rId3"/>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4"/>
              </a:rPr>
              <a:t>CC BY 4.0</a:t>
            </a:r>
            <a:r>
              <a:rPr lang="en-US" sz="1000" dirty="0">
                <a:latin typeface="Arial" panose="020B0604020202020204" pitchFamily="34" charset="0"/>
                <a:cs typeface="Arial" panose="020B0604020202020204" pitchFamily="34" charset="0"/>
              </a:rPr>
              <a:t> </a:t>
            </a:r>
          </a:p>
          <a:p>
            <a:r>
              <a:rPr lang="en-US" sz="1000" dirty="0">
                <a:latin typeface="Arial" panose="020B0604020202020204" pitchFamily="34" charset="0"/>
                <a:cs typeface="Arial" panose="020B0604020202020204" pitchFamily="34" charset="0"/>
              </a:rPr>
              <a:t>38.  </a:t>
            </a:r>
            <a:r>
              <a:rPr lang="en-US" sz="1000" dirty="0">
                <a:latin typeface="Arial" panose="020B0604020202020204" pitchFamily="34" charset="0"/>
                <a:cs typeface="Arial" panose="020B0604020202020204" pitchFamily="34" charset="0"/>
                <a:hlinkClick r:id="rId5"/>
              </a:rPr>
              <a:t>Image from Pixabay.com</a:t>
            </a:r>
            <a:r>
              <a:rPr lang="en-US" sz="1000" dirty="0">
                <a:latin typeface="Arial" panose="020B0604020202020204" pitchFamily="34" charset="0"/>
                <a:cs typeface="Arial" panose="020B0604020202020204" pitchFamily="34" charset="0"/>
              </a:rPr>
              <a:t>  is licensed under are licensed under  </a:t>
            </a:r>
            <a:r>
              <a:rPr lang="en-US" sz="1000" dirty="0">
                <a:latin typeface="Arial" panose="020B0604020202020204" pitchFamily="34" charset="0"/>
                <a:cs typeface="Arial" panose="020B0604020202020204" pitchFamily="34" charset="0"/>
                <a:hlinkClick r:id="rId6"/>
              </a:rPr>
              <a:t>CC0.</a:t>
            </a:r>
            <a:endParaRPr lang="en-US" sz="1000" dirty="0">
              <a:latin typeface="Arial" panose="020B0604020202020204" pitchFamily="34" charset="0"/>
              <a:cs typeface="Arial" panose="020B0604020202020204" pitchFamily="34" charset="0"/>
            </a:endParaRPr>
          </a:p>
          <a:p>
            <a:endParaRPr lang="en-US" sz="1100" dirty="0"/>
          </a:p>
        </p:txBody>
      </p:sp>
      <p:sp>
        <p:nvSpPr>
          <p:cNvPr id="7" name="AutoShape 2" descr="https://www.simplypsychology.org/strange-situation.jpg?ezimgfmt=rs:472x352/rscb24/ng:webp/ngcb24"/>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4" descr="https://www.simplypsychology.org/strange-situation.jpg?ezimgfmt=rs:472x352/rscb24/ng:webp/ngcb24"/>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Mary Ainsworth | Strange Situation | Simply Psychology"/>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AutoShape 8" descr="Mary Ainsworth | Strange Situation | Simply Psychology"/>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0" descr="Mary Ainsworth | Strange Situation | Simply Psychology"/>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12" descr="Mary Ainsworth | Strange Situation | Simply Psychology"/>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4" descr="https://www.simplypsychology.org/home.jpg?ezimgfmt=rs:457x293/rscb24/ng:webp/ngcb24"/>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16" descr="https://www.simplypsychology.org/home.jpg?ezimgfmt=rs:457x293/rscb24/ng:webp/ngcb24"/>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42" name="Picture 18" descr="Family, Children, Baby, Child, Happy, People, Kid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37553" y="529673"/>
            <a:ext cx="3718964" cy="329184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780907" y="3894609"/>
            <a:ext cx="3632256" cy="276999"/>
          </a:xfrm>
          <a:prstGeom prst="rect">
            <a:avLst/>
          </a:prstGeom>
          <a:noFill/>
        </p:spPr>
        <p:txBody>
          <a:bodyPr wrap="square" rtlCol="0">
            <a:spAutoFit/>
          </a:bodyPr>
          <a:lstStyle/>
          <a:p>
            <a:pPr algn="ctr"/>
            <a:r>
              <a:rPr lang="en-US" sz="1200" dirty="0"/>
              <a:t>Mother and Baby alone  </a:t>
            </a:r>
            <a:r>
              <a:rPr lang="en-US" baseline="30000" dirty="0"/>
              <a:t>38  </a:t>
            </a:r>
          </a:p>
        </p:txBody>
      </p:sp>
      <p:sp>
        <p:nvSpPr>
          <p:cNvPr id="3" name="Title 1">
            <a:extLst>
              <a:ext uri="{FF2B5EF4-FFF2-40B4-BE49-F238E27FC236}">
                <a16:creationId xmlns:a16="http://schemas.microsoft.com/office/drawing/2014/main" id="{A278BA4E-F93A-E0B1-4435-D73822E96830}"/>
              </a:ext>
            </a:extLst>
          </p:cNvPr>
          <p:cNvSpPr txBox="1">
            <a:spLocks/>
          </p:cNvSpPr>
          <p:nvPr/>
        </p:nvSpPr>
        <p:spPr>
          <a:xfrm>
            <a:off x="2832104" y="17768"/>
            <a:ext cx="6981199" cy="3881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 Attachment: Ainsworth’s Strange Situation </a:t>
            </a:r>
          </a:p>
        </p:txBody>
      </p:sp>
      <p:sp>
        <p:nvSpPr>
          <p:cNvPr id="5" name="TextBox 4">
            <a:extLst>
              <a:ext uri="{FF2B5EF4-FFF2-40B4-BE49-F238E27FC236}">
                <a16:creationId xmlns:a16="http://schemas.microsoft.com/office/drawing/2014/main" id="{A076810A-AE49-A0A8-79A8-9F3B41FECA9F}"/>
              </a:ext>
            </a:extLst>
          </p:cNvPr>
          <p:cNvSpPr txBox="1"/>
          <p:nvPr/>
        </p:nvSpPr>
        <p:spPr>
          <a:xfrm>
            <a:off x="7545971" y="4435914"/>
            <a:ext cx="4102128"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The Strange Situation – Mary Ainsworth</a:t>
            </a:r>
            <a:r>
              <a:rPr lang="en-US" sz="1200" dirty="0">
                <a:latin typeface="Arial" panose="020B0604020202020204" pitchFamily="34" charset="0"/>
                <a:cs typeface="Arial" panose="020B0604020202020204" pitchFamily="34" charset="0"/>
              </a:rPr>
              <a:t>, discusses how the assessment is conducted and shows a child who is securely attached.</a:t>
            </a:r>
          </a:p>
        </p:txBody>
      </p:sp>
    </p:spTree>
    <p:extLst>
      <p:ext uri="{BB962C8B-B14F-4D97-AF65-F5344CB8AC3E}">
        <p14:creationId xmlns:p14="http://schemas.microsoft.com/office/powerpoint/2010/main" val="15775057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2037" y="477394"/>
            <a:ext cx="11607925" cy="64633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On the basis of their behaviors, the children are categorized into one of four groups.  The first style is secure and the other three styles (on the next slide) are referred to as insecure. </a:t>
            </a:r>
          </a:p>
        </p:txBody>
      </p:sp>
      <p:graphicFrame>
        <p:nvGraphicFramePr>
          <p:cNvPr id="5" name="Table 4"/>
          <p:cNvGraphicFramePr>
            <a:graphicFrameLocks noGrp="1"/>
          </p:cNvGraphicFramePr>
          <p:nvPr>
            <p:extLst>
              <p:ext uri="{D42A27DB-BD31-4B8C-83A1-F6EECF244321}">
                <p14:modId xmlns:p14="http://schemas.microsoft.com/office/powerpoint/2010/main" val="2550913835"/>
              </p:ext>
            </p:extLst>
          </p:nvPr>
        </p:nvGraphicFramePr>
        <p:xfrm>
          <a:off x="872969" y="1545825"/>
          <a:ext cx="10634597" cy="2103120"/>
        </p:xfrm>
        <a:graphic>
          <a:graphicData uri="http://schemas.openxmlformats.org/drawingml/2006/table">
            <a:tbl>
              <a:tblPr firstRow="1" bandRow="1">
                <a:tableStyleId>{5C22544A-7EE6-4342-B048-85BDC9FD1C3A}</a:tableStyleId>
              </a:tblPr>
              <a:tblGrid>
                <a:gridCol w="10634597">
                  <a:extLst>
                    <a:ext uri="{9D8B030D-6E8A-4147-A177-3AD203B41FA5}">
                      <a16:colId xmlns:a16="http://schemas.microsoft.com/office/drawing/2014/main" val="20000"/>
                    </a:ext>
                  </a:extLst>
                </a:gridCol>
              </a:tblGrid>
              <a:tr h="267474">
                <a:tc>
                  <a:txBody>
                    <a:bodyPr/>
                    <a:lstStyle/>
                    <a:p>
                      <a:pPr algn="ctr"/>
                      <a:r>
                        <a:rPr lang="en-US" dirty="0"/>
                        <a:t>Attachment Style</a:t>
                      </a:r>
                    </a:p>
                  </a:txBody>
                  <a:tcPr/>
                </a:tc>
                <a:extLst>
                  <a:ext uri="{0D108BD9-81ED-4DB2-BD59-A6C34878D82A}">
                    <a16:rowId xmlns:a16="http://schemas.microsoft.com/office/drawing/2014/main" val="10000"/>
                  </a:ext>
                </a:extLst>
              </a:tr>
              <a:tr h="2601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Secure Attachment Style (approximately 65% of children)</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b="0" kern="1200" dirty="0">
                          <a:solidFill>
                            <a:schemeClr val="dk1"/>
                          </a:solidFill>
                          <a:effectLst/>
                          <a:latin typeface="+mn-lt"/>
                          <a:ea typeface="+mn-ea"/>
                          <a:cs typeface="+mn-cs"/>
                        </a:rPr>
                        <a:t>Children who</a:t>
                      </a:r>
                      <a:r>
                        <a:rPr lang="en-US" sz="1800" kern="1200" dirty="0">
                          <a:solidFill>
                            <a:schemeClr val="dk1"/>
                          </a:solidFill>
                          <a:effectLst/>
                          <a:latin typeface="+mn-lt"/>
                          <a:ea typeface="+mn-ea"/>
                          <a:cs typeface="+mn-cs"/>
                        </a:rPr>
                        <a:t> explore freely while the caregiver is present and may engage with the stranger. </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kern="1200" dirty="0">
                          <a:solidFill>
                            <a:schemeClr val="dk1"/>
                          </a:solidFill>
                          <a:effectLst/>
                          <a:latin typeface="+mn-lt"/>
                          <a:ea typeface="+mn-ea"/>
                          <a:cs typeface="+mn-cs"/>
                        </a:rPr>
                        <a:t>Will typically play with the toys and from time to time will show the caregiver the toy so as to engage in play.</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b="1" kern="1200" dirty="0">
                          <a:solidFill>
                            <a:schemeClr val="dk1"/>
                          </a:solidFill>
                          <a:effectLst/>
                          <a:latin typeface="+mn-lt"/>
                          <a:ea typeface="+mn-ea"/>
                          <a:cs typeface="+mn-cs"/>
                        </a:rPr>
                        <a:t>Reunion</a:t>
                      </a:r>
                      <a:r>
                        <a:rPr lang="en-US" sz="1800" kern="1200" dirty="0">
                          <a:solidFill>
                            <a:schemeClr val="dk1"/>
                          </a:solidFill>
                          <a:effectLst/>
                          <a:latin typeface="+mn-lt"/>
                          <a:ea typeface="+mn-ea"/>
                          <a:cs typeface="+mn-cs"/>
                        </a:rPr>
                        <a:t>: The child may be upset when the caregiver departs but is also happy to see the caregiver upon their return.  The child is easily calmed by the caregiver. </a:t>
                      </a:r>
                    </a:p>
                  </a:txBody>
                  <a:tcPr/>
                </a:tc>
                <a:extLst>
                  <a:ext uri="{0D108BD9-81ED-4DB2-BD59-A6C34878D82A}">
                    <a16:rowId xmlns:a16="http://schemas.microsoft.com/office/drawing/2014/main" val="10001"/>
                  </a:ext>
                </a:extLst>
              </a:tr>
            </a:tbl>
          </a:graphicData>
        </a:graphic>
      </p:graphicFrame>
      <p:sp>
        <p:nvSpPr>
          <p:cNvPr id="8" name="TextBox 7"/>
          <p:cNvSpPr txBox="1"/>
          <p:nvPr/>
        </p:nvSpPr>
        <p:spPr>
          <a:xfrm>
            <a:off x="812276" y="4384496"/>
            <a:ext cx="10755984" cy="523220"/>
          </a:xfrm>
          <a:prstGeom prst="rect">
            <a:avLst/>
          </a:prstGeom>
          <a:solidFill>
            <a:schemeClr val="accent1">
              <a:lumMod val="20000"/>
              <a:lumOff val="80000"/>
            </a:schemeClr>
          </a:solidFill>
          <a:ln w="38100">
            <a:solidFill>
              <a:srgbClr val="FF0000"/>
            </a:solidFill>
          </a:ln>
        </p:spPr>
        <p:txBody>
          <a:bodyPr wrap="square" rtlCol="0">
            <a:spAutoFit/>
          </a:bodyPr>
          <a:lstStyle/>
          <a:p>
            <a:r>
              <a:rPr lang="en-US" sz="1400" dirty="0"/>
              <a:t>Some cultural differences in attachment styles have been found (</a:t>
            </a:r>
            <a:r>
              <a:rPr lang="en-US" sz="1400" dirty="0" err="1"/>
              <a:t>Rothbaum</a:t>
            </a:r>
            <a:r>
              <a:rPr lang="en-US" sz="1400" dirty="0"/>
              <a:t>, Weisz, Pott, Miyake, &amp; Morelli, 2010). These differences reflect cultural variation rather than true insecurity (van </a:t>
            </a:r>
            <a:r>
              <a:rPr lang="en-US" sz="1400" dirty="0" err="1"/>
              <a:t>Ijzendoorn</a:t>
            </a:r>
            <a:r>
              <a:rPr lang="en-US" sz="1400" dirty="0"/>
              <a:t> and </a:t>
            </a:r>
            <a:r>
              <a:rPr lang="en-US" sz="1400" dirty="0" err="1"/>
              <a:t>Sagi</a:t>
            </a:r>
            <a:r>
              <a:rPr lang="en-US" sz="1400" dirty="0"/>
              <a:t>, 1999). </a:t>
            </a:r>
            <a:r>
              <a:rPr lang="en-US" sz="1400" baseline="30000" dirty="0"/>
              <a:t>39</a:t>
            </a:r>
          </a:p>
        </p:txBody>
      </p:sp>
      <p:sp>
        <p:nvSpPr>
          <p:cNvPr id="9" name="TextBox 8"/>
          <p:cNvSpPr txBox="1"/>
          <p:nvPr/>
        </p:nvSpPr>
        <p:spPr>
          <a:xfrm>
            <a:off x="421063" y="5980496"/>
            <a:ext cx="11349872"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39. All text on this page from </a:t>
            </a:r>
            <a:r>
              <a:rPr lang="en-US" sz="1000" u="sng" dirty="0">
                <a:latin typeface="Arial" panose="020B0604020202020204" pitchFamily="34" charset="0"/>
                <a:cs typeface="Arial" panose="020B0604020202020204" pitchFamily="34" charset="0"/>
                <a:hlinkClick r:id="rId3"/>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4"/>
              </a:rPr>
              <a:t>CC BY 4.0</a:t>
            </a:r>
            <a:endParaRPr lang="en-US" sz="100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244C97E5-57C9-FA91-79B8-BAAB78B5403A}"/>
              </a:ext>
            </a:extLst>
          </p:cNvPr>
          <p:cNvSpPr txBox="1">
            <a:spLocks/>
          </p:cNvSpPr>
          <p:nvPr/>
        </p:nvSpPr>
        <p:spPr>
          <a:xfrm>
            <a:off x="2832102" y="0"/>
            <a:ext cx="6981199" cy="3881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 Attachment: Ainsworth’s Attachment Styles </a:t>
            </a:r>
          </a:p>
        </p:txBody>
      </p:sp>
    </p:spTree>
    <p:extLst>
      <p:ext uri="{BB962C8B-B14F-4D97-AF65-F5344CB8AC3E}">
        <p14:creationId xmlns:p14="http://schemas.microsoft.com/office/powerpoint/2010/main" val="38426519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01E6AB1-D580-A02F-D155-5088DB5D85B0}"/>
              </a:ext>
            </a:extLst>
          </p:cNvPr>
          <p:cNvGraphicFramePr>
            <a:graphicFrameLocks noGrp="1"/>
          </p:cNvGraphicFramePr>
          <p:nvPr>
            <p:extLst>
              <p:ext uri="{D42A27DB-BD31-4B8C-83A1-F6EECF244321}">
                <p14:modId xmlns:p14="http://schemas.microsoft.com/office/powerpoint/2010/main" val="2732484722"/>
              </p:ext>
            </p:extLst>
          </p:nvPr>
        </p:nvGraphicFramePr>
        <p:xfrm>
          <a:off x="518419" y="389849"/>
          <a:ext cx="11155162" cy="4754880"/>
        </p:xfrm>
        <a:graphic>
          <a:graphicData uri="http://schemas.openxmlformats.org/drawingml/2006/table">
            <a:tbl>
              <a:tblPr firstRow="1" bandRow="1">
                <a:tableStyleId>{5C22544A-7EE6-4342-B048-85BDC9FD1C3A}</a:tableStyleId>
              </a:tblPr>
              <a:tblGrid>
                <a:gridCol w="11155162">
                  <a:extLst>
                    <a:ext uri="{9D8B030D-6E8A-4147-A177-3AD203B41FA5}">
                      <a16:colId xmlns:a16="http://schemas.microsoft.com/office/drawing/2014/main" val="20000"/>
                    </a:ext>
                  </a:extLst>
                </a:gridCol>
              </a:tblGrid>
              <a:tr h="267474">
                <a:tc>
                  <a:txBody>
                    <a:bodyPr/>
                    <a:lstStyle/>
                    <a:p>
                      <a:pPr algn="ctr"/>
                      <a:r>
                        <a:rPr lang="en-US" dirty="0"/>
                        <a:t>Attachment Style</a:t>
                      </a:r>
                    </a:p>
                  </a:txBody>
                  <a:tcPr/>
                </a:tc>
                <a:extLst>
                  <a:ext uri="{0D108BD9-81ED-4DB2-BD59-A6C34878D82A}">
                    <a16:rowId xmlns:a16="http://schemas.microsoft.com/office/drawing/2014/main" val="10000"/>
                  </a:ext>
                </a:extLst>
              </a:tr>
              <a:tr h="2601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kern="1200" dirty="0">
                          <a:solidFill>
                            <a:schemeClr val="dk1"/>
                          </a:solidFill>
                          <a:effectLst/>
                          <a:latin typeface="+mn-lt"/>
                          <a:ea typeface="+mn-ea"/>
                          <a:cs typeface="+mn-cs"/>
                        </a:rPr>
                        <a:t>Ambivalent or Resistant</a:t>
                      </a:r>
                      <a:r>
                        <a:rPr lang="en-US" sz="1800" kern="1200" dirty="0">
                          <a:solidFill>
                            <a:schemeClr val="dk1"/>
                          </a:solidFill>
                          <a:effectLst/>
                          <a:latin typeface="+mn-lt"/>
                          <a:ea typeface="+mn-ea"/>
                          <a:cs typeface="+mn-cs"/>
                        </a:rPr>
                        <a:t> </a:t>
                      </a:r>
                      <a:r>
                        <a:rPr lang="en-US" sz="1800" b="1" kern="1200" dirty="0">
                          <a:solidFill>
                            <a:schemeClr val="dk1"/>
                          </a:solidFill>
                          <a:effectLst/>
                          <a:latin typeface="+mn-lt"/>
                          <a:ea typeface="+mn-ea"/>
                          <a:cs typeface="+mn-cs"/>
                        </a:rPr>
                        <a:t>Attachment Style (approximately 20% of children)</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b="0" i="0" kern="1200" dirty="0">
                          <a:solidFill>
                            <a:schemeClr val="dk1"/>
                          </a:solidFill>
                          <a:effectLst/>
                          <a:latin typeface="+mn-lt"/>
                          <a:ea typeface="+mn-ea"/>
                          <a:cs typeface="+mn-cs"/>
                        </a:rPr>
                        <a:t>These children are</a:t>
                      </a:r>
                      <a:r>
                        <a:rPr lang="en-US" sz="1800" kern="1200" dirty="0">
                          <a:solidFill>
                            <a:schemeClr val="dk1"/>
                          </a:solidFill>
                          <a:effectLst/>
                          <a:latin typeface="+mn-lt"/>
                          <a:ea typeface="+mn-ea"/>
                          <a:cs typeface="+mn-cs"/>
                        </a:rPr>
                        <a:t> wary about the situation in general, particularly the stranger, and stay close or even cling to the caregiver rather than exploring the toys.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kern="1200" dirty="0">
                          <a:solidFill>
                            <a:schemeClr val="dk1"/>
                          </a:solidFill>
                          <a:effectLst/>
                          <a:latin typeface="+mn-lt"/>
                          <a:ea typeface="+mn-ea"/>
                          <a:cs typeface="+mn-cs"/>
                        </a:rPr>
                        <a:t>When the caregiver leaves, the child becomes extremely distressed and is ambivalent or resistant when the caregiver returns.</a:t>
                      </a:r>
                    </a:p>
                    <a:p>
                      <a:pPr marL="742950" marR="0" lvl="1"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b="1" kern="1200" dirty="0">
                          <a:solidFill>
                            <a:schemeClr val="dk1"/>
                          </a:solidFill>
                          <a:effectLst/>
                          <a:latin typeface="+mn-lt"/>
                          <a:ea typeface="+mn-ea"/>
                          <a:cs typeface="+mn-cs"/>
                        </a:rPr>
                        <a:t>Reunion</a:t>
                      </a:r>
                      <a:r>
                        <a:rPr lang="en-US" sz="1800" kern="1200" dirty="0">
                          <a:solidFill>
                            <a:schemeClr val="dk1"/>
                          </a:solidFill>
                          <a:effectLst/>
                          <a:latin typeface="+mn-lt"/>
                          <a:ea typeface="+mn-ea"/>
                          <a:cs typeface="+mn-cs"/>
                        </a:rPr>
                        <a:t>: The child may rush to the caregiver, but then fails to be comforted when picked up. The child may still be angry and even resist attempts to be soothed. </a:t>
                      </a:r>
                    </a:p>
                  </a:txBody>
                  <a:tcPr/>
                </a:tc>
                <a:extLst>
                  <a:ext uri="{0D108BD9-81ED-4DB2-BD59-A6C34878D82A}">
                    <a16:rowId xmlns:a16="http://schemas.microsoft.com/office/drawing/2014/main" val="10002"/>
                  </a:ext>
                </a:extLst>
              </a:tr>
              <a:tr h="2601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kern="1200" dirty="0">
                          <a:solidFill>
                            <a:schemeClr val="dk1"/>
                          </a:solidFill>
                          <a:effectLst/>
                          <a:latin typeface="+mn-lt"/>
                          <a:ea typeface="+mn-ea"/>
                          <a:cs typeface="+mn-cs"/>
                        </a:rPr>
                        <a:t>A</a:t>
                      </a:r>
                      <a:r>
                        <a:rPr lang="en-US" sz="1800" b="1" kern="1200" dirty="0">
                          <a:solidFill>
                            <a:schemeClr val="dk1"/>
                          </a:solidFill>
                          <a:effectLst/>
                          <a:latin typeface="+mn-lt"/>
                          <a:ea typeface="+mn-ea"/>
                          <a:cs typeface="+mn-cs"/>
                        </a:rPr>
                        <a:t>voidant Attachment Style (approximately 10-15% of children)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b="0" kern="1200" dirty="0">
                          <a:solidFill>
                            <a:schemeClr val="dk1"/>
                          </a:solidFill>
                          <a:effectLst/>
                          <a:latin typeface="+mn-lt"/>
                          <a:ea typeface="+mn-ea"/>
                          <a:cs typeface="+mn-cs"/>
                        </a:rPr>
                        <a:t>These children </a:t>
                      </a:r>
                      <a:r>
                        <a:rPr lang="en-US" sz="1800" kern="1200" dirty="0">
                          <a:solidFill>
                            <a:schemeClr val="dk1"/>
                          </a:solidFill>
                          <a:effectLst/>
                          <a:latin typeface="+mn-lt"/>
                          <a:ea typeface="+mn-ea"/>
                          <a:cs typeface="+mn-cs"/>
                        </a:rPr>
                        <a:t>will avoid or ignore the caregiver and show little emotion when the mother departs or returns.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800" kern="1200" dirty="0">
                          <a:solidFill>
                            <a:schemeClr val="dk1"/>
                          </a:solidFill>
                          <a:effectLst/>
                          <a:latin typeface="+mn-lt"/>
                          <a:ea typeface="+mn-ea"/>
                          <a:cs typeface="+mn-cs"/>
                        </a:rPr>
                        <a:t>The child may run away from the mother when she approaches. The child will not explore very much, regardless of who is there, and the stranger will not be treated much differently from the mother.</a:t>
                      </a:r>
                    </a:p>
                  </a:txBody>
                  <a:tcPr/>
                </a:tc>
                <a:extLst>
                  <a:ext uri="{0D108BD9-81ED-4DB2-BD59-A6C34878D82A}">
                    <a16:rowId xmlns:a16="http://schemas.microsoft.com/office/drawing/2014/main" val="10003"/>
                  </a:ext>
                </a:extLst>
              </a:tr>
              <a:tr h="260157">
                <a:tc>
                  <a:txBody>
                    <a:bodyPr/>
                    <a:lstStyle/>
                    <a:p>
                      <a:r>
                        <a:rPr lang="en-US" sz="1800" b="1" kern="1200" dirty="0">
                          <a:solidFill>
                            <a:schemeClr val="dk1"/>
                          </a:solidFill>
                          <a:effectLst/>
                          <a:latin typeface="+mn-lt"/>
                          <a:ea typeface="+mn-ea"/>
                          <a:cs typeface="+mn-cs"/>
                        </a:rPr>
                        <a:t>Disorganized/Disoriented Attachment Style (approximately 5-10% of children)</a:t>
                      </a:r>
                    </a:p>
                    <a:p>
                      <a:r>
                        <a:rPr lang="en-US" sz="1800" kern="1200" dirty="0">
                          <a:solidFill>
                            <a:schemeClr val="dk1"/>
                          </a:solidFill>
                          <a:effectLst/>
                          <a:latin typeface="+mn-lt"/>
                          <a:ea typeface="+mn-ea"/>
                          <a:cs typeface="+mn-cs"/>
                        </a:rPr>
                        <a:t>seems to have an inconsistent way of coping with the stress of the strange situation. The child may cry during the separation, but avoid the mother when she returns, or the child may approach the mother but then freeze or fall to the floor.</a:t>
                      </a:r>
                      <a:r>
                        <a:rPr lang="en-US" sz="1800" baseline="30000" dirty="0"/>
                        <a:t> 40</a:t>
                      </a:r>
                      <a:endParaRPr lang="en-US" dirty="0"/>
                    </a:p>
                  </a:txBody>
                  <a:tcPr/>
                </a:tc>
                <a:extLst>
                  <a:ext uri="{0D108BD9-81ED-4DB2-BD59-A6C34878D82A}">
                    <a16:rowId xmlns:a16="http://schemas.microsoft.com/office/drawing/2014/main" val="10004"/>
                  </a:ext>
                </a:extLst>
              </a:tr>
            </a:tbl>
          </a:graphicData>
        </a:graphic>
      </p:graphicFrame>
      <p:sp>
        <p:nvSpPr>
          <p:cNvPr id="5" name="Title 1">
            <a:extLst>
              <a:ext uri="{FF2B5EF4-FFF2-40B4-BE49-F238E27FC236}">
                <a16:creationId xmlns:a16="http://schemas.microsoft.com/office/drawing/2014/main" id="{A3335344-F1BB-4DCF-9556-7F0A85A3077D}"/>
              </a:ext>
            </a:extLst>
          </p:cNvPr>
          <p:cNvSpPr txBox="1">
            <a:spLocks/>
          </p:cNvSpPr>
          <p:nvPr/>
        </p:nvSpPr>
        <p:spPr>
          <a:xfrm>
            <a:off x="2832102" y="0"/>
            <a:ext cx="6981199" cy="3881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 Attachment: Ainsworth’s Attachment Styles Cont’d </a:t>
            </a:r>
          </a:p>
        </p:txBody>
      </p:sp>
      <p:sp>
        <p:nvSpPr>
          <p:cNvPr id="6" name="TextBox 5">
            <a:extLst>
              <a:ext uri="{FF2B5EF4-FFF2-40B4-BE49-F238E27FC236}">
                <a16:creationId xmlns:a16="http://schemas.microsoft.com/office/drawing/2014/main" id="{EF5E66D8-FC4E-DD02-6B78-0B6110CACE5B}"/>
              </a:ext>
            </a:extLst>
          </p:cNvPr>
          <p:cNvSpPr txBox="1"/>
          <p:nvPr/>
        </p:nvSpPr>
        <p:spPr>
          <a:xfrm>
            <a:off x="323709" y="6059699"/>
            <a:ext cx="1134987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40. </a:t>
            </a:r>
            <a:r>
              <a:rPr lang="en-US" sz="1000" u="sng" dirty="0">
                <a:latin typeface="Arial" panose="020B0604020202020204" pitchFamily="34" charset="0"/>
                <a:cs typeface="Arial" panose="020B0604020202020204" pitchFamily="34" charset="0"/>
                <a:hlinkClick r:id="rId2"/>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3"/>
              </a:rPr>
              <a:t>CC BY 4.0</a:t>
            </a:r>
            <a:endParaRPr lang="en-US" sz="1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3B35F65-2579-7047-CCCB-F487C9758231}"/>
              </a:ext>
            </a:extLst>
          </p:cNvPr>
          <p:cNvSpPr txBox="1"/>
          <p:nvPr/>
        </p:nvSpPr>
        <p:spPr>
          <a:xfrm>
            <a:off x="859284" y="5371381"/>
            <a:ext cx="1068298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Secure, Insecure, Avoidant, Ambivalent Attachment in Mothers’ Babies</a:t>
            </a:r>
            <a:r>
              <a:rPr lang="en-US" sz="1200" dirty="0">
                <a:latin typeface="Arial" panose="020B0604020202020204" pitchFamily="34" charset="0"/>
                <a:cs typeface="Arial" panose="020B0604020202020204" pitchFamily="34" charset="0"/>
              </a:rPr>
              <a:t>. The first part of the video shows a securely attached child.  Examples of insecure attachments begin at timestamp 1:49</a:t>
            </a:r>
          </a:p>
        </p:txBody>
      </p:sp>
    </p:spTree>
    <p:extLst>
      <p:ext uri="{BB962C8B-B14F-4D97-AF65-F5344CB8AC3E}">
        <p14:creationId xmlns:p14="http://schemas.microsoft.com/office/powerpoint/2010/main" val="40809708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C2775F8-0F79-4175-B4CD-0212A824EB8D}"/>
              </a:ext>
            </a:extLst>
          </p:cNvPr>
          <p:cNvSpPr txBox="1">
            <a:spLocks/>
          </p:cNvSpPr>
          <p:nvPr/>
        </p:nvSpPr>
        <p:spPr>
          <a:xfrm>
            <a:off x="929147" y="151002"/>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a:latin typeface="Arial" panose="020B0604020202020204" pitchFamily="34" charset="0"/>
                <a:cs typeface="Arial" panose="020B0604020202020204" pitchFamily="34" charset="0"/>
              </a:rPr>
              <a:t> </a:t>
            </a:r>
            <a:endParaRPr lang="en-US" sz="2000" b="1">
              <a:latin typeface="Arial" panose="020B0604020202020204" pitchFamily="34" charset="0"/>
              <a:cs typeface="Arial" panose="020B0604020202020204" pitchFamily="34" charset="0"/>
            </a:endParaRPr>
          </a:p>
        </p:txBody>
      </p:sp>
      <p:sp>
        <p:nvSpPr>
          <p:cNvPr id="6" name="TextBox 5"/>
          <p:cNvSpPr txBox="1"/>
          <p:nvPr/>
        </p:nvSpPr>
        <p:spPr>
          <a:xfrm>
            <a:off x="2148651" y="5943405"/>
            <a:ext cx="7894695"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41. </a:t>
            </a:r>
            <a:r>
              <a:rPr lang="en-US" sz="1000" u="sng" dirty="0">
                <a:latin typeface="Arial" panose="020B0604020202020204" pitchFamily="34" charset="0"/>
                <a:cs typeface="Arial" panose="020B0604020202020204" pitchFamily="34" charset="0"/>
                <a:hlinkClick r:id="rId3"/>
              </a:rPr>
              <a:t>Attachment Through the Life Course</a:t>
            </a:r>
            <a:r>
              <a:rPr lang="en-US" sz="1000" dirty="0">
                <a:latin typeface="Arial" panose="020B0604020202020204" pitchFamily="34" charset="0"/>
                <a:cs typeface="Arial" panose="020B0604020202020204" pitchFamily="34" charset="0"/>
              </a:rPr>
              <a:t> by R. Chris Fraley retrieved from  </a:t>
            </a:r>
            <a:r>
              <a:rPr lang="en-US" sz="1000" u="sng" dirty="0">
                <a:latin typeface="Arial" panose="020B0604020202020204" pitchFamily="34" charset="0"/>
                <a:cs typeface="Arial" panose="020B0604020202020204" pitchFamily="34" charset="0"/>
                <a:hlinkClick r:id="rId4"/>
              </a:rPr>
              <a:t>NOBA</a:t>
            </a:r>
            <a:r>
              <a:rPr lang="en-US" sz="1000" dirty="0">
                <a:latin typeface="Arial" panose="020B0604020202020204" pitchFamily="34" charset="0"/>
                <a:cs typeface="Arial" panose="020B0604020202020204" pitchFamily="34" charset="0"/>
              </a:rPr>
              <a:t> licensed under </a:t>
            </a:r>
            <a:r>
              <a:rPr lang="en-US" sz="1000" u="sng" dirty="0">
                <a:latin typeface="Arial" panose="020B0604020202020204" pitchFamily="34" charset="0"/>
                <a:cs typeface="Arial" panose="020B0604020202020204" pitchFamily="34" charset="0"/>
                <a:hlinkClick r:id="rId5"/>
              </a:rPr>
              <a:t>CC BY-BC-SA 4.0</a:t>
            </a:r>
            <a:endParaRPr lang="en-US" sz="1000" u="sng"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42.  </a:t>
            </a:r>
            <a:r>
              <a:rPr lang="en-US" sz="1000" dirty="0">
                <a:latin typeface="Arial" panose="020B0604020202020204" pitchFamily="34" charset="0"/>
                <a:cs typeface="Arial" panose="020B0604020202020204" pitchFamily="34" charset="0"/>
                <a:hlinkClick r:id="rId6"/>
              </a:rPr>
              <a:t>Image retrieved from Pixabay.com</a:t>
            </a:r>
            <a:endParaRPr lang="en-US" sz="1000" dirty="0">
              <a:latin typeface="Arial" panose="020B0604020202020204" pitchFamily="34" charset="0"/>
              <a:cs typeface="Arial" panose="020B0604020202020204" pitchFamily="34" charset="0"/>
            </a:endParaRPr>
          </a:p>
        </p:txBody>
      </p:sp>
      <p:sp>
        <p:nvSpPr>
          <p:cNvPr id="7" name="TextBox 6"/>
          <p:cNvSpPr txBox="1"/>
          <p:nvPr/>
        </p:nvSpPr>
        <p:spPr>
          <a:xfrm>
            <a:off x="3586066" y="114375"/>
            <a:ext cx="5019864"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Attachment: Sensitive Responsiveness </a:t>
            </a:r>
          </a:p>
        </p:txBody>
      </p:sp>
      <p:sp>
        <p:nvSpPr>
          <p:cNvPr id="8" name="TextBox 7"/>
          <p:cNvSpPr txBox="1"/>
          <p:nvPr/>
        </p:nvSpPr>
        <p:spPr>
          <a:xfrm>
            <a:off x="105395" y="666705"/>
            <a:ext cx="9057078" cy="5062924"/>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700" dirty="0"/>
              <a:t>One of the key determinants of attachment patterns is the history of </a:t>
            </a:r>
            <a:r>
              <a:rPr lang="en-US" sz="1700" b="1" dirty="0"/>
              <a:t>sensitive and responsive interactions </a:t>
            </a:r>
            <a:r>
              <a:rPr lang="en-US" sz="1700" dirty="0"/>
              <a:t>between the caregiver and the child, which help the child learn to regulate their emotions, give the child confidence to explore the environment, and provide the child with a safe haven during stressful circumstances.</a:t>
            </a:r>
          </a:p>
          <a:p>
            <a:pPr marL="285750" indent="-285750">
              <a:buFont typeface="Wingdings" panose="05000000000000000000" pitchFamily="2" charset="2"/>
              <a:buChar char="Ø"/>
            </a:pPr>
            <a:endParaRPr lang="en-US" sz="1700" dirty="0"/>
          </a:p>
          <a:p>
            <a:pPr marL="285750" indent="-285750">
              <a:buFont typeface="Wingdings" panose="05000000000000000000" pitchFamily="2" charset="2"/>
              <a:buChar char="Ø"/>
            </a:pPr>
            <a:r>
              <a:rPr lang="en-US" sz="1700" dirty="0"/>
              <a:t>Evidence for the role of sensitive caregiving in shaping attachment patterns comes from studies like the one from Grossmann, Grossmann, Spangler, Suess, and </a:t>
            </a:r>
            <a:r>
              <a:rPr lang="en-US" sz="1700" dirty="0" err="1"/>
              <a:t>Unzner</a:t>
            </a:r>
            <a:r>
              <a:rPr lang="en-US" sz="1700" dirty="0"/>
              <a:t> (</a:t>
            </a:r>
            <a:r>
              <a:rPr lang="en-US" sz="1700" u="sng" dirty="0"/>
              <a:t>1985</a:t>
            </a:r>
            <a:r>
              <a:rPr lang="en-US" sz="1700" dirty="0"/>
              <a:t>), that looked at parent–child interactions in the homes of 54 families, up to three times during the child’s first year of life. At 12 months of age, infants and their mothers participated in the strange situation. Grossmann and her colleagues found that children who were classified as secure in the strange situation at 12 months of age were more likely than children classified as insecure to have mothers who provided responsive care to their children in the home environment.</a:t>
            </a:r>
          </a:p>
          <a:p>
            <a:pPr marL="285750" indent="-285750">
              <a:buFont typeface="Wingdings" panose="05000000000000000000" pitchFamily="2" charset="2"/>
              <a:buChar char="Ø"/>
            </a:pPr>
            <a:endParaRPr lang="en-US" sz="1700" dirty="0"/>
          </a:p>
          <a:p>
            <a:pPr marL="285750" indent="-285750">
              <a:buFont typeface="Wingdings" panose="05000000000000000000" pitchFamily="2" charset="2"/>
              <a:buChar char="Ø"/>
            </a:pPr>
            <a:r>
              <a:rPr lang="en-US" sz="1700" dirty="0"/>
              <a:t>Van den Boom (1994) developed an intervention that was designed to enhance maternal sensitive responsiveness. When the infants were 9 months of age, the mothers in the intervention group were rated as more responsive and attentive in their interaction with their infants compared to mothers in the control group. In addition, their infants were rated as more sociable, self-soothing, and more likely to explore the environment. At 12 months of age, children in the intervention group were more likely to be classified as secure than insecure in the strange situation.</a:t>
            </a:r>
            <a:r>
              <a:rPr lang="en-US" sz="1600" baseline="30000" dirty="0"/>
              <a:t>41</a:t>
            </a:r>
          </a:p>
        </p:txBody>
      </p:sp>
      <p:pic>
        <p:nvPicPr>
          <p:cNvPr id="2050" name="Picture 2" descr="Mother, Son, Baby, Family, Playi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288457" y="1506527"/>
            <a:ext cx="2666939" cy="3383280"/>
          </a:xfrm>
          <a:prstGeom prst="rect">
            <a:avLst/>
          </a:prstGeom>
          <a:noFill/>
          <a:ln w="57150">
            <a:solidFill>
              <a:schemeClr val="accent3">
                <a:lumMod val="50000"/>
              </a:schemeClr>
            </a:solidFill>
          </a:ln>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1676406" y="4889807"/>
            <a:ext cx="410199" cy="253916"/>
          </a:xfrm>
          <a:prstGeom prst="rect">
            <a:avLst/>
          </a:prstGeom>
          <a:noFill/>
        </p:spPr>
        <p:txBody>
          <a:bodyPr wrap="square" rtlCol="0">
            <a:spAutoFit/>
          </a:bodyPr>
          <a:lstStyle/>
          <a:p>
            <a:r>
              <a:rPr lang="en-US" sz="1050" dirty="0"/>
              <a:t>42</a:t>
            </a:r>
          </a:p>
        </p:txBody>
      </p:sp>
    </p:spTree>
    <p:extLst>
      <p:ext uri="{BB962C8B-B14F-4D97-AF65-F5344CB8AC3E}">
        <p14:creationId xmlns:p14="http://schemas.microsoft.com/office/powerpoint/2010/main" val="28121545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BEA8571-86F2-4E8C-B6EB-7EB71CA3F090}"/>
              </a:ext>
            </a:extLst>
          </p:cNvPr>
          <p:cNvSpPr txBox="1">
            <a:spLocks/>
          </p:cNvSpPr>
          <p:nvPr/>
        </p:nvSpPr>
        <p:spPr>
          <a:xfrm>
            <a:off x="3703542" y="102308"/>
            <a:ext cx="5166853" cy="44668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 </a:t>
            </a:r>
            <a:r>
              <a:rPr lang="en-US" sz="2000" b="1" dirty="0">
                <a:latin typeface="+mn-lt"/>
              </a:rPr>
              <a:t>Attachment: Patterns and Adaptation</a:t>
            </a:r>
            <a:endParaRPr lang="en-US" sz="2000" b="1" dirty="0">
              <a:latin typeface="+mn-lt"/>
              <a:cs typeface="Arial" panose="020B0604020202020204" pitchFamily="34" charset="0"/>
            </a:endParaRPr>
          </a:p>
        </p:txBody>
      </p:sp>
      <p:sp>
        <p:nvSpPr>
          <p:cNvPr id="2" name="TextBox 1"/>
          <p:cNvSpPr txBox="1"/>
          <p:nvPr/>
        </p:nvSpPr>
        <p:spPr>
          <a:xfrm>
            <a:off x="340167" y="1120676"/>
            <a:ext cx="11649670" cy="258532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Attachment researchers have studied the association between children’s attachment patterns and their adaptation over time.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Researchers have found that children who are classified as secure in the strange situation are more likely to have high functioning relationships with peers, to be evaluated favorably by teachers, and to persist with more diligence in challenging tasks.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In contrast, insecure-avoidant children are more likely to be construed as “bullies” or to have a difficult time building and maintaining friendships (</a:t>
            </a:r>
            <a:r>
              <a:rPr lang="en-US" dirty="0" err="1"/>
              <a:t>Weinfield</a:t>
            </a:r>
            <a:r>
              <a:rPr lang="en-US" dirty="0"/>
              <a:t>, </a:t>
            </a:r>
            <a:r>
              <a:rPr lang="en-US" dirty="0" err="1"/>
              <a:t>Sroufe</a:t>
            </a:r>
            <a:r>
              <a:rPr lang="en-US" dirty="0"/>
              <a:t>, Egeland, &amp; Carlson, 2008).</a:t>
            </a:r>
            <a:r>
              <a:rPr lang="en-US" baseline="30000" dirty="0"/>
              <a:t>43</a:t>
            </a:r>
          </a:p>
        </p:txBody>
      </p:sp>
      <p:sp>
        <p:nvSpPr>
          <p:cNvPr id="6" name="TextBox 5"/>
          <p:cNvSpPr txBox="1"/>
          <p:nvPr/>
        </p:nvSpPr>
        <p:spPr>
          <a:xfrm>
            <a:off x="2120449" y="5928032"/>
            <a:ext cx="8333036" cy="400110"/>
          </a:xfrm>
          <a:prstGeom prst="rect">
            <a:avLst/>
          </a:prstGeom>
          <a:noFill/>
        </p:spPr>
        <p:txBody>
          <a:bodyPr wrap="square" rtlCol="0">
            <a:spAutoFit/>
          </a:bodyPr>
          <a:lstStyle/>
          <a:p>
            <a:r>
              <a:rPr lang="en-US" sz="1000" dirty="0"/>
              <a:t>43. </a:t>
            </a:r>
            <a:r>
              <a:rPr lang="en-US" sz="1000" u="sng" dirty="0">
                <a:hlinkClick r:id="rId3"/>
              </a:rPr>
              <a:t>Attachment Through the Life Course</a:t>
            </a:r>
            <a:r>
              <a:rPr lang="en-US" sz="1000" dirty="0"/>
              <a:t> by R. Chris Fraley retrieved from  </a:t>
            </a:r>
            <a:r>
              <a:rPr lang="en-US" sz="1000" u="sng" dirty="0">
                <a:hlinkClick r:id="rId4"/>
              </a:rPr>
              <a:t>NOBA</a:t>
            </a:r>
            <a:r>
              <a:rPr lang="en-US" sz="1000" dirty="0"/>
              <a:t> licensed under </a:t>
            </a:r>
            <a:r>
              <a:rPr lang="en-US" sz="1000" u="sng" dirty="0">
                <a:hlinkClick r:id="rId5"/>
              </a:rPr>
              <a:t>CC BY-BC-SA 4.0</a:t>
            </a:r>
            <a:endParaRPr lang="en-US" sz="1000" u="sng" dirty="0"/>
          </a:p>
          <a:p>
            <a:r>
              <a:rPr lang="en-US" sz="1000" dirty="0"/>
              <a:t>44.</a:t>
            </a:r>
            <a:r>
              <a:rPr lang="en-US" sz="1000" u="sng" dirty="0"/>
              <a:t> </a:t>
            </a:r>
            <a:r>
              <a:rPr lang="en-US" sz="1000" u="sng" dirty="0">
                <a:hlinkClick r:id="rId6"/>
              </a:rPr>
              <a:t>Lifespan Development: A Psychological Perspective 2nd</a:t>
            </a:r>
            <a:r>
              <a:rPr lang="en-US" sz="1000" dirty="0"/>
              <a:t> Edition by Martha Lally and Suzanne Valentine-French is licensed under </a:t>
            </a:r>
            <a:r>
              <a:rPr lang="en-US" sz="1000" u="sng" dirty="0">
                <a:hlinkClick r:id="rId7"/>
              </a:rPr>
              <a:t>CC BY-NC-SA 3.0</a:t>
            </a:r>
            <a:endParaRPr lang="en-US" sz="1000" dirty="0"/>
          </a:p>
        </p:txBody>
      </p:sp>
      <p:sp>
        <p:nvSpPr>
          <p:cNvPr id="9" name="TextBox 8"/>
          <p:cNvSpPr txBox="1"/>
          <p:nvPr/>
        </p:nvSpPr>
        <p:spPr>
          <a:xfrm>
            <a:off x="1164461" y="4277682"/>
            <a:ext cx="10245012" cy="120032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t>Research on attachment in adolescence find that teens who are still securely attached to their parents have less emotional problems (</a:t>
            </a:r>
            <a:r>
              <a:rPr lang="en-US" dirty="0" err="1"/>
              <a:t>Rawatlal</a:t>
            </a:r>
            <a:r>
              <a:rPr lang="en-US" dirty="0"/>
              <a:t>, </a:t>
            </a:r>
            <a:r>
              <a:rPr lang="en-US" dirty="0" err="1"/>
              <a:t>Kliewer</a:t>
            </a:r>
            <a:r>
              <a:rPr lang="en-US" dirty="0"/>
              <a:t> &amp; Pillay, 2015), are less likely to engage in drug abuse and other criminal behaviors (</a:t>
            </a:r>
            <a:r>
              <a:rPr lang="en-US" dirty="0" err="1"/>
              <a:t>Meeus</a:t>
            </a:r>
            <a:r>
              <a:rPr lang="en-US" dirty="0"/>
              <a:t>, </a:t>
            </a:r>
            <a:r>
              <a:rPr lang="en-US" dirty="0" err="1"/>
              <a:t>Branje</a:t>
            </a:r>
            <a:r>
              <a:rPr lang="en-US" dirty="0"/>
              <a:t> &amp; </a:t>
            </a:r>
            <a:r>
              <a:rPr lang="en-US" dirty="0" err="1"/>
              <a:t>Overbeek</a:t>
            </a:r>
            <a:r>
              <a:rPr lang="en-US" dirty="0"/>
              <a:t>, 2004), and have more positive peer relationships (</a:t>
            </a:r>
            <a:r>
              <a:rPr lang="en-US" dirty="0" err="1"/>
              <a:t>Shomaker</a:t>
            </a:r>
            <a:r>
              <a:rPr lang="en-US" dirty="0"/>
              <a:t> &amp; Furman, 2009).</a:t>
            </a:r>
            <a:r>
              <a:rPr lang="en-US" baseline="30000" dirty="0"/>
              <a:t>44</a:t>
            </a:r>
          </a:p>
        </p:txBody>
      </p:sp>
      <p:sp>
        <p:nvSpPr>
          <p:cNvPr id="5" name="TextBox 4">
            <a:extLst>
              <a:ext uri="{FF2B5EF4-FFF2-40B4-BE49-F238E27FC236}">
                <a16:creationId xmlns:a16="http://schemas.microsoft.com/office/drawing/2014/main" id="{0B9D2CAF-77ED-4689-8261-B3A94EA01872}"/>
              </a:ext>
            </a:extLst>
          </p:cNvPr>
          <p:cNvSpPr txBox="1"/>
          <p:nvPr/>
        </p:nvSpPr>
        <p:spPr>
          <a:xfrm>
            <a:off x="3789687" y="729913"/>
            <a:ext cx="4994561" cy="369332"/>
          </a:xfrm>
          <a:prstGeom prst="rect">
            <a:avLst/>
          </a:prstGeom>
          <a:noFill/>
        </p:spPr>
        <p:txBody>
          <a:bodyPr wrap="square">
            <a:spAutoFit/>
          </a:bodyPr>
          <a:lstStyle/>
          <a:p>
            <a:pPr algn="ctr"/>
            <a:r>
              <a:rPr lang="en-US" sz="1800" u="sng" dirty="0"/>
              <a:t>Attachment Patterns and Child Outcomes</a:t>
            </a:r>
          </a:p>
        </p:txBody>
      </p:sp>
      <p:sp>
        <p:nvSpPr>
          <p:cNvPr id="8" name="TextBox 7">
            <a:extLst>
              <a:ext uri="{FF2B5EF4-FFF2-40B4-BE49-F238E27FC236}">
                <a16:creationId xmlns:a16="http://schemas.microsoft.com/office/drawing/2014/main" id="{E0E6A13C-2206-BFAD-3C64-E67C26321CDC}"/>
              </a:ext>
            </a:extLst>
          </p:cNvPr>
          <p:cNvSpPr txBox="1"/>
          <p:nvPr/>
        </p:nvSpPr>
        <p:spPr>
          <a:xfrm>
            <a:off x="4580865" y="3908350"/>
            <a:ext cx="3412204" cy="369332"/>
          </a:xfrm>
          <a:prstGeom prst="rect">
            <a:avLst/>
          </a:prstGeom>
          <a:noFill/>
        </p:spPr>
        <p:txBody>
          <a:bodyPr wrap="square">
            <a:spAutoFit/>
          </a:bodyPr>
          <a:lstStyle/>
          <a:p>
            <a:pPr algn="ctr"/>
            <a:r>
              <a:rPr lang="en-US" sz="1800" u="sng" dirty="0"/>
              <a:t>Attachment in Adolescence</a:t>
            </a:r>
          </a:p>
        </p:txBody>
      </p:sp>
    </p:spTree>
    <p:extLst>
      <p:ext uri="{BB962C8B-B14F-4D97-AF65-F5344CB8AC3E}">
        <p14:creationId xmlns:p14="http://schemas.microsoft.com/office/powerpoint/2010/main" val="32194214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272198818"/>
              </p:ext>
            </p:extLst>
          </p:nvPr>
        </p:nvGraphicFramePr>
        <p:xfrm>
          <a:off x="709808" y="475980"/>
          <a:ext cx="10772383" cy="5052571"/>
        </p:xfrm>
        <a:graphic>
          <a:graphicData uri="http://schemas.openxmlformats.org/drawingml/2006/table">
            <a:tbl>
              <a:tblPr firstRow="1" bandRow="1">
                <a:tableStyleId>{5C22544A-7EE6-4342-B048-85BDC9FD1C3A}</a:tableStyleId>
              </a:tblPr>
              <a:tblGrid>
                <a:gridCol w="10772383">
                  <a:extLst>
                    <a:ext uri="{9D8B030D-6E8A-4147-A177-3AD203B41FA5}">
                      <a16:colId xmlns:a16="http://schemas.microsoft.com/office/drawing/2014/main" val="20000"/>
                    </a:ext>
                  </a:extLst>
                </a:gridCol>
              </a:tblGrid>
              <a:tr h="338797">
                <a:tc>
                  <a:txBody>
                    <a:bodyPr/>
                    <a:lstStyle/>
                    <a:p>
                      <a:pPr algn="ctr"/>
                      <a:r>
                        <a:rPr lang="en-US" sz="2000" b="1" u="sng"/>
                        <a:t>Reactive Attachment Disorder</a:t>
                      </a:r>
                    </a:p>
                  </a:txBody>
                  <a:tcPr/>
                </a:tc>
                <a:extLst>
                  <a:ext uri="{0D108BD9-81ED-4DB2-BD59-A6C34878D82A}">
                    <a16:rowId xmlns:a16="http://schemas.microsoft.com/office/drawing/2014/main" val="10000"/>
                  </a:ext>
                </a:extLst>
              </a:tr>
              <a:tr h="4656331">
                <a:tc>
                  <a:txBody>
                    <a:bodyPr/>
                    <a:lstStyle/>
                    <a:p>
                      <a:r>
                        <a:rPr lang="en-US" sz="1600" i="1" kern="1200" dirty="0">
                          <a:solidFill>
                            <a:schemeClr val="dk1"/>
                          </a:solidFill>
                          <a:effectLst/>
                          <a:latin typeface="+mn-lt"/>
                          <a:ea typeface="+mn-ea"/>
                          <a:cs typeface="+mn-cs"/>
                        </a:rPr>
                        <a:t>The Diagnostic and Statistical Manual 5th Edition </a:t>
                      </a:r>
                      <a:r>
                        <a:rPr lang="en-US" sz="1600" kern="1200" dirty="0">
                          <a:solidFill>
                            <a:schemeClr val="dk1"/>
                          </a:solidFill>
                          <a:effectLst/>
                          <a:latin typeface="+mn-lt"/>
                          <a:ea typeface="+mn-ea"/>
                          <a:cs typeface="+mn-cs"/>
                        </a:rPr>
                        <a:t>(DSM-5) classifies </a:t>
                      </a:r>
                      <a:r>
                        <a:rPr lang="en-US" sz="1600" b="1" kern="1200" dirty="0">
                          <a:solidFill>
                            <a:schemeClr val="dk1"/>
                          </a:solidFill>
                          <a:effectLst/>
                          <a:latin typeface="+mn-lt"/>
                          <a:ea typeface="+mn-ea"/>
                          <a:cs typeface="+mn-cs"/>
                        </a:rPr>
                        <a:t>reactive attachment disorder </a:t>
                      </a:r>
                      <a:r>
                        <a:rPr lang="en-US" sz="1600" kern="1200" dirty="0">
                          <a:solidFill>
                            <a:schemeClr val="dk1"/>
                          </a:solidFill>
                          <a:effectLst/>
                          <a:latin typeface="+mn-lt"/>
                          <a:ea typeface="+mn-ea"/>
                          <a:cs typeface="+mn-cs"/>
                        </a:rPr>
                        <a:t>as a trauma- and stressor-related condition of early childhood caused by social neglect and maltreatment. </a:t>
                      </a:r>
                    </a:p>
                    <a:p>
                      <a:endParaRPr lang="en-US" sz="16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Affected children have difficulty forming emotional attachments to others, show a decreased ability to experience positive emotion, cannot seek or accept physical or emotional closeness, and may react violently when held, cuddled, or comforted. </a:t>
                      </a:r>
                    </a:p>
                    <a:p>
                      <a:pPr marL="285750" indent="-285750">
                        <a:buFont typeface="Wingdings" panose="05000000000000000000" pitchFamily="2" charset="2"/>
                        <a:buChar char="Ø"/>
                      </a:pPr>
                      <a:endParaRPr lang="en-US" sz="16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Affected children are unpredictable, difficult to console, and difficult to discipline. Moods fluctuate erratically, and children may seem to live in a “flight, fight, or freeze” mode. </a:t>
                      </a:r>
                    </a:p>
                    <a:p>
                      <a:pPr marL="285750" indent="-285750">
                        <a:buFont typeface="Wingdings" panose="05000000000000000000" pitchFamily="2" charset="2"/>
                        <a:buChar char="Ø"/>
                      </a:pPr>
                      <a:endParaRPr lang="en-US" sz="16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Changes in routine, attempts to control, or unsolicited invitations to comfort may elicit rage, violence, or self-injurious behavior, which interferes with the acquisition of cognitive, academic and social skills.  Moreover, it can interfere with language acquisition and cause behavioral dysfunction. </a:t>
                      </a:r>
                    </a:p>
                    <a:p>
                      <a:pPr marL="285750" indent="-285750">
                        <a:buFont typeface="Wingdings" panose="05000000000000000000" pitchFamily="2" charset="2"/>
                        <a:buChar char="Ø"/>
                      </a:pPr>
                      <a:endParaRPr lang="en-US" sz="16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The genesis of reactive attachment disorder is always </a:t>
                      </a:r>
                      <a:r>
                        <a:rPr lang="en-US" sz="1600" b="1" kern="1200" dirty="0">
                          <a:solidFill>
                            <a:schemeClr val="dk1"/>
                          </a:solidFill>
                          <a:effectLst/>
                          <a:latin typeface="+mn-lt"/>
                          <a:ea typeface="+mn-ea"/>
                          <a:cs typeface="+mn-cs"/>
                        </a:rPr>
                        <a:t>trauma;</a:t>
                      </a:r>
                      <a:r>
                        <a:rPr lang="en-US" sz="1600" kern="1200" dirty="0">
                          <a:solidFill>
                            <a:schemeClr val="dk1"/>
                          </a:solidFill>
                          <a:effectLst/>
                          <a:latin typeface="+mn-lt"/>
                          <a:ea typeface="+mn-ea"/>
                          <a:cs typeface="+mn-cs"/>
                        </a:rPr>
                        <a:t> specifically, the severe emotional neglect commonly found in institutional settings, such as overcrowded orphanages, foster care, or in homes with mentally or physically ill parents.</a:t>
                      </a:r>
                    </a:p>
                    <a:p>
                      <a:pPr marL="285750" indent="-285750">
                        <a:buFont typeface="Wingdings" panose="05000000000000000000" pitchFamily="2" charset="2"/>
                        <a:buChar char="Ø"/>
                      </a:pPr>
                      <a:endParaRPr lang="en-US" sz="1600" kern="1200" dirty="0">
                        <a:solidFill>
                          <a:schemeClr val="dk1"/>
                        </a:solidFill>
                        <a:effectLst/>
                        <a:latin typeface="+mn-lt"/>
                        <a:ea typeface="+mn-ea"/>
                        <a:cs typeface="+mn-cs"/>
                      </a:endParaRPr>
                    </a:p>
                    <a:p>
                      <a:pPr marL="285750" indent="-285750">
                        <a:buFont typeface="Wingdings" panose="05000000000000000000" pitchFamily="2" charset="2"/>
                        <a:buChar char="Ø"/>
                      </a:pPr>
                      <a:r>
                        <a:rPr lang="en-US" sz="1600" kern="1200" dirty="0">
                          <a:solidFill>
                            <a:schemeClr val="dk1"/>
                          </a:solidFill>
                          <a:effectLst/>
                          <a:latin typeface="+mn-lt"/>
                          <a:ea typeface="+mn-ea"/>
                          <a:cs typeface="+mn-cs"/>
                        </a:rPr>
                        <a:t>Infants who do not develop a predictable, nurturing bond with a trusted care stop seeking comfort when hurt, avoid physical and emotional closeness, and eventually become emotionally bereft.</a:t>
                      </a:r>
                      <a:r>
                        <a:rPr lang="en-US" sz="1600" kern="1200" baseline="30000" dirty="0">
                          <a:solidFill>
                            <a:schemeClr val="dk1"/>
                          </a:solidFill>
                          <a:effectLst/>
                          <a:latin typeface="+mn-lt"/>
                          <a:ea typeface="+mn-ea"/>
                          <a:cs typeface="+mn-cs"/>
                        </a:rPr>
                        <a:t>45                  </a:t>
                      </a:r>
                    </a:p>
                  </a:txBody>
                  <a:tcPr/>
                </a:tc>
                <a:extLst>
                  <a:ext uri="{0D108BD9-81ED-4DB2-BD59-A6C34878D82A}">
                    <a16:rowId xmlns:a16="http://schemas.microsoft.com/office/drawing/2014/main" val="10001"/>
                  </a:ext>
                </a:extLst>
              </a:tr>
            </a:tbl>
          </a:graphicData>
        </a:graphic>
      </p:graphicFrame>
      <p:sp>
        <p:nvSpPr>
          <p:cNvPr id="4" name="Title 1">
            <a:extLst>
              <a:ext uri="{FF2B5EF4-FFF2-40B4-BE49-F238E27FC236}">
                <a16:creationId xmlns:a16="http://schemas.microsoft.com/office/drawing/2014/main" id="{E4A1D1FE-DA31-AF74-8619-2BAA41C04BD8}"/>
              </a:ext>
            </a:extLst>
          </p:cNvPr>
          <p:cNvSpPr txBox="1">
            <a:spLocks/>
          </p:cNvSpPr>
          <p:nvPr/>
        </p:nvSpPr>
        <p:spPr>
          <a:xfrm>
            <a:off x="2609152" y="29295"/>
            <a:ext cx="6973694" cy="44668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 </a:t>
            </a:r>
            <a:r>
              <a:rPr lang="en-US" sz="2000" b="1" dirty="0">
                <a:latin typeface="+mn-lt"/>
              </a:rPr>
              <a:t>Attachment Disorders: Reactive Attachment Disorder: Description</a:t>
            </a:r>
            <a:endParaRPr lang="en-US" sz="2000" b="1" dirty="0">
              <a:latin typeface="+mn-lt"/>
              <a:cs typeface="Arial" panose="020B0604020202020204" pitchFamily="34" charset="0"/>
            </a:endParaRPr>
          </a:p>
        </p:txBody>
      </p:sp>
      <p:sp>
        <p:nvSpPr>
          <p:cNvPr id="5" name="TextBox 4">
            <a:extLst>
              <a:ext uri="{FF2B5EF4-FFF2-40B4-BE49-F238E27FC236}">
                <a16:creationId xmlns:a16="http://schemas.microsoft.com/office/drawing/2014/main" id="{7B60E292-DE21-FC8B-06FD-0F96E77CFD86}"/>
              </a:ext>
            </a:extLst>
          </p:cNvPr>
          <p:cNvSpPr txBox="1"/>
          <p:nvPr/>
        </p:nvSpPr>
        <p:spPr>
          <a:xfrm>
            <a:off x="709808" y="5983987"/>
            <a:ext cx="10544723"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45. </a:t>
            </a:r>
            <a:r>
              <a:rPr lang="en-US" sz="1000" dirty="0">
                <a:latin typeface="Arial" panose="020B0604020202020204" pitchFamily="34" charset="0"/>
                <a:cs typeface="Arial" panose="020B0604020202020204" pitchFamily="34" charset="0"/>
                <a:hlinkClick r:id="rId3"/>
              </a:rPr>
              <a:t>Reactive Attachment Disorder </a:t>
            </a:r>
            <a:r>
              <a:rPr lang="en-US" sz="1000" dirty="0">
                <a:latin typeface="Arial" panose="020B0604020202020204" pitchFamily="34" charset="0"/>
                <a:cs typeface="Arial" panose="020B0604020202020204" pitchFamily="34" charset="0"/>
              </a:rPr>
              <a:t>by Elizabeth E. Ellis; Musa </a:t>
            </a:r>
            <a:r>
              <a:rPr lang="en-US" sz="1000" dirty="0" err="1">
                <a:latin typeface="Arial" panose="020B0604020202020204" pitchFamily="34" charset="0"/>
                <a:cs typeface="Arial" panose="020B0604020202020204" pitchFamily="34" charset="0"/>
              </a:rPr>
              <a:t>Yilanli</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Abdolreza</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Saadabadi</a:t>
            </a:r>
            <a:r>
              <a:rPr lang="en-US" sz="1000" dirty="0">
                <a:latin typeface="Arial" panose="020B0604020202020204" pitchFamily="34" charset="0"/>
                <a:cs typeface="Arial" panose="020B0604020202020204" pitchFamily="34" charset="0"/>
              </a:rPr>
              <a:t>. retrieved from </a:t>
            </a:r>
            <a:r>
              <a:rPr lang="en-US" sz="1000" dirty="0" err="1">
                <a:latin typeface="Arial" panose="020B0604020202020204" pitchFamily="34" charset="0"/>
                <a:cs typeface="Arial" panose="020B0604020202020204" pitchFamily="34" charset="0"/>
              </a:rPr>
              <a:t>StatPearls</a:t>
            </a:r>
            <a:r>
              <a:rPr lang="en-US" sz="1000" dirty="0">
                <a:latin typeface="Arial" panose="020B0604020202020204" pitchFamily="34" charset="0"/>
                <a:cs typeface="Arial" panose="020B0604020202020204" pitchFamily="34" charset="0"/>
              </a:rPr>
              <a:t> Publishing NCBI.NLM.NIH.gov. Licensed under </a:t>
            </a:r>
            <a:r>
              <a:rPr lang="en-US" sz="1000" dirty="0">
                <a:latin typeface="Arial" panose="020B0604020202020204" pitchFamily="34" charset="0"/>
                <a:cs typeface="Arial" panose="020B0604020202020204" pitchFamily="34" charset="0"/>
                <a:hlinkClick r:id="rId4"/>
              </a:rPr>
              <a:t>CC BY NC ND 4.0</a:t>
            </a:r>
            <a:r>
              <a:rPr lang="en-US" sz="1000" dirty="0">
                <a:latin typeface="Arial" panose="020B0604020202020204" pitchFamily="34" charset="0"/>
                <a:cs typeface="Arial" panose="020B0604020202020204" pitchFamily="34" charset="0"/>
              </a:rPr>
              <a:t> </a:t>
            </a:r>
          </a:p>
        </p:txBody>
      </p:sp>
      <p:sp>
        <p:nvSpPr>
          <p:cNvPr id="6" name="TextBox 5">
            <a:extLst>
              <a:ext uri="{FF2B5EF4-FFF2-40B4-BE49-F238E27FC236}">
                <a16:creationId xmlns:a16="http://schemas.microsoft.com/office/drawing/2014/main" id="{A1347CE4-F3D1-AB25-45C9-FA1655E408C1}"/>
              </a:ext>
            </a:extLst>
          </p:cNvPr>
          <p:cNvSpPr txBox="1"/>
          <p:nvPr/>
        </p:nvSpPr>
        <p:spPr>
          <a:xfrm>
            <a:off x="2893487" y="5617769"/>
            <a:ext cx="640502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Reactive Attachment Disorder, Causes, Signs, Symptoms, Diagnosis and Treatment</a:t>
            </a:r>
            <a:r>
              <a:rPr lang="en-US" sz="12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742352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06707" y="636784"/>
            <a:ext cx="11578582" cy="2862322"/>
          </a:xfrm>
          <a:prstGeom prst="rect">
            <a:avLst/>
          </a:prstGeom>
          <a:solidFill>
            <a:schemeClr val="accent4">
              <a:lumMod val="20000"/>
              <a:lumOff val="80000"/>
            </a:schemeClr>
          </a:solidFill>
          <a:ln w="38100">
            <a:solidFill>
              <a:schemeClr val="accent4">
                <a:lumMod val="75000"/>
              </a:schemeClr>
            </a:solidFill>
          </a:ln>
        </p:spPr>
        <p:txBody>
          <a:bodyPr wrap="square" rtlCol="0">
            <a:spAutoFit/>
          </a:bodyPr>
          <a:lstStyle/>
          <a:p>
            <a:pPr algn="ctr"/>
            <a:r>
              <a:rPr lang="en-US" b="1" u="sng" dirty="0"/>
              <a:t>Treatment / Management</a:t>
            </a:r>
          </a:p>
          <a:p>
            <a:pPr algn="ctr"/>
            <a:endParaRPr lang="en-US" b="1" u="sng" dirty="0"/>
          </a:p>
          <a:p>
            <a:pPr marL="285750" indent="-285750">
              <a:buFont typeface="Wingdings" panose="05000000000000000000" pitchFamily="2" charset="2"/>
              <a:buChar char="Ø"/>
            </a:pPr>
            <a:r>
              <a:rPr lang="en-US" sz="1600" dirty="0"/>
              <a:t>RAD requires a multi-pronged treatment incorporating parent education and trauma-focused therapy.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b="1" dirty="0"/>
              <a:t>Parent education </a:t>
            </a:r>
            <a:r>
              <a:rPr lang="en-US" sz="1600" dirty="0"/>
              <a:t>focuses on developing positive, non-punitive behavior management strategies, ways of responding to nonverbal communication, anticipation and coping strategies for when triggers arise.</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b="1" dirty="0"/>
              <a:t>Parent-child psychotherapy </a:t>
            </a:r>
            <a:r>
              <a:rPr lang="en-US" sz="1600" dirty="0"/>
              <a:t>can facilitate bonding and healthy attachment.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Empathy and compassion are key elements to building trust. Developing a nurturing parent-child relationship is the cornerstone to overcoming the damage caused by severe neglect and abuse.</a:t>
            </a:r>
          </a:p>
        </p:txBody>
      </p:sp>
      <p:sp>
        <p:nvSpPr>
          <p:cNvPr id="8" name="TextBox 7"/>
          <p:cNvSpPr txBox="1"/>
          <p:nvPr/>
        </p:nvSpPr>
        <p:spPr>
          <a:xfrm>
            <a:off x="306708" y="3622964"/>
            <a:ext cx="11578581" cy="2369880"/>
          </a:xfrm>
          <a:prstGeom prst="rect">
            <a:avLst/>
          </a:prstGeom>
          <a:solidFill>
            <a:schemeClr val="accent4">
              <a:lumMod val="20000"/>
              <a:lumOff val="80000"/>
            </a:schemeClr>
          </a:solidFill>
          <a:ln w="38100">
            <a:solidFill>
              <a:schemeClr val="accent4">
                <a:lumMod val="75000"/>
              </a:schemeClr>
            </a:solidFill>
          </a:ln>
        </p:spPr>
        <p:txBody>
          <a:bodyPr wrap="square" rtlCol="0">
            <a:spAutoFit/>
          </a:bodyPr>
          <a:lstStyle/>
          <a:p>
            <a:pPr algn="ctr"/>
            <a:r>
              <a:rPr lang="en-US" b="1" u="sng" dirty="0"/>
              <a:t>Prognosis</a:t>
            </a:r>
          </a:p>
          <a:p>
            <a:pPr algn="ctr"/>
            <a:endParaRPr lang="en-US" b="1" u="sng" dirty="0"/>
          </a:p>
          <a:p>
            <a:pPr marL="285750" indent="-285750">
              <a:buFont typeface="Wingdings" panose="05000000000000000000" pitchFamily="2" charset="2"/>
              <a:buChar char="Ø"/>
            </a:pPr>
            <a:r>
              <a:rPr lang="en-US" sz="1600" dirty="0"/>
              <a:t>Even with intervention, injured children encounter difficulties in every aspect of their lives.  The traumatic situations which lead to the attachment disorder create a constant state of stress.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Early identification and treatment has been shown to improve outcomes; however, parent education and support is key.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Parents adopting children from state custody or from overseas orphanages should receive education on the impact of social deprivation and connected with service agencies or providers specializing in attachment disorders. </a:t>
            </a:r>
            <a:r>
              <a:rPr lang="en-US" baseline="30000" dirty="0"/>
              <a:t>44</a:t>
            </a:r>
          </a:p>
        </p:txBody>
      </p:sp>
      <p:sp>
        <p:nvSpPr>
          <p:cNvPr id="2" name="Title 1">
            <a:extLst>
              <a:ext uri="{FF2B5EF4-FFF2-40B4-BE49-F238E27FC236}">
                <a16:creationId xmlns:a16="http://schemas.microsoft.com/office/drawing/2014/main" id="{A04BABE5-1C82-9BCE-1D00-33B1F15CF86B}"/>
              </a:ext>
            </a:extLst>
          </p:cNvPr>
          <p:cNvSpPr txBox="1">
            <a:spLocks/>
          </p:cNvSpPr>
          <p:nvPr/>
        </p:nvSpPr>
        <p:spPr>
          <a:xfrm>
            <a:off x="1826430" y="66241"/>
            <a:ext cx="8539139" cy="44668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 </a:t>
            </a:r>
            <a:r>
              <a:rPr lang="en-US" sz="2000" b="1" dirty="0">
                <a:latin typeface="+mn-lt"/>
              </a:rPr>
              <a:t>Attachment Disorders: Reactive Attachment Disorder: Treatment and Prognosis</a:t>
            </a:r>
            <a:endParaRPr lang="en-US" sz="2000" b="1" dirty="0">
              <a:latin typeface="+mn-lt"/>
              <a:cs typeface="Arial" panose="020B0604020202020204" pitchFamily="34" charset="0"/>
            </a:endParaRPr>
          </a:p>
        </p:txBody>
      </p:sp>
      <p:sp>
        <p:nvSpPr>
          <p:cNvPr id="4" name="TextBox 3">
            <a:extLst>
              <a:ext uri="{FF2B5EF4-FFF2-40B4-BE49-F238E27FC236}">
                <a16:creationId xmlns:a16="http://schemas.microsoft.com/office/drawing/2014/main" id="{0BC27CE8-6F92-7281-0BFC-B0378E090134}"/>
              </a:ext>
            </a:extLst>
          </p:cNvPr>
          <p:cNvSpPr txBox="1"/>
          <p:nvPr/>
        </p:nvSpPr>
        <p:spPr>
          <a:xfrm>
            <a:off x="700571" y="6084900"/>
            <a:ext cx="10544723"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45. </a:t>
            </a:r>
            <a:r>
              <a:rPr lang="en-US" sz="1000" dirty="0">
                <a:latin typeface="Arial" panose="020B0604020202020204" pitchFamily="34" charset="0"/>
                <a:cs typeface="Arial" panose="020B0604020202020204" pitchFamily="34" charset="0"/>
                <a:hlinkClick r:id="rId3"/>
              </a:rPr>
              <a:t>Reactive Attachment Disorder </a:t>
            </a:r>
            <a:r>
              <a:rPr lang="en-US" sz="1000" dirty="0">
                <a:latin typeface="Arial" panose="020B0604020202020204" pitchFamily="34" charset="0"/>
                <a:cs typeface="Arial" panose="020B0604020202020204" pitchFamily="34" charset="0"/>
              </a:rPr>
              <a:t>by Elizabeth E. Ellis; Musa </a:t>
            </a:r>
            <a:r>
              <a:rPr lang="en-US" sz="1000" dirty="0" err="1">
                <a:latin typeface="Arial" panose="020B0604020202020204" pitchFamily="34" charset="0"/>
                <a:cs typeface="Arial" panose="020B0604020202020204" pitchFamily="34" charset="0"/>
              </a:rPr>
              <a:t>Yilanli</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Abdolreza</a:t>
            </a:r>
            <a:r>
              <a:rPr lang="en-US" sz="1000" dirty="0">
                <a:latin typeface="Arial" panose="020B0604020202020204" pitchFamily="34" charset="0"/>
                <a:cs typeface="Arial" panose="020B0604020202020204" pitchFamily="34" charset="0"/>
              </a:rPr>
              <a:t> </a:t>
            </a:r>
            <a:r>
              <a:rPr lang="en-US" sz="1000" dirty="0" err="1">
                <a:latin typeface="Arial" panose="020B0604020202020204" pitchFamily="34" charset="0"/>
                <a:cs typeface="Arial" panose="020B0604020202020204" pitchFamily="34" charset="0"/>
              </a:rPr>
              <a:t>Saadabadi</a:t>
            </a:r>
            <a:r>
              <a:rPr lang="en-US" sz="1000" dirty="0">
                <a:latin typeface="Arial" panose="020B0604020202020204" pitchFamily="34" charset="0"/>
                <a:cs typeface="Arial" panose="020B0604020202020204" pitchFamily="34" charset="0"/>
              </a:rPr>
              <a:t>. retrieved from </a:t>
            </a:r>
            <a:r>
              <a:rPr lang="en-US" sz="1000" dirty="0" err="1">
                <a:latin typeface="Arial" panose="020B0604020202020204" pitchFamily="34" charset="0"/>
                <a:cs typeface="Arial" panose="020B0604020202020204" pitchFamily="34" charset="0"/>
              </a:rPr>
              <a:t>StatPearls</a:t>
            </a:r>
            <a:r>
              <a:rPr lang="en-US" sz="1000" dirty="0">
                <a:latin typeface="Arial" panose="020B0604020202020204" pitchFamily="34" charset="0"/>
                <a:cs typeface="Arial" panose="020B0604020202020204" pitchFamily="34" charset="0"/>
              </a:rPr>
              <a:t> Publishing NCBI.NLM.NIH.gov. Licensed under </a:t>
            </a:r>
            <a:r>
              <a:rPr lang="en-US" sz="1000" dirty="0">
                <a:latin typeface="Arial" panose="020B0604020202020204" pitchFamily="34" charset="0"/>
                <a:cs typeface="Arial" panose="020B0604020202020204" pitchFamily="34" charset="0"/>
                <a:hlinkClick r:id="rId4"/>
              </a:rPr>
              <a:t>CC BY NC ND 4.0</a:t>
            </a:r>
            <a:r>
              <a:rPr lang="en-US" sz="1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950627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65361" y="0"/>
            <a:ext cx="10109973" cy="42482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Emotional Development: Emotional Development in Infants</a:t>
            </a:r>
          </a:p>
        </p:txBody>
      </p:sp>
      <p:sp>
        <p:nvSpPr>
          <p:cNvPr id="3" name="TextBox 2"/>
          <p:cNvSpPr txBox="1"/>
          <p:nvPr/>
        </p:nvSpPr>
        <p:spPr>
          <a:xfrm>
            <a:off x="303143" y="612401"/>
            <a:ext cx="9284202" cy="526297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u="sng" dirty="0"/>
              <a:t>At birth </a:t>
            </a:r>
            <a:r>
              <a:rPr lang="en-US" dirty="0"/>
              <a:t>- Infants exhibit two emotional responses: </a:t>
            </a:r>
            <a:r>
              <a:rPr lang="en-US" b="1" dirty="0"/>
              <a:t>attraction and withdrawal</a:t>
            </a:r>
            <a:r>
              <a:rPr lang="en-US" dirty="0"/>
              <a:t>. They show attraction to pleasant situations that bring comfort, stimulation, and pleasure, and they withdraw from unpleasant stimulation such as bitter flavors or physical discomfort.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u="sng" dirty="0"/>
              <a:t>At around two months</a:t>
            </a:r>
            <a:r>
              <a:rPr lang="en-US" dirty="0"/>
              <a:t> - Infants exhibit social engagement in the form of </a:t>
            </a:r>
            <a:r>
              <a:rPr lang="en-US" b="1" dirty="0"/>
              <a:t>social smiling </a:t>
            </a:r>
            <a:r>
              <a:rPr lang="en-US" dirty="0"/>
              <a:t>as they respond with smiles to those who engage their positive attention (Lavelli &amp; Fogel, 2005). </a:t>
            </a:r>
            <a:r>
              <a:rPr lang="en-US" baseline="30000" dirty="0"/>
              <a:t>4</a:t>
            </a:r>
          </a:p>
          <a:p>
            <a:endParaRPr lang="en-US" baseline="30000" dirty="0"/>
          </a:p>
          <a:p>
            <a:pPr marL="342900" indent="-342900">
              <a:buFont typeface="Wingdings" panose="05000000000000000000" pitchFamily="2" charset="2"/>
              <a:buChar char="Ø"/>
            </a:pPr>
            <a:r>
              <a:rPr lang="en-US" u="sng" dirty="0"/>
              <a:t>Between 2 to 3 months </a:t>
            </a:r>
            <a:r>
              <a:rPr lang="en-US" dirty="0"/>
              <a:t>-Pleasure is expressed as laughter.</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u="sng" dirty="0"/>
              <a:t>Between 6 and 8 months </a:t>
            </a:r>
            <a:r>
              <a:rPr lang="en-US" dirty="0"/>
              <a:t>- Displeasure becomes more specific as fear, sadness, or anger. </a:t>
            </a:r>
          </a:p>
          <a:p>
            <a:pPr marL="800100" lvl="1" indent="-342900">
              <a:buFont typeface="Arial" panose="020B0604020202020204" pitchFamily="34" charset="0"/>
              <a:buChar char="•"/>
            </a:pPr>
            <a:r>
              <a:rPr lang="en-US" b="1" dirty="0"/>
              <a:t>Anger</a:t>
            </a:r>
            <a:r>
              <a:rPr lang="en-US" dirty="0"/>
              <a:t> is often the reaction to being prevented from obtaining a goal, such as a toy being removed (</a:t>
            </a:r>
            <a:r>
              <a:rPr lang="en-US" dirty="0" err="1"/>
              <a:t>Braungart-Rieker</a:t>
            </a:r>
            <a:r>
              <a:rPr lang="en-US" dirty="0"/>
              <a:t>, Hill-</a:t>
            </a:r>
            <a:r>
              <a:rPr lang="en-US" dirty="0" err="1"/>
              <a:t>Soderlund</a:t>
            </a:r>
            <a:r>
              <a:rPr lang="en-US" dirty="0"/>
              <a:t>, &amp; </a:t>
            </a:r>
            <a:r>
              <a:rPr lang="en-US" dirty="0" err="1"/>
              <a:t>Karrass</a:t>
            </a:r>
            <a:r>
              <a:rPr lang="en-US" dirty="0"/>
              <a:t>, 2010).</a:t>
            </a:r>
          </a:p>
          <a:p>
            <a:pPr marL="800100" lvl="1" indent="-342900">
              <a:buFont typeface="Arial" panose="020B0604020202020204" pitchFamily="34" charset="0"/>
              <a:buChar char="•"/>
            </a:pPr>
            <a:r>
              <a:rPr lang="en-US" b="1" dirty="0"/>
              <a:t>Sadness</a:t>
            </a:r>
            <a:r>
              <a:rPr lang="en-US" dirty="0"/>
              <a:t> is typically the response when infants are deprived of a caregiver (</a:t>
            </a:r>
            <a:r>
              <a:rPr lang="en-US" dirty="0" err="1"/>
              <a:t>Papousek</a:t>
            </a:r>
            <a:r>
              <a:rPr lang="en-US" dirty="0"/>
              <a:t>, 2007). </a:t>
            </a:r>
          </a:p>
          <a:p>
            <a:pPr marL="800100" lvl="1" indent="-342900">
              <a:buFont typeface="Arial" panose="020B0604020202020204" pitchFamily="34" charset="0"/>
              <a:buChar char="•"/>
            </a:pPr>
            <a:r>
              <a:rPr lang="en-US" b="1" dirty="0"/>
              <a:t>Fear </a:t>
            </a:r>
            <a:r>
              <a:rPr lang="en-US" dirty="0"/>
              <a:t>is often associated with the presence of a stranger, known as </a:t>
            </a:r>
            <a:r>
              <a:rPr lang="en-US" b="1" dirty="0"/>
              <a:t>stranger wariness</a:t>
            </a:r>
            <a:r>
              <a:rPr lang="en-US" dirty="0"/>
              <a:t>, or the departure of significant others known as </a:t>
            </a:r>
            <a:r>
              <a:rPr lang="en-US" b="1" dirty="0"/>
              <a:t>separation anxiety. </a:t>
            </a:r>
            <a:r>
              <a:rPr lang="en-US" dirty="0"/>
              <a:t>Both appear sometime between 6 and 15 months after object permanence has been acquired. Further, there is some indication that infants may experience jealousy as young as 6 months of age (Hart &amp; Carrington, 2002).</a:t>
            </a:r>
            <a:r>
              <a:rPr lang="en-US" baseline="30000" dirty="0"/>
              <a:t>6</a:t>
            </a:r>
          </a:p>
        </p:txBody>
      </p:sp>
      <p:sp>
        <p:nvSpPr>
          <p:cNvPr id="4" name="TextBox 3"/>
          <p:cNvSpPr txBox="1"/>
          <p:nvPr/>
        </p:nvSpPr>
        <p:spPr>
          <a:xfrm>
            <a:off x="153897" y="5898806"/>
            <a:ext cx="12192000" cy="523220"/>
          </a:xfrm>
          <a:prstGeom prst="rect">
            <a:avLst/>
          </a:prstGeom>
          <a:noFill/>
        </p:spPr>
        <p:txBody>
          <a:bodyPr wrap="square" rtlCol="0">
            <a:spAutoFit/>
          </a:bodyPr>
          <a:lstStyle/>
          <a:p>
            <a:r>
              <a:rPr lang="en-US" sz="700" dirty="0"/>
              <a:t>4. </a:t>
            </a:r>
            <a:r>
              <a:rPr lang="en-US" sz="700" u="sng" dirty="0">
                <a:hlinkClick r:id="rId2"/>
              </a:rPr>
              <a:t>Lifespan Development: A Psychological Perspective 2</a:t>
            </a:r>
            <a:r>
              <a:rPr lang="en-US" sz="700" u="sng" baseline="30000" dirty="0">
                <a:hlinkClick r:id="rId2"/>
              </a:rPr>
              <a:t>nd</a:t>
            </a:r>
            <a:r>
              <a:rPr lang="en-US" sz="700" dirty="0"/>
              <a:t> Edition by Martha Lally and Suzanne Valentine-French is licensed under </a:t>
            </a:r>
            <a:r>
              <a:rPr lang="en-US" sz="700" u="sng" dirty="0">
                <a:hlinkClick r:id="rId3"/>
              </a:rPr>
              <a:t>CC BY-NC-SA 3.0</a:t>
            </a:r>
            <a:endParaRPr lang="en-US" sz="700" u="sng" dirty="0"/>
          </a:p>
          <a:p>
            <a:r>
              <a:rPr lang="en-US" sz="700" dirty="0"/>
              <a:t>5. Image: </a:t>
            </a:r>
            <a:r>
              <a:rPr lang="en-US" sz="700" u="sng" dirty="0">
                <a:hlinkClick r:id="rId4"/>
              </a:rPr>
              <a:t>CC0</a:t>
            </a:r>
            <a:r>
              <a:rPr lang="en-US" sz="700" dirty="0"/>
              <a:t> Public Domain </a:t>
            </a:r>
          </a:p>
          <a:p>
            <a:r>
              <a:rPr lang="en-US" sz="700" dirty="0"/>
              <a:t>6. </a:t>
            </a:r>
            <a:r>
              <a:rPr lang="en-US" sz="700" u="sng" dirty="0">
                <a:hlinkClick r:id="rId5"/>
              </a:rPr>
              <a:t>Child Growth and Development: An Open Educational Resources Publication by College of the Canyons</a:t>
            </a:r>
            <a:r>
              <a:rPr lang="en-US" sz="700" dirty="0"/>
              <a:t> by Jennifer Paris, Antoinette Ricardo, and Dawn Richmond is licensed under </a:t>
            </a:r>
            <a:r>
              <a:rPr lang="en-US" sz="700" u="sng" dirty="0">
                <a:hlinkClick r:id="rId6"/>
              </a:rPr>
              <a:t>CC BY 4.0</a:t>
            </a:r>
            <a:r>
              <a:rPr lang="en-US" sz="700" u="sng" dirty="0"/>
              <a:t> (modified by Marie Parnes)</a:t>
            </a:r>
          </a:p>
          <a:p>
            <a:r>
              <a:rPr lang="en-US" sz="700" u="sng" dirty="0"/>
              <a:t>7. </a:t>
            </a:r>
            <a:r>
              <a:rPr lang="en-US" sz="700" dirty="0">
                <a:hlinkClick r:id="rId7"/>
              </a:rPr>
              <a:t>Image from pixabay.com </a:t>
            </a:r>
            <a:r>
              <a:rPr lang="en-US" sz="700" dirty="0"/>
              <a:t>is licensed under  </a:t>
            </a:r>
            <a:r>
              <a:rPr lang="en-US" sz="700" dirty="0">
                <a:hlinkClick r:id="rId8"/>
              </a:rPr>
              <a:t>CC0.</a:t>
            </a:r>
            <a:endParaRPr lang="en-US" sz="700" dirty="0"/>
          </a:p>
        </p:txBody>
      </p:sp>
      <p:pic>
        <p:nvPicPr>
          <p:cNvPr id="15" name="Picture 14" descr="An adorable smiling infant."/>
          <p:cNvPicPr/>
          <p:nvPr/>
        </p:nvPicPr>
        <p:blipFill>
          <a:blip r:embed="rId9">
            <a:extLst>
              <a:ext uri="{28A0092B-C50C-407E-A947-70E740481C1C}">
                <a14:useLocalDpi xmlns:a14="http://schemas.microsoft.com/office/drawing/2010/main" val="0"/>
              </a:ext>
            </a:extLst>
          </a:blip>
          <a:srcRect/>
          <a:stretch>
            <a:fillRect/>
          </a:stretch>
        </p:blipFill>
        <p:spPr bwMode="auto">
          <a:xfrm>
            <a:off x="9744550" y="955134"/>
            <a:ext cx="2103120" cy="2011680"/>
          </a:xfrm>
          <a:prstGeom prst="rect">
            <a:avLst/>
          </a:prstGeom>
          <a:noFill/>
          <a:ln>
            <a:noFill/>
          </a:ln>
        </p:spPr>
      </p:pic>
      <p:sp>
        <p:nvSpPr>
          <p:cNvPr id="5" name="TextBox 4"/>
          <p:cNvSpPr txBox="1"/>
          <p:nvPr/>
        </p:nvSpPr>
        <p:spPr>
          <a:xfrm>
            <a:off x="11566340" y="1027821"/>
            <a:ext cx="322517" cy="276999"/>
          </a:xfrm>
          <a:prstGeom prst="rect">
            <a:avLst/>
          </a:prstGeom>
          <a:noFill/>
        </p:spPr>
        <p:txBody>
          <a:bodyPr wrap="square" rtlCol="0">
            <a:spAutoFit/>
          </a:bodyPr>
          <a:lstStyle/>
          <a:p>
            <a:r>
              <a:rPr lang="en-US" baseline="30000" dirty="0"/>
              <a:t>5</a:t>
            </a:r>
          </a:p>
        </p:txBody>
      </p:sp>
      <p:pic>
        <p:nvPicPr>
          <p:cNvPr id="2050" name="Picture 2" descr="Kids, Thailand, Expression, Child, Boy, Anger, Emotion"/>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744550" y="3497119"/>
            <a:ext cx="2230751" cy="219456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1975301" y="5414680"/>
            <a:ext cx="263214" cy="276999"/>
          </a:xfrm>
          <a:prstGeom prst="rect">
            <a:avLst/>
          </a:prstGeom>
          <a:noFill/>
        </p:spPr>
        <p:txBody>
          <a:bodyPr wrap="none" rtlCol="0">
            <a:spAutoFit/>
          </a:bodyPr>
          <a:lstStyle/>
          <a:p>
            <a:r>
              <a:rPr lang="en-US" baseline="30000"/>
              <a:t>7</a:t>
            </a:r>
          </a:p>
        </p:txBody>
      </p:sp>
    </p:spTree>
    <p:extLst>
      <p:ext uri="{BB962C8B-B14F-4D97-AF65-F5344CB8AC3E}">
        <p14:creationId xmlns:p14="http://schemas.microsoft.com/office/powerpoint/2010/main" val="1287266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868219" y="45391"/>
            <a:ext cx="10244793" cy="50829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mn-lt"/>
                <a:cs typeface="Arial" panose="020B0604020202020204" pitchFamily="34" charset="0"/>
              </a:rPr>
              <a:t> </a:t>
            </a:r>
            <a:r>
              <a:rPr lang="en-US" sz="2000" b="1" dirty="0">
                <a:latin typeface="Arial" panose="020B0604020202020204" pitchFamily="34" charset="0"/>
                <a:cs typeface="Arial" panose="020B0604020202020204" pitchFamily="34" charset="0"/>
              </a:rPr>
              <a:t>Emotional Development in Infants: Social influences and the Development of Emotions</a:t>
            </a:r>
            <a:endParaRPr lang="en-US" sz="2000" dirty="0">
              <a:latin typeface="Arial" panose="020B0604020202020204" pitchFamily="34" charset="0"/>
              <a:cs typeface="Arial" panose="020B0604020202020204" pitchFamily="34" charset="0"/>
            </a:endParaRPr>
          </a:p>
        </p:txBody>
      </p:sp>
      <p:sp>
        <p:nvSpPr>
          <p:cNvPr id="2" name="TextBox 1"/>
          <p:cNvSpPr txBox="1"/>
          <p:nvPr/>
        </p:nvSpPr>
        <p:spPr>
          <a:xfrm>
            <a:off x="540707" y="663336"/>
            <a:ext cx="11110586" cy="92333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Facial expressions of emotion are important regulators of social interaction. This concept has been investigated under the concept of </a:t>
            </a:r>
            <a:r>
              <a:rPr lang="en-US" b="1" dirty="0"/>
              <a:t>social referencing</a:t>
            </a:r>
            <a:r>
              <a:rPr lang="en-US" dirty="0"/>
              <a:t>; that is, the process whereby infants seek out information from others to clarify a situation and then use that information to act (</a:t>
            </a:r>
            <a:r>
              <a:rPr lang="en-US" dirty="0" err="1"/>
              <a:t>Klinnert</a:t>
            </a:r>
            <a:r>
              <a:rPr lang="en-US" dirty="0"/>
              <a:t>, Campos, &amp; </a:t>
            </a:r>
            <a:r>
              <a:rPr lang="en-US" dirty="0" err="1"/>
              <a:t>Sorce</a:t>
            </a:r>
            <a:r>
              <a:rPr lang="en-US" dirty="0"/>
              <a:t>, 1983).</a:t>
            </a:r>
          </a:p>
        </p:txBody>
      </p:sp>
      <p:sp>
        <p:nvSpPr>
          <p:cNvPr id="8" name="TextBox 7"/>
          <p:cNvSpPr txBox="1"/>
          <p:nvPr/>
        </p:nvSpPr>
        <p:spPr>
          <a:xfrm>
            <a:off x="1373992" y="1962101"/>
            <a:ext cx="5059693" cy="400110"/>
          </a:xfrm>
          <a:prstGeom prst="rect">
            <a:avLst/>
          </a:prstGeom>
          <a:solidFill>
            <a:schemeClr val="bg1"/>
          </a:solidFill>
          <a:ln>
            <a:solidFill>
              <a:schemeClr val="accent1">
                <a:lumMod val="50000"/>
              </a:schemeClr>
            </a:solidFill>
          </a:ln>
        </p:spPr>
        <p:txBody>
          <a:bodyPr wrap="square" rtlCol="0">
            <a:spAutoFit/>
          </a:bodyPr>
          <a:lstStyle/>
          <a:p>
            <a:pPr algn="ctr"/>
            <a:r>
              <a:rPr lang="en-US" sz="2000" b="1" dirty="0"/>
              <a:t>Visual Cliff Research and Social Referencing</a:t>
            </a:r>
          </a:p>
        </p:txBody>
      </p:sp>
      <p:sp>
        <p:nvSpPr>
          <p:cNvPr id="9" name="TextBox 8"/>
          <p:cNvSpPr txBox="1"/>
          <p:nvPr/>
        </p:nvSpPr>
        <p:spPr>
          <a:xfrm>
            <a:off x="8125343" y="5158350"/>
            <a:ext cx="3988037"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This mother is encouraging her child to crawl across the visual cliff. The child hesitates to move forward as they see the transparent surface.</a:t>
            </a:r>
            <a:r>
              <a:rPr lang="en-US" sz="1000" baseline="30000" dirty="0">
                <a:latin typeface="Arial" panose="020B0604020202020204" pitchFamily="34" charset="0"/>
                <a:cs typeface="Arial" panose="020B0604020202020204" pitchFamily="34" charset="0"/>
              </a:rPr>
              <a:t>9</a:t>
            </a:r>
          </a:p>
        </p:txBody>
      </p:sp>
      <p:sp>
        <p:nvSpPr>
          <p:cNvPr id="10" name="TextBox 9"/>
          <p:cNvSpPr txBox="1"/>
          <p:nvPr/>
        </p:nvSpPr>
        <p:spPr>
          <a:xfrm>
            <a:off x="164801" y="2573027"/>
            <a:ext cx="7803714" cy="2585323"/>
          </a:xfrm>
          <a:prstGeom prst="rect">
            <a:avLst/>
          </a:prstGeom>
          <a:solidFill>
            <a:schemeClr val="bg1"/>
          </a:solidFill>
          <a:ln w="28575">
            <a:solidFill>
              <a:schemeClr val="accent1">
                <a:lumMod val="50000"/>
              </a:schemeClr>
            </a:solidFill>
          </a:ln>
        </p:spPr>
        <p:txBody>
          <a:bodyPr wrap="square" rtlCol="0">
            <a:spAutoFit/>
          </a:bodyPr>
          <a:lstStyle/>
          <a:p>
            <a:r>
              <a:rPr lang="en-US" dirty="0"/>
              <a:t>Campos and colleagues placed mothers on the far end of the “cliff” from the infant. Mothers first smiled to the infants and placed a toy on top of the safety glass to attract them; infants invariably began crawling to their mothers. When the infants were in the center of the table, however, the mother then posed an expression of fear, sadness, anger, interest, or joy. The results were clearly different for the different faces; no infant crossed the table when the mother showed fear; only 6% did when the mother posed anger, 33% crossed when the mother posed sadness, and approximately 75% of the infants crossed when the mother posed joy or interest. </a:t>
            </a:r>
            <a:r>
              <a:rPr lang="en-US" baseline="30000" dirty="0"/>
              <a:t>8</a:t>
            </a:r>
          </a:p>
        </p:txBody>
      </p:sp>
      <p:sp>
        <p:nvSpPr>
          <p:cNvPr id="11" name="TextBox 10"/>
          <p:cNvSpPr txBox="1"/>
          <p:nvPr/>
        </p:nvSpPr>
        <p:spPr>
          <a:xfrm>
            <a:off x="250521" y="6025387"/>
            <a:ext cx="10985326"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8.</a:t>
            </a:r>
            <a:r>
              <a:rPr lang="en-US" sz="800" u="sng" dirty="0">
                <a:latin typeface="Arial" panose="020B0604020202020204" pitchFamily="34" charset="0"/>
                <a:cs typeface="Arial" panose="020B0604020202020204" pitchFamily="34" charset="0"/>
                <a:hlinkClick r:id="rId2"/>
              </a:rPr>
              <a:t> Child Growth and Development: An Open Educational Resources Publication by College of the Canyons</a:t>
            </a:r>
            <a:r>
              <a:rPr lang="en-US" sz="800" dirty="0">
                <a:latin typeface="Arial" panose="020B0604020202020204" pitchFamily="34" charset="0"/>
                <a:cs typeface="Arial" panose="020B0604020202020204" pitchFamily="34" charset="0"/>
              </a:rPr>
              <a:t> by Jennifer Paris, Antoinette Ricardo, and Dawn Richmond is licensed under </a:t>
            </a:r>
            <a:r>
              <a:rPr lang="en-US" sz="800" u="sng" dirty="0">
                <a:latin typeface="Arial" panose="020B0604020202020204" pitchFamily="34" charset="0"/>
                <a:cs typeface="Arial" panose="020B0604020202020204" pitchFamily="34" charset="0"/>
                <a:hlinkClick r:id="rId3"/>
              </a:rPr>
              <a:t>CC BY 4.0</a:t>
            </a:r>
            <a:r>
              <a:rPr lang="en-US" sz="800" u="sng"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rPr>
              <a:t>(modified by Marie Parnes)</a:t>
            </a:r>
          </a:p>
          <a:p>
            <a:r>
              <a:rPr lang="en-US" sz="800" dirty="0">
                <a:latin typeface="Arial" panose="020B0604020202020204" pitchFamily="34" charset="0"/>
                <a:cs typeface="Arial" panose="020B0604020202020204" pitchFamily="34" charset="0"/>
              </a:rPr>
              <a:t>9  Image by Lockman, Fears, and Lewis (2018), Photograph of mother and child on visual cliff. Published in </a:t>
            </a:r>
            <a:r>
              <a:rPr lang="en-US" sz="800" dirty="0">
                <a:latin typeface="Arial" panose="020B0604020202020204" pitchFamily="34" charset="0"/>
                <a:cs typeface="Arial" panose="020B0604020202020204" pitchFamily="34" charset="0"/>
                <a:hlinkClick r:id="rId4"/>
              </a:rPr>
              <a:t>Oxford Research Encyclopedias</a:t>
            </a:r>
            <a:r>
              <a:rPr lang="en-US" sz="800" dirty="0">
                <a:latin typeface="Arial" panose="020B0604020202020204" pitchFamily="34" charset="0"/>
                <a:cs typeface="Arial" panose="020B0604020202020204" pitchFamily="34" charset="0"/>
              </a:rPr>
              <a:t>. Licensing under </a:t>
            </a:r>
            <a:r>
              <a:rPr lang="en-US" sz="800" dirty="0">
                <a:latin typeface="Arial" panose="020B0604020202020204" pitchFamily="34" charset="0"/>
                <a:cs typeface="Arial" panose="020B0604020202020204" pitchFamily="34" charset="0"/>
                <a:hlinkClick r:id="rId5"/>
              </a:rPr>
              <a:t>APA guidelines for use</a:t>
            </a:r>
            <a:r>
              <a:rPr lang="en-US" sz="800" dirty="0">
                <a:latin typeface="Arial" panose="020B0604020202020204" pitchFamily="34" charset="0"/>
                <a:cs typeface="Arial" panose="020B0604020202020204" pitchFamily="34" charset="0"/>
              </a:rPr>
              <a:t>. </a:t>
            </a:r>
          </a:p>
        </p:txBody>
      </p:sp>
      <p:sp>
        <p:nvSpPr>
          <p:cNvPr id="3" name="TextBox 2">
            <a:extLst>
              <a:ext uri="{FF2B5EF4-FFF2-40B4-BE49-F238E27FC236}">
                <a16:creationId xmlns:a16="http://schemas.microsoft.com/office/drawing/2014/main" id="{0313FC2B-A21A-4946-9643-2F6ACF3186E4}"/>
              </a:ext>
            </a:extLst>
          </p:cNvPr>
          <p:cNvSpPr txBox="1"/>
          <p:nvPr/>
        </p:nvSpPr>
        <p:spPr>
          <a:xfrm>
            <a:off x="1985673" y="5634532"/>
            <a:ext cx="8896025" cy="369332"/>
          </a:xfrm>
          <a:prstGeom prst="rect">
            <a:avLst/>
          </a:prstGeom>
          <a:noFill/>
          <a:ln w="28575">
            <a:solidFill>
              <a:schemeClr val="bg1"/>
            </a:solidFill>
          </a:ln>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“An Experiment by Joseph Campos: The Visual Cliff” </a:t>
            </a:r>
            <a:r>
              <a:rPr lang="en-US" sz="1200" dirty="0">
                <a:latin typeface="Arial" panose="020B0604020202020204" pitchFamily="34" charset="0"/>
                <a:cs typeface="Arial" panose="020B0604020202020204" pitchFamily="34" charset="0"/>
              </a:rPr>
              <a:t>demonstrates and discusses social referencing using the visual cliff</a:t>
            </a:r>
            <a:r>
              <a:rPr lang="en-US" dirty="0"/>
              <a:t>.</a:t>
            </a:r>
          </a:p>
        </p:txBody>
      </p:sp>
      <p:pic>
        <p:nvPicPr>
          <p:cNvPr id="4" name="Picture 3">
            <a:extLst>
              <a:ext uri="{FF2B5EF4-FFF2-40B4-BE49-F238E27FC236}">
                <a16:creationId xmlns:a16="http://schemas.microsoft.com/office/drawing/2014/main" id="{848DE576-FAF8-E9FC-72A7-783D42141834}"/>
              </a:ext>
            </a:extLst>
          </p:cNvPr>
          <p:cNvPicPr>
            <a:picLocks noChangeAspect="1"/>
          </p:cNvPicPr>
          <p:nvPr/>
        </p:nvPicPr>
        <p:blipFill>
          <a:blip r:embed="rId7"/>
          <a:stretch>
            <a:fillRect/>
          </a:stretch>
        </p:blipFill>
        <p:spPr>
          <a:xfrm>
            <a:off x="8125343" y="2453370"/>
            <a:ext cx="3988037" cy="2651760"/>
          </a:xfrm>
          <a:prstGeom prst="rect">
            <a:avLst/>
          </a:prstGeom>
        </p:spPr>
      </p:pic>
    </p:spTree>
    <p:extLst>
      <p:ext uri="{BB962C8B-B14F-4D97-AF65-F5344CB8AC3E}">
        <p14:creationId xmlns:p14="http://schemas.microsoft.com/office/powerpoint/2010/main" val="3534759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29144" y="-138716"/>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mn-lt"/>
                <a:cs typeface="Arial" panose="020B0604020202020204" pitchFamily="34" charset="0"/>
              </a:rPr>
              <a:t> </a:t>
            </a:r>
            <a:r>
              <a:rPr lang="en-US" sz="2000" b="1" dirty="0">
                <a:latin typeface="+mn-lt"/>
                <a:cs typeface="Arial" panose="020B0604020202020204" pitchFamily="34" charset="0"/>
              </a:rPr>
              <a:t>Emotional Development in Childhood </a:t>
            </a:r>
          </a:p>
          <a:p>
            <a:pPr algn="ctr"/>
            <a:r>
              <a:rPr lang="en-US" sz="2000" b="1" dirty="0">
                <a:latin typeface="+mn-lt"/>
              </a:rPr>
              <a:t>Social influences and the Development of Emotions: Empathy</a:t>
            </a:r>
            <a:endParaRPr lang="en-US" sz="2000" dirty="0">
              <a:latin typeface="+mn-lt"/>
            </a:endParaRPr>
          </a:p>
        </p:txBody>
      </p:sp>
      <p:sp>
        <p:nvSpPr>
          <p:cNvPr id="3" name="TextBox 2"/>
          <p:cNvSpPr txBox="1"/>
          <p:nvPr/>
        </p:nvSpPr>
        <p:spPr>
          <a:xfrm>
            <a:off x="212436" y="682229"/>
            <a:ext cx="11397673" cy="444224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600" b="1" dirty="0"/>
              <a:t>Emotional contagion</a:t>
            </a:r>
            <a:r>
              <a:rPr lang="en-US" sz="1600" dirty="0"/>
              <a:t> - an emotional expression of a person leads another person to experience a similar emotional state (</a:t>
            </a:r>
            <a:r>
              <a:rPr lang="en-US" sz="1600" dirty="0" err="1"/>
              <a:t>Bruder</a:t>
            </a:r>
            <a:r>
              <a:rPr lang="en-US" sz="1600" dirty="0"/>
              <a:t> et al., 2012; Peters and Kashima, 2015).</a:t>
            </a:r>
          </a:p>
          <a:p>
            <a:pPr marL="1200150" lvl="2" indent="-285750">
              <a:buFont typeface="Wingdings" panose="05000000000000000000" pitchFamily="2" charset="2"/>
              <a:buChar char="§"/>
            </a:pPr>
            <a:r>
              <a:rPr lang="en-US" sz="1600" dirty="0"/>
              <a:t>A component of emotional contagion, </a:t>
            </a:r>
            <a:r>
              <a:rPr lang="en-US" sz="1600" b="1" dirty="0"/>
              <a:t>emotional mimicry</a:t>
            </a:r>
            <a:r>
              <a:rPr lang="en-US" sz="1600" dirty="0"/>
              <a:t>, is defined as the imitation of the facial, verbal, or postural expressions of others (Hatfield et al., 1993; Hess and Fischer, 2013). For example, newborn babies will cry when they hear others crying. </a:t>
            </a:r>
            <a:r>
              <a:rPr lang="en-US" sz="1600" baseline="30000" dirty="0"/>
              <a:t>10</a:t>
            </a:r>
          </a:p>
          <a:p>
            <a:pPr lvl="2"/>
            <a:endParaRPr lang="en-US" sz="1600" baseline="30000" dirty="0"/>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During childhood, the development of </a:t>
            </a:r>
            <a:r>
              <a:rPr lang="en-US" sz="1600" b="1" dirty="0"/>
              <a:t>empathy, </a:t>
            </a:r>
            <a:r>
              <a:rPr lang="en-US" sz="1600" dirty="0"/>
              <a:t>he ability to identify with the feelings of another person is a crucial part of emotional and social development in childhood and helps in the development of prosocial (socially positive) and altruistic (helpful, beneficent, or unselfish) behavior. </a:t>
            </a:r>
          </a:p>
          <a:p>
            <a:pPr marL="1200150" lvl="2" indent="-285750">
              <a:buFont typeface="Wingdings" panose="05000000000000000000" pitchFamily="2" charset="2"/>
              <a:buChar char="§"/>
            </a:pPr>
            <a:r>
              <a:rPr lang="en-US" sz="1600" b="1" dirty="0"/>
              <a:t>Altruistic behavior </a:t>
            </a:r>
            <a:r>
              <a:rPr lang="en-US" sz="1600" dirty="0"/>
              <a:t>occurs when a person does something in order to benefit another person without expecting anything in return. Empathy helps a child develop positive peer relationships; it is affected by a child's temperament, as well as by parenting style. Children raised in loving homes with affectionate parents are more likely to develop a sense of empathy and altruism, whereas those raised in harsh or neglectful homes tend to be more aggressive and less kind to others.</a:t>
            </a:r>
          </a:p>
          <a:p>
            <a:pPr lvl="2"/>
            <a:endParaRPr lang="en-US" sz="1600" dirty="0"/>
          </a:p>
          <a:p>
            <a:pPr marL="1200150" lvl="2" indent="-285750">
              <a:buFont typeface="Wingdings" panose="05000000000000000000" pitchFamily="2" charset="2"/>
              <a:buChar char="§"/>
            </a:pPr>
            <a:endParaRPr lang="en-US" sz="1600" dirty="0"/>
          </a:p>
          <a:p>
            <a:pPr marL="285750" indent="-285750">
              <a:buFont typeface="Wingdings" panose="05000000000000000000" pitchFamily="2" charset="2"/>
              <a:buChar char="Ø"/>
            </a:pPr>
            <a:r>
              <a:rPr lang="en-US" sz="1600" dirty="0"/>
              <a:t>Empathy begins to increase in adolescence and is an important component of social problem solving and conflict avoidance. Levels of cognitive empathy begin rising in girls around 13 years old, and around 15 years old in boys (Van der Graaff et al., 2013). </a:t>
            </a:r>
            <a:r>
              <a:rPr lang="en-US" sz="1600" baseline="30000" dirty="0"/>
              <a:t>11</a:t>
            </a:r>
          </a:p>
        </p:txBody>
      </p:sp>
      <p:sp>
        <p:nvSpPr>
          <p:cNvPr id="4" name="TextBox 3"/>
          <p:cNvSpPr txBox="1"/>
          <p:nvPr/>
        </p:nvSpPr>
        <p:spPr>
          <a:xfrm>
            <a:off x="1498849" y="5891693"/>
            <a:ext cx="8824845"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10. </a:t>
            </a:r>
            <a:r>
              <a:rPr lang="en-US" sz="1000" u="sng" dirty="0">
                <a:latin typeface="Arial" panose="020B0604020202020204" pitchFamily="34" charset="0"/>
                <a:cs typeface="Arial" panose="020B0604020202020204" pitchFamily="34" charset="0"/>
                <a:hlinkClick r:id="rId2"/>
              </a:rPr>
              <a:t>Socioemotional Development in Childhood</a:t>
            </a:r>
            <a:r>
              <a:rPr lang="en-US" sz="1000" dirty="0">
                <a:latin typeface="Arial" panose="020B0604020202020204" pitchFamily="34" charset="0"/>
                <a:cs typeface="Arial" panose="020B0604020202020204" pitchFamily="34" charset="0"/>
              </a:rPr>
              <a:t> Boundless Psychology. Curation and Revision. Provided by: </a:t>
            </a:r>
            <a:r>
              <a:rPr lang="en-US" sz="1000" u="sng" dirty="0">
                <a:latin typeface="Arial" panose="020B0604020202020204" pitchFamily="34" charset="0"/>
                <a:cs typeface="Arial" panose="020B0604020202020204" pitchFamily="34" charset="0"/>
                <a:hlinkClick r:id="rId3"/>
              </a:rPr>
              <a:t>Boundless.com</a:t>
            </a:r>
            <a:r>
              <a:rPr lang="en-US" sz="1000" dirty="0">
                <a:latin typeface="Arial" panose="020B0604020202020204" pitchFamily="34" charset="0"/>
                <a:cs typeface="Arial" panose="020B0604020202020204" pitchFamily="34" charset="0"/>
              </a:rPr>
              <a:t>  licensed by </a:t>
            </a:r>
            <a:r>
              <a:rPr lang="en-US" sz="1000" u="sng" dirty="0">
                <a:latin typeface="Arial" panose="020B0604020202020204" pitchFamily="34" charset="0"/>
                <a:cs typeface="Arial" panose="020B0604020202020204" pitchFamily="34" charset="0"/>
                <a:hlinkClick r:id="rId4"/>
              </a:rPr>
              <a:t>CC BY-SA  4.0</a:t>
            </a:r>
            <a:r>
              <a:rPr lang="en-US" sz="1000" dirty="0">
                <a:latin typeface="Arial" panose="020B0604020202020204" pitchFamily="34" charset="0"/>
                <a:cs typeface="Arial" panose="020B0604020202020204" pitchFamily="34" charset="0"/>
              </a:rPr>
              <a:t> </a:t>
            </a:r>
          </a:p>
          <a:p>
            <a:r>
              <a:rPr lang="en-US" sz="1000" dirty="0">
                <a:latin typeface="Arial" panose="020B0604020202020204" pitchFamily="34" charset="0"/>
                <a:cs typeface="Arial" panose="020B0604020202020204" pitchFamily="34" charset="0"/>
              </a:rPr>
              <a:t>11. </a:t>
            </a:r>
            <a:r>
              <a:rPr lang="en-US" sz="1000" u="sng" dirty="0">
                <a:latin typeface="Arial" panose="020B0604020202020204" pitchFamily="34" charset="0"/>
                <a:cs typeface="Arial" panose="020B0604020202020204" pitchFamily="34" charset="0"/>
                <a:hlinkClick r:id="rId5"/>
              </a:rPr>
              <a:t>Psychology2e</a:t>
            </a:r>
            <a:r>
              <a:rPr lang="en-US" sz="1000" dirty="0">
                <a:latin typeface="Arial" panose="020B0604020202020204" pitchFamily="34" charset="0"/>
                <a:cs typeface="Arial" panose="020B0604020202020204" pitchFamily="34" charset="0"/>
              </a:rPr>
              <a:t> from </a:t>
            </a:r>
            <a:r>
              <a:rPr lang="en-US" sz="1000" u="sng" dirty="0" err="1">
                <a:latin typeface="Arial" panose="020B0604020202020204" pitchFamily="34" charset="0"/>
                <a:cs typeface="Arial" panose="020B0604020202020204" pitchFamily="34" charset="0"/>
                <a:hlinkClick r:id="rId6"/>
              </a:rPr>
              <a:t>Openstax</a:t>
            </a:r>
            <a:r>
              <a:rPr lang="en-US" sz="1000" dirty="0">
                <a:latin typeface="Arial" panose="020B0604020202020204" pitchFamily="34" charset="0"/>
                <a:cs typeface="Arial" panose="020B0604020202020204" pitchFamily="34" charset="0"/>
              </a:rPr>
              <a:t> licensed under </a:t>
            </a:r>
            <a:r>
              <a:rPr lang="en-US" sz="1000" u="sng" dirty="0">
                <a:latin typeface="Arial" panose="020B0604020202020204" pitchFamily="34" charset="0"/>
                <a:cs typeface="Arial" panose="020B0604020202020204" pitchFamily="34" charset="0"/>
                <a:hlinkClick r:id="rId7"/>
              </a:rPr>
              <a:t>CC BY 4.0</a:t>
            </a:r>
            <a:endParaRPr lang="en-US" sz="10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DF067D50-4190-D973-C78E-D492133394BD}"/>
              </a:ext>
            </a:extLst>
          </p:cNvPr>
          <p:cNvSpPr txBox="1"/>
          <p:nvPr/>
        </p:nvSpPr>
        <p:spPr>
          <a:xfrm>
            <a:off x="1642883" y="5315471"/>
            <a:ext cx="8171073"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Mirror Neurons</a:t>
            </a:r>
            <a:r>
              <a:rPr lang="en-US" sz="1200" dirty="0">
                <a:latin typeface="Arial" panose="020B0604020202020204" pitchFamily="34" charset="0"/>
                <a:cs typeface="Arial" panose="020B0604020202020204" pitchFamily="34" charset="0"/>
              </a:rPr>
              <a:t>, discusses the affects that mirror neurons, in part have, in how people relate to each other.</a:t>
            </a:r>
          </a:p>
        </p:txBody>
      </p:sp>
    </p:spTree>
    <p:extLst>
      <p:ext uri="{BB962C8B-B14F-4D97-AF65-F5344CB8AC3E}">
        <p14:creationId xmlns:p14="http://schemas.microsoft.com/office/powerpoint/2010/main" val="3039136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29144" y="0"/>
            <a:ext cx="10109973" cy="43633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mn-lt"/>
                <a:cs typeface="Arial" panose="020B0604020202020204" pitchFamily="34" charset="0"/>
              </a:rPr>
              <a:t>Emotional Development: Temperament</a:t>
            </a:r>
            <a:endParaRPr lang="en-US" sz="2000" dirty="0">
              <a:latin typeface="+mn-lt"/>
            </a:endParaRPr>
          </a:p>
        </p:txBody>
      </p:sp>
      <p:sp>
        <p:nvSpPr>
          <p:cNvPr id="4" name="TextBox 3"/>
          <p:cNvSpPr txBox="1"/>
          <p:nvPr/>
        </p:nvSpPr>
        <p:spPr>
          <a:xfrm>
            <a:off x="1635448" y="6104089"/>
            <a:ext cx="8697364"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12. </a:t>
            </a:r>
            <a:r>
              <a:rPr lang="en-US" sz="1000" u="sng" dirty="0">
                <a:latin typeface="Arial" panose="020B0604020202020204" pitchFamily="34" charset="0"/>
                <a:cs typeface="Arial" panose="020B0604020202020204" pitchFamily="34" charset="0"/>
                <a:hlinkClick r:id="rId2"/>
              </a:rPr>
              <a:t>Lifespan Development: A Psychological Perspective 2</a:t>
            </a:r>
            <a:r>
              <a:rPr lang="en-US" sz="1000" u="sng" baseline="30000" dirty="0">
                <a:latin typeface="Arial" panose="020B0604020202020204" pitchFamily="34" charset="0"/>
                <a:cs typeface="Arial" panose="020B0604020202020204" pitchFamily="34" charset="0"/>
                <a:hlinkClick r:id="rId2"/>
              </a:rPr>
              <a:t>nd</a:t>
            </a:r>
            <a:r>
              <a:rPr lang="en-US" sz="1000" dirty="0">
                <a:latin typeface="Arial" panose="020B0604020202020204" pitchFamily="34" charset="0"/>
                <a:cs typeface="Arial" panose="020B0604020202020204" pitchFamily="34" charset="0"/>
              </a:rPr>
              <a:t> Edition by Martha Lally and Suzanne Valentine-French is licensed under </a:t>
            </a:r>
            <a:r>
              <a:rPr lang="en-US" sz="1000" u="sng" dirty="0">
                <a:latin typeface="Arial" panose="020B0604020202020204" pitchFamily="34" charset="0"/>
                <a:cs typeface="Arial" panose="020B0604020202020204" pitchFamily="34" charset="0"/>
                <a:hlinkClick r:id="rId3"/>
              </a:rPr>
              <a:t>CC BY-NC-SA 3.0</a:t>
            </a:r>
            <a:r>
              <a:rPr lang="en-US" sz="1000" dirty="0">
                <a:latin typeface="Arial" panose="020B0604020202020204" pitchFamily="34" charset="0"/>
                <a:cs typeface="Arial" panose="020B0604020202020204" pitchFamily="34" charset="0"/>
              </a:rPr>
              <a:t>  </a:t>
            </a:r>
          </a:p>
        </p:txBody>
      </p:sp>
      <p:sp>
        <p:nvSpPr>
          <p:cNvPr id="2" name="TextBox 1"/>
          <p:cNvSpPr txBox="1"/>
          <p:nvPr/>
        </p:nvSpPr>
        <p:spPr>
          <a:xfrm>
            <a:off x="187892" y="466176"/>
            <a:ext cx="11686784" cy="1200329"/>
          </a:xfrm>
          <a:prstGeom prst="rect">
            <a:avLst/>
          </a:prstGeom>
          <a:solidFill>
            <a:schemeClr val="bg1"/>
          </a:solidFill>
          <a:ln w="19050">
            <a:solidFill>
              <a:schemeClr val="accent2"/>
            </a:solidFill>
          </a:ln>
        </p:spPr>
        <p:txBody>
          <a:bodyPr wrap="square" rtlCol="0">
            <a:spAutoFit/>
          </a:bodyPr>
          <a:lstStyle/>
          <a:p>
            <a:r>
              <a:rPr lang="en-US" b="1" dirty="0"/>
              <a:t>Temperamen</a:t>
            </a:r>
            <a:r>
              <a:rPr lang="en-US" dirty="0"/>
              <a:t>t is the innate characteristics of the infant, including mood, activity level, and emotional reactivity, noticeable soon after birth. </a:t>
            </a:r>
            <a:r>
              <a:rPr lang="en-US" sz="1800" dirty="0"/>
              <a:t>A caregiver's ability to work well and accurately read the child will enjoy a</a:t>
            </a:r>
            <a:r>
              <a:rPr lang="en-US" sz="1800" u="sng" dirty="0"/>
              <a:t> </a:t>
            </a:r>
            <a:r>
              <a:rPr lang="en-US" sz="1800" b="1" u="sng" dirty="0"/>
              <a:t>goodness-of-fit</a:t>
            </a:r>
            <a:r>
              <a:rPr lang="en-US" sz="1800" b="1" dirty="0"/>
              <a:t>, </a:t>
            </a:r>
            <a:r>
              <a:rPr lang="en-US" sz="1800" i="1" dirty="0"/>
              <a:t>meaning their styles match and communication and interaction can flow. </a:t>
            </a:r>
            <a:r>
              <a:rPr lang="en-US" sz="1800" b="1" u="sng" dirty="0"/>
              <a:t>Parenting is bidirectional</a:t>
            </a:r>
            <a:r>
              <a:rPr lang="en-US" sz="1800" dirty="0"/>
              <a:t>; not only do parents affect their children, but children influence their parents.</a:t>
            </a:r>
          </a:p>
        </p:txBody>
      </p:sp>
      <p:graphicFrame>
        <p:nvGraphicFramePr>
          <p:cNvPr id="5" name="Table 4"/>
          <p:cNvGraphicFramePr>
            <a:graphicFrameLocks noGrp="1"/>
          </p:cNvGraphicFramePr>
          <p:nvPr>
            <p:extLst>
              <p:ext uri="{D42A27DB-BD31-4B8C-83A1-F6EECF244321}">
                <p14:modId xmlns:p14="http://schemas.microsoft.com/office/powerpoint/2010/main" val="896830022"/>
              </p:ext>
            </p:extLst>
          </p:nvPr>
        </p:nvGraphicFramePr>
        <p:xfrm>
          <a:off x="187892" y="1702511"/>
          <a:ext cx="5411243" cy="4413652"/>
        </p:xfrm>
        <a:graphic>
          <a:graphicData uri="http://schemas.openxmlformats.org/drawingml/2006/table">
            <a:tbl>
              <a:tblPr firstRow="1" bandRow="1">
                <a:tableStyleId>{5C22544A-7EE6-4342-B048-85BDC9FD1C3A}</a:tableStyleId>
              </a:tblPr>
              <a:tblGrid>
                <a:gridCol w="5411243">
                  <a:extLst>
                    <a:ext uri="{9D8B030D-6E8A-4147-A177-3AD203B41FA5}">
                      <a16:colId xmlns:a16="http://schemas.microsoft.com/office/drawing/2014/main" val="20000"/>
                    </a:ext>
                  </a:extLst>
                </a:gridCol>
              </a:tblGrid>
              <a:tr h="1071583">
                <a:tc>
                  <a:txBody>
                    <a:bodyPr/>
                    <a:lstStyle/>
                    <a:p>
                      <a:r>
                        <a:rPr lang="en-US" sz="1600" b="1" kern="1200" dirty="0">
                          <a:solidFill>
                            <a:schemeClr val="lt1"/>
                          </a:solidFill>
                          <a:effectLst/>
                          <a:latin typeface="+mn-lt"/>
                          <a:ea typeface="+mn-ea"/>
                          <a:cs typeface="+mn-cs"/>
                        </a:rPr>
                        <a:t>In a 1956 landmark study, Chess and Thomas (1996) evaluated 141 children’s temperament based on parental interviews. Referred to as the </a:t>
                      </a:r>
                      <a:r>
                        <a:rPr lang="en-US" sz="1600" b="1" u="sng" kern="1200" dirty="0">
                          <a:solidFill>
                            <a:schemeClr val="lt1"/>
                          </a:solidFill>
                          <a:effectLst/>
                          <a:latin typeface="+mn-lt"/>
                          <a:ea typeface="+mn-ea"/>
                          <a:cs typeface="+mn-cs"/>
                        </a:rPr>
                        <a:t>New York Longitudinal Study</a:t>
                      </a:r>
                      <a:r>
                        <a:rPr lang="en-US" sz="1600" b="1" kern="1200" dirty="0">
                          <a:solidFill>
                            <a:schemeClr val="lt1"/>
                          </a:solidFill>
                          <a:effectLst/>
                          <a:latin typeface="+mn-lt"/>
                          <a:ea typeface="+mn-ea"/>
                          <a:cs typeface="+mn-cs"/>
                        </a:rPr>
                        <a:t>, infants were assessed on 9 dimensions of temperament :</a:t>
                      </a:r>
                      <a:endParaRPr lang="en-US" sz="1600" dirty="0"/>
                    </a:p>
                  </a:txBody>
                  <a:tcPr/>
                </a:tc>
                <a:extLst>
                  <a:ext uri="{0D108BD9-81ED-4DB2-BD59-A6C34878D82A}">
                    <a16:rowId xmlns:a16="http://schemas.microsoft.com/office/drawing/2014/main" val="10000"/>
                  </a:ext>
                </a:extLst>
              </a:tr>
              <a:tr h="3326985">
                <a:tc>
                  <a:txBody>
                    <a:bodyPr/>
                    <a:lstStyle/>
                    <a:p>
                      <a:pPr marL="342900" marR="0" lvl="0" indent="-342900">
                        <a:lnSpc>
                          <a:spcPct val="115000"/>
                        </a:lnSpc>
                        <a:spcBef>
                          <a:spcPts val="0"/>
                        </a:spcBef>
                        <a:spcAft>
                          <a:spcPts val="800"/>
                        </a:spcAft>
                        <a:buFont typeface="Symbol"/>
                        <a:buChar char=""/>
                      </a:pPr>
                      <a:r>
                        <a:rPr lang="en-US" sz="1400" dirty="0">
                          <a:effectLst/>
                          <a:latin typeface="Arial"/>
                          <a:ea typeface="Calibri"/>
                          <a:cs typeface="Times New Roman"/>
                        </a:rPr>
                        <a:t>Activity level, rhythmicity (regularity of biological functions), </a:t>
                      </a:r>
                      <a:endParaRPr lang="en-US" sz="1400" dirty="0">
                        <a:effectLst/>
                        <a:latin typeface="Calibri"/>
                        <a:ea typeface="Calibri"/>
                        <a:cs typeface="Times New Roman"/>
                      </a:endParaRPr>
                    </a:p>
                    <a:p>
                      <a:pPr marL="342900" marR="0" lvl="0" indent="-342900">
                        <a:lnSpc>
                          <a:spcPct val="115000"/>
                        </a:lnSpc>
                        <a:spcBef>
                          <a:spcPts val="0"/>
                        </a:spcBef>
                        <a:spcAft>
                          <a:spcPts val="800"/>
                        </a:spcAft>
                        <a:buFont typeface="Symbol"/>
                        <a:buChar char=""/>
                      </a:pPr>
                      <a:r>
                        <a:rPr lang="en-US" sz="1400" dirty="0">
                          <a:effectLst/>
                          <a:latin typeface="Arial"/>
                          <a:ea typeface="Calibri"/>
                          <a:cs typeface="Times New Roman"/>
                        </a:rPr>
                        <a:t>approach/withdrawal (how children deal with new things), </a:t>
                      </a:r>
                      <a:endParaRPr lang="en-US" sz="1400" dirty="0">
                        <a:effectLst/>
                        <a:latin typeface="Calibri"/>
                        <a:ea typeface="Calibri"/>
                        <a:cs typeface="Times New Roman"/>
                      </a:endParaRPr>
                    </a:p>
                    <a:p>
                      <a:pPr marL="342900" marR="0" lvl="0" indent="-342900">
                        <a:lnSpc>
                          <a:spcPct val="115000"/>
                        </a:lnSpc>
                        <a:spcBef>
                          <a:spcPts val="0"/>
                        </a:spcBef>
                        <a:spcAft>
                          <a:spcPts val="800"/>
                        </a:spcAft>
                        <a:buFont typeface="Symbol"/>
                        <a:buChar char=""/>
                      </a:pPr>
                      <a:r>
                        <a:rPr lang="en-US" sz="1400" dirty="0">
                          <a:effectLst/>
                          <a:latin typeface="Arial"/>
                          <a:ea typeface="Calibri"/>
                          <a:cs typeface="Times New Roman"/>
                        </a:rPr>
                        <a:t>adaptability to situations</a:t>
                      </a:r>
                      <a:endParaRPr lang="en-US" sz="1400" dirty="0">
                        <a:effectLst/>
                        <a:latin typeface="Calibri"/>
                        <a:ea typeface="Calibri"/>
                        <a:cs typeface="Times New Roman"/>
                      </a:endParaRPr>
                    </a:p>
                    <a:p>
                      <a:pPr marL="342900" marR="0" lvl="0" indent="-342900">
                        <a:lnSpc>
                          <a:spcPct val="115000"/>
                        </a:lnSpc>
                        <a:spcBef>
                          <a:spcPts val="0"/>
                        </a:spcBef>
                        <a:spcAft>
                          <a:spcPts val="800"/>
                        </a:spcAft>
                        <a:buFont typeface="Symbol"/>
                        <a:buChar char=""/>
                      </a:pPr>
                      <a:r>
                        <a:rPr lang="en-US" sz="1400" dirty="0">
                          <a:effectLst/>
                          <a:latin typeface="Arial"/>
                          <a:ea typeface="Calibri"/>
                          <a:cs typeface="Times New Roman"/>
                        </a:rPr>
                        <a:t>intensity of reactions</a:t>
                      </a:r>
                      <a:endParaRPr lang="en-US" sz="1400" dirty="0">
                        <a:effectLst/>
                        <a:latin typeface="Calibri"/>
                        <a:ea typeface="Calibri"/>
                        <a:cs typeface="Times New Roman"/>
                      </a:endParaRPr>
                    </a:p>
                    <a:p>
                      <a:pPr marL="342900" marR="0" lvl="0" indent="-342900">
                        <a:lnSpc>
                          <a:spcPct val="115000"/>
                        </a:lnSpc>
                        <a:spcBef>
                          <a:spcPts val="0"/>
                        </a:spcBef>
                        <a:spcAft>
                          <a:spcPts val="800"/>
                        </a:spcAft>
                        <a:buFont typeface="Symbol"/>
                        <a:buChar char=""/>
                      </a:pPr>
                      <a:r>
                        <a:rPr lang="en-US" sz="1400" dirty="0">
                          <a:effectLst/>
                          <a:latin typeface="Arial"/>
                          <a:ea typeface="Calibri"/>
                          <a:cs typeface="Times New Roman"/>
                        </a:rPr>
                        <a:t>threshold of responsiveness (how intense a stimulus has to be for the child to react)</a:t>
                      </a:r>
                      <a:endParaRPr lang="en-US" sz="1400" dirty="0">
                        <a:effectLst/>
                        <a:latin typeface="Calibri"/>
                        <a:ea typeface="Calibri"/>
                        <a:cs typeface="Times New Roman"/>
                      </a:endParaRPr>
                    </a:p>
                    <a:p>
                      <a:pPr marL="342900" marR="0" lvl="0" indent="-342900">
                        <a:lnSpc>
                          <a:spcPct val="115000"/>
                        </a:lnSpc>
                        <a:spcBef>
                          <a:spcPts val="0"/>
                        </a:spcBef>
                        <a:spcAft>
                          <a:spcPts val="800"/>
                        </a:spcAft>
                        <a:buFont typeface="Symbol"/>
                        <a:buChar char=""/>
                      </a:pPr>
                      <a:r>
                        <a:rPr lang="en-US" sz="1400" dirty="0">
                          <a:effectLst/>
                          <a:latin typeface="Arial"/>
                          <a:ea typeface="Calibri"/>
                          <a:cs typeface="Times New Roman"/>
                        </a:rPr>
                        <a:t>quality of mood </a:t>
                      </a:r>
                      <a:endParaRPr lang="en-US" sz="1400" dirty="0">
                        <a:effectLst/>
                        <a:latin typeface="Calibri"/>
                        <a:ea typeface="Calibri"/>
                        <a:cs typeface="Times New Roman"/>
                      </a:endParaRPr>
                    </a:p>
                    <a:p>
                      <a:pPr marL="342900" marR="0" lvl="0" indent="-342900">
                        <a:lnSpc>
                          <a:spcPct val="115000"/>
                        </a:lnSpc>
                        <a:spcBef>
                          <a:spcPts val="0"/>
                        </a:spcBef>
                        <a:spcAft>
                          <a:spcPts val="800"/>
                        </a:spcAft>
                        <a:buFont typeface="Symbol"/>
                        <a:buChar char=""/>
                      </a:pPr>
                      <a:r>
                        <a:rPr lang="en-US" sz="1400" dirty="0">
                          <a:effectLst/>
                          <a:latin typeface="Arial"/>
                          <a:ea typeface="Calibri"/>
                          <a:cs typeface="Times New Roman"/>
                        </a:rPr>
                        <a:t>distractibility</a:t>
                      </a:r>
                      <a:endParaRPr lang="en-US" sz="1400" dirty="0">
                        <a:effectLst/>
                        <a:latin typeface="Calibri"/>
                        <a:ea typeface="Calibri"/>
                        <a:cs typeface="Times New Roman"/>
                      </a:endParaRPr>
                    </a:p>
                    <a:p>
                      <a:pPr marL="342900" marR="0" lvl="0" indent="-342900">
                        <a:lnSpc>
                          <a:spcPct val="115000"/>
                        </a:lnSpc>
                        <a:spcBef>
                          <a:spcPts val="0"/>
                        </a:spcBef>
                        <a:spcAft>
                          <a:spcPts val="800"/>
                        </a:spcAft>
                        <a:buFont typeface="Symbol"/>
                        <a:buChar char=""/>
                      </a:pPr>
                      <a:r>
                        <a:rPr lang="en-US" sz="1400" dirty="0">
                          <a:effectLst/>
                          <a:latin typeface="Arial"/>
                          <a:ea typeface="Calibri"/>
                          <a:cs typeface="Times New Roman"/>
                        </a:rPr>
                        <a:t>attention span </a:t>
                      </a:r>
                      <a:endParaRPr lang="en-US" sz="1400" dirty="0">
                        <a:effectLst/>
                        <a:latin typeface="Calibri"/>
                        <a:ea typeface="Calibri"/>
                        <a:cs typeface="Times New Roman"/>
                      </a:endParaRPr>
                    </a:p>
                    <a:p>
                      <a:pPr marL="342900" marR="0" lvl="0" indent="-342900">
                        <a:lnSpc>
                          <a:spcPct val="115000"/>
                        </a:lnSpc>
                        <a:spcBef>
                          <a:spcPts val="0"/>
                        </a:spcBef>
                        <a:spcAft>
                          <a:spcPts val="800"/>
                        </a:spcAft>
                        <a:buFont typeface="Symbol"/>
                        <a:buChar char=""/>
                      </a:pPr>
                      <a:r>
                        <a:rPr lang="en-US" sz="1400" dirty="0">
                          <a:effectLst/>
                          <a:latin typeface="Arial"/>
                          <a:ea typeface="Calibri"/>
                          <a:cs typeface="Times New Roman"/>
                        </a:rPr>
                        <a:t>persistence. </a:t>
                      </a:r>
                      <a:endParaRPr lang="en-US" sz="1400" dirty="0">
                        <a:effectLst/>
                        <a:latin typeface="Calibri"/>
                        <a:ea typeface="Calibri"/>
                        <a:cs typeface="Times New Roman"/>
                      </a:endParaRPr>
                    </a:p>
                  </a:txBody>
                  <a:tcPr/>
                </a:tc>
                <a:extLst>
                  <a:ext uri="{0D108BD9-81ED-4DB2-BD59-A6C34878D82A}">
                    <a16:rowId xmlns:a16="http://schemas.microsoft.com/office/drawing/2014/main" val="10001"/>
                  </a:ext>
                </a:extLst>
              </a:tr>
            </a:tbl>
          </a:graphicData>
        </a:graphic>
      </p:graphicFrame>
      <p:sp>
        <p:nvSpPr>
          <p:cNvPr id="6" name="Notched Right Arrow 5"/>
          <p:cNvSpPr/>
          <p:nvPr/>
        </p:nvSpPr>
        <p:spPr>
          <a:xfrm>
            <a:off x="5893496" y="3118979"/>
            <a:ext cx="739036" cy="338203"/>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p:cNvGraphicFramePr>
            <a:graphicFrameLocks noGrp="1"/>
          </p:cNvGraphicFramePr>
          <p:nvPr>
            <p:extLst>
              <p:ext uri="{D42A27DB-BD31-4B8C-83A1-F6EECF244321}">
                <p14:modId xmlns:p14="http://schemas.microsoft.com/office/powerpoint/2010/main" val="4051624956"/>
              </p:ext>
            </p:extLst>
          </p:nvPr>
        </p:nvGraphicFramePr>
        <p:xfrm>
          <a:off x="6951947" y="1752180"/>
          <a:ext cx="4922729" cy="3721322"/>
        </p:xfrm>
        <a:graphic>
          <a:graphicData uri="http://schemas.openxmlformats.org/drawingml/2006/table">
            <a:tbl>
              <a:tblPr firstRow="1" bandRow="1">
                <a:tableStyleId>{5C22544A-7EE6-4342-B048-85BDC9FD1C3A}</a:tableStyleId>
              </a:tblPr>
              <a:tblGrid>
                <a:gridCol w="4922729">
                  <a:extLst>
                    <a:ext uri="{9D8B030D-6E8A-4147-A177-3AD203B41FA5}">
                      <a16:colId xmlns:a16="http://schemas.microsoft.com/office/drawing/2014/main" val="20000"/>
                    </a:ext>
                  </a:extLst>
                </a:gridCol>
              </a:tblGrid>
              <a:tr h="61236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lt1"/>
                          </a:solidFill>
                          <a:effectLst/>
                          <a:latin typeface="+mn-lt"/>
                          <a:ea typeface="+mn-ea"/>
                          <a:cs typeface="+mn-cs"/>
                        </a:rPr>
                        <a:t>Based on the infants’ behavioral profiles, they were categorized into three general types of temperament: </a:t>
                      </a:r>
                    </a:p>
                  </a:txBody>
                  <a:tcPr/>
                </a:tc>
                <a:extLst>
                  <a:ext uri="{0D108BD9-81ED-4DB2-BD59-A6C34878D82A}">
                    <a16:rowId xmlns:a16="http://schemas.microsoft.com/office/drawing/2014/main" val="10000"/>
                  </a:ext>
                </a:extLst>
              </a:tr>
              <a:tr h="370840">
                <a:tc>
                  <a:txBody>
                    <a:bodyPr/>
                    <a:lstStyle/>
                    <a:p>
                      <a:pPr marL="285750" lvl="0" indent="-285750">
                        <a:buFont typeface="Arial" panose="020B0604020202020204" pitchFamily="34" charset="0"/>
                        <a:buChar char="•"/>
                      </a:pPr>
                      <a:r>
                        <a:rPr lang="en-US" sz="1800" b="1" kern="1200" dirty="0">
                          <a:solidFill>
                            <a:schemeClr val="dk1"/>
                          </a:solidFill>
                          <a:effectLst/>
                          <a:latin typeface="+mn-lt"/>
                          <a:ea typeface="+mn-ea"/>
                          <a:cs typeface="+mn-cs"/>
                        </a:rPr>
                        <a:t>Easy Child </a:t>
                      </a:r>
                      <a:r>
                        <a:rPr lang="en-US" sz="1800" kern="1200" dirty="0">
                          <a:solidFill>
                            <a:schemeClr val="dk1"/>
                          </a:solidFill>
                          <a:effectLst/>
                          <a:latin typeface="+mn-lt"/>
                          <a:ea typeface="+mn-ea"/>
                          <a:cs typeface="+mn-cs"/>
                        </a:rPr>
                        <a:t>(40%) who is able to quickly adapt to routine and new situations, remains calm, is easy to soothe, and usually is in a positive mood. </a:t>
                      </a:r>
                    </a:p>
                    <a:p>
                      <a:pPr marL="285750" lvl="0" indent="-285750">
                        <a:buFont typeface="Arial" panose="020B0604020202020204" pitchFamily="34" charset="0"/>
                        <a:buChar char="•"/>
                      </a:pPr>
                      <a:r>
                        <a:rPr lang="en-US" sz="1800" b="1" kern="1200" dirty="0">
                          <a:solidFill>
                            <a:schemeClr val="dk1"/>
                          </a:solidFill>
                          <a:effectLst/>
                          <a:latin typeface="+mn-lt"/>
                          <a:ea typeface="+mn-ea"/>
                          <a:cs typeface="+mn-cs"/>
                        </a:rPr>
                        <a:t>Difficult Child </a:t>
                      </a:r>
                      <a:r>
                        <a:rPr lang="en-US" sz="1800" kern="1200" dirty="0">
                          <a:solidFill>
                            <a:schemeClr val="dk1"/>
                          </a:solidFill>
                          <a:effectLst/>
                          <a:latin typeface="+mn-lt"/>
                          <a:ea typeface="+mn-ea"/>
                          <a:cs typeface="+mn-cs"/>
                        </a:rPr>
                        <a:t>(10%) who reacts negatively to new situations, has trouble adapting to routine, is usually negative in mood, and cries frequently. </a:t>
                      </a:r>
                    </a:p>
                    <a:p>
                      <a:pPr marL="285750" lvl="0" indent="-285750">
                        <a:buFont typeface="Arial" panose="020B0604020202020204" pitchFamily="34" charset="0"/>
                        <a:buChar char="•"/>
                      </a:pPr>
                      <a:r>
                        <a:rPr lang="en-US" sz="1800" b="1" kern="1200" dirty="0">
                          <a:solidFill>
                            <a:schemeClr val="dk1"/>
                          </a:solidFill>
                          <a:effectLst/>
                          <a:latin typeface="+mn-lt"/>
                          <a:ea typeface="+mn-ea"/>
                          <a:cs typeface="+mn-cs"/>
                        </a:rPr>
                        <a:t>Slow-to-Warm-Up Child </a:t>
                      </a:r>
                      <a:r>
                        <a:rPr lang="en-US" sz="1800" kern="1200" dirty="0">
                          <a:solidFill>
                            <a:schemeClr val="dk1"/>
                          </a:solidFill>
                          <a:effectLst/>
                          <a:latin typeface="+mn-lt"/>
                          <a:ea typeface="+mn-ea"/>
                          <a:cs typeface="+mn-cs"/>
                        </a:rPr>
                        <a:t>(15%) has a low activity level, adjusts slowly to new situations and is often negative in mood. </a:t>
                      </a:r>
                    </a:p>
                  </a:txBody>
                  <a:tcPr/>
                </a:tc>
                <a:extLst>
                  <a:ext uri="{0D108BD9-81ED-4DB2-BD59-A6C34878D82A}">
                    <a16:rowId xmlns:a16="http://schemas.microsoft.com/office/drawing/2014/main" val="10001"/>
                  </a:ext>
                </a:extLst>
              </a:tr>
            </a:tbl>
          </a:graphicData>
        </a:graphic>
      </p:graphicFrame>
      <p:sp>
        <p:nvSpPr>
          <p:cNvPr id="10" name="TextBox 9"/>
          <p:cNvSpPr txBox="1"/>
          <p:nvPr/>
        </p:nvSpPr>
        <p:spPr>
          <a:xfrm>
            <a:off x="11837096" y="6227200"/>
            <a:ext cx="435252" cy="276999"/>
          </a:xfrm>
          <a:prstGeom prst="rect">
            <a:avLst/>
          </a:prstGeom>
          <a:noFill/>
        </p:spPr>
        <p:txBody>
          <a:bodyPr wrap="square" rtlCol="0">
            <a:spAutoFit/>
          </a:bodyPr>
          <a:lstStyle/>
          <a:p>
            <a:r>
              <a:rPr lang="en-US" baseline="30000"/>
              <a:t>12</a:t>
            </a:r>
          </a:p>
        </p:txBody>
      </p:sp>
      <p:sp>
        <p:nvSpPr>
          <p:cNvPr id="11" name="TextBox 10"/>
          <p:cNvSpPr txBox="1"/>
          <p:nvPr/>
        </p:nvSpPr>
        <p:spPr>
          <a:xfrm>
            <a:off x="6706108" y="5557963"/>
            <a:ext cx="534861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Navigating Your Child’s Temperament</a:t>
            </a:r>
            <a:r>
              <a:rPr lang="en-US" sz="1200" dirty="0">
                <a:latin typeface="Arial" panose="020B0604020202020204" pitchFamily="34" charset="0"/>
                <a:cs typeface="Arial" panose="020B0604020202020204" pitchFamily="34" charset="0"/>
              </a:rPr>
              <a:t>, discusses Thomas and Chess’s three types of temperament and Goodness of Fit.</a:t>
            </a:r>
          </a:p>
        </p:txBody>
      </p:sp>
    </p:spTree>
    <p:extLst>
      <p:ext uri="{BB962C8B-B14F-4D97-AF65-F5344CB8AC3E}">
        <p14:creationId xmlns:p14="http://schemas.microsoft.com/office/powerpoint/2010/main" val="3536943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13664" y="8834"/>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400">
                <a:latin typeface="+mn-lt"/>
                <a:cs typeface="Arial" panose="020B0604020202020204" pitchFamily="34" charset="0"/>
              </a:rPr>
              <a:t>Emotional Development</a:t>
            </a:r>
          </a:p>
          <a:p>
            <a:pPr algn="ctr"/>
            <a:r>
              <a:rPr lang="en-US" sz="2400">
                <a:latin typeface="+mn-lt"/>
                <a:cs typeface="Arial" panose="020B0604020202020204" pitchFamily="34" charset="0"/>
              </a:rPr>
              <a:t>Temperament and Personality</a:t>
            </a:r>
            <a:endParaRPr lang="en-US" sz="2400">
              <a:latin typeface="+mn-lt"/>
            </a:endParaRPr>
          </a:p>
        </p:txBody>
      </p:sp>
      <p:sp>
        <p:nvSpPr>
          <p:cNvPr id="4" name="TextBox 3"/>
          <p:cNvSpPr txBox="1"/>
          <p:nvPr/>
        </p:nvSpPr>
        <p:spPr>
          <a:xfrm>
            <a:off x="2509363" y="6089776"/>
            <a:ext cx="8722056" cy="430887"/>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13. </a:t>
            </a:r>
            <a:r>
              <a:rPr lang="en-US" sz="1000" u="sng" dirty="0">
                <a:latin typeface="Arial" panose="020B0604020202020204" pitchFamily="34" charset="0"/>
                <a:cs typeface="Arial" panose="020B0604020202020204" pitchFamily="34" charset="0"/>
                <a:hlinkClick r:id="rId2"/>
              </a:rPr>
              <a:t>Lifespan Development: A Psychological Perspective 2</a:t>
            </a:r>
            <a:r>
              <a:rPr lang="en-US" sz="1000" u="sng" baseline="30000" dirty="0">
                <a:latin typeface="Arial" panose="020B0604020202020204" pitchFamily="34" charset="0"/>
                <a:cs typeface="Arial" panose="020B0604020202020204" pitchFamily="34" charset="0"/>
                <a:hlinkClick r:id="rId2"/>
              </a:rPr>
              <a:t>nd</a:t>
            </a:r>
            <a:r>
              <a:rPr lang="en-US" sz="1000" dirty="0">
                <a:latin typeface="Arial" panose="020B0604020202020204" pitchFamily="34" charset="0"/>
                <a:cs typeface="Arial" panose="020B0604020202020204" pitchFamily="34" charset="0"/>
              </a:rPr>
              <a:t> Edition by Martha Lally and Suzanne Valentine-French is licensed under </a:t>
            </a:r>
            <a:r>
              <a:rPr lang="en-US" sz="1000" u="sng" dirty="0">
                <a:latin typeface="Arial" panose="020B0604020202020204" pitchFamily="34" charset="0"/>
                <a:cs typeface="Arial" panose="020B0604020202020204" pitchFamily="34" charset="0"/>
                <a:hlinkClick r:id="rId3"/>
              </a:rPr>
              <a:t>CC BY-NC-SA 3.0</a:t>
            </a:r>
            <a:endParaRPr lang="en-US" sz="1000" u="sng" dirty="0">
              <a:latin typeface="Arial" panose="020B0604020202020204" pitchFamily="34" charset="0"/>
              <a:cs typeface="Arial" panose="020B0604020202020204" pitchFamily="34" charset="0"/>
            </a:endParaRPr>
          </a:p>
          <a:p>
            <a:endParaRPr lang="en-US" sz="1200" u="sng" dirty="0"/>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a:p>
        </p:txBody>
      </p:sp>
      <p:sp>
        <p:nvSpPr>
          <p:cNvPr id="3" name="TextBox 2"/>
          <p:cNvSpPr txBox="1"/>
          <p:nvPr/>
        </p:nvSpPr>
        <p:spPr>
          <a:xfrm>
            <a:off x="350728" y="1028343"/>
            <a:ext cx="7897922" cy="5078313"/>
          </a:xfrm>
          <a:prstGeom prst="rect">
            <a:avLst/>
          </a:prstGeom>
          <a:solidFill>
            <a:schemeClr val="accent1">
              <a:lumMod val="20000"/>
              <a:lumOff val="80000"/>
            </a:schemeClr>
          </a:solidFill>
          <a:ln>
            <a:solidFill>
              <a:srgbClr val="0070C0"/>
            </a:solidFill>
          </a:ln>
        </p:spPr>
        <p:txBody>
          <a:bodyPr wrap="square" rtlCol="0">
            <a:spAutoFit/>
          </a:bodyPr>
          <a:lstStyle/>
          <a:p>
            <a:pPr marL="285750" indent="-285750">
              <a:buFont typeface="Wingdings" panose="05000000000000000000" pitchFamily="2" charset="2"/>
              <a:buChar char="Ø"/>
            </a:pPr>
            <a:r>
              <a:rPr lang="en-US" b="1" dirty="0"/>
              <a:t>Temperament </a:t>
            </a:r>
            <a:r>
              <a:rPr lang="en-US" dirty="0"/>
              <a:t>may be one of the things about us that stays the same throughout development.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In contrast, </a:t>
            </a:r>
            <a:r>
              <a:rPr lang="en-US" b="1" dirty="0"/>
              <a:t>personality</a:t>
            </a:r>
            <a:r>
              <a:rPr lang="en-US" dirty="0"/>
              <a:t>, </a:t>
            </a:r>
            <a:r>
              <a:rPr lang="en-US" i="1" dirty="0"/>
              <a:t>defined as an individual’s consistent pattern of feeling, thinking, and behaving, </a:t>
            </a:r>
            <a:r>
              <a:rPr lang="en-US" dirty="0"/>
              <a:t>is the result of the continuous interplay between biological disposition and experience. </a:t>
            </a:r>
          </a:p>
          <a:p>
            <a:pPr marL="742950" lvl="1" indent="-285750">
              <a:buFont typeface="Wingdings" panose="05000000000000000000" pitchFamily="2" charset="2"/>
              <a:buChar char="§"/>
            </a:pPr>
            <a:r>
              <a:rPr lang="en-US" dirty="0"/>
              <a:t>Personality also develops from temperament in other ways (Thompson, Winer, &amp; </a:t>
            </a:r>
            <a:r>
              <a:rPr lang="en-US" dirty="0" err="1"/>
              <a:t>Goodvin</a:t>
            </a:r>
            <a:r>
              <a:rPr lang="en-US" dirty="0"/>
              <a:t>, 2010). As children mature biologically, temperamental characteristics emerge and change over time.</a:t>
            </a:r>
          </a:p>
          <a:p>
            <a:pPr lvl="1"/>
            <a:endParaRPr lang="en-US" dirty="0"/>
          </a:p>
          <a:p>
            <a:pPr marL="742950" lvl="1" indent="-285750">
              <a:buFont typeface="Wingdings" panose="05000000000000000000" pitchFamily="2" charset="2"/>
              <a:buChar char="§"/>
            </a:pPr>
            <a:r>
              <a:rPr lang="en-US" dirty="0"/>
              <a:t>Personality is made up of many other features besides temperament. Children’s developing self-concept, their motivations to achieve or to socialize, their values and goals, their coping styles, their sense of responsibility and conscientiousness, and many other qualities are encompassed into personality.</a:t>
            </a:r>
          </a:p>
          <a:p>
            <a:pPr marL="742950" lvl="1" indent="-285750">
              <a:buFont typeface="Wingdings" panose="05000000000000000000" pitchFamily="2" charset="2"/>
              <a:buChar char="§"/>
            </a:pPr>
            <a:endParaRPr lang="en-US" dirty="0"/>
          </a:p>
          <a:p>
            <a:pPr marL="742950" lvl="1" indent="-285750">
              <a:buFont typeface="Wingdings" panose="05000000000000000000" pitchFamily="2" charset="2"/>
              <a:buChar char="§"/>
            </a:pPr>
            <a:r>
              <a:rPr lang="en-US" dirty="0"/>
              <a:t> These qualities are influenced by biological dispositions, the child’s experiences with others, particularly in close relationships.</a:t>
            </a:r>
            <a:r>
              <a:rPr lang="en-US" baseline="30000" dirty="0"/>
              <a:t>13</a:t>
            </a:r>
          </a:p>
        </p:txBody>
      </p:sp>
      <p:pic>
        <p:nvPicPr>
          <p:cNvPr id="1028" name="Picture 4">
            <a:extLst>
              <a:ext uri="{FF2B5EF4-FFF2-40B4-BE49-F238E27FC236}">
                <a16:creationId xmlns:a16="http://schemas.microsoft.com/office/drawing/2014/main" id="{79A87B6D-38AE-4A80-A8DC-340ED5C26B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06118" y="1497106"/>
            <a:ext cx="3364209" cy="317396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EF83A57-71E8-465D-AB8A-0FB38056F0D7}"/>
              </a:ext>
            </a:extLst>
          </p:cNvPr>
          <p:cNvSpPr txBox="1"/>
          <p:nvPr/>
        </p:nvSpPr>
        <p:spPr>
          <a:xfrm>
            <a:off x="8672946" y="4605139"/>
            <a:ext cx="3519054" cy="646331"/>
          </a:xfrm>
          <a:prstGeom prst="rect">
            <a:avLst/>
          </a:prstGeom>
          <a:noFill/>
        </p:spPr>
        <p:txBody>
          <a:bodyPr wrap="square" rtlCol="0">
            <a:spAutoFit/>
          </a:bodyPr>
          <a:lstStyle/>
          <a:p>
            <a:r>
              <a:rPr lang="en-US" sz="900">
                <a:effectLst/>
                <a:latin typeface="Calibri" panose="020F0502020204030204" pitchFamily="34" charset="0"/>
                <a:ea typeface="Calibri" panose="020F0502020204030204" pitchFamily="34" charset="0"/>
                <a:cs typeface="Times New Roman" panose="02020603050405020304" pitchFamily="18" charset="0"/>
              </a:rPr>
              <a:t>Image retrieved from </a:t>
            </a:r>
            <a:r>
              <a:rPr lang="en-US" sz="9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5"/>
              </a:rPr>
              <a:t>Wikimedia Commons</a:t>
            </a:r>
            <a:r>
              <a:rPr lang="en-US" sz="900">
                <a:effectLst/>
                <a:latin typeface="Calibri" panose="020F0502020204030204" pitchFamily="34" charset="0"/>
                <a:ea typeface="Calibri" panose="020F0502020204030204" pitchFamily="34" charset="0"/>
                <a:cs typeface="Times New Roman" panose="02020603050405020304" pitchFamily="18" charset="0"/>
              </a:rPr>
              <a:t> licensed under </a:t>
            </a:r>
            <a:r>
              <a:rPr lang="en-US" sz="900" u="sng">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6"/>
              </a:rPr>
              <a:t>Creative Commons Attribution-Share Alike 4.0</a:t>
            </a:r>
            <a:endParaRPr lang="en-US" sz="900">
              <a:effectLst/>
              <a:latin typeface="Calibri" panose="020F0502020204030204" pitchFamily="34" charset="0"/>
              <a:ea typeface="Calibri" panose="020F0502020204030204" pitchFamily="34" charset="0"/>
              <a:cs typeface="Times New Roman" panose="02020603050405020304" pitchFamily="18" charset="0"/>
            </a:endParaRPr>
          </a:p>
          <a:p>
            <a:endParaRPr lang="en-US"/>
          </a:p>
        </p:txBody>
      </p:sp>
    </p:spTree>
    <p:extLst>
      <p:ext uri="{BB962C8B-B14F-4D97-AF65-F5344CB8AC3E}">
        <p14:creationId xmlns:p14="http://schemas.microsoft.com/office/powerpoint/2010/main" val="2058758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13664" y="0"/>
            <a:ext cx="10109973" cy="47279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mn-lt"/>
                <a:cs typeface="Arial" panose="020B0604020202020204" pitchFamily="34" charset="0"/>
              </a:rPr>
              <a:t>Emotional Development:  Emotional Regulation and Self Control</a:t>
            </a:r>
            <a:endParaRPr lang="en-US" sz="2000" dirty="0">
              <a:latin typeface="+mn-lt"/>
            </a:endParaRPr>
          </a:p>
        </p:txBody>
      </p:sp>
      <p:sp>
        <p:nvSpPr>
          <p:cNvPr id="4" name="TextBox 3"/>
          <p:cNvSpPr txBox="1"/>
          <p:nvPr/>
        </p:nvSpPr>
        <p:spPr>
          <a:xfrm>
            <a:off x="335248" y="5077484"/>
            <a:ext cx="4140341" cy="784830"/>
          </a:xfrm>
          <a:prstGeom prst="rect">
            <a:avLst/>
          </a:prstGeom>
          <a:noFill/>
        </p:spPr>
        <p:txBody>
          <a:bodyPr wrap="square" rtlCol="0">
            <a:spAutoFit/>
          </a:bodyPr>
          <a:lstStyle/>
          <a:p>
            <a:pPr marL="228600" indent="-228600">
              <a:buAutoNum type="arabicPeriod" startAt="14"/>
            </a:pPr>
            <a:r>
              <a:rPr lang="en-US" sz="900" u="sng" dirty="0">
                <a:latin typeface="Arial" panose="020B0604020202020204" pitchFamily="34" charset="0"/>
                <a:cs typeface="Arial" panose="020B0604020202020204" pitchFamily="34" charset="0"/>
                <a:hlinkClick r:id="rId2"/>
              </a:rPr>
              <a:t>Lifespan Development: A Psychological Perspective 2nd</a:t>
            </a:r>
            <a:r>
              <a:rPr lang="en-US" sz="900" dirty="0">
                <a:latin typeface="Arial" panose="020B0604020202020204" pitchFamily="34" charset="0"/>
                <a:cs typeface="Arial" panose="020B0604020202020204" pitchFamily="34" charset="0"/>
              </a:rPr>
              <a:t> Edition by Martha Lally and Suzanne Valentine-French is licensed under </a:t>
            </a:r>
            <a:r>
              <a:rPr lang="en-US" sz="900" u="sng" dirty="0">
                <a:latin typeface="Arial" panose="020B0604020202020204" pitchFamily="34" charset="0"/>
                <a:cs typeface="Arial" panose="020B0604020202020204" pitchFamily="34" charset="0"/>
                <a:hlinkClick r:id="rId3"/>
              </a:rPr>
              <a:t>CC BY-NC-SA 3.0</a:t>
            </a:r>
            <a:endParaRPr lang="en-US" sz="900" u="sng" dirty="0">
              <a:latin typeface="Arial" panose="020B0604020202020204" pitchFamily="34" charset="0"/>
              <a:cs typeface="Arial" panose="020B0604020202020204" pitchFamily="34" charset="0"/>
            </a:endParaRPr>
          </a:p>
          <a:p>
            <a:pPr marL="228600" indent="-228600">
              <a:buFontTx/>
              <a:buAutoNum type="arabicPeriod" startAt="14"/>
            </a:pPr>
            <a:r>
              <a:rPr lang="en-US" sz="900" u="sng" baseline="30000" dirty="0">
                <a:latin typeface="Arial" panose="020B0604020202020204" pitchFamily="34" charset="0"/>
                <a:cs typeface="Arial" panose="020B0604020202020204" pitchFamily="34" charset="0"/>
                <a:hlinkClick r:id="rId4"/>
              </a:rPr>
              <a:t>Marshmallow Test Image </a:t>
            </a:r>
            <a:r>
              <a:rPr lang="en-US" sz="900" baseline="30000" dirty="0">
                <a:latin typeface="Arial" panose="020B0604020202020204" pitchFamily="34" charset="0"/>
                <a:cs typeface="Arial" panose="020B0604020202020204" pitchFamily="34" charset="0"/>
              </a:rPr>
              <a:t>retrieved from  </a:t>
            </a:r>
            <a:r>
              <a:rPr lang="en-US" sz="900" u="sng" baseline="30000" dirty="0">
                <a:latin typeface="Arial" panose="020B0604020202020204" pitchFamily="34" charset="0"/>
                <a:cs typeface="Arial" panose="020B0604020202020204" pitchFamily="34" charset="0"/>
                <a:hlinkClick r:id="rId5"/>
              </a:rPr>
              <a:t>wiki How</a:t>
            </a:r>
            <a:r>
              <a:rPr lang="en-US" sz="900" baseline="30000" dirty="0">
                <a:latin typeface="Arial" panose="020B0604020202020204" pitchFamily="34" charset="0"/>
                <a:cs typeface="Arial" panose="020B0604020202020204" pitchFamily="34" charset="0"/>
              </a:rPr>
              <a:t> licensed under  </a:t>
            </a:r>
            <a:r>
              <a:rPr lang="en-US" sz="900" u="sng" baseline="30000" dirty="0">
                <a:latin typeface="Arial" panose="020B0604020202020204" pitchFamily="34" charset="0"/>
                <a:cs typeface="Arial" panose="020B0604020202020204" pitchFamily="34" charset="0"/>
                <a:hlinkClick r:id="rId3"/>
              </a:rPr>
              <a:t>CC BY-NC-SA 3.0</a:t>
            </a:r>
            <a:endParaRPr lang="en-US" sz="900" u="sng" dirty="0">
              <a:latin typeface="Arial" panose="020B0604020202020204" pitchFamily="34" charset="0"/>
              <a:cs typeface="Arial" panose="020B0604020202020204" pitchFamily="34" charset="0"/>
            </a:endParaRPr>
          </a:p>
          <a:p>
            <a:pPr marL="228600" indent="-228600">
              <a:buAutoNum type="arabicPeriod" startAt="14"/>
            </a:pPr>
            <a:r>
              <a:rPr lang="en-US" sz="900" u="sng" dirty="0">
                <a:latin typeface="Arial" panose="020B0604020202020204" pitchFamily="34" charset="0"/>
                <a:cs typeface="Arial" panose="020B0604020202020204" pitchFamily="34" charset="0"/>
                <a:hlinkClick r:id="rId6"/>
              </a:rPr>
              <a:t>Psychology2e</a:t>
            </a:r>
            <a:r>
              <a:rPr lang="en-US" sz="900" dirty="0">
                <a:latin typeface="Arial" panose="020B0604020202020204" pitchFamily="34" charset="0"/>
                <a:cs typeface="Arial" panose="020B0604020202020204" pitchFamily="34" charset="0"/>
              </a:rPr>
              <a:t> from </a:t>
            </a:r>
            <a:r>
              <a:rPr lang="en-US" sz="900" u="sng" dirty="0" err="1">
                <a:latin typeface="Arial" panose="020B0604020202020204" pitchFamily="34" charset="0"/>
                <a:cs typeface="Arial" panose="020B0604020202020204" pitchFamily="34" charset="0"/>
                <a:hlinkClick r:id="rId7"/>
              </a:rPr>
              <a:t>Openstax</a:t>
            </a:r>
            <a:r>
              <a:rPr lang="en-US" sz="900" dirty="0">
                <a:latin typeface="Arial" panose="020B0604020202020204" pitchFamily="34" charset="0"/>
                <a:cs typeface="Arial" panose="020B0604020202020204" pitchFamily="34" charset="0"/>
              </a:rPr>
              <a:t> licensed under </a:t>
            </a:r>
            <a:r>
              <a:rPr lang="en-US" sz="900" u="sng" dirty="0">
                <a:latin typeface="Arial" panose="020B0604020202020204" pitchFamily="34" charset="0"/>
                <a:cs typeface="Arial" panose="020B0604020202020204" pitchFamily="34" charset="0"/>
                <a:hlinkClick r:id="rId8"/>
              </a:rPr>
              <a:t>CC BY 4.0</a:t>
            </a:r>
            <a:endParaRPr lang="en-US" sz="900" dirty="0">
              <a:latin typeface="Arial" panose="020B0604020202020204" pitchFamily="34" charset="0"/>
              <a:cs typeface="Arial" panose="020B0604020202020204" pitchFamily="34" charset="0"/>
            </a:endParaRPr>
          </a:p>
        </p:txBody>
      </p:sp>
      <p:sp>
        <p:nvSpPr>
          <p:cNvPr id="11" name="TextBox 10"/>
          <p:cNvSpPr txBox="1"/>
          <p:nvPr/>
        </p:nvSpPr>
        <p:spPr>
          <a:xfrm>
            <a:off x="4660444" y="4997107"/>
            <a:ext cx="2438969" cy="1200329"/>
          </a:xfrm>
          <a:prstGeom prst="rect">
            <a:avLst/>
          </a:prstGeom>
          <a:noFill/>
          <a:ln w="28575">
            <a:solidFill>
              <a:schemeClr val="bg1"/>
            </a:solidFill>
          </a:ln>
        </p:spPr>
        <p:txBody>
          <a:bodyPr wrap="square" lIns="91440" tIns="45720" rIns="91440" bIns="45720" rtlCol="0" anchor="t">
            <a:spAutoFit/>
          </a:bodyPr>
          <a:lstStyle/>
          <a:p>
            <a:r>
              <a:rPr lang="en-US" sz="1200" dirty="0">
                <a:latin typeface="Arial" panose="020B0604020202020204" pitchFamily="34" charset="0"/>
                <a:ea typeface="+mn-lt"/>
                <a:cs typeface="Arial" panose="020B0604020202020204" pitchFamily="34" charset="0"/>
                <a:hlinkClick r:id="rId9">
                  <a:extLst>
                    <a:ext uri="{A12FA001-AC4F-418D-AE19-62706E023703}">
                      <ahyp:hlinkClr xmlns:ahyp="http://schemas.microsoft.com/office/drawing/2018/hyperlinkcolor" val="tx"/>
                    </a:ext>
                  </a:extLst>
                </a:hlinkClick>
              </a:rPr>
              <a:t>Video: </a:t>
            </a:r>
            <a:r>
              <a:rPr lang="en-US" sz="1200" dirty="0">
                <a:solidFill>
                  <a:srgbClr val="69A020"/>
                </a:solidFill>
                <a:latin typeface="Arial" panose="020B0604020202020204" pitchFamily="34" charset="0"/>
                <a:ea typeface="+mn-lt"/>
                <a:cs typeface="Arial" panose="020B0604020202020204" pitchFamily="34" charset="0"/>
                <a:hlinkClick r:id="rId9">
                  <a:extLst>
                    <a:ext uri="{A12FA001-AC4F-418D-AE19-62706E023703}">
                      <ahyp:hlinkClr xmlns:ahyp="http://schemas.microsoft.com/office/drawing/2018/hyperlinkcolor" val="tx"/>
                    </a:ext>
                  </a:extLst>
                </a:hlinkClick>
              </a:rPr>
              <a:t>The Marshmallow Test (Stanford University + Truth) by Practical Psychology</a:t>
            </a:r>
            <a:r>
              <a:rPr lang="en-US" sz="1200" dirty="0">
                <a:solidFill>
                  <a:srgbClr val="69A020"/>
                </a:solidFill>
                <a:latin typeface="Arial" panose="020B0604020202020204" pitchFamily="34" charset="0"/>
                <a:ea typeface="+mn-lt"/>
                <a:cs typeface="Arial" panose="020B0604020202020204" pitchFamily="34" charset="0"/>
              </a:rPr>
              <a:t>, </a:t>
            </a:r>
            <a:r>
              <a:rPr lang="en-US" sz="1200" dirty="0">
                <a:latin typeface="Arial" panose="020B0604020202020204" pitchFamily="34" charset="0"/>
                <a:ea typeface="+mn-lt"/>
                <a:cs typeface="Arial" panose="020B0604020202020204" pitchFamily="34" charset="0"/>
              </a:rPr>
              <a:t>demonstrates Mishel's marshmallow test and how the results hold up today.</a:t>
            </a:r>
            <a:endParaRPr lang="en-US" sz="1200" dirty="0">
              <a:latin typeface="Arial" panose="020B0604020202020204" pitchFamily="34" charset="0"/>
              <a:cs typeface="Arial" panose="020B0604020202020204" pitchFamily="34" charset="0"/>
            </a:endParaRPr>
          </a:p>
        </p:txBody>
      </p:sp>
      <p:sp>
        <p:nvSpPr>
          <p:cNvPr id="2" name="TextBox 1"/>
          <p:cNvSpPr txBox="1"/>
          <p:nvPr/>
        </p:nvSpPr>
        <p:spPr>
          <a:xfrm>
            <a:off x="335248" y="472792"/>
            <a:ext cx="4140342" cy="4524315"/>
          </a:xfrm>
          <a:prstGeom prst="rect">
            <a:avLst/>
          </a:prstGeom>
          <a:solidFill>
            <a:schemeClr val="accent3">
              <a:lumMod val="20000"/>
              <a:lumOff val="80000"/>
            </a:schemeClr>
          </a:solidFill>
        </p:spPr>
        <p:txBody>
          <a:bodyPr wrap="square" rtlCol="0">
            <a:spAutoFit/>
          </a:bodyPr>
          <a:lstStyle/>
          <a:p>
            <a:r>
              <a:rPr lang="en-US" sz="1600" b="1" dirty="0"/>
              <a:t>Emotional self-regulation </a:t>
            </a:r>
            <a:r>
              <a:rPr lang="en-US" sz="1600" dirty="0"/>
              <a:t>refers to strategies we use to control our emotional states so that we can attain goals (Thompson &amp; </a:t>
            </a:r>
            <a:r>
              <a:rPr lang="en-US" sz="1600" dirty="0" err="1"/>
              <a:t>Goodvin</a:t>
            </a:r>
            <a:r>
              <a:rPr lang="en-US" sz="1600" dirty="0"/>
              <a:t>, 2007). </a:t>
            </a:r>
          </a:p>
          <a:p>
            <a:pPr marL="285750" indent="-285750">
              <a:buFont typeface="Wingdings" panose="05000000000000000000" pitchFamily="2" charset="2"/>
              <a:buChar char="Ø"/>
            </a:pPr>
            <a:r>
              <a:rPr lang="en-US" sz="1600" dirty="0"/>
              <a:t>Young infants have very limited capacity to adjust their emotional states and depend on their caregivers to help soothe themselves.</a:t>
            </a:r>
          </a:p>
          <a:p>
            <a:endParaRPr lang="en-US" sz="1600" dirty="0"/>
          </a:p>
          <a:p>
            <a:pPr marL="285750" indent="-285750">
              <a:buFont typeface="Wingdings" panose="05000000000000000000" pitchFamily="2" charset="2"/>
              <a:buChar char="Ø"/>
            </a:pPr>
            <a:r>
              <a:rPr lang="en-US" sz="1600" dirty="0"/>
              <a:t>By 4 to 6 months, babies can begin to shift their attention away from upsetting stimuli (Rothbart et al, 2006).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Older infants and toddlers can more effectively communicate their need for help and can crawl or walk toward or away from various situations (Cole, Armstrong, &amp; Pemberton, 2010). This aids in their ability to self-regulate. </a:t>
            </a:r>
            <a:r>
              <a:rPr lang="en-US" sz="1600" baseline="30000" dirty="0"/>
              <a:t>14</a:t>
            </a:r>
          </a:p>
        </p:txBody>
      </p:sp>
      <p:sp>
        <p:nvSpPr>
          <p:cNvPr id="6" name="TextBox 5"/>
          <p:cNvSpPr txBox="1"/>
          <p:nvPr/>
        </p:nvSpPr>
        <p:spPr>
          <a:xfrm>
            <a:off x="7243480" y="472792"/>
            <a:ext cx="4876799" cy="5539978"/>
          </a:xfrm>
          <a:prstGeom prst="rect">
            <a:avLst/>
          </a:prstGeom>
          <a:solidFill>
            <a:schemeClr val="accent2">
              <a:lumMod val="20000"/>
              <a:lumOff val="80000"/>
            </a:schemeClr>
          </a:solidFill>
        </p:spPr>
        <p:txBody>
          <a:bodyPr wrap="square" lIns="91440" tIns="45720" rIns="91440" bIns="45720" rtlCol="0" anchor="t">
            <a:spAutoFit/>
          </a:bodyPr>
          <a:lstStyle/>
          <a:p>
            <a:r>
              <a:rPr lang="en-US" b="1" u="sng" dirty="0"/>
              <a:t>Walter </a:t>
            </a:r>
            <a:r>
              <a:rPr lang="en-US" b="1" u="sng" dirty="0" err="1"/>
              <a:t>Mischel</a:t>
            </a:r>
            <a:r>
              <a:rPr lang="en-US" u="sng" dirty="0" err="1"/>
              <a:t>’s</a:t>
            </a:r>
            <a:r>
              <a:rPr lang="en-US" u="sng" dirty="0"/>
              <a:t> “Marshmallow Test.”</a:t>
            </a:r>
            <a:endParaRPr lang="en-US" u="sng" dirty="0">
              <a:cs typeface="Calibri"/>
            </a:endParaRPr>
          </a:p>
          <a:p>
            <a:r>
              <a:rPr lang="en-US" sz="1600" dirty="0" err="1"/>
              <a:t>Mischel</a:t>
            </a:r>
            <a:r>
              <a:rPr lang="en-US" sz="1600" dirty="0"/>
              <a:t> designed a study to assess self-regulation in</a:t>
            </a:r>
          </a:p>
          <a:p>
            <a:r>
              <a:rPr lang="en-US" sz="1600" dirty="0"/>
              <a:t>young children. In the marshmallow study, </a:t>
            </a:r>
            <a:r>
              <a:rPr lang="en-US" sz="1600" dirty="0" err="1"/>
              <a:t>Mischel</a:t>
            </a:r>
            <a:r>
              <a:rPr lang="en-US" sz="1600" dirty="0"/>
              <a:t> and his colleagues placed a preschool child in a room with one marshmallow on the table. The child was told that they could either eat the marshmallow now or wait until the researcher returned to the room and then they could have two marshmallows (</a:t>
            </a:r>
            <a:r>
              <a:rPr lang="en-US" sz="1600" dirty="0" err="1"/>
              <a:t>Mischel</a:t>
            </a:r>
            <a:r>
              <a:rPr lang="en-US" sz="1600" dirty="0"/>
              <a:t>, </a:t>
            </a:r>
            <a:r>
              <a:rPr lang="en-US" sz="1600" dirty="0" err="1"/>
              <a:t>Ebbesen</a:t>
            </a:r>
            <a:r>
              <a:rPr lang="en-US" sz="1600" dirty="0"/>
              <a:t> &amp; </a:t>
            </a:r>
            <a:r>
              <a:rPr lang="en-US" sz="1600" dirty="0" err="1"/>
              <a:t>Raskoff</a:t>
            </a:r>
            <a:r>
              <a:rPr lang="en-US" sz="1600" dirty="0"/>
              <a:t>, 1972). </a:t>
            </a:r>
          </a:p>
          <a:p>
            <a:pPr marL="285750" indent="-285750">
              <a:buFont typeface="Wingdings" panose="05000000000000000000" pitchFamily="2" charset="2"/>
              <a:buChar char="Ø"/>
            </a:pPr>
            <a:r>
              <a:rPr lang="en-US" sz="1600" dirty="0"/>
              <a:t> Children differ in their degree of </a:t>
            </a:r>
            <a:r>
              <a:rPr lang="en-US" sz="1600" b="1" dirty="0"/>
              <a:t>self-control</a:t>
            </a:r>
            <a:r>
              <a:rPr lang="en-US" sz="1600" dirty="0"/>
              <a:t>. The children who had more self-control in preschool (the ones who waited for the bigger reward) were more successful in high school. They had higher SAT scores, had positive peer relationships, and were less likely to have substance abuse issues.(</a:t>
            </a:r>
            <a:r>
              <a:rPr lang="en-US" sz="1600" dirty="0" err="1"/>
              <a:t>Mischel</a:t>
            </a:r>
            <a:r>
              <a:rPr lang="en-US" sz="1600" dirty="0"/>
              <a:t>, </a:t>
            </a:r>
            <a:r>
              <a:rPr lang="en-US" sz="1600" dirty="0" err="1"/>
              <a:t>Shoda</a:t>
            </a:r>
            <a:r>
              <a:rPr lang="en-US" sz="1600" dirty="0"/>
              <a:t>, &amp; Rodriguez, 1989; </a:t>
            </a:r>
            <a:r>
              <a:rPr lang="en-US" sz="1600" dirty="0" err="1"/>
              <a:t>Mischel</a:t>
            </a:r>
            <a:r>
              <a:rPr lang="en-US" sz="1600" dirty="0"/>
              <a:t> et al., 2010).</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Those children who had poor self-control in preschool (the ones who grabbed the one marshmallow) were not as successful in high school, and they were found to have academic and behavioral problems.   </a:t>
            </a:r>
            <a:r>
              <a:rPr lang="en-US" sz="1600" baseline="30000" dirty="0"/>
              <a:t>16</a:t>
            </a:r>
          </a:p>
        </p:txBody>
      </p:sp>
      <p:pic>
        <p:nvPicPr>
          <p:cNvPr id="14" name="Picture 13" descr="https://www.wikihow.com/images/thumb/e/e1/Give-the-Marshmallow-Test-Step-4-Version-2.jpg/aid527484-v4-728px-Give-the-Marshmallow-Test-Step-4-Version-2.jpg"/>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73392" y="619042"/>
            <a:ext cx="2346542" cy="3782860"/>
          </a:xfrm>
          <a:prstGeom prst="rect">
            <a:avLst/>
          </a:prstGeom>
          <a:noFill/>
          <a:ln>
            <a:noFill/>
          </a:ln>
        </p:spPr>
      </p:pic>
      <p:sp>
        <p:nvSpPr>
          <p:cNvPr id="8" name="TextBox 7"/>
          <p:cNvSpPr txBox="1"/>
          <p:nvPr/>
        </p:nvSpPr>
        <p:spPr>
          <a:xfrm>
            <a:off x="4686264" y="4401902"/>
            <a:ext cx="2346542" cy="461665"/>
          </a:xfrm>
          <a:prstGeom prst="rect">
            <a:avLst/>
          </a:prstGeom>
          <a:noFill/>
        </p:spPr>
        <p:txBody>
          <a:bodyPr wrap="square" lIns="91440" tIns="45720" rIns="91440" bIns="45720" rtlCol="0" anchor="t">
            <a:spAutoFit/>
          </a:bodyPr>
          <a:lstStyle/>
          <a:p>
            <a:r>
              <a:rPr lang="en-US" sz="1200" dirty="0"/>
              <a:t>Can this child delay gratification for a larger reward?  </a:t>
            </a:r>
            <a:r>
              <a:rPr lang="en-US" sz="1200" baseline="30000" dirty="0"/>
              <a:t>15</a:t>
            </a:r>
            <a:endParaRPr lang="en-US" sz="1200" baseline="30000" dirty="0">
              <a:cs typeface="Calibri"/>
            </a:endParaRPr>
          </a:p>
        </p:txBody>
      </p:sp>
    </p:spTree>
    <p:extLst>
      <p:ext uri="{BB962C8B-B14F-4D97-AF65-F5344CB8AC3E}">
        <p14:creationId xmlns:p14="http://schemas.microsoft.com/office/powerpoint/2010/main" val="2760636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1000989" y="57847"/>
            <a:ext cx="10109973" cy="34842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mn-lt"/>
                <a:cs typeface="Arial" panose="020B0604020202020204" pitchFamily="34" charset="0"/>
              </a:rPr>
              <a:t>Emotional Intelligence</a:t>
            </a:r>
          </a:p>
        </p:txBody>
      </p:sp>
      <p:sp>
        <p:nvSpPr>
          <p:cNvPr id="4" name="TextBox 3"/>
          <p:cNvSpPr txBox="1"/>
          <p:nvPr/>
        </p:nvSpPr>
        <p:spPr>
          <a:xfrm>
            <a:off x="422573" y="5792750"/>
            <a:ext cx="10688389"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17. </a:t>
            </a:r>
            <a:r>
              <a:rPr lang="en-US" sz="1000" u="sng" dirty="0">
                <a:latin typeface="Arial" panose="020B0604020202020204" pitchFamily="34" charset="0"/>
                <a:cs typeface="Arial" panose="020B0604020202020204" pitchFamily="34" charset="0"/>
                <a:hlinkClick r:id="rId2"/>
              </a:rPr>
              <a:t>Emotional Intelligence</a:t>
            </a:r>
            <a:r>
              <a:rPr lang="en-US" sz="1000" dirty="0">
                <a:latin typeface="Arial" panose="020B0604020202020204" pitchFamily="34" charset="0"/>
                <a:cs typeface="Arial" panose="020B0604020202020204" pitchFamily="34" charset="0"/>
              </a:rPr>
              <a:t> by </a:t>
            </a:r>
            <a:r>
              <a:rPr lang="en-US" sz="1000" u="sng" dirty="0">
                <a:latin typeface="Arial" panose="020B0604020202020204" pitchFamily="34" charset="0"/>
                <a:cs typeface="Arial" panose="020B0604020202020204" pitchFamily="34" charset="0"/>
                <a:hlinkClick r:id="rId3"/>
              </a:rPr>
              <a:t>Lyndsay T Wilson</a:t>
            </a:r>
            <a:r>
              <a:rPr lang="en-US" sz="1000" dirty="0">
                <a:latin typeface="Arial" panose="020B0604020202020204" pitchFamily="34" charset="0"/>
                <a:cs typeface="Arial" panose="020B0604020202020204" pitchFamily="34" charset="0"/>
              </a:rPr>
              <a:t> retrieved from </a:t>
            </a:r>
            <a:r>
              <a:rPr lang="en-US" sz="1000" u="sng" dirty="0">
                <a:latin typeface="Arial" panose="020B0604020202020204" pitchFamily="34" charset="0"/>
                <a:cs typeface="Arial" panose="020B0604020202020204" pitchFamily="34" charset="0"/>
                <a:hlinkClick r:id="rId4"/>
              </a:rPr>
              <a:t>Explorable</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5"/>
              </a:rPr>
              <a:t>CC BY 4.0</a:t>
            </a:r>
            <a:endParaRPr lang="en-US" sz="1000" u="sng"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18. </a:t>
            </a:r>
            <a:r>
              <a:rPr lang="en-US" sz="1000" u="sng" dirty="0">
                <a:latin typeface="Arial" panose="020B0604020202020204" pitchFamily="34" charset="0"/>
                <a:cs typeface="Arial" panose="020B0604020202020204" pitchFamily="34" charset="0"/>
                <a:hlinkClick r:id="rId6"/>
              </a:rPr>
              <a:t>The Relationship Between Trait Emotional Intelligence, Cognition, and Emotional Awareness: An Interpretative Model</a:t>
            </a:r>
            <a:r>
              <a:rPr lang="en-US" sz="1000" dirty="0">
                <a:latin typeface="Arial" panose="020B0604020202020204" pitchFamily="34" charset="0"/>
                <a:cs typeface="Arial" panose="020B0604020202020204" pitchFamily="34" charset="0"/>
              </a:rPr>
              <a:t> by Sergio </a:t>
            </a:r>
            <a:r>
              <a:rPr lang="en-US" sz="1000" dirty="0" err="1">
                <a:latin typeface="Arial" panose="020B0604020202020204" pitchFamily="34" charset="0"/>
                <a:cs typeface="Arial" panose="020B0604020202020204" pitchFamily="34" charset="0"/>
              </a:rPr>
              <a:t>Agnoli</a:t>
            </a:r>
            <a:r>
              <a:rPr lang="en-US" sz="1000" dirty="0">
                <a:latin typeface="Arial" panose="020B0604020202020204" pitchFamily="34" charset="0"/>
                <a:cs typeface="Arial" panose="020B0604020202020204" pitchFamily="34" charset="0"/>
              </a:rPr>
              <a:t>, Giacomo Mancini, Federica Andrei and Elena </a:t>
            </a:r>
            <a:r>
              <a:rPr lang="en-US" sz="1000" dirty="0" err="1">
                <a:latin typeface="Arial" panose="020B0604020202020204" pitchFamily="34" charset="0"/>
                <a:cs typeface="Arial" panose="020B0604020202020204" pitchFamily="34" charset="0"/>
              </a:rPr>
              <a:t>Trombini</a:t>
            </a:r>
            <a:r>
              <a:rPr lang="en-US" sz="1000" dirty="0">
                <a:latin typeface="Arial" panose="020B0604020202020204" pitchFamily="34" charset="0"/>
                <a:cs typeface="Arial" panose="020B0604020202020204" pitchFamily="34" charset="0"/>
              </a:rPr>
              <a:t>  retrieved from  </a:t>
            </a:r>
            <a:r>
              <a:rPr lang="en-US" sz="1000" u="sng" dirty="0">
                <a:latin typeface="Arial" panose="020B0604020202020204" pitchFamily="34" charset="0"/>
                <a:cs typeface="Arial" panose="020B0604020202020204" pitchFamily="34" charset="0"/>
                <a:hlinkClick r:id="rId7"/>
              </a:rPr>
              <a:t>Frontiers in Psychology</a:t>
            </a:r>
            <a:r>
              <a:rPr lang="en-US" sz="1000" u="sng" dirty="0">
                <a:latin typeface="Arial" panose="020B0604020202020204" pitchFamily="34" charset="0"/>
                <a:cs typeface="Arial" panose="020B0604020202020204" pitchFamily="34" charset="0"/>
              </a:rPr>
              <a:t> is</a:t>
            </a:r>
            <a:r>
              <a:rPr lang="en-US" sz="1000" dirty="0">
                <a:latin typeface="Arial" panose="020B0604020202020204" pitchFamily="34" charset="0"/>
                <a:cs typeface="Arial" panose="020B0604020202020204" pitchFamily="34" charset="0"/>
              </a:rPr>
              <a:t> licensed under </a:t>
            </a:r>
            <a:r>
              <a:rPr lang="en-US" sz="1000" u="sng" dirty="0">
                <a:latin typeface="Arial" panose="020B0604020202020204" pitchFamily="34" charset="0"/>
                <a:cs typeface="Arial" panose="020B0604020202020204" pitchFamily="34" charset="0"/>
                <a:hlinkClick r:id="rId5"/>
              </a:rPr>
              <a:t>CC BY-4.0</a:t>
            </a:r>
            <a:r>
              <a:rPr lang="en-US" sz="1000" dirty="0">
                <a:latin typeface="Arial" panose="020B0604020202020204" pitchFamily="34" charset="0"/>
                <a:cs typeface="Arial" panose="020B0604020202020204" pitchFamily="34" charset="0"/>
              </a:rPr>
              <a:t>. (modified by Marie Parnes)</a:t>
            </a:r>
          </a:p>
        </p:txBody>
      </p:sp>
      <p:sp>
        <p:nvSpPr>
          <p:cNvPr id="11" name="TextBox 10"/>
          <p:cNvSpPr txBox="1"/>
          <p:nvPr/>
        </p:nvSpPr>
        <p:spPr>
          <a:xfrm>
            <a:off x="6112701" y="5711868"/>
            <a:ext cx="5348614" cy="369332"/>
          </a:xfrm>
          <a:prstGeom prst="rect">
            <a:avLst/>
          </a:prstGeom>
          <a:noFill/>
        </p:spPr>
        <p:txBody>
          <a:bodyPr wrap="square" rtlCol="0">
            <a:spAutoFit/>
          </a:bodyPr>
          <a:lstStyle/>
          <a:p>
            <a:endParaRPr lang="en-US"/>
          </a:p>
        </p:txBody>
      </p:sp>
      <p:sp>
        <p:nvSpPr>
          <p:cNvPr id="5" name="TextBox 4"/>
          <p:cNvSpPr txBox="1"/>
          <p:nvPr/>
        </p:nvSpPr>
        <p:spPr>
          <a:xfrm>
            <a:off x="166255" y="428175"/>
            <a:ext cx="11887200" cy="5180905"/>
          </a:xfrm>
          <a:prstGeom prst="rect">
            <a:avLst/>
          </a:prstGeom>
          <a:solidFill>
            <a:schemeClr val="accent1">
              <a:lumMod val="20000"/>
              <a:lumOff val="80000"/>
            </a:schemeClr>
          </a:solidFill>
          <a:ln>
            <a:solidFill>
              <a:schemeClr val="accent2">
                <a:lumMod val="60000"/>
                <a:lumOff val="40000"/>
              </a:schemeClr>
            </a:solidFill>
          </a:ln>
        </p:spPr>
        <p:txBody>
          <a:bodyPr wrap="square" rtlCol="0">
            <a:spAutoFit/>
          </a:bodyPr>
          <a:lstStyle/>
          <a:p>
            <a:r>
              <a:rPr lang="en-US" sz="1600" b="1" u="sng" dirty="0"/>
              <a:t>Emotional intelligence</a:t>
            </a:r>
            <a:r>
              <a:rPr lang="en-US" sz="1600" dirty="0"/>
              <a:t>: The concept of emotional intelligence was introduced in the 60s and rose in popularity with the release of Daniel Goleman’s 1995 book </a:t>
            </a:r>
            <a:r>
              <a:rPr lang="en-US" sz="1600" i="1" dirty="0"/>
              <a:t>Emotional Intelligence – Why it can matter more than IQ. </a:t>
            </a:r>
            <a:r>
              <a:rPr lang="en-US" sz="1600" i="1" baseline="30000" dirty="0"/>
              <a:t>17</a:t>
            </a:r>
          </a:p>
          <a:p>
            <a:endParaRPr lang="en-US" sz="1600" baseline="30000" dirty="0"/>
          </a:p>
          <a:p>
            <a:pPr marL="285750" indent="-285750">
              <a:buFont typeface="Wingdings" panose="05000000000000000000" pitchFamily="2" charset="2"/>
              <a:buChar char="Ø"/>
            </a:pPr>
            <a:r>
              <a:rPr lang="en-US" sz="1600" dirty="0"/>
              <a:t>Emotional Intelligence (EI) can be generally defined as how we perceive, communicate, regulate, and understand our own emotions, as well as the emotions of others.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 higher EI level appears to be an important predictive factor of health-related outcomes, such as improved wellbeing and social interactions during development (Andrei et al., 2014), as well as fewer somatic complaints (e.g., </a:t>
            </a:r>
            <a:r>
              <a:rPr lang="en-US" sz="1600" dirty="0" err="1"/>
              <a:t>Jellesma</a:t>
            </a:r>
            <a:r>
              <a:rPr lang="en-US" sz="1600" dirty="0"/>
              <a:t> et al., 2011).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 number of studies on EI through childhood have been conducted within educational settings; showing that EI can be important for positive adaptation within the classroom, with particular implications for social-emotional competences and for consequent adaptive behaviors with peers (Frederickson et al., 2012).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High EI scores were positively associated with multiple peer ratings for prosocial behavior (</a:t>
            </a:r>
            <a:r>
              <a:rPr lang="en-US" sz="1600" dirty="0" err="1"/>
              <a:t>Mavroveli</a:t>
            </a:r>
            <a:r>
              <a:rPr lang="en-US" sz="1600" dirty="0"/>
              <a:t> et al., 2009).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Data from self-report surveys revealed that a high EI is negatively related to bullying (</a:t>
            </a:r>
            <a:r>
              <a:rPr lang="en-US" sz="1600" dirty="0" err="1"/>
              <a:t>Mavroveli</a:t>
            </a:r>
            <a:r>
              <a:rPr lang="en-US" sz="1600" dirty="0"/>
              <a:t> and Sánchez-Ruiz, 2011), victimization attitude (Kokkinos and </a:t>
            </a:r>
            <a:r>
              <a:rPr lang="en-US" sz="1600" dirty="0" err="1"/>
              <a:t>Kipritsi</a:t>
            </a:r>
            <a:r>
              <a:rPr lang="en-US" sz="1600" dirty="0"/>
              <a:t>, 2012) and behavioral problems in general (</a:t>
            </a:r>
            <a:r>
              <a:rPr lang="en-US" sz="1600" dirty="0" err="1"/>
              <a:t>Poulou</a:t>
            </a:r>
            <a:r>
              <a:rPr lang="en-US" sz="1600" dirty="0"/>
              <a:t>, 2014).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EI may moderate the relationship between intelligence and scholastic performance (</a:t>
            </a:r>
            <a:r>
              <a:rPr lang="en-US" sz="1600" dirty="0" err="1"/>
              <a:t>Agnoli</a:t>
            </a:r>
            <a:r>
              <a:rPr lang="en-US" sz="1600" dirty="0"/>
              <a:t> et al., 2012).</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Overall, high EI (especially in the ability to regulate emotions) is associated with several positive outcomes for children. </a:t>
            </a:r>
            <a:r>
              <a:rPr lang="en-US" sz="1600" baseline="30000" dirty="0"/>
              <a:t>18</a:t>
            </a:r>
          </a:p>
        </p:txBody>
      </p:sp>
    </p:spTree>
    <p:extLst>
      <p:ext uri="{BB962C8B-B14F-4D97-AF65-F5344CB8AC3E}">
        <p14:creationId xmlns:p14="http://schemas.microsoft.com/office/powerpoint/2010/main" val="1922371692"/>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2396</TotalTime>
  <Words>6691</Words>
  <Application>Microsoft Office PowerPoint</Application>
  <PresentationFormat>Widescreen</PresentationFormat>
  <Paragraphs>372</Paragraphs>
  <Slides>29</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Arial</vt:lpstr>
      <vt:lpstr>Calibri</vt:lpstr>
      <vt:lpstr>Calibri Light</vt:lpstr>
      <vt:lpstr>Symbol</vt:lpstr>
      <vt:lpstr>Wingdings</vt:lpstr>
      <vt:lpstr>Retrospect</vt:lpstr>
      <vt:lpstr>Emotional Development and Attachment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9</cp:revision>
  <cp:lastPrinted>2014-07-07T20:04:27Z</cp:lastPrinted>
  <dcterms:created xsi:type="dcterms:W3CDTF">2014-07-07T16:42:02Z</dcterms:created>
  <dcterms:modified xsi:type="dcterms:W3CDTF">2024-08-19T18:03:29Z</dcterms:modified>
</cp:coreProperties>
</file>