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bookmarkIdSeed="3">
  <p:sldMasterIdLst>
    <p:sldMasterId id="2147483648" r:id="rId1"/>
  </p:sldMasterIdLst>
  <p:notesMasterIdLst>
    <p:notesMasterId r:id="rId20"/>
  </p:notesMasterIdLst>
  <p:sldIdLst>
    <p:sldId id="256" r:id="rId2"/>
    <p:sldId id="258" r:id="rId3"/>
    <p:sldId id="294" r:id="rId4"/>
    <p:sldId id="293" r:id="rId5"/>
    <p:sldId id="295" r:id="rId6"/>
    <p:sldId id="296" r:id="rId7"/>
    <p:sldId id="310" r:id="rId8"/>
    <p:sldId id="298" r:id="rId9"/>
    <p:sldId id="300" r:id="rId10"/>
    <p:sldId id="299" r:id="rId11"/>
    <p:sldId id="301" r:id="rId12"/>
    <p:sldId id="304" r:id="rId13"/>
    <p:sldId id="305" r:id="rId14"/>
    <p:sldId id="307" r:id="rId15"/>
    <p:sldId id="302" r:id="rId16"/>
    <p:sldId id="303" r:id="rId17"/>
    <p:sldId id="308" r:id="rId18"/>
    <p:sldId id="309" r:id="rId19"/>
  </p:sldIdLst>
  <p:sldSz cx="12192000" cy="6858000"/>
  <p:notesSz cx="7010400" cy="9236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initials="M" lastIdx="1" clrIdx="0">
    <p:extLst>
      <p:ext uri="{19B8F6BF-5375-455C-9EA6-DF929625EA0E}">
        <p15:presenceInfo xmlns:p15="http://schemas.microsoft.com/office/powerpoint/2012/main" userId="Mar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FD1E69-CA86-4B05-9F14-67A31BB3BC33}" v="6" dt="2023-06-13T01:52:45.32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4590" autoAdjust="0"/>
  </p:normalViewPr>
  <p:slideViewPr>
    <p:cSldViewPr snapToGrid="0">
      <p:cViewPr varScale="1">
        <p:scale>
          <a:sx n="102" d="100"/>
          <a:sy n="102" d="100"/>
        </p:scale>
        <p:origin x="97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45FD1E69-CA86-4B05-9F14-67A31BB3BC33}"/>
    <pc:docChg chg="undo custSel addSld delSld modSld">
      <pc:chgData name="Maria Pagano" userId="60497cb8cb4b67d3" providerId="LiveId" clId="{45FD1E69-CA86-4B05-9F14-67A31BB3BC33}" dt="2023-06-15T01:30:41.485" v="747" actId="1076"/>
      <pc:docMkLst>
        <pc:docMk/>
      </pc:docMkLst>
      <pc:sldChg chg="addSp modSp mod">
        <pc:chgData name="Maria Pagano" userId="60497cb8cb4b67d3" providerId="LiveId" clId="{45FD1E69-CA86-4B05-9F14-67A31BB3BC33}" dt="2023-06-13T01:14:11.132" v="17" actId="208"/>
        <pc:sldMkLst>
          <pc:docMk/>
          <pc:sldMk cId="2831126392" sldId="258"/>
        </pc:sldMkLst>
        <pc:spChg chg="add mod">
          <ac:chgData name="Maria Pagano" userId="60497cb8cb4b67d3" providerId="LiveId" clId="{45FD1E69-CA86-4B05-9F14-67A31BB3BC33}" dt="2023-06-13T01:14:11.132" v="17" actId="208"/>
          <ac:spMkLst>
            <pc:docMk/>
            <pc:sldMk cId="2831126392" sldId="258"/>
            <ac:spMk id="3" creationId="{C594DB3C-BE1E-5F9B-9703-452F8D21C529}"/>
          </ac:spMkLst>
        </pc:spChg>
        <pc:spChg chg="mod">
          <ac:chgData name="Maria Pagano" userId="60497cb8cb4b67d3" providerId="LiveId" clId="{45FD1E69-CA86-4B05-9F14-67A31BB3BC33}" dt="2023-06-13T01:12:36.651" v="3" actId="1076"/>
          <ac:spMkLst>
            <pc:docMk/>
            <pc:sldMk cId="2831126392" sldId="258"/>
            <ac:spMk id="11" creationId="{00000000-0000-0000-0000-000000000000}"/>
          </ac:spMkLst>
        </pc:spChg>
        <pc:spChg chg="mod">
          <ac:chgData name="Maria Pagano" userId="60497cb8cb4b67d3" providerId="LiveId" clId="{45FD1E69-CA86-4B05-9F14-67A31BB3BC33}" dt="2023-06-13T01:13:44.580" v="9" actId="14100"/>
          <ac:spMkLst>
            <pc:docMk/>
            <pc:sldMk cId="2831126392" sldId="258"/>
            <ac:spMk id="13" creationId="{00000000-0000-0000-0000-000000000000}"/>
          </ac:spMkLst>
        </pc:spChg>
      </pc:sldChg>
      <pc:sldChg chg="modSp mod">
        <pc:chgData name="Maria Pagano" userId="60497cb8cb4b67d3" providerId="LiveId" clId="{45FD1E69-CA86-4B05-9F14-67A31BB3BC33}" dt="2023-06-13T01:18:01.423" v="57" actId="1076"/>
        <pc:sldMkLst>
          <pc:docMk/>
          <pc:sldMk cId="149295457" sldId="293"/>
        </pc:sldMkLst>
        <pc:spChg chg="mod">
          <ac:chgData name="Maria Pagano" userId="60497cb8cb4b67d3" providerId="LiveId" clId="{45FD1E69-CA86-4B05-9F14-67A31BB3BC33}" dt="2023-06-13T01:17:15.347" v="47" actId="1076"/>
          <ac:spMkLst>
            <pc:docMk/>
            <pc:sldMk cId="149295457" sldId="293"/>
            <ac:spMk id="5" creationId="{526BBCA4-3EC5-4068-806C-E036D50460FB}"/>
          </ac:spMkLst>
        </pc:spChg>
        <pc:spChg chg="mod">
          <ac:chgData name="Maria Pagano" userId="60497cb8cb4b67d3" providerId="LiveId" clId="{45FD1E69-CA86-4B05-9F14-67A31BB3BC33}" dt="2023-06-13T01:17:54.496" v="56" actId="208"/>
          <ac:spMkLst>
            <pc:docMk/>
            <pc:sldMk cId="149295457" sldId="293"/>
            <ac:spMk id="6" creationId="{CA5B0906-B803-4780-8110-43FAEC97EC3C}"/>
          </ac:spMkLst>
        </pc:spChg>
        <pc:spChg chg="mod">
          <ac:chgData name="Maria Pagano" userId="60497cb8cb4b67d3" providerId="LiveId" clId="{45FD1E69-CA86-4B05-9F14-67A31BB3BC33}" dt="2023-06-13T01:18:01.423" v="57" actId="1076"/>
          <ac:spMkLst>
            <pc:docMk/>
            <pc:sldMk cId="149295457" sldId="293"/>
            <ac:spMk id="8" creationId="{5A9B5DE1-3BEB-405F-AEF1-BA9FB5825E40}"/>
          </ac:spMkLst>
        </pc:spChg>
        <pc:spChg chg="mod">
          <ac:chgData name="Maria Pagano" userId="60497cb8cb4b67d3" providerId="LiveId" clId="{45FD1E69-CA86-4B05-9F14-67A31BB3BC33}" dt="2023-06-13T01:17:47.474" v="54" actId="208"/>
          <ac:spMkLst>
            <pc:docMk/>
            <pc:sldMk cId="149295457" sldId="293"/>
            <ac:spMk id="9" creationId="{87A62DC6-2793-473A-8E44-557704D1969A}"/>
          </ac:spMkLst>
        </pc:spChg>
      </pc:sldChg>
      <pc:sldChg chg="addSp delSp modSp mod">
        <pc:chgData name="Maria Pagano" userId="60497cb8cb4b67d3" providerId="LiveId" clId="{45FD1E69-CA86-4B05-9F14-67A31BB3BC33}" dt="2023-06-13T01:16:52.638" v="42" actId="1076"/>
        <pc:sldMkLst>
          <pc:docMk/>
          <pc:sldMk cId="3772911344" sldId="294"/>
        </pc:sldMkLst>
        <pc:spChg chg="mod">
          <ac:chgData name="Maria Pagano" userId="60497cb8cb4b67d3" providerId="LiveId" clId="{45FD1E69-CA86-4B05-9F14-67A31BB3BC33}" dt="2023-06-13T01:14:49.846" v="24" actId="1076"/>
          <ac:spMkLst>
            <pc:docMk/>
            <pc:sldMk cId="3772911344" sldId="294"/>
            <ac:spMk id="3" creationId="{18964695-C60F-4AD9-828A-F365ADEF288E}"/>
          </ac:spMkLst>
        </pc:spChg>
        <pc:spChg chg="mod">
          <ac:chgData name="Maria Pagano" userId="60497cb8cb4b67d3" providerId="LiveId" clId="{45FD1E69-CA86-4B05-9F14-67A31BB3BC33}" dt="2023-06-13T01:15:01.620" v="27" actId="1076"/>
          <ac:spMkLst>
            <pc:docMk/>
            <pc:sldMk cId="3772911344" sldId="294"/>
            <ac:spMk id="5" creationId="{DE367ECF-87CB-4C6B-A348-60423FE0554B}"/>
          </ac:spMkLst>
        </pc:spChg>
        <pc:spChg chg="mod">
          <ac:chgData name="Maria Pagano" userId="60497cb8cb4b67d3" providerId="LiveId" clId="{45FD1E69-CA86-4B05-9F14-67A31BB3BC33}" dt="2023-06-13T01:16:52.638" v="42" actId="1076"/>
          <ac:spMkLst>
            <pc:docMk/>
            <pc:sldMk cId="3772911344" sldId="294"/>
            <ac:spMk id="25" creationId="{906D986D-0ADB-4D9F-AE17-9A85BF6DDB13}"/>
          </ac:spMkLst>
        </pc:spChg>
        <pc:picChg chg="add mod">
          <ac:chgData name="Maria Pagano" userId="60497cb8cb4b67d3" providerId="LiveId" clId="{45FD1E69-CA86-4B05-9F14-67A31BB3BC33}" dt="2023-06-13T01:16:00.360" v="35" actId="1076"/>
          <ac:picMkLst>
            <pc:docMk/>
            <pc:sldMk cId="3772911344" sldId="294"/>
            <ac:picMk id="2" creationId="{C41761B1-7D63-E57D-0B3C-008C1366B584}"/>
          </ac:picMkLst>
        </pc:picChg>
        <pc:picChg chg="del mod">
          <ac:chgData name="Maria Pagano" userId="60497cb8cb4b67d3" providerId="LiveId" clId="{45FD1E69-CA86-4B05-9F14-67A31BB3BC33}" dt="2023-06-13T01:15:49.562" v="32" actId="21"/>
          <ac:picMkLst>
            <pc:docMk/>
            <pc:sldMk cId="3772911344" sldId="294"/>
            <ac:picMk id="12" creationId="{D2385987-53F0-4CCA-8B1E-000FAA1C4056}"/>
          </ac:picMkLst>
        </pc:picChg>
        <pc:picChg chg="del">
          <ac:chgData name="Maria Pagano" userId="60497cb8cb4b67d3" providerId="LiveId" clId="{45FD1E69-CA86-4B05-9F14-67A31BB3BC33}" dt="2023-06-13T01:15:46.144" v="31" actId="21"/>
          <ac:picMkLst>
            <pc:docMk/>
            <pc:sldMk cId="3772911344" sldId="294"/>
            <ac:picMk id="22" creationId="{7FBB6ED3-DE76-41CC-ACDB-AAD08A955409}"/>
          </ac:picMkLst>
        </pc:picChg>
        <pc:picChg chg="mod">
          <ac:chgData name="Maria Pagano" userId="60497cb8cb4b67d3" providerId="LiveId" clId="{45FD1E69-CA86-4B05-9F14-67A31BB3BC33}" dt="2023-06-13T01:16:05.382" v="36" actId="1076"/>
          <ac:picMkLst>
            <pc:docMk/>
            <pc:sldMk cId="3772911344" sldId="294"/>
            <ac:picMk id="23" creationId="{13ABE8CE-F633-4540-A0AF-A146F2A59A1E}"/>
          </ac:picMkLst>
        </pc:picChg>
      </pc:sldChg>
      <pc:sldChg chg="modSp mod">
        <pc:chgData name="Maria Pagano" userId="60497cb8cb4b67d3" providerId="LiveId" clId="{45FD1E69-CA86-4B05-9F14-67A31BB3BC33}" dt="2023-06-15T01:30:41.485" v="747" actId="1076"/>
        <pc:sldMkLst>
          <pc:docMk/>
          <pc:sldMk cId="3548937895" sldId="295"/>
        </pc:sldMkLst>
        <pc:spChg chg="mod">
          <ac:chgData name="Maria Pagano" userId="60497cb8cb4b67d3" providerId="LiveId" clId="{45FD1E69-CA86-4B05-9F14-67A31BB3BC33}" dt="2023-06-15T01:30:41.485" v="747" actId="1076"/>
          <ac:spMkLst>
            <pc:docMk/>
            <pc:sldMk cId="3548937895" sldId="295"/>
            <ac:spMk id="2" creationId="{CDB72BF4-AA39-2A4F-7B7A-7B4A8947896C}"/>
          </ac:spMkLst>
        </pc:spChg>
        <pc:spChg chg="mod">
          <ac:chgData name="Maria Pagano" userId="60497cb8cb4b67d3" providerId="LiveId" clId="{45FD1E69-CA86-4B05-9F14-67A31BB3BC33}" dt="2023-06-13T01:18:19.033" v="60" actId="1076"/>
          <ac:spMkLst>
            <pc:docMk/>
            <pc:sldMk cId="3548937895" sldId="295"/>
            <ac:spMk id="3" creationId="{3BCBD96D-4BC6-4F7A-989D-EF7CC68AC980}"/>
          </ac:spMkLst>
        </pc:spChg>
        <pc:picChg chg="mod">
          <ac:chgData name="Maria Pagano" userId="60497cb8cb4b67d3" providerId="LiveId" clId="{45FD1E69-CA86-4B05-9F14-67A31BB3BC33}" dt="2023-06-13T01:18:39.904" v="64" actId="1076"/>
          <ac:picMkLst>
            <pc:docMk/>
            <pc:sldMk cId="3548937895" sldId="295"/>
            <ac:picMk id="5" creationId="{3D8F4BDA-613A-4A96-8F6A-50DBA7BE2721}"/>
          </ac:picMkLst>
        </pc:picChg>
      </pc:sldChg>
      <pc:sldChg chg="modSp mod">
        <pc:chgData name="Maria Pagano" userId="60497cb8cb4b67d3" providerId="LiveId" clId="{45FD1E69-CA86-4B05-9F14-67A31BB3BC33}" dt="2023-06-13T01:20:23.264" v="81" actId="1076"/>
        <pc:sldMkLst>
          <pc:docMk/>
          <pc:sldMk cId="3526712477" sldId="296"/>
        </pc:sldMkLst>
        <pc:spChg chg="mod">
          <ac:chgData name="Maria Pagano" userId="60497cb8cb4b67d3" providerId="LiveId" clId="{45FD1E69-CA86-4B05-9F14-67A31BB3BC33}" dt="2023-06-13T01:19:48.858" v="78" actId="1076"/>
          <ac:spMkLst>
            <pc:docMk/>
            <pc:sldMk cId="3526712477" sldId="296"/>
            <ac:spMk id="2" creationId="{40FB2390-39EC-4D93-874C-0CC1874DA11E}"/>
          </ac:spMkLst>
        </pc:spChg>
        <pc:spChg chg="mod">
          <ac:chgData name="Maria Pagano" userId="60497cb8cb4b67d3" providerId="LiveId" clId="{45FD1E69-CA86-4B05-9F14-67A31BB3BC33}" dt="2023-06-13T01:19:18.344" v="71" actId="1076"/>
          <ac:spMkLst>
            <pc:docMk/>
            <pc:sldMk cId="3526712477" sldId="296"/>
            <ac:spMk id="5" creationId="{1BAE7CE8-B9D7-4D08-A05E-FD3346F657DC}"/>
          </ac:spMkLst>
        </pc:spChg>
        <pc:spChg chg="mod">
          <ac:chgData name="Maria Pagano" userId="60497cb8cb4b67d3" providerId="LiveId" clId="{45FD1E69-CA86-4B05-9F14-67A31BB3BC33}" dt="2023-06-13T01:19:42.102" v="77" actId="208"/>
          <ac:spMkLst>
            <pc:docMk/>
            <pc:sldMk cId="3526712477" sldId="296"/>
            <ac:spMk id="6" creationId="{BB5804DE-BC1A-4B7B-9B36-BCCDFE547DC1}"/>
          </ac:spMkLst>
        </pc:spChg>
        <pc:spChg chg="mod">
          <ac:chgData name="Maria Pagano" userId="60497cb8cb4b67d3" providerId="LiveId" clId="{45FD1E69-CA86-4B05-9F14-67A31BB3BC33}" dt="2023-06-13T01:20:23.264" v="81" actId="1076"/>
          <ac:spMkLst>
            <pc:docMk/>
            <pc:sldMk cId="3526712477" sldId="296"/>
            <ac:spMk id="18" creationId="{669144C9-B759-4A05-82A2-661424C5968E}"/>
          </ac:spMkLst>
        </pc:spChg>
        <pc:picChg chg="mod">
          <ac:chgData name="Maria Pagano" userId="60497cb8cb4b67d3" providerId="LiveId" clId="{45FD1E69-CA86-4B05-9F14-67A31BB3BC33}" dt="2023-06-13T01:20:18.551" v="80" actId="1076"/>
          <ac:picMkLst>
            <pc:docMk/>
            <pc:sldMk cId="3526712477" sldId="296"/>
            <ac:picMk id="17" creationId="{5707CFD3-951E-471E-833A-59B2411EEB7B}"/>
          </ac:picMkLst>
        </pc:picChg>
      </pc:sldChg>
      <pc:sldChg chg="modSp mod">
        <pc:chgData name="Maria Pagano" userId="60497cb8cb4b67d3" providerId="LiveId" clId="{45FD1E69-CA86-4B05-9F14-67A31BB3BC33}" dt="2023-06-13T01:28:46.694" v="126" actId="208"/>
        <pc:sldMkLst>
          <pc:docMk/>
          <pc:sldMk cId="2105650724" sldId="298"/>
        </pc:sldMkLst>
        <pc:spChg chg="mod">
          <ac:chgData name="Maria Pagano" userId="60497cb8cb4b67d3" providerId="LiveId" clId="{45FD1E69-CA86-4B05-9F14-67A31BB3BC33}" dt="2023-06-13T01:28:15.994" v="121" actId="1076"/>
          <ac:spMkLst>
            <pc:docMk/>
            <pc:sldMk cId="2105650724" sldId="298"/>
            <ac:spMk id="2" creationId="{9EE02907-ECFF-77B0-2AC0-03CAEC1E79B8}"/>
          </ac:spMkLst>
        </pc:spChg>
        <pc:spChg chg="mod">
          <ac:chgData name="Maria Pagano" userId="60497cb8cb4b67d3" providerId="LiveId" clId="{45FD1E69-CA86-4B05-9F14-67A31BB3BC33}" dt="2023-06-13T01:28:39.189" v="124" actId="1076"/>
          <ac:spMkLst>
            <pc:docMk/>
            <pc:sldMk cId="2105650724" sldId="298"/>
            <ac:spMk id="5" creationId="{03F039BC-A77C-4FB0-A855-C358F05BC92A}"/>
          </ac:spMkLst>
        </pc:spChg>
        <pc:spChg chg="mod">
          <ac:chgData name="Maria Pagano" userId="60497cb8cb4b67d3" providerId="LiveId" clId="{45FD1E69-CA86-4B05-9F14-67A31BB3BC33}" dt="2023-06-13T01:28:46.694" v="126" actId="208"/>
          <ac:spMkLst>
            <pc:docMk/>
            <pc:sldMk cId="2105650724" sldId="298"/>
            <ac:spMk id="6" creationId="{243E5C05-60DB-8785-7FCF-A43147D1044B}"/>
          </ac:spMkLst>
        </pc:spChg>
        <pc:spChg chg="mod">
          <ac:chgData name="Maria Pagano" userId="60497cb8cb4b67d3" providerId="LiveId" clId="{45FD1E69-CA86-4B05-9F14-67A31BB3BC33}" dt="2023-06-13T01:28:01.963" v="118" actId="12"/>
          <ac:spMkLst>
            <pc:docMk/>
            <pc:sldMk cId="2105650724" sldId="298"/>
            <ac:spMk id="8" creationId="{45FA1296-5786-4F37-9206-99A1E2817DCC}"/>
          </ac:spMkLst>
        </pc:spChg>
      </pc:sldChg>
      <pc:sldChg chg="modSp mod">
        <pc:chgData name="Maria Pagano" userId="60497cb8cb4b67d3" providerId="LiveId" clId="{45FD1E69-CA86-4B05-9F14-67A31BB3BC33}" dt="2023-06-13T01:33:41.044" v="146" actId="1076"/>
        <pc:sldMkLst>
          <pc:docMk/>
          <pc:sldMk cId="688836980" sldId="299"/>
        </pc:sldMkLst>
        <pc:spChg chg="mod">
          <ac:chgData name="Maria Pagano" userId="60497cb8cb4b67d3" providerId="LiveId" clId="{45FD1E69-CA86-4B05-9F14-67A31BB3BC33}" dt="2023-06-13T01:33:41.044" v="146" actId="1076"/>
          <ac:spMkLst>
            <pc:docMk/>
            <pc:sldMk cId="688836980" sldId="299"/>
            <ac:spMk id="2" creationId="{505E3C04-860F-4791-84B3-C30C9E12C752}"/>
          </ac:spMkLst>
        </pc:spChg>
        <pc:spChg chg="mod">
          <ac:chgData name="Maria Pagano" userId="60497cb8cb4b67d3" providerId="LiveId" clId="{45FD1E69-CA86-4B05-9F14-67A31BB3BC33}" dt="2023-06-13T01:33:13.733" v="141" actId="1076"/>
          <ac:spMkLst>
            <pc:docMk/>
            <pc:sldMk cId="688836980" sldId="299"/>
            <ac:spMk id="3" creationId="{02B33D79-DF7F-408A-B420-12A2BF977FB6}"/>
          </ac:spMkLst>
        </pc:spChg>
      </pc:sldChg>
      <pc:sldChg chg="modSp mod">
        <pc:chgData name="Maria Pagano" userId="60497cb8cb4b67d3" providerId="LiveId" clId="{45FD1E69-CA86-4B05-9F14-67A31BB3BC33}" dt="2023-06-13T01:32:39.742" v="137" actId="1076"/>
        <pc:sldMkLst>
          <pc:docMk/>
          <pc:sldMk cId="1656708232" sldId="300"/>
        </pc:sldMkLst>
        <pc:spChg chg="mod">
          <ac:chgData name="Maria Pagano" userId="60497cb8cb4b67d3" providerId="LiveId" clId="{45FD1E69-CA86-4B05-9F14-67A31BB3BC33}" dt="2023-06-13T01:32:39.742" v="137" actId="1076"/>
          <ac:spMkLst>
            <pc:docMk/>
            <pc:sldMk cId="1656708232" sldId="300"/>
            <ac:spMk id="3" creationId="{F266C4E7-64A6-46CF-9D06-17EA937CA0BF}"/>
          </ac:spMkLst>
        </pc:spChg>
        <pc:spChg chg="mod">
          <ac:chgData name="Maria Pagano" userId="60497cb8cb4b67d3" providerId="LiveId" clId="{45FD1E69-CA86-4B05-9F14-67A31BB3BC33}" dt="2023-06-13T01:31:40.144" v="130" actId="208"/>
          <ac:spMkLst>
            <pc:docMk/>
            <pc:sldMk cId="1656708232" sldId="300"/>
            <ac:spMk id="4" creationId="{C2DE17A1-4DBC-42E6-80C9-9C6C20C34F5C}"/>
          </ac:spMkLst>
        </pc:spChg>
        <pc:spChg chg="mod">
          <ac:chgData name="Maria Pagano" userId="60497cb8cb4b67d3" providerId="LiveId" clId="{45FD1E69-CA86-4B05-9F14-67A31BB3BC33}" dt="2023-06-13T01:32:21.958" v="134" actId="208"/>
          <ac:spMkLst>
            <pc:docMk/>
            <pc:sldMk cId="1656708232" sldId="300"/>
            <ac:spMk id="8" creationId="{4C4AA026-6C3C-4D56-BC20-9AF2767BBCE1}"/>
          </ac:spMkLst>
        </pc:spChg>
        <pc:spChg chg="mod">
          <ac:chgData name="Maria Pagano" userId="60497cb8cb4b67d3" providerId="LiveId" clId="{45FD1E69-CA86-4B05-9F14-67A31BB3BC33}" dt="2023-06-13T01:32:10.416" v="132" actId="1076"/>
          <ac:spMkLst>
            <pc:docMk/>
            <pc:sldMk cId="1656708232" sldId="300"/>
            <ac:spMk id="9" creationId="{DFE6A359-CF7B-4544-A597-AF194C6CD7BC}"/>
          </ac:spMkLst>
        </pc:spChg>
      </pc:sldChg>
      <pc:sldChg chg="modSp mod">
        <pc:chgData name="Maria Pagano" userId="60497cb8cb4b67d3" providerId="LiveId" clId="{45FD1E69-CA86-4B05-9F14-67A31BB3BC33}" dt="2023-06-13T01:34:53.875" v="183" actId="1076"/>
        <pc:sldMkLst>
          <pc:docMk/>
          <pc:sldMk cId="2375576669" sldId="301"/>
        </pc:sldMkLst>
        <pc:spChg chg="mod">
          <ac:chgData name="Maria Pagano" userId="60497cb8cb4b67d3" providerId="LiveId" clId="{45FD1E69-CA86-4B05-9F14-67A31BB3BC33}" dt="2023-06-13T01:33:58.404" v="149" actId="1076"/>
          <ac:spMkLst>
            <pc:docMk/>
            <pc:sldMk cId="2375576669" sldId="301"/>
            <ac:spMk id="6" creationId="{CE0527F3-EF7A-465B-AF1B-BCCA243A991F}"/>
          </ac:spMkLst>
        </pc:spChg>
        <pc:spChg chg="mod">
          <ac:chgData name="Maria Pagano" userId="60497cb8cb4b67d3" providerId="LiveId" clId="{45FD1E69-CA86-4B05-9F14-67A31BB3BC33}" dt="2023-06-13T01:34:53.875" v="183" actId="1076"/>
          <ac:spMkLst>
            <pc:docMk/>
            <pc:sldMk cId="2375576669" sldId="301"/>
            <ac:spMk id="7" creationId="{00ECF109-A7DE-4435-BD94-DCD1144E6B9B}"/>
          </ac:spMkLst>
        </pc:spChg>
      </pc:sldChg>
      <pc:sldChg chg="addSp modSp mod">
        <pc:chgData name="Maria Pagano" userId="60497cb8cb4b67d3" providerId="LiveId" clId="{45FD1E69-CA86-4B05-9F14-67A31BB3BC33}" dt="2023-06-13T01:46:07.604" v="383" actId="1076"/>
        <pc:sldMkLst>
          <pc:docMk/>
          <pc:sldMk cId="1741634543" sldId="302"/>
        </pc:sldMkLst>
        <pc:spChg chg="mod">
          <ac:chgData name="Maria Pagano" userId="60497cb8cb4b67d3" providerId="LiveId" clId="{45FD1E69-CA86-4B05-9F14-67A31BB3BC33}" dt="2023-06-13T01:46:07.604" v="383" actId="1076"/>
          <ac:spMkLst>
            <pc:docMk/>
            <pc:sldMk cId="1741634543" sldId="302"/>
            <ac:spMk id="3" creationId="{CAAE688D-D22F-4780-BDBE-D7EAB785BE31}"/>
          </ac:spMkLst>
        </pc:spChg>
        <pc:spChg chg="add mod">
          <ac:chgData name="Maria Pagano" userId="60497cb8cb4b67d3" providerId="LiveId" clId="{45FD1E69-CA86-4B05-9F14-67A31BB3BC33}" dt="2023-06-13T01:45:20.500" v="338" actId="1076"/>
          <ac:spMkLst>
            <pc:docMk/>
            <pc:sldMk cId="1741634543" sldId="302"/>
            <ac:spMk id="6" creationId="{5706A1C9-5AE0-4FE2-E328-3FE73D03AC3D}"/>
          </ac:spMkLst>
        </pc:spChg>
        <pc:graphicFrameChg chg="mod modGraphic">
          <ac:chgData name="Maria Pagano" userId="60497cb8cb4b67d3" providerId="LiveId" clId="{45FD1E69-CA86-4B05-9F14-67A31BB3BC33}" dt="2023-06-13T01:45:41.758" v="340" actId="14734"/>
          <ac:graphicFrameMkLst>
            <pc:docMk/>
            <pc:sldMk cId="1741634543" sldId="302"/>
            <ac:graphicFrameMk id="4" creationId="{D07390C6-3650-4359-809D-DBA88D74C655}"/>
          </ac:graphicFrameMkLst>
        </pc:graphicFrameChg>
      </pc:sldChg>
      <pc:sldChg chg="addSp modSp mod">
        <pc:chgData name="Maria Pagano" userId="60497cb8cb4b67d3" providerId="LiveId" clId="{45FD1E69-CA86-4B05-9F14-67A31BB3BC33}" dt="2023-06-13T01:53:26.479" v="724" actId="1076"/>
        <pc:sldMkLst>
          <pc:docMk/>
          <pc:sldMk cId="1737803993" sldId="303"/>
        </pc:sldMkLst>
        <pc:spChg chg="mod">
          <ac:chgData name="Maria Pagano" userId="60497cb8cb4b67d3" providerId="LiveId" clId="{45FD1E69-CA86-4B05-9F14-67A31BB3BC33}" dt="2023-06-13T01:53:19.313" v="723" actId="208"/>
          <ac:spMkLst>
            <pc:docMk/>
            <pc:sldMk cId="1737803993" sldId="303"/>
            <ac:spMk id="2" creationId="{5FEF82BC-A4C3-45F9-9E07-EA5CA880093C}"/>
          </ac:spMkLst>
        </pc:spChg>
        <pc:spChg chg="mod">
          <ac:chgData name="Maria Pagano" userId="60497cb8cb4b67d3" providerId="LiveId" clId="{45FD1E69-CA86-4B05-9F14-67A31BB3BC33}" dt="2023-06-13T01:47:29.215" v="386" actId="1076"/>
          <ac:spMkLst>
            <pc:docMk/>
            <pc:sldMk cId="1737803993" sldId="303"/>
            <ac:spMk id="3" creationId="{EBAFBED5-A1ED-4BE8-952F-24AA73B2878E}"/>
          </ac:spMkLst>
        </pc:spChg>
        <pc:spChg chg="add mod">
          <ac:chgData name="Maria Pagano" userId="60497cb8cb4b67d3" providerId="LiveId" clId="{45FD1E69-CA86-4B05-9F14-67A31BB3BC33}" dt="2023-06-13T01:48:09.514" v="402" actId="208"/>
          <ac:spMkLst>
            <pc:docMk/>
            <pc:sldMk cId="1737803993" sldId="303"/>
            <ac:spMk id="5" creationId="{6A9E45C1-0603-BA57-4690-E83414164288}"/>
          </ac:spMkLst>
        </pc:spChg>
        <pc:spChg chg="add mod">
          <ac:chgData name="Maria Pagano" userId="60497cb8cb4b67d3" providerId="LiveId" clId="{45FD1E69-CA86-4B05-9F14-67A31BB3BC33}" dt="2023-06-13T01:53:26.479" v="724" actId="1076"/>
          <ac:spMkLst>
            <pc:docMk/>
            <pc:sldMk cId="1737803993" sldId="303"/>
            <ac:spMk id="6" creationId="{032824CF-7953-43A4-DEA1-010BEE34D7D9}"/>
          </ac:spMkLst>
        </pc:spChg>
      </pc:sldChg>
      <pc:sldChg chg="modSp mod">
        <pc:chgData name="Maria Pagano" userId="60497cb8cb4b67d3" providerId="LiveId" clId="{45FD1E69-CA86-4B05-9F14-67A31BB3BC33}" dt="2023-06-13T01:42:01.314" v="305" actId="1076"/>
        <pc:sldMkLst>
          <pc:docMk/>
          <pc:sldMk cId="1882391098" sldId="304"/>
        </pc:sldMkLst>
        <pc:spChg chg="mod">
          <ac:chgData name="Maria Pagano" userId="60497cb8cb4b67d3" providerId="LiveId" clId="{45FD1E69-CA86-4B05-9F14-67A31BB3BC33}" dt="2023-06-13T01:42:01.314" v="305" actId="1076"/>
          <ac:spMkLst>
            <pc:docMk/>
            <pc:sldMk cId="1882391098" sldId="304"/>
            <ac:spMk id="3" creationId="{3A3F8CA7-67CA-456D-AAB8-2690F93724EF}"/>
          </ac:spMkLst>
        </pc:spChg>
        <pc:spChg chg="mod">
          <ac:chgData name="Maria Pagano" userId="60497cb8cb4b67d3" providerId="LiveId" clId="{45FD1E69-CA86-4B05-9F14-67A31BB3BC33}" dt="2023-06-13T01:41:43.290" v="302" actId="208"/>
          <ac:spMkLst>
            <pc:docMk/>
            <pc:sldMk cId="1882391098" sldId="304"/>
            <ac:spMk id="4" creationId="{CE3E706A-56E0-42A8-A8F0-D69EBF3DF25C}"/>
          </ac:spMkLst>
        </pc:spChg>
      </pc:sldChg>
      <pc:sldChg chg="modSp mod">
        <pc:chgData name="Maria Pagano" userId="60497cb8cb4b67d3" providerId="LiveId" clId="{45FD1E69-CA86-4B05-9F14-67A31BB3BC33}" dt="2023-06-13T01:43:11.290" v="316" actId="1076"/>
        <pc:sldMkLst>
          <pc:docMk/>
          <pc:sldMk cId="39687654" sldId="305"/>
        </pc:sldMkLst>
        <pc:spChg chg="mod">
          <ac:chgData name="Maria Pagano" userId="60497cb8cb4b67d3" providerId="LiveId" clId="{45FD1E69-CA86-4B05-9F14-67A31BB3BC33}" dt="2023-06-13T01:42:23.286" v="308" actId="1076"/>
          <ac:spMkLst>
            <pc:docMk/>
            <pc:sldMk cId="39687654" sldId="305"/>
            <ac:spMk id="3" creationId="{1A261224-94B1-4144-B8BE-1139D8EC606A}"/>
          </ac:spMkLst>
        </pc:spChg>
        <pc:spChg chg="mod">
          <ac:chgData name="Maria Pagano" userId="60497cb8cb4b67d3" providerId="LiveId" clId="{45FD1E69-CA86-4B05-9F14-67A31BB3BC33}" dt="2023-06-13T01:42:36.825" v="311" actId="208"/>
          <ac:spMkLst>
            <pc:docMk/>
            <pc:sldMk cId="39687654" sldId="305"/>
            <ac:spMk id="4" creationId="{A72BC6C5-3943-5BF9-DEFF-D2E69251562A}"/>
          </ac:spMkLst>
        </pc:spChg>
        <pc:spChg chg="mod">
          <ac:chgData name="Maria Pagano" userId="60497cb8cb4b67d3" providerId="LiveId" clId="{45FD1E69-CA86-4B05-9F14-67A31BB3BC33}" dt="2023-06-13T01:43:11.290" v="316" actId="1076"/>
          <ac:spMkLst>
            <pc:docMk/>
            <pc:sldMk cId="39687654" sldId="305"/>
            <ac:spMk id="5" creationId="{C15741AE-DB88-4E4E-9B8F-C4890D2E73FB}"/>
          </ac:spMkLst>
        </pc:spChg>
      </pc:sldChg>
      <pc:sldChg chg="modSp mod">
        <pc:chgData name="Maria Pagano" userId="60497cb8cb4b67d3" providerId="LiveId" clId="{45FD1E69-CA86-4B05-9F14-67A31BB3BC33}" dt="2023-06-13T01:44:10.570" v="328" actId="1076"/>
        <pc:sldMkLst>
          <pc:docMk/>
          <pc:sldMk cId="3353350848" sldId="307"/>
        </pc:sldMkLst>
        <pc:spChg chg="mod">
          <ac:chgData name="Maria Pagano" userId="60497cb8cb4b67d3" providerId="LiveId" clId="{45FD1E69-CA86-4B05-9F14-67A31BB3BC33}" dt="2023-06-13T01:43:30.122" v="319" actId="1076"/>
          <ac:spMkLst>
            <pc:docMk/>
            <pc:sldMk cId="3353350848" sldId="307"/>
            <ac:spMk id="3" creationId="{603037CB-7BB4-49CB-8573-69AC885DC28C}"/>
          </ac:spMkLst>
        </pc:spChg>
        <pc:spChg chg="mod">
          <ac:chgData name="Maria Pagano" userId="60497cb8cb4b67d3" providerId="LiveId" clId="{45FD1E69-CA86-4B05-9F14-67A31BB3BC33}" dt="2023-06-13T01:43:41.361" v="321" actId="208"/>
          <ac:spMkLst>
            <pc:docMk/>
            <pc:sldMk cId="3353350848" sldId="307"/>
            <ac:spMk id="4" creationId="{664DF17E-D084-4140-A20F-1A3DE0587738}"/>
          </ac:spMkLst>
        </pc:spChg>
        <pc:spChg chg="mod">
          <ac:chgData name="Maria Pagano" userId="60497cb8cb4b67d3" providerId="LiveId" clId="{45FD1E69-CA86-4B05-9F14-67A31BB3BC33}" dt="2023-06-13T01:44:03.371" v="326" actId="14100"/>
          <ac:spMkLst>
            <pc:docMk/>
            <pc:sldMk cId="3353350848" sldId="307"/>
            <ac:spMk id="8" creationId="{645B535D-26AE-41C1-8ADA-1EB28EE591D6}"/>
          </ac:spMkLst>
        </pc:spChg>
        <pc:spChg chg="mod">
          <ac:chgData name="Maria Pagano" userId="60497cb8cb4b67d3" providerId="LiveId" clId="{45FD1E69-CA86-4B05-9F14-67A31BB3BC33}" dt="2023-06-13T01:43:51.090" v="323" actId="208"/>
          <ac:spMkLst>
            <pc:docMk/>
            <pc:sldMk cId="3353350848" sldId="307"/>
            <ac:spMk id="10" creationId="{0A70247A-BD70-4168-B96F-3E0B0B4700D3}"/>
          </ac:spMkLst>
        </pc:spChg>
        <pc:spChg chg="mod">
          <ac:chgData name="Maria Pagano" userId="60497cb8cb4b67d3" providerId="LiveId" clId="{45FD1E69-CA86-4B05-9F14-67A31BB3BC33}" dt="2023-06-13T01:44:10.570" v="328" actId="1076"/>
          <ac:spMkLst>
            <pc:docMk/>
            <pc:sldMk cId="3353350848" sldId="307"/>
            <ac:spMk id="12" creationId="{B23251FD-36A4-4F67-B2F5-D8A09FE0CE5F}"/>
          </ac:spMkLst>
        </pc:spChg>
      </pc:sldChg>
      <pc:sldChg chg="modSp mod">
        <pc:chgData name="Maria Pagano" userId="60497cb8cb4b67d3" providerId="LiveId" clId="{45FD1E69-CA86-4B05-9F14-67A31BB3BC33}" dt="2023-06-13T01:54:56.169" v="739" actId="14861"/>
        <pc:sldMkLst>
          <pc:docMk/>
          <pc:sldMk cId="2277285430" sldId="308"/>
        </pc:sldMkLst>
        <pc:spChg chg="mod">
          <ac:chgData name="Maria Pagano" userId="60497cb8cb4b67d3" providerId="LiveId" clId="{45FD1E69-CA86-4B05-9F14-67A31BB3BC33}" dt="2023-06-13T01:53:51.637" v="728" actId="1076"/>
          <ac:spMkLst>
            <pc:docMk/>
            <pc:sldMk cId="2277285430" sldId="308"/>
            <ac:spMk id="3" creationId="{14136405-83E9-4815-BE4E-7E1995335ACE}"/>
          </ac:spMkLst>
        </pc:spChg>
        <pc:spChg chg="mod">
          <ac:chgData name="Maria Pagano" userId="60497cb8cb4b67d3" providerId="LiveId" clId="{45FD1E69-CA86-4B05-9F14-67A31BB3BC33}" dt="2023-06-13T01:54:21.773" v="733" actId="14861"/>
          <ac:spMkLst>
            <pc:docMk/>
            <pc:sldMk cId="2277285430" sldId="308"/>
            <ac:spMk id="9" creationId="{58776E8B-CAC8-899D-CCBA-F43D18C8C86F}"/>
          </ac:spMkLst>
        </pc:spChg>
        <pc:spChg chg="mod">
          <ac:chgData name="Maria Pagano" userId="60497cb8cb4b67d3" providerId="LiveId" clId="{45FD1E69-CA86-4B05-9F14-67A31BB3BC33}" dt="2023-06-13T01:54:40.067" v="736" actId="14861"/>
          <ac:spMkLst>
            <pc:docMk/>
            <pc:sldMk cId="2277285430" sldId="308"/>
            <ac:spMk id="13" creationId="{25462D40-9E08-0D26-4EB3-856EE8972C0F}"/>
          </ac:spMkLst>
        </pc:spChg>
        <pc:spChg chg="mod">
          <ac:chgData name="Maria Pagano" userId="60497cb8cb4b67d3" providerId="LiveId" clId="{45FD1E69-CA86-4B05-9F14-67A31BB3BC33}" dt="2023-06-13T01:53:59.923" v="730" actId="208"/>
          <ac:spMkLst>
            <pc:docMk/>
            <pc:sldMk cId="2277285430" sldId="308"/>
            <ac:spMk id="17" creationId="{D260414A-50F1-4FC9-BA1F-579043C70164}"/>
          </ac:spMkLst>
        </pc:spChg>
        <pc:spChg chg="mod">
          <ac:chgData name="Maria Pagano" userId="60497cb8cb4b67d3" providerId="LiveId" clId="{45FD1E69-CA86-4B05-9F14-67A31BB3BC33}" dt="2023-06-13T01:54:56.169" v="739" actId="14861"/>
          <ac:spMkLst>
            <pc:docMk/>
            <pc:sldMk cId="2277285430" sldId="308"/>
            <ac:spMk id="18" creationId="{43C5F2EC-57D4-CD69-3062-45FC41C7274E}"/>
          </ac:spMkLst>
        </pc:spChg>
      </pc:sldChg>
      <pc:sldChg chg="modSp mod">
        <pc:chgData name="Maria Pagano" userId="60497cb8cb4b67d3" providerId="LiveId" clId="{45FD1E69-CA86-4B05-9F14-67A31BB3BC33}" dt="2023-06-13T01:55:49.631" v="746" actId="1076"/>
        <pc:sldMkLst>
          <pc:docMk/>
          <pc:sldMk cId="1956765031" sldId="309"/>
        </pc:sldMkLst>
        <pc:spChg chg="mod">
          <ac:chgData name="Maria Pagano" userId="60497cb8cb4b67d3" providerId="LiveId" clId="{45FD1E69-CA86-4B05-9F14-67A31BB3BC33}" dt="2023-06-13T01:55:36.047" v="743" actId="20577"/>
          <ac:spMkLst>
            <pc:docMk/>
            <pc:sldMk cId="1956765031" sldId="309"/>
            <ac:spMk id="3" creationId="{14B5264C-3543-44D1-908D-E510A724D14C}"/>
          </ac:spMkLst>
        </pc:spChg>
        <pc:spChg chg="mod">
          <ac:chgData name="Maria Pagano" userId="60497cb8cb4b67d3" providerId="LiveId" clId="{45FD1E69-CA86-4B05-9F14-67A31BB3BC33}" dt="2023-06-13T01:55:49.631" v="746" actId="1076"/>
          <ac:spMkLst>
            <pc:docMk/>
            <pc:sldMk cId="1956765031" sldId="309"/>
            <ac:spMk id="4" creationId="{F24B1595-F6DE-B0FA-235B-DFBC1EA81777}"/>
          </ac:spMkLst>
        </pc:spChg>
        <pc:spChg chg="mod">
          <ac:chgData name="Maria Pagano" userId="60497cb8cb4b67d3" providerId="LiveId" clId="{45FD1E69-CA86-4B05-9F14-67A31BB3BC33}" dt="2023-06-13T01:55:26.511" v="741" actId="208"/>
          <ac:spMkLst>
            <pc:docMk/>
            <pc:sldMk cId="1956765031" sldId="309"/>
            <ac:spMk id="9" creationId="{2FE40AED-2265-4007-ABAB-287990BFCD61}"/>
          </ac:spMkLst>
        </pc:spChg>
      </pc:sldChg>
      <pc:sldChg chg="modSp mod">
        <pc:chgData name="Maria Pagano" userId="60497cb8cb4b67d3" providerId="LiveId" clId="{45FD1E69-CA86-4B05-9F14-67A31BB3BC33}" dt="2023-06-13T01:27:28.264" v="114" actId="1076"/>
        <pc:sldMkLst>
          <pc:docMk/>
          <pc:sldMk cId="2881907197" sldId="310"/>
        </pc:sldMkLst>
        <pc:spChg chg="mod">
          <ac:chgData name="Maria Pagano" userId="60497cb8cb4b67d3" providerId="LiveId" clId="{45FD1E69-CA86-4B05-9F14-67A31BB3BC33}" dt="2023-06-13T01:26:02.554" v="89" actId="1076"/>
          <ac:spMkLst>
            <pc:docMk/>
            <pc:sldMk cId="2881907197" sldId="310"/>
            <ac:spMk id="3" creationId="{DEF86A7C-8029-CCA6-C40F-6B09F4611E7E}"/>
          </ac:spMkLst>
        </pc:spChg>
        <pc:spChg chg="mod">
          <ac:chgData name="Maria Pagano" userId="60497cb8cb4b67d3" providerId="LiveId" clId="{45FD1E69-CA86-4B05-9F14-67A31BB3BC33}" dt="2023-06-13T01:27:28.264" v="114" actId="1076"/>
          <ac:spMkLst>
            <pc:docMk/>
            <pc:sldMk cId="2881907197" sldId="310"/>
            <ac:spMk id="4" creationId="{4D36FC64-1EA9-D3D3-3545-82064630B8DD}"/>
          </ac:spMkLst>
        </pc:spChg>
        <pc:spChg chg="mod">
          <ac:chgData name="Maria Pagano" userId="60497cb8cb4b67d3" providerId="LiveId" clId="{45FD1E69-CA86-4B05-9F14-67A31BB3BC33}" dt="2023-06-13T01:26:34.762" v="96" actId="14100"/>
          <ac:spMkLst>
            <pc:docMk/>
            <pc:sldMk cId="2881907197" sldId="310"/>
            <ac:spMk id="9" creationId="{40A27E26-F869-90C0-ED8C-220AFAD3CB5B}"/>
          </ac:spMkLst>
        </pc:spChg>
      </pc:sldChg>
      <pc:sldChg chg="addSp delSp new del mod">
        <pc:chgData name="Maria Pagano" userId="60497cb8cb4b67d3" providerId="LiveId" clId="{45FD1E69-CA86-4B05-9F14-67A31BB3BC33}" dt="2023-06-13T01:16:57.017" v="43" actId="2696"/>
        <pc:sldMkLst>
          <pc:docMk/>
          <pc:sldMk cId="41301349" sldId="311"/>
        </pc:sldMkLst>
        <pc:picChg chg="add del">
          <ac:chgData name="Maria Pagano" userId="60497cb8cb4b67d3" providerId="LiveId" clId="{45FD1E69-CA86-4B05-9F14-67A31BB3BC33}" dt="2023-06-13T01:15:54.101" v="33" actId="21"/>
          <ac:picMkLst>
            <pc:docMk/>
            <pc:sldMk cId="41301349" sldId="311"/>
            <ac:picMk id="2" creationId="{A213B4AB-06E7-CDBC-264B-F7C9C27D4F3B}"/>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1963"/>
          </a:xfrm>
          <a:prstGeom prst="rect">
            <a:avLst/>
          </a:prstGeom>
        </p:spPr>
        <p:txBody>
          <a:bodyPr vert="horz" lIns="91440" tIns="45720" rIns="91440" bIns="45720" rtlCol="0"/>
          <a:lstStyle>
            <a:lvl1pPr algn="r">
              <a:defRPr sz="1200"/>
            </a:lvl1pPr>
          </a:lstStyle>
          <a:p>
            <a:fld id="{E0EA6FB7-2F9D-42C1-8673-69087CB4FCE6}" type="datetimeFigureOut">
              <a:rPr lang="en-US" smtClean="0"/>
              <a:t>6/14/2023</a:t>
            </a:fld>
            <a:endParaRPr lang="en-US"/>
          </a:p>
        </p:txBody>
      </p:sp>
      <p:sp>
        <p:nvSpPr>
          <p:cNvPr id="4" name="Slide Image Placeholder 3"/>
          <p:cNvSpPr>
            <a:spLocks noGrp="1" noRot="1" noChangeAspect="1"/>
          </p:cNvSpPr>
          <p:nvPr>
            <p:ph type="sldImg" idx="2"/>
          </p:nvPr>
        </p:nvSpPr>
        <p:spPr>
          <a:xfrm>
            <a:off x="427038" y="692150"/>
            <a:ext cx="6156325" cy="34639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387850"/>
            <a:ext cx="5607050" cy="41560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2525"/>
            <a:ext cx="3038475" cy="46196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772525"/>
            <a:ext cx="3038475" cy="461963"/>
          </a:xfrm>
          <a:prstGeom prst="rect">
            <a:avLst/>
          </a:prstGeom>
        </p:spPr>
        <p:txBody>
          <a:bodyPr vert="horz" lIns="91440" tIns="45720" rIns="91440" bIns="45720" rtlCol="0" anchor="b"/>
          <a:lstStyle>
            <a:lvl1pPr algn="r">
              <a:defRPr sz="1200"/>
            </a:lvl1pPr>
          </a:lstStyle>
          <a:p>
            <a:fld id="{91C99E0F-012B-4DC3-ACE3-93EFA6B4EFB1}" type="slidenum">
              <a:rPr lang="en-US" smtClean="0"/>
              <a:t>‹#›</a:t>
            </a:fld>
            <a:endParaRPr lang="en-US"/>
          </a:p>
        </p:txBody>
      </p:sp>
    </p:spTree>
    <p:extLst>
      <p:ext uri="{BB962C8B-B14F-4D97-AF65-F5344CB8AC3E}">
        <p14:creationId xmlns:p14="http://schemas.microsoft.com/office/powerpoint/2010/main" val="197249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C99E0F-012B-4DC3-ACE3-93EFA6B4EFB1}" type="slidenum">
              <a:rPr lang="en-US" smtClean="0"/>
              <a:t>5</a:t>
            </a:fld>
            <a:endParaRPr lang="en-US"/>
          </a:p>
        </p:txBody>
      </p:sp>
    </p:spTree>
    <p:extLst>
      <p:ext uri="{BB962C8B-B14F-4D97-AF65-F5344CB8AC3E}">
        <p14:creationId xmlns:p14="http://schemas.microsoft.com/office/powerpoint/2010/main" val="3005757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2CEF3B-A037-46D0-B02C-1428F07E9383}" type="datetimeFigureOut">
              <a:rPr lang="en-US" dirty="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CE482DC-2269-4F26-9D2A-7E44B1A4CD8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6/14/2023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6/14/2023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6/14/2023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96DFF08F-DC6B-4601-B491-B0F83F6DD2DA}" type="datetimeFigureOut">
              <a:rPr lang="en-US" dirty="0"/>
              <a:pPr/>
              <a:t>6/14/2023</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96DFF08F-DC6B-4601-B491-B0F83F6DD2DA}" type="datetimeFigureOut">
              <a:rPr lang="en-US" dirty="0"/>
              <a:pPr/>
              <a:t>6/14/2023</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6/14/2023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6/14/2023</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hyperlink" Target="https://creativecommons.org/publicdomain/zero/1.0/deed.en" TargetMode="External"/><Relationship Id="rId3" Type="http://schemas.openxmlformats.org/officeDocument/2006/relationships/hyperlink" Target="https://openstax.org/books/college-physics/pages/1-introduction-to-science-and-the-realm-of-physics-physical-quantities-and-units" TargetMode="External"/><Relationship Id="rId7" Type="http://schemas.openxmlformats.org/officeDocument/2006/relationships/hyperlink" Target="https://pixabay.com/en/users/MedicalPrudens-481982/" TargetMode="External"/><Relationship Id="rId2" Type="http://schemas.openxmlformats.org/officeDocument/2006/relationships/image" Target="../media/image13.png"/><Relationship Id="rId1" Type="http://schemas.openxmlformats.org/officeDocument/2006/relationships/slideLayout" Target="../slideLayouts/slideLayout7.xml"/><Relationship Id="rId6" Type="http://schemas.openxmlformats.org/officeDocument/2006/relationships/hyperlink" Target="https://pixabay.com/photos/patient-ultrasound-pregnant-470514/" TargetMode="External"/><Relationship Id="rId5" Type="http://schemas.openxmlformats.org/officeDocument/2006/relationships/image" Target="../media/image14.png"/><Relationship Id="rId4" Type="http://schemas.openxmlformats.org/officeDocument/2006/relationships/hyperlink" Target="https://creativecommons.org/licenses/by/4.0/" TargetMode="External"/><Relationship Id="rId9" Type="http://schemas.openxmlformats.org/officeDocument/2006/relationships/hyperlink" Target="https://www.parents.com/pregnancy/stages/ultrasound/ultrasound-a-trimester-by-trimester-guid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en.wikipedia.org/wiki/Amniocentesis" TargetMode="External"/><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hyperlink" Target="https://www.youtube.com/watch?v=bZcGpjyOXt0" TargetMode="External"/><Relationship Id="rId4" Type="http://schemas.openxmlformats.org/officeDocument/2006/relationships/hyperlink" Target="https://creativecommons.org/licenses/by-sa/3.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www.youtube.com/watch?v=GB0JkmMhGnQ" TargetMode="External"/><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hyperlink" Target="https://medlineplus.gov/ency/presentations/100194_4.htm" TargetMode="External"/><Relationship Id="rId5" Type="http://schemas.openxmlformats.org/officeDocument/2006/relationships/hyperlink" Target="https://healthjade.net/chorionic-villus-sampling/" TargetMode="External"/><Relationship Id="rId4" Type="http://schemas.openxmlformats.org/officeDocument/2006/relationships/hyperlink" Target="https://medlineplus.gov/ency/imagepages/9181.htm"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nc-sa/3.0/" TargetMode="External"/><Relationship Id="rId2" Type="http://schemas.openxmlformats.org/officeDocument/2006/relationships/hyperlink" Target="http://dept.clcillinois.edu/psy/LifespanDevelopment.pdf" TargetMode="External"/><Relationship Id="rId1" Type="http://schemas.openxmlformats.org/officeDocument/2006/relationships/slideLayout" Target="../slideLayouts/slideLayout7.xml"/><Relationship Id="rId4" Type="http://schemas.openxmlformats.org/officeDocument/2006/relationships/hyperlink" Target="https://www.fhcsd.org/prenatal-care/what-are-the-most-common-complications-during-pregnancy/?lang=ar" TargetMode="Externa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qKAOkYMycH4&amp;t=2s"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sa/3.0/" TargetMode="External"/><Relationship Id="rId7" Type="http://schemas.openxmlformats.org/officeDocument/2006/relationships/hyperlink" Target="https://www.allenreproductivecenter.com/intrauterine-insemination.html" TargetMode="External"/><Relationship Id="rId2" Type="http://schemas.openxmlformats.org/officeDocument/2006/relationships/hyperlink" Target="https://en.wikipedia.org/wiki/Artificial_insemination" TargetMode="Externa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hyperlink" Target="https://en.wikipedia.org/wiki/In_vitro_fertilisation" TargetMode="External"/><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hyperlink" Target="https://www.youtube.com/watch?v=i8Kjfemc7zA" TargetMode="External"/><Relationship Id="rId5" Type="http://schemas.openxmlformats.org/officeDocument/2006/relationships/hyperlink" Target="https://www.youtube.com/watch?v=fnYBLYfFx2Y&amp;t=2s" TargetMode="External"/><Relationship Id="rId4" Type="http://schemas.openxmlformats.org/officeDocument/2006/relationships/hyperlink" Target="https://creativecommons.org/licenses/by-sa/3.0/"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png"/><Relationship Id="rId7" Type="http://schemas.openxmlformats.org/officeDocument/2006/relationships/hyperlink" Target="https://commons.wikimedia.org/wiki/File:Embryo_7_weeks_after_conception.jpg" TargetMode="External"/><Relationship Id="rId2" Type="http://schemas.openxmlformats.org/officeDocument/2006/relationships/hyperlink" Target="https://www.verywellmind.com/stages-of-prenatal-development-2795073" TargetMode="External"/><Relationship Id="rId1" Type="http://schemas.openxmlformats.org/officeDocument/2006/relationships/slideLayout" Target="../slideLayouts/slideLayout7.xml"/><Relationship Id="rId6" Type="http://schemas.openxmlformats.org/officeDocument/2006/relationships/image" Target="../media/image2.png"/><Relationship Id="rId5" Type="http://schemas.openxmlformats.org/officeDocument/2006/relationships/hyperlink" Target="https://en.wikipedia.org/wiki/Wikipedia:Text_of_the_Creative_Commons_Attribution-ShareAlike_3.0_Unported_License" TargetMode="External"/><Relationship Id="rId4" Type="http://schemas.openxmlformats.org/officeDocument/2006/relationships/hyperlink" Target="https://en.wikipedia.org/wiki/Human_embryonic_development#Germinal_stage" TargetMode="External"/><Relationship Id="rId9" Type="http://schemas.openxmlformats.org/officeDocument/2006/relationships/hyperlink" Target="https://commons.wikimedia.org/wiki/File:Ecograf%C3%ADas.12_semanas.jpg"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openstax.org/books/anatomy-and-physiology/pages/1-introduction"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hyperlink" Target="https://www.youtube.com/watch?v=BFrVmDgh4v4" TargetMode="External"/><Relationship Id="rId4" Type="http://schemas.openxmlformats.org/officeDocument/2006/relationships/hyperlink" Target="https://creativecommons.org/licenses/by/4.0/"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openstax.org/books/anatomy-and-physiology/pages/1-introduction" TargetMode="External"/><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hyperlink" Target="https://www.youtube.com/watch?v=RAgWygmFuBs" TargetMode="External"/><Relationship Id="rId4" Type="http://schemas.openxmlformats.org/officeDocument/2006/relationships/hyperlink" Target="https://creativecommons.org/licenses/by/4.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hyperlink" Target="https://www.youtube.com/watch?v=UA-Tk9qlG9A&amp;t=142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hyperlink" Target="https://creativecommons.org/licenses/by/4.0/" TargetMode="External"/><Relationship Id="rId5" Type="http://schemas.openxmlformats.org/officeDocument/2006/relationships/hyperlink" Target="https://cnx.org/" TargetMode="External"/><Relationship Id="rId4" Type="http://schemas.openxmlformats.org/officeDocument/2006/relationships/hyperlink" Target="https://cnx.org/contents/Sr8Ev5Og@4.100:b7opmCF3@3/Stages-of-Development"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twins.org.au/" TargetMode="External"/><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hyperlink" Target="https://www.youtube.com/watch?v=ILsYPHAocgY" TargetMode="External"/></Relationships>
</file>

<file path=ppt/slides/_rels/slide7.xml.rels><?xml version="1.0" encoding="UTF-8" standalone="yes"?>
<Relationships xmlns="http://schemas.openxmlformats.org/package/2006/relationships"><Relationship Id="rId8" Type="http://schemas.openxmlformats.org/officeDocument/2006/relationships/hyperlink" Target="https://www.britannica.com/science/notochord" TargetMode="External"/><Relationship Id="rId3" Type="http://schemas.openxmlformats.org/officeDocument/2006/relationships/hyperlink" Target="https://www.youtube.com/watch?v=quqKZuvcMMk" TargetMode="External"/><Relationship Id="rId7" Type="http://schemas.openxmlformats.org/officeDocument/2006/relationships/hyperlink" Target="https://manoa.hawaii.edu/exploringourfluidearth/biological/invertebrates/phylum-chordata#:~:text=The%20phylum%20Chordata%20consists%20of,with%20backbones%20(subphylum%20Vertebrata)." TargetMode="External"/><Relationship Id="rId2" Type="http://schemas.openxmlformats.org/officeDocument/2006/relationships/hyperlink" Target="https://www.youtube.com/watch?v=lhapeOo6laA" TargetMode="External"/><Relationship Id="rId1" Type="http://schemas.openxmlformats.org/officeDocument/2006/relationships/slideLayout" Target="../slideLayouts/slideLayout7.xml"/><Relationship Id="rId6" Type="http://schemas.openxmlformats.org/officeDocument/2006/relationships/hyperlink" Target="https://www.ncbi.nlm.nih.gov/books/NBK554394/#:~:text=Gastrulation%20is%20defined%20as%20an,multidimensional%20structure%20called%20the%20gastrula." TargetMode="External"/><Relationship Id="rId5" Type="http://schemas.openxmlformats.org/officeDocument/2006/relationships/image" Target="../media/image9.png"/><Relationship Id="rId4" Type="http://schemas.openxmlformats.org/officeDocument/2006/relationships/hyperlink" Target="https://ib.bioninja.com.au/options/option-a-neurobiology-and/a1-neural-development/neurulation.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mbryo.asu.edu/pages/teratogens" TargetMode="External"/><Relationship Id="rId2" Type="http://schemas.openxmlformats.org/officeDocument/2006/relationships/hyperlink" Target="http://kdienerete210.weebly.com/beginnings.html" TargetMode="Externa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hyperlink" Target="https://www.youtube.com/watch?v=jKnyEf81mo4" TargetMode="External"/><Relationship Id="rId4" Type="http://schemas.openxmlformats.org/officeDocument/2006/relationships/hyperlink" Target="https://creativecommons.org/licenses/by-nc-sa/3.0/" TargetMode="External"/></Relationships>
</file>

<file path=ppt/slides/_rels/slide9.xml.rels><?xml version="1.0" encoding="UTF-8" standalone="yes"?>
<Relationships xmlns="http://schemas.openxmlformats.org/package/2006/relationships"><Relationship Id="rId8" Type="http://schemas.openxmlformats.org/officeDocument/2006/relationships/hyperlink" Target="https://www.niaaa.nih.gov/" TargetMode="External"/><Relationship Id="rId3" Type="http://schemas.openxmlformats.org/officeDocument/2006/relationships/hyperlink" Target="http://www.come-over.to/FAS/FASbrain.htm" TargetMode="External"/><Relationship Id="rId7" Type="http://schemas.openxmlformats.org/officeDocument/2006/relationships/hyperlink" Target="https://pubs.niaaa.nih.gov/publications/arh25-3/153-158.htm" TargetMode="External"/><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hyperlink" Target="https://creativecommons.org/licenses/by-sa/3.0/" TargetMode="External"/><Relationship Id="rId5" Type="http://schemas.openxmlformats.org/officeDocument/2006/relationships/hyperlink" Target="https://psychology.wikia.org/wiki/Fetal_Alcohol_Spectrum_Disorder" TargetMode="External"/><Relationship Id="rId10" Type="http://schemas.openxmlformats.org/officeDocument/2006/relationships/hyperlink" Target="https://www.pbs.org/newshour/show/fetal-alcohol-disorder-is-more-common-than-you-think" TargetMode="External"/><Relationship Id="rId4" Type="http://schemas.openxmlformats.org/officeDocument/2006/relationships/hyperlink" Target="https://www.wikia.org/" TargetMode="External"/><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400" dirty="0"/>
              <a:t>Prenatal Development</a:t>
            </a:r>
          </a:p>
        </p:txBody>
      </p:sp>
      <p:sp>
        <p:nvSpPr>
          <p:cNvPr id="3" name="Subtitle 2"/>
          <p:cNvSpPr>
            <a:spLocks noGrp="1"/>
          </p:cNvSpPr>
          <p:nvPr>
            <p:ph type="subTitle" idx="1"/>
          </p:nvPr>
        </p:nvSpPr>
        <p:spPr/>
        <p:txBody>
          <a:bodyPr/>
          <a:lstStyle/>
          <a:p>
            <a:r>
              <a:rPr lang="en-US" dirty="0"/>
              <a:t>Chapter 4</a:t>
            </a:r>
          </a:p>
        </p:txBody>
      </p:sp>
    </p:spTree>
    <p:extLst>
      <p:ext uri="{BB962C8B-B14F-4D97-AF65-F5344CB8AC3E}">
        <p14:creationId xmlns:p14="http://schemas.microsoft.com/office/powerpoint/2010/main" val="2312275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2B33D79-DF7F-408A-B420-12A2BF977FB6}"/>
              </a:ext>
            </a:extLst>
          </p:cNvPr>
          <p:cNvSpPr txBox="1">
            <a:spLocks/>
          </p:cNvSpPr>
          <p:nvPr/>
        </p:nvSpPr>
        <p:spPr>
          <a:xfrm>
            <a:off x="2205228" y="29825"/>
            <a:ext cx="7781544"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Maternal Factors That Effect The Outcome of a Pregnancy</a:t>
            </a:r>
          </a:p>
        </p:txBody>
      </p:sp>
      <p:sp>
        <p:nvSpPr>
          <p:cNvPr id="2" name="TextBox 1">
            <a:extLst>
              <a:ext uri="{FF2B5EF4-FFF2-40B4-BE49-F238E27FC236}">
                <a16:creationId xmlns:a16="http://schemas.microsoft.com/office/drawing/2014/main" id="{505E3C04-860F-4791-84B3-C30C9E12C752}"/>
              </a:ext>
            </a:extLst>
          </p:cNvPr>
          <p:cNvSpPr txBox="1"/>
          <p:nvPr/>
        </p:nvSpPr>
        <p:spPr>
          <a:xfrm>
            <a:off x="207645" y="662833"/>
            <a:ext cx="11776710" cy="526297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Age of Mom:</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Woman over the age of 35 are likely to have an increased risk of diabetes, miscarriages, premature birth, and having a child with a genetic disorder or birth defect.</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Teenage mothers are at higher risk for anemia and high blood pressure, especially if the mom is under the age of 15. Infants born to teenage moms have a higher risk for being premature and low birthweight.</a:t>
            </a:r>
          </a:p>
          <a:p>
            <a:pPr marL="742950" lvl="1"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Gestational Diabetes: </a:t>
            </a:r>
            <a:r>
              <a:rPr lang="en-US" sz="1600" dirty="0">
                <a:latin typeface="Arial" panose="020B0604020202020204" pitchFamily="34" charset="0"/>
                <a:cs typeface="Arial" panose="020B0604020202020204" pitchFamily="34" charset="0"/>
              </a:rPr>
              <a:t>Approximately 7% of pregnant women will develop diabetes.  If untreated, gestational diabetes can cause premature birth, stillbirth, jaundice, and low blood sugar.</a:t>
            </a:r>
          </a:p>
          <a:p>
            <a:pPr marL="285750"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High Blood Pressure: </a:t>
            </a:r>
            <a:r>
              <a:rPr lang="en-US" sz="1600" dirty="0">
                <a:latin typeface="Arial" panose="020B0604020202020204" pitchFamily="34" charset="0"/>
                <a:cs typeface="Arial" panose="020B0604020202020204" pitchFamily="34" charset="0"/>
              </a:rPr>
              <a:t>Can lead to premature birth, low birth weight, and placental abruption.</a:t>
            </a:r>
          </a:p>
          <a:p>
            <a:pPr marL="285750"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Rh Disease: </a:t>
            </a:r>
            <a:r>
              <a:rPr lang="en-US" sz="1600" dirty="0">
                <a:latin typeface="Arial" panose="020B0604020202020204" pitchFamily="34" charset="0"/>
                <a:cs typeface="Arial" panose="020B0604020202020204" pitchFamily="34" charset="0"/>
              </a:rPr>
              <a:t>Can lead to jaundice, anemia, heart failure, brain damage and death.</a:t>
            </a:r>
          </a:p>
          <a:p>
            <a:pPr marL="285750"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Weight Gain or Loss:</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Women who gain too little weight risk giving birth to a child who is low-birth weight.</a:t>
            </a:r>
          </a:p>
          <a:p>
            <a:pPr marL="742950"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Women who gain too much weight could have a premature infant or an overweight infant.</a:t>
            </a:r>
          </a:p>
          <a:p>
            <a:pPr marL="742950" lvl="1"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Stress: </a:t>
            </a:r>
            <a:r>
              <a:rPr lang="en-US" sz="1600" dirty="0">
                <a:latin typeface="Arial" panose="020B0604020202020204" pitchFamily="34" charset="0"/>
                <a:cs typeface="Arial" panose="020B0604020202020204" pitchFamily="34" charset="0"/>
              </a:rPr>
              <a:t>Can lead to premature birth, or low birthweight.</a:t>
            </a:r>
          </a:p>
          <a:p>
            <a:pPr marL="285750" indent="-285750">
              <a:buFont typeface="Wingdings" panose="05000000000000000000" pitchFamily="2" charset="2"/>
              <a:buChar char="Ø"/>
            </a:pPr>
            <a:endParaRPr lang="en-US" sz="1600"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600" b="1" dirty="0">
                <a:latin typeface="Arial" panose="020B0604020202020204" pitchFamily="34" charset="0"/>
                <a:cs typeface="Arial" panose="020B0604020202020204" pitchFamily="34" charset="0"/>
              </a:rPr>
              <a:t>Depression: </a:t>
            </a:r>
            <a:r>
              <a:rPr lang="en-US" sz="1600" dirty="0">
                <a:latin typeface="Arial" panose="020B0604020202020204" pitchFamily="34" charset="0"/>
                <a:cs typeface="Arial" panose="020B0604020202020204" pitchFamily="34" charset="0"/>
              </a:rPr>
              <a:t>Can lead to premature birth, low birthweight, less newborn activity and attentiveness.  Women taking antidepressants during pregnancy risk giving birth to a child with birth defects.</a:t>
            </a:r>
          </a:p>
        </p:txBody>
      </p:sp>
    </p:spTree>
    <p:extLst>
      <p:ext uri="{BB962C8B-B14F-4D97-AF65-F5344CB8AC3E}">
        <p14:creationId xmlns:p14="http://schemas.microsoft.com/office/powerpoint/2010/main" val="6888369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E0527F3-EF7A-465B-AF1B-BCCA243A991F}"/>
              </a:ext>
            </a:extLst>
          </p:cNvPr>
          <p:cNvSpPr txBox="1">
            <a:spLocks/>
          </p:cNvSpPr>
          <p:nvPr/>
        </p:nvSpPr>
        <p:spPr>
          <a:xfrm>
            <a:off x="2329434" y="0"/>
            <a:ext cx="7533132"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Paternal Factors That Effect The Outcome of a Pregnancy</a:t>
            </a:r>
          </a:p>
        </p:txBody>
      </p:sp>
      <p:sp>
        <p:nvSpPr>
          <p:cNvPr id="7" name="TextBox 6">
            <a:extLst>
              <a:ext uri="{FF2B5EF4-FFF2-40B4-BE49-F238E27FC236}">
                <a16:creationId xmlns:a16="http://schemas.microsoft.com/office/drawing/2014/main" id="{00ECF109-A7DE-4435-BD94-DCD1144E6B9B}"/>
              </a:ext>
            </a:extLst>
          </p:cNvPr>
          <p:cNvSpPr txBox="1"/>
          <p:nvPr/>
        </p:nvSpPr>
        <p:spPr>
          <a:xfrm>
            <a:off x="405502" y="697341"/>
            <a:ext cx="11380995" cy="4247317"/>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Research looking at the influence of what paternal factors might influence prenatal development have found:</a:t>
            </a:r>
          </a:p>
          <a:p>
            <a:pPr marL="285750"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If paternal educational was high school or less there was a significantly greater risk of preterm birth.</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Increased paternal age was related to low birthweight births.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Obese fathers were at greater risk of having children born with low birthweight, even when the mother was not obese.</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When Dad was absent or was not involved with the pregnancy: </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Infants' birthweight was lower.</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Infant mortality rates during the first year of life were nearly 4 times higher.</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More maternal complications like anemia and high blood pressure were found.</a:t>
            </a:r>
          </a:p>
          <a:p>
            <a:pPr marL="742950" lvl="1"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742950" lvl="1" indent="-285750">
              <a:buFont typeface="Arial" panose="020B0604020202020204" pitchFamily="34" charset="0"/>
              <a:buChar char="•"/>
            </a:pP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75576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A3F8CA7-67CA-456D-AAB8-2690F93724EF}"/>
              </a:ext>
            </a:extLst>
          </p:cNvPr>
          <p:cNvSpPr txBox="1">
            <a:spLocks/>
          </p:cNvSpPr>
          <p:nvPr/>
        </p:nvSpPr>
        <p:spPr>
          <a:xfrm>
            <a:off x="4308366" y="0"/>
            <a:ext cx="3950208"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Prenatal Assessment: Ultrasound</a:t>
            </a:r>
          </a:p>
        </p:txBody>
      </p:sp>
      <p:sp>
        <p:nvSpPr>
          <p:cNvPr id="4" name="TextBox 3">
            <a:extLst>
              <a:ext uri="{FF2B5EF4-FFF2-40B4-BE49-F238E27FC236}">
                <a16:creationId xmlns:a16="http://schemas.microsoft.com/office/drawing/2014/main" id="{CE3E706A-56E0-42A8-A8F0-D69EBF3DF25C}"/>
              </a:ext>
            </a:extLst>
          </p:cNvPr>
          <p:cNvSpPr txBox="1"/>
          <p:nvPr/>
        </p:nvSpPr>
        <p:spPr>
          <a:xfrm>
            <a:off x="183457" y="683580"/>
            <a:ext cx="11620870" cy="64633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t>Ultrasound: Sound waves that are converted to a two-dimensional image and can be used to examine the fetus for defects or other problems.</a:t>
            </a:r>
          </a:p>
        </p:txBody>
      </p:sp>
      <p:pic>
        <p:nvPicPr>
          <p:cNvPr id="5" name="Picture 4">
            <a:extLst>
              <a:ext uri="{FF2B5EF4-FFF2-40B4-BE49-F238E27FC236}">
                <a16:creationId xmlns:a16="http://schemas.microsoft.com/office/drawing/2014/main" id="{602BF04B-A609-40A3-9C86-F54AD16B7485}"/>
              </a:ext>
            </a:extLst>
          </p:cNvPr>
          <p:cNvPicPr>
            <a:picLocks noChangeAspect="1"/>
          </p:cNvPicPr>
          <p:nvPr/>
        </p:nvPicPr>
        <p:blipFill rotWithShape="1">
          <a:blip r:embed="rId2"/>
          <a:srcRect l="52049" t="1072" r="1040" b="9341"/>
          <a:stretch/>
        </p:blipFill>
        <p:spPr>
          <a:xfrm>
            <a:off x="6434254" y="1616927"/>
            <a:ext cx="5030538" cy="3850124"/>
          </a:xfrm>
          <a:prstGeom prst="rect">
            <a:avLst/>
          </a:prstGeom>
        </p:spPr>
      </p:pic>
      <p:sp>
        <p:nvSpPr>
          <p:cNvPr id="7" name="TextBox 6">
            <a:extLst>
              <a:ext uri="{FF2B5EF4-FFF2-40B4-BE49-F238E27FC236}">
                <a16:creationId xmlns:a16="http://schemas.microsoft.com/office/drawing/2014/main" id="{6EE004BC-D199-45C6-B2B9-729A74A42622}"/>
              </a:ext>
            </a:extLst>
          </p:cNvPr>
          <p:cNvSpPr txBox="1"/>
          <p:nvPr/>
        </p:nvSpPr>
        <p:spPr>
          <a:xfrm>
            <a:off x="6283470" y="5615567"/>
            <a:ext cx="5520857" cy="461665"/>
          </a:xfrm>
          <a:prstGeom prst="rect">
            <a:avLst/>
          </a:prstGeom>
          <a:noFill/>
        </p:spPr>
        <p:txBody>
          <a:bodyPr wrap="square">
            <a:spAutoFit/>
          </a:bodyPr>
          <a:lstStyle/>
          <a:p>
            <a:r>
              <a:rPr lang="en-US" sz="1200" b="0" i="0" dirty="0">
                <a:solidFill>
                  <a:srgbClr val="373D3F"/>
                </a:solidFill>
                <a:effectLst/>
                <a:latin typeface="Arial" panose="020B0604020202020204" pitchFamily="34" charset="0"/>
                <a:cs typeface="Arial" panose="020B0604020202020204" pitchFamily="34" charset="0"/>
              </a:rPr>
              <a:t>Ultrasound image of 12-week-old fetus. (credit: Margaret W. Carruthers, Flickr) from </a:t>
            </a:r>
            <a:r>
              <a:rPr lang="en-US" sz="1200" b="0" i="0" dirty="0">
                <a:solidFill>
                  <a:srgbClr val="373D3F"/>
                </a:solidFill>
                <a:effectLst/>
                <a:latin typeface="Arial" panose="020B0604020202020204" pitchFamily="34" charset="0"/>
                <a:cs typeface="Arial" panose="020B0604020202020204" pitchFamily="34" charset="0"/>
                <a:hlinkClick r:id="rId3"/>
              </a:rPr>
              <a:t>College Physics Open </a:t>
            </a:r>
            <a:r>
              <a:rPr lang="en-US" sz="1200" b="0" i="0" dirty="0" err="1">
                <a:solidFill>
                  <a:srgbClr val="373D3F"/>
                </a:solidFill>
                <a:effectLst/>
                <a:latin typeface="Arial" panose="020B0604020202020204" pitchFamily="34" charset="0"/>
                <a:cs typeface="Arial" panose="020B0604020202020204" pitchFamily="34" charset="0"/>
                <a:hlinkClick r:id="rId3"/>
              </a:rPr>
              <a:t>Stax</a:t>
            </a:r>
            <a:r>
              <a:rPr lang="en-US" sz="1200" b="0" i="0" dirty="0">
                <a:solidFill>
                  <a:srgbClr val="373D3F"/>
                </a:solidFill>
                <a:effectLst/>
                <a:latin typeface="Arial" panose="020B0604020202020204" pitchFamily="34" charset="0"/>
                <a:cs typeface="Arial" panose="020B0604020202020204" pitchFamily="34" charset="0"/>
              </a:rPr>
              <a:t>.  Licensed under </a:t>
            </a:r>
            <a:r>
              <a:rPr lang="en-US" sz="1200" b="0" i="0" dirty="0">
                <a:solidFill>
                  <a:srgbClr val="373D3F"/>
                </a:solidFill>
                <a:effectLst/>
                <a:latin typeface="Arial" panose="020B0604020202020204" pitchFamily="34" charset="0"/>
                <a:cs typeface="Arial" panose="020B0604020202020204" pitchFamily="34" charset="0"/>
                <a:hlinkClick r:id="rId4"/>
              </a:rPr>
              <a:t>CC BY 4.0</a:t>
            </a:r>
            <a:r>
              <a:rPr lang="en-US" sz="1200" b="0" i="0" dirty="0">
                <a:solidFill>
                  <a:srgbClr val="373D3F"/>
                </a:solidFill>
                <a:effectLst/>
                <a:latin typeface="Arial" panose="020B0604020202020204" pitchFamily="34" charset="0"/>
                <a:cs typeface="Arial" panose="020B0604020202020204" pitchFamily="34" charset="0"/>
              </a:rPr>
              <a:t>.</a:t>
            </a:r>
            <a:endParaRPr lang="en-US" sz="1200" dirty="0">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A042D36D-3C9D-4C94-9E61-188B84AB1BBB}"/>
              </a:ext>
            </a:extLst>
          </p:cNvPr>
          <p:cNvPicPr>
            <a:picLocks noChangeAspect="1"/>
          </p:cNvPicPr>
          <p:nvPr/>
        </p:nvPicPr>
        <p:blipFill>
          <a:blip r:embed="rId5"/>
          <a:stretch>
            <a:fillRect/>
          </a:stretch>
        </p:blipFill>
        <p:spPr>
          <a:xfrm>
            <a:off x="612277" y="2015668"/>
            <a:ext cx="5145470" cy="2914141"/>
          </a:xfrm>
          <a:prstGeom prst="rect">
            <a:avLst/>
          </a:prstGeom>
        </p:spPr>
      </p:pic>
      <p:sp>
        <p:nvSpPr>
          <p:cNvPr id="10" name="TextBox 9">
            <a:extLst>
              <a:ext uri="{FF2B5EF4-FFF2-40B4-BE49-F238E27FC236}">
                <a16:creationId xmlns:a16="http://schemas.microsoft.com/office/drawing/2014/main" id="{FD05A051-3A59-46CD-9D3B-D93BE0A1DFD6}"/>
              </a:ext>
            </a:extLst>
          </p:cNvPr>
          <p:cNvSpPr txBox="1"/>
          <p:nvPr/>
        </p:nvSpPr>
        <p:spPr>
          <a:xfrm>
            <a:off x="1261343" y="5028139"/>
            <a:ext cx="3847338" cy="276999"/>
          </a:xfrm>
          <a:prstGeom prst="rect">
            <a:avLst/>
          </a:prstGeom>
          <a:noFill/>
        </p:spPr>
        <p:txBody>
          <a:bodyPr wrap="square">
            <a:spAutoFit/>
          </a:bodyPr>
          <a:lstStyle/>
          <a:p>
            <a:r>
              <a:rPr lang="en-US" sz="12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Image</a:t>
            </a:r>
            <a:r>
              <a:rPr lang="en-US" sz="1200" dirty="0">
                <a:effectLst/>
                <a:latin typeface="Arial" panose="020B0604020202020204" pitchFamily="34" charset="0"/>
                <a:ea typeface="Calibri" panose="020F0502020204030204" pitchFamily="34" charset="0"/>
                <a:cs typeface="Arial" panose="020B0604020202020204" pitchFamily="34" charset="0"/>
              </a:rPr>
              <a:t> by </a:t>
            </a:r>
            <a:r>
              <a:rPr lang="en-US" sz="1200" u="sng" dirty="0" err="1">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7"/>
              </a:rPr>
              <a:t>MedicalPrudens</a:t>
            </a:r>
            <a:r>
              <a:rPr lang="en-US" sz="1200" dirty="0">
                <a:effectLst/>
                <a:latin typeface="Arial" panose="020B0604020202020204" pitchFamily="34" charset="0"/>
                <a:ea typeface="Calibri" panose="020F0502020204030204" pitchFamily="34" charset="0"/>
                <a:cs typeface="Arial" panose="020B0604020202020204" pitchFamily="34" charset="0"/>
              </a:rPr>
              <a:t> is licensed under </a:t>
            </a:r>
            <a:r>
              <a:rPr lang="en-US" sz="12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8"/>
              </a:rPr>
              <a:t>CC0 1.0 </a:t>
            </a:r>
            <a:endParaRPr lang="en-US" sz="12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6CC19F10-99DE-F5C5-A7B8-5E5506CA43AF}"/>
              </a:ext>
            </a:extLst>
          </p:cNvPr>
          <p:cNvSpPr txBox="1"/>
          <p:nvPr/>
        </p:nvSpPr>
        <p:spPr>
          <a:xfrm>
            <a:off x="499975" y="5467051"/>
            <a:ext cx="5370074"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9"/>
              </a:rPr>
              <a:t>When and Why Pregnancy Ultrasound are Done</a:t>
            </a:r>
            <a:r>
              <a:rPr lang="en-US" sz="1200" dirty="0">
                <a:latin typeface="Arial" panose="020B0604020202020204" pitchFamily="34" charset="0"/>
                <a:cs typeface="Arial" panose="020B0604020202020204" pitchFamily="34" charset="0"/>
              </a:rPr>
              <a:t> Narrated by Dr. Charlene Emmanuel an OB-GYN at New York-Presbyterian Hospital</a:t>
            </a:r>
          </a:p>
        </p:txBody>
      </p:sp>
    </p:spTree>
    <p:extLst>
      <p:ext uri="{BB962C8B-B14F-4D97-AF65-F5344CB8AC3E}">
        <p14:creationId xmlns:p14="http://schemas.microsoft.com/office/powerpoint/2010/main" val="18823910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A261224-94B1-4144-B8BE-1139D8EC606A}"/>
              </a:ext>
            </a:extLst>
          </p:cNvPr>
          <p:cNvSpPr txBox="1">
            <a:spLocks/>
          </p:cNvSpPr>
          <p:nvPr/>
        </p:nvSpPr>
        <p:spPr>
          <a:xfrm>
            <a:off x="3165348" y="0"/>
            <a:ext cx="5861304"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Prenatal Assessment: Amniocentesis</a:t>
            </a:r>
          </a:p>
        </p:txBody>
      </p:sp>
      <p:sp>
        <p:nvSpPr>
          <p:cNvPr id="5" name="TextBox 4">
            <a:extLst>
              <a:ext uri="{FF2B5EF4-FFF2-40B4-BE49-F238E27FC236}">
                <a16:creationId xmlns:a16="http://schemas.microsoft.com/office/drawing/2014/main" id="{C15741AE-DB88-4E4E-9B8F-C4890D2E73FB}"/>
              </a:ext>
            </a:extLst>
          </p:cNvPr>
          <p:cNvSpPr txBox="1"/>
          <p:nvPr/>
        </p:nvSpPr>
        <p:spPr>
          <a:xfrm>
            <a:off x="250232" y="1305341"/>
            <a:ext cx="6294120" cy="4247317"/>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lgn="l">
              <a:buFont typeface="Wingdings" panose="05000000000000000000" pitchFamily="2" charset="2"/>
              <a:buChar char="Ø"/>
            </a:pPr>
            <a:r>
              <a:rPr lang="en-US" i="0" dirty="0">
                <a:effectLst/>
                <a:latin typeface="Arial" panose="020B0604020202020204" pitchFamily="34" charset="0"/>
              </a:rPr>
              <a:t>During an ultrasound a small amount of </a:t>
            </a:r>
            <a:r>
              <a:rPr lang="en-US" i="0" u="none" strike="noStrike" dirty="0">
                <a:effectLst/>
                <a:latin typeface="Arial" panose="020B0604020202020204" pitchFamily="34" charset="0"/>
              </a:rPr>
              <a:t>amniotic fluid</a:t>
            </a:r>
            <a:r>
              <a:rPr lang="en-US" i="0" dirty="0">
                <a:effectLst/>
                <a:latin typeface="Arial" panose="020B0604020202020204" pitchFamily="34" charset="0"/>
              </a:rPr>
              <a:t>, which contains fetal tissues, is </a:t>
            </a:r>
            <a:r>
              <a:rPr lang="en-US" i="0" u="none" strike="noStrike" dirty="0">
                <a:effectLst/>
                <a:latin typeface="Arial" panose="020B0604020202020204" pitchFamily="34" charset="0"/>
              </a:rPr>
              <a:t>sampled</a:t>
            </a:r>
            <a:r>
              <a:rPr lang="en-US" i="0" dirty="0">
                <a:effectLst/>
                <a:latin typeface="Arial" panose="020B0604020202020204" pitchFamily="34" charset="0"/>
              </a:rPr>
              <a:t> from the </a:t>
            </a:r>
            <a:r>
              <a:rPr lang="en-US" i="0" u="none" strike="noStrike" dirty="0">
                <a:effectLst/>
                <a:latin typeface="Arial" panose="020B0604020202020204" pitchFamily="34" charset="0"/>
              </a:rPr>
              <a:t>amniotic sac</a:t>
            </a:r>
            <a:r>
              <a:rPr lang="en-US" u="none" strike="noStrike" dirty="0">
                <a:latin typeface="Arial" panose="020B0604020202020204" pitchFamily="34" charset="0"/>
              </a:rPr>
              <a:t> and t</a:t>
            </a:r>
            <a:r>
              <a:rPr lang="en-US" i="0" dirty="0">
                <a:effectLst/>
                <a:latin typeface="Arial" panose="020B0604020202020204" pitchFamily="34" charset="0"/>
              </a:rPr>
              <a:t>he fetal </a:t>
            </a:r>
            <a:r>
              <a:rPr lang="en-US" i="0" u="none" strike="noStrike" dirty="0">
                <a:effectLst/>
                <a:latin typeface="Arial" panose="020B0604020202020204" pitchFamily="34" charset="0"/>
              </a:rPr>
              <a:t>DNA</a:t>
            </a:r>
            <a:r>
              <a:rPr lang="en-US" i="0" dirty="0">
                <a:effectLst/>
                <a:latin typeface="Arial" panose="020B0604020202020204" pitchFamily="34" charset="0"/>
              </a:rPr>
              <a:t> is then examined for genetic abnormalities.</a:t>
            </a:r>
          </a:p>
          <a:p>
            <a:pPr marL="285750" indent="-285750" algn="l">
              <a:buFont typeface="Wingdings" panose="05000000000000000000" pitchFamily="2" charset="2"/>
              <a:buChar char="Ø"/>
            </a:pPr>
            <a:endParaRPr lang="en-US" i="0" dirty="0">
              <a:effectLst/>
              <a:latin typeface="Arial" panose="020B0604020202020204" pitchFamily="34" charset="0"/>
            </a:endParaRPr>
          </a:p>
          <a:p>
            <a:pPr marL="285750" indent="-285750" algn="l">
              <a:buFont typeface="Wingdings" panose="05000000000000000000" pitchFamily="2" charset="2"/>
              <a:buChar char="Ø"/>
            </a:pPr>
            <a:r>
              <a:rPr lang="en-US" i="0" dirty="0">
                <a:effectLst/>
                <a:latin typeface="Arial" panose="020B0604020202020204" pitchFamily="34" charset="0"/>
              </a:rPr>
              <a:t>The most common reason to have an amniocentesis performed is to determine whether a fetus has certain </a:t>
            </a:r>
            <a:r>
              <a:rPr lang="en-US" i="0" u="none" strike="noStrike" dirty="0">
                <a:effectLst/>
                <a:latin typeface="Arial" panose="020B0604020202020204" pitchFamily="34" charset="0"/>
              </a:rPr>
              <a:t>genetic disorders</a:t>
            </a:r>
            <a:r>
              <a:rPr lang="en-US" i="0" dirty="0">
                <a:effectLst/>
                <a:latin typeface="Arial" panose="020B0604020202020204" pitchFamily="34" charset="0"/>
              </a:rPr>
              <a:t> or a chromosomal abnormality.</a:t>
            </a:r>
          </a:p>
          <a:p>
            <a:pPr marL="285750" indent="-285750" algn="l">
              <a:buFont typeface="Wingdings" panose="05000000000000000000" pitchFamily="2" charset="2"/>
              <a:buChar char="Ø"/>
            </a:pPr>
            <a:endParaRPr lang="en-US" i="0" dirty="0">
              <a:effectLst/>
              <a:latin typeface="Arial" panose="020B0604020202020204" pitchFamily="34" charset="0"/>
            </a:endParaRPr>
          </a:p>
          <a:p>
            <a:pPr marL="285750" indent="-285750" algn="l">
              <a:buFont typeface="Wingdings" panose="05000000000000000000" pitchFamily="2" charset="2"/>
              <a:buChar char="Ø"/>
            </a:pPr>
            <a:r>
              <a:rPr lang="en-US" i="0" dirty="0">
                <a:effectLst/>
                <a:latin typeface="Arial" panose="020B0604020202020204" pitchFamily="34" charset="0"/>
              </a:rPr>
              <a:t>An amniocentesis is performed when a woman is between 15- and 20-weeks gestation. Women who choose to have this test are primarily those at increased risk for genetic and chromosomal problems, in part because the test is invasive and carries a small risk of </a:t>
            </a:r>
            <a:r>
              <a:rPr lang="en-US" i="0" u="none" strike="noStrike" dirty="0">
                <a:effectLst/>
                <a:latin typeface="Arial" panose="020B0604020202020204" pitchFamily="34" charset="0"/>
              </a:rPr>
              <a:t>miscarriage</a:t>
            </a:r>
            <a:r>
              <a:rPr lang="en-US" i="0" dirty="0">
                <a:effectLst/>
                <a:latin typeface="Arial" panose="020B0604020202020204" pitchFamily="34" charset="0"/>
              </a:rPr>
              <a:t>. </a:t>
            </a:r>
          </a:p>
        </p:txBody>
      </p:sp>
      <p:pic>
        <p:nvPicPr>
          <p:cNvPr id="6" name="Picture 5">
            <a:extLst>
              <a:ext uri="{FF2B5EF4-FFF2-40B4-BE49-F238E27FC236}">
                <a16:creationId xmlns:a16="http://schemas.microsoft.com/office/drawing/2014/main" id="{C0F4768C-C9D8-4FB8-A82C-652F2249F9C3}"/>
              </a:ext>
            </a:extLst>
          </p:cNvPr>
          <p:cNvPicPr>
            <a:picLocks noChangeAspect="1"/>
          </p:cNvPicPr>
          <p:nvPr/>
        </p:nvPicPr>
        <p:blipFill rotWithShape="1">
          <a:blip r:embed="rId2"/>
          <a:srcRect b="3760"/>
          <a:stretch/>
        </p:blipFill>
        <p:spPr>
          <a:xfrm>
            <a:off x="7001118" y="1124239"/>
            <a:ext cx="4940650" cy="4754880"/>
          </a:xfrm>
          <a:prstGeom prst="rect">
            <a:avLst/>
          </a:prstGeom>
        </p:spPr>
      </p:pic>
      <p:sp>
        <p:nvSpPr>
          <p:cNvPr id="7" name="TextBox 6">
            <a:extLst>
              <a:ext uri="{FF2B5EF4-FFF2-40B4-BE49-F238E27FC236}">
                <a16:creationId xmlns:a16="http://schemas.microsoft.com/office/drawing/2014/main" id="{0944262F-5884-42C9-BDA0-49A13885957B}"/>
              </a:ext>
            </a:extLst>
          </p:cNvPr>
          <p:cNvSpPr txBox="1"/>
          <p:nvPr/>
        </p:nvSpPr>
        <p:spPr>
          <a:xfrm>
            <a:off x="411480" y="6042625"/>
            <a:ext cx="559961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and image from </a:t>
            </a:r>
            <a:r>
              <a:rPr lang="en-US" sz="1000" dirty="0">
                <a:latin typeface="Arial" panose="020B0604020202020204" pitchFamily="34" charset="0"/>
                <a:cs typeface="Arial" panose="020B0604020202020204" pitchFamily="34" charset="0"/>
                <a:hlinkClick r:id="rId3"/>
              </a:rPr>
              <a:t>Wikipedia</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4"/>
              </a:rPr>
              <a:t>CC BY SA 3.0</a:t>
            </a:r>
            <a:r>
              <a:rPr lang="en-US" sz="1000" dirty="0">
                <a:latin typeface="Arial" panose="020B0604020202020204" pitchFamily="34" charset="0"/>
                <a:cs typeface="Arial" panose="020B0604020202020204" pitchFamily="34" charset="0"/>
              </a:rPr>
              <a:t>.  Text Modified by Maria Pagano</a:t>
            </a:r>
          </a:p>
        </p:txBody>
      </p:sp>
      <p:sp>
        <p:nvSpPr>
          <p:cNvPr id="4" name="TextBox 3">
            <a:extLst>
              <a:ext uri="{FF2B5EF4-FFF2-40B4-BE49-F238E27FC236}">
                <a16:creationId xmlns:a16="http://schemas.microsoft.com/office/drawing/2014/main" id="{A72BC6C5-3943-5BF9-DEFF-D2E69251562A}"/>
              </a:ext>
            </a:extLst>
          </p:cNvPr>
          <p:cNvSpPr txBox="1"/>
          <p:nvPr/>
        </p:nvSpPr>
        <p:spPr>
          <a:xfrm>
            <a:off x="250232" y="477908"/>
            <a:ext cx="11530288"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algn="l"/>
            <a:r>
              <a:rPr lang="en-US" i="0" dirty="0">
                <a:effectLst/>
                <a:latin typeface="Arial" panose="020B0604020202020204" pitchFamily="34" charset="0"/>
              </a:rPr>
              <a:t>Amniocentesis</a:t>
            </a:r>
            <a:r>
              <a:rPr lang="en-US" dirty="0">
                <a:latin typeface="Arial" panose="020B0604020202020204" pitchFamily="34" charset="0"/>
              </a:rPr>
              <a:t> </a:t>
            </a:r>
            <a:r>
              <a:rPr lang="en-US" i="0" dirty="0">
                <a:effectLst/>
                <a:latin typeface="Arial" panose="020B0604020202020204" pitchFamily="34" charset="0"/>
              </a:rPr>
              <a:t>is a medical procedure used in the </a:t>
            </a:r>
            <a:r>
              <a:rPr lang="en-US" i="0" u="none" strike="noStrike" dirty="0">
                <a:effectLst/>
                <a:latin typeface="Arial" panose="020B0604020202020204" pitchFamily="34" charset="0"/>
              </a:rPr>
              <a:t>prenatal diagnosis</a:t>
            </a:r>
            <a:r>
              <a:rPr lang="en-US" i="0" dirty="0">
                <a:effectLst/>
                <a:latin typeface="Arial" panose="020B0604020202020204" pitchFamily="34" charset="0"/>
              </a:rPr>
              <a:t> of </a:t>
            </a:r>
            <a:r>
              <a:rPr lang="en-US" dirty="0">
                <a:latin typeface="Arial" panose="020B0604020202020204" pitchFamily="34" charset="0"/>
              </a:rPr>
              <a:t>chromosomal </a:t>
            </a:r>
            <a:r>
              <a:rPr lang="en-US" i="0" u="none" strike="noStrike" dirty="0">
                <a:effectLst/>
                <a:latin typeface="Arial" panose="020B0604020202020204" pitchFamily="34" charset="0"/>
              </a:rPr>
              <a:t>abnormalities</a:t>
            </a:r>
            <a:r>
              <a:rPr lang="en-US" u="none" strike="noStrike" dirty="0">
                <a:latin typeface="Arial" panose="020B0604020202020204" pitchFamily="34" charset="0"/>
              </a:rPr>
              <a:t>, </a:t>
            </a:r>
            <a:r>
              <a:rPr lang="en-US" i="0" dirty="0">
                <a:effectLst/>
                <a:latin typeface="Arial" panose="020B0604020202020204" pitchFamily="34" charset="0"/>
              </a:rPr>
              <a:t>fetal infections and </a:t>
            </a:r>
            <a:r>
              <a:rPr lang="en-US" i="0" u="none" strike="noStrike" dirty="0">
                <a:effectLst/>
                <a:latin typeface="Arial" panose="020B0604020202020204" pitchFamily="34" charset="0"/>
              </a:rPr>
              <a:t>sex determination</a:t>
            </a:r>
            <a:r>
              <a:rPr lang="en-US" i="0" dirty="0">
                <a:effectLst/>
                <a:latin typeface="Arial" panose="020B0604020202020204" pitchFamily="34" charset="0"/>
              </a:rPr>
              <a:t>. </a:t>
            </a:r>
          </a:p>
        </p:txBody>
      </p:sp>
      <p:sp>
        <p:nvSpPr>
          <p:cNvPr id="8" name="TextBox 7">
            <a:extLst>
              <a:ext uri="{FF2B5EF4-FFF2-40B4-BE49-F238E27FC236}">
                <a16:creationId xmlns:a16="http://schemas.microsoft.com/office/drawing/2014/main" id="{30FC27AD-038A-3FFC-2693-9E198FBB7D3F}"/>
              </a:ext>
            </a:extLst>
          </p:cNvPr>
          <p:cNvSpPr txBox="1"/>
          <p:nvPr/>
        </p:nvSpPr>
        <p:spPr>
          <a:xfrm>
            <a:off x="137160" y="5703138"/>
            <a:ext cx="733232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Amniocentesis (Amniotic Fluid Test). </a:t>
            </a:r>
            <a:r>
              <a:rPr lang="en-US" sz="1200" dirty="0">
                <a:latin typeface="Arial" panose="020B0604020202020204" pitchFamily="34" charset="0"/>
                <a:cs typeface="Arial" panose="020B0604020202020204" pitchFamily="34" charset="0"/>
              </a:rPr>
              <a:t>This 3D medical animation show an amniocentesis procedure.</a:t>
            </a:r>
          </a:p>
        </p:txBody>
      </p:sp>
    </p:spTree>
    <p:extLst>
      <p:ext uri="{BB962C8B-B14F-4D97-AF65-F5344CB8AC3E}">
        <p14:creationId xmlns:p14="http://schemas.microsoft.com/office/powerpoint/2010/main" val="396876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603037CB-7BB4-49CB-8573-69AC885DC28C}"/>
              </a:ext>
            </a:extLst>
          </p:cNvPr>
          <p:cNvSpPr txBox="1">
            <a:spLocks/>
          </p:cNvSpPr>
          <p:nvPr/>
        </p:nvSpPr>
        <p:spPr>
          <a:xfrm>
            <a:off x="2655570" y="73131"/>
            <a:ext cx="6984492" cy="396788"/>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Prenatal Assessment: Chorionic Villus Sampling (CVS)</a:t>
            </a:r>
          </a:p>
        </p:txBody>
      </p:sp>
      <p:sp>
        <p:nvSpPr>
          <p:cNvPr id="4" name="TextBox 3">
            <a:extLst>
              <a:ext uri="{FF2B5EF4-FFF2-40B4-BE49-F238E27FC236}">
                <a16:creationId xmlns:a16="http://schemas.microsoft.com/office/drawing/2014/main" id="{664DF17E-D084-4140-A20F-1A3DE0587738}"/>
              </a:ext>
            </a:extLst>
          </p:cNvPr>
          <p:cNvSpPr txBox="1"/>
          <p:nvPr/>
        </p:nvSpPr>
        <p:spPr>
          <a:xfrm>
            <a:off x="176784" y="512262"/>
            <a:ext cx="11942064" cy="646331"/>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cs typeface="Arial" panose="020B0604020202020204" pitchFamily="34" charset="0"/>
              </a:rPr>
              <a:t>Chorionic Villus Sampling (CVS), can be done through the through the belly (transabdominal) and is like an amniocentesis, or via the cervix (transcervical).  However, miscarriage rates are slightly higher when the test is done transcervically.</a:t>
            </a:r>
          </a:p>
        </p:txBody>
      </p:sp>
      <p:pic>
        <p:nvPicPr>
          <p:cNvPr id="5" name="Picture 4">
            <a:extLst>
              <a:ext uri="{FF2B5EF4-FFF2-40B4-BE49-F238E27FC236}">
                <a16:creationId xmlns:a16="http://schemas.microsoft.com/office/drawing/2014/main" id="{613216CF-0DF2-4B8F-AA3E-A52D4AAE2FBC}"/>
              </a:ext>
            </a:extLst>
          </p:cNvPr>
          <p:cNvPicPr>
            <a:picLocks noChangeAspect="1"/>
          </p:cNvPicPr>
          <p:nvPr/>
        </p:nvPicPr>
        <p:blipFill rotWithShape="1">
          <a:blip r:embed="rId2"/>
          <a:srcRect t="17902"/>
          <a:stretch/>
        </p:blipFill>
        <p:spPr>
          <a:xfrm>
            <a:off x="5540178" y="1814408"/>
            <a:ext cx="6138234" cy="2834640"/>
          </a:xfrm>
          <a:prstGeom prst="rect">
            <a:avLst/>
          </a:prstGeom>
        </p:spPr>
      </p:pic>
      <p:pic>
        <p:nvPicPr>
          <p:cNvPr id="6" name="Picture 5">
            <a:extLst>
              <a:ext uri="{FF2B5EF4-FFF2-40B4-BE49-F238E27FC236}">
                <a16:creationId xmlns:a16="http://schemas.microsoft.com/office/drawing/2014/main" id="{1B34779A-6164-45E4-AE77-F6BADBEA2F4A}"/>
              </a:ext>
            </a:extLst>
          </p:cNvPr>
          <p:cNvPicPr>
            <a:picLocks noChangeAspect="1"/>
          </p:cNvPicPr>
          <p:nvPr/>
        </p:nvPicPr>
        <p:blipFill>
          <a:blip r:embed="rId3"/>
          <a:stretch>
            <a:fillRect/>
          </a:stretch>
        </p:blipFill>
        <p:spPr>
          <a:xfrm>
            <a:off x="1131890" y="1243279"/>
            <a:ext cx="3588971" cy="3383280"/>
          </a:xfrm>
          <a:prstGeom prst="rect">
            <a:avLst/>
          </a:prstGeom>
        </p:spPr>
      </p:pic>
      <p:sp>
        <p:nvSpPr>
          <p:cNvPr id="8" name="TextBox 7">
            <a:extLst>
              <a:ext uri="{FF2B5EF4-FFF2-40B4-BE49-F238E27FC236}">
                <a16:creationId xmlns:a16="http://schemas.microsoft.com/office/drawing/2014/main" id="{645B535D-26AE-41C1-8ADA-1EB28EE591D6}"/>
              </a:ext>
            </a:extLst>
          </p:cNvPr>
          <p:cNvSpPr txBox="1"/>
          <p:nvPr/>
        </p:nvSpPr>
        <p:spPr>
          <a:xfrm>
            <a:off x="5727784" y="4783724"/>
            <a:ext cx="5784511" cy="830997"/>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200" dirty="0">
                <a:effectLst/>
                <a:latin typeface="Arial" panose="020B0604020202020204" pitchFamily="34" charset="0"/>
                <a:ea typeface="Calibri" panose="020F0502020204030204" pitchFamily="34" charset="0"/>
                <a:cs typeface="Arial" panose="020B0604020202020204" pitchFamily="34" charset="0"/>
              </a:rPr>
              <a:t>The transcervical procedure is performed by inserting a thin plastic tube through the vagina and cervix to reach the placenta</a:t>
            </a:r>
            <a:r>
              <a:rPr lang="en-US" sz="1200" dirty="0">
                <a:latin typeface="Arial" panose="020B0604020202020204" pitchFamily="34" charset="0"/>
                <a:ea typeface="Calibri" panose="020F0502020204030204" pitchFamily="34" charset="0"/>
                <a:cs typeface="Arial" panose="020B0604020202020204" pitchFamily="34" charset="0"/>
              </a:rPr>
              <a:t> where sample villi are collected.  The transcervical procedure collects more fetal cells than the transabdominal procedure and can be done earlier in the pregnancy</a:t>
            </a:r>
            <a:endParaRPr lang="en-US"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A70247A-BD70-4168-B96F-3E0B0B4700D3}"/>
              </a:ext>
            </a:extLst>
          </p:cNvPr>
          <p:cNvSpPr txBox="1"/>
          <p:nvPr/>
        </p:nvSpPr>
        <p:spPr>
          <a:xfrm>
            <a:off x="1176664" y="4783724"/>
            <a:ext cx="2838450" cy="830997"/>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200" dirty="0">
                <a:effectLst/>
                <a:latin typeface="Arial" panose="020B0604020202020204" pitchFamily="34" charset="0"/>
                <a:ea typeface="Calibri" panose="020F0502020204030204" pitchFamily="34" charset="0"/>
                <a:cs typeface="Arial" panose="020B0604020202020204" pitchFamily="34" charset="0"/>
              </a:rPr>
              <a:t>The transabdominal procedure is performed by inserting a needle through the abdomen and uterus and into the placenta</a:t>
            </a:r>
            <a:endParaRPr lang="en-US"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47125088-CEE9-4782-9D84-33A0ABC5593A}"/>
              </a:ext>
            </a:extLst>
          </p:cNvPr>
          <p:cNvSpPr txBox="1"/>
          <p:nvPr/>
        </p:nvSpPr>
        <p:spPr>
          <a:xfrm>
            <a:off x="124968" y="5766077"/>
            <a:ext cx="5602816" cy="553998"/>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a:t>
            </a:r>
            <a:r>
              <a:rPr lang="en-US" sz="1000" dirty="0">
                <a:effectLst/>
                <a:latin typeface="Arial" panose="020B0604020202020204" pitchFamily="34" charset="0"/>
                <a:ea typeface="Calibri" panose="020F0502020204030204" pitchFamily="34" charset="0"/>
                <a:cs typeface="Arial" panose="020B0604020202020204" pitchFamily="34" charset="0"/>
              </a:rPr>
              <a:t>Courtesy of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4"/>
              </a:rPr>
              <a:t>MedlinePlus</a:t>
            </a:r>
            <a:r>
              <a:rPr lang="en-US" sz="1000" dirty="0">
                <a:effectLst/>
                <a:latin typeface="Arial" panose="020B0604020202020204" pitchFamily="34" charset="0"/>
                <a:ea typeface="Calibri" panose="020F0502020204030204" pitchFamily="34" charset="0"/>
                <a:cs typeface="Arial" panose="020B0604020202020204" pitchFamily="34" charset="0"/>
              </a:rPr>
              <a:t> from the National Library of Medicine</a:t>
            </a:r>
          </a:p>
          <a:p>
            <a:r>
              <a:rPr lang="en-US" sz="1000" dirty="0">
                <a:latin typeface="Arial" panose="020B0604020202020204" pitchFamily="34" charset="0"/>
                <a:cs typeface="Arial" panose="020B0604020202020204" pitchFamily="34" charset="0"/>
              </a:rPr>
              <a:t>Transcervical procedure image  </a:t>
            </a:r>
            <a:r>
              <a:rPr lang="en-US" sz="1000" dirty="0">
                <a:effectLst/>
                <a:latin typeface="Arial" panose="020B0604020202020204" pitchFamily="34" charset="0"/>
                <a:ea typeface="Calibri" panose="020F0502020204030204" pitchFamily="34" charset="0"/>
                <a:cs typeface="Arial" panose="020B0604020202020204" pitchFamily="34" charset="0"/>
              </a:rPr>
              <a:t>courtesy of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5"/>
              </a:rPr>
              <a:t>Health JADE</a:t>
            </a:r>
            <a:r>
              <a:rPr lang="en-US" sz="1000" dirty="0">
                <a:effectLst/>
                <a:latin typeface="Arial" panose="020B0604020202020204" pitchFamily="34" charset="0"/>
                <a:ea typeface="Calibri" panose="020F0502020204030204" pitchFamily="34" charset="0"/>
                <a:cs typeface="Arial" panose="020B0604020202020204" pitchFamily="34" charset="0"/>
              </a:rPr>
              <a:t> as fair use</a:t>
            </a:r>
          </a:p>
          <a:p>
            <a:r>
              <a:rPr lang="en-US" sz="1000" dirty="0">
                <a:latin typeface="Arial" panose="020B0604020202020204" pitchFamily="34" charset="0"/>
                <a:cs typeface="Arial" panose="020B0604020202020204" pitchFamily="34" charset="0"/>
              </a:rPr>
              <a:t>Transabdominal procedure image c</a:t>
            </a:r>
            <a:r>
              <a:rPr lang="en-US" sz="1000" dirty="0">
                <a:effectLst/>
                <a:latin typeface="Arial" panose="020B0604020202020204" pitchFamily="34" charset="0"/>
                <a:ea typeface="Calibri" panose="020F0502020204030204" pitchFamily="34" charset="0"/>
                <a:cs typeface="Arial" panose="020B0604020202020204" pitchFamily="34" charset="0"/>
              </a:rPr>
              <a:t>ourtesy of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6"/>
              </a:rPr>
              <a:t>MedlinePlus</a:t>
            </a:r>
            <a:r>
              <a:rPr lang="en-US" sz="1000" dirty="0">
                <a:effectLst/>
                <a:latin typeface="Arial" panose="020B0604020202020204" pitchFamily="34" charset="0"/>
                <a:ea typeface="Calibri" panose="020F0502020204030204" pitchFamily="34" charset="0"/>
                <a:cs typeface="Arial" panose="020B0604020202020204" pitchFamily="34" charset="0"/>
              </a:rPr>
              <a:t> from the National Library of Medicine</a:t>
            </a:r>
            <a:endParaRPr lang="en-US" sz="1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B23251FD-36A4-4F67-B2F5-D8A09FE0CE5F}"/>
              </a:ext>
            </a:extLst>
          </p:cNvPr>
          <p:cNvSpPr txBox="1"/>
          <p:nvPr/>
        </p:nvSpPr>
        <p:spPr>
          <a:xfrm>
            <a:off x="6096000" y="5749397"/>
            <a:ext cx="5784511"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Amniocentesis vs Chorionic Villus Sampling</a:t>
            </a:r>
            <a:r>
              <a:rPr lang="en-US" sz="1200" dirty="0">
                <a:latin typeface="Arial" panose="020B0604020202020204" pitchFamily="34" charset="0"/>
                <a:cs typeface="Arial" panose="020B0604020202020204" pitchFamily="34" charset="0"/>
              </a:rPr>
              <a:t>  Note: At timestamp 5:22 the video goes over examples in the form of test questions, </a:t>
            </a:r>
          </a:p>
        </p:txBody>
      </p:sp>
      <p:sp>
        <p:nvSpPr>
          <p:cNvPr id="2" name="TextBox 1">
            <a:extLst>
              <a:ext uri="{FF2B5EF4-FFF2-40B4-BE49-F238E27FC236}">
                <a16:creationId xmlns:a16="http://schemas.microsoft.com/office/drawing/2014/main" id="{BE8255DD-6CA9-B3ED-CE1F-59773E99CBB8}"/>
              </a:ext>
            </a:extLst>
          </p:cNvPr>
          <p:cNvSpPr txBox="1"/>
          <p:nvPr/>
        </p:nvSpPr>
        <p:spPr>
          <a:xfrm>
            <a:off x="7397496" y="1337881"/>
            <a:ext cx="2162451" cy="338554"/>
          </a:xfrm>
          <a:prstGeom prst="rect">
            <a:avLst/>
          </a:prstGeom>
          <a:noFill/>
        </p:spPr>
        <p:txBody>
          <a:bodyPr wrap="none" rtlCol="0">
            <a:spAutoFit/>
          </a:bodyPr>
          <a:lstStyle/>
          <a:p>
            <a:r>
              <a:rPr lang="en-US" sz="1600" dirty="0"/>
              <a:t>Transcervical Procedure</a:t>
            </a:r>
          </a:p>
        </p:txBody>
      </p:sp>
      <p:sp>
        <p:nvSpPr>
          <p:cNvPr id="7" name="TextBox 6">
            <a:extLst>
              <a:ext uri="{FF2B5EF4-FFF2-40B4-BE49-F238E27FC236}">
                <a16:creationId xmlns:a16="http://schemas.microsoft.com/office/drawing/2014/main" id="{85CDC908-B7AB-6F61-E21E-99BB8D2B624F}"/>
              </a:ext>
            </a:extLst>
          </p:cNvPr>
          <p:cNvSpPr txBox="1"/>
          <p:nvPr/>
        </p:nvSpPr>
        <p:spPr>
          <a:xfrm>
            <a:off x="5888736" y="1811111"/>
            <a:ext cx="2729703" cy="369332"/>
          </a:xfrm>
          <a:prstGeom prst="rect">
            <a:avLst/>
          </a:prstGeom>
          <a:solidFill>
            <a:schemeClr val="bg1"/>
          </a:solidFill>
        </p:spPr>
        <p:txBody>
          <a:bodyPr wrap="square" rtlCol="0">
            <a:spAutoFit/>
          </a:bodyPr>
          <a:lstStyle/>
          <a:p>
            <a:r>
              <a:rPr lang="en-US" dirty="0"/>
              <a:t>              </a:t>
            </a:r>
          </a:p>
        </p:txBody>
      </p:sp>
    </p:spTree>
    <p:extLst>
      <p:ext uri="{BB962C8B-B14F-4D97-AF65-F5344CB8AC3E}">
        <p14:creationId xmlns:p14="http://schemas.microsoft.com/office/powerpoint/2010/main" val="335335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CAAE688D-D22F-4780-BDBE-D7EAB785BE31}"/>
              </a:ext>
            </a:extLst>
          </p:cNvPr>
          <p:cNvSpPr txBox="1">
            <a:spLocks/>
          </p:cNvSpPr>
          <p:nvPr/>
        </p:nvSpPr>
        <p:spPr>
          <a:xfrm>
            <a:off x="2918460" y="-25372"/>
            <a:ext cx="6865620" cy="353020"/>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Complications of Pregnancy: Minor and Major Complications</a:t>
            </a:r>
          </a:p>
        </p:txBody>
      </p:sp>
      <p:graphicFrame>
        <p:nvGraphicFramePr>
          <p:cNvPr id="4" name="Table 4">
            <a:extLst>
              <a:ext uri="{FF2B5EF4-FFF2-40B4-BE49-F238E27FC236}">
                <a16:creationId xmlns:a16="http://schemas.microsoft.com/office/drawing/2014/main" id="{D07390C6-3650-4359-809D-DBA88D74C655}"/>
              </a:ext>
            </a:extLst>
          </p:cNvPr>
          <p:cNvGraphicFramePr>
            <a:graphicFrameLocks noGrp="1"/>
          </p:cNvGraphicFramePr>
          <p:nvPr>
            <p:extLst>
              <p:ext uri="{D42A27DB-BD31-4B8C-83A1-F6EECF244321}">
                <p14:modId xmlns:p14="http://schemas.microsoft.com/office/powerpoint/2010/main" val="3891951100"/>
              </p:ext>
            </p:extLst>
          </p:nvPr>
        </p:nvGraphicFramePr>
        <p:xfrm>
          <a:off x="143256" y="366815"/>
          <a:ext cx="11905488" cy="5354320"/>
        </p:xfrm>
        <a:graphic>
          <a:graphicData uri="http://schemas.openxmlformats.org/drawingml/2006/table">
            <a:tbl>
              <a:tblPr firstRow="1" bandRow="1">
                <a:tableStyleId>{BC89EF96-8CEA-46FF-86C4-4CE0E7609802}</a:tableStyleId>
              </a:tblPr>
              <a:tblGrid>
                <a:gridCol w="3771900">
                  <a:extLst>
                    <a:ext uri="{9D8B030D-6E8A-4147-A177-3AD203B41FA5}">
                      <a16:colId xmlns:a16="http://schemas.microsoft.com/office/drawing/2014/main" val="1651166973"/>
                    </a:ext>
                  </a:extLst>
                </a:gridCol>
                <a:gridCol w="8133588">
                  <a:extLst>
                    <a:ext uri="{9D8B030D-6E8A-4147-A177-3AD203B41FA5}">
                      <a16:colId xmlns:a16="http://schemas.microsoft.com/office/drawing/2014/main" val="3893617588"/>
                    </a:ext>
                  </a:extLst>
                </a:gridCol>
              </a:tblGrid>
              <a:tr h="370840">
                <a:tc>
                  <a:txBody>
                    <a:bodyPr/>
                    <a:lstStyle/>
                    <a:p>
                      <a:pPr algn="ctr"/>
                      <a:r>
                        <a:rPr lang="en-US" sz="1600" dirty="0">
                          <a:latin typeface="Arial" panose="020B0604020202020204" pitchFamily="34" charset="0"/>
                          <a:cs typeface="Arial" panose="020B0604020202020204" pitchFamily="34" charset="0"/>
                        </a:rPr>
                        <a:t>Minor Complications</a:t>
                      </a:r>
                    </a:p>
                  </a:txBody>
                  <a:tcPr/>
                </a:tc>
                <a:tc>
                  <a:txBody>
                    <a:bodyPr/>
                    <a:lstStyle/>
                    <a:p>
                      <a:pPr algn="ctr"/>
                      <a:r>
                        <a:rPr lang="en-US" sz="1600" dirty="0">
                          <a:latin typeface="Arial" panose="020B0604020202020204" pitchFamily="34" charset="0"/>
                          <a:cs typeface="Arial" panose="020B0604020202020204" pitchFamily="34" charset="0"/>
                        </a:rPr>
                        <a:t>Major Complications</a:t>
                      </a:r>
                    </a:p>
                  </a:txBody>
                  <a:tcPr/>
                </a:tc>
                <a:extLst>
                  <a:ext uri="{0D108BD9-81ED-4DB2-BD59-A6C34878D82A}">
                    <a16:rowId xmlns:a16="http://schemas.microsoft.com/office/drawing/2014/main" val="196338277"/>
                  </a:ext>
                </a:extLst>
              </a:tr>
              <a:tr h="370840">
                <a:tc>
                  <a:txBody>
                    <a:bodyPr/>
                    <a:lstStyle/>
                    <a:p>
                      <a:pPr algn="ctr"/>
                      <a:r>
                        <a:rPr lang="en-US" sz="1600" dirty="0">
                          <a:latin typeface="Arial" panose="020B0604020202020204" pitchFamily="34" charset="0"/>
                          <a:cs typeface="Arial" panose="020B0604020202020204" pitchFamily="34" charset="0"/>
                        </a:rPr>
                        <a:t>Nausea</a:t>
                      </a:r>
                    </a:p>
                  </a:txBody>
                  <a:tcPr/>
                </a:tc>
                <a:tc>
                  <a:txBody>
                    <a:bodyPr/>
                    <a:lstStyle/>
                    <a:p>
                      <a:r>
                        <a:rPr lang="en-US" sz="1600" dirty="0">
                          <a:latin typeface="Arial" panose="020B0604020202020204" pitchFamily="34" charset="0"/>
                          <a:cs typeface="Arial" panose="020B0604020202020204" pitchFamily="34" charset="0"/>
                        </a:rPr>
                        <a:t>Spontaneous Abortion: Typically occurs due to chromosomal abnormalities and before the 12</a:t>
                      </a:r>
                      <a:r>
                        <a:rPr lang="en-US" sz="1600" baseline="30000" dirty="0">
                          <a:latin typeface="Arial" panose="020B0604020202020204" pitchFamily="34" charset="0"/>
                          <a:cs typeface="Arial" panose="020B0604020202020204" pitchFamily="34" charset="0"/>
                        </a:rPr>
                        <a:t>th</a:t>
                      </a:r>
                      <a:r>
                        <a:rPr lang="en-US" sz="1600" dirty="0">
                          <a:latin typeface="Arial" panose="020B0604020202020204" pitchFamily="34" charset="0"/>
                          <a:cs typeface="Arial" panose="020B0604020202020204" pitchFamily="34" charset="0"/>
                        </a:rPr>
                        <a:t> week of pregnancy.</a:t>
                      </a:r>
                    </a:p>
                  </a:txBody>
                  <a:tcPr/>
                </a:tc>
                <a:extLst>
                  <a:ext uri="{0D108BD9-81ED-4DB2-BD59-A6C34878D82A}">
                    <a16:rowId xmlns:a16="http://schemas.microsoft.com/office/drawing/2014/main" val="3336465881"/>
                  </a:ext>
                </a:extLst>
              </a:tr>
              <a:tr h="370840">
                <a:tc>
                  <a:txBody>
                    <a:bodyPr/>
                    <a:lstStyle/>
                    <a:p>
                      <a:pPr algn="ctr"/>
                      <a:r>
                        <a:rPr lang="en-US" sz="1600" dirty="0">
                          <a:latin typeface="Arial" panose="020B0604020202020204" pitchFamily="34" charset="0"/>
                          <a:cs typeface="Arial" panose="020B0604020202020204" pitchFamily="34" charset="0"/>
                        </a:rPr>
                        <a:t>Heartburn</a:t>
                      </a:r>
                    </a:p>
                  </a:txBody>
                  <a:tcPr/>
                </a:tc>
                <a:tc>
                  <a:txBody>
                    <a:bodyPr/>
                    <a:lstStyle/>
                    <a:p>
                      <a:r>
                        <a:rPr lang="en-US" sz="1600" dirty="0">
                          <a:latin typeface="Arial" panose="020B0604020202020204" pitchFamily="34" charset="0"/>
                          <a:cs typeface="Arial" panose="020B0604020202020204" pitchFamily="34" charset="0"/>
                        </a:rPr>
                        <a:t>Ectopic Pregnancy: The zygote becomes attached to the fallopian tube before reaching the uterus.</a:t>
                      </a:r>
                    </a:p>
                  </a:txBody>
                  <a:tcPr/>
                </a:tc>
                <a:extLst>
                  <a:ext uri="{0D108BD9-81ED-4DB2-BD59-A6C34878D82A}">
                    <a16:rowId xmlns:a16="http://schemas.microsoft.com/office/drawing/2014/main" val="3680954726"/>
                  </a:ext>
                </a:extLst>
              </a:tr>
              <a:tr h="370840">
                <a:tc>
                  <a:txBody>
                    <a:bodyPr/>
                    <a:lstStyle/>
                    <a:p>
                      <a:pPr algn="ctr"/>
                      <a:r>
                        <a:rPr lang="en-US" sz="1600" dirty="0">
                          <a:latin typeface="Arial" panose="020B0604020202020204" pitchFamily="34" charset="0"/>
                          <a:cs typeface="Arial" panose="020B0604020202020204" pitchFamily="34" charset="0"/>
                        </a:rPr>
                        <a:t>Gas</a:t>
                      </a:r>
                    </a:p>
                  </a:txBody>
                  <a:tcPr/>
                </a:tc>
                <a:tc>
                  <a:txBody>
                    <a:bodyPr/>
                    <a:lstStyle/>
                    <a:p>
                      <a:r>
                        <a:rPr lang="en-US" sz="1600" dirty="0">
                          <a:latin typeface="Arial" panose="020B0604020202020204" pitchFamily="34" charset="0"/>
                          <a:cs typeface="Arial" panose="020B0604020202020204" pitchFamily="34" charset="0"/>
                        </a:rPr>
                        <a:t>Hyperemesis Gravidarum: Severe nausea, vomiting and weight loss</a:t>
                      </a:r>
                    </a:p>
                    <a:p>
                      <a:r>
                        <a:rPr lang="en-US" sz="1600" dirty="0">
                          <a:latin typeface="Arial" panose="020B0604020202020204" pitchFamily="34" charset="0"/>
                          <a:cs typeface="Arial" panose="020B0604020202020204" pitchFamily="34" charset="0"/>
                        </a:rPr>
                        <a:t>While there is no known cause, risk factors include first pregnancy, multiple pregnancy, prior family history of HG, trophoblastic disorder, and a history of eating disorder</a:t>
                      </a:r>
                    </a:p>
                  </a:txBody>
                  <a:tcPr/>
                </a:tc>
                <a:extLst>
                  <a:ext uri="{0D108BD9-81ED-4DB2-BD59-A6C34878D82A}">
                    <a16:rowId xmlns:a16="http://schemas.microsoft.com/office/drawing/2014/main" val="2815721691"/>
                  </a:ext>
                </a:extLst>
              </a:tr>
              <a:tr h="370840">
                <a:tc>
                  <a:txBody>
                    <a:bodyPr/>
                    <a:lstStyle/>
                    <a:p>
                      <a:pPr algn="ctr"/>
                      <a:r>
                        <a:rPr lang="en-US" sz="1600" dirty="0">
                          <a:latin typeface="Arial" panose="020B0604020202020204" pitchFamily="34" charset="0"/>
                          <a:cs typeface="Arial" panose="020B0604020202020204" pitchFamily="34" charset="0"/>
                        </a:rPr>
                        <a:t>Constipation and Hemorrhoids</a:t>
                      </a:r>
                    </a:p>
                  </a:txBody>
                  <a:tcPr/>
                </a:tc>
                <a:tc>
                  <a:txBody>
                    <a:bodyPr/>
                    <a:lstStyle/>
                    <a:p>
                      <a:r>
                        <a:rPr lang="en-US" sz="1600" dirty="0">
                          <a:latin typeface="Arial" panose="020B0604020202020204" pitchFamily="34" charset="0"/>
                          <a:cs typeface="Arial" panose="020B0604020202020204" pitchFamily="34" charset="0"/>
                        </a:rPr>
                        <a:t>Preeclampsia: High Blood Pressure</a:t>
                      </a:r>
                    </a:p>
                    <a:p>
                      <a:r>
                        <a:rPr lang="en-US" sz="1600" dirty="0">
                          <a:latin typeface="Arial" panose="020B0604020202020204" pitchFamily="34" charset="0"/>
                          <a:cs typeface="Arial" panose="020B0604020202020204" pitchFamily="34" charset="0"/>
                        </a:rPr>
                        <a:t>The most common complication of pregnancy.  Occurs most frequently in first pregnancies, and is more common in women who are obese, diabetic, or are carrying twins.</a:t>
                      </a:r>
                    </a:p>
                  </a:txBody>
                  <a:tcPr/>
                </a:tc>
                <a:extLst>
                  <a:ext uri="{0D108BD9-81ED-4DB2-BD59-A6C34878D82A}">
                    <a16:rowId xmlns:a16="http://schemas.microsoft.com/office/drawing/2014/main" val="3337592253"/>
                  </a:ext>
                </a:extLst>
              </a:tr>
              <a:tr h="370840">
                <a:tc>
                  <a:txBody>
                    <a:bodyPr/>
                    <a:lstStyle/>
                    <a:p>
                      <a:pPr algn="ctr"/>
                      <a:r>
                        <a:rPr lang="en-US" sz="1600" dirty="0">
                          <a:latin typeface="Arial" panose="020B0604020202020204" pitchFamily="34" charset="0"/>
                          <a:cs typeface="Arial" panose="020B0604020202020204" pitchFamily="34" charset="0"/>
                        </a:rPr>
                        <a:t>Backache</a:t>
                      </a:r>
                    </a:p>
                  </a:txBody>
                  <a:tcPr/>
                </a:tc>
                <a:tc>
                  <a:txBody>
                    <a:bodyPr/>
                    <a:lstStyle/>
                    <a:p>
                      <a:r>
                        <a:rPr lang="en-US" sz="1600" dirty="0">
                          <a:latin typeface="Arial" panose="020B0604020202020204" pitchFamily="34" charset="0"/>
                          <a:cs typeface="Arial" panose="020B0604020202020204" pitchFamily="34" charset="0"/>
                        </a:rPr>
                        <a:t>Maternal Mortality: According to the Centers for Disease Control (2019) about 700 American women die from complications related to pregnancy.  Contributing factors include, bleeding, infections, and heart-related problems.</a:t>
                      </a:r>
                    </a:p>
                  </a:txBody>
                  <a:tcPr/>
                </a:tc>
                <a:extLst>
                  <a:ext uri="{0D108BD9-81ED-4DB2-BD59-A6C34878D82A}">
                    <a16:rowId xmlns:a16="http://schemas.microsoft.com/office/drawing/2014/main" val="4099596944"/>
                  </a:ext>
                </a:extLst>
              </a:tr>
              <a:tr h="370840">
                <a:tc>
                  <a:txBody>
                    <a:bodyPr/>
                    <a:lstStyle/>
                    <a:p>
                      <a:pPr algn="ctr"/>
                      <a:r>
                        <a:rPr lang="en-US" sz="1600" dirty="0">
                          <a:latin typeface="Arial" panose="020B0604020202020204" pitchFamily="34" charset="0"/>
                          <a:cs typeface="Arial" panose="020B0604020202020204" pitchFamily="34" charset="0"/>
                        </a:rPr>
                        <a:t>Leg Cramps</a:t>
                      </a:r>
                    </a:p>
                  </a:txBody>
                  <a:tcPr/>
                </a:tc>
                <a:tc>
                  <a:txBody>
                    <a:bodyPr/>
                    <a:lstStyle/>
                    <a:p>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9570347"/>
                  </a:ext>
                </a:extLst>
              </a:tr>
              <a:tr h="370840">
                <a:tc>
                  <a:txBody>
                    <a:bodyPr/>
                    <a:lstStyle/>
                    <a:p>
                      <a:pPr algn="ctr"/>
                      <a:r>
                        <a:rPr lang="en-US" sz="1600" dirty="0">
                          <a:latin typeface="Arial" panose="020B0604020202020204" pitchFamily="34" charset="0"/>
                          <a:cs typeface="Arial" panose="020B0604020202020204" pitchFamily="34" charset="0"/>
                        </a:rPr>
                        <a:t>Shortness of Breath</a:t>
                      </a:r>
                    </a:p>
                  </a:txBody>
                  <a:tcPr/>
                </a:tc>
                <a:tc>
                  <a:txBody>
                    <a:bodyPr/>
                    <a:lstStyle/>
                    <a:p>
                      <a:endParaRPr lang="en-US" sz="16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986318"/>
                  </a:ext>
                </a:extLst>
              </a:tr>
              <a:tr h="370840">
                <a:tc>
                  <a:txBody>
                    <a:bodyPr/>
                    <a:lstStyle/>
                    <a:p>
                      <a:pPr algn="ctr"/>
                      <a:r>
                        <a:rPr lang="en-US" sz="1600" dirty="0">
                          <a:latin typeface="Arial" panose="020B0604020202020204" pitchFamily="34" charset="0"/>
                          <a:cs typeface="Arial" panose="020B0604020202020204" pitchFamily="34" charset="0"/>
                        </a:rPr>
                        <a:t>Varicose Veins</a:t>
                      </a:r>
                    </a:p>
                  </a:txBody>
                  <a:tcPr/>
                </a:tc>
                <a:tc>
                  <a:txBody>
                    <a:bodyPr/>
                    <a:lstStyle/>
                    <a:p>
                      <a:endParaRPr lang="en-US" sz="12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07668935"/>
                  </a:ext>
                </a:extLst>
              </a:tr>
            </a:tbl>
          </a:graphicData>
        </a:graphic>
      </p:graphicFrame>
      <p:sp>
        <p:nvSpPr>
          <p:cNvPr id="5" name="TextBox 4">
            <a:extLst>
              <a:ext uri="{FF2B5EF4-FFF2-40B4-BE49-F238E27FC236}">
                <a16:creationId xmlns:a16="http://schemas.microsoft.com/office/drawing/2014/main" id="{94F898B9-96E8-4F9F-A790-57A79D0DC108}"/>
              </a:ext>
            </a:extLst>
          </p:cNvPr>
          <p:cNvSpPr txBox="1"/>
          <p:nvPr/>
        </p:nvSpPr>
        <p:spPr>
          <a:xfrm>
            <a:off x="966230" y="6050828"/>
            <a:ext cx="1025954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Text from </a:t>
            </a:r>
            <a:r>
              <a:rPr lang="en-US" sz="1000" u="sng" dirty="0">
                <a:solidFill>
                  <a:srgbClr val="055DC3"/>
                </a:solidFill>
                <a:effectLst/>
                <a:latin typeface="Calibri" panose="020F0502020204030204" pitchFamily="34" charset="0"/>
                <a:ea typeface="Calibri" panose="020F0502020204030204" pitchFamily="34" charset="0"/>
                <a:cs typeface="Calibri" panose="020F0502020204030204" pitchFamily="34" charset="0"/>
                <a:hlinkClick r:id="rId2"/>
              </a:rPr>
              <a:t>Lifespan Development: A Psychological Perspective</a:t>
            </a:r>
            <a:r>
              <a:rPr lang="en-US" sz="1000" dirty="0">
                <a:effectLst/>
                <a:latin typeface="Calibri" panose="020F0502020204030204" pitchFamily="34" charset="0"/>
                <a:ea typeface="Calibri" panose="020F0502020204030204" pitchFamily="34" charset="0"/>
              </a:rPr>
              <a:t> by Martha </a:t>
            </a:r>
            <a:r>
              <a:rPr lang="en-US" sz="1000" dirty="0" err="1">
                <a:effectLst/>
                <a:latin typeface="Calibri" panose="020F0502020204030204" pitchFamily="34" charset="0"/>
                <a:ea typeface="Calibri" panose="020F0502020204030204" pitchFamily="34" charset="0"/>
              </a:rPr>
              <a:t>Lally</a:t>
            </a:r>
            <a:r>
              <a:rPr lang="en-US" sz="1000" dirty="0">
                <a:effectLst/>
                <a:latin typeface="Calibri" panose="020F0502020204030204" pitchFamily="34" charset="0"/>
                <a:ea typeface="Calibri" panose="020F0502020204030204" pitchFamily="34" charset="0"/>
              </a:rPr>
              <a:t> and Suzanne Valentine-French is licensed under </a:t>
            </a:r>
            <a:r>
              <a:rPr lang="en-US" sz="1000" u="sng" dirty="0">
                <a:solidFill>
                  <a:srgbClr val="055DC3"/>
                </a:solidFill>
                <a:effectLst/>
                <a:latin typeface="Calibri" panose="020F0502020204030204" pitchFamily="34" charset="0"/>
                <a:ea typeface="Calibri" panose="020F0502020204030204" pitchFamily="34" charset="0"/>
                <a:cs typeface="Calibri" panose="020F0502020204030204" pitchFamily="34" charset="0"/>
                <a:hlinkClick r:id="rId3"/>
              </a:rPr>
              <a:t>CC BY-NC-SA 3.0</a:t>
            </a:r>
            <a:r>
              <a:rPr lang="en-US" sz="1000" u="sng" dirty="0">
                <a:solidFill>
                  <a:srgbClr val="055DC3"/>
                </a:solidFill>
                <a:effectLst/>
                <a:latin typeface="Calibri" panose="020F0502020204030204" pitchFamily="34" charset="0"/>
                <a:ea typeface="Calibri" panose="020F0502020204030204" pitchFamily="34" charset="0"/>
                <a:cs typeface="Calibri" panose="020F0502020204030204" pitchFamily="34" charset="0"/>
              </a:rPr>
              <a:t> </a:t>
            </a:r>
            <a:r>
              <a:rPr lang="en-US" sz="1000" dirty="0">
                <a:solidFill>
                  <a:srgbClr val="055DC3"/>
                </a:solidFill>
                <a:effectLst/>
                <a:latin typeface="Calibri" panose="020F0502020204030204" pitchFamily="34" charset="0"/>
                <a:ea typeface="Calibri" panose="020F0502020204030204" pitchFamily="34" charset="0"/>
                <a:cs typeface="Calibri" panose="020F0502020204030204" pitchFamily="34" charset="0"/>
              </a:rPr>
              <a:t> </a:t>
            </a:r>
            <a:r>
              <a:rPr lang="en-US" sz="1000" dirty="0">
                <a:effectLst/>
                <a:latin typeface="Calibri" panose="020F0502020204030204" pitchFamily="34" charset="0"/>
                <a:ea typeface="Calibri" panose="020F0502020204030204" pitchFamily="34" charset="0"/>
                <a:cs typeface="Calibri" panose="020F0502020204030204" pitchFamily="34" charset="0"/>
              </a:rPr>
              <a:t>Modified by Maria Pagano for Table presentation.</a:t>
            </a:r>
            <a:endParaRPr lang="en-US" sz="1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5706A1C9-5AE0-4FE2-E328-3FE73D03AC3D}"/>
              </a:ext>
            </a:extLst>
          </p:cNvPr>
          <p:cNvSpPr txBox="1"/>
          <p:nvPr/>
        </p:nvSpPr>
        <p:spPr>
          <a:xfrm>
            <a:off x="4464558" y="5734662"/>
            <a:ext cx="6663690"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Video: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hlinkClick r:id="rId4"/>
              </a:rPr>
              <a:t>The Most Common Pregnancy Complications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Causes, Symptoms and Treatments.</a:t>
            </a:r>
          </a:p>
        </p:txBody>
      </p:sp>
    </p:spTree>
    <p:extLst>
      <p:ext uri="{BB962C8B-B14F-4D97-AF65-F5344CB8AC3E}">
        <p14:creationId xmlns:p14="http://schemas.microsoft.com/office/powerpoint/2010/main" val="17416345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BAFBED5-A1ED-4BE8-952F-24AA73B2878E}"/>
              </a:ext>
            </a:extLst>
          </p:cNvPr>
          <p:cNvSpPr txBox="1">
            <a:spLocks/>
          </p:cNvSpPr>
          <p:nvPr/>
        </p:nvSpPr>
        <p:spPr>
          <a:xfrm>
            <a:off x="4320622" y="0"/>
            <a:ext cx="3419856"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Infertility: Causes</a:t>
            </a:r>
          </a:p>
        </p:txBody>
      </p:sp>
      <p:sp>
        <p:nvSpPr>
          <p:cNvPr id="2" name="TextBox 1">
            <a:extLst>
              <a:ext uri="{FF2B5EF4-FFF2-40B4-BE49-F238E27FC236}">
                <a16:creationId xmlns:a16="http://schemas.microsoft.com/office/drawing/2014/main" id="{5FEF82BC-A4C3-45F9-9E07-EA5CA880093C}"/>
              </a:ext>
            </a:extLst>
          </p:cNvPr>
          <p:cNvSpPr txBox="1"/>
          <p:nvPr/>
        </p:nvSpPr>
        <p:spPr>
          <a:xfrm>
            <a:off x="329184" y="1305341"/>
            <a:ext cx="11140935" cy="4247317"/>
          </a:xfrm>
          <a:prstGeom prst="rect">
            <a:avLst/>
          </a:prstGeom>
          <a:solidFill>
            <a:schemeClr val="accent1">
              <a:lumMod val="20000"/>
              <a:lumOff val="80000"/>
            </a:schemeClr>
          </a:solidFill>
          <a:ln>
            <a:solidFill>
              <a:schemeClr val="accent1">
                <a:lumMod val="50000"/>
              </a:schemeClr>
            </a:solidFill>
          </a:ln>
        </p:spPr>
        <p:txBody>
          <a:bodyPr wrap="none" rtlCol="0">
            <a:spAutoFit/>
          </a:bodyPr>
          <a:lstStyle/>
          <a:p>
            <a:pPr marL="285750" indent="-285750">
              <a:buFont typeface="Wingdings" panose="05000000000000000000" pitchFamily="2" charset="2"/>
              <a:buChar char="Ø"/>
            </a:pPr>
            <a:r>
              <a:rPr lang="en-US" dirty="0"/>
              <a:t>Female factors (approximately 1/3 of cases) involved in infertility include:</a:t>
            </a:r>
          </a:p>
          <a:p>
            <a:pPr marL="742950" lvl="1" indent="-285750">
              <a:buFont typeface="Wingdings" panose="05000000000000000000" pitchFamily="2" charset="2"/>
              <a:buChar char="Ø"/>
            </a:pPr>
            <a:r>
              <a:rPr lang="en-US" dirty="0"/>
              <a:t>Failure to ovulate</a:t>
            </a:r>
          </a:p>
          <a:p>
            <a:pPr marL="742950" lvl="1" indent="-285750">
              <a:buFont typeface="Wingdings" panose="05000000000000000000" pitchFamily="2" charset="2"/>
              <a:buChar char="Ø"/>
            </a:pPr>
            <a:r>
              <a:rPr lang="en-US" dirty="0"/>
              <a:t>Pelvic Inflammatory Disease (an infection of a woman’s reproductive organs)</a:t>
            </a:r>
          </a:p>
          <a:p>
            <a:pPr marL="742950" lvl="1" indent="-285750">
              <a:buFont typeface="Wingdings" panose="05000000000000000000" pitchFamily="2" charset="2"/>
              <a:buChar char="Ø"/>
            </a:pPr>
            <a:r>
              <a:rPr lang="en-US" dirty="0"/>
              <a:t>Polycystic Ovary Syndrome (a hormonal imbalance that effects the development and/or release of the ovum)</a:t>
            </a:r>
          </a:p>
          <a:p>
            <a:pPr marL="742950" lvl="1" indent="-285750">
              <a:buFont typeface="Wingdings" panose="05000000000000000000" pitchFamily="2" charset="2"/>
              <a:buChar char="Ø"/>
            </a:pPr>
            <a:r>
              <a:rPr lang="en-US" dirty="0"/>
              <a:t>Fibroids (abnormal growths that develop in or on a woman’s uterus)</a:t>
            </a:r>
          </a:p>
          <a:p>
            <a:pPr marL="742950" lvl="1"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Male factors (approximately 1/3 of cases) involved in infertility include:</a:t>
            </a:r>
          </a:p>
          <a:p>
            <a:pPr marL="742950" lvl="1" indent="-285750">
              <a:buFont typeface="Wingdings" panose="05000000000000000000" pitchFamily="2" charset="2"/>
              <a:buChar char="Ø"/>
            </a:pPr>
            <a:r>
              <a:rPr lang="en-US" dirty="0"/>
              <a:t>Lack of sperm production</a:t>
            </a:r>
          </a:p>
          <a:p>
            <a:pPr marL="742950" lvl="1" indent="-285750">
              <a:buFont typeface="Wingdings" panose="05000000000000000000" pitchFamily="2" charset="2"/>
              <a:buChar char="Ø"/>
            </a:pPr>
            <a:r>
              <a:rPr lang="en-US" dirty="0"/>
              <a:t>Low sperm production which can be caused by several factors including:</a:t>
            </a:r>
          </a:p>
          <a:p>
            <a:pPr marL="1200150" lvl="2" indent="-285750">
              <a:buFont typeface="Wingdings" panose="05000000000000000000" pitchFamily="2" charset="2"/>
              <a:buChar char="Ø"/>
            </a:pPr>
            <a:r>
              <a:rPr lang="en-US" dirty="0"/>
              <a:t>Heavy alcohol use</a:t>
            </a:r>
          </a:p>
          <a:p>
            <a:pPr marL="1200150" lvl="2" indent="-285750">
              <a:buFont typeface="Wingdings" panose="05000000000000000000" pitchFamily="2" charset="2"/>
              <a:buChar char="Ø"/>
            </a:pPr>
            <a:r>
              <a:rPr lang="en-US" dirty="0"/>
              <a:t>Drugs</a:t>
            </a:r>
          </a:p>
          <a:p>
            <a:pPr marL="1200150" lvl="2" indent="-285750">
              <a:buFont typeface="Wingdings" panose="05000000000000000000" pitchFamily="2" charset="2"/>
              <a:buChar char="Ø"/>
            </a:pPr>
            <a:r>
              <a:rPr lang="en-US" dirty="0"/>
              <a:t>Environmental toxins like pesticides and lead</a:t>
            </a:r>
          </a:p>
          <a:p>
            <a:pPr marL="1200150" lvl="2" indent="-285750">
              <a:buFont typeface="Wingdings" panose="05000000000000000000" pitchFamily="2" charset="2"/>
              <a:buChar char="Ø"/>
            </a:pPr>
            <a:r>
              <a:rPr lang="en-US" dirty="0"/>
              <a:t>Radiation treatment and chemotherapy for cancer</a:t>
            </a:r>
          </a:p>
          <a:p>
            <a:pPr marL="285750" indent="-285750">
              <a:buFont typeface="Wingdings" panose="05000000000000000000" pitchFamily="2" charset="2"/>
              <a:buChar char="Ø"/>
            </a:pPr>
            <a:endParaRPr lang="en-US" dirty="0"/>
          </a:p>
          <a:p>
            <a:pPr marL="285750" indent="-285750">
              <a:buFont typeface="Wingdings" panose="05000000000000000000" pitchFamily="2" charset="2"/>
              <a:buChar char="Ø"/>
            </a:pPr>
            <a:r>
              <a:rPr lang="en-US" dirty="0"/>
              <a:t>Both male and female factors or unknown (approximately 1/3 of the cases).</a:t>
            </a:r>
          </a:p>
        </p:txBody>
      </p:sp>
      <p:sp>
        <p:nvSpPr>
          <p:cNvPr id="5" name="TextBox 4">
            <a:extLst>
              <a:ext uri="{FF2B5EF4-FFF2-40B4-BE49-F238E27FC236}">
                <a16:creationId xmlns:a16="http://schemas.microsoft.com/office/drawing/2014/main" id="{6A9E45C1-0603-BA57-4690-E83414164288}"/>
              </a:ext>
            </a:extLst>
          </p:cNvPr>
          <p:cNvSpPr txBox="1"/>
          <p:nvPr/>
        </p:nvSpPr>
        <p:spPr>
          <a:xfrm>
            <a:off x="460082" y="589681"/>
            <a:ext cx="11140935"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t>Infertility: When a couple has failed to conceive a child after one year (6 months if the woman is 35 or older) of trying.</a:t>
            </a:r>
          </a:p>
        </p:txBody>
      </p:sp>
      <p:sp>
        <p:nvSpPr>
          <p:cNvPr id="6" name="TextBox 5">
            <a:extLst>
              <a:ext uri="{FF2B5EF4-FFF2-40B4-BE49-F238E27FC236}">
                <a16:creationId xmlns:a16="http://schemas.microsoft.com/office/drawing/2014/main" id="{032824CF-7953-43A4-DEA1-010BEE34D7D9}"/>
              </a:ext>
            </a:extLst>
          </p:cNvPr>
          <p:cNvSpPr txBox="1"/>
          <p:nvPr/>
        </p:nvSpPr>
        <p:spPr>
          <a:xfrm>
            <a:off x="814083" y="5668153"/>
            <a:ext cx="10786934" cy="461665"/>
          </a:xfrm>
          <a:prstGeom prst="rect">
            <a:avLst/>
          </a:prstGeom>
          <a:noFill/>
        </p:spPr>
        <p:txBody>
          <a:bodyPr wrap="square" rtlCol="0">
            <a:spAutoFit/>
          </a:bodyPr>
          <a:lstStyle/>
          <a:p>
            <a:r>
              <a:rPr lang="en-US" sz="1200" dirty="0"/>
              <a:t>Video: </a:t>
            </a:r>
            <a:r>
              <a:rPr lang="en-US" sz="1200" dirty="0">
                <a:hlinkClick r:id="rId2"/>
              </a:rPr>
              <a:t>Infertility in Men and Women: Causes, Diagnosis, and Treatment – Infertility Treatment for Women</a:t>
            </a:r>
            <a:r>
              <a:rPr lang="en-US" sz="1200" dirty="0"/>
              <a:t>. While this video has no narration it is produced by an accredited hospital and discusses the symptoms, causes, and treatment options for both male and female infertility.</a:t>
            </a:r>
          </a:p>
        </p:txBody>
      </p:sp>
    </p:spTree>
    <p:extLst>
      <p:ext uri="{BB962C8B-B14F-4D97-AF65-F5344CB8AC3E}">
        <p14:creationId xmlns:p14="http://schemas.microsoft.com/office/powerpoint/2010/main" val="1737803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4136405-83E9-4815-BE4E-7E1995335ACE}"/>
              </a:ext>
            </a:extLst>
          </p:cNvPr>
          <p:cNvSpPr txBox="1">
            <a:spLocks/>
          </p:cNvSpPr>
          <p:nvPr/>
        </p:nvSpPr>
        <p:spPr>
          <a:xfrm>
            <a:off x="1997963" y="-93002"/>
            <a:ext cx="7808976"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Infertility: Options for Building Families: Intrauterine Insemination</a:t>
            </a:r>
          </a:p>
        </p:txBody>
      </p:sp>
      <p:sp>
        <p:nvSpPr>
          <p:cNvPr id="15" name="TextBox 14">
            <a:extLst>
              <a:ext uri="{FF2B5EF4-FFF2-40B4-BE49-F238E27FC236}">
                <a16:creationId xmlns:a16="http://schemas.microsoft.com/office/drawing/2014/main" id="{53D550E3-3B4D-4981-9C9C-94189FDFCEA9}"/>
              </a:ext>
            </a:extLst>
          </p:cNvPr>
          <p:cNvSpPr txBox="1"/>
          <p:nvPr/>
        </p:nvSpPr>
        <p:spPr>
          <a:xfrm>
            <a:off x="3476614" y="6088966"/>
            <a:ext cx="454483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2"/>
              </a:rPr>
              <a:t>Wikipedia</a:t>
            </a:r>
            <a:r>
              <a:rPr lang="en-US" sz="1000" dirty="0">
                <a:latin typeface="Arial" panose="020B0604020202020204" pitchFamily="34" charset="0"/>
                <a:cs typeface="Arial" panose="020B0604020202020204" pitchFamily="34" charset="0"/>
              </a:rPr>
              <a:t>. License </a:t>
            </a:r>
            <a:r>
              <a:rPr lang="en-US" sz="1000" dirty="0">
                <a:latin typeface="Arial" panose="020B0604020202020204" pitchFamily="34" charset="0"/>
                <a:cs typeface="Arial" panose="020B0604020202020204" pitchFamily="34" charset="0"/>
                <a:hlinkClick r:id="rId3"/>
              </a:rPr>
              <a:t>CC BY SA 3.0</a:t>
            </a:r>
            <a:r>
              <a:rPr lang="en-US" sz="1000" dirty="0">
                <a:latin typeface="Arial" panose="020B0604020202020204" pitchFamily="34" charset="0"/>
                <a:cs typeface="Arial" panose="020B0604020202020204" pitchFamily="34" charset="0"/>
              </a:rPr>
              <a:t>. Reformatted by Maria Pagano</a:t>
            </a:r>
          </a:p>
        </p:txBody>
      </p:sp>
      <p:sp>
        <p:nvSpPr>
          <p:cNvPr id="17" name="TextBox 16">
            <a:extLst>
              <a:ext uri="{FF2B5EF4-FFF2-40B4-BE49-F238E27FC236}">
                <a16:creationId xmlns:a16="http://schemas.microsoft.com/office/drawing/2014/main" id="{D260414A-50F1-4FC9-BA1F-579043C70164}"/>
              </a:ext>
            </a:extLst>
          </p:cNvPr>
          <p:cNvSpPr txBox="1"/>
          <p:nvPr/>
        </p:nvSpPr>
        <p:spPr>
          <a:xfrm>
            <a:off x="326640" y="522813"/>
            <a:ext cx="10844784" cy="646331"/>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Intrauterine Insemination (IUI): Sperm is collected and placed directly into the uterus when the woman is determined to be ovulating.</a:t>
            </a:r>
          </a:p>
        </p:txBody>
      </p:sp>
      <p:pic>
        <p:nvPicPr>
          <p:cNvPr id="2" name="Picture 1">
            <a:extLst>
              <a:ext uri="{FF2B5EF4-FFF2-40B4-BE49-F238E27FC236}">
                <a16:creationId xmlns:a16="http://schemas.microsoft.com/office/drawing/2014/main" id="{365E32DA-2D9E-4794-0C57-01EFC32AE3D7}"/>
              </a:ext>
            </a:extLst>
          </p:cNvPr>
          <p:cNvPicPr>
            <a:picLocks noChangeAspect="1"/>
          </p:cNvPicPr>
          <p:nvPr/>
        </p:nvPicPr>
        <p:blipFill>
          <a:blip r:embed="rId4"/>
          <a:stretch>
            <a:fillRect/>
          </a:stretch>
        </p:blipFill>
        <p:spPr>
          <a:xfrm>
            <a:off x="94508" y="2505716"/>
            <a:ext cx="3346994" cy="2609314"/>
          </a:xfrm>
          <a:prstGeom prst="rect">
            <a:avLst/>
          </a:prstGeom>
        </p:spPr>
      </p:pic>
      <p:pic>
        <p:nvPicPr>
          <p:cNvPr id="5" name="Picture 4">
            <a:extLst>
              <a:ext uri="{FF2B5EF4-FFF2-40B4-BE49-F238E27FC236}">
                <a16:creationId xmlns:a16="http://schemas.microsoft.com/office/drawing/2014/main" id="{F2519152-E951-BEEE-0936-2CBFA0D1DA09}"/>
              </a:ext>
            </a:extLst>
          </p:cNvPr>
          <p:cNvPicPr>
            <a:picLocks noChangeAspect="1"/>
          </p:cNvPicPr>
          <p:nvPr/>
        </p:nvPicPr>
        <p:blipFill>
          <a:blip r:embed="rId5"/>
          <a:stretch>
            <a:fillRect/>
          </a:stretch>
        </p:blipFill>
        <p:spPr>
          <a:xfrm>
            <a:off x="3956652" y="2505716"/>
            <a:ext cx="3584759" cy="2664183"/>
          </a:xfrm>
          <a:prstGeom prst="rect">
            <a:avLst/>
          </a:prstGeom>
        </p:spPr>
      </p:pic>
      <p:pic>
        <p:nvPicPr>
          <p:cNvPr id="6" name="Picture 5">
            <a:extLst>
              <a:ext uri="{FF2B5EF4-FFF2-40B4-BE49-F238E27FC236}">
                <a16:creationId xmlns:a16="http://schemas.microsoft.com/office/drawing/2014/main" id="{623AB661-A8E1-6B5D-9EFC-3474E5776928}"/>
              </a:ext>
            </a:extLst>
          </p:cNvPr>
          <p:cNvPicPr>
            <a:picLocks noChangeAspect="1"/>
          </p:cNvPicPr>
          <p:nvPr/>
        </p:nvPicPr>
        <p:blipFill>
          <a:blip r:embed="rId6"/>
          <a:stretch>
            <a:fillRect/>
          </a:stretch>
        </p:blipFill>
        <p:spPr>
          <a:xfrm>
            <a:off x="8384766" y="2505716"/>
            <a:ext cx="3255546" cy="2408129"/>
          </a:xfrm>
          <a:prstGeom prst="rect">
            <a:avLst/>
          </a:prstGeom>
        </p:spPr>
      </p:pic>
      <p:sp>
        <p:nvSpPr>
          <p:cNvPr id="9" name="TextBox 8">
            <a:extLst>
              <a:ext uri="{FF2B5EF4-FFF2-40B4-BE49-F238E27FC236}">
                <a16:creationId xmlns:a16="http://schemas.microsoft.com/office/drawing/2014/main" id="{58776E8B-CAC8-899D-CCBA-F43D18C8C86F}"/>
              </a:ext>
            </a:extLst>
          </p:cNvPr>
          <p:cNvSpPr txBox="1"/>
          <p:nvPr/>
        </p:nvSpPr>
        <p:spPr>
          <a:xfrm>
            <a:off x="320040" y="1440867"/>
            <a:ext cx="2515037" cy="584775"/>
          </a:xfrm>
          <a:prstGeom prst="rect">
            <a:avLst/>
          </a:prstGeom>
          <a:solidFill>
            <a:schemeClr val="accent1">
              <a:lumMod val="20000"/>
              <a:lumOff val="80000"/>
            </a:schemeClr>
          </a:solidFill>
          <a:ln>
            <a:solidFill>
              <a:schemeClr val="accent1">
                <a:lumMod val="20000"/>
                <a:lumOff val="80000"/>
              </a:schemeClr>
            </a:solidFill>
          </a:ln>
          <a:effectLst>
            <a:innerShdw blurRad="63500" dist="50800" dir="13500000">
              <a:prstClr val="black">
                <a:alpha val="50000"/>
              </a:prstClr>
            </a:innerShdw>
          </a:effectLst>
        </p:spPr>
        <p:txBody>
          <a:bodyPr wrap="square">
            <a:spAutoFit/>
          </a:bodyPr>
          <a:lstStyle/>
          <a:p>
            <a:pPr marL="342900" indent="-342900">
              <a:buAutoNum type="alphaUcParenBoth"/>
            </a:pPr>
            <a:r>
              <a:rPr lang="en-US" sz="1600" dirty="0">
                <a:latin typeface="Arial" panose="020B0604020202020204" pitchFamily="34" charset="0"/>
                <a:cs typeface="Arial" panose="020B0604020202020204" pitchFamily="34" charset="0"/>
              </a:rPr>
              <a:t>Woman is determined to be ovulating</a:t>
            </a:r>
          </a:p>
        </p:txBody>
      </p:sp>
      <p:sp>
        <p:nvSpPr>
          <p:cNvPr id="13" name="TextBox 12">
            <a:extLst>
              <a:ext uri="{FF2B5EF4-FFF2-40B4-BE49-F238E27FC236}">
                <a16:creationId xmlns:a16="http://schemas.microsoft.com/office/drawing/2014/main" id="{25462D40-9E08-0D26-4EB3-856EE8972C0F}"/>
              </a:ext>
            </a:extLst>
          </p:cNvPr>
          <p:cNvSpPr txBox="1"/>
          <p:nvPr/>
        </p:nvSpPr>
        <p:spPr>
          <a:xfrm>
            <a:off x="3914309" y="1440867"/>
            <a:ext cx="3669444" cy="338554"/>
          </a:xfrm>
          <a:prstGeom prst="rect">
            <a:avLst/>
          </a:prstGeom>
          <a:solidFill>
            <a:schemeClr val="accent1">
              <a:lumMod val="20000"/>
              <a:lumOff val="80000"/>
            </a:schemeClr>
          </a:solidFill>
          <a:ln>
            <a:solidFill>
              <a:schemeClr val="accent1">
                <a:lumMod val="50000"/>
              </a:schemeClr>
            </a:solidFill>
          </a:ln>
          <a:effectLst>
            <a:innerShdw blurRad="63500" dist="50800" dir="13500000">
              <a:prstClr val="black">
                <a:alpha val="50000"/>
              </a:prstClr>
            </a:innerShdw>
          </a:effectLst>
        </p:spPr>
        <p:txBody>
          <a:bodyPr wrap="square">
            <a:spAutoFit/>
          </a:bodyPr>
          <a:lstStyle/>
          <a:p>
            <a:r>
              <a:rPr lang="en-US" sz="1600" dirty="0">
                <a:latin typeface="Arial" panose="020B0604020202020204" pitchFamily="34" charset="0"/>
                <a:cs typeface="Arial" panose="020B0604020202020204" pitchFamily="34" charset="0"/>
              </a:rPr>
              <a:t>(B) Sperm are inserted into the uterus</a:t>
            </a:r>
          </a:p>
        </p:txBody>
      </p:sp>
      <p:sp>
        <p:nvSpPr>
          <p:cNvPr id="18" name="TextBox 17">
            <a:extLst>
              <a:ext uri="{FF2B5EF4-FFF2-40B4-BE49-F238E27FC236}">
                <a16:creationId xmlns:a16="http://schemas.microsoft.com/office/drawing/2014/main" id="{43C5F2EC-57D4-CD69-3062-45FC41C7274E}"/>
              </a:ext>
            </a:extLst>
          </p:cNvPr>
          <p:cNvSpPr txBox="1"/>
          <p:nvPr/>
        </p:nvSpPr>
        <p:spPr>
          <a:xfrm>
            <a:off x="7870699" y="1440867"/>
            <a:ext cx="4221307" cy="830997"/>
          </a:xfrm>
          <a:prstGeom prst="rect">
            <a:avLst/>
          </a:prstGeom>
          <a:solidFill>
            <a:schemeClr val="accent1">
              <a:lumMod val="20000"/>
              <a:lumOff val="80000"/>
            </a:schemeClr>
          </a:solidFill>
          <a:ln>
            <a:solidFill>
              <a:schemeClr val="accent1">
                <a:lumMod val="50000"/>
              </a:schemeClr>
            </a:solidFill>
          </a:ln>
          <a:effectLst>
            <a:innerShdw blurRad="63500" dist="50800" dir="13500000">
              <a:prstClr val="black">
                <a:alpha val="50000"/>
              </a:prstClr>
            </a:innerShdw>
          </a:effectLst>
        </p:spPr>
        <p:txBody>
          <a:bodyPr wrap="square">
            <a:spAutoFit/>
          </a:bodyPr>
          <a:lstStyle/>
          <a:p>
            <a:r>
              <a:rPr lang="en-US" sz="1600" dirty="0">
                <a:latin typeface="Arial" panose="020B0604020202020204" pitchFamily="34" charset="0"/>
                <a:cs typeface="Arial" panose="020B0604020202020204" pitchFamily="34" charset="0"/>
              </a:rPr>
              <a:t>(C) Once released sperm will travel to the fallopian tubes and if successful fertilization will occur.</a:t>
            </a:r>
          </a:p>
        </p:txBody>
      </p:sp>
      <p:sp>
        <p:nvSpPr>
          <p:cNvPr id="19" name="TextBox 18">
            <a:extLst>
              <a:ext uri="{FF2B5EF4-FFF2-40B4-BE49-F238E27FC236}">
                <a16:creationId xmlns:a16="http://schemas.microsoft.com/office/drawing/2014/main" id="{3F74B66C-4AF5-EBF1-2001-66647753363A}"/>
              </a:ext>
            </a:extLst>
          </p:cNvPr>
          <p:cNvSpPr txBox="1"/>
          <p:nvPr/>
        </p:nvSpPr>
        <p:spPr>
          <a:xfrm>
            <a:off x="3165741" y="5352433"/>
            <a:ext cx="5473421"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7"/>
              </a:rPr>
              <a:t>Intrauterine Insemination – IUI</a:t>
            </a:r>
            <a:r>
              <a:rPr lang="en-US" sz="1200" dirty="0">
                <a:latin typeface="Arial" panose="020B0604020202020204" pitchFamily="34" charset="0"/>
                <a:cs typeface="Arial" panose="020B0604020202020204" pitchFamily="34" charset="0"/>
              </a:rPr>
              <a:t> explains how the process of IUI is done.</a:t>
            </a:r>
          </a:p>
        </p:txBody>
      </p:sp>
    </p:spTree>
    <p:extLst>
      <p:ext uri="{BB962C8B-B14F-4D97-AF65-F5344CB8AC3E}">
        <p14:creationId xmlns:p14="http://schemas.microsoft.com/office/powerpoint/2010/main" val="22772854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2FE40AED-2265-4007-ABAB-287990BFCD61}"/>
              </a:ext>
            </a:extLst>
          </p:cNvPr>
          <p:cNvSpPr txBox="1"/>
          <p:nvPr/>
        </p:nvSpPr>
        <p:spPr>
          <a:xfrm>
            <a:off x="6695693" y="1167181"/>
            <a:ext cx="5200385" cy="1477328"/>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R="0" lvl="0" algn="l" defTabSz="4572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In Vitro Fertilization: Eggs are collected from ovaries and fertilization of those eggs by sperm is done in a lab.  Once the fertilized eggs have reached the embryonic stage, the embryos are implanted into the woman’s uterus.</a:t>
            </a:r>
          </a:p>
        </p:txBody>
      </p:sp>
      <p:sp>
        <p:nvSpPr>
          <p:cNvPr id="11" name="Title 1">
            <a:extLst>
              <a:ext uri="{FF2B5EF4-FFF2-40B4-BE49-F238E27FC236}">
                <a16:creationId xmlns:a16="http://schemas.microsoft.com/office/drawing/2014/main" id="{3CADB960-7C11-457F-90B1-1C41149BFEDF}"/>
              </a:ext>
            </a:extLst>
          </p:cNvPr>
          <p:cNvSpPr txBox="1">
            <a:spLocks/>
          </p:cNvSpPr>
          <p:nvPr/>
        </p:nvSpPr>
        <p:spPr>
          <a:xfrm>
            <a:off x="320040" y="29916"/>
            <a:ext cx="11164824"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b="1" dirty="0">
                <a:latin typeface="Arial" panose="020B0604020202020204" pitchFamily="34" charset="0"/>
                <a:cs typeface="Arial" panose="020B0604020202020204" pitchFamily="34" charset="0"/>
              </a:rPr>
              <a:t>Infertility: Options for Building Families: In Vitro Fertilization</a:t>
            </a:r>
          </a:p>
        </p:txBody>
      </p:sp>
      <p:pic>
        <p:nvPicPr>
          <p:cNvPr id="15" name="Picture 14">
            <a:extLst>
              <a:ext uri="{FF2B5EF4-FFF2-40B4-BE49-F238E27FC236}">
                <a16:creationId xmlns:a16="http://schemas.microsoft.com/office/drawing/2014/main" id="{5F3197B8-80F6-4140-B773-66FC9DA33E61}"/>
              </a:ext>
            </a:extLst>
          </p:cNvPr>
          <p:cNvPicPr>
            <a:picLocks noChangeAspect="1"/>
          </p:cNvPicPr>
          <p:nvPr/>
        </p:nvPicPr>
        <p:blipFill>
          <a:blip r:embed="rId2"/>
          <a:stretch>
            <a:fillRect/>
          </a:stretch>
        </p:blipFill>
        <p:spPr>
          <a:xfrm>
            <a:off x="72886" y="799528"/>
            <a:ext cx="6333115" cy="4846320"/>
          </a:xfrm>
          <a:prstGeom prst="rect">
            <a:avLst/>
          </a:prstGeom>
        </p:spPr>
      </p:pic>
      <p:sp>
        <p:nvSpPr>
          <p:cNvPr id="2" name="TextBox 1">
            <a:extLst>
              <a:ext uri="{FF2B5EF4-FFF2-40B4-BE49-F238E27FC236}">
                <a16:creationId xmlns:a16="http://schemas.microsoft.com/office/drawing/2014/main" id="{8C6071E2-7D0F-47B0-8309-4B6155BD32DD}"/>
              </a:ext>
            </a:extLst>
          </p:cNvPr>
          <p:cNvSpPr txBox="1"/>
          <p:nvPr/>
        </p:nvSpPr>
        <p:spPr>
          <a:xfrm>
            <a:off x="3961574" y="6058472"/>
            <a:ext cx="280878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Wikipedia</a:t>
            </a:r>
            <a:r>
              <a:rPr lang="en-US" sz="1000" dirty="0">
                <a:latin typeface="Arial" panose="020B0604020202020204" pitchFamily="34" charset="0"/>
                <a:cs typeface="Arial" panose="020B0604020202020204" pitchFamily="34" charset="0"/>
              </a:rPr>
              <a:t>. License </a:t>
            </a:r>
            <a:r>
              <a:rPr lang="en-US" sz="1000" dirty="0">
                <a:latin typeface="Arial" panose="020B0604020202020204" pitchFamily="34" charset="0"/>
                <a:cs typeface="Arial" panose="020B0604020202020204" pitchFamily="34" charset="0"/>
                <a:hlinkClick r:id="rId4"/>
              </a:rPr>
              <a:t>CC BY SA 3.0</a:t>
            </a:r>
            <a:r>
              <a:rPr lang="en-US" sz="1000" dirty="0">
                <a:latin typeface="Arial" panose="020B0604020202020204" pitchFamily="34" charset="0"/>
                <a:cs typeface="Arial" panose="020B0604020202020204" pitchFamily="34" charset="0"/>
              </a:rPr>
              <a:t>.</a:t>
            </a:r>
          </a:p>
        </p:txBody>
      </p:sp>
      <p:sp>
        <p:nvSpPr>
          <p:cNvPr id="3" name="TextBox 2">
            <a:extLst>
              <a:ext uri="{FF2B5EF4-FFF2-40B4-BE49-F238E27FC236}">
                <a16:creationId xmlns:a16="http://schemas.microsoft.com/office/drawing/2014/main" id="{14B5264C-3543-44D1-908D-E510A724D14C}"/>
              </a:ext>
            </a:extLst>
          </p:cNvPr>
          <p:cNvSpPr txBox="1"/>
          <p:nvPr/>
        </p:nvSpPr>
        <p:spPr>
          <a:xfrm>
            <a:off x="7283383" y="2843410"/>
            <a:ext cx="372063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1: </a:t>
            </a:r>
            <a:r>
              <a:rPr lang="en-US" sz="1200" dirty="0">
                <a:latin typeface="Arial" panose="020B0604020202020204" pitchFamily="34" charset="0"/>
                <a:cs typeface="Arial" panose="020B0604020202020204" pitchFamily="34" charset="0"/>
                <a:hlinkClick r:id="rId5"/>
              </a:rPr>
              <a:t>How Does In Vitro Fertilization (IVF) Work?</a:t>
            </a:r>
            <a:endParaRPr lang="en-US" sz="1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F24B1595-F6DE-B0FA-235B-DFBC1EA81777}"/>
              </a:ext>
            </a:extLst>
          </p:cNvPr>
          <p:cNvSpPr txBox="1"/>
          <p:nvPr/>
        </p:nvSpPr>
        <p:spPr>
          <a:xfrm>
            <a:off x="7283383" y="3301821"/>
            <a:ext cx="3890865" cy="830997"/>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2: </a:t>
            </a:r>
            <a:r>
              <a:rPr lang="en-US" sz="1200" dirty="0">
                <a:latin typeface="Arial" panose="020B0604020202020204" pitchFamily="34" charset="0"/>
                <a:cs typeface="Arial" panose="020B0604020202020204" pitchFamily="34" charset="0"/>
                <a:hlinkClick r:id="rId6"/>
              </a:rPr>
              <a:t>IUI vs IVF: What’s the Difference? </a:t>
            </a:r>
            <a:r>
              <a:rPr lang="en-US" sz="1200" dirty="0">
                <a:latin typeface="Arial" panose="020B0604020202020204" pitchFamily="34" charset="0"/>
                <a:cs typeface="Arial" panose="020B0604020202020204" pitchFamily="34" charset="0"/>
              </a:rPr>
              <a:t>This 2-minute video discusses the differences between IUI and IVF and also discusses the success rates for each.</a:t>
            </a:r>
          </a:p>
        </p:txBody>
      </p:sp>
    </p:spTree>
    <p:extLst>
      <p:ext uri="{BB962C8B-B14F-4D97-AF65-F5344CB8AC3E}">
        <p14:creationId xmlns:p14="http://schemas.microsoft.com/office/powerpoint/2010/main" val="19567650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3200347" y="10719"/>
            <a:ext cx="5443919" cy="369719"/>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 Three Stages of Prenatal Development</a:t>
            </a:r>
          </a:p>
        </p:txBody>
      </p:sp>
      <p:sp>
        <p:nvSpPr>
          <p:cNvPr id="13" name="Content Placeholder 2"/>
          <p:cNvSpPr txBox="1">
            <a:spLocks/>
          </p:cNvSpPr>
          <p:nvPr/>
        </p:nvSpPr>
        <p:spPr bwMode="auto">
          <a:xfrm>
            <a:off x="71841" y="2337847"/>
            <a:ext cx="12048318" cy="3611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tx2"/>
              </a:buClr>
              <a:buSzPct val="70000"/>
              <a:buFont typeface="Wingdings" pitchFamily="2" charset="2"/>
              <a:buChar char="l"/>
              <a:defRPr sz="3000">
                <a:solidFill>
                  <a:schemeClr val="tx1"/>
                </a:solidFill>
                <a:latin typeface="+mn-lt"/>
                <a:ea typeface="+mn-ea"/>
                <a:cs typeface="+mn-cs"/>
              </a:defRPr>
            </a:lvl1pPr>
            <a:lvl2pPr marL="692150" indent="-347663" algn="l" rtl="0" eaLnBrk="0" fontAlgn="base" hangingPunct="0">
              <a:spcBef>
                <a:spcPct val="20000"/>
              </a:spcBef>
              <a:spcAft>
                <a:spcPct val="0"/>
              </a:spcAft>
              <a:buClr>
                <a:schemeClr val="accent2"/>
              </a:buClr>
              <a:buSzPct val="70000"/>
              <a:buFont typeface="Wingdings" pitchFamily="2" charset="2"/>
              <a:buChar char="l"/>
              <a:defRPr sz="2600">
                <a:solidFill>
                  <a:schemeClr val="tx1"/>
                </a:solidFill>
                <a:latin typeface="+mn-lt"/>
              </a:defRPr>
            </a:lvl2pPr>
            <a:lvl3pPr marL="987425" indent="-293688" algn="l" rtl="0" eaLnBrk="0" fontAlgn="base" hangingPunct="0">
              <a:spcBef>
                <a:spcPct val="20000"/>
              </a:spcBef>
              <a:spcAft>
                <a:spcPct val="0"/>
              </a:spcAft>
              <a:buClr>
                <a:schemeClr val="accent1"/>
              </a:buClr>
              <a:buSzPct val="70000"/>
              <a:buFont typeface="Wingdings" pitchFamily="2" charset="2"/>
              <a:buChar char="l"/>
              <a:defRPr sz="2300">
                <a:solidFill>
                  <a:schemeClr val="tx1"/>
                </a:solidFill>
                <a:latin typeface="+mn-lt"/>
              </a:defRPr>
            </a:lvl3pPr>
            <a:lvl4pPr marL="1281113" indent="-292100" algn="l" rtl="0" eaLnBrk="0" fontAlgn="base" hangingPunct="0">
              <a:spcBef>
                <a:spcPct val="20000"/>
              </a:spcBef>
              <a:spcAft>
                <a:spcPct val="0"/>
              </a:spcAft>
              <a:buClr>
                <a:schemeClr val="tx2"/>
              </a:buClr>
              <a:buSzPct val="75000"/>
              <a:buFont typeface="Wingdings" pitchFamily="2" charset="2"/>
              <a:buChar char="§"/>
              <a:defRPr sz="2000">
                <a:solidFill>
                  <a:schemeClr val="tx1"/>
                </a:solidFill>
                <a:latin typeface="+mn-lt"/>
              </a:defRPr>
            </a:lvl4pPr>
            <a:lvl5pPr marL="1598613" indent="-315913" algn="l" rtl="0" eaLnBrk="0" fontAlgn="base" hangingPunct="0">
              <a:spcBef>
                <a:spcPct val="20000"/>
              </a:spcBef>
              <a:spcAft>
                <a:spcPct val="0"/>
              </a:spcAft>
              <a:buClr>
                <a:schemeClr val="folHlink"/>
              </a:buClr>
              <a:buSzPct val="80000"/>
              <a:buFont typeface="Wingdings" pitchFamily="2" charset="2"/>
              <a:buChar char="§"/>
              <a:defRPr sz="2000">
                <a:solidFill>
                  <a:schemeClr val="tx1"/>
                </a:solidFill>
                <a:latin typeface="+mn-lt"/>
              </a:defRPr>
            </a:lvl5pPr>
            <a:lvl6pPr marL="20558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6pPr>
            <a:lvl7pPr marL="25130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7pPr>
            <a:lvl8pPr marL="29702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8pPr>
            <a:lvl9pPr marL="3427413" indent="-315913" algn="l" rtl="0" eaLnBrk="1" fontAlgn="base" hangingPunct="1">
              <a:spcBef>
                <a:spcPct val="20000"/>
              </a:spcBef>
              <a:spcAft>
                <a:spcPct val="0"/>
              </a:spcAft>
              <a:buClr>
                <a:schemeClr val="folHlink"/>
              </a:buClr>
              <a:buSzPct val="80000"/>
              <a:buFont typeface="Wingdings" pitchFamily="2" charset="2"/>
              <a:buChar char="§"/>
              <a:defRPr sz="2000">
                <a:solidFill>
                  <a:schemeClr val="tx1"/>
                </a:solidFill>
                <a:latin typeface="+mn-lt"/>
              </a:defRPr>
            </a:lvl9pPr>
          </a:lstStyle>
          <a:p>
            <a:pPr marL="0" lvl="0" indent="0" defTabSz="914400">
              <a:buClrTx/>
              <a:buNone/>
              <a:defRPr/>
            </a:pPr>
            <a:endParaRPr lang="en-US" altLang="en-US" sz="1600" dirty="0">
              <a:solidFill>
                <a:srgbClr val="000000"/>
              </a:solidFill>
              <a:cs typeface="Arial" panose="020B0604020202020204" pitchFamily="34" charset="0"/>
            </a:endParaRPr>
          </a:p>
        </p:txBody>
      </p:sp>
      <p:sp>
        <p:nvSpPr>
          <p:cNvPr id="4" name="TextBox 3">
            <a:extLst>
              <a:ext uri="{FF2B5EF4-FFF2-40B4-BE49-F238E27FC236}">
                <a16:creationId xmlns:a16="http://schemas.microsoft.com/office/drawing/2014/main" id="{425FC3A6-FEA9-185F-F8D4-DA73F4622B7D}"/>
              </a:ext>
            </a:extLst>
          </p:cNvPr>
          <p:cNvSpPr txBox="1"/>
          <p:nvPr/>
        </p:nvSpPr>
        <p:spPr>
          <a:xfrm>
            <a:off x="700865" y="2493761"/>
            <a:ext cx="11117655" cy="276999"/>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2"/>
              </a:rPr>
              <a:t>Stages of Prenatal Development </a:t>
            </a:r>
            <a:r>
              <a:rPr lang="en-US" sz="1200" dirty="0">
                <a:latin typeface="Arial" panose="020B0604020202020204" pitchFamily="34" charset="0"/>
                <a:cs typeface="Arial" panose="020B0604020202020204" pitchFamily="34" charset="0"/>
              </a:rPr>
              <a:t>(you need to scroll down a little to find the video), provides a brief overview of the three stages of prenatal development. </a:t>
            </a:r>
          </a:p>
        </p:txBody>
      </p:sp>
      <p:pic>
        <p:nvPicPr>
          <p:cNvPr id="6" name="Picture 5">
            <a:extLst>
              <a:ext uri="{FF2B5EF4-FFF2-40B4-BE49-F238E27FC236}">
                <a16:creationId xmlns:a16="http://schemas.microsoft.com/office/drawing/2014/main" id="{0714D4E9-2E25-FC66-0073-E2D1524E6484}"/>
              </a:ext>
            </a:extLst>
          </p:cNvPr>
          <p:cNvPicPr>
            <a:picLocks noChangeAspect="1"/>
          </p:cNvPicPr>
          <p:nvPr/>
        </p:nvPicPr>
        <p:blipFill rotWithShape="1">
          <a:blip r:embed="rId3"/>
          <a:srcRect l="11445" t="8152" r="12110" b="19204"/>
          <a:stretch/>
        </p:blipFill>
        <p:spPr>
          <a:xfrm>
            <a:off x="700865" y="3352556"/>
            <a:ext cx="2185798" cy="1554480"/>
          </a:xfrm>
          <a:prstGeom prst="rect">
            <a:avLst/>
          </a:prstGeom>
        </p:spPr>
      </p:pic>
      <p:sp>
        <p:nvSpPr>
          <p:cNvPr id="7" name="TextBox 6">
            <a:extLst>
              <a:ext uri="{FF2B5EF4-FFF2-40B4-BE49-F238E27FC236}">
                <a16:creationId xmlns:a16="http://schemas.microsoft.com/office/drawing/2014/main" id="{69EB3598-358D-BFF7-E46E-D381C22E57AB}"/>
              </a:ext>
            </a:extLst>
          </p:cNvPr>
          <p:cNvSpPr txBox="1"/>
          <p:nvPr/>
        </p:nvSpPr>
        <p:spPr>
          <a:xfrm>
            <a:off x="435571" y="4850012"/>
            <a:ext cx="2716385" cy="338554"/>
          </a:xfrm>
          <a:prstGeom prst="rect">
            <a:avLst/>
          </a:prstGeom>
          <a:noFill/>
        </p:spPr>
        <p:txBody>
          <a:bodyPr wrap="none" rtlCol="0">
            <a:spAutoFit/>
          </a:bodyPr>
          <a:lstStyle/>
          <a:p>
            <a:r>
              <a:rPr lang="en-US" sz="1600" dirty="0"/>
              <a:t>Eight-cell zygote, at three days</a:t>
            </a:r>
          </a:p>
        </p:txBody>
      </p:sp>
      <p:sp>
        <p:nvSpPr>
          <p:cNvPr id="8" name="TextBox 7">
            <a:extLst>
              <a:ext uri="{FF2B5EF4-FFF2-40B4-BE49-F238E27FC236}">
                <a16:creationId xmlns:a16="http://schemas.microsoft.com/office/drawing/2014/main" id="{3CB74872-8E41-A74E-8A32-11A2D486183B}"/>
              </a:ext>
            </a:extLst>
          </p:cNvPr>
          <p:cNvSpPr txBox="1"/>
          <p:nvPr/>
        </p:nvSpPr>
        <p:spPr>
          <a:xfrm>
            <a:off x="807439" y="2828716"/>
            <a:ext cx="2079224" cy="584775"/>
          </a:xfrm>
          <a:prstGeom prst="rect">
            <a:avLst/>
          </a:prstGeom>
          <a:noFill/>
        </p:spPr>
        <p:txBody>
          <a:bodyPr wrap="none" rtlCol="0">
            <a:spAutoFit/>
          </a:bodyPr>
          <a:lstStyle/>
          <a:p>
            <a:r>
              <a:rPr lang="en-US" sz="1600" dirty="0"/>
              <a:t>     Germinal Stage</a:t>
            </a:r>
          </a:p>
          <a:p>
            <a:r>
              <a:rPr lang="en-US" sz="1600" dirty="0"/>
              <a:t>Conception to 2 weeks</a:t>
            </a:r>
          </a:p>
        </p:txBody>
      </p:sp>
      <p:sp>
        <p:nvSpPr>
          <p:cNvPr id="10" name="TextBox 9">
            <a:extLst>
              <a:ext uri="{FF2B5EF4-FFF2-40B4-BE49-F238E27FC236}">
                <a16:creationId xmlns:a16="http://schemas.microsoft.com/office/drawing/2014/main" id="{5489EB7E-C326-D810-5ECC-82B3BE063160}"/>
              </a:ext>
            </a:extLst>
          </p:cNvPr>
          <p:cNvSpPr txBox="1"/>
          <p:nvPr/>
        </p:nvSpPr>
        <p:spPr>
          <a:xfrm>
            <a:off x="19364" y="5376057"/>
            <a:ext cx="3829050" cy="246221"/>
          </a:xfrm>
          <a:prstGeom prst="rect">
            <a:avLst/>
          </a:prstGeom>
          <a:noFill/>
        </p:spPr>
        <p:txBody>
          <a:bodyPr wrap="square">
            <a:spAutoFit/>
          </a:bodyPr>
          <a:lstStyle/>
          <a:p>
            <a:r>
              <a:rPr lang="en-US" sz="1000" dirty="0">
                <a:latin typeface="Arial" panose="020B0604020202020204" pitchFamily="34" charset="0"/>
                <a:cs typeface="Arial" panose="020B0604020202020204" pitchFamily="34" charset="0"/>
              </a:rPr>
              <a:t>Image of zygote from </a:t>
            </a:r>
            <a:r>
              <a:rPr lang="en-US" sz="1000" dirty="0">
                <a:latin typeface="Arial" panose="020B0604020202020204" pitchFamily="34" charset="0"/>
                <a:cs typeface="Arial" panose="020B0604020202020204" pitchFamily="34" charset="0"/>
                <a:hlinkClick r:id="rId4"/>
              </a:rPr>
              <a:t>Wikipedia</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5"/>
              </a:rPr>
              <a:t>CC BY SA 3.0</a:t>
            </a:r>
            <a:endParaRPr lang="en-US" sz="1000" dirty="0">
              <a:latin typeface="Arial" panose="020B0604020202020204" pitchFamily="34" charset="0"/>
              <a:cs typeface="Arial" panose="020B0604020202020204" pitchFamily="34" charset="0"/>
            </a:endParaRPr>
          </a:p>
        </p:txBody>
      </p:sp>
      <p:pic>
        <p:nvPicPr>
          <p:cNvPr id="12" name="Picture 11">
            <a:extLst>
              <a:ext uri="{FF2B5EF4-FFF2-40B4-BE49-F238E27FC236}">
                <a16:creationId xmlns:a16="http://schemas.microsoft.com/office/drawing/2014/main" id="{D0F98E8A-8B2B-4450-1332-C2DE5E31B7B9}"/>
              </a:ext>
            </a:extLst>
          </p:cNvPr>
          <p:cNvPicPr>
            <a:picLocks noChangeAspect="1"/>
          </p:cNvPicPr>
          <p:nvPr/>
        </p:nvPicPr>
        <p:blipFill>
          <a:blip r:embed="rId6"/>
          <a:stretch>
            <a:fillRect/>
          </a:stretch>
        </p:blipFill>
        <p:spPr>
          <a:xfrm>
            <a:off x="4810164" y="3352556"/>
            <a:ext cx="2224286" cy="2651760"/>
          </a:xfrm>
          <a:prstGeom prst="rect">
            <a:avLst/>
          </a:prstGeom>
        </p:spPr>
      </p:pic>
      <p:sp>
        <p:nvSpPr>
          <p:cNvPr id="14" name="TextBox 13">
            <a:extLst>
              <a:ext uri="{FF2B5EF4-FFF2-40B4-BE49-F238E27FC236}">
                <a16:creationId xmlns:a16="http://schemas.microsoft.com/office/drawing/2014/main" id="{FDE23DC4-C900-B5F4-0756-008DC56C5578}"/>
              </a:ext>
            </a:extLst>
          </p:cNvPr>
          <p:cNvSpPr txBox="1"/>
          <p:nvPr/>
        </p:nvSpPr>
        <p:spPr>
          <a:xfrm>
            <a:off x="5333981" y="2852405"/>
            <a:ext cx="1572033" cy="584775"/>
          </a:xfrm>
          <a:prstGeom prst="rect">
            <a:avLst/>
          </a:prstGeom>
          <a:noFill/>
        </p:spPr>
        <p:txBody>
          <a:bodyPr wrap="none" rtlCol="0">
            <a:spAutoFit/>
          </a:bodyPr>
          <a:lstStyle/>
          <a:p>
            <a:r>
              <a:rPr lang="en-US" sz="1600" dirty="0"/>
              <a:t>Embryonic Stage</a:t>
            </a:r>
          </a:p>
          <a:p>
            <a:r>
              <a:rPr lang="en-US" sz="1600" dirty="0"/>
              <a:t>    3 to 8 weeks</a:t>
            </a:r>
          </a:p>
        </p:txBody>
      </p:sp>
      <p:sp>
        <p:nvSpPr>
          <p:cNvPr id="15" name="TextBox 14">
            <a:extLst>
              <a:ext uri="{FF2B5EF4-FFF2-40B4-BE49-F238E27FC236}">
                <a16:creationId xmlns:a16="http://schemas.microsoft.com/office/drawing/2014/main" id="{E5F1FF69-05BB-460C-21EA-4B666C004DAE}"/>
              </a:ext>
            </a:extLst>
          </p:cNvPr>
          <p:cNvSpPr txBox="1"/>
          <p:nvPr/>
        </p:nvSpPr>
        <p:spPr>
          <a:xfrm>
            <a:off x="4511918" y="6000717"/>
            <a:ext cx="3024482" cy="338554"/>
          </a:xfrm>
          <a:prstGeom prst="rect">
            <a:avLst/>
          </a:prstGeom>
          <a:noFill/>
        </p:spPr>
        <p:txBody>
          <a:bodyPr wrap="none" rtlCol="0">
            <a:spAutoFit/>
          </a:bodyPr>
          <a:lstStyle/>
          <a:p>
            <a:r>
              <a:rPr lang="en-US" sz="1600" dirty="0"/>
              <a:t>Embryo 7 Weeks after Conception</a:t>
            </a:r>
          </a:p>
        </p:txBody>
      </p:sp>
      <p:sp>
        <p:nvSpPr>
          <p:cNvPr id="16" name="TextBox 15">
            <a:extLst>
              <a:ext uri="{FF2B5EF4-FFF2-40B4-BE49-F238E27FC236}">
                <a16:creationId xmlns:a16="http://schemas.microsoft.com/office/drawing/2014/main" id="{525F826F-4D69-DBDC-A0E9-97F9CD585606}"/>
              </a:ext>
            </a:extLst>
          </p:cNvPr>
          <p:cNvSpPr txBox="1"/>
          <p:nvPr/>
        </p:nvSpPr>
        <p:spPr>
          <a:xfrm>
            <a:off x="0" y="5600607"/>
            <a:ext cx="3829050" cy="400110"/>
          </a:xfrm>
          <a:prstGeom prst="rect">
            <a:avLst/>
          </a:prstGeom>
          <a:noFill/>
        </p:spPr>
        <p:txBody>
          <a:bodyPr wrap="square">
            <a:spAutoFit/>
          </a:bodyPr>
          <a:lstStyle/>
          <a:p>
            <a:r>
              <a:rPr lang="en-US" sz="1000" dirty="0">
                <a:latin typeface="Arial" panose="020B0604020202020204" pitchFamily="34" charset="0"/>
                <a:cs typeface="Arial" panose="020B0604020202020204" pitchFamily="34" charset="0"/>
              </a:rPr>
              <a:t>Image of embryo from </a:t>
            </a:r>
            <a:r>
              <a:rPr lang="en-US" sz="1000" dirty="0">
                <a:latin typeface="Arial" panose="020B0604020202020204" pitchFamily="34" charset="0"/>
                <a:cs typeface="Arial" panose="020B0604020202020204" pitchFamily="34" charset="0"/>
                <a:hlinkClick r:id="rId7"/>
              </a:rPr>
              <a:t>Wikimedia Commons</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5"/>
              </a:rPr>
              <a:t>CC BY SA 3.0</a:t>
            </a:r>
            <a:endParaRPr lang="en-US" sz="1000" dirty="0">
              <a:latin typeface="Arial" panose="020B0604020202020204" pitchFamily="34" charset="0"/>
              <a:cs typeface="Arial" panose="020B0604020202020204" pitchFamily="34" charset="0"/>
            </a:endParaRPr>
          </a:p>
        </p:txBody>
      </p:sp>
      <p:pic>
        <p:nvPicPr>
          <p:cNvPr id="17" name="Picture 16">
            <a:extLst>
              <a:ext uri="{FF2B5EF4-FFF2-40B4-BE49-F238E27FC236}">
                <a16:creationId xmlns:a16="http://schemas.microsoft.com/office/drawing/2014/main" id="{2FDA1508-8DDF-2680-EA03-5588DBDC404C}"/>
              </a:ext>
            </a:extLst>
          </p:cNvPr>
          <p:cNvPicPr>
            <a:picLocks noChangeAspect="1"/>
          </p:cNvPicPr>
          <p:nvPr/>
        </p:nvPicPr>
        <p:blipFill rotWithShape="1">
          <a:blip r:embed="rId8"/>
          <a:srcRect r="54571"/>
          <a:stretch/>
        </p:blipFill>
        <p:spPr>
          <a:xfrm>
            <a:off x="8904613" y="3429000"/>
            <a:ext cx="2102258" cy="2286000"/>
          </a:xfrm>
          <a:prstGeom prst="rect">
            <a:avLst/>
          </a:prstGeom>
        </p:spPr>
      </p:pic>
      <p:sp>
        <p:nvSpPr>
          <p:cNvPr id="18" name="TextBox 17">
            <a:extLst>
              <a:ext uri="{FF2B5EF4-FFF2-40B4-BE49-F238E27FC236}">
                <a16:creationId xmlns:a16="http://schemas.microsoft.com/office/drawing/2014/main" id="{022FEF0F-066A-4574-6C5A-34BA5FA46CAD}"/>
              </a:ext>
            </a:extLst>
          </p:cNvPr>
          <p:cNvSpPr txBox="1"/>
          <p:nvPr/>
        </p:nvSpPr>
        <p:spPr>
          <a:xfrm>
            <a:off x="9682" y="5975427"/>
            <a:ext cx="3829050" cy="400110"/>
          </a:xfrm>
          <a:prstGeom prst="rect">
            <a:avLst/>
          </a:prstGeom>
          <a:noFill/>
        </p:spPr>
        <p:txBody>
          <a:bodyPr wrap="square">
            <a:spAutoFit/>
          </a:bodyPr>
          <a:lstStyle/>
          <a:p>
            <a:r>
              <a:rPr lang="en-US" sz="1000" dirty="0">
                <a:latin typeface="Arial" panose="020B0604020202020204" pitchFamily="34" charset="0"/>
                <a:cs typeface="Arial" panose="020B0604020202020204" pitchFamily="34" charset="0"/>
              </a:rPr>
              <a:t>Image of fetus from </a:t>
            </a:r>
            <a:r>
              <a:rPr lang="en-US" sz="1000" dirty="0">
                <a:latin typeface="Arial" panose="020B0604020202020204" pitchFamily="34" charset="0"/>
                <a:cs typeface="Arial" panose="020B0604020202020204" pitchFamily="34" charset="0"/>
                <a:hlinkClick r:id="rId9"/>
              </a:rPr>
              <a:t>Wikimedia Commons</a:t>
            </a:r>
            <a:r>
              <a:rPr lang="en-US" sz="1000" dirty="0">
                <a:latin typeface="Arial" panose="020B0604020202020204" pitchFamily="34" charset="0"/>
                <a:cs typeface="Arial" panose="020B0604020202020204" pitchFamily="34" charset="0"/>
              </a:rPr>
              <a:t>. Licensed under </a:t>
            </a:r>
            <a:r>
              <a:rPr lang="en-US" sz="1000" dirty="0">
                <a:latin typeface="Arial" panose="020B0604020202020204" pitchFamily="34" charset="0"/>
                <a:cs typeface="Arial" panose="020B0604020202020204" pitchFamily="34" charset="0"/>
                <a:hlinkClick r:id="rId5"/>
              </a:rPr>
              <a:t>CC BY SA 3.0</a:t>
            </a:r>
            <a:endParaRPr lang="en-US" sz="10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21F55272-7E01-60C4-8759-FD0412069C6B}"/>
              </a:ext>
            </a:extLst>
          </p:cNvPr>
          <p:cNvSpPr txBox="1"/>
          <p:nvPr/>
        </p:nvSpPr>
        <p:spPr>
          <a:xfrm>
            <a:off x="9340477" y="2852405"/>
            <a:ext cx="1230530" cy="584775"/>
          </a:xfrm>
          <a:prstGeom prst="rect">
            <a:avLst/>
          </a:prstGeom>
          <a:noFill/>
        </p:spPr>
        <p:txBody>
          <a:bodyPr wrap="none" rtlCol="0">
            <a:spAutoFit/>
          </a:bodyPr>
          <a:lstStyle/>
          <a:p>
            <a:r>
              <a:rPr lang="en-US" sz="1600" dirty="0"/>
              <a:t> Fetal Stage</a:t>
            </a:r>
          </a:p>
          <a:p>
            <a:r>
              <a:rPr lang="en-US" sz="1600" dirty="0"/>
              <a:t>3 to 8 weeks</a:t>
            </a:r>
          </a:p>
        </p:txBody>
      </p:sp>
      <p:sp>
        <p:nvSpPr>
          <p:cNvPr id="20" name="TextBox 19">
            <a:extLst>
              <a:ext uri="{FF2B5EF4-FFF2-40B4-BE49-F238E27FC236}">
                <a16:creationId xmlns:a16="http://schemas.microsoft.com/office/drawing/2014/main" id="{94E5D7E2-E977-DDCF-F31B-0A6364C8A4B1}"/>
              </a:ext>
            </a:extLst>
          </p:cNvPr>
          <p:cNvSpPr txBox="1"/>
          <p:nvPr/>
        </p:nvSpPr>
        <p:spPr>
          <a:xfrm>
            <a:off x="8496656" y="5722137"/>
            <a:ext cx="2918171" cy="338554"/>
          </a:xfrm>
          <a:prstGeom prst="rect">
            <a:avLst/>
          </a:prstGeom>
          <a:noFill/>
        </p:spPr>
        <p:txBody>
          <a:bodyPr wrap="none" rtlCol="0">
            <a:spAutoFit/>
          </a:bodyPr>
          <a:lstStyle/>
          <a:p>
            <a:r>
              <a:rPr lang="en-US" sz="1600" dirty="0"/>
              <a:t>Echography of 12-week-old fetus</a:t>
            </a:r>
          </a:p>
        </p:txBody>
      </p:sp>
      <p:sp>
        <p:nvSpPr>
          <p:cNvPr id="3" name="TextBox 2">
            <a:extLst>
              <a:ext uri="{FF2B5EF4-FFF2-40B4-BE49-F238E27FC236}">
                <a16:creationId xmlns:a16="http://schemas.microsoft.com/office/drawing/2014/main" id="{C594DB3C-BE1E-5F9B-9703-452F8D21C529}"/>
              </a:ext>
            </a:extLst>
          </p:cNvPr>
          <p:cNvSpPr txBox="1"/>
          <p:nvPr/>
        </p:nvSpPr>
        <p:spPr>
          <a:xfrm>
            <a:off x="71841" y="426063"/>
            <a:ext cx="11947333" cy="1908215"/>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0" lvl="0" indent="0" defTabSz="914400">
              <a:buClrTx/>
              <a:buNone/>
              <a:defRPr/>
            </a:pPr>
            <a:r>
              <a:rPr lang="en-US" altLang="en-US" sz="1800" dirty="0">
                <a:solidFill>
                  <a:srgbClr val="000000"/>
                </a:solidFill>
                <a:cs typeface="Arial" panose="020B0604020202020204" pitchFamily="34" charset="0"/>
              </a:rPr>
              <a:t>What is Prenatal Development? – The development of an organism before birth that begins at conception and ends with the birth of the newborn.</a:t>
            </a:r>
          </a:p>
          <a:p>
            <a:pPr lvl="1" defTabSz="914400">
              <a:buClrTx/>
              <a:buFont typeface="Wingdings" panose="05000000000000000000" pitchFamily="2" charset="2"/>
              <a:buChar char="Ø"/>
              <a:defRPr/>
            </a:pPr>
            <a:r>
              <a:rPr lang="en-US" altLang="en-US" sz="1800" dirty="0">
                <a:solidFill>
                  <a:srgbClr val="000000"/>
                </a:solidFill>
                <a:cs typeface="Arial" panose="020B0604020202020204" pitchFamily="34" charset="0"/>
              </a:rPr>
              <a:t>The three stages of prenatal development:</a:t>
            </a:r>
          </a:p>
          <a:p>
            <a:pPr lvl="2" defTabSz="914400">
              <a:buClrTx/>
              <a:buFont typeface="Wingdings" panose="05000000000000000000" pitchFamily="2" charset="2"/>
              <a:buChar char="Ø"/>
              <a:defRPr/>
            </a:pPr>
            <a:r>
              <a:rPr lang="en-US" altLang="en-US" sz="1600" dirty="0">
                <a:solidFill>
                  <a:srgbClr val="000000"/>
                </a:solidFill>
                <a:cs typeface="Arial" panose="020B0604020202020204" pitchFamily="34" charset="0"/>
              </a:rPr>
              <a:t>The Germinal Stage that begins at fertilization and ends at week 2 of prenatal development. (note: the germinal stage is often called the Zygote Stage)</a:t>
            </a:r>
          </a:p>
          <a:p>
            <a:pPr lvl="2" defTabSz="914400">
              <a:buClrTx/>
              <a:buFont typeface="Wingdings" panose="05000000000000000000" pitchFamily="2" charset="2"/>
              <a:buChar char="Ø"/>
              <a:defRPr/>
            </a:pPr>
            <a:r>
              <a:rPr lang="en-US" altLang="en-US" sz="1600" dirty="0">
                <a:solidFill>
                  <a:srgbClr val="000000"/>
                </a:solidFill>
                <a:cs typeface="Arial" panose="020B0604020202020204" pitchFamily="34" charset="0"/>
              </a:rPr>
              <a:t>The Embryonic Stage begins at the start of week 3 and ends at week 8 of prenatal development.</a:t>
            </a:r>
          </a:p>
          <a:p>
            <a:pPr lvl="2" defTabSz="914400">
              <a:buClrTx/>
              <a:buFont typeface="Wingdings" panose="05000000000000000000" pitchFamily="2" charset="2"/>
              <a:buChar char="Ø"/>
              <a:defRPr/>
            </a:pPr>
            <a:r>
              <a:rPr lang="en-US" altLang="en-US" sz="1600" dirty="0">
                <a:solidFill>
                  <a:srgbClr val="000000"/>
                </a:solidFill>
                <a:cs typeface="Arial" panose="020B0604020202020204" pitchFamily="34" charset="0"/>
              </a:rPr>
              <a:t>The Fetal stage begins at the start of week 9 and ends with the birth of the newborn (somewhere between week 38 and week 40)</a:t>
            </a:r>
          </a:p>
        </p:txBody>
      </p:sp>
    </p:spTree>
    <p:extLst>
      <p:ext uri="{BB962C8B-B14F-4D97-AF65-F5344CB8AC3E}">
        <p14:creationId xmlns:p14="http://schemas.microsoft.com/office/powerpoint/2010/main" val="2831126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8964695-C60F-4AD9-828A-F365ADEF288E}"/>
              </a:ext>
            </a:extLst>
          </p:cNvPr>
          <p:cNvSpPr txBox="1">
            <a:spLocks/>
          </p:cNvSpPr>
          <p:nvPr/>
        </p:nvSpPr>
        <p:spPr>
          <a:xfrm>
            <a:off x="948807" y="131124"/>
            <a:ext cx="10080115"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 Three Stages of Prenatal Development: The Germinal Stage (Fertilization to 2 weeks) </a:t>
            </a:r>
          </a:p>
        </p:txBody>
      </p:sp>
      <p:sp>
        <p:nvSpPr>
          <p:cNvPr id="5" name="TextBox 4">
            <a:extLst>
              <a:ext uri="{FF2B5EF4-FFF2-40B4-BE49-F238E27FC236}">
                <a16:creationId xmlns:a16="http://schemas.microsoft.com/office/drawing/2014/main" id="{DE367ECF-87CB-4C6B-A348-60423FE0554B}"/>
              </a:ext>
            </a:extLst>
          </p:cNvPr>
          <p:cNvSpPr txBox="1"/>
          <p:nvPr/>
        </p:nvSpPr>
        <p:spPr>
          <a:xfrm>
            <a:off x="307846" y="800153"/>
            <a:ext cx="11576304" cy="923330"/>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344487" marR="0" lvl="1" algn="l" defTabSz="914400" rtl="0" eaLnBrk="1" fontAlgn="auto" latinLnBrk="0" hangingPunct="1">
              <a:lnSpc>
                <a:spcPct val="100000"/>
              </a:lnSpc>
              <a:spcBef>
                <a:spcPts val="0"/>
              </a:spcBef>
              <a:spcAft>
                <a:spcPts val="0"/>
              </a:spcAft>
              <a:buSzTx/>
              <a:tabLst/>
              <a:defRPr/>
            </a:pPr>
            <a:r>
              <a:rPr kumimoji="0" lang="en-US" sz="1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Fertilization occurs when a sperm and an oocyte (egg) combine and their nuclei fuse.</a:t>
            </a:r>
          </a:p>
          <a:p>
            <a:pPr marL="630237" marR="0" lvl="1" indent="-285750" algn="l" defTabSz="914400" rtl="0" eaLnBrk="1" fontAlgn="auto" latinLnBrk="0" hangingPunct="1">
              <a:lnSpc>
                <a:spcPct val="100000"/>
              </a:lnSpc>
              <a:spcBef>
                <a:spcPts val="0"/>
              </a:spcBef>
              <a:spcAft>
                <a:spcPts val="0"/>
              </a:spcAft>
              <a:buSzTx/>
              <a:buFont typeface="Wingdings" panose="05000000000000000000" pitchFamily="2" charset="2"/>
              <a:buChar char="Ø"/>
              <a:tabLst/>
              <a:defRPr/>
            </a:pPr>
            <a:r>
              <a:rPr kumimoji="0" lang="en-US" sz="1800" b="0" i="0" u="none" strike="noStrike" kern="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This new single cell called a zygote, contains all the genetic material needed to form a human, with half the genetic information coming from mom and half coming from dad.</a:t>
            </a:r>
          </a:p>
        </p:txBody>
      </p:sp>
      <p:pic>
        <p:nvPicPr>
          <p:cNvPr id="23" name="Picture 22">
            <a:extLst>
              <a:ext uri="{FF2B5EF4-FFF2-40B4-BE49-F238E27FC236}">
                <a16:creationId xmlns:a16="http://schemas.microsoft.com/office/drawing/2014/main" id="{13ABE8CE-F633-4540-A0AF-A146F2A59A1E}"/>
              </a:ext>
            </a:extLst>
          </p:cNvPr>
          <p:cNvPicPr>
            <a:picLocks noChangeAspect="1"/>
          </p:cNvPicPr>
          <p:nvPr/>
        </p:nvPicPr>
        <p:blipFill rotWithShape="1">
          <a:blip r:embed="rId2"/>
          <a:srcRect l="21707" t="92101" r="20834" b="-11"/>
          <a:stretch/>
        </p:blipFill>
        <p:spPr>
          <a:xfrm>
            <a:off x="4102402" y="4831508"/>
            <a:ext cx="4159406" cy="501804"/>
          </a:xfrm>
          <a:prstGeom prst="rect">
            <a:avLst/>
          </a:prstGeom>
        </p:spPr>
      </p:pic>
      <p:sp>
        <p:nvSpPr>
          <p:cNvPr id="24" name="TextBox 23">
            <a:extLst>
              <a:ext uri="{FF2B5EF4-FFF2-40B4-BE49-F238E27FC236}">
                <a16:creationId xmlns:a16="http://schemas.microsoft.com/office/drawing/2014/main" id="{9AEB6C8F-5B7F-4E02-9D7E-2CE9AA16309A}"/>
              </a:ext>
            </a:extLst>
          </p:cNvPr>
          <p:cNvSpPr txBox="1"/>
          <p:nvPr/>
        </p:nvSpPr>
        <p:spPr>
          <a:xfrm>
            <a:off x="4237641" y="6000702"/>
            <a:ext cx="4586512"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from </a:t>
            </a:r>
            <a:r>
              <a:rPr lang="en-US" sz="1000" dirty="0">
                <a:latin typeface="Arial" panose="020B0604020202020204" pitchFamily="34" charset="0"/>
                <a:cs typeface="Arial" panose="020B0604020202020204" pitchFamily="34" charset="0"/>
                <a:hlinkClick r:id="rId3"/>
              </a:rPr>
              <a:t>OpenStax CNX Anatomy &amp; Physiology </a:t>
            </a:r>
            <a:r>
              <a:rPr lang="en-US" sz="1000" dirty="0">
                <a:latin typeface="Arial" panose="020B0604020202020204" pitchFamily="34" charset="0"/>
                <a:cs typeface="Arial" panose="020B0604020202020204" pitchFamily="34" charset="0"/>
              </a:rPr>
              <a:t>licensed under </a:t>
            </a:r>
            <a:r>
              <a:rPr lang="en-US" sz="1000" dirty="0">
                <a:latin typeface="Arial" panose="020B0604020202020204" pitchFamily="34" charset="0"/>
                <a:cs typeface="Arial" panose="020B0604020202020204" pitchFamily="34" charset="0"/>
                <a:hlinkClick r:id="rId4"/>
              </a:rPr>
              <a:t>CC BY 4.0 </a:t>
            </a:r>
            <a:endParaRPr lang="en-US" sz="10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906D986D-0ADB-4D9F-AE17-9A85BF6DDB13}"/>
              </a:ext>
            </a:extLst>
          </p:cNvPr>
          <p:cNvSpPr txBox="1"/>
          <p:nvPr/>
        </p:nvSpPr>
        <p:spPr>
          <a:xfrm>
            <a:off x="1534493" y="5440636"/>
            <a:ext cx="9123010"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5"/>
              </a:rPr>
              <a:t>Fertilization (Conception)</a:t>
            </a:r>
            <a:r>
              <a:rPr lang="en-US" sz="1200" dirty="0">
                <a:latin typeface="Arial" panose="020B0604020202020204" pitchFamily="34" charset="0"/>
                <a:cs typeface="Arial" panose="020B0604020202020204" pitchFamily="34" charset="0"/>
              </a:rPr>
              <a:t> while quite good, has the words “Sample Use Only” on the screen (which can be a little annoying).  </a:t>
            </a:r>
          </a:p>
        </p:txBody>
      </p:sp>
      <p:pic>
        <p:nvPicPr>
          <p:cNvPr id="2" name="Picture 1">
            <a:extLst>
              <a:ext uri="{FF2B5EF4-FFF2-40B4-BE49-F238E27FC236}">
                <a16:creationId xmlns:a16="http://schemas.microsoft.com/office/drawing/2014/main" id="{C41761B1-7D63-E57D-0B3C-008C1366B584}"/>
              </a:ext>
            </a:extLst>
          </p:cNvPr>
          <p:cNvPicPr>
            <a:picLocks noChangeAspect="1"/>
          </p:cNvPicPr>
          <p:nvPr/>
        </p:nvPicPr>
        <p:blipFill>
          <a:blip r:embed="rId6"/>
          <a:stretch>
            <a:fillRect/>
          </a:stretch>
        </p:blipFill>
        <p:spPr>
          <a:xfrm>
            <a:off x="638935" y="2108773"/>
            <a:ext cx="10461643" cy="2615411"/>
          </a:xfrm>
          <a:prstGeom prst="rect">
            <a:avLst/>
          </a:prstGeom>
        </p:spPr>
      </p:pic>
    </p:spTree>
    <p:extLst>
      <p:ext uri="{BB962C8B-B14F-4D97-AF65-F5344CB8AC3E}">
        <p14:creationId xmlns:p14="http://schemas.microsoft.com/office/powerpoint/2010/main" val="3772911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526BBCA4-3EC5-4068-806C-E036D50460FB}"/>
              </a:ext>
            </a:extLst>
          </p:cNvPr>
          <p:cNvSpPr txBox="1">
            <a:spLocks/>
          </p:cNvSpPr>
          <p:nvPr/>
        </p:nvSpPr>
        <p:spPr>
          <a:xfrm>
            <a:off x="1177111" y="73609"/>
            <a:ext cx="9176140"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 Three Stages of Prenatal Development: Embryonic Period (Week 3 to 8)  </a:t>
            </a:r>
          </a:p>
        </p:txBody>
      </p:sp>
      <p:sp>
        <p:nvSpPr>
          <p:cNvPr id="6" name="TextBox 5">
            <a:extLst>
              <a:ext uri="{FF2B5EF4-FFF2-40B4-BE49-F238E27FC236}">
                <a16:creationId xmlns:a16="http://schemas.microsoft.com/office/drawing/2014/main" id="{CA5B0906-B803-4780-8110-43FAEC97EC3C}"/>
              </a:ext>
            </a:extLst>
          </p:cNvPr>
          <p:cNvSpPr txBox="1"/>
          <p:nvPr/>
        </p:nvSpPr>
        <p:spPr>
          <a:xfrm>
            <a:off x="102591" y="1303713"/>
            <a:ext cx="5662590" cy="3416320"/>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dirty="0">
                <a:latin typeface="Arial" panose="020B0604020202020204" pitchFamily="34" charset="0"/>
                <a:cs typeface="Arial" panose="020B0604020202020204" pitchFamily="34" charset="0"/>
              </a:rPr>
              <a:t>Beginning around the third week, the blastocyst implants in the uterine wall.  This begins the embryonic period which will end at the start of week 9.</a:t>
            </a:r>
          </a:p>
          <a:p>
            <a:endParaRPr lang="en-US"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During this time cells continue to differentiate, and embryogenesis begins.</a:t>
            </a:r>
          </a:p>
          <a:p>
            <a:pPr marL="742950" lvl="1" indent="-285750">
              <a:buFont typeface="Wingdings" panose="05000000000000000000" pitchFamily="2" charset="2"/>
              <a:buChar char="Ø"/>
            </a:pPr>
            <a:endParaRPr lang="en-US" dirty="0">
              <a:latin typeface="Arial" panose="020B0604020202020204" pitchFamily="34" charset="0"/>
              <a:cs typeface="Arial" panose="020B0604020202020204" pitchFamily="34" charset="0"/>
            </a:endParaRPr>
          </a:p>
          <a:p>
            <a:pPr marL="1200150" lvl="2" indent="-285750">
              <a:buFont typeface="Wingdings" panose="05000000000000000000" pitchFamily="2" charset="2"/>
              <a:buChar char="Ø"/>
            </a:pPr>
            <a:r>
              <a:rPr lang="en-US" dirty="0">
                <a:latin typeface="Arial" panose="020B0604020202020204" pitchFamily="34" charset="0"/>
                <a:cs typeface="Arial" panose="020B0604020202020204" pitchFamily="34" charset="0"/>
              </a:rPr>
              <a:t>Embryogenesis is the process of cell differentiation which begins when the blastocyst divides into three different cell layers, the endoderm layer, the mesoderm layer, and the ectoderm layer.</a:t>
            </a:r>
          </a:p>
        </p:txBody>
      </p:sp>
      <p:pic>
        <p:nvPicPr>
          <p:cNvPr id="7" name="Picture 6">
            <a:extLst>
              <a:ext uri="{FF2B5EF4-FFF2-40B4-BE49-F238E27FC236}">
                <a16:creationId xmlns:a16="http://schemas.microsoft.com/office/drawing/2014/main" id="{A6EC4178-CF0A-4643-8FA2-26D947A63252}"/>
              </a:ext>
            </a:extLst>
          </p:cNvPr>
          <p:cNvPicPr>
            <a:picLocks noChangeAspect="1"/>
          </p:cNvPicPr>
          <p:nvPr/>
        </p:nvPicPr>
        <p:blipFill>
          <a:blip r:embed="rId2"/>
          <a:stretch>
            <a:fillRect/>
          </a:stretch>
        </p:blipFill>
        <p:spPr>
          <a:xfrm>
            <a:off x="6079142" y="595590"/>
            <a:ext cx="5185456" cy="4480560"/>
          </a:xfrm>
          <a:prstGeom prst="rect">
            <a:avLst/>
          </a:prstGeom>
        </p:spPr>
      </p:pic>
      <p:sp>
        <p:nvSpPr>
          <p:cNvPr id="9" name="TextBox 8">
            <a:extLst>
              <a:ext uri="{FF2B5EF4-FFF2-40B4-BE49-F238E27FC236}">
                <a16:creationId xmlns:a16="http://schemas.microsoft.com/office/drawing/2014/main" id="{87A62DC6-2793-473A-8E44-557704D1969A}"/>
              </a:ext>
            </a:extLst>
          </p:cNvPr>
          <p:cNvSpPr txBox="1"/>
          <p:nvPr/>
        </p:nvSpPr>
        <p:spPr>
          <a:xfrm>
            <a:off x="5765181" y="5143164"/>
            <a:ext cx="6307584" cy="830997"/>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600" dirty="0">
                <a:solidFill>
                  <a:srgbClr val="373D3F"/>
                </a:solidFill>
                <a:latin typeface="Arial" panose="020B0604020202020204" pitchFamily="34" charset="0"/>
                <a:cs typeface="Arial" panose="020B0604020202020204" pitchFamily="34" charset="0"/>
              </a:rPr>
              <a:t>I</a:t>
            </a:r>
            <a:r>
              <a:rPr lang="en-US" sz="1600" b="0" i="0" dirty="0">
                <a:solidFill>
                  <a:srgbClr val="373D3F"/>
                </a:solidFill>
                <a:effectLst/>
                <a:latin typeface="Arial" panose="020B0604020202020204" pitchFamily="34" charset="0"/>
                <a:cs typeface="Arial" panose="020B0604020202020204" pitchFamily="34" charset="0"/>
              </a:rPr>
              <a:t>n the third week, embryonic cells of the ectoderm, mesoderm, and endoderm begin to migrate and differentiate into the cell lineages that will give rise to mature organs and organ systems in the infant.</a:t>
            </a:r>
            <a:endParaRPr lang="en-US" sz="16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311A735E-B0AF-48F8-B4BF-F01A74F59C1B}"/>
              </a:ext>
            </a:extLst>
          </p:cNvPr>
          <p:cNvSpPr txBox="1"/>
          <p:nvPr/>
        </p:nvSpPr>
        <p:spPr>
          <a:xfrm>
            <a:off x="6307584" y="6016189"/>
            <a:ext cx="5759910"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Image and text explanation from </a:t>
            </a:r>
            <a:r>
              <a:rPr lang="en-US" sz="1000" dirty="0">
                <a:latin typeface="Arial" panose="020B0604020202020204" pitchFamily="34" charset="0"/>
                <a:cs typeface="Arial" panose="020B0604020202020204" pitchFamily="34" charset="0"/>
                <a:hlinkClick r:id="rId3"/>
              </a:rPr>
              <a:t>OpenStax CNX Anatomy &amp; Physiology </a:t>
            </a:r>
            <a:r>
              <a:rPr lang="en-US" sz="1000" dirty="0">
                <a:latin typeface="Arial" panose="020B0604020202020204" pitchFamily="34" charset="0"/>
                <a:cs typeface="Arial" panose="020B0604020202020204" pitchFamily="34" charset="0"/>
              </a:rPr>
              <a:t>licensed under </a:t>
            </a:r>
            <a:r>
              <a:rPr lang="en-US" sz="1000" dirty="0">
                <a:latin typeface="Arial" panose="020B0604020202020204" pitchFamily="34" charset="0"/>
                <a:cs typeface="Arial" panose="020B0604020202020204" pitchFamily="34" charset="0"/>
                <a:hlinkClick r:id="rId4"/>
              </a:rPr>
              <a:t>CC BY 4.0</a:t>
            </a:r>
            <a:r>
              <a:rPr lang="en-US" sz="10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5A9B5DE1-3BEB-405F-AEF1-BA9FB5825E40}"/>
              </a:ext>
            </a:extLst>
          </p:cNvPr>
          <p:cNvSpPr txBox="1"/>
          <p:nvPr/>
        </p:nvSpPr>
        <p:spPr>
          <a:xfrm>
            <a:off x="388285" y="5268968"/>
            <a:ext cx="5091201" cy="646331"/>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Video: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5"/>
              </a:rPr>
              <a:t>Embryo Forms: Weeks 4 to 8 of Pregnancy </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While this video was </a:t>
            </a:r>
            <a:r>
              <a:rPr lang="en-US" sz="1200" dirty="0">
                <a:solidFill>
                  <a:prstClr val="black"/>
                </a:solidFill>
                <a:latin typeface="Arial" panose="020B0604020202020204" pitchFamily="34" charset="0"/>
                <a:cs typeface="Arial" panose="020B0604020202020204" pitchFamily="34" charset="0"/>
              </a:rPr>
              <a:t>created</a:t>
            </a:r>
            <a:r>
              <a:rPr kumimoji="0" lang="en-US" sz="12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for expecting parents, it still provides an excellent presentation of development during the embryonic period.</a:t>
            </a:r>
          </a:p>
        </p:txBody>
      </p:sp>
    </p:spTree>
    <p:extLst>
      <p:ext uri="{BB962C8B-B14F-4D97-AF65-F5344CB8AC3E}">
        <p14:creationId xmlns:p14="http://schemas.microsoft.com/office/powerpoint/2010/main" val="149295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BCBD96D-4BC6-4F7A-989D-EF7CC68AC980}"/>
              </a:ext>
            </a:extLst>
          </p:cNvPr>
          <p:cNvSpPr txBox="1">
            <a:spLocks/>
          </p:cNvSpPr>
          <p:nvPr/>
        </p:nvSpPr>
        <p:spPr>
          <a:xfrm>
            <a:off x="1674863" y="45501"/>
            <a:ext cx="9103531" cy="413221"/>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The Three Stages of Prenatal Development: Fetal Period (Week 8 until Birth)  </a:t>
            </a:r>
          </a:p>
        </p:txBody>
      </p:sp>
      <p:pic>
        <p:nvPicPr>
          <p:cNvPr id="5" name="Picture 4">
            <a:extLst>
              <a:ext uri="{FF2B5EF4-FFF2-40B4-BE49-F238E27FC236}">
                <a16:creationId xmlns:a16="http://schemas.microsoft.com/office/drawing/2014/main" id="{3D8F4BDA-613A-4A96-8F6A-50DBA7BE2721}"/>
              </a:ext>
            </a:extLst>
          </p:cNvPr>
          <p:cNvPicPr>
            <a:picLocks noChangeAspect="1"/>
          </p:cNvPicPr>
          <p:nvPr/>
        </p:nvPicPr>
        <p:blipFill>
          <a:blip r:embed="rId3"/>
          <a:stretch>
            <a:fillRect/>
          </a:stretch>
        </p:blipFill>
        <p:spPr>
          <a:xfrm>
            <a:off x="2845298" y="517056"/>
            <a:ext cx="4377906" cy="4572000"/>
          </a:xfrm>
          <a:prstGeom prst="rect">
            <a:avLst/>
          </a:prstGeom>
        </p:spPr>
      </p:pic>
      <p:sp>
        <p:nvSpPr>
          <p:cNvPr id="7" name="Rectangle 6">
            <a:extLst>
              <a:ext uri="{FF2B5EF4-FFF2-40B4-BE49-F238E27FC236}">
                <a16:creationId xmlns:a16="http://schemas.microsoft.com/office/drawing/2014/main" id="{4D83472F-6289-4393-A330-021F67FDCA52}"/>
              </a:ext>
            </a:extLst>
          </p:cNvPr>
          <p:cNvSpPr/>
          <p:nvPr/>
        </p:nvSpPr>
        <p:spPr>
          <a:xfrm>
            <a:off x="57875" y="464525"/>
            <a:ext cx="2869237" cy="5513369"/>
          </a:xfrm>
          <a:prstGeom prst="rect">
            <a:avLst/>
          </a:prstGeom>
        </p:spPr>
        <p:txBody>
          <a:bodyPr wrap="square">
            <a:spAutoFit/>
          </a:bodyPr>
          <a:lstStyle/>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 9</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Nipples and hair follicles form.</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All baby's essential organs have begun to grow.</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 10</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baby's eyelids are more developed and begin to close.</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The outer ears begin to take shape.</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Baby's facial features become more distinct.</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11 - 14</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baby's eyelids close and will not reopen until about the 28th week.</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Nails appear on the fingers and toes.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Genitals appear.</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Tooth buds appear for the baby teeth.</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15 - 18</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At this stage, baby's skin is almost transparent.</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Fine hair called lanugo develops on baby's head.</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The liver and pancreas produce secretions.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little one now makes sucking motions.</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19 - 21</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 can hear..</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The mother may feel a fluttering in the lower abdomen. This is called quickening, when mom can feel baby's first movements.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By the end of this time, baby can swallow.</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2A60FEF6-D043-4C6D-ADD0-06DBF96B769D}"/>
              </a:ext>
            </a:extLst>
          </p:cNvPr>
          <p:cNvSpPr/>
          <p:nvPr/>
        </p:nvSpPr>
        <p:spPr>
          <a:xfrm>
            <a:off x="7320471" y="408551"/>
            <a:ext cx="4841983" cy="5332229"/>
          </a:xfrm>
          <a:prstGeom prst="rect">
            <a:avLst/>
          </a:prstGeom>
        </p:spPr>
        <p:txBody>
          <a:bodyPr wrap="square">
            <a:spAutoFit/>
          </a:bodyPr>
          <a:lstStyle/>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 22</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Meconium, baby's first bowel movement, is made in the intestinal tract.</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Eyebrows and lashes appear.</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Baby's heartbeat can be heard with a stethoscope.</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23 - 25</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Bone marrow begins to make blood cells.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The lower airways of the baby's lungs develop.</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 begins to store fat.</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 26</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 may startle in response to loud noises.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Footprints and fingerprints are forming.</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Air sacs form in baby's lungs, but lungs still aren't ready to work outside the womb.</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27 - 30</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baby's eyelids can open and close.</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The respiratory system, while immature, produces the substance that helps air sacs fill with air.</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31 - 34</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Rhythmic breathing occurs, but baby's lungs are not fully mature.</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Baby's bones are fully developed but are still soft.</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Weeks 35 - 37</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Baby weighs about 5 1/2 pounds.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Your baby keeps gaining weight, but probably won't get much longer.</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Baby has definite sleeping patterns.</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Muscles and bones are fully developed.</a:t>
            </a:r>
            <a:endParaRPr lang="en-US" sz="1100" dirty="0">
              <a:latin typeface="Arial" panose="020B0604020202020204" pitchFamily="34" charset="0"/>
              <a:ea typeface="Calibri" panose="020F0502020204030204" pitchFamily="34" charset="0"/>
              <a:cs typeface="Arial" panose="020B0604020202020204" pitchFamily="34" charset="0"/>
            </a:endParaRPr>
          </a:p>
          <a:p>
            <a:pPr fontAlgn="base">
              <a:lnSpc>
                <a:spcPct val="107000"/>
              </a:lnSpc>
            </a:pPr>
            <a:r>
              <a:rPr lang="en-US" sz="1100" b="1" dirty="0">
                <a:solidFill>
                  <a:srgbClr val="000000"/>
                </a:solidFill>
                <a:latin typeface="Arial" panose="020B0604020202020204" pitchFamily="34" charset="0"/>
                <a:ea typeface="Times New Roman" panose="02020603050405020304" pitchFamily="18" charset="0"/>
                <a:cs typeface="Arial" panose="020B0604020202020204" pitchFamily="34" charset="0"/>
              </a:rPr>
              <a:t>Week 38 - 40</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Head hair is now coarse and thicker.</a:t>
            </a:r>
            <a:endParaRPr lang="en-US" sz="1100" dirty="0">
              <a:latin typeface="Arial" panose="020B0604020202020204" pitchFamily="34" charset="0"/>
              <a:ea typeface="Calibri" panose="020F0502020204030204" pitchFamily="34" charset="0"/>
              <a:cs typeface="Arial" panose="020B0604020202020204" pitchFamily="34" charset="0"/>
            </a:endParaRPr>
          </a:p>
          <a:p>
            <a:pPr marR="0" lvl="0" fontAlgn="base">
              <a:lnSpc>
                <a:spcPct val="107000"/>
              </a:lnSpc>
              <a:spcBef>
                <a:spcPts val="0"/>
              </a:spcBef>
              <a:spcAft>
                <a:spcPts val="0"/>
              </a:spcAft>
              <a:buSzPts val="1000"/>
              <a:tabLst>
                <a:tab pos="457200" algn="l"/>
              </a:tabLst>
            </a:pPr>
            <a:r>
              <a:rPr lang="en-US" sz="1100" dirty="0">
                <a:solidFill>
                  <a:srgbClr val="000000"/>
                </a:solidFill>
                <a:latin typeface="Arial" panose="020B0604020202020204" pitchFamily="34" charset="0"/>
                <a:ea typeface="Times New Roman" panose="02020603050405020304" pitchFamily="18" charset="0"/>
                <a:cs typeface="Arial" panose="020B0604020202020204" pitchFamily="34" charset="0"/>
              </a:rPr>
              <a:t>In your 40th week of pregnancy, it's been 38 weeks since conception, and your baby could be born any day now.</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7B8183FC-7502-43EF-B3A9-981D8AEE6CF1}"/>
              </a:ext>
            </a:extLst>
          </p:cNvPr>
          <p:cNvSpPr txBox="1"/>
          <p:nvPr/>
        </p:nvSpPr>
        <p:spPr>
          <a:xfrm>
            <a:off x="3333976" y="5112594"/>
            <a:ext cx="3579631" cy="246221"/>
          </a:xfrm>
          <a:prstGeom prst="rect">
            <a:avLst/>
          </a:prstGeom>
          <a:noFill/>
        </p:spPr>
        <p:txBody>
          <a:bodyPr wrap="square">
            <a:spAutoFit/>
          </a:bodyPr>
          <a:lstStyle/>
          <a:p>
            <a:r>
              <a:rPr lang="en-US" sz="1000" u="sng" dirty="0">
                <a:solidFill>
                  <a:srgbClr val="055DC3"/>
                </a:solidFill>
                <a:effectLst/>
                <a:latin typeface="Arial" panose="020B0604020202020204" pitchFamily="34" charset="0"/>
                <a:ea typeface="Calibri" panose="020F0502020204030204" pitchFamily="34" charset="0"/>
                <a:cs typeface="Arial" panose="020B0604020202020204" pitchFamily="34" charset="0"/>
                <a:hlinkClick r:id="rId4"/>
              </a:rPr>
              <a:t>Image</a:t>
            </a:r>
            <a:r>
              <a:rPr lang="en-US" sz="1000" dirty="0">
                <a:effectLst/>
                <a:latin typeface="Arial" panose="020B0604020202020204" pitchFamily="34" charset="0"/>
                <a:ea typeface="Calibri" panose="020F0502020204030204" pitchFamily="34" charset="0"/>
                <a:cs typeface="Arial" panose="020B0604020202020204" pitchFamily="34" charset="0"/>
              </a:rPr>
              <a:t> by </a:t>
            </a:r>
            <a:r>
              <a:rPr lang="en-US" sz="1000" u="sng" dirty="0">
                <a:solidFill>
                  <a:srgbClr val="055DC3"/>
                </a:solidFill>
                <a:effectLst/>
                <a:highlight>
                  <a:srgbClr val="FFFFFF"/>
                </a:highlight>
                <a:latin typeface="Arial" panose="020B0604020202020204" pitchFamily="34" charset="0"/>
                <a:ea typeface="Calibri" panose="020F0502020204030204" pitchFamily="34" charset="0"/>
                <a:cs typeface="Arial" panose="020B0604020202020204" pitchFamily="34" charset="0"/>
                <a:hlinkClick r:id="rId5"/>
              </a:rPr>
              <a:t>CNX Psychology</a:t>
            </a:r>
            <a:r>
              <a:rPr lang="en-US" sz="1000" dirty="0">
                <a:effectLst/>
                <a:highlight>
                  <a:srgbClr val="FFFFFF"/>
                </a:highlight>
                <a:latin typeface="Arial" panose="020B0604020202020204" pitchFamily="34" charset="0"/>
                <a:ea typeface="Calibri" panose="020F0502020204030204" pitchFamily="34" charset="0"/>
                <a:cs typeface="Arial" panose="020B0604020202020204" pitchFamily="34" charset="0"/>
              </a:rPr>
              <a:t> is licensed under </a:t>
            </a:r>
            <a:r>
              <a:rPr lang="en-US" sz="1000" u="sng" dirty="0">
                <a:solidFill>
                  <a:srgbClr val="055DC3"/>
                </a:solidFill>
                <a:effectLst/>
                <a:highlight>
                  <a:srgbClr val="FFFFFF"/>
                </a:highlight>
                <a:latin typeface="Arial" panose="020B0604020202020204" pitchFamily="34" charset="0"/>
                <a:ea typeface="Calibri" panose="020F0502020204030204" pitchFamily="34" charset="0"/>
                <a:cs typeface="Arial" panose="020B0604020202020204" pitchFamily="34" charset="0"/>
                <a:hlinkClick r:id="rId6"/>
              </a:rPr>
              <a:t>CC BY 4.0</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CDB72BF4-AA39-2A4F-7B7A-7B4A8947896C}"/>
              </a:ext>
            </a:extLst>
          </p:cNvPr>
          <p:cNvSpPr txBox="1"/>
          <p:nvPr/>
        </p:nvSpPr>
        <p:spPr>
          <a:xfrm>
            <a:off x="3264924" y="5694613"/>
            <a:ext cx="6476538" cy="646331"/>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solidFill>
                  <a:schemeClr val="bg1"/>
                </a:solidFill>
                <a:latin typeface="Arial" panose="020B0604020202020204" pitchFamily="34" charset="0"/>
                <a:cs typeface="Arial" panose="020B0604020202020204" pitchFamily="34" charset="0"/>
                <a:hlinkClick r:id="rId7"/>
              </a:rPr>
              <a:t>Prenatal Development: What Babies Learn in the Womb</a:t>
            </a:r>
            <a:r>
              <a:rPr kumimoji="0" lang="en-US" sz="12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 </a:t>
            </a:r>
            <a:r>
              <a:rPr kumimoji="0" lang="en-US" sz="1200" b="0" i="0" u="none" strike="noStrike" kern="1200" cap="none" spc="0" normalizeH="0" baseline="0" noProof="0" dirty="0">
                <a:ln>
                  <a:noFill/>
                </a:ln>
                <a:effectLst/>
                <a:uLnTx/>
                <a:uFillTx/>
                <a:latin typeface="Arial" panose="020B0604020202020204" pitchFamily="34" charset="0"/>
                <a:cs typeface="Arial" panose="020B0604020202020204" pitchFamily="34" charset="0"/>
              </a:rPr>
              <a:t>highlights some of the major developmental milestones of each stage of prenatal development.  The fetal stage begins at timestamp 2:04.</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8937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BAE7CE8-B9D7-4D08-A05E-FD3346F657DC}"/>
              </a:ext>
            </a:extLst>
          </p:cNvPr>
          <p:cNvSpPr txBox="1">
            <a:spLocks/>
          </p:cNvSpPr>
          <p:nvPr/>
        </p:nvSpPr>
        <p:spPr>
          <a:xfrm>
            <a:off x="3778030" y="83853"/>
            <a:ext cx="4743868" cy="34864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Monozygotic and Dizygotic Twins</a:t>
            </a:r>
          </a:p>
        </p:txBody>
      </p:sp>
      <p:sp>
        <p:nvSpPr>
          <p:cNvPr id="6" name="TextBox 5">
            <a:extLst>
              <a:ext uri="{FF2B5EF4-FFF2-40B4-BE49-F238E27FC236}">
                <a16:creationId xmlns:a16="http://schemas.microsoft.com/office/drawing/2014/main" id="{BB5804DE-BC1A-4B7B-9B36-BCCDFE547DC1}"/>
              </a:ext>
            </a:extLst>
          </p:cNvPr>
          <p:cNvSpPr txBox="1"/>
          <p:nvPr/>
        </p:nvSpPr>
        <p:spPr>
          <a:xfrm>
            <a:off x="141910" y="385788"/>
            <a:ext cx="11827586" cy="1477328"/>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pPr marL="285750" indent="-285750">
              <a:buFont typeface="Wingdings" panose="05000000000000000000" pitchFamily="2" charset="2"/>
              <a:buChar char="Ø"/>
            </a:pPr>
            <a:r>
              <a:rPr lang="en-US" dirty="0">
                <a:cs typeface="Arial" panose="020B0604020202020204" pitchFamily="34" charset="0"/>
              </a:rPr>
              <a:t>Monozygotic (Identical) Twins: Occur when a single fertilized ovum splits in two.</a:t>
            </a:r>
          </a:p>
          <a:p>
            <a:pPr marL="742950" lvl="1" indent="-285750">
              <a:buFont typeface="Wingdings" panose="05000000000000000000" pitchFamily="2" charset="2"/>
              <a:buChar char="Ø"/>
            </a:pPr>
            <a:r>
              <a:rPr lang="en-US" dirty="0">
                <a:cs typeface="Arial" panose="020B0604020202020204" pitchFamily="34" charset="0"/>
              </a:rPr>
              <a:t>Share the same genotype, and often the same phenotype.</a:t>
            </a:r>
          </a:p>
          <a:p>
            <a:pPr marL="742950" lvl="1" indent="-285750">
              <a:buFont typeface="Wingdings" panose="05000000000000000000" pitchFamily="2" charset="2"/>
              <a:buChar char="Ø"/>
            </a:pPr>
            <a:endParaRPr lang="en-US" dirty="0">
              <a:cs typeface="Arial" panose="020B0604020202020204" pitchFamily="34" charset="0"/>
            </a:endParaRPr>
          </a:p>
          <a:p>
            <a:pPr marL="285750" indent="-285750">
              <a:buFont typeface="Wingdings" panose="05000000000000000000" pitchFamily="2" charset="2"/>
              <a:buChar char="Ø"/>
            </a:pPr>
            <a:r>
              <a:rPr lang="en-US" dirty="0">
                <a:cs typeface="Arial" panose="020B0604020202020204" pitchFamily="34" charset="0"/>
              </a:rPr>
              <a:t>Dizygotic (Fraternal) Twins: Occurs when two separate ovum are fertilized.</a:t>
            </a:r>
          </a:p>
          <a:p>
            <a:pPr marL="742950" lvl="1" indent="-285750">
              <a:buFont typeface="Wingdings" panose="05000000000000000000" pitchFamily="2" charset="2"/>
              <a:buChar char="Ø"/>
            </a:pPr>
            <a:r>
              <a:rPr lang="en-US" dirty="0">
                <a:cs typeface="Arial" panose="020B0604020202020204" pitchFamily="34" charset="0"/>
              </a:rPr>
              <a:t>Will have a different genotype and phenotype.</a:t>
            </a:r>
          </a:p>
        </p:txBody>
      </p:sp>
      <p:pic>
        <p:nvPicPr>
          <p:cNvPr id="17" name="Picture 16">
            <a:extLst>
              <a:ext uri="{FF2B5EF4-FFF2-40B4-BE49-F238E27FC236}">
                <a16:creationId xmlns:a16="http://schemas.microsoft.com/office/drawing/2014/main" id="{5707CFD3-951E-471E-833A-59B2411EEB7B}"/>
              </a:ext>
            </a:extLst>
          </p:cNvPr>
          <p:cNvPicPr>
            <a:picLocks noChangeAspect="1"/>
          </p:cNvPicPr>
          <p:nvPr/>
        </p:nvPicPr>
        <p:blipFill>
          <a:blip r:embed="rId2"/>
          <a:stretch>
            <a:fillRect/>
          </a:stretch>
        </p:blipFill>
        <p:spPr>
          <a:xfrm>
            <a:off x="1992004" y="2335436"/>
            <a:ext cx="8207991" cy="3749040"/>
          </a:xfrm>
          <a:prstGeom prst="rect">
            <a:avLst/>
          </a:prstGeom>
        </p:spPr>
      </p:pic>
      <p:sp>
        <p:nvSpPr>
          <p:cNvPr id="18" name="TextBox 17">
            <a:extLst>
              <a:ext uri="{FF2B5EF4-FFF2-40B4-BE49-F238E27FC236}">
                <a16:creationId xmlns:a16="http://schemas.microsoft.com/office/drawing/2014/main" id="{669144C9-B759-4A05-82A2-661424C5968E}"/>
              </a:ext>
            </a:extLst>
          </p:cNvPr>
          <p:cNvSpPr txBox="1"/>
          <p:nvPr/>
        </p:nvSpPr>
        <p:spPr>
          <a:xfrm>
            <a:off x="141906" y="5979610"/>
            <a:ext cx="12016113" cy="400110"/>
          </a:xfrm>
          <a:prstGeom prst="rect">
            <a:avLst/>
          </a:prstGeom>
          <a:noFill/>
        </p:spPr>
        <p:txBody>
          <a:bodyPr wrap="square" rtlCol="0">
            <a:spAutoFit/>
          </a:bodyPr>
          <a:lstStyle/>
          <a:p>
            <a:r>
              <a:rPr lang="en-US" sz="1000" dirty="0">
                <a:latin typeface="Arial" panose="020B0604020202020204" pitchFamily="34" charset="0"/>
                <a:cs typeface="Arial" panose="020B0604020202020204" pitchFamily="34" charset="0"/>
              </a:rPr>
              <a:t>Image and accompanying text from </a:t>
            </a:r>
            <a:r>
              <a:rPr lang="en-US" sz="1000" dirty="0">
                <a:latin typeface="Arial" panose="020B0604020202020204" pitchFamily="34" charset="0"/>
                <a:cs typeface="Arial" panose="020B0604020202020204" pitchFamily="34" charset="0"/>
                <a:hlinkClick r:id="rId3"/>
              </a:rPr>
              <a:t>Twins Research Australia</a:t>
            </a:r>
            <a:r>
              <a:rPr lang="en-US" sz="1000" dirty="0">
                <a:latin typeface="Arial" panose="020B0604020202020204" pitchFamily="34" charset="0"/>
                <a:cs typeface="Arial" panose="020B0604020202020204" pitchFamily="34" charset="0"/>
              </a:rPr>
              <a:t>, which is a national resource supported by a Centre of Research Excellence Grant from the national Health and Medical Research Council and housed within the University of Melbourne.  The image and link are no longer available on the page and no copyright information can be found.</a:t>
            </a:r>
          </a:p>
        </p:txBody>
      </p:sp>
      <p:sp>
        <p:nvSpPr>
          <p:cNvPr id="2" name="TextBox 1">
            <a:extLst>
              <a:ext uri="{FF2B5EF4-FFF2-40B4-BE49-F238E27FC236}">
                <a16:creationId xmlns:a16="http://schemas.microsoft.com/office/drawing/2014/main" id="{40FB2390-39EC-4D93-874C-0CC1874DA11E}"/>
              </a:ext>
            </a:extLst>
          </p:cNvPr>
          <p:cNvSpPr txBox="1"/>
          <p:nvPr/>
        </p:nvSpPr>
        <p:spPr>
          <a:xfrm>
            <a:off x="70952" y="1873771"/>
            <a:ext cx="12158023"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4"/>
              </a:rPr>
              <a:t>Monochorionic (1 chorion) vs Dichorionic (2 chorions) Twin Pregnancy </a:t>
            </a:r>
            <a:r>
              <a:rPr lang="en-US" sz="1200" dirty="0">
                <a:latin typeface="Arial" panose="020B0604020202020204" pitchFamily="34" charset="0"/>
                <a:cs typeface="Arial" panose="020B0604020202020204" pitchFamily="34" charset="0"/>
              </a:rPr>
              <a:t>discusses how the two different types of twinning occur, and the different types of chorion, amnion, and placenta development occur.</a:t>
            </a:r>
          </a:p>
        </p:txBody>
      </p:sp>
    </p:spTree>
    <p:extLst>
      <p:ext uri="{BB962C8B-B14F-4D97-AF65-F5344CB8AC3E}">
        <p14:creationId xmlns:p14="http://schemas.microsoft.com/office/powerpoint/2010/main" val="3526712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DEF86A7C-8029-CCA6-C40F-6B09F4611E7E}"/>
              </a:ext>
            </a:extLst>
          </p:cNvPr>
          <p:cNvSpPr txBox="1">
            <a:spLocks/>
          </p:cNvSpPr>
          <p:nvPr/>
        </p:nvSpPr>
        <p:spPr>
          <a:xfrm>
            <a:off x="3726658" y="0"/>
            <a:ext cx="4738684" cy="375606"/>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Prenatal Brain Development: Neurulation</a:t>
            </a:r>
          </a:p>
        </p:txBody>
      </p:sp>
      <p:sp>
        <p:nvSpPr>
          <p:cNvPr id="4" name="TextBox 3">
            <a:extLst>
              <a:ext uri="{FF2B5EF4-FFF2-40B4-BE49-F238E27FC236}">
                <a16:creationId xmlns:a16="http://schemas.microsoft.com/office/drawing/2014/main" id="{4D36FC64-1EA9-D3D3-3545-82064630B8DD}"/>
              </a:ext>
            </a:extLst>
          </p:cNvPr>
          <p:cNvSpPr txBox="1"/>
          <p:nvPr/>
        </p:nvSpPr>
        <p:spPr>
          <a:xfrm>
            <a:off x="5514392" y="4749299"/>
            <a:ext cx="6538152" cy="1015663"/>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Videos: If you need just a bit more help in understanding neurulation, then the first 3 minutes of this 6-minute video,</a:t>
            </a:r>
            <a:r>
              <a:rPr lang="en-US" sz="1200" dirty="0">
                <a:latin typeface="Arial" panose="020B0604020202020204" pitchFamily="34" charset="0"/>
                <a:cs typeface="Arial" panose="020B0604020202020204" pitchFamily="34" charset="0"/>
                <a:hlinkClick r:id="rId2"/>
              </a:rPr>
              <a:t> Step 1: Neuroscience: Development of the CNS </a:t>
            </a:r>
            <a:r>
              <a:rPr lang="en-US" sz="1200" dirty="0">
                <a:latin typeface="Arial" panose="020B0604020202020204" pitchFamily="34" charset="0"/>
                <a:cs typeface="Arial" panose="020B0604020202020204" pitchFamily="34" charset="0"/>
              </a:rPr>
              <a:t>is for you (the remainder of the video discusses neural tube defects.  However, for a bit more help, the video,, </a:t>
            </a:r>
            <a:r>
              <a:rPr lang="en-US" sz="1200" dirty="0">
                <a:latin typeface="Arial" panose="020B0604020202020204" pitchFamily="34" charset="0"/>
                <a:cs typeface="Arial" panose="020B0604020202020204" pitchFamily="34" charset="0"/>
                <a:hlinkClick r:id="rId3"/>
              </a:rPr>
              <a:t>Neurulation – Neural Tube formation – Third Week Embryology </a:t>
            </a:r>
            <a:r>
              <a:rPr lang="en-US" sz="1200" dirty="0">
                <a:latin typeface="Arial" panose="020B0604020202020204" pitchFamily="34" charset="0"/>
                <a:cs typeface="Arial" panose="020B0604020202020204" pitchFamily="34" charset="0"/>
              </a:rPr>
              <a:t>should do the trick. Like the first video, the second half of the second video also discusses neural tube defects.</a:t>
            </a:r>
          </a:p>
        </p:txBody>
      </p:sp>
      <p:sp>
        <p:nvSpPr>
          <p:cNvPr id="6" name="TextBox 5">
            <a:extLst>
              <a:ext uri="{FF2B5EF4-FFF2-40B4-BE49-F238E27FC236}">
                <a16:creationId xmlns:a16="http://schemas.microsoft.com/office/drawing/2014/main" id="{D5E5F0B1-C260-1B90-FC7C-6F24BD1CAACF}"/>
              </a:ext>
            </a:extLst>
          </p:cNvPr>
          <p:cNvSpPr txBox="1"/>
          <p:nvPr/>
        </p:nvSpPr>
        <p:spPr>
          <a:xfrm>
            <a:off x="6226910" y="6066969"/>
            <a:ext cx="5825634"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Image and text adapted from Cornell, B. 2016 from </a:t>
            </a:r>
            <a:r>
              <a:rPr lang="en-US" sz="1200" dirty="0">
                <a:latin typeface="Arial" panose="020B0604020202020204" pitchFamily="34" charset="0"/>
                <a:cs typeface="Arial" panose="020B0604020202020204" pitchFamily="34" charset="0"/>
                <a:hlinkClick r:id="rId4"/>
              </a:rPr>
              <a:t>BioNinja</a:t>
            </a:r>
            <a:r>
              <a:rPr lang="en-US" sz="1200" dirty="0">
                <a:latin typeface="Arial" panose="020B0604020202020204" pitchFamily="34" charset="0"/>
                <a:cs typeface="Arial" panose="020B0604020202020204" pitchFamily="34" charset="0"/>
              </a:rPr>
              <a:t> which is a free source </a:t>
            </a:r>
          </a:p>
        </p:txBody>
      </p:sp>
      <p:pic>
        <p:nvPicPr>
          <p:cNvPr id="7" name="Picture 6">
            <a:extLst>
              <a:ext uri="{FF2B5EF4-FFF2-40B4-BE49-F238E27FC236}">
                <a16:creationId xmlns:a16="http://schemas.microsoft.com/office/drawing/2014/main" id="{AEE5987F-9D93-4B19-7141-B7614A4D6371}"/>
              </a:ext>
            </a:extLst>
          </p:cNvPr>
          <p:cNvPicPr>
            <a:picLocks noChangeAspect="1"/>
          </p:cNvPicPr>
          <p:nvPr/>
        </p:nvPicPr>
        <p:blipFill rotWithShape="1">
          <a:blip r:embed="rId5"/>
          <a:srcRect l="2731" r="1217"/>
          <a:stretch/>
        </p:blipFill>
        <p:spPr>
          <a:xfrm>
            <a:off x="5514392" y="543059"/>
            <a:ext cx="6538152" cy="4206240"/>
          </a:xfrm>
          <a:prstGeom prst="rect">
            <a:avLst/>
          </a:prstGeom>
        </p:spPr>
      </p:pic>
      <p:sp>
        <p:nvSpPr>
          <p:cNvPr id="9" name="TextBox 8">
            <a:extLst>
              <a:ext uri="{FF2B5EF4-FFF2-40B4-BE49-F238E27FC236}">
                <a16:creationId xmlns:a16="http://schemas.microsoft.com/office/drawing/2014/main" id="{40A27E26-F869-90C0-ED8C-220AFAD3CB5B}"/>
              </a:ext>
            </a:extLst>
          </p:cNvPr>
          <p:cNvSpPr txBox="1"/>
          <p:nvPr/>
        </p:nvSpPr>
        <p:spPr>
          <a:xfrm>
            <a:off x="0" y="450046"/>
            <a:ext cx="5413248" cy="5755422"/>
          </a:xfrm>
          <a:prstGeom prst="rect">
            <a:avLst/>
          </a:prstGeom>
          <a:solidFill>
            <a:schemeClr val="accent1">
              <a:lumMod val="20000"/>
              <a:lumOff val="80000"/>
            </a:schemeClr>
          </a:solidFill>
          <a:ln>
            <a:solidFill>
              <a:schemeClr val="accent1">
                <a:lumMod val="50000"/>
              </a:schemeClr>
            </a:solidFill>
          </a:ln>
        </p:spPr>
        <p:txBody>
          <a:bodyPr wrap="square">
            <a:spAutoFit/>
          </a:bodyPr>
          <a:lstStyle/>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All tissues are derived from three initial germ layers (ectoderm, mesoderm, endoderm) formed via </a:t>
            </a:r>
            <a:r>
              <a:rPr lang="en-US" sz="1600" b="0" dirty="0">
                <a:solidFill>
                  <a:srgbClr val="111111"/>
                </a:solidFill>
                <a:effectLst/>
                <a:latin typeface="Calibri" panose="020F0502020204030204" pitchFamily="34" charset="0"/>
                <a:cs typeface="Calibri" panose="020F0502020204030204" pitchFamily="34" charset="0"/>
                <a:hlinkClick r:id="rId6"/>
              </a:rPr>
              <a:t>gastrulation</a:t>
            </a:r>
            <a:r>
              <a:rPr lang="en-US" sz="1600" b="0" dirty="0">
                <a:solidFill>
                  <a:srgbClr val="111111"/>
                </a:solidFill>
                <a:effectLst/>
                <a:latin typeface="Calibri" panose="020F0502020204030204" pitchFamily="34" charset="0"/>
                <a:cs typeface="Calibri" panose="020F0502020204030204" pitchFamily="34" charset="0"/>
              </a:rPr>
              <a:t>.</a:t>
            </a:r>
          </a:p>
          <a:p>
            <a:pPr marL="285750" indent="-285750" algn="l">
              <a:buFont typeface="Wingdings" panose="05000000000000000000" pitchFamily="2" charset="2"/>
              <a:buChar char="Ø"/>
            </a:pPr>
            <a:endParaRPr lang="en-US" sz="1600" dirty="0">
              <a:solidFill>
                <a:srgbClr val="111111"/>
              </a:solidFill>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In </a:t>
            </a:r>
            <a:r>
              <a:rPr lang="en-US" sz="1600" b="0" i="0" dirty="0">
                <a:solidFill>
                  <a:srgbClr val="111111"/>
                </a:solidFill>
                <a:effectLst/>
                <a:latin typeface="Calibri" panose="020F0502020204030204" pitchFamily="34" charset="0"/>
                <a:cs typeface="Calibri" panose="020F0502020204030204" pitchFamily="34" charset="0"/>
                <a:hlinkClick r:id="rId7"/>
              </a:rPr>
              <a:t>chordates</a:t>
            </a:r>
            <a:r>
              <a:rPr lang="en-US" sz="1600" b="0" i="0" dirty="0">
                <a:solidFill>
                  <a:srgbClr val="111111"/>
                </a:solidFill>
                <a:effectLst/>
                <a:latin typeface="Calibri" panose="020F0502020204030204" pitchFamily="34" charset="0"/>
                <a:cs typeface="Calibri" panose="020F0502020204030204" pitchFamily="34" charset="0"/>
              </a:rPr>
              <a:t>, a flexible </a:t>
            </a:r>
            <a:r>
              <a:rPr lang="en-US" sz="1600" b="0" i="0" dirty="0">
                <a:solidFill>
                  <a:srgbClr val="111111"/>
                </a:solidFill>
                <a:effectLst/>
                <a:latin typeface="Calibri" panose="020F0502020204030204" pitchFamily="34" charset="0"/>
                <a:cs typeface="Calibri" panose="020F0502020204030204" pitchFamily="34" charset="0"/>
                <a:hlinkClick r:id="rId8"/>
              </a:rPr>
              <a:t>notochord</a:t>
            </a:r>
            <a:r>
              <a:rPr lang="en-US" sz="1600" b="0" i="0" dirty="0">
                <a:solidFill>
                  <a:srgbClr val="111111"/>
                </a:solidFill>
                <a:effectLst/>
                <a:latin typeface="Calibri" panose="020F0502020204030204" pitchFamily="34" charset="0"/>
                <a:cs typeface="Calibri" panose="020F0502020204030204" pitchFamily="34" charset="0"/>
              </a:rPr>
              <a:t> will develop during gastrulation and lead to the subsequent formation of a neural tube</a:t>
            </a:r>
          </a:p>
          <a:p>
            <a:pPr marL="285750" indent="-285750" algn="l">
              <a:buFont typeface="Wingdings" panose="05000000000000000000" pitchFamily="2" charset="2"/>
              <a:buChar char="Ø"/>
            </a:pPr>
            <a:br>
              <a:rPr lang="en-US" sz="1600" b="0" i="0" dirty="0">
                <a:solidFill>
                  <a:srgbClr val="111111"/>
                </a:solidFill>
                <a:effectLst/>
                <a:latin typeface="Calibri" panose="020F0502020204030204" pitchFamily="34" charset="0"/>
                <a:cs typeface="Calibri" panose="020F0502020204030204" pitchFamily="34" charset="0"/>
              </a:rPr>
            </a:br>
            <a:r>
              <a:rPr lang="en-US" sz="1600" b="0" i="0" dirty="0">
                <a:solidFill>
                  <a:srgbClr val="111111"/>
                </a:solidFill>
                <a:effectLst/>
                <a:latin typeface="Calibri" panose="020F0502020204030204" pitchFamily="34" charset="0"/>
                <a:cs typeface="Calibri" panose="020F0502020204030204" pitchFamily="34" charset="0"/>
              </a:rPr>
              <a:t>The formation of a neural tube in embryonic chordates occurs via the process of </a:t>
            </a:r>
            <a:r>
              <a:rPr lang="en-US" sz="1600" b="0" dirty="0">
                <a:solidFill>
                  <a:srgbClr val="111111"/>
                </a:solidFill>
                <a:effectLst/>
                <a:latin typeface="Calibri" panose="020F0502020204030204" pitchFamily="34" charset="0"/>
                <a:cs typeface="Calibri" panose="020F0502020204030204" pitchFamily="34" charset="0"/>
              </a:rPr>
              <a:t>neurulation</a:t>
            </a: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Cells located in the outer germ layer (ectoderm) differentiate to form a neural plate</a:t>
            </a:r>
          </a:p>
          <a:p>
            <a:pPr marL="285750" indent="-285750" algn="l">
              <a:buFont typeface="Wingdings" panose="05000000000000000000" pitchFamily="2" charset="2"/>
              <a:buChar char="Ø"/>
            </a:pPr>
            <a:endParaRPr lang="en-US" sz="1600" b="0" i="0" dirty="0">
              <a:solidFill>
                <a:srgbClr val="111111"/>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The neural plate then bends dorsally, folding inwards to form a groove flanked by a neural crest</a:t>
            </a:r>
          </a:p>
          <a:p>
            <a:pPr marL="285750" indent="-285750" algn="l">
              <a:buFont typeface="Wingdings" panose="05000000000000000000" pitchFamily="2" charset="2"/>
              <a:buChar char="Ø"/>
            </a:pPr>
            <a:endParaRPr lang="en-US" sz="1600" b="0" i="0" dirty="0">
              <a:solidFill>
                <a:srgbClr val="111111"/>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The inward folded groove closes off and separates from the neural crest to form the neural tube</a:t>
            </a:r>
          </a:p>
          <a:p>
            <a:pPr marL="285750" indent="-285750" algn="l">
              <a:buFont typeface="Wingdings" panose="05000000000000000000" pitchFamily="2" charset="2"/>
              <a:buChar char="Ø"/>
            </a:pPr>
            <a:endParaRPr lang="en-US" sz="1600" b="0" i="0" dirty="0">
              <a:solidFill>
                <a:srgbClr val="111111"/>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The neural tube will elongate as the embryo develops and form the central nervous system (brain and spinal cord)</a:t>
            </a:r>
          </a:p>
          <a:p>
            <a:pPr marL="285750" indent="-285750" algn="l">
              <a:buFont typeface="Wingdings" panose="05000000000000000000" pitchFamily="2" charset="2"/>
              <a:buChar char="Ø"/>
            </a:pPr>
            <a:endParaRPr lang="en-US" sz="1600" b="0" i="0" dirty="0">
              <a:solidFill>
                <a:srgbClr val="111111"/>
              </a:solidFill>
              <a:effectLst/>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sz="1600" b="0" i="0" dirty="0">
                <a:solidFill>
                  <a:srgbClr val="111111"/>
                </a:solidFill>
                <a:effectLst/>
                <a:latin typeface="Calibri" panose="020F0502020204030204" pitchFamily="34" charset="0"/>
                <a:cs typeface="Calibri" panose="020F0502020204030204" pitchFamily="34" charset="0"/>
              </a:rPr>
              <a:t>The cells of the neural crest will differentiate to form the components of the peripheral nervous system</a:t>
            </a:r>
          </a:p>
        </p:txBody>
      </p:sp>
    </p:spTree>
    <p:extLst>
      <p:ext uri="{BB962C8B-B14F-4D97-AF65-F5344CB8AC3E}">
        <p14:creationId xmlns:p14="http://schemas.microsoft.com/office/powerpoint/2010/main" val="2881907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3F039BC-A77C-4FB0-A855-C358F05BC92A}"/>
              </a:ext>
            </a:extLst>
          </p:cNvPr>
          <p:cNvSpPr txBox="1">
            <a:spLocks/>
          </p:cNvSpPr>
          <p:nvPr/>
        </p:nvSpPr>
        <p:spPr>
          <a:xfrm>
            <a:off x="5291216" y="18288"/>
            <a:ext cx="1717548" cy="369332"/>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Teratogens</a:t>
            </a:r>
          </a:p>
        </p:txBody>
      </p:sp>
      <p:sp>
        <p:nvSpPr>
          <p:cNvPr id="7" name="TextBox 6">
            <a:extLst>
              <a:ext uri="{FF2B5EF4-FFF2-40B4-BE49-F238E27FC236}">
                <a16:creationId xmlns:a16="http://schemas.microsoft.com/office/drawing/2014/main" id="{564C5E74-09E7-4C8A-9954-DE8869E6F354}"/>
              </a:ext>
            </a:extLst>
          </p:cNvPr>
          <p:cNvSpPr txBox="1"/>
          <p:nvPr/>
        </p:nvSpPr>
        <p:spPr>
          <a:xfrm>
            <a:off x="1055516" y="6045439"/>
            <a:ext cx="5953248" cy="246221"/>
          </a:xfrm>
          <a:prstGeom prst="rect">
            <a:avLst/>
          </a:prstGeom>
          <a:noFill/>
        </p:spPr>
        <p:txBody>
          <a:bodyPr wrap="square">
            <a:spAutoFit/>
          </a:bodyPr>
          <a:lstStyle/>
          <a:p>
            <a:r>
              <a:rPr lang="en-US" sz="1000" dirty="0">
                <a:effectLst/>
                <a:latin typeface="Arial" panose="020B0604020202020204" pitchFamily="34" charset="0"/>
                <a:ea typeface="Calibri" panose="020F0502020204030204" pitchFamily="34" charset="0"/>
                <a:cs typeface="Arial" panose="020B0604020202020204" pitchFamily="34" charset="0"/>
              </a:rPr>
              <a:t>Image from</a:t>
            </a:r>
            <a:r>
              <a:rPr lang="en-US" sz="1000" dirty="0">
                <a:latin typeface="Arial" panose="020B0604020202020204" pitchFamily="34" charset="0"/>
                <a:ea typeface="Calibri" panose="020F0502020204030204" pitchFamily="34" charset="0"/>
                <a:cs typeface="Arial" panose="020B0604020202020204" pitchFamily="34" charset="0"/>
              </a:rPr>
              <a:t> </a:t>
            </a:r>
            <a:r>
              <a:rPr lang="en-US" sz="1000" dirty="0">
                <a:latin typeface="Arial" panose="020B0604020202020204" pitchFamily="34" charset="0"/>
                <a:ea typeface="Calibri" panose="020F0502020204030204" pitchFamily="34" charset="0"/>
                <a:cs typeface="Arial" panose="020B0604020202020204" pitchFamily="34" charset="0"/>
                <a:hlinkClick r:id="rId2"/>
              </a:rPr>
              <a:t>ETE 210 Human Development </a:t>
            </a:r>
            <a:r>
              <a:rPr lang="en-US" sz="1000" dirty="0">
                <a:latin typeface="Arial" panose="020B0604020202020204" pitchFamily="34" charset="0"/>
                <a:ea typeface="Calibri" panose="020F0502020204030204" pitchFamily="34" charset="0"/>
                <a:cs typeface="Arial" panose="020B0604020202020204" pitchFamily="34" charset="0"/>
              </a:rPr>
              <a:t>by Katherine Diener.  No licensing information provided.</a:t>
            </a:r>
            <a:endParaRPr lang="en-US" sz="1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45FA1296-5786-4F37-9206-99A1E2817DCC}"/>
              </a:ext>
            </a:extLst>
          </p:cNvPr>
          <p:cNvSpPr txBox="1"/>
          <p:nvPr/>
        </p:nvSpPr>
        <p:spPr>
          <a:xfrm>
            <a:off x="7693371" y="1548194"/>
            <a:ext cx="4465074" cy="2585323"/>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The timing and amount of exposure, the number of teratogens exposed to, and genetic make-up will affect both the type and amount of damage.</a:t>
            </a: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There are 4 categories of teratogens: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Physical Teratogens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Metabolic Conditions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Infections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Drugs and Chemicals</a:t>
            </a:r>
          </a:p>
        </p:txBody>
      </p:sp>
      <p:sp>
        <p:nvSpPr>
          <p:cNvPr id="10" name="TextBox 9">
            <a:extLst>
              <a:ext uri="{FF2B5EF4-FFF2-40B4-BE49-F238E27FC236}">
                <a16:creationId xmlns:a16="http://schemas.microsoft.com/office/drawing/2014/main" id="{ACDCF651-80AD-4C78-A244-275BEC107B6B}"/>
              </a:ext>
            </a:extLst>
          </p:cNvPr>
          <p:cNvSpPr txBox="1"/>
          <p:nvPr/>
        </p:nvSpPr>
        <p:spPr>
          <a:xfrm>
            <a:off x="8107395" y="4287966"/>
            <a:ext cx="3637026" cy="400110"/>
          </a:xfrm>
          <a:prstGeom prst="rect">
            <a:avLst/>
          </a:prstGeom>
          <a:noFill/>
        </p:spPr>
        <p:txBody>
          <a:bodyPr wrap="square">
            <a:spAutoFit/>
          </a:bodyPr>
          <a:lstStyle/>
          <a:p>
            <a:r>
              <a:rPr lang="en-US" sz="1000" dirty="0">
                <a:effectLst/>
                <a:latin typeface="Arial" panose="020B0604020202020204" pitchFamily="34" charset="0"/>
                <a:ea typeface="Calibri" panose="020F0502020204030204" pitchFamily="34" charset="0"/>
                <a:cs typeface="Arial" panose="020B0604020202020204" pitchFamily="34" charset="0"/>
              </a:rPr>
              <a:t>Text from </a:t>
            </a:r>
            <a:r>
              <a:rPr lang="en-US" sz="1000" u="sng" dirty="0">
                <a:solidFill>
                  <a:srgbClr val="0563C1"/>
                </a:solidFill>
                <a:effectLst/>
                <a:latin typeface="Arial" panose="020B0604020202020204" pitchFamily="34" charset="0"/>
                <a:ea typeface="Calibri" panose="020F0502020204030204" pitchFamily="34" charset="0"/>
                <a:cs typeface="Arial" panose="020B0604020202020204" pitchFamily="34" charset="0"/>
                <a:hlinkClick r:id="rId3"/>
              </a:rPr>
              <a:t>The Embryo Project Encyclopedia</a:t>
            </a:r>
            <a:r>
              <a:rPr lang="en-US" sz="1000" dirty="0">
                <a:effectLst/>
                <a:latin typeface="Arial" panose="020B0604020202020204" pitchFamily="34" charset="0"/>
                <a:ea typeface="Calibri" panose="020F0502020204030204" pitchFamily="34" charset="0"/>
                <a:cs typeface="Arial" panose="020B0604020202020204" pitchFamily="34" charset="0"/>
              </a:rPr>
              <a:t> by </a:t>
            </a:r>
            <a:r>
              <a:rPr lang="en-US" sz="1000" dirty="0" err="1">
                <a:effectLst/>
                <a:latin typeface="Arial" panose="020B0604020202020204" pitchFamily="34" charset="0"/>
                <a:ea typeface="Calibri" panose="020F0502020204030204" pitchFamily="34" charset="0"/>
                <a:cs typeface="Arial" panose="020B0604020202020204" pitchFamily="34" charset="0"/>
              </a:rPr>
              <a:t>Chanapa</a:t>
            </a:r>
            <a:r>
              <a:rPr lang="en-US" sz="1000" dirty="0">
                <a:effectLst/>
                <a:latin typeface="Arial" panose="020B0604020202020204" pitchFamily="34" charset="0"/>
                <a:ea typeface="Calibri" panose="020F0502020204030204" pitchFamily="34" charset="0"/>
                <a:cs typeface="Arial" panose="020B0604020202020204" pitchFamily="34" charset="0"/>
              </a:rPr>
              <a:t> </a:t>
            </a:r>
            <a:r>
              <a:rPr lang="en-US" sz="1000" dirty="0" err="1">
                <a:effectLst/>
                <a:latin typeface="Arial" panose="020B0604020202020204" pitchFamily="34" charset="0"/>
                <a:ea typeface="Calibri" panose="020F0502020204030204" pitchFamily="34" charset="0"/>
                <a:cs typeface="Arial" panose="020B0604020202020204" pitchFamily="34" charset="0"/>
              </a:rPr>
              <a:t>Tantibanchachai</a:t>
            </a:r>
            <a:r>
              <a:rPr lang="en-US" sz="1000" dirty="0">
                <a:latin typeface="Arial" panose="020B0604020202020204" pitchFamily="34" charset="0"/>
                <a:ea typeface="Calibri" panose="020F0502020204030204" pitchFamily="34" charset="0"/>
                <a:cs typeface="Arial" panose="020B0604020202020204" pitchFamily="34" charset="0"/>
              </a:rPr>
              <a:t>. L</a:t>
            </a:r>
            <a:r>
              <a:rPr lang="en-US" sz="1000" dirty="0">
                <a:effectLst/>
                <a:latin typeface="Arial" panose="020B0604020202020204" pitchFamily="34" charset="0"/>
                <a:ea typeface="Calibri" panose="020F0502020204030204" pitchFamily="34" charset="0"/>
                <a:cs typeface="Arial" panose="020B0604020202020204" pitchFamily="34" charset="0"/>
              </a:rPr>
              <a:t>icensed under </a:t>
            </a:r>
            <a:r>
              <a:rPr lang="en-US" sz="1000" u="sng" dirty="0">
                <a:solidFill>
                  <a:srgbClr val="055DC3"/>
                </a:solidFill>
                <a:effectLst/>
                <a:highlight>
                  <a:srgbClr val="FFFFFF"/>
                </a:highlight>
                <a:latin typeface="Arial" panose="020B0604020202020204" pitchFamily="34" charset="0"/>
                <a:ea typeface="Calibri" panose="020F0502020204030204" pitchFamily="34" charset="0"/>
                <a:cs typeface="Arial" panose="020B0604020202020204" pitchFamily="34" charset="0"/>
                <a:hlinkClick r:id="rId4"/>
              </a:rPr>
              <a:t>CC BY-NC-SA 3.0</a:t>
            </a:r>
            <a:endParaRPr lang="en-US" sz="1000"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EE02907-ECFF-77B0-2AC0-03CAEC1E79B8}"/>
              </a:ext>
            </a:extLst>
          </p:cNvPr>
          <p:cNvSpPr txBox="1"/>
          <p:nvPr/>
        </p:nvSpPr>
        <p:spPr>
          <a:xfrm>
            <a:off x="8107395" y="5171306"/>
            <a:ext cx="3435097" cy="276999"/>
          </a:xfrm>
          <a:prstGeom prst="rect">
            <a:avLst/>
          </a:prstGeom>
          <a:noFill/>
        </p:spPr>
        <p:txBody>
          <a:bodyPr wrap="square" rtlCol="0">
            <a:spAutoFit/>
          </a:bodyPr>
          <a:lstStyle/>
          <a:p>
            <a:r>
              <a:rPr lang="en-US" sz="1200" dirty="0"/>
              <a:t>Video: </a:t>
            </a:r>
            <a:r>
              <a:rPr lang="en-US" sz="1200" dirty="0">
                <a:latin typeface="Arial" panose="020B0604020202020204" pitchFamily="34" charset="0"/>
                <a:cs typeface="Arial" panose="020B0604020202020204" pitchFamily="34" charset="0"/>
                <a:hlinkClick r:id="rId5"/>
              </a:rPr>
              <a:t>Harmful Teratogens </a:t>
            </a:r>
            <a:r>
              <a:rPr lang="en-US" sz="1200" dirty="0">
                <a:latin typeface="Arial" panose="020B0604020202020204" pitchFamily="34" charset="0"/>
                <a:cs typeface="Arial" panose="020B0604020202020204" pitchFamily="34" charset="0"/>
              </a:rPr>
              <a:t>– Intro to Psychology</a:t>
            </a:r>
          </a:p>
        </p:txBody>
      </p:sp>
      <p:pic>
        <p:nvPicPr>
          <p:cNvPr id="3" name="Picture 2">
            <a:extLst>
              <a:ext uri="{FF2B5EF4-FFF2-40B4-BE49-F238E27FC236}">
                <a16:creationId xmlns:a16="http://schemas.microsoft.com/office/drawing/2014/main" id="{F76FBE1D-CC19-76A5-A112-5D316F1ACB8F}"/>
              </a:ext>
            </a:extLst>
          </p:cNvPr>
          <p:cNvPicPr>
            <a:picLocks noChangeAspect="1"/>
          </p:cNvPicPr>
          <p:nvPr/>
        </p:nvPicPr>
        <p:blipFill rotWithShape="1">
          <a:blip r:embed="rId6"/>
          <a:srcRect l="12816" t="20143" r="7403" b="13826"/>
          <a:stretch/>
        </p:blipFill>
        <p:spPr>
          <a:xfrm>
            <a:off x="76200" y="909666"/>
            <a:ext cx="7617171" cy="4728248"/>
          </a:xfrm>
          <a:prstGeom prst="rect">
            <a:avLst/>
          </a:prstGeom>
        </p:spPr>
      </p:pic>
      <p:sp>
        <p:nvSpPr>
          <p:cNvPr id="6" name="TextBox 5">
            <a:extLst>
              <a:ext uri="{FF2B5EF4-FFF2-40B4-BE49-F238E27FC236}">
                <a16:creationId xmlns:a16="http://schemas.microsoft.com/office/drawing/2014/main" id="{243E5C05-60DB-8785-7FCF-A43147D1044B}"/>
              </a:ext>
            </a:extLst>
          </p:cNvPr>
          <p:cNvSpPr txBox="1"/>
          <p:nvPr/>
        </p:nvSpPr>
        <p:spPr>
          <a:xfrm>
            <a:off x="664968" y="360005"/>
            <a:ext cx="11036808" cy="369332"/>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dirty="0">
                <a:latin typeface="Arial" panose="020B0604020202020204" pitchFamily="34" charset="0"/>
                <a:cs typeface="Arial" panose="020B0604020202020204" pitchFamily="34" charset="0"/>
              </a:rPr>
              <a:t>Teratogens: Any environmental substance that can produce physical defects in the human embryo or fetus.</a:t>
            </a:r>
          </a:p>
        </p:txBody>
      </p:sp>
    </p:spTree>
    <p:extLst>
      <p:ext uri="{BB962C8B-B14F-4D97-AF65-F5344CB8AC3E}">
        <p14:creationId xmlns:p14="http://schemas.microsoft.com/office/powerpoint/2010/main" val="21056507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F266C4E7-64A6-46CF-9D06-17EA937CA0BF}"/>
              </a:ext>
            </a:extLst>
          </p:cNvPr>
          <p:cNvSpPr txBox="1">
            <a:spLocks/>
          </p:cNvSpPr>
          <p:nvPr/>
        </p:nvSpPr>
        <p:spPr>
          <a:xfrm>
            <a:off x="3133344" y="21498"/>
            <a:ext cx="5925312" cy="479953"/>
          </a:xfrm>
          <a:prstGeom prst="rect">
            <a:avLst/>
          </a:prstGeom>
        </p:spPr>
        <p:txBody>
          <a:bodyPr vert="horz" lIns="91440" tIns="45720" rIns="91440" bIns="45720" rtlCol="0" anchor="b">
            <a:no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US" sz="2000" dirty="0">
                <a:latin typeface="Arial" panose="020B0604020202020204" pitchFamily="34" charset="0"/>
                <a:cs typeface="Arial" panose="020B0604020202020204" pitchFamily="34" charset="0"/>
              </a:rPr>
              <a:t>Teratogens: Fetal Alcohol Spectrum Disorders</a:t>
            </a:r>
          </a:p>
        </p:txBody>
      </p:sp>
      <p:sp>
        <p:nvSpPr>
          <p:cNvPr id="4" name="TextBox 3">
            <a:extLst>
              <a:ext uri="{FF2B5EF4-FFF2-40B4-BE49-F238E27FC236}">
                <a16:creationId xmlns:a16="http://schemas.microsoft.com/office/drawing/2014/main" id="{C2DE17A1-4DBC-42E6-80C9-9C6C20C34F5C}"/>
              </a:ext>
            </a:extLst>
          </p:cNvPr>
          <p:cNvSpPr txBox="1"/>
          <p:nvPr/>
        </p:nvSpPr>
        <p:spPr>
          <a:xfrm>
            <a:off x="203000" y="639951"/>
            <a:ext cx="5073841" cy="3693319"/>
          </a:xfrm>
          <a:prstGeom prst="rect">
            <a:avLst/>
          </a:prstGeom>
          <a:solidFill>
            <a:schemeClr val="accent1">
              <a:lumMod val="20000"/>
              <a:lumOff val="80000"/>
            </a:schemeClr>
          </a:solidFill>
          <a:ln>
            <a:solidFill>
              <a:schemeClr val="accent1">
                <a:lumMod val="50000"/>
              </a:schemeClr>
            </a:solidFill>
          </a:ln>
        </p:spPr>
        <p:txBody>
          <a:bodyPr wrap="square" rtlCol="0">
            <a:spAutoFit/>
          </a:bodyPr>
          <a:lstStyle/>
          <a:p>
            <a:r>
              <a:rPr lang="en-US" i="0" dirty="0">
                <a:effectLst/>
                <a:latin typeface="Arial" panose="020B0604020202020204" pitchFamily="34" charset="0"/>
                <a:cs typeface="Arial" panose="020B0604020202020204" pitchFamily="34" charset="0"/>
              </a:rPr>
              <a:t>Fetal Alcohol Spectrum Disorder (FASD) describes a continuum of permanent </a:t>
            </a:r>
            <a:r>
              <a:rPr lang="en-US" i="0" u="none" strike="noStrike" dirty="0">
                <a:effectLst/>
                <a:latin typeface="Arial" panose="020B0604020202020204" pitchFamily="34" charset="0"/>
                <a:cs typeface="Arial" panose="020B0604020202020204" pitchFamily="34" charset="0"/>
              </a:rPr>
              <a:t>birth defects</a:t>
            </a:r>
            <a:r>
              <a:rPr lang="en-US" i="0" dirty="0">
                <a:effectLst/>
                <a:latin typeface="Arial" panose="020B0604020202020204" pitchFamily="34" charset="0"/>
                <a:cs typeface="Arial" panose="020B0604020202020204" pitchFamily="34" charset="0"/>
              </a:rPr>
              <a:t> caused by </a:t>
            </a:r>
            <a:r>
              <a:rPr lang="en-US" i="0" u="none" strike="noStrike" dirty="0">
                <a:effectLst/>
                <a:latin typeface="Arial" panose="020B0604020202020204" pitchFamily="34" charset="0"/>
                <a:cs typeface="Arial" panose="020B0604020202020204" pitchFamily="34" charset="0"/>
              </a:rPr>
              <a:t>maternal</a:t>
            </a:r>
            <a:r>
              <a:rPr lang="en-US" i="0" dirty="0">
                <a:effectLst/>
                <a:latin typeface="Arial" panose="020B0604020202020204" pitchFamily="34" charset="0"/>
                <a:cs typeface="Arial" panose="020B0604020202020204" pitchFamily="34" charset="0"/>
              </a:rPr>
              <a:t> consumption of </a:t>
            </a:r>
            <a:r>
              <a:rPr lang="en-US" i="0" u="none" strike="noStrike" dirty="0">
                <a:effectLst/>
                <a:latin typeface="Arial" panose="020B0604020202020204" pitchFamily="34" charset="0"/>
                <a:cs typeface="Arial" panose="020B0604020202020204" pitchFamily="34" charset="0"/>
              </a:rPr>
              <a:t>alcohol</a:t>
            </a:r>
            <a:r>
              <a:rPr lang="en-US" i="0" dirty="0">
                <a:effectLst/>
                <a:latin typeface="Arial" panose="020B0604020202020204" pitchFamily="34" charset="0"/>
                <a:cs typeface="Arial" panose="020B0604020202020204" pitchFamily="34" charset="0"/>
              </a:rPr>
              <a:t> during </a:t>
            </a:r>
            <a:r>
              <a:rPr lang="en-US" i="0" u="none" strike="noStrike" dirty="0">
                <a:effectLst/>
                <a:latin typeface="Arial" panose="020B0604020202020204" pitchFamily="34" charset="0"/>
                <a:cs typeface="Arial" panose="020B0604020202020204" pitchFamily="34" charset="0"/>
              </a:rPr>
              <a:t>pregnancy</a:t>
            </a:r>
            <a:r>
              <a:rPr lang="en-US" i="0" dirty="0">
                <a:effectLst/>
                <a:latin typeface="Arial" panose="020B0604020202020204" pitchFamily="34" charset="0"/>
                <a:cs typeface="Arial" panose="020B0604020202020204" pitchFamily="34" charset="0"/>
              </a:rPr>
              <a:t>, which includes, but is not limited to </a:t>
            </a:r>
            <a:r>
              <a:rPr lang="en-US" i="0" u="none" strike="noStrike" dirty="0">
                <a:effectLst/>
                <a:latin typeface="Arial" panose="020B0604020202020204" pitchFamily="34" charset="0"/>
                <a:cs typeface="Arial" panose="020B0604020202020204" pitchFamily="34" charset="0"/>
              </a:rPr>
              <a:t>Fetal Alcohol </a:t>
            </a:r>
            <a:r>
              <a:rPr lang="en-US" dirty="0">
                <a:latin typeface="Arial" panose="020B0604020202020204" pitchFamily="34" charset="0"/>
                <a:cs typeface="Arial" panose="020B0604020202020204" pitchFamily="34" charset="0"/>
              </a:rPr>
              <a:t>S</a:t>
            </a:r>
            <a:r>
              <a:rPr lang="en-US" i="0" u="none" strike="noStrike" dirty="0">
                <a:effectLst/>
                <a:latin typeface="Arial" panose="020B0604020202020204" pitchFamily="34" charset="0"/>
                <a:cs typeface="Arial" panose="020B0604020202020204" pitchFamily="34" charset="0"/>
              </a:rPr>
              <a:t>yndrome</a:t>
            </a:r>
            <a:r>
              <a:rPr lang="en-US" i="0" dirty="0">
                <a:effectLst/>
                <a:latin typeface="Arial" panose="020B0604020202020204" pitchFamily="34" charset="0"/>
                <a:cs typeface="Arial" panose="020B0604020202020204" pitchFamily="34" charset="0"/>
              </a:rPr>
              <a:t> (FAS).</a:t>
            </a:r>
          </a:p>
          <a:p>
            <a:pPr marL="285750" indent="-285750">
              <a:buFont typeface="Wingdings" panose="05000000000000000000" pitchFamily="2" charset="2"/>
              <a:buChar char="Ø"/>
            </a:pPr>
            <a:endParaRPr lang="en-US" i="0" dirty="0">
              <a:effectLst/>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dirty="0">
                <a:latin typeface="Arial" panose="020B0604020202020204" pitchFamily="34" charset="0"/>
                <a:cs typeface="Arial" panose="020B0604020202020204" pitchFamily="34" charset="0"/>
              </a:rPr>
              <a:t>The physical features of FASD can vary widely within one individual exposed to prenatal alcohol, however newborns with FASD typically exhibit the following:</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Growth deficiency</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Craniofacial abnormalities</a:t>
            </a:r>
          </a:p>
          <a:p>
            <a:pPr marL="742950" lvl="1" indent="-285750">
              <a:buFont typeface="Wingdings" panose="05000000000000000000" pitchFamily="2" charset="2"/>
              <a:buChar char="Ø"/>
            </a:pPr>
            <a:r>
              <a:rPr lang="en-US" dirty="0">
                <a:latin typeface="Arial" panose="020B0604020202020204" pitchFamily="34" charset="0"/>
                <a:cs typeface="Arial" panose="020B0604020202020204" pitchFamily="34" charset="0"/>
              </a:rPr>
              <a:t>Central Nervous System Damage</a:t>
            </a:r>
          </a:p>
        </p:txBody>
      </p:sp>
      <p:pic>
        <p:nvPicPr>
          <p:cNvPr id="6" name="Picture 5">
            <a:extLst>
              <a:ext uri="{FF2B5EF4-FFF2-40B4-BE49-F238E27FC236}">
                <a16:creationId xmlns:a16="http://schemas.microsoft.com/office/drawing/2014/main" id="{B31AFDFB-C157-4968-A0DB-5F67ABF4A005}"/>
              </a:ext>
            </a:extLst>
          </p:cNvPr>
          <p:cNvPicPr>
            <a:picLocks noChangeAspect="1"/>
          </p:cNvPicPr>
          <p:nvPr/>
        </p:nvPicPr>
        <p:blipFill>
          <a:blip r:embed="rId2"/>
          <a:stretch>
            <a:fillRect/>
          </a:stretch>
        </p:blipFill>
        <p:spPr>
          <a:xfrm>
            <a:off x="7163943" y="3651795"/>
            <a:ext cx="2968832" cy="1828800"/>
          </a:xfrm>
          <a:prstGeom prst="rect">
            <a:avLst/>
          </a:prstGeom>
        </p:spPr>
      </p:pic>
      <p:sp>
        <p:nvSpPr>
          <p:cNvPr id="8" name="TextBox 7">
            <a:extLst>
              <a:ext uri="{FF2B5EF4-FFF2-40B4-BE49-F238E27FC236}">
                <a16:creationId xmlns:a16="http://schemas.microsoft.com/office/drawing/2014/main" id="{4C4AA026-6C3C-4D56-BC20-9AF2767BBCE1}"/>
              </a:ext>
            </a:extLst>
          </p:cNvPr>
          <p:cNvSpPr txBox="1"/>
          <p:nvPr/>
        </p:nvSpPr>
        <p:spPr>
          <a:xfrm>
            <a:off x="5579273" y="5537588"/>
            <a:ext cx="6621780" cy="738664"/>
          </a:xfrm>
          <a:prstGeom prst="rect">
            <a:avLst/>
          </a:prstGeom>
          <a:solidFill>
            <a:schemeClr val="accent1">
              <a:lumMod val="20000"/>
              <a:lumOff val="80000"/>
            </a:schemeClr>
          </a:solidFill>
          <a:ln>
            <a:solidFill>
              <a:schemeClr val="accent1">
                <a:lumMod val="50000"/>
              </a:schemeClr>
            </a:solidFill>
          </a:ln>
        </p:spPr>
        <p:txBody>
          <a:bodyPr wrap="square">
            <a:spAutoFit/>
          </a:bodyPr>
          <a:lstStyle/>
          <a:p>
            <a:r>
              <a:rPr lang="en-US" sz="1400" dirty="0">
                <a:latin typeface="Arial" panose="020B0604020202020204" pitchFamily="34" charset="0"/>
                <a:cs typeface="Arial" panose="020B0604020202020204" pitchFamily="34" charset="0"/>
              </a:rPr>
              <a:t>The brains of two six-week-old infants. The left brain is normal, while the right brain is of an infant with FAS. The photograph is from the clinic of </a:t>
            </a:r>
            <a:r>
              <a:rPr lang="en-US" sz="1400" dirty="0">
                <a:latin typeface="Arial" panose="020B0604020202020204" pitchFamily="34" charset="0"/>
                <a:cs typeface="Arial" panose="020B0604020202020204" pitchFamily="34" charset="0"/>
                <a:hlinkClick r:id="rId3"/>
              </a:rPr>
              <a:t>Dr. Sterling Clarren </a:t>
            </a:r>
            <a:r>
              <a:rPr lang="en-US" sz="1400" dirty="0">
                <a:latin typeface="Arial" panose="020B0604020202020204" pitchFamily="34" charset="0"/>
                <a:cs typeface="Arial" panose="020B0604020202020204" pitchFamily="34" charset="0"/>
              </a:rPr>
              <a:t>of the University of Washington.</a:t>
            </a:r>
          </a:p>
        </p:txBody>
      </p:sp>
      <p:sp>
        <p:nvSpPr>
          <p:cNvPr id="9" name="TextBox 8">
            <a:extLst>
              <a:ext uri="{FF2B5EF4-FFF2-40B4-BE49-F238E27FC236}">
                <a16:creationId xmlns:a16="http://schemas.microsoft.com/office/drawing/2014/main" id="{DFE6A359-CF7B-4544-A597-AF194C6CD7BC}"/>
              </a:ext>
            </a:extLst>
          </p:cNvPr>
          <p:cNvSpPr txBox="1"/>
          <p:nvPr/>
        </p:nvSpPr>
        <p:spPr>
          <a:xfrm>
            <a:off x="74676" y="5445255"/>
            <a:ext cx="5330490" cy="923330"/>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Text and image of FAS brain from </a:t>
            </a:r>
            <a:r>
              <a:rPr lang="en-US" sz="900" dirty="0">
                <a:latin typeface="Arial" panose="020B0604020202020204" pitchFamily="34" charset="0"/>
                <a:cs typeface="Arial" panose="020B0604020202020204" pitchFamily="34" charset="0"/>
                <a:hlinkClick r:id="rId4"/>
              </a:rPr>
              <a:t>wikia.org </a:t>
            </a:r>
            <a:r>
              <a:rPr lang="en-US" sz="900" dirty="0">
                <a:latin typeface="Arial" panose="020B0604020202020204" pitchFamily="34" charset="0"/>
                <a:cs typeface="Arial" panose="020B0604020202020204" pitchFamily="34" charset="0"/>
              </a:rPr>
              <a:t> </a:t>
            </a:r>
            <a:r>
              <a:rPr lang="en-US" sz="900" dirty="0">
                <a:latin typeface="Arial" panose="020B0604020202020204" pitchFamily="34" charset="0"/>
                <a:cs typeface="Arial" panose="020B0604020202020204" pitchFamily="34" charset="0"/>
                <a:hlinkClick r:id="rId5"/>
              </a:rPr>
              <a:t>Psychology Wiki Fetal Alcohol Spectrum Disorder</a:t>
            </a:r>
            <a:r>
              <a:rPr lang="en-US" sz="900" dirty="0">
                <a:latin typeface="Arial" panose="020B0604020202020204" pitchFamily="34" charset="0"/>
                <a:cs typeface="Arial" panose="020B0604020202020204" pitchFamily="34" charset="0"/>
              </a:rPr>
              <a:t>.  Licensed under </a:t>
            </a:r>
            <a:r>
              <a:rPr lang="en-US" sz="900" dirty="0">
                <a:latin typeface="Arial" panose="020B0604020202020204" pitchFamily="34" charset="0"/>
                <a:cs typeface="Arial" panose="020B0604020202020204" pitchFamily="34" charset="0"/>
                <a:hlinkClick r:id="rId6"/>
              </a:rPr>
              <a:t>CC BY SA 3.0</a:t>
            </a:r>
            <a:endParaRPr lang="en-US" sz="900" dirty="0">
              <a:latin typeface="Arial" panose="020B0604020202020204" pitchFamily="34" charset="0"/>
              <a:cs typeface="Arial" panose="020B0604020202020204" pitchFamily="34" charset="0"/>
            </a:endParaRPr>
          </a:p>
          <a:p>
            <a:endParaRPr lang="en-US" sz="900" dirty="0">
              <a:latin typeface="Arial" panose="020B0604020202020204" pitchFamily="34" charset="0"/>
              <a:cs typeface="Arial" panose="020B0604020202020204" pitchFamily="34" charset="0"/>
            </a:endParaRPr>
          </a:p>
          <a:p>
            <a:r>
              <a:rPr lang="en-US" sz="900" dirty="0">
                <a:latin typeface="Arial" panose="020B0604020202020204" pitchFamily="34" charset="0"/>
                <a:cs typeface="Arial" panose="020B0604020202020204" pitchFamily="34" charset="0"/>
              </a:rPr>
              <a:t>Image </a:t>
            </a:r>
            <a:r>
              <a:rPr lang="en-US" sz="900" dirty="0">
                <a:latin typeface="Arial" panose="020B0604020202020204" pitchFamily="34" charset="0"/>
                <a:cs typeface="Arial" panose="020B0604020202020204" pitchFamily="34" charset="0"/>
                <a:hlinkClick r:id="rId7"/>
              </a:rPr>
              <a:t>“Craniofacial Features Associate with Fetal Alcohol Syndrome” </a:t>
            </a:r>
            <a:r>
              <a:rPr lang="en-US" sz="900" dirty="0">
                <a:latin typeface="Arial" panose="020B0604020202020204" pitchFamily="34" charset="0"/>
                <a:cs typeface="Arial" panose="020B0604020202020204" pitchFamily="34" charset="0"/>
              </a:rPr>
              <a:t>from Alcohol-Related Birth Defects, The Past, Present and Future by Kenneth R. Warren </a:t>
            </a:r>
            <a:r>
              <a:rPr lang="en-US" sz="900" dirty="0" err="1">
                <a:latin typeface="Arial" panose="020B0604020202020204" pitchFamily="34" charset="0"/>
                <a:cs typeface="Arial" panose="020B0604020202020204" pitchFamily="34" charset="0"/>
              </a:rPr>
              <a:t>Ph.D</a:t>
            </a:r>
            <a:r>
              <a:rPr lang="en-US" sz="900" dirty="0">
                <a:latin typeface="Arial" panose="020B0604020202020204" pitchFamily="34" charset="0"/>
                <a:cs typeface="Arial" panose="020B0604020202020204" pitchFamily="34" charset="0"/>
              </a:rPr>
              <a:t> and Laurie L. </a:t>
            </a:r>
            <a:r>
              <a:rPr lang="en-US" sz="900" dirty="0" err="1">
                <a:latin typeface="Arial" panose="020B0604020202020204" pitchFamily="34" charset="0"/>
                <a:cs typeface="Arial" panose="020B0604020202020204" pitchFamily="34" charset="0"/>
              </a:rPr>
              <a:t>Foudin</a:t>
            </a:r>
            <a:r>
              <a:rPr lang="en-US" sz="900" dirty="0">
                <a:latin typeface="Arial" panose="020B0604020202020204" pitchFamily="34" charset="0"/>
                <a:cs typeface="Arial" panose="020B0604020202020204" pitchFamily="34" charset="0"/>
              </a:rPr>
              <a:t>, Ph.D.  Found at  </a:t>
            </a:r>
            <a:r>
              <a:rPr lang="en-US" sz="900" dirty="0">
                <a:latin typeface="Arial" panose="020B0604020202020204" pitchFamily="34" charset="0"/>
                <a:cs typeface="Arial" panose="020B0604020202020204" pitchFamily="34" charset="0"/>
                <a:hlinkClick r:id="rId8"/>
              </a:rPr>
              <a:t>National Institute on Alcohol Abuse and Alcoholism</a:t>
            </a:r>
            <a:r>
              <a:rPr lang="en-US" sz="900" dirty="0">
                <a:latin typeface="Arial" panose="020B0604020202020204" pitchFamily="34" charset="0"/>
                <a:cs typeface="Arial" panose="020B0604020202020204" pitchFamily="34" charset="0"/>
              </a:rPr>
              <a:t>.  </a:t>
            </a:r>
          </a:p>
        </p:txBody>
      </p:sp>
      <p:pic>
        <p:nvPicPr>
          <p:cNvPr id="10" name="Picture 9">
            <a:extLst>
              <a:ext uri="{FF2B5EF4-FFF2-40B4-BE49-F238E27FC236}">
                <a16:creationId xmlns:a16="http://schemas.microsoft.com/office/drawing/2014/main" id="{B8E93DD3-49D6-492B-8D4C-6AA60C25A616}"/>
              </a:ext>
            </a:extLst>
          </p:cNvPr>
          <p:cNvPicPr>
            <a:picLocks noChangeAspect="1"/>
          </p:cNvPicPr>
          <p:nvPr/>
        </p:nvPicPr>
        <p:blipFill>
          <a:blip r:embed="rId9"/>
          <a:stretch>
            <a:fillRect/>
          </a:stretch>
        </p:blipFill>
        <p:spPr>
          <a:xfrm>
            <a:off x="5770852" y="639951"/>
            <a:ext cx="5073841" cy="2926080"/>
          </a:xfrm>
          <a:prstGeom prst="rect">
            <a:avLst/>
          </a:prstGeom>
        </p:spPr>
      </p:pic>
      <p:sp>
        <p:nvSpPr>
          <p:cNvPr id="2" name="TextBox 1">
            <a:extLst>
              <a:ext uri="{FF2B5EF4-FFF2-40B4-BE49-F238E27FC236}">
                <a16:creationId xmlns:a16="http://schemas.microsoft.com/office/drawing/2014/main" id="{1BC14AFE-A753-5584-9A46-7AD634D67926}"/>
              </a:ext>
            </a:extLst>
          </p:cNvPr>
          <p:cNvSpPr txBox="1"/>
          <p:nvPr/>
        </p:nvSpPr>
        <p:spPr>
          <a:xfrm>
            <a:off x="74676" y="4610269"/>
            <a:ext cx="5073840" cy="461665"/>
          </a:xfrm>
          <a:prstGeom prst="rect">
            <a:avLst/>
          </a:prstGeom>
          <a:noFill/>
        </p:spPr>
        <p:txBody>
          <a:bodyPr wrap="square" rtlCol="0">
            <a:spAutoFit/>
          </a:bodyPr>
          <a:lstStyle/>
          <a:p>
            <a:r>
              <a:rPr lang="en-US" sz="1200" dirty="0">
                <a:latin typeface="Arial" panose="020B0604020202020204" pitchFamily="34" charset="0"/>
                <a:cs typeface="Arial" panose="020B0604020202020204" pitchFamily="34" charset="0"/>
              </a:rPr>
              <a:t>Video: </a:t>
            </a:r>
            <a:r>
              <a:rPr lang="en-US" sz="1200" dirty="0">
                <a:latin typeface="Arial" panose="020B0604020202020204" pitchFamily="34" charset="0"/>
                <a:cs typeface="Arial" panose="020B0604020202020204" pitchFamily="34" charset="0"/>
                <a:hlinkClick r:id="rId10"/>
              </a:rPr>
              <a:t>Fetal Alcohol Disorders are More Common than You Think </a:t>
            </a:r>
            <a:r>
              <a:rPr lang="en-US" sz="1200" dirty="0">
                <a:latin typeface="Arial" panose="020B0604020202020204" pitchFamily="34" charset="0"/>
                <a:cs typeface="Arial" panose="020B0604020202020204" pitchFamily="34" charset="0"/>
              </a:rPr>
              <a:t>from PBS News Hour looks at the rise in FASD across the United States. </a:t>
            </a:r>
          </a:p>
        </p:txBody>
      </p:sp>
    </p:spTree>
    <p:extLst>
      <p:ext uri="{BB962C8B-B14F-4D97-AF65-F5344CB8AC3E}">
        <p14:creationId xmlns:p14="http://schemas.microsoft.com/office/powerpoint/2010/main" val="1656708232"/>
      </p:ext>
    </p:extLst>
  </p:cSld>
  <p:clrMapOvr>
    <a:masterClrMapping/>
  </p:clrMapOvr>
</p:sld>
</file>

<file path=ppt/theme/theme1.xml><?xml version="1.0" encoding="utf-8"?>
<a:theme xmlns:a="http://schemas.openxmlformats.org/drawingml/2006/main" name="Retrospect">
  <a:themeElements>
    <a:clrScheme name="Violet">
      <a:dk1>
        <a:sysClr val="windowText" lastClr="000000"/>
      </a:dk1>
      <a:lt1>
        <a:sysClr val="window" lastClr="FFFFFF"/>
      </a:lt1>
      <a:dk2>
        <a:srgbClr val="373545"/>
      </a:dk2>
      <a:lt2>
        <a:srgbClr val="DCD8DC"/>
      </a:lt2>
      <a:accent1>
        <a:srgbClr val="AD84C6"/>
      </a:accent1>
      <a:accent2>
        <a:srgbClr val="8784C7"/>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3796</TotalTime>
  <Words>3062</Words>
  <Application>Microsoft Office PowerPoint</Application>
  <PresentationFormat>Widescreen</PresentationFormat>
  <Paragraphs>237</Paragraphs>
  <Slides>18</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Wingdings</vt:lpstr>
      <vt:lpstr>Retrospect</vt:lpstr>
      <vt:lpstr>Prenatal Development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Study Development</dc:title>
  <dc:creator>Maria</dc:creator>
  <cp:lastModifiedBy>Maria Pagano</cp:lastModifiedBy>
  <cp:revision>249</cp:revision>
  <cp:lastPrinted>2014-09-08T16:37:57Z</cp:lastPrinted>
  <dcterms:created xsi:type="dcterms:W3CDTF">2014-07-07T16:42:02Z</dcterms:created>
  <dcterms:modified xsi:type="dcterms:W3CDTF">2023-06-15T01:30:41Z</dcterms:modified>
</cp:coreProperties>
</file>