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76"/>
  </p:notesMasterIdLst>
  <p:sldIdLst>
    <p:sldId id="256" r:id="rId2"/>
    <p:sldId id="263" r:id="rId3"/>
    <p:sldId id="264" r:id="rId4"/>
    <p:sldId id="265" r:id="rId5"/>
    <p:sldId id="266" r:id="rId6"/>
    <p:sldId id="269" r:id="rId7"/>
    <p:sldId id="270" r:id="rId8"/>
    <p:sldId id="271" r:id="rId9"/>
    <p:sldId id="257" r:id="rId10"/>
    <p:sldId id="347" r:id="rId11"/>
    <p:sldId id="346" r:id="rId12"/>
    <p:sldId id="348" r:id="rId13"/>
    <p:sldId id="349" r:id="rId14"/>
    <p:sldId id="345" r:id="rId15"/>
    <p:sldId id="350" r:id="rId16"/>
    <p:sldId id="258" r:id="rId17"/>
    <p:sldId id="259" r:id="rId18"/>
    <p:sldId id="260" r:id="rId19"/>
    <p:sldId id="261" r:id="rId20"/>
    <p:sldId id="262" r:id="rId21"/>
    <p:sldId id="267" r:id="rId22"/>
    <p:sldId id="272" r:id="rId23"/>
    <p:sldId id="274" r:id="rId24"/>
    <p:sldId id="273" r:id="rId25"/>
    <p:sldId id="275" r:id="rId26"/>
    <p:sldId id="279" r:id="rId27"/>
    <p:sldId id="280" r:id="rId28"/>
    <p:sldId id="281" r:id="rId29"/>
    <p:sldId id="282" r:id="rId30"/>
    <p:sldId id="283" r:id="rId31"/>
    <p:sldId id="310" r:id="rId32"/>
    <p:sldId id="284" r:id="rId33"/>
    <p:sldId id="285" r:id="rId34"/>
    <p:sldId id="286" r:id="rId35"/>
    <p:sldId id="287" r:id="rId36"/>
    <p:sldId id="288" r:id="rId37"/>
    <p:sldId id="289" r:id="rId38"/>
    <p:sldId id="290" r:id="rId39"/>
    <p:sldId id="291" r:id="rId40"/>
    <p:sldId id="292" r:id="rId41"/>
    <p:sldId id="293" r:id="rId42"/>
    <p:sldId id="308" r:id="rId43"/>
    <p:sldId id="294" r:id="rId44"/>
    <p:sldId id="295" r:id="rId45"/>
    <p:sldId id="296" r:id="rId46"/>
    <p:sldId id="300" r:id="rId47"/>
    <p:sldId id="298" r:id="rId48"/>
    <p:sldId id="328" r:id="rId49"/>
    <p:sldId id="329" r:id="rId50"/>
    <p:sldId id="330" r:id="rId51"/>
    <p:sldId id="331" r:id="rId52"/>
    <p:sldId id="301" r:id="rId53"/>
    <p:sldId id="312" r:id="rId54"/>
    <p:sldId id="313" r:id="rId55"/>
    <p:sldId id="314" r:id="rId56"/>
    <p:sldId id="315" r:id="rId57"/>
    <p:sldId id="317" r:id="rId58"/>
    <p:sldId id="326" r:id="rId59"/>
    <p:sldId id="297" r:id="rId60"/>
    <p:sldId id="327" r:id="rId61"/>
    <p:sldId id="332" r:id="rId62"/>
    <p:sldId id="333" r:id="rId63"/>
    <p:sldId id="334" r:id="rId64"/>
    <p:sldId id="335" r:id="rId65"/>
    <p:sldId id="336" r:id="rId66"/>
    <p:sldId id="337" r:id="rId67"/>
    <p:sldId id="338" r:id="rId68"/>
    <p:sldId id="339" r:id="rId69"/>
    <p:sldId id="340" r:id="rId70"/>
    <p:sldId id="341" r:id="rId71"/>
    <p:sldId id="342" r:id="rId72"/>
    <p:sldId id="343" r:id="rId73"/>
    <p:sldId id="351" r:id="rId74"/>
    <p:sldId id="344" r:id="rId7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24"/>
    <p:restoredTop sz="94316"/>
  </p:normalViewPr>
  <p:slideViewPr>
    <p:cSldViewPr snapToGrid="0" snapToObjects="1">
      <p:cViewPr varScale="1">
        <p:scale>
          <a:sx n="75" d="100"/>
          <a:sy n="75" d="100"/>
        </p:scale>
        <p:origin x="1048" y="176"/>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341316-C823-624E-BA74-595AB13D73CE}" type="datetimeFigureOut">
              <a:rPr lang="en-US" smtClean="0"/>
              <a:t>1/31/20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602DB6-A330-BC42-B045-66965AFDD2BC}" type="slidenum">
              <a:rPr lang="en-US" smtClean="0"/>
              <a:t>‹#›</a:t>
            </a:fld>
            <a:endParaRPr lang="en-US"/>
          </a:p>
        </p:txBody>
      </p:sp>
    </p:spTree>
    <p:extLst>
      <p:ext uri="{BB962C8B-B14F-4D97-AF65-F5344CB8AC3E}">
        <p14:creationId xmlns:p14="http://schemas.microsoft.com/office/powerpoint/2010/main" val="83130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n.wikipedia.org/wiki/Grayscal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a:extLst>
              <a:ext uri="{FF2B5EF4-FFF2-40B4-BE49-F238E27FC236}">
                <a16:creationId xmlns:a16="http://schemas.microsoft.com/office/drawing/2014/main" id="{F7CFF378-36EB-344A-B1F2-B53C9A3482D7}"/>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Notes Placeholder 2">
            <a:extLst>
              <a:ext uri="{FF2B5EF4-FFF2-40B4-BE49-F238E27FC236}">
                <a16:creationId xmlns:a16="http://schemas.microsoft.com/office/drawing/2014/main" id="{96D970B5-5B9B-4844-85CE-E9B0FAF05A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My name is Thad Kubis - Prof. Kubis</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b="1">
                <a:ea typeface="ＭＳ Ｐゴシック" panose="020B0600070205080204" pitchFamily="34" charset="-128"/>
              </a:rPr>
              <a:t>I sit by design (expand) at the crossroads of communications, which by the way includes print/printing (explain difference) and perhaps more importantly </a:t>
            </a:r>
            <a:r>
              <a:rPr lang="en-US" altLang="en-US" b="1">
                <a:solidFill>
                  <a:srgbClr val="FF0000"/>
                </a:solidFill>
                <a:ea typeface="ＭＳ Ｐゴシック" panose="020B0600070205080204" pitchFamily="34" charset="-128"/>
              </a:rPr>
              <a:t>the perception of print (explain why this is important). Rolling stone magazine, the perception was that the reader was mainly a male, low income, long haired, unwashed, drug user, a defined age demographic – the reality was that the readers of Rolling Stone, were of both genders, mid-level executives, highly paid and highly educated readers.</a:t>
            </a:r>
          </a:p>
          <a:p>
            <a:pPr eaLnBrk="1" hangingPunct="1">
              <a:spcBef>
                <a:spcPct val="0"/>
              </a:spcBef>
            </a:pPr>
            <a:endParaRPr lang="en-US" altLang="en-US" b="1">
              <a:solidFill>
                <a:srgbClr val="FF0000"/>
              </a:solidFill>
              <a:ea typeface="ＭＳ Ｐゴシック" panose="020B0600070205080204" pitchFamily="34" charset="-128"/>
            </a:endParaRPr>
          </a:p>
          <a:p>
            <a:pPr eaLnBrk="1" hangingPunct="1">
              <a:spcBef>
                <a:spcPct val="0"/>
              </a:spcBef>
            </a:pPr>
            <a:r>
              <a:rPr lang="en-US" altLang="en-US" b="1">
                <a:solidFill>
                  <a:srgbClr val="FF0000"/>
                </a:solidFill>
                <a:ea typeface="ＭＳ Ｐゴシック" panose="020B0600070205080204" pitchFamily="34" charset="-128"/>
              </a:rPr>
              <a:t>Print and printing is much like Rolling Stone: http://www.global-print.org/gpmarket/</a:t>
            </a:r>
          </a:p>
          <a:p>
            <a:pPr eaLnBrk="1" hangingPunct="1">
              <a:spcBef>
                <a:spcPct val="0"/>
              </a:spcBef>
            </a:pPr>
            <a:endParaRPr lang="en-US" altLang="en-US">
              <a:ea typeface="ＭＳ Ｐゴシック" panose="020B0600070205080204" pitchFamily="34" charset="-128"/>
            </a:endParaRPr>
          </a:p>
        </p:txBody>
      </p:sp>
      <p:sp>
        <p:nvSpPr>
          <p:cNvPr id="29699" name="Slide Number Placeholder 3">
            <a:extLst>
              <a:ext uri="{FF2B5EF4-FFF2-40B4-BE49-F238E27FC236}">
                <a16:creationId xmlns:a16="http://schemas.microsoft.com/office/drawing/2014/main" id="{F0368B5B-46CF-7543-BEF6-871229D79F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93AAFC6E-B6E1-5E47-833D-EEEA91C31459}" type="slidenum">
              <a:rPr lang="en-US" altLang="en-US" sz="1200"/>
              <a:pPr eaLnBrk="1" hangingPunct="1"/>
              <a:t>2</a:t>
            </a:fld>
            <a:endParaRPr lang="en-US" altLang="en-US" sz="1200"/>
          </a:p>
        </p:txBody>
      </p:sp>
    </p:spTree>
    <p:extLst>
      <p:ext uri="{BB962C8B-B14F-4D97-AF65-F5344CB8AC3E}">
        <p14:creationId xmlns:p14="http://schemas.microsoft.com/office/powerpoint/2010/main" val="88615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a:extLst>
              <a:ext uri="{FF2B5EF4-FFF2-40B4-BE49-F238E27FC236}">
                <a16:creationId xmlns:a16="http://schemas.microsoft.com/office/drawing/2014/main" id="{4D878A3F-43E2-8F42-AE98-821E47D22BBE}"/>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4" name="Notes Placeholder 2">
            <a:extLst>
              <a:ext uri="{FF2B5EF4-FFF2-40B4-BE49-F238E27FC236}">
                <a16:creationId xmlns:a16="http://schemas.microsoft.com/office/drawing/2014/main" id="{3BEC8D25-E44C-6B4E-9F18-BFFAB3475D3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Let’s start with the history!</a:t>
            </a:r>
          </a:p>
          <a:p>
            <a:pPr eaLnBrk="1" hangingPunct="1">
              <a:spcBef>
                <a:spcPct val="0"/>
              </a:spcBef>
            </a:pPr>
            <a:r>
              <a:rPr lang="en-US" altLang="en-US">
                <a:ea typeface="ＭＳ Ｐゴシック" panose="020B0600070205080204" pitchFamily="34" charset="-128"/>
              </a:rPr>
              <a:t>The history of print:</a:t>
            </a:r>
          </a:p>
          <a:p>
            <a:pPr eaLnBrk="1" hangingPunct="1">
              <a:spcBef>
                <a:spcPct val="0"/>
              </a:spcBef>
            </a:pPr>
            <a:r>
              <a:rPr lang="en-US" altLang="en-US">
                <a:ea typeface="ＭＳ Ｐゴシック" panose="020B0600070205080204" pitchFamily="34" charset="-128"/>
              </a:rPr>
              <a:t> </a:t>
            </a:r>
          </a:p>
          <a:p>
            <a:pPr eaLnBrk="1" hangingPunct="1">
              <a:spcBef>
                <a:spcPct val="0"/>
              </a:spcBef>
            </a:pPr>
            <a:r>
              <a:rPr lang="en-US" altLang="en-US">
                <a:ea typeface="ＭＳ Ｐゴシック" panose="020B0600070205080204" pitchFamily="34" charset="-128"/>
              </a:rPr>
              <a:t>The history of print is very closely related to the history of communication, both if you look to the definition are related, linked at the hip and perhaps one can sty that one could not fully exist without the other.</a:t>
            </a:r>
          </a:p>
          <a:p>
            <a:pPr eaLnBrk="1" hangingPunct="1">
              <a:spcBef>
                <a:spcPct val="0"/>
              </a:spcBef>
            </a:pPr>
            <a:endParaRPr lang="en-US" altLang="en-US">
              <a:ea typeface="ＭＳ Ｐゴシック" panose="020B0600070205080204" pitchFamily="34" charset="-128"/>
            </a:endParaRPr>
          </a:p>
        </p:txBody>
      </p:sp>
      <p:sp>
        <p:nvSpPr>
          <p:cNvPr id="44035" name="Slide Number Placeholder 3">
            <a:extLst>
              <a:ext uri="{FF2B5EF4-FFF2-40B4-BE49-F238E27FC236}">
                <a16:creationId xmlns:a16="http://schemas.microsoft.com/office/drawing/2014/main" id="{DC26E978-1E63-474B-A347-E211B675835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9210E8B2-1F9E-8D42-857B-F94B4C00F4EF}" type="slidenum">
              <a:rPr lang="en-US" altLang="en-US" sz="1200"/>
              <a:pPr eaLnBrk="1" hangingPunct="1"/>
              <a:t>21</a:t>
            </a:fld>
            <a:endParaRPr lang="en-US" altLang="en-US" sz="1200"/>
          </a:p>
        </p:txBody>
      </p:sp>
    </p:spTree>
    <p:extLst>
      <p:ext uri="{BB962C8B-B14F-4D97-AF65-F5344CB8AC3E}">
        <p14:creationId xmlns:p14="http://schemas.microsoft.com/office/powerpoint/2010/main" val="3580702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a:extLst>
              <a:ext uri="{FF2B5EF4-FFF2-40B4-BE49-F238E27FC236}">
                <a16:creationId xmlns:a16="http://schemas.microsoft.com/office/drawing/2014/main" id="{78E6287F-12FE-1042-8511-CE224DB6BA0E}"/>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2" name="Notes Placeholder 2">
            <a:extLst>
              <a:ext uri="{FF2B5EF4-FFF2-40B4-BE49-F238E27FC236}">
                <a16:creationId xmlns:a16="http://schemas.microsoft.com/office/drawing/2014/main" id="{E6D535F0-911C-C74F-BD90-B258B876330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What was the purpose of these first attempts to communicate? Informative, engagement, family information, safety, story telling?</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b="1">
                <a:ea typeface="ＭＳ Ｐゴシック" panose="020B0600070205080204" pitchFamily="34" charset="-128"/>
              </a:rPr>
              <a:t>How do these points attempts to communicate relate to the modern forms of communications?</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The purpose matters little, what matters is that it has been done and has been in use for over 40,000 years.</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Creativity, technique, tools, imagination all are part of the process and have all changed over the last 40,000 years. The single largest change – recent change has been the expansion, the additional of technology into the process.</a:t>
            </a:r>
          </a:p>
        </p:txBody>
      </p:sp>
      <p:sp>
        <p:nvSpPr>
          <p:cNvPr id="46083" name="Slide Number Placeholder 3">
            <a:extLst>
              <a:ext uri="{FF2B5EF4-FFF2-40B4-BE49-F238E27FC236}">
                <a16:creationId xmlns:a16="http://schemas.microsoft.com/office/drawing/2014/main" id="{2F5AF29D-E238-5547-88C3-F57B1CA57B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AEFC344B-2391-FD42-BB88-AB1A9CBEEF14}" type="slidenum">
              <a:rPr lang="en-US" altLang="en-US" sz="1200"/>
              <a:pPr eaLnBrk="1" hangingPunct="1"/>
              <a:t>22</a:t>
            </a:fld>
            <a:endParaRPr lang="en-US" altLang="en-US" sz="1200"/>
          </a:p>
        </p:txBody>
      </p:sp>
    </p:spTree>
    <p:extLst>
      <p:ext uri="{BB962C8B-B14F-4D97-AF65-F5344CB8AC3E}">
        <p14:creationId xmlns:p14="http://schemas.microsoft.com/office/powerpoint/2010/main" val="1385711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a:extLst>
              <a:ext uri="{FF2B5EF4-FFF2-40B4-BE49-F238E27FC236}">
                <a16:creationId xmlns:a16="http://schemas.microsoft.com/office/drawing/2014/main" id="{3A6CC896-12FF-AF49-BA4A-D32EAC2D0D5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0" name="Notes Placeholder 2">
            <a:extLst>
              <a:ext uri="{FF2B5EF4-FFF2-40B4-BE49-F238E27FC236}">
                <a16:creationId xmlns:a16="http://schemas.microsoft.com/office/drawing/2014/main" id="{4BEC8FF7-605A-C446-94D1-6001A30524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Also called pictographs, followed much later by complex ideographs, Persians’ cuniforms followed later, the first attempt to a alphabet</a:t>
            </a:r>
          </a:p>
        </p:txBody>
      </p:sp>
      <p:sp>
        <p:nvSpPr>
          <p:cNvPr id="48131" name="Slide Number Placeholder 3">
            <a:extLst>
              <a:ext uri="{FF2B5EF4-FFF2-40B4-BE49-F238E27FC236}">
                <a16:creationId xmlns:a16="http://schemas.microsoft.com/office/drawing/2014/main" id="{9C58A57E-A567-9A4E-ABF1-225AE9C0CC3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3471461A-2650-C444-94D2-C786C6208491}" type="slidenum">
              <a:rPr lang="en-US" altLang="en-US" sz="1200"/>
              <a:pPr eaLnBrk="1" hangingPunct="1"/>
              <a:t>23</a:t>
            </a:fld>
            <a:endParaRPr lang="en-US" altLang="en-US" sz="1200"/>
          </a:p>
        </p:txBody>
      </p:sp>
    </p:spTree>
    <p:extLst>
      <p:ext uri="{BB962C8B-B14F-4D97-AF65-F5344CB8AC3E}">
        <p14:creationId xmlns:p14="http://schemas.microsoft.com/office/powerpoint/2010/main" val="1612355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a:extLst>
              <a:ext uri="{FF2B5EF4-FFF2-40B4-BE49-F238E27FC236}">
                <a16:creationId xmlns:a16="http://schemas.microsoft.com/office/drawing/2014/main" id="{44C77F0A-C0BF-4E43-BDF3-475413395AA8}"/>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8" name="Notes Placeholder 2">
            <a:extLst>
              <a:ext uri="{FF2B5EF4-FFF2-40B4-BE49-F238E27FC236}">
                <a16:creationId xmlns:a16="http://schemas.microsoft.com/office/drawing/2014/main" id="{2C15F4AE-2255-494E-87F2-8157741ECA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When do you think technology began to impact print?</a:t>
            </a:r>
          </a:p>
          <a:p>
            <a:pPr eaLnBrk="1" hangingPunct="1">
              <a:spcBef>
                <a:spcPct val="0"/>
              </a:spcBef>
            </a:pPr>
            <a:endParaRPr lang="en-US" altLang="en-US">
              <a:ea typeface="ＭＳ Ｐゴシック" panose="020B0600070205080204" pitchFamily="34" charset="-128"/>
            </a:endParaRPr>
          </a:p>
        </p:txBody>
      </p:sp>
      <p:sp>
        <p:nvSpPr>
          <p:cNvPr id="50179" name="Slide Number Placeholder 3">
            <a:extLst>
              <a:ext uri="{FF2B5EF4-FFF2-40B4-BE49-F238E27FC236}">
                <a16:creationId xmlns:a16="http://schemas.microsoft.com/office/drawing/2014/main" id="{E88FF3F3-A1EE-C945-A848-873BA5EB03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6D3BFF2A-8E2E-304C-9FA0-7A0BF5F558BB}" type="slidenum">
              <a:rPr lang="en-US" altLang="en-US" sz="1200"/>
              <a:pPr eaLnBrk="1" hangingPunct="1"/>
              <a:t>24</a:t>
            </a:fld>
            <a:endParaRPr lang="en-US" altLang="en-US" sz="1200"/>
          </a:p>
        </p:txBody>
      </p:sp>
    </p:spTree>
    <p:extLst>
      <p:ext uri="{BB962C8B-B14F-4D97-AF65-F5344CB8AC3E}">
        <p14:creationId xmlns:p14="http://schemas.microsoft.com/office/powerpoint/2010/main" val="16939437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a:extLst>
              <a:ext uri="{FF2B5EF4-FFF2-40B4-BE49-F238E27FC236}">
                <a16:creationId xmlns:a16="http://schemas.microsoft.com/office/drawing/2014/main" id="{D24FB05C-E85D-C443-9D45-67F4D431BC7B}"/>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6" name="Notes Placeholder 2">
            <a:extLst>
              <a:ext uri="{FF2B5EF4-FFF2-40B4-BE49-F238E27FC236}">
                <a16:creationId xmlns:a16="http://schemas.microsoft.com/office/drawing/2014/main" id="{6CAB7AB1-A62C-8946-9A39-A1330FAD357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Let’s start with the history!</a:t>
            </a:r>
          </a:p>
          <a:p>
            <a:pPr eaLnBrk="1" hangingPunct="1">
              <a:spcBef>
                <a:spcPct val="0"/>
              </a:spcBef>
            </a:pPr>
            <a:r>
              <a:rPr lang="en-US" altLang="en-US">
                <a:ea typeface="ＭＳ Ｐゴシック" panose="020B0600070205080204" pitchFamily="34" charset="-128"/>
              </a:rPr>
              <a:t>The history of print:</a:t>
            </a:r>
          </a:p>
          <a:p>
            <a:pPr eaLnBrk="1" hangingPunct="1">
              <a:spcBef>
                <a:spcPct val="0"/>
              </a:spcBef>
            </a:pPr>
            <a:r>
              <a:rPr lang="en-US" altLang="en-US">
                <a:ea typeface="ＭＳ Ｐゴシック" panose="020B0600070205080204" pitchFamily="34" charset="-128"/>
              </a:rPr>
              <a:t> </a:t>
            </a:r>
          </a:p>
          <a:p>
            <a:pPr eaLnBrk="1" hangingPunct="1">
              <a:spcBef>
                <a:spcPct val="0"/>
              </a:spcBef>
            </a:pPr>
            <a:r>
              <a:rPr lang="en-US" altLang="en-US">
                <a:ea typeface="ＭＳ Ｐゴシック" panose="020B0600070205080204" pitchFamily="34" charset="-128"/>
              </a:rPr>
              <a:t>The history of print is very closely related to the history of communication, both is you look to the definition are related, linked at the hip and perhaps one can say that one could not fully exist without the other.</a:t>
            </a:r>
          </a:p>
          <a:p>
            <a:pPr eaLnBrk="1" hangingPunct="1">
              <a:spcBef>
                <a:spcPct val="0"/>
              </a:spcBef>
            </a:pPr>
            <a:endParaRPr lang="en-US" altLang="en-US">
              <a:ea typeface="ＭＳ Ｐゴシック" panose="020B0600070205080204" pitchFamily="34" charset="-128"/>
            </a:endParaRPr>
          </a:p>
        </p:txBody>
      </p:sp>
      <p:sp>
        <p:nvSpPr>
          <p:cNvPr id="52227" name="Slide Number Placeholder 3">
            <a:extLst>
              <a:ext uri="{FF2B5EF4-FFF2-40B4-BE49-F238E27FC236}">
                <a16:creationId xmlns:a16="http://schemas.microsoft.com/office/drawing/2014/main" id="{E91CB7AE-67A6-B348-9907-13E352F837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954D0F38-B30B-EB4D-AE24-D97E8BE2065D}" type="slidenum">
              <a:rPr lang="en-US" altLang="en-US" sz="1200"/>
              <a:pPr eaLnBrk="1" hangingPunct="1"/>
              <a:t>25</a:t>
            </a:fld>
            <a:endParaRPr lang="en-US" altLang="en-US" sz="1200"/>
          </a:p>
        </p:txBody>
      </p:sp>
    </p:spTree>
    <p:extLst>
      <p:ext uri="{BB962C8B-B14F-4D97-AF65-F5344CB8AC3E}">
        <p14:creationId xmlns:p14="http://schemas.microsoft.com/office/powerpoint/2010/main" val="4291035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a:extLst>
              <a:ext uri="{FF2B5EF4-FFF2-40B4-BE49-F238E27FC236}">
                <a16:creationId xmlns:a16="http://schemas.microsoft.com/office/drawing/2014/main" id="{44475DDA-D702-1242-A727-64DD01C3287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a:extLst>
              <a:ext uri="{FF2B5EF4-FFF2-40B4-BE49-F238E27FC236}">
                <a16:creationId xmlns:a16="http://schemas.microsoft.com/office/drawing/2014/main" id="{A42807A8-6C71-754B-86D5-6B192A593DD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ea typeface="ＭＳ Ｐゴシック" panose="020B0600070205080204" pitchFamily="34" charset="-128"/>
              </a:rPr>
              <a:t>Petroglyphs, rock paintings</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Cuneiform, wedge shaped letters</a:t>
            </a:r>
          </a:p>
        </p:txBody>
      </p:sp>
      <p:sp>
        <p:nvSpPr>
          <p:cNvPr id="4" name="Slide Number Placeholder 3">
            <a:extLst>
              <a:ext uri="{FF2B5EF4-FFF2-40B4-BE49-F238E27FC236}">
                <a16:creationId xmlns:a16="http://schemas.microsoft.com/office/drawing/2014/main" id="{A8A0FAE4-2C7E-3C4E-9E0E-89DCBFFCC476}"/>
              </a:ext>
            </a:extLst>
          </p:cNvPr>
          <p:cNvSpPr>
            <a:spLocks noGrp="1"/>
          </p:cNvSpPr>
          <p:nvPr>
            <p:ph type="sldNum" sz="quarter" idx="5"/>
          </p:nvPr>
        </p:nvSpPr>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24A3BB98-AEF9-B442-95FC-D42993723CCD}" type="slidenum">
              <a:rPr lang="en-US" altLang="en-US" sz="1200"/>
              <a:pPr eaLnBrk="1" hangingPunct="1"/>
              <a:t>27</a:t>
            </a:fld>
            <a:endParaRPr lang="en-US" altLang="en-US" sz="1200"/>
          </a:p>
        </p:txBody>
      </p:sp>
    </p:spTree>
    <p:extLst>
      <p:ext uri="{BB962C8B-B14F-4D97-AF65-F5344CB8AC3E}">
        <p14:creationId xmlns:p14="http://schemas.microsoft.com/office/powerpoint/2010/main" val="3714823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a:extLst>
              <a:ext uri="{FF2B5EF4-FFF2-40B4-BE49-F238E27FC236}">
                <a16:creationId xmlns:a16="http://schemas.microsoft.com/office/drawing/2014/main" id="{EE0B2441-F289-3744-911B-AB1E40AA01ED}"/>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8C426E76-0F29-7646-ADFF-5615B8851BE2}"/>
              </a:ext>
            </a:extLst>
          </p:cNvPr>
          <p:cNvSpPr>
            <a:spLocks noGrp="1"/>
          </p:cNvSpPr>
          <p:nvPr>
            <p:ph type="body" idx="1"/>
          </p:nvPr>
        </p:nvSpPr>
        <p:spPr/>
        <p:txBody>
          <a:bodyPr/>
          <a:lstStyle/>
          <a:p>
            <a:pPr eaLnBrk="1" hangingPunct="1">
              <a:defRPr/>
            </a:pPr>
            <a:r>
              <a:rPr lang="en-US" dirty="0"/>
              <a:t>Determinative, to fix or to settle, from which you can make a deduction.</a:t>
            </a:r>
          </a:p>
          <a:p>
            <a:pPr eaLnBrk="1" hangingPunct="1">
              <a:defRPr/>
            </a:pPr>
            <a:r>
              <a:rPr lang="en-US" dirty="0">
                <a:solidFill>
                  <a:schemeClr val="tx1">
                    <a:lumMod val="50000"/>
                    <a:lumOff val="50000"/>
                  </a:schemeClr>
                </a:solidFill>
              </a:rPr>
              <a:t>Code of Hammurabi, Babylonian law</a:t>
            </a:r>
          </a:p>
          <a:p>
            <a:pPr eaLnBrk="1" hangingPunct="1">
              <a:defRPr/>
            </a:pPr>
            <a:r>
              <a:rPr lang="en-US" dirty="0">
                <a:solidFill>
                  <a:schemeClr val="tx1">
                    <a:lumMod val="50000"/>
                    <a:lumOff val="50000"/>
                  </a:schemeClr>
                </a:solidFill>
              </a:rPr>
              <a:t>Stele, Latin word for a stone that was used to publish laws and decrees, other legal and territorial designation.</a:t>
            </a:r>
          </a:p>
          <a:p>
            <a:pPr eaLnBrk="1" hangingPunct="1">
              <a:defRPr/>
            </a:pPr>
            <a:r>
              <a:rPr lang="en-US" dirty="0"/>
              <a:t>Phoenicians develop written language based on the principle that one sign represents one sound  -  Greeks adopt the Phoenician alphabet but change five consonants to vowels A,E,I,O,U, creating a true phonetic alphabet </a:t>
            </a:r>
          </a:p>
        </p:txBody>
      </p:sp>
      <p:sp>
        <p:nvSpPr>
          <p:cNvPr id="4" name="Slide Number Placeholder 3">
            <a:extLst>
              <a:ext uri="{FF2B5EF4-FFF2-40B4-BE49-F238E27FC236}">
                <a16:creationId xmlns:a16="http://schemas.microsoft.com/office/drawing/2014/main" id="{E10300C2-0EAB-9042-98F4-FBFBD405792E}"/>
              </a:ext>
            </a:extLst>
          </p:cNvPr>
          <p:cNvSpPr>
            <a:spLocks noGrp="1"/>
          </p:cNvSpPr>
          <p:nvPr>
            <p:ph type="sldNum" sz="quarter" idx="5"/>
          </p:nvPr>
        </p:nvSpPr>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99928D30-F1C4-184E-9794-3F12D4B8AC70}" type="slidenum">
              <a:rPr lang="en-US" altLang="en-US" sz="1200"/>
              <a:pPr eaLnBrk="1" hangingPunct="1"/>
              <a:t>28</a:t>
            </a:fld>
            <a:endParaRPr lang="en-US" altLang="en-US" sz="1200"/>
          </a:p>
        </p:txBody>
      </p:sp>
    </p:spTree>
    <p:extLst>
      <p:ext uri="{BB962C8B-B14F-4D97-AF65-F5344CB8AC3E}">
        <p14:creationId xmlns:p14="http://schemas.microsoft.com/office/powerpoint/2010/main" val="1360487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a:extLst>
              <a:ext uri="{FF2B5EF4-FFF2-40B4-BE49-F238E27FC236}">
                <a16:creationId xmlns:a16="http://schemas.microsoft.com/office/drawing/2014/main" id="{17E6DC6D-1713-7D4D-A0CE-C5DB32EF44F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4" name="Notes Placeholder 2">
            <a:extLst>
              <a:ext uri="{FF2B5EF4-FFF2-40B4-BE49-F238E27FC236}">
                <a16:creationId xmlns:a16="http://schemas.microsoft.com/office/drawing/2014/main" id="{C08E37E7-C3DC-A941-A0FD-D2263BE44E9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ea typeface="ＭＳ Ｐゴシック" panose="020B0600070205080204" pitchFamily="34" charset="-128"/>
              </a:rPr>
              <a:t>Uncial Of or written in a majuscule script with rounded unjoined letters that is found in European manuscripts of the 4th–8th centuries</a:t>
            </a:r>
          </a:p>
        </p:txBody>
      </p:sp>
      <p:sp>
        <p:nvSpPr>
          <p:cNvPr id="4" name="Slide Number Placeholder 3">
            <a:extLst>
              <a:ext uri="{FF2B5EF4-FFF2-40B4-BE49-F238E27FC236}">
                <a16:creationId xmlns:a16="http://schemas.microsoft.com/office/drawing/2014/main" id="{515173C1-5D0F-1E43-93F0-1D00794C59E6}"/>
              </a:ext>
            </a:extLst>
          </p:cNvPr>
          <p:cNvSpPr>
            <a:spLocks noGrp="1"/>
          </p:cNvSpPr>
          <p:nvPr>
            <p:ph type="sldNum" sz="quarter" idx="5"/>
          </p:nvPr>
        </p:nvSpPr>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67F2204B-1C4D-A848-9D0B-E2E40AE16053}" type="slidenum">
              <a:rPr lang="en-US" altLang="en-US" sz="1200"/>
              <a:pPr eaLnBrk="1" hangingPunct="1"/>
              <a:t>29</a:t>
            </a:fld>
            <a:endParaRPr lang="en-US" altLang="en-US" sz="1200"/>
          </a:p>
        </p:txBody>
      </p:sp>
    </p:spTree>
    <p:extLst>
      <p:ext uri="{BB962C8B-B14F-4D97-AF65-F5344CB8AC3E}">
        <p14:creationId xmlns:p14="http://schemas.microsoft.com/office/powerpoint/2010/main" val="4137902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a:extLst>
              <a:ext uri="{FF2B5EF4-FFF2-40B4-BE49-F238E27FC236}">
                <a16:creationId xmlns:a16="http://schemas.microsoft.com/office/drawing/2014/main" id="{B0EB9652-FEC0-B54D-843A-4C843FB9C589}"/>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2" name="Notes Placeholder 2">
            <a:extLst>
              <a:ext uri="{FF2B5EF4-FFF2-40B4-BE49-F238E27FC236}">
                <a16:creationId xmlns:a16="http://schemas.microsoft.com/office/drawing/2014/main" id="{153A83BA-E15F-DE48-B897-802269CB308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ea typeface="ＭＳ Ｐゴシック" panose="020B0600070205080204" pitchFamily="34" charset="-128"/>
              </a:rPr>
              <a:t>Matrices, something that constitutes the place or point from </a:t>
            </a:r>
            <a:r>
              <a:rPr lang="en-US" altLang="en-US" u="sng">
                <a:ea typeface="ＭＳ Ｐゴシック" panose="020B0600070205080204" pitchFamily="34" charset="-128"/>
              </a:rPr>
              <a:t>which something else originates,</a:t>
            </a:r>
          </a:p>
          <a:p>
            <a:pPr eaLnBrk="1" hangingPunct="1"/>
            <a:r>
              <a:rPr lang="en-US" altLang="en-US" u="sng">
                <a:ea typeface="ＭＳ Ｐゴシック" panose="020B0600070205080204" pitchFamily="34" charset="-128"/>
              </a:rPr>
              <a:t>Ligature, the act of tying or connecting</a:t>
            </a:r>
            <a:endParaRPr lang="en-US" altLang="en-US">
              <a:ea typeface="ＭＳ Ｐゴシック" panose="020B0600070205080204" pitchFamily="34" charset="-128"/>
            </a:endParaRPr>
          </a:p>
        </p:txBody>
      </p:sp>
      <p:sp>
        <p:nvSpPr>
          <p:cNvPr id="4" name="Slide Number Placeholder 3">
            <a:extLst>
              <a:ext uri="{FF2B5EF4-FFF2-40B4-BE49-F238E27FC236}">
                <a16:creationId xmlns:a16="http://schemas.microsoft.com/office/drawing/2014/main" id="{3051A360-BF87-0B42-AFFA-BBCCBA6E1F6B}"/>
              </a:ext>
            </a:extLst>
          </p:cNvPr>
          <p:cNvSpPr>
            <a:spLocks noGrp="1"/>
          </p:cNvSpPr>
          <p:nvPr>
            <p:ph type="sldNum" sz="quarter" idx="5"/>
          </p:nvPr>
        </p:nvSpPr>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F46E503E-E4C5-C54C-929D-A12A19C9069A}" type="slidenum">
              <a:rPr lang="en-US" altLang="en-US" sz="1200"/>
              <a:pPr eaLnBrk="1" hangingPunct="1"/>
              <a:t>30</a:t>
            </a:fld>
            <a:endParaRPr lang="en-US" altLang="en-US" sz="1200"/>
          </a:p>
        </p:txBody>
      </p:sp>
    </p:spTree>
    <p:extLst>
      <p:ext uri="{BB962C8B-B14F-4D97-AF65-F5344CB8AC3E}">
        <p14:creationId xmlns:p14="http://schemas.microsoft.com/office/powerpoint/2010/main" val="9458138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a:extLst>
              <a:ext uri="{FF2B5EF4-FFF2-40B4-BE49-F238E27FC236}">
                <a16:creationId xmlns:a16="http://schemas.microsoft.com/office/drawing/2014/main" id="{F26577D0-5A14-8442-86A5-7F2CD2E0804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0" name="Notes Placeholder 2">
            <a:extLst>
              <a:ext uri="{FF2B5EF4-FFF2-40B4-BE49-F238E27FC236}">
                <a16:creationId xmlns:a16="http://schemas.microsoft.com/office/drawing/2014/main" id="{50716B3D-AC9A-3B43-BB82-F5EF582C60A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ea typeface="ＭＳ Ｐゴシック" panose="020B0600070205080204" pitchFamily="34" charset="-128"/>
            </a:endParaRPr>
          </a:p>
        </p:txBody>
      </p:sp>
      <p:sp>
        <p:nvSpPr>
          <p:cNvPr id="4" name="Slide Number Placeholder 3">
            <a:extLst>
              <a:ext uri="{FF2B5EF4-FFF2-40B4-BE49-F238E27FC236}">
                <a16:creationId xmlns:a16="http://schemas.microsoft.com/office/drawing/2014/main" id="{FBDE7FC3-6549-9E42-8D3B-7C5E99555041}"/>
              </a:ext>
            </a:extLst>
          </p:cNvPr>
          <p:cNvSpPr>
            <a:spLocks noGrp="1"/>
          </p:cNvSpPr>
          <p:nvPr>
            <p:ph type="sldNum" sz="quarter" idx="5"/>
          </p:nvPr>
        </p:nvSpPr>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37DC661D-D73C-B245-928C-927767B844EA}" type="slidenum">
              <a:rPr lang="en-US" altLang="en-US" sz="1200"/>
              <a:pPr eaLnBrk="1" hangingPunct="1"/>
              <a:t>31</a:t>
            </a:fld>
            <a:endParaRPr lang="en-US" altLang="en-US" sz="1200"/>
          </a:p>
        </p:txBody>
      </p:sp>
    </p:spTree>
    <p:extLst>
      <p:ext uri="{BB962C8B-B14F-4D97-AF65-F5344CB8AC3E}">
        <p14:creationId xmlns:p14="http://schemas.microsoft.com/office/powerpoint/2010/main" val="4031744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a:extLst>
              <a:ext uri="{FF2B5EF4-FFF2-40B4-BE49-F238E27FC236}">
                <a16:creationId xmlns:a16="http://schemas.microsoft.com/office/drawing/2014/main" id="{C6B1656F-CC95-F743-BD5D-3C393E4EAF87}"/>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6" name="Notes Placeholder 2">
            <a:extLst>
              <a:ext uri="{FF2B5EF4-FFF2-40B4-BE49-F238E27FC236}">
                <a16:creationId xmlns:a16="http://schemas.microsoft.com/office/drawing/2014/main" id="{137FFC5F-4FA0-7B4C-BA34-1BAF03CC29A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I sit at the center of the crossroads of communications. My experience includes Print and Production.</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b="1">
                <a:ea typeface="ＭＳ Ｐゴシック" panose="020B0600070205080204" pitchFamily="34" charset="-128"/>
              </a:rPr>
              <a:t>If you purchased, used, supported, thought of software, equipment, paper/substrates or nearly any other need contained within this industry you have “felt” my touch. I have developed many of the self-promotion efforts that are well-known within this industry.</a:t>
            </a:r>
          </a:p>
          <a:p>
            <a:pPr eaLnBrk="1" hangingPunct="1">
              <a:spcBef>
                <a:spcPct val="0"/>
              </a:spcBef>
            </a:pPr>
            <a:r>
              <a:rPr lang="en-US" altLang="en-US" b="1">
                <a:ea typeface="ＭＳ Ｐゴシック" panose="020B0600070205080204" pitchFamily="34" charset="-128"/>
              </a:rPr>
              <a:t>And many of the marketing efforts offered by Heidelberg, Muller Martini, Kodak, Xerox, Mohawk Papers and many, many others.</a:t>
            </a:r>
          </a:p>
          <a:p>
            <a:pPr eaLnBrk="1" hangingPunct="1">
              <a:spcBef>
                <a:spcPct val="0"/>
              </a:spcBef>
            </a:pPr>
            <a:endParaRPr lang="en-US" altLang="en-US">
              <a:ea typeface="ＭＳ Ｐゴシック" panose="020B0600070205080204" pitchFamily="34" charset="-128"/>
            </a:endParaRPr>
          </a:p>
        </p:txBody>
      </p:sp>
      <p:sp>
        <p:nvSpPr>
          <p:cNvPr id="31747" name="Slide Number Placeholder 3">
            <a:extLst>
              <a:ext uri="{FF2B5EF4-FFF2-40B4-BE49-F238E27FC236}">
                <a16:creationId xmlns:a16="http://schemas.microsoft.com/office/drawing/2014/main" id="{FC2E9EB8-8E02-3F4C-8597-784573A3ABB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1C51AF6A-5B96-614B-850B-09876E7B0E9A}" type="slidenum">
              <a:rPr lang="en-US" altLang="en-US" sz="1200"/>
              <a:pPr eaLnBrk="1" hangingPunct="1"/>
              <a:t>3</a:t>
            </a:fld>
            <a:endParaRPr lang="en-US" altLang="en-US" sz="1200"/>
          </a:p>
        </p:txBody>
      </p:sp>
    </p:spTree>
    <p:extLst>
      <p:ext uri="{BB962C8B-B14F-4D97-AF65-F5344CB8AC3E}">
        <p14:creationId xmlns:p14="http://schemas.microsoft.com/office/powerpoint/2010/main" val="8027853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a:extLst>
              <a:ext uri="{FF2B5EF4-FFF2-40B4-BE49-F238E27FC236}">
                <a16:creationId xmlns:a16="http://schemas.microsoft.com/office/drawing/2014/main" id="{9E6BE041-1E4C-2E41-9D1B-31795B43E66A}"/>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4" name="Notes Placeholder 2">
            <a:extLst>
              <a:ext uri="{FF2B5EF4-FFF2-40B4-BE49-F238E27FC236}">
                <a16:creationId xmlns:a16="http://schemas.microsoft.com/office/drawing/2014/main" id="{07AB98CA-1F85-C248-A7E5-45758434D2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ea typeface="ＭＳ Ｐゴシック" panose="020B0600070205080204" pitchFamily="34" charset="-128"/>
            </a:endParaRPr>
          </a:p>
        </p:txBody>
      </p:sp>
      <p:sp>
        <p:nvSpPr>
          <p:cNvPr id="4" name="Slide Number Placeholder 3">
            <a:extLst>
              <a:ext uri="{FF2B5EF4-FFF2-40B4-BE49-F238E27FC236}">
                <a16:creationId xmlns:a16="http://schemas.microsoft.com/office/drawing/2014/main" id="{450172F7-52B1-B047-BBF2-4D916A467D5F}"/>
              </a:ext>
            </a:extLst>
          </p:cNvPr>
          <p:cNvSpPr>
            <a:spLocks noGrp="1"/>
          </p:cNvSpPr>
          <p:nvPr>
            <p:ph type="sldNum" sz="quarter" idx="5"/>
          </p:nvPr>
        </p:nvSpPr>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3104D928-A30D-9E48-BF23-2F0F42CFFEF9}" type="slidenum">
              <a:rPr lang="en-US" altLang="en-US" sz="1200"/>
              <a:pPr eaLnBrk="1" hangingPunct="1"/>
              <a:t>36</a:t>
            </a:fld>
            <a:endParaRPr lang="en-US" altLang="en-US" sz="1200"/>
          </a:p>
        </p:txBody>
      </p:sp>
    </p:spTree>
    <p:extLst>
      <p:ext uri="{BB962C8B-B14F-4D97-AF65-F5344CB8AC3E}">
        <p14:creationId xmlns:p14="http://schemas.microsoft.com/office/powerpoint/2010/main" val="1289546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a:extLst>
              <a:ext uri="{FF2B5EF4-FFF2-40B4-BE49-F238E27FC236}">
                <a16:creationId xmlns:a16="http://schemas.microsoft.com/office/drawing/2014/main" id="{3713467C-0E4D-6D42-B06E-F330B278780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2" name="Notes Placeholder 2">
            <a:extLst>
              <a:ext uri="{FF2B5EF4-FFF2-40B4-BE49-F238E27FC236}">
                <a16:creationId xmlns:a16="http://schemas.microsoft.com/office/drawing/2014/main" id="{4348B21D-33DF-6249-B0C9-72A45DA9EE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ea typeface="ＭＳ Ｐゴシック" panose="020B0600070205080204" pitchFamily="34" charset="-128"/>
              </a:rPr>
              <a:t>Optional review</a:t>
            </a:r>
          </a:p>
        </p:txBody>
      </p:sp>
      <p:sp>
        <p:nvSpPr>
          <p:cNvPr id="4" name="Slide Number Placeholder 3">
            <a:extLst>
              <a:ext uri="{FF2B5EF4-FFF2-40B4-BE49-F238E27FC236}">
                <a16:creationId xmlns:a16="http://schemas.microsoft.com/office/drawing/2014/main" id="{165571FD-08E4-D04B-B67A-97727EED7D47}"/>
              </a:ext>
            </a:extLst>
          </p:cNvPr>
          <p:cNvSpPr>
            <a:spLocks noGrp="1"/>
          </p:cNvSpPr>
          <p:nvPr>
            <p:ph type="sldNum" sz="quarter" idx="5"/>
          </p:nvPr>
        </p:nvSpPr>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9990EDD7-865D-3545-A2CC-3DF65AA01F18}" type="slidenum">
              <a:rPr lang="en-US" altLang="en-US" sz="1200"/>
              <a:pPr eaLnBrk="1" hangingPunct="1"/>
              <a:t>37</a:t>
            </a:fld>
            <a:endParaRPr lang="en-US" altLang="en-US" sz="1200"/>
          </a:p>
        </p:txBody>
      </p:sp>
    </p:spTree>
    <p:extLst>
      <p:ext uri="{BB962C8B-B14F-4D97-AF65-F5344CB8AC3E}">
        <p14:creationId xmlns:p14="http://schemas.microsoft.com/office/powerpoint/2010/main" val="41434390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a:extLst>
              <a:ext uri="{FF2B5EF4-FFF2-40B4-BE49-F238E27FC236}">
                <a16:creationId xmlns:a16="http://schemas.microsoft.com/office/drawing/2014/main" id="{7E11590D-B03F-544B-A8B3-31F16E40ED8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7C2490F8-99CE-2743-B6D2-3113BD28F40A}" type="slidenum">
              <a:rPr lang="en-US" altLang="en-US" sz="1200"/>
              <a:pPr eaLnBrk="1" hangingPunct="1"/>
              <a:t>38</a:t>
            </a:fld>
            <a:endParaRPr lang="en-US" altLang="en-US" sz="1200"/>
          </a:p>
        </p:txBody>
      </p:sp>
      <p:sp>
        <p:nvSpPr>
          <p:cNvPr id="73730" name="Rectangle 2">
            <a:extLst>
              <a:ext uri="{FF2B5EF4-FFF2-40B4-BE49-F238E27FC236}">
                <a16:creationId xmlns:a16="http://schemas.microsoft.com/office/drawing/2014/main" id="{559815F0-C762-3544-A3CA-0716080F045D}"/>
              </a:ext>
            </a:extLst>
          </p:cNvPr>
          <p:cNvSpPr>
            <a:spLocks noGrp="1" noRot="1" noChangeAspect="1" noChangeArrowheads="1" noTextEdit="1"/>
          </p:cNvSpPr>
          <p:nvPr>
            <p:ph type="sldImg"/>
          </p:nvPr>
        </p:nvSpPr>
        <p:spPr bwMode="auto">
          <a:xfrm>
            <a:off x="382588" y="685800"/>
            <a:ext cx="6092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a:extLst>
              <a:ext uri="{FF2B5EF4-FFF2-40B4-BE49-F238E27FC236}">
                <a16:creationId xmlns:a16="http://schemas.microsoft.com/office/drawing/2014/main" id="{F2926C75-FD6A-A54F-A282-FDB33102C7D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36623548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A44C7428-2854-124F-A9FF-EA92C4C90A49}"/>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959CAEC3-415B-5E46-8A95-1904FC0E7B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Let’s break for 10 minutes.</a:t>
            </a:r>
          </a:p>
          <a:p>
            <a:pPr eaLnBrk="1" hangingPunct="1">
              <a:spcBef>
                <a:spcPct val="0"/>
              </a:spcBef>
            </a:pPr>
            <a:endParaRPr lang="en-US" altLang="en-US">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1A6EEC87-6979-4B47-853A-4485F135FB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E76D0D3A-EC40-2F4A-9EBB-080BB45C8BE4}" type="slidenum">
              <a:rPr lang="en-US" altLang="en-US" sz="1200"/>
              <a:pPr eaLnBrk="1" hangingPunct="1"/>
              <a:t>39</a:t>
            </a:fld>
            <a:endParaRPr lang="en-US" altLang="en-US" sz="1200"/>
          </a:p>
        </p:txBody>
      </p:sp>
    </p:spTree>
    <p:extLst>
      <p:ext uri="{BB962C8B-B14F-4D97-AF65-F5344CB8AC3E}">
        <p14:creationId xmlns:p14="http://schemas.microsoft.com/office/powerpoint/2010/main" val="3751329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a:extLst>
              <a:ext uri="{FF2B5EF4-FFF2-40B4-BE49-F238E27FC236}">
                <a16:creationId xmlns:a16="http://schemas.microsoft.com/office/drawing/2014/main" id="{1FEFAE28-312F-5643-ABB7-04E0608B974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6" name="Notes Placeholder 2">
            <a:extLst>
              <a:ext uri="{FF2B5EF4-FFF2-40B4-BE49-F238E27FC236}">
                <a16:creationId xmlns:a16="http://schemas.microsoft.com/office/drawing/2014/main" id="{46D1EEA3-3D23-9A49-94EF-F7A737C979C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Why am I using two terms to define print?</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Simply, there are multiple components of what is print and they are often interchanged and often times the terms themselves are often confusing. Print is also a term for ads, print media is a term used as well. You will hear in within the industry of print buyers (define both) media and print buyers.</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Print media is a term used to define the media of advertising.</a:t>
            </a:r>
          </a:p>
          <a:p>
            <a:pPr eaLnBrk="1" hangingPunct="1">
              <a:spcBef>
                <a:spcPct val="0"/>
              </a:spcBef>
            </a:pPr>
            <a:endParaRPr lang="en-US" altLang="en-US">
              <a:ea typeface="ＭＳ Ｐゴシック" panose="020B0600070205080204" pitchFamily="34" charset="-128"/>
            </a:endParaRPr>
          </a:p>
        </p:txBody>
      </p:sp>
      <p:sp>
        <p:nvSpPr>
          <p:cNvPr id="77827" name="Slide Number Placeholder 3">
            <a:extLst>
              <a:ext uri="{FF2B5EF4-FFF2-40B4-BE49-F238E27FC236}">
                <a16:creationId xmlns:a16="http://schemas.microsoft.com/office/drawing/2014/main" id="{97E2AB82-85B7-C347-9441-1755E332A6F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E7EE28B1-2EC9-3E44-9A70-F3FFE4363059}" type="slidenum">
              <a:rPr lang="en-US" altLang="en-US" sz="1200"/>
              <a:pPr eaLnBrk="1" hangingPunct="1"/>
              <a:t>40</a:t>
            </a:fld>
            <a:endParaRPr lang="en-US" altLang="en-US" sz="1200"/>
          </a:p>
        </p:txBody>
      </p:sp>
    </p:spTree>
    <p:extLst>
      <p:ext uri="{BB962C8B-B14F-4D97-AF65-F5344CB8AC3E}">
        <p14:creationId xmlns:p14="http://schemas.microsoft.com/office/powerpoint/2010/main" val="1829710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a:extLst>
              <a:ext uri="{FF2B5EF4-FFF2-40B4-BE49-F238E27FC236}">
                <a16:creationId xmlns:a16="http://schemas.microsoft.com/office/drawing/2014/main" id="{8E54A01A-A5B5-F34E-AE65-DDE9019930E5}"/>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4" name="Notes Placeholder 2">
            <a:extLst>
              <a:ext uri="{FF2B5EF4-FFF2-40B4-BE49-F238E27FC236}">
                <a16:creationId xmlns:a16="http://schemas.microsoft.com/office/drawing/2014/main" id="{ECB615E9-CB1C-C04E-91FD-C58FE0C23CA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Once very true, considered a trade, not an art form</a:t>
            </a:r>
          </a:p>
          <a:p>
            <a:pPr eaLnBrk="1" hangingPunct="1">
              <a:spcBef>
                <a:spcPct val="0"/>
              </a:spcBef>
            </a:pPr>
            <a:endParaRPr lang="en-US" altLang="en-US">
              <a:ea typeface="ＭＳ Ｐゴシック" panose="020B0600070205080204" pitchFamily="34" charset="-128"/>
            </a:endParaRPr>
          </a:p>
        </p:txBody>
      </p:sp>
      <p:sp>
        <p:nvSpPr>
          <p:cNvPr id="79875" name="Slide Number Placeholder 3">
            <a:extLst>
              <a:ext uri="{FF2B5EF4-FFF2-40B4-BE49-F238E27FC236}">
                <a16:creationId xmlns:a16="http://schemas.microsoft.com/office/drawing/2014/main" id="{D0A65C5C-F2F5-CE4A-A5B1-837531ED83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37A73961-5872-C44A-88A7-72360E818B32}" type="slidenum">
              <a:rPr lang="en-US" altLang="en-US" sz="1200"/>
              <a:pPr eaLnBrk="1" hangingPunct="1"/>
              <a:t>41</a:t>
            </a:fld>
            <a:endParaRPr lang="en-US" altLang="en-US" sz="1200"/>
          </a:p>
        </p:txBody>
      </p:sp>
    </p:spTree>
    <p:extLst>
      <p:ext uri="{BB962C8B-B14F-4D97-AF65-F5344CB8AC3E}">
        <p14:creationId xmlns:p14="http://schemas.microsoft.com/office/powerpoint/2010/main" val="32275593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a:extLst>
              <a:ext uri="{FF2B5EF4-FFF2-40B4-BE49-F238E27FC236}">
                <a16:creationId xmlns:a16="http://schemas.microsoft.com/office/drawing/2014/main" id="{0C38B207-A067-6A4F-9523-7A931EC679ED}"/>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2" name="Notes Placeholder 2">
            <a:extLst>
              <a:ext uri="{FF2B5EF4-FFF2-40B4-BE49-F238E27FC236}">
                <a16:creationId xmlns:a16="http://schemas.microsoft.com/office/drawing/2014/main" id="{43DF1D47-A66E-C646-BE48-5FE7F97E087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Success breeds duplication, failure breeds destruction.</a:t>
            </a:r>
          </a:p>
          <a:p>
            <a:pPr eaLnBrk="1" hangingPunct="1">
              <a:spcBef>
                <a:spcPct val="0"/>
              </a:spcBef>
            </a:pPr>
            <a:endParaRPr lang="en-US" altLang="en-US">
              <a:ea typeface="ＭＳ Ｐゴシック" panose="020B0600070205080204" pitchFamily="34" charset="-128"/>
            </a:endParaRPr>
          </a:p>
        </p:txBody>
      </p:sp>
      <p:sp>
        <p:nvSpPr>
          <p:cNvPr id="81923" name="Slide Number Placeholder 3">
            <a:extLst>
              <a:ext uri="{FF2B5EF4-FFF2-40B4-BE49-F238E27FC236}">
                <a16:creationId xmlns:a16="http://schemas.microsoft.com/office/drawing/2014/main" id="{6E3313C9-7421-D844-A4AB-E4E3A3BD6D7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FC227295-9F27-9E41-ABF7-66F02028FD04}" type="slidenum">
              <a:rPr lang="en-US" altLang="en-US" sz="1200"/>
              <a:pPr eaLnBrk="1" hangingPunct="1"/>
              <a:t>42</a:t>
            </a:fld>
            <a:endParaRPr lang="en-US" altLang="en-US" sz="1200"/>
          </a:p>
        </p:txBody>
      </p:sp>
    </p:spTree>
    <p:extLst>
      <p:ext uri="{BB962C8B-B14F-4D97-AF65-F5344CB8AC3E}">
        <p14:creationId xmlns:p14="http://schemas.microsoft.com/office/powerpoint/2010/main" val="22944053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a:extLst>
              <a:ext uri="{FF2B5EF4-FFF2-40B4-BE49-F238E27FC236}">
                <a16:creationId xmlns:a16="http://schemas.microsoft.com/office/drawing/2014/main" id="{A1F72572-6B33-494C-AE63-9F75B5D8F865}"/>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8" name="Notes Placeholder 2">
            <a:extLst>
              <a:ext uri="{FF2B5EF4-FFF2-40B4-BE49-F238E27FC236}">
                <a16:creationId xmlns:a16="http://schemas.microsoft.com/office/drawing/2014/main" id="{B7363A1B-5D67-4B44-AA15-45E4472EF5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Many forms of printing provide very high and proven results over digital media</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b="1">
                <a:ea typeface="ＭＳ Ｐゴシック" panose="020B0600070205080204" pitchFamily="34" charset="-128"/>
              </a:rPr>
              <a:t>Google and many other “digital” only firms use printing, print and print media to promote their services</a:t>
            </a:r>
          </a:p>
          <a:p>
            <a:pPr eaLnBrk="1" hangingPunct="1">
              <a:spcBef>
                <a:spcPct val="0"/>
              </a:spcBef>
            </a:pPr>
            <a:endParaRPr lang="en-US" altLang="en-US">
              <a:ea typeface="ＭＳ Ｐゴシック" panose="020B0600070205080204" pitchFamily="34" charset="-128"/>
            </a:endParaRPr>
          </a:p>
        </p:txBody>
      </p:sp>
      <p:sp>
        <p:nvSpPr>
          <p:cNvPr id="86019" name="Slide Number Placeholder 3">
            <a:extLst>
              <a:ext uri="{FF2B5EF4-FFF2-40B4-BE49-F238E27FC236}">
                <a16:creationId xmlns:a16="http://schemas.microsoft.com/office/drawing/2014/main" id="{DEB9888B-790F-AB4B-92BA-61DC7920E6A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18D00986-EF87-B242-BF2A-B42131C8C112}" type="slidenum">
              <a:rPr lang="en-US" altLang="en-US" sz="1200"/>
              <a:pPr eaLnBrk="1" hangingPunct="1"/>
              <a:t>43</a:t>
            </a:fld>
            <a:endParaRPr lang="en-US" altLang="en-US" sz="1200"/>
          </a:p>
        </p:txBody>
      </p:sp>
    </p:spTree>
    <p:extLst>
      <p:ext uri="{BB962C8B-B14F-4D97-AF65-F5344CB8AC3E}">
        <p14:creationId xmlns:p14="http://schemas.microsoft.com/office/powerpoint/2010/main" val="1135186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a:extLst>
              <a:ext uri="{FF2B5EF4-FFF2-40B4-BE49-F238E27FC236}">
                <a16:creationId xmlns:a16="http://schemas.microsoft.com/office/drawing/2014/main" id="{C7CDF5D6-42FF-204D-B133-4DDDC4BF71C7}"/>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6" name="Notes Placeholder 2">
            <a:extLst>
              <a:ext uri="{FF2B5EF4-FFF2-40B4-BE49-F238E27FC236}">
                <a16:creationId xmlns:a16="http://schemas.microsoft.com/office/drawing/2014/main" id="{9C9327E4-D8EE-1D4D-AA44-FC259A7A5C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I support the digital revolution in many ways, but many aspects of the digital revolution, need to prove themselves. Example: pop-up ads, pop under ads, emails all are used but they currently cannot be proven to be a valued source for profitable response</a:t>
            </a:r>
          </a:p>
          <a:p>
            <a:pPr eaLnBrk="1" hangingPunct="1">
              <a:spcBef>
                <a:spcPct val="0"/>
              </a:spcBef>
            </a:pPr>
            <a:endParaRPr lang="en-US" altLang="en-US">
              <a:ea typeface="ＭＳ Ｐゴシック" panose="020B0600070205080204" pitchFamily="34" charset="-128"/>
            </a:endParaRPr>
          </a:p>
        </p:txBody>
      </p:sp>
      <p:sp>
        <p:nvSpPr>
          <p:cNvPr id="88067" name="Slide Number Placeholder 3">
            <a:extLst>
              <a:ext uri="{FF2B5EF4-FFF2-40B4-BE49-F238E27FC236}">
                <a16:creationId xmlns:a16="http://schemas.microsoft.com/office/drawing/2014/main" id="{7D2AAFC4-C046-2344-9EA1-89A1FB5C374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084AB05F-4ECE-F944-B74E-DD9FFB08C2AB}" type="slidenum">
              <a:rPr lang="en-US" altLang="en-US" sz="1200"/>
              <a:pPr eaLnBrk="1" hangingPunct="1"/>
              <a:t>44</a:t>
            </a:fld>
            <a:endParaRPr lang="en-US" altLang="en-US" sz="1200"/>
          </a:p>
        </p:txBody>
      </p:sp>
    </p:spTree>
    <p:extLst>
      <p:ext uri="{BB962C8B-B14F-4D97-AF65-F5344CB8AC3E}">
        <p14:creationId xmlns:p14="http://schemas.microsoft.com/office/powerpoint/2010/main" val="8918734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a:extLst>
              <a:ext uri="{FF2B5EF4-FFF2-40B4-BE49-F238E27FC236}">
                <a16:creationId xmlns:a16="http://schemas.microsoft.com/office/drawing/2014/main" id="{1C576257-F461-EF42-B1D9-EB1DC30651A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4" name="Notes Placeholder 2">
            <a:extLst>
              <a:ext uri="{FF2B5EF4-FFF2-40B4-BE49-F238E27FC236}">
                <a16:creationId xmlns:a16="http://schemas.microsoft.com/office/drawing/2014/main" id="{C04B0035-7F22-7E44-B76C-A8195E92EDD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ea typeface="ＭＳ Ｐゴシック" panose="020B0600070205080204" pitchFamily="34" charset="-128"/>
              </a:rPr>
              <a:t>The single highest ROI and ROR is direct mail.</a:t>
            </a:r>
          </a:p>
          <a:p>
            <a:pPr eaLnBrk="1" hangingPunct="1"/>
            <a:endParaRPr lang="en-US" altLang="en-US">
              <a:ea typeface="ＭＳ Ｐゴシック" panose="020B0600070205080204" pitchFamily="34" charset="-128"/>
            </a:endParaRPr>
          </a:p>
          <a:p>
            <a:pPr eaLnBrk="1" hangingPunct="1">
              <a:spcBef>
                <a:spcPct val="0"/>
              </a:spcBef>
            </a:pPr>
            <a:endParaRPr lang="en-US" altLang="en-US">
              <a:ea typeface="ＭＳ Ｐゴシック" panose="020B0600070205080204" pitchFamily="34" charset="-128"/>
            </a:endParaRPr>
          </a:p>
        </p:txBody>
      </p:sp>
      <p:sp>
        <p:nvSpPr>
          <p:cNvPr id="90115" name="Slide Number Placeholder 3">
            <a:extLst>
              <a:ext uri="{FF2B5EF4-FFF2-40B4-BE49-F238E27FC236}">
                <a16:creationId xmlns:a16="http://schemas.microsoft.com/office/drawing/2014/main" id="{B1C10049-410B-DF45-8508-8E79EFA07D6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F27436B4-E4A1-AF4A-8392-A9F47E35614C}" type="slidenum">
              <a:rPr lang="en-US" altLang="en-US" sz="1200"/>
              <a:pPr eaLnBrk="1" hangingPunct="1"/>
              <a:t>45</a:t>
            </a:fld>
            <a:endParaRPr lang="en-US" altLang="en-US" sz="1200"/>
          </a:p>
        </p:txBody>
      </p:sp>
    </p:spTree>
    <p:extLst>
      <p:ext uri="{BB962C8B-B14F-4D97-AF65-F5344CB8AC3E}">
        <p14:creationId xmlns:p14="http://schemas.microsoft.com/office/powerpoint/2010/main" val="4217537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a:extLst>
              <a:ext uri="{FF2B5EF4-FFF2-40B4-BE49-F238E27FC236}">
                <a16:creationId xmlns:a16="http://schemas.microsoft.com/office/drawing/2014/main" id="{844E7E72-97E3-244D-B69B-D8808566468A}"/>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Notes Placeholder 2">
            <a:extLst>
              <a:ext uri="{FF2B5EF4-FFF2-40B4-BE49-F238E27FC236}">
                <a16:creationId xmlns:a16="http://schemas.microsoft.com/office/drawing/2014/main" id="{D691F54B-31B6-F541-A5C1-6FE4DE57DC5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Creativity</a:t>
            </a:r>
          </a:p>
          <a:p>
            <a:pPr eaLnBrk="1" hangingPunct="1">
              <a:spcBef>
                <a:spcPct val="0"/>
              </a:spcBef>
            </a:pPr>
            <a:r>
              <a:rPr lang="en-US" altLang="en-US" b="1">
                <a:ea typeface="ＭＳ Ｐゴシック" panose="020B0600070205080204" pitchFamily="34" charset="-128"/>
              </a:rPr>
              <a:t>I have been involved in the creative industry developing programs that link print to the world of the agency, designer and publisher. I developed and managed for Heidelberg  and MAN Roland a “Printing for Creative’s” series of meetings, summits and events I currently offer this service to print providers. </a:t>
            </a:r>
          </a:p>
          <a:p>
            <a:pPr eaLnBrk="1" hangingPunct="1">
              <a:spcBef>
                <a:spcPct val="0"/>
              </a:spcBef>
            </a:pPr>
            <a:r>
              <a:rPr lang="en-US" altLang="en-US" b="1">
                <a:ea typeface="ＭＳ Ｐゴシック" panose="020B0600070205080204" pitchFamily="34" charset="-128"/>
              </a:rPr>
              <a:t>– I also teach at City Tech Print Production for Designer’s.</a:t>
            </a:r>
          </a:p>
          <a:p>
            <a:pPr eaLnBrk="1" hangingPunct="1">
              <a:spcBef>
                <a:spcPct val="0"/>
              </a:spcBef>
            </a:pPr>
            <a:r>
              <a:rPr lang="en-US" altLang="en-US" b="1">
                <a:ea typeface="ＭＳ Ｐゴシック" panose="020B0600070205080204" pitchFamily="34" charset="-128"/>
              </a:rPr>
              <a:t>I also work as a consultant to the agency world on the need to keep educating their staff.</a:t>
            </a:r>
          </a:p>
          <a:p>
            <a:pPr eaLnBrk="1" hangingPunct="1">
              <a:spcBef>
                <a:spcPct val="0"/>
              </a:spcBef>
            </a:pPr>
            <a:endParaRPr lang="en-US" altLang="en-US">
              <a:ea typeface="ＭＳ Ｐゴシック" panose="020B0600070205080204" pitchFamily="34" charset="-128"/>
            </a:endParaRPr>
          </a:p>
        </p:txBody>
      </p:sp>
      <p:sp>
        <p:nvSpPr>
          <p:cNvPr id="33795" name="Slide Number Placeholder 3">
            <a:extLst>
              <a:ext uri="{FF2B5EF4-FFF2-40B4-BE49-F238E27FC236}">
                <a16:creationId xmlns:a16="http://schemas.microsoft.com/office/drawing/2014/main" id="{CE46D3C3-8BEE-7A4D-9F75-3BBD4B11EAB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C440A160-8194-EE49-B843-7883A4CA7FCD}" type="slidenum">
              <a:rPr lang="en-US" altLang="en-US" sz="1200"/>
              <a:pPr eaLnBrk="1" hangingPunct="1"/>
              <a:t>4</a:t>
            </a:fld>
            <a:endParaRPr lang="en-US" altLang="en-US" sz="1200"/>
          </a:p>
        </p:txBody>
      </p:sp>
    </p:spTree>
    <p:extLst>
      <p:ext uri="{BB962C8B-B14F-4D97-AF65-F5344CB8AC3E}">
        <p14:creationId xmlns:p14="http://schemas.microsoft.com/office/powerpoint/2010/main" val="5004879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a:extLst>
              <a:ext uri="{FF2B5EF4-FFF2-40B4-BE49-F238E27FC236}">
                <a16:creationId xmlns:a16="http://schemas.microsoft.com/office/drawing/2014/main" id="{04D17C63-1EF8-5A4A-BD3E-FEA38C565875}"/>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2" name="Notes Placeholder 2">
            <a:extLst>
              <a:ext uri="{FF2B5EF4-FFF2-40B4-BE49-F238E27FC236}">
                <a16:creationId xmlns:a16="http://schemas.microsoft.com/office/drawing/2014/main" id="{6FDFAFF4-E28E-714B-BA9C-5F65BF95997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ea typeface="ＭＳ Ｐゴシック" panose="020B0600070205080204" pitchFamily="34" charset="-128"/>
              </a:rPr>
              <a:t>Was this your view of print and printing?</a:t>
            </a:r>
          </a:p>
          <a:p>
            <a:pPr eaLnBrk="1" hangingPunct="1"/>
            <a:endParaRPr lang="en-US" altLang="en-US">
              <a:ea typeface="ＭＳ Ｐゴシック" panose="020B0600070205080204" pitchFamily="34" charset="-128"/>
            </a:endParaRPr>
          </a:p>
          <a:p>
            <a:pPr eaLnBrk="1" hangingPunct="1">
              <a:spcBef>
                <a:spcPct val="0"/>
              </a:spcBef>
            </a:pPr>
            <a:endParaRPr lang="en-US" altLang="en-US">
              <a:ea typeface="ＭＳ Ｐゴシック" panose="020B0600070205080204" pitchFamily="34" charset="-128"/>
            </a:endParaRPr>
          </a:p>
        </p:txBody>
      </p:sp>
      <p:sp>
        <p:nvSpPr>
          <p:cNvPr id="92163" name="Slide Number Placeholder 3">
            <a:extLst>
              <a:ext uri="{FF2B5EF4-FFF2-40B4-BE49-F238E27FC236}">
                <a16:creationId xmlns:a16="http://schemas.microsoft.com/office/drawing/2014/main" id="{36C6C200-E76E-334E-A8BE-ABF302686F8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18ED778C-72E3-7846-A139-3988274CD5A8}" type="slidenum">
              <a:rPr lang="en-US" altLang="en-US" sz="1200"/>
              <a:pPr eaLnBrk="1" hangingPunct="1"/>
              <a:t>46</a:t>
            </a:fld>
            <a:endParaRPr lang="en-US" altLang="en-US" sz="1200"/>
          </a:p>
        </p:txBody>
      </p:sp>
    </p:spTree>
    <p:extLst>
      <p:ext uri="{BB962C8B-B14F-4D97-AF65-F5344CB8AC3E}">
        <p14:creationId xmlns:p14="http://schemas.microsoft.com/office/powerpoint/2010/main" val="41774809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a:extLst>
              <a:ext uri="{FF2B5EF4-FFF2-40B4-BE49-F238E27FC236}">
                <a16:creationId xmlns:a16="http://schemas.microsoft.com/office/drawing/2014/main" id="{C6B0127E-F161-4644-95C0-1C016C68DD8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0" name="Notes Placeholder 2">
            <a:extLst>
              <a:ext uri="{FF2B5EF4-FFF2-40B4-BE49-F238E27FC236}">
                <a16:creationId xmlns:a16="http://schemas.microsoft.com/office/drawing/2014/main" id="{72ED18F4-98BF-4F47-B916-963C9B0E6E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sz="1200" dirty="0"/>
              <a:t>Print according to the latest Flash Report from Ron Davis of the Printing Industries of America (</a:t>
            </a:r>
            <a:r>
              <a:rPr lang="en-US" altLang="en-US" sz="1200" b="1" dirty="0" err="1"/>
              <a:t>www.printing.org</a:t>
            </a:r>
            <a:r>
              <a:rPr lang="en-US" altLang="en-US" sz="1200" dirty="0"/>
              <a:t>) is defined or combined into three segments based on the intended function of the printed piece, a very smart division of the industry.</a:t>
            </a:r>
          </a:p>
          <a:p>
            <a:pPr eaLnBrk="1" hangingPunct="1">
              <a:spcBef>
                <a:spcPct val="0"/>
              </a:spcBef>
            </a:pPr>
            <a:endParaRPr lang="en-US" altLang="en-US" dirty="0">
              <a:ea typeface="ＭＳ Ｐゴシック" panose="020B0600070205080204" pitchFamily="34" charset="-128"/>
            </a:endParaRPr>
          </a:p>
        </p:txBody>
      </p:sp>
      <p:sp>
        <p:nvSpPr>
          <p:cNvPr id="94211" name="Slide Number Placeholder 3">
            <a:extLst>
              <a:ext uri="{FF2B5EF4-FFF2-40B4-BE49-F238E27FC236}">
                <a16:creationId xmlns:a16="http://schemas.microsoft.com/office/drawing/2014/main" id="{963DA84A-21ED-824C-9543-12A10EEFAD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72D79D6A-A2F6-AF4F-8406-8A83CB6B4669}" type="slidenum">
              <a:rPr lang="en-US" altLang="en-US" sz="1200"/>
              <a:pPr eaLnBrk="1" hangingPunct="1"/>
              <a:t>47</a:t>
            </a:fld>
            <a:endParaRPr lang="en-US" altLang="en-US" sz="1200"/>
          </a:p>
        </p:txBody>
      </p:sp>
    </p:spTree>
    <p:extLst>
      <p:ext uri="{BB962C8B-B14F-4D97-AF65-F5344CB8AC3E}">
        <p14:creationId xmlns:p14="http://schemas.microsoft.com/office/powerpoint/2010/main" val="24578593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a:extLst>
              <a:ext uri="{FF2B5EF4-FFF2-40B4-BE49-F238E27FC236}">
                <a16:creationId xmlns:a16="http://schemas.microsoft.com/office/drawing/2014/main" id="{C6B0127E-F161-4644-95C0-1C016C68DD8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0" name="Notes Placeholder 2">
            <a:extLst>
              <a:ext uri="{FF2B5EF4-FFF2-40B4-BE49-F238E27FC236}">
                <a16:creationId xmlns:a16="http://schemas.microsoft.com/office/drawing/2014/main" id="{72ED18F4-98BF-4F47-B916-963C9B0E6E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sz="1200" dirty="0"/>
              <a:t>Print according to the latest Flash Report from Ron Davis of the Printing Industries of America (</a:t>
            </a:r>
            <a:r>
              <a:rPr lang="en-US" altLang="en-US" sz="1200" b="1" dirty="0" err="1"/>
              <a:t>www.printing.org</a:t>
            </a:r>
            <a:r>
              <a:rPr lang="en-US" altLang="en-US" sz="1200" dirty="0"/>
              <a:t>) is defined or combined into three segments based on the intended function of the printed piece, a very smart division of the industry.</a:t>
            </a:r>
          </a:p>
          <a:p>
            <a:pPr eaLnBrk="1" hangingPunct="1">
              <a:spcBef>
                <a:spcPct val="0"/>
              </a:spcBef>
            </a:pPr>
            <a:endParaRPr lang="en-US" altLang="en-US" dirty="0">
              <a:ea typeface="ＭＳ Ｐゴシック" panose="020B0600070205080204" pitchFamily="34" charset="-128"/>
            </a:endParaRPr>
          </a:p>
        </p:txBody>
      </p:sp>
      <p:sp>
        <p:nvSpPr>
          <p:cNvPr id="94211" name="Slide Number Placeholder 3">
            <a:extLst>
              <a:ext uri="{FF2B5EF4-FFF2-40B4-BE49-F238E27FC236}">
                <a16:creationId xmlns:a16="http://schemas.microsoft.com/office/drawing/2014/main" id="{963DA84A-21ED-824C-9543-12A10EEFAD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72D79D6A-A2F6-AF4F-8406-8A83CB6B4669}" type="slidenum">
              <a:rPr lang="en-US" altLang="en-US" sz="1200"/>
              <a:pPr eaLnBrk="1" hangingPunct="1"/>
              <a:t>48</a:t>
            </a:fld>
            <a:endParaRPr lang="en-US" altLang="en-US" sz="1200"/>
          </a:p>
        </p:txBody>
      </p:sp>
    </p:spTree>
    <p:extLst>
      <p:ext uri="{BB962C8B-B14F-4D97-AF65-F5344CB8AC3E}">
        <p14:creationId xmlns:p14="http://schemas.microsoft.com/office/powerpoint/2010/main" val="5251744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a:extLst>
              <a:ext uri="{FF2B5EF4-FFF2-40B4-BE49-F238E27FC236}">
                <a16:creationId xmlns:a16="http://schemas.microsoft.com/office/drawing/2014/main" id="{C6B0127E-F161-4644-95C0-1C016C68DD8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0" name="Notes Placeholder 2">
            <a:extLst>
              <a:ext uri="{FF2B5EF4-FFF2-40B4-BE49-F238E27FC236}">
                <a16:creationId xmlns:a16="http://schemas.microsoft.com/office/drawing/2014/main" id="{72ED18F4-98BF-4F47-B916-963C9B0E6E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sz="1200" dirty="0"/>
              <a:t>Print according to the latest Flash Report from Ron Davis of the Printing Industries of America (</a:t>
            </a:r>
            <a:r>
              <a:rPr lang="en-US" altLang="en-US" sz="1200" b="1" dirty="0" err="1"/>
              <a:t>www.printing.org</a:t>
            </a:r>
            <a:r>
              <a:rPr lang="en-US" altLang="en-US" sz="1200" dirty="0"/>
              <a:t>) is defined or combined into three segments based on the intended function of the printed piece, a very smart division of the industry.</a:t>
            </a:r>
          </a:p>
          <a:p>
            <a:pPr eaLnBrk="1" hangingPunct="1">
              <a:spcBef>
                <a:spcPct val="0"/>
              </a:spcBef>
            </a:pPr>
            <a:endParaRPr lang="en-US" altLang="en-US" dirty="0">
              <a:ea typeface="ＭＳ Ｐゴシック" panose="020B0600070205080204" pitchFamily="34" charset="-128"/>
            </a:endParaRPr>
          </a:p>
        </p:txBody>
      </p:sp>
      <p:sp>
        <p:nvSpPr>
          <p:cNvPr id="94211" name="Slide Number Placeholder 3">
            <a:extLst>
              <a:ext uri="{FF2B5EF4-FFF2-40B4-BE49-F238E27FC236}">
                <a16:creationId xmlns:a16="http://schemas.microsoft.com/office/drawing/2014/main" id="{963DA84A-21ED-824C-9543-12A10EEFAD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72D79D6A-A2F6-AF4F-8406-8A83CB6B4669}" type="slidenum">
              <a:rPr lang="en-US" altLang="en-US" sz="1200"/>
              <a:pPr eaLnBrk="1" hangingPunct="1"/>
              <a:t>49</a:t>
            </a:fld>
            <a:endParaRPr lang="en-US" altLang="en-US" sz="1200"/>
          </a:p>
        </p:txBody>
      </p:sp>
    </p:spTree>
    <p:extLst>
      <p:ext uri="{BB962C8B-B14F-4D97-AF65-F5344CB8AC3E}">
        <p14:creationId xmlns:p14="http://schemas.microsoft.com/office/powerpoint/2010/main" val="32402585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a:extLst>
              <a:ext uri="{FF2B5EF4-FFF2-40B4-BE49-F238E27FC236}">
                <a16:creationId xmlns:a16="http://schemas.microsoft.com/office/drawing/2014/main" id="{C6B0127E-F161-4644-95C0-1C016C68DD8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0" name="Notes Placeholder 2">
            <a:extLst>
              <a:ext uri="{FF2B5EF4-FFF2-40B4-BE49-F238E27FC236}">
                <a16:creationId xmlns:a16="http://schemas.microsoft.com/office/drawing/2014/main" id="{72ED18F4-98BF-4F47-B916-963C9B0E6E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sz="1200" dirty="0"/>
              <a:t>Print according to the latest Flash Report from Ron Davis of the Printing Industries of America (</a:t>
            </a:r>
            <a:r>
              <a:rPr lang="en-US" altLang="en-US" sz="1200" b="1" dirty="0" err="1"/>
              <a:t>www.printing.org</a:t>
            </a:r>
            <a:r>
              <a:rPr lang="en-US" altLang="en-US" sz="1200" dirty="0"/>
              <a:t>) is defined or combined into three segments based on the intended function of the printed piece, a very smart division of the industry.</a:t>
            </a:r>
          </a:p>
          <a:p>
            <a:pPr eaLnBrk="1" hangingPunct="1">
              <a:spcBef>
                <a:spcPct val="0"/>
              </a:spcBef>
            </a:pPr>
            <a:endParaRPr lang="en-US" altLang="en-US" dirty="0">
              <a:ea typeface="ＭＳ Ｐゴシック" panose="020B0600070205080204" pitchFamily="34" charset="-128"/>
            </a:endParaRPr>
          </a:p>
        </p:txBody>
      </p:sp>
      <p:sp>
        <p:nvSpPr>
          <p:cNvPr id="94211" name="Slide Number Placeholder 3">
            <a:extLst>
              <a:ext uri="{FF2B5EF4-FFF2-40B4-BE49-F238E27FC236}">
                <a16:creationId xmlns:a16="http://schemas.microsoft.com/office/drawing/2014/main" id="{963DA84A-21ED-824C-9543-12A10EEFAD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72D79D6A-A2F6-AF4F-8406-8A83CB6B4669}" type="slidenum">
              <a:rPr lang="en-US" altLang="en-US" sz="1200"/>
              <a:pPr eaLnBrk="1" hangingPunct="1"/>
              <a:t>50</a:t>
            </a:fld>
            <a:endParaRPr lang="en-US" altLang="en-US" sz="1200"/>
          </a:p>
        </p:txBody>
      </p:sp>
    </p:spTree>
    <p:extLst>
      <p:ext uri="{BB962C8B-B14F-4D97-AF65-F5344CB8AC3E}">
        <p14:creationId xmlns:p14="http://schemas.microsoft.com/office/powerpoint/2010/main" val="26278100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a:extLst>
              <a:ext uri="{FF2B5EF4-FFF2-40B4-BE49-F238E27FC236}">
                <a16:creationId xmlns:a16="http://schemas.microsoft.com/office/drawing/2014/main" id="{C6B0127E-F161-4644-95C0-1C016C68DD86}"/>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0" name="Notes Placeholder 2">
            <a:extLst>
              <a:ext uri="{FF2B5EF4-FFF2-40B4-BE49-F238E27FC236}">
                <a16:creationId xmlns:a16="http://schemas.microsoft.com/office/drawing/2014/main" id="{72ED18F4-98BF-4F47-B916-963C9B0E6E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en-US" sz="1200" dirty="0"/>
              <a:t>Print according to the latest Flash Report from Ron Davis of the Printing Industries of America (</a:t>
            </a:r>
            <a:r>
              <a:rPr lang="en-US" altLang="en-US" sz="1200" b="1" dirty="0" err="1"/>
              <a:t>www.printing.org</a:t>
            </a:r>
            <a:r>
              <a:rPr lang="en-US" altLang="en-US" sz="1200" dirty="0"/>
              <a:t>) is defined or combined into three segments based on the intended function of the printed piece, a very smart division of the industry.</a:t>
            </a:r>
          </a:p>
          <a:p>
            <a:pPr eaLnBrk="1" hangingPunct="1">
              <a:spcBef>
                <a:spcPct val="0"/>
              </a:spcBef>
            </a:pPr>
            <a:endParaRPr lang="en-US" altLang="en-US" dirty="0">
              <a:ea typeface="ＭＳ Ｐゴシック" panose="020B0600070205080204" pitchFamily="34" charset="-128"/>
            </a:endParaRPr>
          </a:p>
        </p:txBody>
      </p:sp>
      <p:sp>
        <p:nvSpPr>
          <p:cNvPr id="94211" name="Slide Number Placeholder 3">
            <a:extLst>
              <a:ext uri="{FF2B5EF4-FFF2-40B4-BE49-F238E27FC236}">
                <a16:creationId xmlns:a16="http://schemas.microsoft.com/office/drawing/2014/main" id="{963DA84A-21ED-824C-9543-12A10EEFAD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72D79D6A-A2F6-AF4F-8406-8A83CB6B4669}" type="slidenum">
              <a:rPr lang="en-US" altLang="en-US" sz="1200"/>
              <a:pPr eaLnBrk="1" hangingPunct="1"/>
              <a:t>51</a:t>
            </a:fld>
            <a:endParaRPr lang="en-US" altLang="en-US" sz="1200"/>
          </a:p>
        </p:txBody>
      </p:sp>
    </p:spTree>
    <p:extLst>
      <p:ext uri="{BB962C8B-B14F-4D97-AF65-F5344CB8AC3E}">
        <p14:creationId xmlns:p14="http://schemas.microsoft.com/office/powerpoint/2010/main" val="14716092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a:extLst>
              <a:ext uri="{FF2B5EF4-FFF2-40B4-BE49-F238E27FC236}">
                <a16:creationId xmlns:a16="http://schemas.microsoft.com/office/drawing/2014/main" id="{9E541DE5-139B-6A4C-BBFB-09A9C798726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6" name="Notes Placeholder 2">
            <a:extLst>
              <a:ext uri="{FF2B5EF4-FFF2-40B4-BE49-F238E27FC236}">
                <a16:creationId xmlns:a16="http://schemas.microsoft.com/office/drawing/2014/main" id="{28342040-24E9-DC48-A072-4DCB0E98F2A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Interesting facts regarding print media.</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Most Millennium's look to print (magazines first)</a:t>
            </a:r>
          </a:p>
          <a:p>
            <a:pPr eaLnBrk="1" hangingPunct="1">
              <a:spcBef>
                <a:spcPct val="0"/>
              </a:spcBef>
            </a:pPr>
            <a:r>
              <a:rPr lang="en-US" altLang="en-US">
                <a:ea typeface="ＭＳ Ｐゴシック" panose="020B0600070205080204" pitchFamily="34" charset="-128"/>
              </a:rPr>
              <a:t>Many magazines closed, but many more have opened, now niche market based, most of the over 300 “niche” publications will survive</a:t>
            </a:r>
          </a:p>
        </p:txBody>
      </p:sp>
      <p:sp>
        <p:nvSpPr>
          <p:cNvPr id="98307" name="Slide Number Placeholder 3">
            <a:extLst>
              <a:ext uri="{FF2B5EF4-FFF2-40B4-BE49-F238E27FC236}">
                <a16:creationId xmlns:a16="http://schemas.microsoft.com/office/drawing/2014/main" id="{8B0E7FC6-20F4-E040-99ED-9AF13C71713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ADE2D80D-885F-2A4A-9674-CC281F8BD616}" type="slidenum">
              <a:rPr lang="en-US" altLang="en-US" sz="1200"/>
              <a:pPr eaLnBrk="1" hangingPunct="1"/>
              <a:t>52</a:t>
            </a:fld>
            <a:endParaRPr lang="en-US" altLang="en-US" sz="1200"/>
          </a:p>
        </p:txBody>
      </p:sp>
    </p:spTree>
    <p:extLst>
      <p:ext uri="{BB962C8B-B14F-4D97-AF65-F5344CB8AC3E}">
        <p14:creationId xmlns:p14="http://schemas.microsoft.com/office/powerpoint/2010/main" val="23129651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a:extLst>
              <a:ext uri="{FF2B5EF4-FFF2-40B4-BE49-F238E27FC236}">
                <a16:creationId xmlns:a16="http://schemas.microsoft.com/office/drawing/2014/main" id="{2E9473F7-90BF-9849-BE47-2D94119C2161}"/>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4" name="Notes Placeholder 2">
            <a:extLst>
              <a:ext uri="{FF2B5EF4-FFF2-40B4-BE49-F238E27FC236}">
                <a16:creationId xmlns:a16="http://schemas.microsoft.com/office/drawing/2014/main" id="{F496A52F-18BA-CD47-A977-60B3EC56534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Apple, Dell, Samsung and nearly every other “technological” digital giants use print  and ALL use product logistic to help in the purchase, provide expanded support, manuals, guides and sales material all to get you to purchase a product.</a:t>
            </a:r>
          </a:p>
        </p:txBody>
      </p:sp>
      <p:sp>
        <p:nvSpPr>
          <p:cNvPr id="100355" name="Slide Number Placeholder 3">
            <a:extLst>
              <a:ext uri="{FF2B5EF4-FFF2-40B4-BE49-F238E27FC236}">
                <a16:creationId xmlns:a16="http://schemas.microsoft.com/office/drawing/2014/main" id="{EF2935A5-C525-5E4A-B011-9EF0B47980E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9BC8A4AF-235F-D848-9578-8B9ADE510986}" type="slidenum">
              <a:rPr lang="en-US" altLang="en-US" sz="1200"/>
              <a:pPr eaLnBrk="1" hangingPunct="1"/>
              <a:t>53</a:t>
            </a:fld>
            <a:endParaRPr lang="en-US" altLang="en-US" sz="1200"/>
          </a:p>
        </p:txBody>
      </p:sp>
    </p:spTree>
    <p:extLst>
      <p:ext uri="{BB962C8B-B14F-4D97-AF65-F5344CB8AC3E}">
        <p14:creationId xmlns:p14="http://schemas.microsoft.com/office/powerpoint/2010/main" val="28919810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a:extLst>
              <a:ext uri="{FF2B5EF4-FFF2-40B4-BE49-F238E27FC236}">
                <a16:creationId xmlns:a16="http://schemas.microsoft.com/office/drawing/2014/main" id="{DC58E143-46E7-674B-BCBC-5918F6BDC743}"/>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2" name="Notes Placeholder 2">
            <a:extLst>
              <a:ext uri="{FF2B5EF4-FFF2-40B4-BE49-F238E27FC236}">
                <a16:creationId xmlns:a16="http://schemas.microsoft.com/office/drawing/2014/main" id="{1C2533F7-111E-9F45-9F70-507E52C6C6E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User manuals, up sell mailings, direct marketing tend to be print based.</a:t>
            </a:r>
          </a:p>
        </p:txBody>
      </p:sp>
      <p:sp>
        <p:nvSpPr>
          <p:cNvPr id="102403" name="Slide Number Placeholder 3">
            <a:extLst>
              <a:ext uri="{FF2B5EF4-FFF2-40B4-BE49-F238E27FC236}">
                <a16:creationId xmlns:a16="http://schemas.microsoft.com/office/drawing/2014/main" id="{10E8042B-43F3-D54F-92CE-93E8C4B9963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C6A51084-B0CC-4546-B858-79215DB515D8}" type="slidenum">
              <a:rPr lang="en-US" altLang="en-US" sz="1200"/>
              <a:pPr eaLnBrk="1" hangingPunct="1"/>
              <a:t>54</a:t>
            </a:fld>
            <a:endParaRPr lang="en-US" altLang="en-US" sz="1200"/>
          </a:p>
        </p:txBody>
      </p:sp>
    </p:spTree>
    <p:extLst>
      <p:ext uri="{BB962C8B-B14F-4D97-AF65-F5344CB8AC3E}">
        <p14:creationId xmlns:p14="http://schemas.microsoft.com/office/powerpoint/2010/main" val="32944942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a:extLst>
              <a:ext uri="{FF2B5EF4-FFF2-40B4-BE49-F238E27FC236}">
                <a16:creationId xmlns:a16="http://schemas.microsoft.com/office/drawing/2014/main" id="{6A0FD7BE-4696-524F-914C-F5B8B6CE860C}"/>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0" name="Notes Placeholder 2">
            <a:extLst>
              <a:ext uri="{FF2B5EF4-FFF2-40B4-BE49-F238E27FC236}">
                <a16:creationId xmlns:a16="http://schemas.microsoft.com/office/drawing/2014/main" id="{519BE6F0-8ABC-3046-B40A-2211A7F4D7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HAPTIC, means touch, we seems as a race like touching, not only each other but physical things like paper, todays term substrate.</a:t>
            </a:r>
          </a:p>
          <a:p>
            <a:pPr eaLnBrk="1" hangingPunct="1">
              <a:spcBef>
                <a:spcPct val="0"/>
              </a:spcBef>
            </a:pPr>
            <a:endParaRPr lang="en-US" altLang="en-US">
              <a:ea typeface="ＭＳ Ｐゴシック" panose="020B0600070205080204" pitchFamily="34" charset="-128"/>
            </a:endParaRPr>
          </a:p>
        </p:txBody>
      </p:sp>
      <p:sp>
        <p:nvSpPr>
          <p:cNvPr id="104451" name="Slide Number Placeholder 3">
            <a:extLst>
              <a:ext uri="{FF2B5EF4-FFF2-40B4-BE49-F238E27FC236}">
                <a16:creationId xmlns:a16="http://schemas.microsoft.com/office/drawing/2014/main" id="{DAA0A8A0-DB3F-3C48-9A09-FB4966DC25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AF0EF01B-D6B5-F04F-9A0E-3725AA3FBDFA}" type="slidenum">
              <a:rPr lang="en-US" altLang="en-US" sz="1200"/>
              <a:pPr eaLnBrk="1" hangingPunct="1"/>
              <a:t>55</a:t>
            </a:fld>
            <a:endParaRPr lang="en-US" altLang="en-US" sz="1200"/>
          </a:p>
        </p:txBody>
      </p:sp>
    </p:spTree>
    <p:extLst>
      <p:ext uri="{BB962C8B-B14F-4D97-AF65-F5344CB8AC3E}">
        <p14:creationId xmlns:p14="http://schemas.microsoft.com/office/powerpoint/2010/main" val="2470792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a:extLst>
              <a:ext uri="{FF2B5EF4-FFF2-40B4-BE49-F238E27FC236}">
                <a16:creationId xmlns:a16="http://schemas.microsoft.com/office/drawing/2014/main" id="{31AF2EBE-987C-814D-8CA8-75DA4BA6045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a:extLst>
              <a:ext uri="{FF2B5EF4-FFF2-40B4-BE49-F238E27FC236}">
                <a16:creationId xmlns:a16="http://schemas.microsoft.com/office/drawing/2014/main" id="{13C22993-4875-8946-B51A-11E177A410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Marketing/Communications</a:t>
            </a:r>
          </a:p>
          <a:p>
            <a:pPr eaLnBrk="1" hangingPunct="1">
              <a:spcBef>
                <a:spcPct val="0"/>
              </a:spcBef>
            </a:pPr>
            <a:r>
              <a:rPr lang="en-US" altLang="en-US" b="1">
                <a:ea typeface="ＭＳ Ｐゴシック" panose="020B0600070205080204" pitchFamily="34" charset="-128"/>
              </a:rPr>
              <a:t>I have been on the forefront of the evolution of print, linking Advertising, Marketing and Communications and print to new media and emerging technologies for over the past 15 years!</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b="1">
                <a:ea typeface="ＭＳ Ｐゴシック" panose="020B0600070205080204" pitchFamily="34" charset="-128"/>
              </a:rPr>
              <a:t>The Print Council –expand and the Why Print- expand program!</a:t>
            </a:r>
          </a:p>
          <a:p>
            <a:pPr eaLnBrk="1" hangingPunct="1">
              <a:spcBef>
                <a:spcPct val="0"/>
              </a:spcBef>
            </a:pPr>
            <a:endParaRPr lang="en-US" altLang="en-US">
              <a:ea typeface="ＭＳ Ｐゴシック" panose="020B0600070205080204" pitchFamily="34" charset="-128"/>
            </a:endParaRPr>
          </a:p>
        </p:txBody>
      </p:sp>
      <p:sp>
        <p:nvSpPr>
          <p:cNvPr id="35843" name="Slide Number Placeholder 3">
            <a:extLst>
              <a:ext uri="{FF2B5EF4-FFF2-40B4-BE49-F238E27FC236}">
                <a16:creationId xmlns:a16="http://schemas.microsoft.com/office/drawing/2014/main" id="{E9BDB6E2-29ED-BC42-9DF2-A075B1B8A7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B704B228-31E3-8743-A300-9D5D6BD88D08}" type="slidenum">
              <a:rPr lang="en-US" altLang="en-US" sz="1200"/>
              <a:pPr eaLnBrk="1" hangingPunct="1"/>
              <a:t>5</a:t>
            </a:fld>
            <a:endParaRPr lang="en-US" altLang="en-US" sz="1200"/>
          </a:p>
        </p:txBody>
      </p:sp>
    </p:spTree>
    <p:extLst>
      <p:ext uri="{BB962C8B-B14F-4D97-AF65-F5344CB8AC3E}">
        <p14:creationId xmlns:p14="http://schemas.microsoft.com/office/powerpoint/2010/main" val="26544674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a:extLst>
              <a:ext uri="{FF2B5EF4-FFF2-40B4-BE49-F238E27FC236}">
                <a16:creationId xmlns:a16="http://schemas.microsoft.com/office/drawing/2014/main" id="{0EA018F8-1058-C74C-B862-713348A1BE84}"/>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8" name="Notes Placeholder 2">
            <a:extLst>
              <a:ext uri="{FF2B5EF4-FFF2-40B4-BE49-F238E27FC236}">
                <a16:creationId xmlns:a16="http://schemas.microsoft.com/office/drawing/2014/main" id="{21F084AC-89D2-2F45-8FAE-FCC43932FB9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Direct Marketing generates one of the highest ROI for every dollar spent up to $13.00 is returned.</a:t>
            </a:r>
          </a:p>
        </p:txBody>
      </p:sp>
      <p:sp>
        <p:nvSpPr>
          <p:cNvPr id="106499" name="Slide Number Placeholder 3">
            <a:extLst>
              <a:ext uri="{FF2B5EF4-FFF2-40B4-BE49-F238E27FC236}">
                <a16:creationId xmlns:a16="http://schemas.microsoft.com/office/drawing/2014/main" id="{CB352970-776E-D742-BC2A-416B19B3A44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AFED91E2-DA87-2C46-B5EC-5147489C35CF}" type="slidenum">
              <a:rPr lang="en-US" altLang="en-US" sz="1200"/>
              <a:pPr eaLnBrk="1" hangingPunct="1"/>
              <a:t>56</a:t>
            </a:fld>
            <a:endParaRPr lang="en-US" altLang="en-US" sz="1200"/>
          </a:p>
        </p:txBody>
      </p:sp>
    </p:spTree>
    <p:extLst>
      <p:ext uri="{BB962C8B-B14F-4D97-AF65-F5344CB8AC3E}">
        <p14:creationId xmlns:p14="http://schemas.microsoft.com/office/powerpoint/2010/main" val="35292251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a:extLst>
              <a:ext uri="{FF2B5EF4-FFF2-40B4-BE49-F238E27FC236}">
                <a16:creationId xmlns:a16="http://schemas.microsoft.com/office/drawing/2014/main" id="{7CE6312E-3188-8244-A777-44CDF0F06311}"/>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6" name="Notes Placeholder 2">
            <a:extLst>
              <a:ext uri="{FF2B5EF4-FFF2-40B4-BE49-F238E27FC236}">
                <a16:creationId xmlns:a16="http://schemas.microsoft.com/office/drawing/2014/main" id="{D45325A4-8C66-AD4A-A199-B649891DB0A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Need a job?</a:t>
            </a:r>
          </a:p>
          <a:p>
            <a:pPr eaLnBrk="1" hangingPunct="1">
              <a:spcBef>
                <a:spcPct val="0"/>
              </a:spcBef>
            </a:pPr>
            <a:r>
              <a:rPr lang="en-US" altLang="en-US" b="1">
                <a:ea typeface="ＭＳ Ｐゴシック" panose="020B0600070205080204" pitchFamily="34" charset="-128"/>
              </a:rPr>
              <a:t>Check out the source The Bureau of Labor Statistics</a:t>
            </a:r>
          </a:p>
          <a:p>
            <a:pPr eaLnBrk="1" hangingPunct="1">
              <a:spcBef>
                <a:spcPct val="0"/>
              </a:spcBef>
            </a:pPr>
            <a:endParaRPr lang="en-US" altLang="en-US">
              <a:ea typeface="ＭＳ Ｐゴシック" panose="020B0600070205080204" pitchFamily="34" charset="-128"/>
            </a:endParaRPr>
          </a:p>
        </p:txBody>
      </p:sp>
      <p:sp>
        <p:nvSpPr>
          <p:cNvPr id="108547" name="Slide Number Placeholder 3">
            <a:extLst>
              <a:ext uri="{FF2B5EF4-FFF2-40B4-BE49-F238E27FC236}">
                <a16:creationId xmlns:a16="http://schemas.microsoft.com/office/drawing/2014/main" id="{FD4A0450-3280-3342-9010-DA3FA20110C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C1888FB1-F427-F94C-B67A-9D35E924D5BC}" type="slidenum">
              <a:rPr lang="en-US" altLang="en-US" sz="1200"/>
              <a:pPr eaLnBrk="1" hangingPunct="1"/>
              <a:t>57</a:t>
            </a:fld>
            <a:endParaRPr lang="en-US" altLang="en-US" sz="1200"/>
          </a:p>
        </p:txBody>
      </p:sp>
    </p:spTree>
    <p:extLst>
      <p:ext uri="{BB962C8B-B14F-4D97-AF65-F5344CB8AC3E}">
        <p14:creationId xmlns:p14="http://schemas.microsoft.com/office/powerpoint/2010/main" val="23427717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1">
            <a:extLst>
              <a:ext uri="{FF2B5EF4-FFF2-40B4-BE49-F238E27FC236}">
                <a16:creationId xmlns:a16="http://schemas.microsoft.com/office/drawing/2014/main" id="{93412401-DDE7-E242-BA25-F3EB569E5B67}"/>
              </a:ext>
            </a:extLst>
          </p:cNvPr>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10594" name="Rectangle 2">
            <a:extLst>
              <a:ext uri="{FF2B5EF4-FFF2-40B4-BE49-F238E27FC236}">
                <a16:creationId xmlns:a16="http://schemas.microsoft.com/office/drawing/2014/main" id="{71416903-CD0E-6942-86AF-3E5B4B58DB8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Printing is often seen as the back water the last link and perhaps the weakest link within the chain of communications.</a:t>
            </a:r>
          </a:p>
          <a:p>
            <a:endParaRPr lang="en-US" altLang="en-US" b="1">
              <a:ea typeface="ＭＳ Ｐゴシック" panose="020B0600070205080204" pitchFamily="34" charset="-128"/>
            </a:endParaRPr>
          </a:p>
          <a:p>
            <a:r>
              <a:rPr lang="en-US" altLang="en-US" b="1">
                <a:ea typeface="ＭＳ Ｐゴシック" panose="020B0600070205080204" pitchFamily="34" charset="-128"/>
              </a:rPr>
              <a:t>But you, your skill set are broad based and includes many additional opportunities to increase your business and turn a profit, in short many of the additional services that will follow are potential centers of profit.</a:t>
            </a:r>
          </a:p>
        </p:txBody>
      </p:sp>
    </p:spTree>
    <p:extLst>
      <p:ext uri="{BB962C8B-B14F-4D97-AF65-F5344CB8AC3E}">
        <p14:creationId xmlns:p14="http://schemas.microsoft.com/office/powerpoint/2010/main" val="338014469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a:extLst>
              <a:ext uri="{FF2B5EF4-FFF2-40B4-BE49-F238E27FC236}">
                <a16:creationId xmlns:a16="http://schemas.microsoft.com/office/drawing/2014/main" id="{FE33F807-1702-9B48-902D-45153DFF1F2A}"/>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2" name="Notes Placeholder 2">
            <a:extLst>
              <a:ext uri="{FF2B5EF4-FFF2-40B4-BE49-F238E27FC236}">
                <a16:creationId xmlns:a16="http://schemas.microsoft.com/office/drawing/2014/main" id="{89C20DC1-148D-AE49-822A-21FFA565DE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Need a job?</a:t>
            </a:r>
          </a:p>
          <a:p>
            <a:pPr eaLnBrk="1" hangingPunct="1">
              <a:spcBef>
                <a:spcPct val="0"/>
              </a:spcBef>
            </a:pPr>
            <a:r>
              <a:rPr lang="en-US" altLang="en-US" b="1">
                <a:ea typeface="ＭＳ Ｐゴシック" panose="020B0600070205080204" pitchFamily="34" charset="-128"/>
              </a:rPr>
              <a:t>Check out the source The Bureau of Labor Statistics</a:t>
            </a:r>
          </a:p>
          <a:p>
            <a:pPr eaLnBrk="1" hangingPunct="1">
              <a:spcBef>
                <a:spcPct val="0"/>
              </a:spcBef>
            </a:pPr>
            <a:endParaRPr lang="en-US" altLang="en-US">
              <a:ea typeface="ＭＳ Ｐゴシック" panose="020B0600070205080204" pitchFamily="34" charset="-128"/>
            </a:endParaRPr>
          </a:p>
        </p:txBody>
      </p:sp>
      <p:sp>
        <p:nvSpPr>
          <p:cNvPr id="112643" name="Slide Number Placeholder 3">
            <a:extLst>
              <a:ext uri="{FF2B5EF4-FFF2-40B4-BE49-F238E27FC236}">
                <a16:creationId xmlns:a16="http://schemas.microsoft.com/office/drawing/2014/main" id="{A5F92681-773C-AA49-BA50-25CB9239EC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1F5E5A92-C2E6-9E42-B546-25FBF00F3C6A}" type="slidenum">
              <a:rPr lang="en-US" altLang="en-US" sz="1200"/>
              <a:pPr eaLnBrk="1" hangingPunct="1"/>
              <a:t>59</a:t>
            </a:fld>
            <a:endParaRPr lang="en-US" altLang="en-US" sz="1200"/>
          </a:p>
        </p:txBody>
      </p:sp>
    </p:spTree>
    <p:extLst>
      <p:ext uri="{BB962C8B-B14F-4D97-AF65-F5344CB8AC3E}">
        <p14:creationId xmlns:p14="http://schemas.microsoft.com/office/powerpoint/2010/main" val="2892000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1">
            <a:extLst>
              <a:ext uri="{FF2B5EF4-FFF2-40B4-BE49-F238E27FC236}">
                <a16:creationId xmlns:a16="http://schemas.microsoft.com/office/drawing/2014/main" id="{CBE989DA-435B-7443-9266-094930D7285E}"/>
              </a:ext>
            </a:extLst>
          </p:cNvPr>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14690" name="Rectangle 2">
            <a:extLst>
              <a:ext uri="{FF2B5EF4-FFF2-40B4-BE49-F238E27FC236}">
                <a16:creationId xmlns:a16="http://schemas.microsoft.com/office/drawing/2014/main" id="{DFA55BFF-0BF8-174E-BBC0-8F5E301B204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This visual is used in the ilearning session title An Introduction to Marketing and visually sums up the many but not all of the new business opportunities available to you to gain new business from this presentation.</a:t>
            </a:r>
          </a:p>
          <a:p>
            <a:endParaRPr lang="en-US" altLang="en-US" b="1">
              <a:ea typeface="ＭＳ Ｐゴシック" panose="020B0600070205080204" pitchFamily="34" charset="-128"/>
            </a:endParaRPr>
          </a:p>
          <a:p>
            <a:r>
              <a:rPr lang="en-US" altLang="en-US" b="1">
                <a:ea typeface="ＭＳ Ｐゴシック" panose="020B0600070205080204" pitchFamily="34" charset="-128"/>
              </a:rPr>
              <a:t>North American print service providers who grew annual revenues by 10 percent or more from 2012 to 2013 generated 26 percent of their revenues from non-print, value-added services. </a:t>
            </a:r>
          </a:p>
        </p:txBody>
      </p:sp>
    </p:spTree>
    <p:extLst>
      <p:ext uri="{BB962C8B-B14F-4D97-AF65-F5344CB8AC3E}">
        <p14:creationId xmlns:p14="http://schemas.microsoft.com/office/powerpoint/2010/main" val="9088580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a:extLst>
              <a:ext uri="{FF2B5EF4-FFF2-40B4-BE49-F238E27FC236}">
                <a16:creationId xmlns:a16="http://schemas.microsoft.com/office/drawing/2014/main" id="{FE33F807-1702-9B48-902D-45153DFF1F2A}"/>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2" name="Notes Placeholder 2">
            <a:extLst>
              <a:ext uri="{FF2B5EF4-FFF2-40B4-BE49-F238E27FC236}">
                <a16:creationId xmlns:a16="http://schemas.microsoft.com/office/drawing/2014/main" id="{89C20DC1-148D-AE49-822A-21FFA565DE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Need a job?</a:t>
            </a:r>
          </a:p>
          <a:p>
            <a:pPr eaLnBrk="1" hangingPunct="1">
              <a:spcBef>
                <a:spcPct val="0"/>
              </a:spcBef>
            </a:pPr>
            <a:r>
              <a:rPr lang="en-US" altLang="en-US" b="1">
                <a:ea typeface="ＭＳ Ｐゴシック" panose="020B0600070205080204" pitchFamily="34" charset="-128"/>
              </a:rPr>
              <a:t>Check out the source The Bureau of Labor Statistics</a:t>
            </a:r>
          </a:p>
          <a:p>
            <a:pPr eaLnBrk="1" hangingPunct="1">
              <a:spcBef>
                <a:spcPct val="0"/>
              </a:spcBef>
            </a:pPr>
            <a:endParaRPr lang="en-US" altLang="en-US">
              <a:ea typeface="ＭＳ Ｐゴシック" panose="020B0600070205080204" pitchFamily="34" charset="-128"/>
            </a:endParaRPr>
          </a:p>
        </p:txBody>
      </p:sp>
      <p:sp>
        <p:nvSpPr>
          <p:cNvPr id="112643" name="Slide Number Placeholder 3">
            <a:extLst>
              <a:ext uri="{FF2B5EF4-FFF2-40B4-BE49-F238E27FC236}">
                <a16:creationId xmlns:a16="http://schemas.microsoft.com/office/drawing/2014/main" id="{A5F92681-773C-AA49-BA50-25CB9239EC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1F5E5A92-C2E6-9E42-B546-25FBF00F3C6A}" type="slidenum">
              <a:rPr lang="en-US" altLang="en-US" sz="1200"/>
              <a:pPr eaLnBrk="1" hangingPunct="1"/>
              <a:t>61</a:t>
            </a:fld>
            <a:endParaRPr lang="en-US" altLang="en-US" sz="1200"/>
          </a:p>
        </p:txBody>
      </p:sp>
    </p:spTree>
    <p:extLst>
      <p:ext uri="{BB962C8B-B14F-4D97-AF65-F5344CB8AC3E}">
        <p14:creationId xmlns:p14="http://schemas.microsoft.com/office/powerpoint/2010/main" val="38083104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a:extLst>
              <a:ext uri="{FF2B5EF4-FFF2-40B4-BE49-F238E27FC236}">
                <a16:creationId xmlns:a16="http://schemas.microsoft.com/office/drawing/2014/main" id="{FE33F807-1702-9B48-902D-45153DFF1F2A}"/>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2" name="Notes Placeholder 2">
            <a:extLst>
              <a:ext uri="{FF2B5EF4-FFF2-40B4-BE49-F238E27FC236}">
                <a16:creationId xmlns:a16="http://schemas.microsoft.com/office/drawing/2014/main" id="{89C20DC1-148D-AE49-822A-21FFA565DE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Need a job?</a:t>
            </a:r>
          </a:p>
          <a:p>
            <a:pPr eaLnBrk="1" hangingPunct="1">
              <a:spcBef>
                <a:spcPct val="0"/>
              </a:spcBef>
            </a:pPr>
            <a:r>
              <a:rPr lang="en-US" altLang="en-US" b="1">
                <a:ea typeface="ＭＳ Ｐゴシック" panose="020B0600070205080204" pitchFamily="34" charset="-128"/>
              </a:rPr>
              <a:t>Check out the source The Bureau of Labor Statistics</a:t>
            </a:r>
          </a:p>
          <a:p>
            <a:pPr eaLnBrk="1" hangingPunct="1">
              <a:spcBef>
                <a:spcPct val="0"/>
              </a:spcBef>
            </a:pPr>
            <a:endParaRPr lang="en-US" altLang="en-US">
              <a:ea typeface="ＭＳ Ｐゴシック" panose="020B0600070205080204" pitchFamily="34" charset="-128"/>
            </a:endParaRPr>
          </a:p>
        </p:txBody>
      </p:sp>
      <p:sp>
        <p:nvSpPr>
          <p:cNvPr id="112643" name="Slide Number Placeholder 3">
            <a:extLst>
              <a:ext uri="{FF2B5EF4-FFF2-40B4-BE49-F238E27FC236}">
                <a16:creationId xmlns:a16="http://schemas.microsoft.com/office/drawing/2014/main" id="{A5F92681-773C-AA49-BA50-25CB9239EC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1F5E5A92-C2E6-9E42-B546-25FBF00F3C6A}" type="slidenum">
              <a:rPr lang="en-US" altLang="en-US" sz="1200"/>
              <a:pPr eaLnBrk="1" hangingPunct="1"/>
              <a:t>62</a:t>
            </a:fld>
            <a:endParaRPr lang="en-US" altLang="en-US" sz="1200"/>
          </a:p>
        </p:txBody>
      </p:sp>
    </p:spTree>
    <p:extLst>
      <p:ext uri="{BB962C8B-B14F-4D97-AF65-F5344CB8AC3E}">
        <p14:creationId xmlns:p14="http://schemas.microsoft.com/office/powerpoint/2010/main" val="14929331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a:extLst>
              <a:ext uri="{FF2B5EF4-FFF2-40B4-BE49-F238E27FC236}">
                <a16:creationId xmlns:a16="http://schemas.microsoft.com/office/drawing/2014/main" id="{FE33F807-1702-9B48-902D-45153DFF1F2A}"/>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2" name="Notes Placeholder 2">
            <a:extLst>
              <a:ext uri="{FF2B5EF4-FFF2-40B4-BE49-F238E27FC236}">
                <a16:creationId xmlns:a16="http://schemas.microsoft.com/office/drawing/2014/main" id="{89C20DC1-148D-AE49-822A-21FFA565DE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Need a job?</a:t>
            </a:r>
          </a:p>
          <a:p>
            <a:pPr eaLnBrk="1" hangingPunct="1">
              <a:spcBef>
                <a:spcPct val="0"/>
              </a:spcBef>
            </a:pPr>
            <a:r>
              <a:rPr lang="en-US" altLang="en-US" b="1">
                <a:ea typeface="ＭＳ Ｐゴシック" panose="020B0600070205080204" pitchFamily="34" charset="-128"/>
              </a:rPr>
              <a:t>Check out the source The Bureau of Labor Statistics</a:t>
            </a:r>
          </a:p>
          <a:p>
            <a:pPr eaLnBrk="1" hangingPunct="1">
              <a:spcBef>
                <a:spcPct val="0"/>
              </a:spcBef>
            </a:pPr>
            <a:endParaRPr lang="en-US" altLang="en-US">
              <a:ea typeface="ＭＳ Ｐゴシック" panose="020B0600070205080204" pitchFamily="34" charset="-128"/>
            </a:endParaRPr>
          </a:p>
        </p:txBody>
      </p:sp>
      <p:sp>
        <p:nvSpPr>
          <p:cNvPr id="112643" name="Slide Number Placeholder 3">
            <a:extLst>
              <a:ext uri="{FF2B5EF4-FFF2-40B4-BE49-F238E27FC236}">
                <a16:creationId xmlns:a16="http://schemas.microsoft.com/office/drawing/2014/main" id="{A5F92681-773C-AA49-BA50-25CB9239EC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1F5E5A92-C2E6-9E42-B546-25FBF00F3C6A}" type="slidenum">
              <a:rPr lang="en-US" altLang="en-US" sz="1200"/>
              <a:pPr eaLnBrk="1" hangingPunct="1"/>
              <a:t>63</a:t>
            </a:fld>
            <a:endParaRPr lang="en-US" altLang="en-US" sz="1200"/>
          </a:p>
        </p:txBody>
      </p:sp>
    </p:spTree>
    <p:extLst>
      <p:ext uri="{BB962C8B-B14F-4D97-AF65-F5344CB8AC3E}">
        <p14:creationId xmlns:p14="http://schemas.microsoft.com/office/powerpoint/2010/main" val="23447990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a:extLst>
              <a:ext uri="{FF2B5EF4-FFF2-40B4-BE49-F238E27FC236}">
                <a16:creationId xmlns:a16="http://schemas.microsoft.com/office/drawing/2014/main" id="{FE33F807-1702-9B48-902D-45153DFF1F2A}"/>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2" name="Notes Placeholder 2">
            <a:extLst>
              <a:ext uri="{FF2B5EF4-FFF2-40B4-BE49-F238E27FC236}">
                <a16:creationId xmlns:a16="http://schemas.microsoft.com/office/drawing/2014/main" id="{89C20DC1-148D-AE49-822A-21FFA565DE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Need a job?</a:t>
            </a:r>
          </a:p>
          <a:p>
            <a:pPr eaLnBrk="1" hangingPunct="1">
              <a:spcBef>
                <a:spcPct val="0"/>
              </a:spcBef>
            </a:pPr>
            <a:r>
              <a:rPr lang="en-US" altLang="en-US" b="1">
                <a:ea typeface="ＭＳ Ｐゴシック" panose="020B0600070205080204" pitchFamily="34" charset="-128"/>
              </a:rPr>
              <a:t>Check out the source The Bureau of Labor Statistics</a:t>
            </a:r>
          </a:p>
          <a:p>
            <a:pPr eaLnBrk="1" hangingPunct="1">
              <a:spcBef>
                <a:spcPct val="0"/>
              </a:spcBef>
            </a:pPr>
            <a:endParaRPr lang="en-US" altLang="en-US">
              <a:ea typeface="ＭＳ Ｐゴシック" panose="020B0600070205080204" pitchFamily="34" charset="-128"/>
            </a:endParaRPr>
          </a:p>
        </p:txBody>
      </p:sp>
      <p:sp>
        <p:nvSpPr>
          <p:cNvPr id="112643" name="Slide Number Placeholder 3">
            <a:extLst>
              <a:ext uri="{FF2B5EF4-FFF2-40B4-BE49-F238E27FC236}">
                <a16:creationId xmlns:a16="http://schemas.microsoft.com/office/drawing/2014/main" id="{A5F92681-773C-AA49-BA50-25CB9239EC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1F5E5A92-C2E6-9E42-B546-25FBF00F3C6A}" type="slidenum">
              <a:rPr lang="en-US" altLang="en-US" sz="1200"/>
              <a:pPr eaLnBrk="1" hangingPunct="1"/>
              <a:t>64</a:t>
            </a:fld>
            <a:endParaRPr lang="en-US" altLang="en-US" sz="1200"/>
          </a:p>
        </p:txBody>
      </p:sp>
    </p:spTree>
    <p:extLst>
      <p:ext uri="{BB962C8B-B14F-4D97-AF65-F5344CB8AC3E}">
        <p14:creationId xmlns:p14="http://schemas.microsoft.com/office/powerpoint/2010/main" val="5906458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A44C7428-2854-124F-A9FF-EA92C4C90A49}"/>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959CAEC3-415B-5E46-8A95-1904FC0E7B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Let’s break for 10 minutes.</a:t>
            </a:r>
          </a:p>
          <a:p>
            <a:pPr eaLnBrk="1" hangingPunct="1">
              <a:spcBef>
                <a:spcPct val="0"/>
              </a:spcBef>
            </a:pPr>
            <a:endParaRPr lang="en-US" altLang="en-US">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1A6EEC87-6979-4B47-853A-4485F135FB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E76D0D3A-EC40-2F4A-9EBB-080BB45C8BE4}" type="slidenum">
              <a:rPr lang="en-US" altLang="en-US" sz="1200"/>
              <a:pPr eaLnBrk="1" hangingPunct="1"/>
              <a:t>65</a:t>
            </a:fld>
            <a:endParaRPr lang="en-US" altLang="en-US" sz="1200"/>
          </a:p>
        </p:txBody>
      </p:sp>
    </p:spTree>
    <p:extLst>
      <p:ext uri="{BB962C8B-B14F-4D97-AF65-F5344CB8AC3E}">
        <p14:creationId xmlns:p14="http://schemas.microsoft.com/office/powerpoint/2010/main" val="1281552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a:extLst>
              <a:ext uri="{FF2B5EF4-FFF2-40B4-BE49-F238E27FC236}">
                <a16:creationId xmlns:a16="http://schemas.microsoft.com/office/drawing/2014/main" id="{31AF2EBE-987C-814D-8CA8-75DA4BA6045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a:extLst>
              <a:ext uri="{FF2B5EF4-FFF2-40B4-BE49-F238E27FC236}">
                <a16:creationId xmlns:a16="http://schemas.microsoft.com/office/drawing/2014/main" id="{13C22993-4875-8946-B51A-11E177A410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Marketing/Communications</a:t>
            </a:r>
          </a:p>
          <a:p>
            <a:pPr eaLnBrk="1" hangingPunct="1">
              <a:spcBef>
                <a:spcPct val="0"/>
              </a:spcBef>
            </a:pPr>
            <a:r>
              <a:rPr lang="en-US" altLang="en-US" b="1">
                <a:ea typeface="ＭＳ Ｐゴシック" panose="020B0600070205080204" pitchFamily="34" charset="-128"/>
              </a:rPr>
              <a:t>I have been on the forefront of the evolution of print, linking Advertising, Marketing and Communications and print to new media and emerging technologies for over the past 15 years!</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b="1">
                <a:ea typeface="ＭＳ Ｐゴシック" panose="020B0600070205080204" pitchFamily="34" charset="-128"/>
              </a:rPr>
              <a:t>The Print Council –expand and the Why Print- expand program!</a:t>
            </a:r>
          </a:p>
          <a:p>
            <a:pPr eaLnBrk="1" hangingPunct="1">
              <a:spcBef>
                <a:spcPct val="0"/>
              </a:spcBef>
            </a:pPr>
            <a:endParaRPr lang="en-US" altLang="en-US">
              <a:ea typeface="ＭＳ Ｐゴシック" panose="020B0600070205080204" pitchFamily="34" charset="-128"/>
            </a:endParaRPr>
          </a:p>
        </p:txBody>
      </p:sp>
      <p:sp>
        <p:nvSpPr>
          <p:cNvPr id="35843" name="Slide Number Placeholder 3">
            <a:extLst>
              <a:ext uri="{FF2B5EF4-FFF2-40B4-BE49-F238E27FC236}">
                <a16:creationId xmlns:a16="http://schemas.microsoft.com/office/drawing/2014/main" id="{E9BDB6E2-29ED-BC42-9DF2-A075B1B8A7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B704B228-31E3-8743-A300-9D5D6BD88D08}" type="slidenum">
              <a:rPr lang="en-US" altLang="en-US" sz="1200"/>
              <a:pPr eaLnBrk="1" hangingPunct="1"/>
              <a:t>6</a:t>
            </a:fld>
            <a:endParaRPr lang="en-US" altLang="en-US" sz="1200"/>
          </a:p>
        </p:txBody>
      </p:sp>
    </p:spTree>
    <p:extLst>
      <p:ext uri="{BB962C8B-B14F-4D97-AF65-F5344CB8AC3E}">
        <p14:creationId xmlns:p14="http://schemas.microsoft.com/office/powerpoint/2010/main" val="6842455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A44C7428-2854-124F-A9FF-EA92C4C90A49}"/>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959CAEC3-415B-5E46-8A95-1904FC0E7B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Let’s break for 10 minutes.</a:t>
            </a:r>
          </a:p>
          <a:p>
            <a:pPr eaLnBrk="1" hangingPunct="1">
              <a:spcBef>
                <a:spcPct val="0"/>
              </a:spcBef>
            </a:pPr>
            <a:endParaRPr lang="en-US" altLang="en-US">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1A6EEC87-6979-4B47-853A-4485F135FB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E76D0D3A-EC40-2F4A-9EBB-080BB45C8BE4}" type="slidenum">
              <a:rPr lang="en-US" altLang="en-US" sz="1200"/>
              <a:pPr eaLnBrk="1" hangingPunct="1"/>
              <a:t>70</a:t>
            </a:fld>
            <a:endParaRPr lang="en-US" altLang="en-US" sz="1200"/>
          </a:p>
        </p:txBody>
      </p:sp>
    </p:spTree>
    <p:extLst>
      <p:ext uri="{BB962C8B-B14F-4D97-AF65-F5344CB8AC3E}">
        <p14:creationId xmlns:p14="http://schemas.microsoft.com/office/powerpoint/2010/main" val="39057109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A44C7428-2854-124F-A9FF-EA92C4C90A49}"/>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959CAEC3-415B-5E46-8A95-1904FC0E7B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Let’s break for 10 minutes.</a:t>
            </a:r>
          </a:p>
          <a:p>
            <a:pPr eaLnBrk="1" hangingPunct="1">
              <a:spcBef>
                <a:spcPct val="0"/>
              </a:spcBef>
            </a:pPr>
            <a:endParaRPr lang="en-US" altLang="en-US">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1A6EEC87-6979-4B47-853A-4485F135FB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E76D0D3A-EC40-2F4A-9EBB-080BB45C8BE4}" type="slidenum">
              <a:rPr lang="en-US" altLang="en-US" sz="1200"/>
              <a:pPr eaLnBrk="1" hangingPunct="1"/>
              <a:t>71</a:t>
            </a:fld>
            <a:endParaRPr lang="en-US" altLang="en-US" sz="1200"/>
          </a:p>
        </p:txBody>
      </p:sp>
    </p:spTree>
    <p:extLst>
      <p:ext uri="{BB962C8B-B14F-4D97-AF65-F5344CB8AC3E}">
        <p14:creationId xmlns:p14="http://schemas.microsoft.com/office/powerpoint/2010/main" val="22663338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A44C7428-2854-124F-A9FF-EA92C4C90A49}"/>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959CAEC3-415B-5E46-8A95-1904FC0E7B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Let’s break for 10 minutes.</a:t>
            </a:r>
          </a:p>
          <a:p>
            <a:pPr eaLnBrk="1" hangingPunct="1">
              <a:spcBef>
                <a:spcPct val="0"/>
              </a:spcBef>
            </a:pPr>
            <a:endParaRPr lang="en-US" altLang="en-US">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1A6EEC87-6979-4B47-853A-4485F135FB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E76D0D3A-EC40-2F4A-9EBB-080BB45C8BE4}" type="slidenum">
              <a:rPr lang="en-US" altLang="en-US" sz="1200"/>
              <a:pPr eaLnBrk="1" hangingPunct="1"/>
              <a:t>72</a:t>
            </a:fld>
            <a:endParaRPr lang="en-US" altLang="en-US" sz="1200"/>
          </a:p>
        </p:txBody>
      </p:sp>
    </p:spTree>
    <p:extLst>
      <p:ext uri="{BB962C8B-B14F-4D97-AF65-F5344CB8AC3E}">
        <p14:creationId xmlns:p14="http://schemas.microsoft.com/office/powerpoint/2010/main" val="26220271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A44C7428-2854-124F-A9FF-EA92C4C90A49}"/>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959CAEC3-415B-5E46-8A95-1904FC0E7B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Let’s break for 10 minutes.</a:t>
            </a:r>
          </a:p>
          <a:p>
            <a:pPr eaLnBrk="1" hangingPunct="1">
              <a:spcBef>
                <a:spcPct val="0"/>
              </a:spcBef>
            </a:pPr>
            <a:endParaRPr lang="en-US" altLang="en-US">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1A6EEC87-6979-4B47-853A-4485F135FB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E76D0D3A-EC40-2F4A-9EBB-080BB45C8BE4}" type="slidenum">
              <a:rPr lang="en-US" altLang="en-US" sz="1200"/>
              <a:pPr eaLnBrk="1" hangingPunct="1"/>
              <a:t>73</a:t>
            </a:fld>
            <a:endParaRPr lang="en-US" altLang="en-US" sz="1200"/>
          </a:p>
        </p:txBody>
      </p:sp>
    </p:spTree>
    <p:extLst>
      <p:ext uri="{BB962C8B-B14F-4D97-AF65-F5344CB8AC3E}">
        <p14:creationId xmlns:p14="http://schemas.microsoft.com/office/powerpoint/2010/main" val="33237766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a:extLst>
              <a:ext uri="{FF2B5EF4-FFF2-40B4-BE49-F238E27FC236}">
                <a16:creationId xmlns:a16="http://schemas.microsoft.com/office/drawing/2014/main" id="{A44C7428-2854-124F-A9FF-EA92C4C90A49}"/>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a:extLst>
              <a:ext uri="{FF2B5EF4-FFF2-40B4-BE49-F238E27FC236}">
                <a16:creationId xmlns:a16="http://schemas.microsoft.com/office/drawing/2014/main" id="{959CAEC3-415B-5E46-8A95-1904FC0E7B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Let’s break for 10 minutes.</a:t>
            </a:r>
          </a:p>
          <a:p>
            <a:pPr eaLnBrk="1" hangingPunct="1">
              <a:spcBef>
                <a:spcPct val="0"/>
              </a:spcBef>
            </a:pPr>
            <a:endParaRPr lang="en-US" altLang="en-US">
              <a:ea typeface="ＭＳ Ｐゴシック" panose="020B0600070205080204" pitchFamily="34" charset="-128"/>
            </a:endParaRPr>
          </a:p>
        </p:txBody>
      </p:sp>
      <p:sp>
        <p:nvSpPr>
          <p:cNvPr id="75779" name="Slide Number Placeholder 3">
            <a:extLst>
              <a:ext uri="{FF2B5EF4-FFF2-40B4-BE49-F238E27FC236}">
                <a16:creationId xmlns:a16="http://schemas.microsoft.com/office/drawing/2014/main" id="{1A6EEC87-6979-4B47-853A-4485F135FB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E76D0D3A-EC40-2F4A-9EBB-080BB45C8BE4}" type="slidenum">
              <a:rPr lang="en-US" altLang="en-US" sz="1200"/>
              <a:pPr eaLnBrk="1" hangingPunct="1"/>
              <a:t>74</a:t>
            </a:fld>
            <a:endParaRPr lang="en-US" altLang="en-US" sz="1200"/>
          </a:p>
        </p:txBody>
      </p:sp>
    </p:spTree>
    <p:extLst>
      <p:ext uri="{BB962C8B-B14F-4D97-AF65-F5344CB8AC3E}">
        <p14:creationId xmlns:p14="http://schemas.microsoft.com/office/powerpoint/2010/main" val="2975276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a:extLst>
              <a:ext uri="{FF2B5EF4-FFF2-40B4-BE49-F238E27FC236}">
                <a16:creationId xmlns:a16="http://schemas.microsoft.com/office/drawing/2014/main" id="{31AF2EBE-987C-814D-8CA8-75DA4BA6045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a:extLst>
              <a:ext uri="{FF2B5EF4-FFF2-40B4-BE49-F238E27FC236}">
                <a16:creationId xmlns:a16="http://schemas.microsoft.com/office/drawing/2014/main" id="{13C22993-4875-8946-B51A-11E177A410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Marketing/Communications</a:t>
            </a:r>
          </a:p>
          <a:p>
            <a:pPr eaLnBrk="1" hangingPunct="1">
              <a:spcBef>
                <a:spcPct val="0"/>
              </a:spcBef>
            </a:pPr>
            <a:r>
              <a:rPr lang="en-US" altLang="en-US" b="1">
                <a:ea typeface="ＭＳ Ｐゴシック" panose="020B0600070205080204" pitchFamily="34" charset="-128"/>
              </a:rPr>
              <a:t>I have been on the forefront of the evolution of print, linking Advertising, Marketing and Communications and print to new media and emerging technologies for over the past 15 years!</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b="1">
                <a:ea typeface="ＭＳ Ｐゴシック" panose="020B0600070205080204" pitchFamily="34" charset="-128"/>
              </a:rPr>
              <a:t>The Print Council –expand and the Why Print- expand program!</a:t>
            </a:r>
          </a:p>
          <a:p>
            <a:pPr eaLnBrk="1" hangingPunct="1">
              <a:spcBef>
                <a:spcPct val="0"/>
              </a:spcBef>
            </a:pPr>
            <a:endParaRPr lang="en-US" altLang="en-US">
              <a:ea typeface="ＭＳ Ｐゴシック" panose="020B0600070205080204" pitchFamily="34" charset="-128"/>
            </a:endParaRPr>
          </a:p>
        </p:txBody>
      </p:sp>
      <p:sp>
        <p:nvSpPr>
          <p:cNvPr id="35843" name="Slide Number Placeholder 3">
            <a:extLst>
              <a:ext uri="{FF2B5EF4-FFF2-40B4-BE49-F238E27FC236}">
                <a16:creationId xmlns:a16="http://schemas.microsoft.com/office/drawing/2014/main" id="{E9BDB6E2-29ED-BC42-9DF2-A075B1B8A7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B704B228-31E3-8743-A300-9D5D6BD88D08}" type="slidenum">
              <a:rPr lang="en-US" altLang="en-US" sz="1200"/>
              <a:pPr eaLnBrk="1" hangingPunct="1"/>
              <a:t>7</a:t>
            </a:fld>
            <a:endParaRPr lang="en-US" altLang="en-US" sz="1200"/>
          </a:p>
        </p:txBody>
      </p:sp>
    </p:spTree>
    <p:extLst>
      <p:ext uri="{BB962C8B-B14F-4D97-AF65-F5344CB8AC3E}">
        <p14:creationId xmlns:p14="http://schemas.microsoft.com/office/powerpoint/2010/main" val="3603988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a:extLst>
              <a:ext uri="{FF2B5EF4-FFF2-40B4-BE49-F238E27FC236}">
                <a16:creationId xmlns:a16="http://schemas.microsoft.com/office/drawing/2014/main" id="{31AF2EBE-987C-814D-8CA8-75DA4BA6045F}"/>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2" name="Notes Placeholder 2">
            <a:extLst>
              <a:ext uri="{FF2B5EF4-FFF2-40B4-BE49-F238E27FC236}">
                <a16:creationId xmlns:a16="http://schemas.microsoft.com/office/drawing/2014/main" id="{13C22993-4875-8946-B51A-11E177A410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Marketing/Communications</a:t>
            </a:r>
          </a:p>
          <a:p>
            <a:pPr eaLnBrk="1" hangingPunct="1">
              <a:spcBef>
                <a:spcPct val="0"/>
              </a:spcBef>
            </a:pPr>
            <a:r>
              <a:rPr lang="en-US" altLang="en-US" b="1">
                <a:ea typeface="ＭＳ Ｐゴシック" panose="020B0600070205080204" pitchFamily="34" charset="-128"/>
              </a:rPr>
              <a:t>I have been on the forefront of the evolution of print, linking Advertising, Marketing and Communications and print to new media and emerging technologies for over the past 15 years!</a:t>
            </a:r>
          </a:p>
          <a:p>
            <a:pPr eaLnBrk="1" hangingPunct="1">
              <a:spcBef>
                <a:spcPct val="0"/>
              </a:spcBef>
            </a:pPr>
            <a:endParaRPr lang="en-US" altLang="en-US" b="1">
              <a:ea typeface="ＭＳ Ｐゴシック" panose="020B0600070205080204" pitchFamily="34" charset="-128"/>
            </a:endParaRPr>
          </a:p>
          <a:p>
            <a:pPr eaLnBrk="1" hangingPunct="1">
              <a:spcBef>
                <a:spcPct val="0"/>
              </a:spcBef>
            </a:pPr>
            <a:r>
              <a:rPr lang="en-US" altLang="en-US" b="1">
                <a:ea typeface="ＭＳ Ｐゴシック" panose="020B0600070205080204" pitchFamily="34" charset="-128"/>
              </a:rPr>
              <a:t>The Print Council –expand and the Why Print- expand program!</a:t>
            </a:r>
          </a:p>
          <a:p>
            <a:pPr eaLnBrk="1" hangingPunct="1">
              <a:spcBef>
                <a:spcPct val="0"/>
              </a:spcBef>
            </a:pPr>
            <a:endParaRPr lang="en-US" altLang="en-US">
              <a:ea typeface="ＭＳ Ｐゴシック" panose="020B0600070205080204" pitchFamily="34" charset="-128"/>
            </a:endParaRPr>
          </a:p>
        </p:txBody>
      </p:sp>
      <p:sp>
        <p:nvSpPr>
          <p:cNvPr id="35843" name="Slide Number Placeholder 3">
            <a:extLst>
              <a:ext uri="{FF2B5EF4-FFF2-40B4-BE49-F238E27FC236}">
                <a16:creationId xmlns:a16="http://schemas.microsoft.com/office/drawing/2014/main" id="{E9BDB6E2-29ED-BC42-9DF2-A075B1B8A7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fld id="{B704B228-31E3-8743-A300-9D5D6BD88D08}" type="slidenum">
              <a:rPr lang="en-US" altLang="en-US" sz="1200"/>
              <a:pPr eaLnBrk="1" hangingPunct="1"/>
              <a:t>8</a:t>
            </a:fld>
            <a:endParaRPr lang="en-US" altLang="en-US" sz="1200"/>
          </a:p>
        </p:txBody>
      </p:sp>
    </p:spTree>
    <p:extLst>
      <p:ext uri="{BB962C8B-B14F-4D97-AF65-F5344CB8AC3E}">
        <p14:creationId xmlns:p14="http://schemas.microsoft.com/office/powerpoint/2010/main" val="2430634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daily dictionary entry a new term.</a:t>
            </a:r>
          </a:p>
        </p:txBody>
      </p:sp>
      <p:sp>
        <p:nvSpPr>
          <p:cNvPr id="4" name="Slide Number Placeholder 3"/>
          <p:cNvSpPr>
            <a:spLocks noGrp="1"/>
          </p:cNvSpPr>
          <p:nvPr>
            <p:ph type="sldNum" sz="quarter" idx="5"/>
          </p:nvPr>
        </p:nvSpPr>
        <p:spPr/>
        <p:txBody>
          <a:bodyPr/>
          <a:lstStyle/>
          <a:p>
            <a:fld id="{9D602DB6-A330-BC42-B045-66965AFDD2BC}" type="slidenum">
              <a:rPr lang="en-US" smtClean="0"/>
              <a:t>14</a:t>
            </a:fld>
            <a:endParaRPr lang="en-US"/>
          </a:p>
        </p:txBody>
      </p:sp>
    </p:spTree>
    <p:extLst>
      <p:ext uri="{BB962C8B-B14F-4D97-AF65-F5344CB8AC3E}">
        <p14:creationId xmlns:p14="http://schemas.microsoft.com/office/powerpoint/2010/main" val="1523110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daily dictionary entry a new term.</a:t>
            </a:r>
          </a:p>
          <a:p>
            <a:endParaRPr lang="en-US" dirty="0"/>
          </a:p>
          <a:p>
            <a:r>
              <a:rPr lang="en-US" dirty="0"/>
              <a:t>Letterboard ad – Pinterest type posting</a:t>
            </a:r>
          </a:p>
          <a:p>
            <a:r>
              <a:rPr lang="en-US" dirty="0"/>
              <a:t>In photography, computing, and colorimetry, a grayscale or greyscale image is one in which the value of each pixel is a single sample representing only an amount of light, that is, it carries only intensity </a:t>
            </a:r>
            <a:r>
              <a:rPr lang="en-US" dirty="0" err="1"/>
              <a:t>information.</a:t>
            </a:r>
            <a:r>
              <a:rPr lang="en-US" dirty="0" err="1">
                <a:hlinkClick r:id="rId3"/>
              </a:rPr>
              <a:t>Wikipedia</a:t>
            </a:r>
            <a:endParaRPr lang="en-US" dirty="0"/>
          </a:p>
        </p:txBody>
      </p:sp>
      <p:sp>
        <p:nvSpPr>
          <p:cNvPr id="4" name="Slide Number Placeholder 3"/>
          <p:cNvSpPr>
            <a:spLocks noGrp="1"/>
          </p:cNvSpPr>
          <p:nvPr>
            <p:ph type="sldNum" sz="quarter" idx="5"/>
          </p:nvPr>
        </p:nvSpPr>
        <p:spPr/>
        <p:txBody>
          <a:bodyPr/>
          <a:lstStyle/>
          <a:p>
            <a:fld id="{9D602DB6-A330-BC42-B045-66965AFDD2BC}" type="slidenum">
              <a:rPr lang="en-US" smtClean="0"/>
              <a:t>15</a:t>
            </a:fld>
            <a:endParaRPr lang="en-US"/>
          </a:p>
        </p:txBody>
      </p:sp>
    </p:spTree>
    <p:extLst>
      <p:ext uri="{BB962C8B-B14F-4D97-AF65-F5344CB8AC3E}">
        <p14:creationId xmlns:p14="http://schemas.microsoft.com/office/powerpoint/2010/main" val="42358234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1/31/20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1/31/20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1/31/20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1/31/20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1/31/20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1/31/20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1/31/20</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1/31/20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1/31/20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1/31/20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1/31/20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1/31/20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1/31/20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1/31/20</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www.macmillandictionary.com/us/dictionary/british/especially" TargetMode="External"/><Relationship Id="rId3" Type="http://schemas.openxmlformats.org/officeDocument/2006/relationships/hyperlink" Target="https://www.macmillandictionary.com/us/dictionary/british/considered" TargetMode="External"/><Relationship Id="rId7" Type="http://schemas.openxmlformats.org/officeDocument/2006/relationships/hyperlink" Target="https://www.macmillandictionary.com/us/dictionary/british/television" TargetMode="External"/><Relationship Id="rId2" Type="http://schemas.openxmlformats.org/officeDocument/2006/relationships/hyperlink" Target="https://www.macmillandictionary.com/us/dictionary/british/media" TargetMode="External"/><Relationship Id="rId1" Type="http://schemas.openxmlformats.org/officeDocument/2006/relationships/slideLayout" Target="../slideLayouts/slideLayout2.xml"/><Relationship Id="rId6" Type="http://schemas.openxmlformats.org/officeDocument/2006/relationships/hyperlink" Target="https://www.macmillandictionary.com/us/dictionary/british/radio_1" TargetMode="External"/><Relationship Id="rId5" Type="http://schemas.openxmlformats.org/officeDocument/2006/relationships/hyperlink" Target="https://www.macmillandictionary.com/us/dictionary/british/outdated" TargetMode="External"/><Relationship Id="rId4" Type="http://schemas.openxmlformats.org/officeDocument/2006/relationships/hyperlink" Target="https://www.macmillandictionary.com/us/dictionary/british/old" TargetMode="External"/><Relationship Id="rId9" Type="http://schemas.openxmlformats.org/officeDocument/2006/relationships/hyperlink" Target="https://www.macmillandictionary.com/us/dictionary/british/newspaper"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www.macmillandictionary.com/us/dictionary/british/especially" TargetMode="External"/><Relationship Id="rId3" Type="http://schemas.openxmlformats.org/officeDocument/2006/relationships/hyperlink" Target="https://www.macmillandictionary.com/us/dictionary/british/considered" TargetMode="External"/><Relationship Id="rId7" Type="http://schemas.openxmlformats.org/officeDocument/2006/relationships/hyperlink" Target="https://www.macmillandictionary.com/us/dictionary/british/television" TargetMode="External"/><Relationship Id="rId2" Type="http://schemas.openxmlformats.org/officeDocument/2006/relationships/hyperlink" Target="https://www.macmillandictionary.com/us/dictionary/british/media" TargetMode="External"/><Relationship Id="rId1" Type="http://schemas.openxmlformats.org/officeDocument/2006/relationships/slideLayout" Target="../slideLayouts/slideLayout2.xml"/><Relationship Id="rId6" Type="http://schemas.openxmlformats.org/officeDocument/2006/relationships/hyperlink" Target="https://www.macmillandictionary.com/us/dictionary/british/radio_1" TargetMode="External"/><Relationship Id="rId5" Type="http://schemas.openxmlformats.org/officeDocument/2006/relationships/hyperlink" Target="https://www.macmillandictionary.com/us/dictionary/british/outdated" TargetMode="External"/><Relationship Id="rId4" Type="http://schemas.openxmlformats.org/officeDocument/2006/relationships/hyperlink" Target="https://www.macmillandictionary.com/us/dictionary/british/old" TargetMode="External"/><Relationship Id="rId9" Type="http://schemas.openxmlformats.org/officeDocument/2006/relationships/hyperlink" Target="https://www.macmillandictionary.com/us/dictionary/british/newspape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www.macmillandictionary.com/us/dictionary/british/especially" TargetMode="External"/><Relationship Id="rId3" Type="http://schemas.openxmlformats.org/officeDocument/2006/relationships/hyperlink" Target="https://www.macmillandictionary.com/us/dictionary/british/considered" TargetMode="External"/><Relationship Id="rId7" Type="http://schemas.openxmlformats.org/officeDocument/2006/relationships/hyperlink" Target="https://www.macmillandictionary.com/us/dictionary/british/television" TargetMode="External"/><Relationship Id="rId2" Type="http://schemas.openxmlformats.org/officeDocument/2006/relationships/hyperlink" Target="https://www.macmillandictionary.com/us/dictionary/british/media" TargetMode="External"/><Relationship Id="rId1" Type="http://schemas.openxmlformats.org/officeDocument/2006/relationships/slideLayout" Target="../slideLayouts/slideLayout2.xml"/><Relationship Id="rId6" Type="http://schemas.openxmlformats.org/officeDocument/2006/relationships/hyperlink" Target="https://www.macmillandictionary.com/us/dictionary/british/radio_1" TargetMode="External"/><Relationship Id="rId5" Type="http://schemas.openxmlformats.org/officeDocument/2006/relationships/hyperlink" Target="https://www.macmillandictionary.com/us/dictionary/british/outdated" TargetMode="External"/><Relationship Id="rId4" Type="http://schemas.openxmlformats.org/officeDocument/2006/relationships/hyperlink" Target="https://www.macmillandictionary.com/us/dictionary/british/old" TargetMode="External"/><Relationship Id="rId9" Type="http://schemas.openxmlformats.org/officeDocument/2006/relationships/hyperlink" Target="https://www.macmillandictionary.com/us/dictionary/british/newspaper"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www.historyworld.net/wrldhis/PlainTextHistories.asp?ParagraphID=fm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2" Type="http://schemas.openxmlformats.org/officeDocument/2006/relationships/hyperlink" Target="http://www.hrc.utexas.edu/exhibitions/permanent/gutenberg/"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hyperlink" Target="http://www.niemanlab.org/2010/04/the-gutenberg-parenthesis-thomas-pettitt-on-parallels-between-the-pre-print-era-and-our-own-internet-age/"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png"/><Relationship Id="rId7" Type="http://schemas.openxmlformats.org/officeDocument/2006/relationships/image" Target="../media/image39.jpeg"/><Relationship Id="rId12"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38.jpeg"/><Relationship Id="rId11" Type="http://schemas.openxmlformats.org/officeDocument/2006/relationships/image" Target="../media/image43.jpeg"/><Relationship Id="rId5" Type="http://schemas.openxmlformats.org/officeDocument/2006/relationships/image" Target="../media/image37.jpe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ww.smithers.com/resources/2018/mar/global-printing-market-to-top-$821-billion-by-2022"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hyperlink" Target="http://www.proactive.marketing/print-media-to-promote-your-website/"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5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www.bls.gov/" TargetMode="External"/><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hyperlink" Target="https://thaddeuskubis.smugmug.com/" TargetMode="External"/><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70.xml.rels><?xml version="1.0" encoding="UTF-8" standalone="yes"?>
<Relationships xmlns="http://schemas.openxmlformats.org/package/2006/relationships"><Relationship Id="rId3" Type="http://schemas.openxmlformats.org/officeDocument/2006/relationships/hyperlink" Target="http://resources.printhandbook.com/pages/file-types.php" TargetMode="External"/><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hyperlink" Target="https://www.blueprintsvmg.com/the-print-production-process-explained/" TargetMode="External"/><Relationship Id="rId4" Type="http://schemas.openxmlformats.org/officeDocument/2006/relationships/hyperlink" Target="https://www.lifewire.com/which-graphics-file-format-is-best-1701773" TargetMode="Externa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hyperlink" Target="mailto:tkubis@citytech.cuny.edu" TargetMode="External"/><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ACC2D-E560-EE48-8AB0-6229FCC16D11}"/>
              </a:ext>
            </a:extLst>
          </p:cNvPr>
          <p:cNvSpPr>
            <a:spLocks noGrp="1"/>
          </p:cNvSpPr>
          <p:nvPr>
            <p:ph type="ctrTitle"/>
          </p:nvPr>
        </p:nvSpPr>
        <p:spPr/>
        <p:txBody>
          <a:bodyPr/>
          <a:lstStyle/>
          <a:p>
            <a:r>
              <a:rPr lang="en-US" dirty="0"/>
              <a:t>Production for Designers</a:t>
            </a:r>
          </a:p>
        </p:txBody>
      </p:sp>
      <p:sp>
        <p:nvSpPr>
          <p:cNvPr id="3" name="Subtitle 2">
            <a:extLst>
              <a:ext uri="{FF2B5EF4-FFF2-40B4-BE49-F238E27FC236}">
                <a16:creationId xmlns:a16="http://schemas.microsoft.com/office/drawing/2014/main" id="{369496C3-CEEF-C943-874F-ED85EB5BD30D}"/>
              </a:ext>
            </a:extLst>
          </p:cNvPr>
          <p:cNvSpPr>
            <a:spLocks noGrp="1"/>
          </p:cNvSpPr>
          <p:nvPr>
            <p:ph type="subTitle" idx="1"/>
          </p:nvPr>
        </p:nvSpPr>
        <p:spPr/>
        <p:txBody>
          <a:bodyPr/>
          <a:lstStyle/>
          <a:p>
            <a:r>
              <a:rPr lang="en-US" dirty="0"/>
              <a:t>Session Two: February 3, 2020</a:t>
            </a:r>
          </a:p>
        </p:txBody>
      </p:sp>
    </p:spTree>
    <p:extLst>
      <p:ext uri="{BB962C8B-B14F-4D97-AF65-F5344CB8AC3E}">
        <p14:creationId xmlns:p14="http://schemas.microsoft.com/office/powerpoint/2010/main" val="3648583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Reverse Engineering</a:t>
            </a:r>
          </a:p>
        </p:txBody>
      </p:sp>
      <p:pic>
        <p:nvPicPr>
          <p:cNvPr id="5" name="Picture 4" descr="A bottle and a glass of beer on a table&#10;&#10;Description automatically generated">
            <a:extLst>
              <a:ext uri="{FF2B5EF4-FFF2-40B4-BE49-F238E27FC236}">
                <a16:creationId xmlns:a16="http://schemas.microsoft.com/office/drawing/2014/main" id="{320B9166-1B9D-DC44-9F7A-806A1FAD4D63}"/>
              </a:ext>
            </a:extLst>
          </p:cNvPr>
          <p:cNvPicPr>
            <a:picLocks noChangeAspect="1"/>
          </p:cNvPicPr>
          <p:nvPr/>
        </p:nvPicPr>
        <p:blipFill>
          <a:blip r:embed="rId2"/>
          <a:stretch>
            <a:fillRect/>
          </a:stretch>
        </p:blipFill>
        <p:spPr>
          <a:xfrm>
            <a:off x="4097323" y="2438780"/>
            <a:ext cx="2575851" cy="4419219"/>
          </a:xfrm>
          <a:prstGeom prst="rect">
            <a:avLst/>
          </a:prstGeom>
        </p:spPr>
      </p:pic>
    </p:spTree>
    <p:extLst>
      <p:ext uri="{BB962C8B-B14F-4D97-AF65-F5344CB8AC3E}">
        <p14:creationId xmlns:p14="http://schemas.microsoft.com/office/powerpoint/2010/main" val="3540893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Reverse Engineering</a:t>
            </a:r>
          </a:p>
        </p:txBody>
      </p:sp>
      <p:pic>
        <p:nvPicPr>
          <p:cNvPr id="5" name="Picture 4" descr="A bottle and a glass of beer on a table&#10;&#10;Description automatically generated">
            <a:extLst>
              <a:ext uri="{FF2B5EF4-FFF2-40B4-BE49-F238E27FC236}">
                <a16:creationId xmlns:a16="http://schemas.microsoft.com/office/drawing/2014/main" id="{320B9166-1B9D-DC44-9F7A-806A1FAD4D63}"/>
              </a:ext>
            </a:extLst>
          </p:cNvPr>
          <p:cNvPicPr>
            <a:picLocks noChangeAspect="1"/>
          </p:cNvPicPr>
          <p:nvPr/>
        </p:nvPicPr>
        <p:blipFill>
          <a:blip r:embed="rId2"/>
          <a:stretch>
            <a:fillRect/>
          </a:stretch>
        </p:blipFill>
        <p:spPr>
          <a:xfrm>
            <a:off x="4097323" y="2438780"/>
            <a:ext cx="2575851" cy="4419219"/>
          </a:xfrm>
          <a:prstGeom prst="rect">
            <a:avLst/>
          </a:prstGeom>
        </p:spPr>
      </p:pic>
      <p:sp>
        <p:nvSpPr>
          <p:cNvPr id="4" name="TextBox 3">
            <a:extLst>
              <a:ext uri="{FF2B5EF4-FFF2-40B4-BE49-F238E27FC236}">
                <a16:creationId xmlns:a16="http://schemas.microsoft.com/office/drawing/2014/main" id="{CB2CE9A7-9DF6-A64A-92E7-23A30C0D16E8}"/>
              </a:ext>
            </a:extLst>
          </p:cNvPr>
          <p:cNvSpPr txBox="1"/>
          <p:nvPr/>
        </p:nvSpPr>
        <p:spPr>
          <a:xfrm flipH="1">
            <a:off x="6965003" y="2645923"/>
            <a:ext cx="4863830" cy="1754326"/>
          </a:xfrm>
          <a:prstGeom prst="rect">
            <a:avLst/>
          </a:prstGeom>
          <a:noFill/>
        </p:spPr>
        <p:txBody>
          <a:bodyPr wrap="square" rtlCol="0">
            <a:spAutoFit/>
          </a:bodyPr>
          <a:lstStyle/>
          <a:p>
            <a:r>
              <a:rPr lang="en-US" dirty="0"/>
              <a:t>Real World Example:</a:t>
            </a:r>
          </a:p>
          <a:p>
            <a:r>
              <a:rPr lang="en-US" dirty="0"/>
              <a:t>	Components include; Cap, Nozzle, 	Nozzle/spray device, Contents, 	Container, Bottom seal, Printing on 	label, Inkjet on bottom seal/cap.</a:t>
            </a:r>
          </a:p>
          <a:p>
            <a:r>
              <a:rPr lang="en-US" dirty="0"/>
              <a:t>	</a:t>
            </a:r>
          </a:p>
        </p:txBody>
      </p:sp>
    </p:spTree>
    <p:extLst>
      <p:ext uri="{BB962C8B-B14F-4D97-AF65-F5344CB8AC3E}">
        <p14:creationId xmlns:p14="http://schemas.microsoft.com/office/powerpoint/2010/main" val="210133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Reverse Engineering</a:t>
            </a:r>
          </a:p>
        </p:txBody>
      </p:sp>
      <p:pic>
        <p:nvPicPr>
          <p:cNvPr id="5" name="Picture 4" descr="A bottle and a glass of beer on a table&#10;&#10;Description automatically generated">
            <a:extLst>
              <a:ext uri="{FF2B5EF4-FFF2-40B4-BE49-F238E27FC236}">
                <a16:creationId xmlns:a16="http://schemas.microsoft.com/office/drawing/2014/main" id="{320B9166-1B9D-DC44-9F7A-806A1FAD4D63}"/>
              </a:ext>
            </a:extLst>
          </p:cNvPr>
          <p:cNvPicPr>
            <a:picLocks noChangeAspect="1"/>
          </p:cNvPicPr>
          <p:nvPr/>
        </p:nvPicPr>
        <p:blipFill>
          <a:blip r:embed="rId2"/>
          <a:stretch>
            <a:fillRect/>
          </a:stretch>
        </p:blipFill>
        <p:spPr>
          <a:xfrm>
            <a:off x="4097323" y="2438780"/>
            <a:ext cx="2575851" cy="4419219"/>
          </a:xfrm>
          <a:prstGeom prst="rect">
            <a:avLst/>
          </a:prstGeom>
        </p:spPr>
      </p:pic>
      <p:sp>
        <p:nvSpPr>
          <p:cNvPr id="4" name="TextBox 3">
            <a:extLst>
              <a:ext uri="{FF2B5EF4-FFF2-40B4-BE49-F238E27FC236}">
                <a16:creationId xmlns:a16="http://schemas.microsoft.com/office/drawing/2014/main" id="{CB2CE9A7-9DF6-A64A-92E7-23A30C0D16E8}"/>
              </a:ext>
            </a:extLst>
          </p:cNvPr>
          <p:cNvSpPr txBox="1"/>
          <p:nvPr/>
        </p:nvSpPr>
        <p:spPr>
          <a:xfrm flipH="1">
            <a:off x="6965003" y="2645923"/>
            <a:ext cx="4863830" cy="2585323"/>
          </a:xfrm>
          <a:prstGeom prst="rect">
            <a:avLst/>
          </a:prstGeom>
          <a:noFill/>
        </p:spPr>
        <p:txBody>
          <a:bodyPr wrap="square" rtlCol="0">
            <a:spAutoFit/>
          </a:bodyPr>
          <a:lstStyle/>
          <a:p>
            <a:r>
              <a:rPr lang="en-US" dirty="0">
                <a:solidFill>
                  <a:schemeClr val="tx1">
                    <a:lumMod val="85000"/>
                  </a:schemeClr>
                </a:solidFill>
              </a:rPr>
              <a:t>Real World Example:</a:t>
            </a:r>
          </a:p>
          <a:p>
            <a:r>
              <a:rPr lang="en-US" dirty="0">
                <a:solidFill>
                  <a:schemeClr val="tx1">
                    <a:lumMod val="85000"/>
                  </a:schemeClr>
                </a:solidFill>
              </a:rPr>
              <a:t>	Components include; Cap, Nozzle, 	Nozzle/spray device, Contents, 	Container, Bottom seal, Printing on 	label, Inkjet on bottom seal/cap.</a:t>
            </a:r>
          </a:p>
          <a:p>
            <a:r>
              <a:rPr lang="en-US" dirty="0"/>
              <a:t>	</a:t>
            </a:r>
            <a:r>
              <a:rPr lang="en-US" b="1" dirty="0"/>
              <a:t>You need to consider the processes 	that are used to manufacturer each 	individual component.</a:t>
            </a:r>
          </a:p>
          <a:p>
            <a:endParaRPr lang="en-US" dirty="0"/>
          </a:p>
        </p:txBody>
      </p:sp>
    </p:spTree>
    <p:extLst>
      <p:ext uri="{BB962C8B-B14F-4D97-AF65-F5344CB8AC3E}">
        <p14:creationId xmlns:p14="http://schemas.microsoft.com/office/powerpoint/2010/main" val="2225686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Reverse Engineering</a:t>
            </a:r>
          </a:p>
        </p:txBody>
      </p:sp>
      <p:pic>
        <p:nvPicPr>
          <p:cNvPr id="5" name="Picture 4" descr="A bottle and a glass of beer on a table&#10;&#10;Description automatically generated">
            <a:extLst>
              <a:ext uri="{FF2B5EF4-FFF2-40B4-BE49-F238E27FC236}">
                <a16:creationId xmlns:a16="http://schemas.microsoft.com/office/drawing/2014/main" id="{320B9166-1B9D-DC44-9F7A-806A1FAD4D63}"/>
              </a:ext>
            </a:extLst>
          </p:cNvPr>
          <p:cNvPicPr>
            <a:picLocks noChangeAspect="1"/>
          </p:cNvPicPr>
          <p:nvPr/>
        </p:nvPicPr>
        <p:blipFill>
          <a:blip r:embed="rId2"/>
          <a:stretch>
            <a:fillRect/>
          </a:stretch>
        </p:blipFill>
        <p:spPr>
          <a:xfrm>
            <a:off x="4097323" y="2438780"/>
            <a:ext cx="2575851" cy="4419219"/>
          </a:xfrm>
          <a:prstGeom prst="rect">
            <a:avLst/>
          </a:prstGeom>
        </p:spPr>
      </p:pic>
      <p:sp>
        <p:nvSpPr>
          <p:cNvPr id="4" name="TextBox 3">
            <a:extLst>
              <a:ext uri="{FF2B5EF4-FFF2-40B4-BE49-F238E27FC236}">
                <a16:creationId xmlns:a16="http://schemas.microsoft.com/office/drawing/2014/main" id="{CB2CE9A7-9DF6-A64A-92E7-23A30C0D16E8}"/>
              </a:ext>
            </a:extLst>
          </p:cNvPr>
          <p:cNvSpPr txBox="1"/>
          <p:nvPr/>
        </p:nvSpPr>
        <p:spPr>
          <a:xfrm flipH="1">
            <a:off x="6965003" y="2645923"/>
            <a:ext cx="4863830" cy="3416320"/>
          </a:xfrm>
          <a:prstGeom prst="rect">
            <a:avLst/>
          </a:prstGeom>
          <a:noFill/>
        </p:spPr>
        <p:txBody>
          <a:bodyPr wrap="square" rtlCol="0">
            <a:spAutoFit/>
          </a:bodyPr>
          <a:lstStyle/>
          <a:p>
            <a:r>
              <a:rPr lang="en-US" dirty="0"/>
              <a:t>R</a:t>
            </a:r>
            <a:r>
              <a:rPr lang="en-US" dirty="0">
                <a:solidFill>
                  <a:schemeClr val="tx1">
                    <a:lumMod val="85000"/>
                  </a:schemeClr>
                </a:solidFill>
              </a:rPr>
              <a:t>eal World Example:</a:t>
            </a:r>
          </a:p>
          <a:p>
            <a:r>
              <a:rPr lang="en-US" dirty="0">
                <a:solidFill>
                  <a:schemeClr val="tx1">
                    <a:lumMod val="85000"/>
                  </a:schemeClr>
                </a:solidFill>
              </a:rPr>
              <a:t>	Components include; Cap, Nozzle, 	Nozzle/spray device, Contents, 	Container, Bottom seal, Printing on 	label, Inkjet on bottom seal/cap.</a:t>
            </a:r>
          </a:p>
          <a:p>
            <a:r>
              <a:rPr lang="en-US" dirty="0">
                <a:solidFill>
                  <a:schemeClr val="tx1">
                    <a:lumMod val="85000"/>
                  </a:schemeClr>
                </a:solidFill>
              </a:rPr>
              <a:t>	You need to consider the processes that 	are used to manufacturer each 	individual component.</a:t>
            </a:r>
          </a:p>
          <a:p>
            <a:endParaRPr lang="en-US" dirty="0"/>
          </a:p>
          <a:p>
            <a:r>
              <a:rPr lang="en-US" dirty="0"/>
              <a:t>Suggestion Made:</a:t>
            </a:r>
          </a:p>
          <a:p>
            <a:r>
              <a:rPr lang="en-US" dirty="0"/>
              <a:t>	Include some type of texture skin to the 	cap and can itself.</a:t>
            </a:r>
          </a:p>
        </p:txBody>
      </p:sp>
    </p:spTree>
    <p:extLst>
      <p:ext uri="{BB962C8B-B14F-4D97-AF65-F5344CB8AC3E}">
        <p14:creationId xmlns:p14="http://schemas.microsoft.com/office/powerpoint/2010/main" val="2775418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solidFill>
                  <a:srgbClr val="FFFF00"/>
                </a:solidFill>
              </a:rPr>
              <a:t>Review Media Kits and Technical Terms</a:t>
            </a:r>
          </a:p>
        </p:txBody>
      </p:sp>
    </p:spTree>
    <p:extLst>
      <p:ext uri="{BB962C8B-B14F-4D97-AF65-F5344CB8AC3E}">
        <p14:creationId xmlns:p14="http://schemas.microsoft.com/office/powerpoint/2010/main" val="964447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fontScale="70000" lnSpcReduction="20000"/>
          </a:bodyPr>
          <a:lstStyle/>
          <a:p>
            <a:r>
              <a:rPr lang="en-US" dirty="0">
                <a:solidFill>
                  <a:srgbClr val="FFFF00"/>
                </a:solidFill>
              </a:rPr>
              <a:t>Review Media Kits and Technical Terms</a:t>
            </a:r>
          </a:p>
          <a:p>
            <a:r>
              <a:rPr lang="en-US" dirty="0"/>
              <a:t>Trim and Gutter, Proofs by Region, SWOP, PDF/X, Bleed, CMYK, Grayscale – RGB or LAB</a:t>
            </a:r>
          </a:p>
          <a:p>
            <a:r>
              <a:rPr lang="en-US" dirty="0"/>
              <a:t>Double Page Spread</a:t>
            </a:r>
          </a:p>
          <a:p>
            <a:r>
              <a:rPr lang="en-US" dirty="0"/>
              <a:t>PDF/X 1-A</a:t>
            </a:r>
          </a:p>
          <a:p>
            <a:r>
              <a:rPr lang="en-US" dirty="0"/>
              <a:t>Resolution 300 DPI</a:t>
            </a:r>
          </a:p>
          <a:p>
            <a:r>
              <a:rPr lang="en-US" dirty="0"/>
              <a:t>Trim Size</a:t>
            </a:r>
          </a:p>
          <a:p>
            <a:r>
              <a:rPr lang="en-US" dirty="0"/>
              <a:t>ISO</a:t>
            </a:r>
          </a:p>
          <a:p>
            <a:r>
              <a:rPr lang="en-US" dirty="0"/>
              <a:t>LPI</a:t>
            </a:r>
          </a:p>
          <a:p>
            <a:r>
              <a:rPr lang="en-US" dirty="0"/>
              <a:t>Crop Marks</a:t>
            </a:r>
          </a:p>
          <a:p>
            <a:r>
              <a:rPr lang="en-US" dirty="0"/>
              <a:t>Live Area</a:t>
            </a:r>
          </a:p>
          <a:p>
            <a:r>
              <a:rPr lang="en-US" dirty="0"/>
              <a:t>Letterboard ad</a:t>
            </a:r>
          </a:p>
        </p:txBody>
      </p:sp>
    </p:spTree>
    <p:extLst>
      <p:ext uri="{BB962C8B-B14F-4D97-AF65-F5344CB8AC3E}">
        <p14:creationId xmlns:p14="http://schemas.microsoft.com/office/powerpoint/2010/main" val="452129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Review Media Kits and Technical Terms</a:t>
            </a:r>
          </a:p>
          <a:p>
            <a:r>
              <a:rPr lang="en-US" dirty="0"/>
              <a:t>What do you want to learn?</a:t>
            </a:r>
          </a:p>
        </p:txBody>
      </p:sp>
    </p:spTree>
    <p:extLst>
      <p:ext uri="{BB962C8B-B14F-4D97-AF65-F5344CB8AC3E}">
        <p14:creationId xmlns:p14="http://schemas.microsoft.com/office/powerpoint/2010/main" val="274079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Review Media Kits and Technical Terms</a:t>
            </a:r>
          </a:p>
          <a:p>
            <a:r>
              <a:rPr lang="en-US" dirty="0"/>
              <a:t>What do you want to learn?</a:t>
            </a:r>
          </a:p>
          <a:p>
            <a:r>
              <a:rPr lang="en-US" dirty="0"/>
              <a:t>Defining Media legacy, New and Emerging media</a:t>
            </a:r>
          </a:p>
        </p:txBody>
      </p:sp>
    </p:spTree>
    <p:extLst>
      <p:ext uri="{BB962C8B-B14F-4D97-AF65-F5344CB8AC3E}">
        <p14:creationId xmlns:p14="http://schemas.microsoft.com/office/powerpoint/2010/main" val="3653230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Review Media Kits and Technical Terms</a:t>
            </a:r>
          </a:p>
          <a:p>
            <a:r>
              <a:rPr lang="en-US" dirty="0"/>
              <a:t>What do you want to learn?</a:t>
            </a:r>
          </a:p>
          <a:p>
            <a:r>
              <a:rPr lang="en-US" dirty="0"/>
              <a:t>Defining Media legacy, New and Emerging media</a:t>
            </a:r>
          </a:p>
          <a:p>
            <a:pPr lvl="1"/>
            <a:r>
              <a:rPr lang="en-US" dirty="0">
                <a:hlinkClick r:id="rId2" tooltip="media"/>
              </a:rPr>
              <a:t>media</a:t>
            </a:r>
            <a:r>
              <a:rPr lang="en-US" dirty="0"/>
              <a:t> that is </a:t>
            </a:r>
            <a:r>
              <a:rPr lang="en-US" dirty="0">
                <a:hlinkClick r:id="rId3" tooltip="considered"/>
              </a:rPr>
              <a:t>considered</a:t>
            </a:r>
            <a:r>
              <a:rPr lang="en-US" dirty="0"/>
              <a:t> </a:t>
            </a:r>
            <a:r>
              <a:rPr lang="en-US" dirty="0">
                <a:hlinkClick r:id="rId4" tooltip="old"/>
              </a:rPr>
              <a:t>old</a:t>
            </a:r>
            <a:r>
              <a:rPr lang="en-US" dirty="0"/>
              <a:t> and </a:t>
            </a:r>
            <a:r>
              <a:rPr lang="en-US" dirty="0">
                <a:hlinkClick r:id="rId5" tooltip="outdated"/>
              </a:rPr>
              <a:t>outdated</a:t>
            </a:r>
            <a:r>
              <a:rPr lang="en-US" dirty="0"/>
              <a:t>, such as </a:t>
            </a:r>
            <a:r>
              <a:rPr lang="en-US" dirty="0">
                <a:hlinkClick r:id="rId6" tooltip="radio"/>
              </a:rPr>
              <a:t>radio</a:t>
            </a:r>
            <a:r>
              <a:rPr lang="en-US" dirty="0"/>
              <a:t>, </a:t>
            </a:r>
            <a:r>
              <a:rPr lang="en-US" dirty="0">
                <a:hlinkClick r:id="rId7" tooltip="television"/>
              </a:rPr>
              <a:t>television</a:t>
            </a:r>
            <a:r>
              <a:rPr lang="en-US" dirty="0"/>
              <a:t>, and </a:t>
            </a:r>
            <a:r>
              <a:rPr lang="en-US" dirty="0">
                <a:hlinkClick r:id="rId8" tooltip="especially"/>
              </a:rPr>
              <a:t>especially</a:t>
            </a:r>
            <a:r>
              <a:rPr lang="en-US" dirty="0"/>
              <a:t> </a:t>
            </a:r>
            <a:r>
              <a:rPr lang="en-US" dirty="0">
                <a:hlinkClick r:id="rId9" tooltip="newspapers"/>
              </a:rPr>
              <a:t>newspapers</a:t>
            </a:r>
            <a:endParaRPr lang="en-US" dirty="0"/>
          </a:p>
        </p:txBody>
      </p:sp>
    </p:spTree>
    <p:extLst>
      <p:ext uri="{BB962C8B-B14F-4D97-AF65-F5344CB8AC3E}">
        <p14:creationId xmlns:p14="http://schemas.microsoft.com/office/powerpoint/2010/main" val="1997185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Review Media Kits and Technical Terms</a:t>
            </a:r>
          </a:p>
          <a:p>
            <a:r>
              <a:rPr lang="en-US" dirty="0"/>
              <a:t>What do you want to learn?</a:t>
            </a:r>
          </a:p>
          <a:p>
            <a:r>
              <a:rPr lang="en-US" dirty="0"/>
              <a:t>Defining Media legacy, New and Emerging media</a:t>
            </a:r>
          </a:p>
          <a:p>
            <a:pPr lvl="1"/>
            <a:r>
              <a:rPr lang="en-US" dirty="0">
                <a:hlinkClick r:id="rId2" tooltip="media"/>
              </a:rPr>
              <a:t>media</a:t>
            </a:r>
            <a:r>
              <a:rPr lang="en-US" dirty="0"/>
              <a:t> that is </a:t>
            </a:r>
            <a:r>
              <a:rPr lang="en-US" dirty="0">
                <a:hlinkClick r:id="rId3" tooltip="considered"/>
              </a:rPr>
              <a:t>considered</a:t>
            </a:r>
            <a:r>
              <a:rPr lang="en-US" dirty="0"/>
              <a:t> </a:t>
            </a:r>
            <a:r>
              <a:rPr lang="en-US" dirty="0">
                <a:hlinkClick r:id="rId4" tooltip="old"/>
              </a:rPr>
              <a:t>old</a:t>
            </a:r>
            <a:r>
              <a:rPr lang="en-US" dirty="0"/>
              <a:t> and </a:t>
            </a:r>
            <a:r>
              <a:rPr lang="en-US" dirty="0">
                <a:hlinkClick r:id="rId5" tooltip="outdated"/>
              </a:rPr>
              <a:t>outdated</a:t>
            </a:r>
            <a:r>
              <a:rPr lang="en-US" dirty="0"/>
              <a:t>, such as </a:t>
            </a:r>
            <a:r>
              <a:rPr lang="en-US" dirty="0">
                <a:hlinkClick r:id="rId6" tooltip="radio"/>
              </a:rPr>
              <a:t>radio</a:t>
            </a:r>
            <a:r>
              <a:rPr lang="en-US" dirty="0"/>
              <a:t>, </a:t>
            </a:r>
            <a:r>
              <a:rPr lang="en-US" dirty="0">
                <a:hlinkClick r:id="rId7" tooltip="television"/>
              </a:rPr>
              <a:t>television</a:t>
            </a:r>
            <a:r>
              <a:rPr lang="en-US" dirty="0"/>
              <a:t>, and </a:t>
            </a:r>
            <a:r>
              <a:rPr lang="en-US" dirty="0">
                <a:hlinkClick r:id="rId8" tooltip="especially"/>
              </a:rPr>
              <a:t>especially</a:t>
            </a:r>
            <a:r>
              <a:rPr lang="en-US" dirty="0"/>
              <a:t> </a:t>
            </a:r>
            <a:r>
              <a:rPr lang="en-US" dirty="0">
                <a:hlinkClick r:id="rId9" tooltip="newspapers"/>
              </a:rPr>
              <a:t>newspapers</a:t>
            </a:r>
            <a:endParaRPr lang="en-US" dirty="0"/>
          </a:p>
          <a:p>
            <a:pPr lvl="1"/>
            <a:r>
              <a:rPr lang="en-US" dirty="0"/>
              <a:t>means of mass communication using digital technologies such as the Internet.</a:t>
            </a:r>
          </a:p>
        </p:txBody>
      </p:sp>
    </p:spTree>
    <p:extLst>
      <p:ext uri="{BB962C8B-B14F-4D97-AF65-F5344CB8AC3E}">
        <p14:creationId xmlns:p14="http://schemas.microsoft.com/office/powerpoint/2010/main" val="3573575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a:extLst>
              <a:ext uri="{FF2B5EF4-FFF2-40B4-BE49-F238E27FC236}">
                <a16:creationId xmlns:a16="http://schemas.microsoft.com/office/drawing/2014/main" id="{7A1E4CDB-6A38-9C40-B095-BC0404F7A59C}"/>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Why me?</a:t>
            </a:r>
          </a:p>
        </p:txBody>
      </p:sp>
      <p:sp>
        <p:nvSpPr>
          <p:cNvPr id="3" name="Subtitle 2">
            <a:extLst>
              <a:ext uri="{FF2B5EF4-FFF2-40B4-BE49-F238E27FC236}">
                <a16:creationId xmlns:a16="http://schemas.microsoft.com/office/drawing/2014/main" id="{32F730A2-0F2F-3F46-AFC8-C28BE62A9B7D}"/>
              </a:ext>
            </a:extLst>
          </p:cNvPr>
          <p:cNvSpPr>
            <a:spLocks noGrp="1"/>
          </p:cNvSpPr>
          <p:nvPr>
            <p:ph type="subTitle" idx="1"/>
          </p:nvPr>
        </p:nvSpPr>
        <p:spPr>
          <a:xfrm>
            <a:off x="2987675" y="2005013"/>
            <a:ext cx="6400800" cy="1752600"/>
          </a:xfrm>
        </p:spPr>
        <p:txBody>
          <a:bodyPr rtlCol="0">
            <a:normAutofit/>
          </a:bodyPr>
          <a:lstStyle/>
          <a:p>
            <a:pPr>
              <a:defRPr/>
            </a:pPr>
            <a:r>
              <a:rPr lang="en-US" b="1" dirty="0">
                <a:solidFill>
                  <a:srgbClr val="FFFF00"/>
                </a:solidFill>
                <a:ea typeface="+mn-ea"/>
                <a:cs typeface="+mn-cs"/>
              </a:rPr>
              <a:t>Unique skill set:</a:t>
            </a:r>
          </a:p>
          <a:p>
            <a:pPr>
              <a:defRPr/>
            </a:pPr>
            <a:endParaRPr lang="en-US" dirty="0">
              <a:ea typeface="+mn-ea"/>
              <a:cs typeface="+mn-cs"/>
            </a:endParaRPr>
          </a:p>
        </p:txBody>
      </p:sp>
      <p:pic>
        <p:nvPicPr>
          <p:cNvPr id="28675" name="Picture 3" descr="lifes-crossroads.jpg">
            <a:extLst>
              <a:ext uri="{FF2B5EF4-FFF2-40B4-BE49-F238E27FC236}">
                <a16:creationId xmlns:a16="http://schemas.microsoft.com/office/drawing/2014/main" id="{2D2C1CD7-24FE-D84F-BCD7-5B41400A0BC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9939" y="2800350"/>
            <a:ext cx="8250237"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C1244C16-645D-6E40-8870-2F85C9B2C521}"/>
              </a:ext>
            </a:extLst>
          </p:cNvPr>
          <p:cNvSpPr txBox="1"/>
          <p:nvPr/>
        </p:nvSpPr>
        <p:spPr>
          <a:xfrm>
            <a:off x="5259388" y="6324600"/>
            <a:ext cx="1954212" cy="508000"/>
          </a:xfrm>
          <a:prstGeom prst="rect">
            <a:avLst/>
          </a:prstGeom>
          <a:noFill/>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900">
                <a:solidFill>
                  <a:srgbClr val="7F7F7F"/>
                </a:solidFill>
              </a:rPr>
              <a:t>Photo: Life’s Crossroads John Matlock</a:t>
            </a:r>
          </a:p>
          <a:p>
            <a:pPr eaLnBrk="1" hangingPunct="1"/>
            <a:endParaRPr lang="en-US" altLang="en-US" sz="1800"/>
          </a:p>
        </p:txBody>
      </p:sp>
    </p:spTree>
    <p:extLst>
      <p:ext uri="{BB962C8B-B14F-4D97-AF65-F5344CB8AC3E}">
        <p14:creationId xmlns:p14="http://schemas.microsoft.com/office/powerpoint/2010/main" val="29940393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Review Media Kits and Technical Terms</a:t>
            </a:r>
          </a:p>
          <a:p>
            <a:r>
              <a:rPr lang="en-US" dirty="0"/>
              <a:t>What do you want to learn?</a:t>
            </a:r>
          </a:p>
          <a:p>
            <a:r>
              <a:rPr lang="en-US" dirty="0"/>
              <a:t>Defining Media legacy, New and Emerging media</a:t>
            </a:r>
          </a:p>
          <a:p>
            <a:pPr lvl="1"/>
            <a:r>
              <a:rPr lang="en-US" dirty="0">
                <a:hlinkClick r:id="rId2" tooltip="media"/>
              </a:rPr>
              <a:t>media</a:t>
            </a:r>
            <a:r>
              <a:rPr lang="en-US" dirty="0"/>
              <a:t> that is </a:t>
            </a:r>
            <a:r>
              <a:rPr lang="en-US" dirty="0">
                <a:hlinkClick r:id="rId3" tooltip="considered"/>
              </a:rPr>
              <a:t>considered</a:t>
            </a:r>
            <a:r>
              <a:rPr lang="en-US" dirty="0"/>
              <a:t> </a:t>
            </a:r>
            <a:r>
              <a:rPr lang="en-US" dirty="0">
                <a:hlinkClick r:id="rId4" tooltip="old"/>
              </a:rPr>
              <a:t>old</a:t>
            </a:r>
            <a:r>
              <a:rPr lang="en-US" dirty="0"/>
              <a:t> and </a:t>
            </a:r>
            <a:r>
              <a:rPr lang="en-US" dirty="0">
                <a:hlinkClick r:id="rId5" tooltip="outdated"/>
              </a:rPr>
              <a:t>outdated</a:t>
            </a:r>
            <a:r>
              <a:rPr lang="en-US" dirty="0"/>
              <a:t>, such as </a:t>
            </a:r>
            <a:r>
              <a:rPr lang="en-US" dirty="0">
                <a:hlinkClick r:id="rId6" tooltip="radio"/>
              </a:rPr>
              <a:t>radio</a:t>
            </a:r>
            <a:r>
              <a:rPr lang="en-US" dirty="0"/>
              <a:t>, </a:t>
            </a:r>
            <a:r>
              <a:rPr lang="en-US" dirty="0">
                <a:hlinkClick r:id="rId7" tooltip="television"/>
              </a:rPr>
              <a:t>television</a:t>
            </a:r>
            <a:r>
              <a:rPr lang="en-US" dirty="0"/>
              <a:t>, and </a:t>
            </a:r>
            <a:r>
              <a:rPr lang="en-US" dirty="0">
                <a:hlinkClick r:id="rId8" tooltip="especially"/>
              </a:rPr>
              <a:t>especially</a:t>
            </a:r>
            <a:r>
              <a:rPr lang="en-US" dirty="0"/>
              <a:t> </a:t>
            </a:r>
            <a:r>
              <a:rPr lang="en-US" dirty="0">
                <a:hlinkClick r:id="rId9" tooltip="newspapers"/>
              </a:rPr>
              <a:t>newspapers</a:t>
            </a:r>
            <a:endParaRPr lang="en-US" dirty="0"/>
          </a:p>
          <a:p>
            <a:pPr lvl="1"/>
            <a:r>
              <a:rPr lang="en-US" dirty="0"/>
              <a:t>means of mass communication using digital technologies such as the Internet.</a:t>
            </a:r>
          </a:p>
          <a:p>
            <a:pPr lvl="1"/>
            <a:r>
              <a:rPr lang="en-US" dirty="0"/>
              <a:t>communications – of all types – based on digital technologies, and increasingly with interactive components. ... </a:t>
            </a:r>
            <a:r>
              <a:rPr lang="en-US" b="1" dirty="0"/>
              <a:t>Emerging media</a:t>
            </a:r>
            <a:r>
              <a:rPr lang="en-US" dirty="0"/>
              <a:t> by </a:t>
            </a:r>
            <a:r>
              <a:rPr lang="en-US" b="1" dirty="0"/>
              <a:t>definition</a:t>
            </a:r>
            <a:r>
              <a:rPr lang="en-US" dirty="0"/>
              <a:t> is something that is always changing.</a:t>
            </a:r>
          </a:p>
        </p:txBody>
      </p:sp>
    </p:spTree>
    <p:extLst>
      <p:ext uri="{BB962C8B-B14F-4D97-AF65-F5344CB8AC3E}">
        <p14:creationId xmlns:p14="http://schemas.microsoft.com/office/powerpoint/2010/main" val="698527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a:extLst>
              <a:ext uri="{FF2B5EF4-FFF2-40B4-BE49-F238E27FC236}">
                <a16:creationId xmlns:a16="http://schemas.microsoft.com/office/drawing/2014/main" id="{82782232-D96A-5D4E-B240-32E7135A4C45}"/>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The History of Print!</a:t>
            </a:r>
          </a:p>
        </p:txBody>
      </p:sp>
      <p:sp>
        <p:nvSpPr>
          <p:cNvPr id="3" name="Subtitle 2">
            <a:extLst>
              <a:ext uri="{FF2B5EF4-FFF2-40B4-BE49-F238E27FC236}">
                <a16:creationId xmlns:a16="http://schemas.microsoft.com/office/drawing/2014/main" id="{21B885DC-BF22-E040-8B16-30BDAE667F8E}"/>
              </a:ext>
            </a:extLst>
          </p:cNvPr>
          <p:cNvSpPr>
            <a:spLocks noGrp="1"/>
          </p:cNvSpPr>
          <p:nvPr>
            <p:ph type="subTitle" idx="1"/>
          </p:nvPr>
        </p:nvSpPr>
        <p:spPr>
          <a:xfrm>
            <a:off x="2987675" y="2005013"/>
            <a:ext cx="6400800" cy="1752600"/>
          </a:xfrm>
        </p:spPr>
        <p:txBody>
          <a:bodyPr rtlCol="0">
            <a:normAutofit/>
          </a:bodyPr>
          <a:lstStyle/>
          <a:p>
            <a:pPr>
              <a:defRPr/>
            </a:pPr>
            <a:r>
              <a:rPr lang="en-US" b="1" dirty="0">
                <a:solidFill>
                  <a:srgbClr val="FFFF00"/>
                </a:solidFill>
                <a:ea typeface="+mn-ea"/>
                <a:cs typeface="+mn-cs"/>
              </a:rPr>
              <a:t>An ever changing impact.</a:t>
            </a:r>
          </a:p>
          <a:p>
            <a:pPr>
              <a:defRPr/>
            </a:pPr>
            <a:endParaRPr lang="en-US" dirty="0">
              <a:ea typeface="+mn-ea"/>
              <a:cs typeface="+mn-cs"/>
            </a:endParaRPr>
          </a:p>
        </p:txBody>
      </p:sp>
    </p:spTree>
    <p:extLst>
      <p:ext uri="{BB962C8B-B14F-4D97-AF65-F5344CB8AC3E}">
        <p14:creationId xmlns:p14="http://schemas.microsoft.com/office/powerpoint/2010/main" val="10645809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F384A814-4BBB-3F46-80DD-3A4EE3149883}"/>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The History of Print.</a:t>
            </a:r>
          </a:p>
        </p:txBody>
      </p:sp>
      <p:sp>
        <p:nvSpPr>
          <p:cNvPr id="4" name="Subtitle 3">
            <a:extLst>
              <a:ext uri="{FF2B5EF4-FFF2-40B4-BE49-F238E27FC236}">
                <a16:creationId xmlns:a16="http://schemas.microsoft.com/office/drawing/2014/main" id="{8F94823D-F758-3E43-B391-927D685B0063}"/>
              </a:ext>
            </a:extLst>
          </p:cNvPr>
          <p:cNvSpPr>
            <a:spLocks noGrp="1"/>
          </p:cNvSpPr>
          <p:nvPr>
            <p:ph type="subTitle" idx="1"/>
          </p:nvPr>
        </p:nvSpPr>
        <p:spPr/>
        <p:txBody>
          <a:bodyPr rtlCol="0">
            <a:normAutofit/>
          </a:bodyPr>
          <a:lstStyle/>
          <a:p>
            <a:pPr>
              <a:defRPr/>
            </a:pPr>
            <a:endParaRPr lang="en-US">
              <a:ea typeface="+mn-ea"/>
              <a:cs typeface="+mn-cs"/>
            </a:endParaRPr>
          </a:p>
        </p:txBody>
      </p:sp>
      <p:pic>
        <p:nvPicPr>
          <p:cNvPr id="45060" name="Picture 5">
            <a:extLst>
              <a:ext uri="{FF2B5EF4-FFF2-40B4-BE49-F238E27FC236}">
                <a16:creationId xmlns:a16="http://schemas.microsoft.com/office/drawing/2014/main" id="{9A97214B-1402-AE44-A22D-F8C4660C1A3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12168" y="2004078"/>
            <a:ext cx="5438912" cy="407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6607EA67-4513-B949-B6E1-39898CAAE37C}"/>
              </a:ext>
            </a:extLst>
          </p:cNvPr>
          <p:cNvSpPr txBox="1"/>
          <p:nvPr/>
        </p:nvSpPr>
        <p:spPr>
          <a:xfrm>
            <a:off x="5627688" y="6324601"/>
            <a:ext cx="1127232" cy="507831"/>
          </a:xfrm>
          <a:prstGeom prst="rect">
            <a:avLst/>
          </a:prstGeom>
          <a:noFill/>
        </p:spPr>
        <p:txBody>
          <a:bodyPr wrap="none">
            <a:spAutoFit/>
          </a:bodyPr>
          <a:lstStyle/>
          <a:p>
            <a:pPr>
              <a:defRPr/>
            </a:pPr>
            <a:r>
              <a:rPr lang="en-US" sz="900" dirty="0">
                <a:solidFill>
                  <a:schemeClr val="bg1">
                    <a:lumMod val="50000"/>
                  </a:schemeClr>
                </a:solidFill>
              </a:rPr>
              <a:t>Photo: </a:t>
            </a:r>
            <a:r>
              <a:rPr lang="en-US" sz="900" dirty="0" err="1">
                <a:solidFill>
                  <a:schemeClr val="bg1">
                    <a:lumMod val="50000"/>
                  </a:schemeClr>
                </a:solidFill>
              </a:rPr>
              <a:t>Pech</a:t>
            </a:r>
            <a:r>
              <a:rPr lang="en-US" sz="900" dirty="0">
                <a:solidFill>
                  <a:schemeClr val="bg1">
                    <a:lumMod val="50000"/>
                  </a:schemeClr>
                </a:solidFill>
              </a:rPr>
              <a:t> Merle</a:t>
            </a:r>
          </a:p>
          <a:p>
            <a:pPr>
              <a:defRPr/>
            </a:pPr>
            <a:endParaRPr lang="en-US" dirty="0"/>
          </a:p>
        </p:txBody>
      </p:sp>
    </p:spTree>
    <p:extLst>
      <p:ext uri="{BB962C8B-B14F-4D97-AF65-F5344CB8AC3E}">
        <p14:creationId xmlns:p14="http://schemas.microsoft.com/office/powerpoint/2010/main" val="1723638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a:extLst>
              <a:ext uri="{FF2B5EF4-FFF2-40B4-BE49-F238E27FC236}">
                <a16:creationId xmlns:a16="http://schemas.microsoft.com/office/drawing/2014/main" id="{8B1165B9-0146-E644-8086-BE545FBC4D40}"/>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The History of Print.</a:t>
            </a:r>
          </a:p>
        </p:txBody>
      </p:sp>
      <p:sp>
        <p:nvSpPr>
          <p:cNvPr id="5" name="TextBox 4">
            <a:extLst>
              <a:ext uri="{FF2B5EF4-FFF2-40B4-BE49-F238E27FC236}">
                <a16:creationId xmlns:a16="http://schemas.microsoft.com/office/drawing/2014/main" id="{12C3257A-0973-6A45-8A63-1733D72A6175}"/>
              </a:ext>
            </a:extLst>
          </p:cNvPr>
          <p:cNvSpPr txBox="1"/>
          <p:nvPr/>
        </p:nvSpPr>
        <p:spPr>
          <a:xfrm>
            <a:off x="5627688" y="6324601"/>
            <a:ext cx="1127232" cy="507831"/>
          </a:xfrm>
          <a:prstGeom prst="rect">
            <a:avLst/>
          </a:prstGeom>
          <a:noFill/>
        </p:spPr>
        <p:txBody>
          <a:bodyPr wrap="none">
            <a:spAutoFit/>
          </a:bodyPr>
          <a:lstStyle/>
          <a:p>
            <a:pPr>
              <a:defRPr/>
            </a:pPr>
            <a:r>
              <a:rPr lang="en-US" sz="900" dirty="0">
                <a:solidFill>
                  <a:schemeClr val="bg1">
                    <a:lumMod val="50000"/>
                  </a:schemeClr>
                </a:solidFill>
              </a:rPr>
              <a:t>Photo: </a:t>
            </a:r>
            <a:r>
              <a:rPr lang="en-US" sz="900" dirty="0" err="1">
                <a:solidFill>
                  <a:schemeClr val="bg1">
                    <a:lumMod val="50000"/>
                  </a:schemeClr>
                </a:solidFill>
              </a:rPr>
              <a:t>Pech</a:t>
            </a:r>
            <a:r>
              <a:rPr lang="en-US" sz="900" dirty="0">
                <a:solidFill>
                  <a:schemeClr val="bg1">
                    <a:lumMod val="50000"/>
                  </a:schemeClr>
                </a:solidFill>
              </a:rPr>
              <a:t> Merle</a:t>
            </a:r>
          </a:p>
          <a:p>
            <a:pPr>
              <a:defRPr/>
            </a:pPr>
            <a:endParaRPr lang="en-US" dirty="0"/>
          </a:p>
        </p:txBody>
      </p:sp>
      <p:sp>
        <p:nvSpPr>
          <p:cNvPr id="4" name="Subtitle 3">
            <a:extLst>
              <a:ext uri="{FF2B5EF4-FFF2-40B4-BE49-F238E27FC236}">
                <a16:creationId xmlns:a16="http://schemas.microsoft.com/office/drawing/2014/main" id="{65660A95-11FE-2B44-935D-C4B35426B0A8}"/>
              </a:ext>
            </a:extLst>
          </p:cNvPr>
          <p:cNvSpPr>
            <a:spLocks noGrp="1"/>
          </p:cNvSpPr>
          <p:nvPr>
            <p:ph type="subTitle" idx="1"/>
          </p:nvPr>
        </p:nvSpPr>
        <p:spPr/>
        <p:txBody>
          <a:bodyPr rtlCol="0">
            <a:normAutofit/>
          </a:bodyPr>
          <a:lstStyle/>
          <a:p>
            <a:pPr>
              <a:defRPr/>
            </a:pPr>
            <a:endParaRPr lang="en-US">
              <a:ea typeface="+mn-ea"/>
              <a:cs typeface="+mn-cs"/>
            </a:endParaRPr>
          </a:p>
        </p:txBody>
      </p:sp>
      <p:pic>
        <p:nvPicPr>
          <p:cNvPr id="47109" name="Picture 5">
            <a:extLst>
              <a:ext uri="{FF2B5EF4-FFF2-40B4-BE49-F238E27FC236}">
                <a16:creationId xmlns:a16="http://schemas.microsoft.com/office/drawing/2014/main" id="{DC11E5E4-73FF-D645-9F3C-5A822C6DE15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11888" y="1841501"/>
            <a:ext cx="3136900" cy="438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6692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a:extLst>
              <a:ext uri="{FF2B5EF4-FFF2-40B4-BE49-F238E27FC236}">
                <a16:creationId xmlns:a16="http://schemas.microsoft.com/office/drawing/2014/main" id="{1FA98620-3C80-D440-90BA-D970CA21FA2B}"/>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The History of Print.</a:t>
            </a:r>
          </a:p>
        </p:txBody>
      </p:sp>
      <p:sp>
        <p:nvSpPr>
          <p:cNvPr id="5" name="TextBox 4">
            <a:extLst>
              <a:ext uri="{FF2B5EF4-FFF2-40B4-BE49-F238E27FC236}">
                <a16:creationId xmlns:a16="http://schemas.microsoft.com/office/drawing/2014/main" id="{E61F86D0-D4BA-504F-A42B-2C9C9CF64E96}"/>
              </a:ext>
            </a:extLst>
          </p:cNvPr>
          <p:cNvSpPr txBox="1"/>
          <p:nvPr/>
        </p:nvSpPr>
        <p:spPr>
          <a:xfrm>
            <a:off x="5627688" y="6324601"/>
            <a:ext cx="1268296" cy="507831"/>
          </a:xfrm>
          <a:prstGeom prst="rect">
            <a:avLst/>
          </a:prstGeom>
          <a:noFill/>
        </p:spPr>
        <p:txBody>
          <a:bodyPr wrap="none">
            <a:spAutoFit/>
          </a:bodyPr>
          <a:lstStyle/>
          <a:p>
            <a:pPr>
              <a:defRPr/>
            </a:pPr>
            <a:r>
              <a:rPr lang="en-US" sz="900" dirty="0">
                <a:solidFill>
                  <a:schemeClr val="bg1">
                    <a:lumMod val="50000"/>
                  </a:schemeClr>
                </a:solidFill>
              </a:rPr>
              <a:t>Photo: </a:t>
            </a:r>
            <a:r>
              <a:rPr lang="en-US" sz="900" dirty="0" err="1">
                <a:solidFill>
                  <a:schemeClr val="bg1">
                    <a:lumMod val="50000"/>
                  </a:schemeClr>
                </a:solidFill>
              </a:rPr>
              <a:t>ethnotraveler</a:t>
            </a:r>
            <a:endParaRPr lang="en-US" sz="900" dirty="0">
              <a:solidFill>
                <a:schemeClr val="bg1">
                  <a:lumMod val="50000"/>
                </a:schemeClr>
              </a:solidFill>
            </a:endParaRPr>
          </a:p>
          <a:p>
            <a:pPr>
              <a:defRPr/>
            </a:pPr>
            <a:endParaRPr lang="en-US" dirty="0"/>
          </a:p>
        </p:txBody>
      </p:sp>
      <p:sp>
        <p:nvSpPr>
          <p:cNvPr id="4" name="Subtitle 3">
            <a:extLst>
              <a:ext uri="{FF2B5EF4-FFF2-40B4-BE49-F238E27FC236}">
                <a16:creationId xmlns:a16="http://schemas.microsoft.com/office/drawing/2014/main" id="{EAC760EB-E331-D442-B141-9083583E8B99}"/>
              </a:ext>
            </a:extLst>
          </p:cNvPr>
          <p:cNvSpPr>
            <a:spLocks noGrp="1"/>
          </p:cNvSpPr>
          <p:nvPr>
            <p:ph type="subTitle" idx="1"/>
          </p:nvPr>
        </p:nvSpPr>
        <p:spPr/>
        <p:txBody>
          <a:bodyPr rtlCol="0">
            <a:normAutofit/>
          </a:bodyPr>
          <a:lstStyle/>
          <a:p>
            <a:pPr>
              <a:defRPr/>
            </a:pPr>
            <a:endParaRPr lang="en-US">
              <a:ea typeface="+mn-ea"/>
              <a:cs typeface="+mn-cs"/>
            </a:endParaRPr>
          </a:p>
        </p:txBody>
      </p:sp>
      <p:pic>
        <p:nvPicPr>
          <p:cNvPr id="49157" name="Picture 2">
            <a:extLst>
              <a:ext uri="{FF2B5EF4-FFF2-40B4-BE49-F238E27FC236}">
                <a16:creationId xmlns:a16="http://schemas.microsoft.com/office/drawing/2014/main" id="{83D1B2B0-F207-3448-88A8-E0F8BACB64D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6081" y="1863809"/>
            <a:ext cx="6110287"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3421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a:extLst>
              <a:ext uri="{FF2B5EF4-FFF2-40B4-BE49-F238E27FC236}">
                <a16:creationId xmlns:a16="http://schemas.microsoft.com/office/drawing/2014/main" id="{4ED15D54-216B-DF4A-9464-A229995AC5B6}"/>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The History of Print!</a:t>
            </a:r>
          </a:p>
        </p:txBody>
      </p:sp>
      <p:sp>
        <p:nvSpPr>
          <p:cNvPr id="3" name="Subtitle 2">
            <a:extLst>
              <a:ext uri="{FF2B5EF4-FFF2-40B4-BE49-F238E27FC236}">
                <a16:creationId xmlns:a16="http://schemas.microsoft.com/office/drawing/2014/main" id="{E858F952-3F65-3347-91D8-67183A93B760}"/>
              </a:ext>
            </a:extLst>
          </p:cNvPr>
          <p:cNvSpPr>
            <a:spLocks noGrp="1"/>
          </p:cNvSpPr>
          <p:nvPr>
            <p:ph type="subTitle" idx="1"/>
          </p:nvPr>
        </p:nvSpPr>
        <p:spPr>
          <a:xfrm>
            <a:off x="256674" y="1841501"/>
            <a:ext cx="8694821" cy="4514850"/>
          </a:xfrm>
        </p:spPr>
        <p:txBody>
          <a:bodyPr>
            <a:normAutofit/>
          </a:bodyPr>
          <a:lstStyle/>
          <a:p>
            <a:pPr eaLnBrk="1" hangingPunct="1"/>
            <a:r>
              <a:rPr lang="en-US" altLang="en-US" b="1" dirty="0">
                <a:solidFill>
                  <a:srgbClr val="000090"/>
                </a:solidFill>
                <a:ea typeface="ＭＳ Ｐゴシック" panose="020B0600070205080204" pitchFamily="34" charset="-128"/>
              </a:rPr>
              <a:t>A timeline for printing:</a:t>
            </a:r>
          </a:p>
          <a:p>
            <a:pPr eaLnBrk="1" hangingPunct="1"/>
            <a:endParaRPr lang="en-US" altLang="en-US" b="1" dirty="0">
              <a:solidFill>
                <a:srgbClr val="000090"/>
              </a:solidFill>
              <a:ea typeface="ＭＳ Ｐゴシック" panose="020B0600070205080204" pitchFamily="34" charset="-128"/>
            </a:endParaRPr>
          </a:p>
          <a:p>
            <a:pPr eaLnBrk="1" hangingPunct="1"/>
            <a:endParaRPr lang="en-US" altLang="en-US" b="1" dirty="0">
              <a:solidFill>
                <a:srgbClr val="FF0000"/>
              </a:solidFill>
              <a:ea typeface="ＭＳ Ｐゴシック" panose="020B0600070205080204" pitchFamily="34" charset="-128"/>
            </a:endParaRPr>
          </a:p>
          <a:p>
            <a:pPr eaLnBrk="1" hangingPunct="1"/>
            <a:r>
              <a:rPr lang="en-US" altLang="en-US" sz="1800" b="1" dirty="0">
                <a:solidFill>
                  <a:srgbClr val="000090"/>
                </a:solidFill>
                <a:ea typeface="ＭＳ Ｐゴシック" panose="020B0600070205080204" pitchFamily="34" charset="-128"/>
                <a:hlinkClick r:id="rId3"/>
              </a:rPr>
              <a:t>http://www.historyworld.net/wrldhis/PlainTextHistories.asp?ParagraphID=fmf</a:t>
            </a:r>
            <a:endParaRPr lang="en-US" altLang="en-US" sz="1800" dirty="0">
              <a:solidFill>
                <a:srgbClr val="898989"/>
              </a:solidFill>
              <a:ea typeface="ＭＳ Ｐゴシック" panose="020B0600070205080204" pitchFamily="34" charset="-128"/>
            </a:endParaRPr>
          </a:p>
        </p:txBody>
      </p:sp>
    </p:spTree>
    <p:extLst>
      <p:ext uri="{BB962C8B-B14F-4D97-AF65-F5344CB8AC3E}">
        <p14:creationId xmlns:p14="http://schemas.microsoft.com/office/powerpoint/2010/main" val="1011391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ubtitle 2">
            <a:extLst>
              <a:ext uri="{FF2B5EF4-FFF2-40B4-BE49-F238E27FC236}">
                <a16:creationId xmlns:a16="http://schemas.microsoft.com/office/drawing/2014/main" id="{E55FE2FF-8FC4-C34E-AF32-BCCC0CAF6057}"/>
              </a:ext>
            </a:extLst>
          </p:cNvPr>
          <p:cNvSpPr txBox="1">
            <a:spLocks/>
          </p:cNvSpPr>
          <p:nvPr/>
        </p:nvSpPr>
        <p:spPr bwMode="auto">
          <a:xfrm>
            <a:off x="2895600" y="2493963"/>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endParaRPr lang="en-US" altLang="en-US" sz="3200">
              <a:solidFill>
                <a:srgbClr val="898989"/>
              </a:solidFill>
            </a:endParaRPr>
          </a:p>
        </p:txBody>
      </p:sp>
      <p:pic>
        <p:nvPicPr>
          <p:cNvPr id="53250" name="Picture 5">
            <a:extLst>
              <a:ext uri="{FF2B5EF4-FFF2-40B4-BE49-F238E27FC236}">
                <a16:creationId xmlns:a16="http://schemas.microsoft.com/office/drawing/2014/main" id="{BFCD467D-1EC3-7942-A39F-E016F4A414B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41363" y="483394"/>
            <a:ext cx="2154237" cy="162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Rectangle 8">
            <a:extLst>
              <a:ext uri="{FF2B5EF4-FFF2-40B4-BE49-F238E27FC236}">
                <a16:creationId xmlns:a16="http://schemas.microsoft.com/office/drawing/2014/main" id="{2CADF63D-0F8F-3347-9A29-AC941D4D84E8}"/>
              </a:ext>
            </a:extLst>
          </p:cNvPr>
          <p:cNvSpPr>
            <a:spLocks noChangeArrowheads="1"/>
          </p:cNvSpPr>
          <p:nvPr/>
        </p:nvSpPr>
        <p:spPr bwMode="auto">
          <a:xfrm>
            <a:off x="4519614" y="1344614"/>
            <a:ext cx="2994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buFont typeface="Arial" panose="020B0604020202020204" pitchFamily="34" charset="0"/>
              <a:buNone/>
            </a:pPr>
            <a:r>
              <a:rPr lang="en-US" altLang="en-US" sz="1800" b="1">
                <a:solidFill>
                  <a:srgbClr val="000000"/>
                </a:solidFill>
                <a:latin typeface="Arial" panose="020B0604020202020204" pitchFamily="34" charset="0"/>
                <a:cs typeface="Arial" panose="020B0604020202020204" pitchFamily="34" charset="0"/>
              </a:rPr>
              <a:t>An historical perspective.</a:t>
            </a:r>
          </a:p>
        </p:txBody>
      </p:sp>
      <p:pic>
        <p:nvPicPr>
          <p:cNvPr id="53252" name="Picture 9">
            <a:extLst>
              <a:ext uri="{FF2B5EF4-FFF2-40B4-BE49-F238E27FC236}">
                <a16:creationId xmlns:a16="http://schemas.microsoft.com/office/drawing/2014/main" id="{476B7A9D-69EC-134A-8357-DD9EE1D19E7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15930" y="2232025"/>
            <a:ext cx="1520825"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3" name="Picture 10">
            <a:extLst>
              <a:ext uri="{FF2B5EF4-FFF2-40B4-BE49-F238E27FC236}">
                <a16:creationId xmlns:a16="http://schemas.microsoft.com/office/drawing/2014/main" id="{A9F4E06D-C5B6-5A41-81C8-1ED8F3FE01C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04465" y="3141663"/>
            <a:ext cx="3324225"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11">
            <a:extLst>
              <a:ext uri="{FF2B5EF4-FFF2-40B4-BE49-F238E27FC236}">
                <a16:creationId xmlns:a16="http://schemas.microsoft.com/office/drawing/2014/main" id="{5314861F-7E3F-9547-ACCC-656589A8210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650832" y="675482"/>
            <a:ext cx="4232275"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C046E440-DB25-2345-A59C-B4CA9BAF03C4}"/>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a:t>
            </a:r>
            <a:r>
              <a:rPr lang="en-US" sz="800" dirty="0" err="1">
                <a:solidFill>
                  <a:schemeClr val="tx1">
                    <a:lumMod val="50000"/>
                    <a:lumOff val="50000"/>
                  </a:schemeClr>
                </a:solidFill>
                <a:latin typeface="Arial"/>
                <a:ea typeface="ＭＳ Ｐゴシック" charset="0"/>
                <a:cs typeface="Arial"/>
              </a:rPr>
              <a:t>sallygentieuwelch.com</a:t>
            </a:r>
            <a:endParaRPr lang="en-US" sz="800" dirty="0">
              <a:solidFill>
                <a:schemeClr val="tx1">
                  <a:lumMod val="50000"/>
                  <a:lumOff val="50000"/>
                </a:schemeClr>
              </a:solidFill>
              <a:latin typeface="Arial"/>
              <a:ea typeface="ＭＳ Ｐゴシック" charset="0"/>
              <a:cs typeface="Arial"/>
            </a:endParaRPr>
          </a:p>
        </p:txBody>
      </p:sp>
    </p:spTree>
    <p:extLst>
      <p:ext uri="{BB962C8B-B14F-4D97-AF65-F5344CB8AC3E}">
        <p14:creationId xmlns:p14="http://schemas.microsoft.com/office/powerpoint/2010/main" val="34415154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5">
            <a:extLst>
              <a:ext uri="{FF2B5EF4-FFF2-40B4-BE49-F238E27FC236}">
                <a16:creationId xmlns:a16="http://schemas.microsoft.com/office/drawing/2014/main" id="{D80DD66A-F946-E94B-8407-660CD2BD8CC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14614" y="1962150"/>
            <a:ext cx="2154237" cy="162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4" name="Rectangle 8">
            <a:extLst>
              <a:ext uri="{FF2B5EF4-FFF2-40B4-BE49-F238E27FC236}">
                <a16:creationId xmlns:a16="http://schemas.microsoft.com/office/drawing/2014/main" id="{A1A04BAC-9846-1F4C-BBCA-E3EDE44F88A1}"/>
              </a:ext>
            </a:extLst>
          </p:cNvPr>
          <p:cNvSpPr>
            <a:spLocks noChangeArrowheads="1"/>
          </p:cNvSpPr>
          <p:nvPr/>
        </p:nvSpPr>
        <p:spPr bwMode="auto">
          <a:xfrm>
            <a:off x="4519614" y="1344614"/>
            <a:ext cx="2994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buFont typeface="Arial" panose="020B0604020202020204" pitchFamily="34" charset="0"/>
              <a:buNone/>
            </a:pPr>
            <a:r>
              <a:rPr lang="en-US" altLang="en-US" sz="1800" b="1">
                <a:solidFill>
                  <a:srgbClr val="000000"/>
                </a:solidFill>
                <a:latin typeface="Arial" panose="020B0604020202020204" pitchFamily="34" charset="0"/>
                <a:cs typeface="Arial" panose="020B0604020202020204" pitchFamily="34" charset="0"/>
              </a:rPr>
              <a:t>An historical perspective.</a:t>
            </a:r>
          </a:p>
        </p:txBody>
      </p:sp>
      <p:sp>
        <p:nvSpPr>
          <p:cNvPr id="3" name="TextBox 2">
            <a:extLst>
              <a:ext uri="{FF2B5EF4-FFF2-40B4-BE49-F238E27FC236}">
                <a16:creationId xmlns:a16="http://schemas.microsoft.com/office/drawing/2014/main" id="{BEB78AC0-418A-F04E-AD15-34124C315B66}"/>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a:t>
            </a:r>
            <a:r>
              <a:rPr lang="en-US" sz="800" dirty="0" err="1">
                <a:solidFill>
                  <a:schemeClr val="tx1">
                    <a:lumMod val="50000"/>
                    <a:lumOff val="50000"/>
                  </a:schemeClr>
                </a:solidFill>
                <a:latin typeface="Arial"/>
                <a:ea typeface="ＭＳ Ｐゴシック" charset="0"/>
                <a:cs typeface="Arial"/>
              </a:rPr>
              <a:t>sallygentieuwelch.com</a:t>
            </a:r>
            <a:endParaRPr lang="en-US" sz="800" dirty="0">
              <a:solidFill>
                <a:schemeClr val="tx1">
                  <a:lumMod val="50000"/>
                  <a:lumOff val="50000"/>
                </a:schemeClr>
              </a:solidFill>
              <a:latin typeface="Arial"/>
              <a:ea typeface="ＭＳ Ｐゴシック" charset="0"/>
              <a:cs typeface="Arial"/>
            </a:endParaRPr>
          </a:p>
        </p:txBody>
      </p:sp>
      <p:sp>
        <p:nvSpPr>
          <p:cNvPr id="54276" name="TextBox 3">
            <a:extLst>
              <a:ext uri="{FF2B5EF4-FFF2-40B4-BE49-F238E27FC236}">
                <a16:creationId xmlns:a16="http://schemas.microsoft.com/office/drawing/2014/main" id="{75DA3EC3-5617-0747-B4B1-92ED4D97DF90}"/>
              </a:ext>
            </a:extLst>
          </p:cNvPr>
          <p:cNvSpPr txBox="1">
            <a:spLocks noChangeArrowheads="1"/>
          </p:cNvSpPr>
          <p:nvPr/>
        </p:nvSpPr>
        <p:spPr bwMode="auto">
          <a:xfrm>
            <a:off x="4916488" y="1885950"/>
            <a:ext cx="58071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35,000 BC, Cave paintings Europe, Brazil and other locations</a:t>
            </a:r>
          </a:p>
        </p:txBody>
      </p:sp>
      <p:sp>
        <p:nvSpPr>
          <p:cNvPr id="54277" name="TextBox 12">
            <a:extLst>
              <a:ext uri="{FF2B5EF4-FFF2-40B4-BE49-F238E27FC236}">
                <a16:creationId xmlns:a16="http://schemas.microsoft.com/office/drawing/2014/main" id="{D89D5148-B399-FE4F-BADA-605EDDE7072C}"/>
              </a:ext>
            </a:extLst>
          </p:cNvPr>
          <p:cNvSpPr txBox="1">
            <a:spLocks noChangeArrowheads="1"/>
          </p:cNvSpPr>
          <p:nvPr/>
        </p:nvSpPr>
        <p:spPr bwMode="auto">
          <a:xfrm>
            <a:off x="154514" y="4916269"/>
            <a:ext cx="23678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r" eaLnBrk="1" hangingPunct="1"/>
            <a:r>
              <a:rPr lang="en-US" altLang="en-US" sz="1800" dirty="0"/>
              <a:t>20,000 BC </a:t>
            </a:r>
            <a:r>
              <a:rPr lang="en-US" altLang="en-US" sz="1800" b="1" dirty="0"/>
              <a:t>Petroglyphs</a:t>
            </a:r>
            <a:r>
              <a:rPr lang="en-US" altLang="en-US" sz="1800" dirty="0"/>
              <a:t>,</a:t>
            </a:r>
          </a:p>
          <a:p>
            <a:pPr algn="r" eaLnBrk="1" hangingPunct="1"/>
            <a:r>
              <a:rPr lang="en-US" altLang="en-US" sz="1800" dirty="0"/>
              <a:t>Newspaper Rock Utah</a:t>
            </a:r>
          </a:p>
        </p:txBody>
      </p:sp>
      <p:sp>
        <p:nvSpPr>
          <p:cNvPr id="16" name="TextBox 15">
            <a:extLst>
              <a:ext uri="{FF2B5EF4-FFF2-40B4-BE49-F238E27FC236}">
                <a16:creationId xmlns:a16="http://schemas.microsoft.com/office/drawing/2014/main" id="{2CBEA770-0018-2C4C-A6A6-8AB51D36DCAF}"/>
              </a:ext>
            </a:extLst>
          </p:cNvPr>
          <p:cNvSpPr txBox="1"/>
          <p:nvPr/>
        </p:nvSpPr>
        <p:spPr>
          <a:xfrm>
            <a:off x="4649787" y="4446588"/>
            <a:ext cx="5807103" cy="923330"/>
          </a:xfrm>
          <a:prstGeom prst="rect">
            <a:avLst/>
          </a:prstGeom>
          <a:noFill/>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r" eaLnBrk="1" hangingPunct="1"/>
            <a:r>
              <a:rPr lang="en-US" altLang="en-US" sz="1800" dirty="0">
                <a:solidFill>
                  <a:srgbClr val="FFFF00"/>
                </a:solidFill>
              </a:rPr>
              <a:t>10,000/5,000 BC, Clay tokens used in Mesopotamia.</a:t>
            </a:r>
          </a:p>
          <a:p>
            <a:pPr algn="r" eaLnBrk="1" hangingPunct="1"/>
            <a:r>
              <a:rPr lang="en-US" altLang="en-US" sz="1800" dirty="0">
                <a:solidFill>
                  <a:srgbClr val="FFFF00"/>
                </a:solidFill>
              </a:rPr>
              <a:t>Sumerians “invent” first written language </a:t>
            </a:r>
            <a:r>
              <a:rPr lang="en-US" altLang="en-US" sz="1800" b="1" dirty="0">
                <a:solidFill>
                  <a:srgbClr val="FFFF00"/>
                </a:solidFill>
              </a:rPr>
              <a:t>Cuneiform</a:t>
            </a:r>
            <a:r>
              <a:rPr lang="en-US" altLang="en-US" sz="1800" dirty="0">
                <a:solidFill>
                  <a:srgbClr val="FFFF00"/>
                </a:solidFill>
              </a:rPr>
              <a:t>.</a:t>
            </a:r>
          </a:p>
          <a:p>
            <a:pPr algn="r" eaLnBrk="1" hangingPunct="1"/>
            <a:r>
              <a:rPr lang="en-US" altLang="en-US" sz="1800" dirty="0">
                <a:solidFill>
                  <a:srgbClr val="FFFF00"/>
                </a:solidFill>
              </a:rPr>
              <a:t>Purpose record keeping and track commerce</a:t>
            </a:r>
            <a:r>
              <a:rPr lang="en-US" altLang="en-US" sz="1800" dirty="0">
                <a:solidFill>
                  <a:srgbClr val="7F7F7F"/>
                </a:solidFill>
              </a:rPr>
              <a:t>.</a:t>
            </a:r>
          </a:p>
        </p:txBody>
      </p:sp>
      <p:pic>
        <p:nvPicPr>
          <p:cNvPr id="54279" name="Picture 4">
            <a:extLst>
              <a:ext uri="{FF2B5EF4-FFF2-40B4-BE49-F238E27FC236}">
                <a16:creationId xmlns:a16="http://schemas.microsoft.com/office/drawing/2014/main" id="{96171077-21E1-6249-91CB-FF34731D431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14614" y="4025900"/>
            <a:ext cx="2154237"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4373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8">
            <a:extLst>
              <a:ext uri="{FF2B5EF4-FFF2-40B4-BE49-F238E27FC236}">
                <a16:creationId xmlns:a16="http://schemas.microsoft.com/office/drawing/2014/main" id="{BBC19662-3004-B54F-8014-74EAD071F8EC}"/>
              </a:ext>
            </a:extLst>
          </p:cNvPr>
          <p:cNvSpPr>
            <a:spLocks noChangeArrowheads="1"/>
          </p:cNvSpPr>
          <p:nvPr/>
        </p:nvSpPr>
        <p:spPr bwMode="auto">
          <a:xfrm>
            <a:off x="4519614" y="1344614"/>
            <a:ext cx="2994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buFont typeface="Arial" panose="020B0604020202020204" pitchFamily="34" charset="0"/>
              <a:buNone/>
            </a:pPr>
            <a:r>
              <a:rPr lang="en-US" altLang="en-US" sz="1800" b="1">
                <a:solidFill>
                  <a:srgbClr val="000000"/>
                </a:solidFill>
                <a:latin typeface="Arial" panose="020B0604020202020204" pitchFamily="34" charset="0"/>
                <a:cs typeface="Arial" panose="020B0604020202020204" pitchFamily="34" charset="0"/>
              </a:rPr>
              <a:t>An historical perspective.</a:t>
            </a:r>
          </a:p>
        </p:txBody>
      </p:sp>
      <p:sp>
        <p:nvSpPr>
          <p:cNvPr id="3" name="TextBox 2">
            <a:extLst>
              <a:ext uri="{FF2B5EF4-FFF2-40B4-BE49-F238E27FC236}">
                <a16:creationId xmlns:a16="http://schemas.microsoft.com/office/drawing/2014/main" id="{7BAB11A4-76F3-B041-8FC7-AD25252CAD86}"/>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a:t>
            </a:r>
            <a:r>
              <a:rPr lang="en-US" sz="800" dirty="0" err="1">
                <a:solidFill>
                  <a:schemeClr val="tx1">
                    <a:lumMod val="50000"/>
                    <a:lumOff val="50000"/>
                  </a:schemeClr>
                </a:solidFill>
                <a:latin typeface="Arial"/>
                <a:ea typeface="ＭＳ Ｐゴシック" charset="0"/>
                <a:cs typeface="Arial"/>
              </a:rPr>
              <a:t>sallygentieuwelch.com</a:t>
            </a:r>
            <a:endParaRPr lang="en-US" sz="800" dirty="0">
              <a:solidFill>
                <a:schemeClr val="tx1">
                  <a:lumMod val="50000"/>
                  <a:lumOff val="50000"/>
                </a:schemeClr>
              </a:solidFill>
              <a:latin typeface="Arial"/>
              <a:ea typeface="ＭＳ Ｐゴシック" charset="0"/>
              <a:cs typeface="Arial"/>
            </a:endParaRPr>
          </a:p>
        </p:txBody>
      </p:sp>
      <p:sp>
        <p:nvSpPr>
          <p:cNvPr id="56323" name="TextBox 3">
            <a:extLst>
              <a:ext uri="{FF2B5EF4-FFF2-40B4-BE49-F238E27FC236}">
                <a16:creationId xmlns:a16="http://schemas.microsoft.com/office/drawing/2014/main" id="{8C9F8EF6-122F-FF48-8F45-DB69B8C02B59}"/>
              </a:ext>
            </a:extLst>
          </p:cNvPr>
          <p:cNvSpPr txBox="1">
            <a:spLocks noChangeArrowheads="1"/>
          </p:cNvSpPr>
          <p:nvPr/>
        </p:nvSpPr>
        <p:spPr bwMode="auto">
          <a:xfrm>
            <a:off x="4793456" y="1734343"/>
            <a:ext cx="4721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3,000 BC, Egyptian hieroglyphic, meaning sacred</a:t>
            </a:r>
          </a:p>
          <a:p>
            <a:pPr eaLnBrk="1" hangingPunct="1"/>
            <a:r>
              <a:rPr lang="en-US" altLang="en-US" sz="1800" dirty="0"/>
              <a:t>writing, Includes an alphabet, syllabic</a:t>
            </a:r>
          </a:p>
          <a:p>
            <a:pPr eaLnBrk="1" hangingPunct="1"/>
            <a:r>
              <a:rPr lang="en-US" altLang="en-US" sz="1800" dirty="0"/>
              <a:t>and </a:t>
            </a:r>
            <a:r>
              <a:rPr lang="en-US" altLang="en-US" sz="1800" b="1" dirty="0"/>
              <a:t>determinative</a:t>
            </a:r>
            <a:r>
              <a:rPr lang="en-US" altLang="en-US" sz="1800" dirty="0"/>
              <a:t>.</a:t>
            </a:r>
          </a:p>
        </p:txBody>
      </p:sp>
      <p:sp>
        <p:nvSpPr>
          <p:cNvPr id="56324" name="TextBox 12">
            <a:extLst>
              <a:ext uri="{FF2B5EF4-FFF2-40B4-BE49-F238E27FC236}">
                <a16:creationId xmlns:a16="http://schemas.microsoft.com/office/drawing/2014/main" id="{EC8E4D1B-102B-7647-B7C3-1E25B059009B}"/>
              </a:ext>
            </a:extLst>
          </p:cNvPr>
          <p:cNvSpPr txBox="1">
            <a:spLocks noChangeArrowheads="1"/>
          </p:cNvSpPr>
          <p:nvPr/>
        </p:nvSpPr>
        <p:spPr bwMode="auto">
          <a:xfrm>
            <a:off x="4803733" y="3596272"/>
            <a:ext cx="35607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solidFill>
                  <a:srgbClr val="FFFF00"/>
                </a:solidFill>
              </a:rPr>
              <a:t>1,700 – 500 BC Phoenicians develop</a:t>
            </a:r>
          </a:p>
          <a:p>
            <a:pPr eaLnBrk="1" hangingPunct="1"/>
            <a:r>
              <a:rPr lang="en-US" altLang="en-US" sz="1800" dirty="0">
                <a:solidFill>
                  <a:srgbClr val="FFFF00"/>
                </a:solidFill>
              </a:rPr>
              <a:t>a written language </a:t>
            </a:r>
          </a:p>
        </p:txBody>
      </p:sp>
      <p:sp>
        <p:nvSpPr>
          <p:cNvPr id="16" name="TextBox 15">
            <a:extLst>
              <a:ext uri="{FF2B5EF4-FFF2-40B4-BE49-F238E27FC236}">
                <a16:creationId xmlns:a16="http://schemas.microsoft.com/office/drawing/2014/main" id="{B7E661F8-46A0-B049-9315-CDFCEDFB477D}"/>
              </a:ext>
            </a:extLst>
          </p:cNvPr>
          <p:cNvSpPr txBox="1"/>
          <p:nvPr/>
        </p:nvSpPr>
        <p:spPr>
          <a:xfrm>
            <a:off x="4803733" y="2691022"/>
            <a:ext cx="4794250" cy="647700"/>
          </a:xfrm>
          <a:prstGeom prst="rect">
            <a:avLst/>
          </a:prstGeom>
          <a:noFill/>
        </p:spPr>
        <p:txBody>
          <a:bodyPr>
            <a:spAutoFit/>
          </a:bodyPr>
          <a:lstStyle/>
          <a:p>
            <a:pPr>
              <a:defRPr/>
            </a:pPr>
            <a:r>
              <a:rPr lang="en-US" dirty="0">
                <a:solidFill>
                  <a:schemeClr val="tx1">
                    <a:lumMod val="50000"/>
                    <a:lumOff val="50000"/>
                  </a:schemeClr>
                </a:solidFill>
                <a:latin typeface="Calibri" charset="0"/>
                <a:ea typeface="ＭＳ Ｐゴシック" charset="0"/>
                <a:cs typeface="ＭＳ Ｐゴシック" charset="0"/>
              </a:rPr>
              <a:t>1,800 BC </a:t>
            </a:r>
            <a:r>
              <a:rPr lang="en-US" b="1" dirty="0">
                <a:solidFill>
                  <a:schemeClr val="tx1">
                    <a:lumMod val="50000"/>
                    <a:lumOff val="50000"/>
                  </a:schemeClr>
                </a:solidFill>
                <a:latin typeface="Calibri" charset="0"/>
                <a:ea typeface="ＭＳ Ｐゴシック" charset="0"/>
                <a:cs typeface="ＭＳ Ｐゴシック" charset="0"/>
              </a:rPr>
              <a:t>Code of Hammurabi</a:t>
            </a:r>
            <a:r>
              <a:rPr lang="en-US" dirty="0">
                <a:solidFill>
                  <a:schemeClr val="tx1">
                    <a:lumMod val="50000"/>
                    <a:lumOff val="50000"/>
                  </a:schemeClr>
                </a:solidFill>
                <a:latin typeface="Calibri" charset="0"/>
                <a:ea typeface="ＭＳ Ｐゴシック" charset="0"/>
                <a:cs typeface="ＭＳ Ｐゴシック" charset="0"/>
              </a:rPr>
              <a:t>, carving on stone stele, recoding law and punishments.</a:t>
            </a:r>
          </a:p>
        </p:txBody>
      </p:sp>
      <p:pic>
        <p:nvPicPr>
          <p:cNvPr id="56326" name="Picture 5">
            <a:extLst>
              <a:ext uri="{FF2B5EF4-FFF2-40B4-BE49-F238E27FC236}">
                <a16:creationId xmlns:a16="http://schemas.microsoft.com/office/drawing/2014/main" id="{4B7AC8A9-905F-7E49-A4E4-565BC23A052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11438" y="2000250"/>
            <a:ext cx="2157412"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7" name="TextBox 13">
            <a:extLst>
              <a:ext uri="{FF2B5EF4-FFF2-40B4-BE49-F238E27FC236}">
                <a16:creationId xmlns:a16="http://schemas.microsoft.com/office/drawing/2014/main" id="{18A68FE1-C53F-C049-B983-1E74CA57E5BB}"/>
              </a:ext>
            </a:extLst>
          </p:cNvPr>
          <p:cNvSpPr txBox="1">
            <a:spLocks noChangeArrowheads="1"/>
          </p:cNvSpPr>
          <p:nvPr/>
        </p:nvSpPr>
        <p:spPr bwMode="auto">
          <a:xfrm>
            <a:off x="2567826" y="5457616"/>
            <a:ext cx="345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500 BC Roman Alphabet, 23 letters</a:t>
            </a:r>
          </a:p>
        </p:txBody>
      </p:sp>
      <p:pic>
        <p:nvPicPr>
          <p:cNvPr id="56328" name="Picture 6">
            <a:extLst>
              <a:ext uri="{FF2B5EF4-FFF2-40B4-BE49-F238E27FC236}">
                <a16:creationId xmlns:a16="http://schemas.microsoft.com/office/drawing/2014/main" id="{65ED100F-2514-6544-A18D-AF4BC890A94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11438" y="4248150"/>
            <a:ext cx="20320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74455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8">
            <a:extLst>
              <a:ext uri="{FF2B5EF4-FFF2-40B4-BE49-F238E27FC236}">
                <a16:creationId xmlns:a16="http://schemas.microsoft.com/office/drawing/2014/main" id="{14C8B9E9-68E1-034F-9C77-C6A1A20BF750}"/>
              </a:ext>
            </a:extLst>
          </p:cNvPr>
          <p:cNvSpPr>
            <a:spLocks noChangeArrowheads="1"/>
          </p:cNvSpPr>
          <p:nvPr/>
        </p:nvSpPr>
        <p:spPr bwMode="auto">
          <a:xfrm>
            <a:off x="4519614" y="1344614"/>
            <a:ext cx="2994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buFont typeface="Arial" panose="020B0604020202020204" pitchFamily="34" charset="0"/>
              <a:buNone/>
            </a:pPr>
            <a:r>
              <a:rPr lang="en-US" altLang="en-US" sz="1800" b="1">
                <a:solidFill>
                  <a:srgbClr val="000000"/>
                </a:solidFill>
                <a:latin typeface="Arial" panose="020B0604020202020204" pitchFamily="34" charset="0"/>
                <a:cs typeface="Arial" panose="020B0604020202020204" pitchFamily="34" charset="0"/>
              </a:rPr>
              <a:t>An historical perspective.</a:t>
            </a:r>
          </a:p>
        </p:txBody>
      </p:sp>
      <p:sp>
        <p:nvSpPr>
          <p:cNvPr id="3" name="TextBox 2">
            <a:extLst>
              <a:ext uri="{FF2B5EF4-FFF2-40B4-BE49-F238E27FC236}">
                <a16:creationId xmlns:a16="http://schemas.microsoft.com/office/drawing/2014/main" id="{CF0133A2-0FF8-DC47-9E26-A1A3B803CEBA}"/>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a:t>
            </a:r>
            <a:r>
              <a:rPr lang="en-US" sz="800" dirty="0" err="1">
                <a:solidFill>
                  <a:schemeClr val="tx1">
                    <a:lumMod val="50000"/>
                    <a:lumOff val="50000"/>
                  </a:schemeClr>
                </a:solidFill>
                <a:latin typeface="Arial"/>
                <a:ea typeface="ＭＳ Ｐゴシック" charset="0"/>
                <a:cs typeface="Arial"/>
              </a:rPr>
              <a:t>sallygentieuwelch.com</a:t>
            </a:r>
            <a:endParaRPr lang="en-US" sz="800" dirty="0">
              <a:solidFill>
                <a:schemeClr val="tx1">
                  <a:lumMod val="50000"/>
                  <a:lumOff val="50000"/>
                </a:schemeClr>
              </a:solidFill>
              <a:latin typeface="Arial"/>
              <a:ea typeface="ＭＳ Ｐゴシック" charset="0"/>
              <a:cs typeface="Arial"/>
            </a:endParaRPr>
          </a:p>
        </p:txBody>
      </p:sp>
      <p:sp>
        <p:nvSpPr>
          <p:cNvPr id="58371" name="TextBox 3">
            <a:extLst>
              <a:ext uri="{FF2B5EF4-FFF2-40B4-BE49-F238E27FC236}">
                <a16:creationId xmlns:a16="http://schemas.microsoft.com/office/drawing/2014/main" id="{8AFC4EEE-E4D1-0F47-B887-E468D3DEB3DC}"/>
              </a:ext>
            </a:extLst>
          </p:cNvPr>
          <p:cNvSpPr txBox="1">
            <a:spLocks noChangeArrowheads="1"/>
          </p:cNvSpPr>
          <p:nvPr/>
        </p:nvSpPr>
        <p:spPr bwMode="auto">
          <a:xfrm>
            <a:off x="4654549" y="1850232"/>
            <a:ext cx="64305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10 BC to 400 AD, Chinese use bamboo</a:t>
            </a:r>
          </a:p>
          <a:p>
            <a:pPr eaLnBrk="1" hangingPunct="1"/>
            <a:r>
              <a:rPr lang="en-US" altLang="en-US" sz="1800" dirty="0"/>
              <a:t>as a </a:t>
            </a:r>
            <a:r>
              <a:rPr lang="en-US" altLang="en-US" sz="1800" b="1" dirty="0"/>
              <a:t>substrate. </a:t>
            </a:r>
            <a:r>
              <a:rPr lang="en-US" altLang="en-US" sz="1800" dirty="0"/>
              <a:t>Paper invented in China, tree bark, hemp and cloth.</a:t>
            </a:r>
          </a:p>
        </p:txBody>
      </p:sp>
      <p:sp>
        <p:nvSpPr>
          <p:cNvPr id="16" name="TextBox 15">
            <a:extLst>
              <a:ext uri="{FF2B5EF4-FFF2-40B4-BE49-F238E27FC236}">
                <a16:creationId xmlns:a16="http://schemas.microsoft.com/office/drawing/2014/main" id="{1E023DA7-3041-E34E-8C58-5011CDE0541E}"/>
              </a:ext>
            </a:extLst>
          </p:cNvPr>
          <p:cNvSpPr txBox="1"/>
          <p:nvPr/>
        </p:nvSpPr>
        <p:spPr>
          <a:xfrm>
            <a:off x="4602956" y="3225800"/>
            <a:ext cx="4794250" cy="647700"/>
          </a:xfrm>
          <a:prstGeom prst="rect">
            <a:avLst/>
          </a:prstGeom>
          <a:noFill/>
        </p:spPr>
        <p:txBody>
          <a:bodyPr>
            <a:spAutoFit/>
          </a:bodyPr>
          <a:lstStyle/>
          <a:p>
            <a:pPr>
              <a:defRPr/>
            </a:pPr>
            <a:r>
              <a:rPr lang="en-US" dirty="0">
                <a:solidFill>
                  <a:schemeClr val="tx1">
                    <a:lumMod val="50000"/>
                    <a:lumOff val="50000"/>
                  </a:schemeClr>
                </a:solidFill>
                <a:latin typeface="Calibri" charset="0"/>
                <a:ea typeface="ＭＳ Ｐゴシック" charset="0"/>
                <a:cs typeface="ＭＳ Ｐゴシック" charset="0"/>
              </a:rPr>
              <a:t>Upper case </a:t>
            </a:r>
            <a:r>
              <a:rPr lang="en-US" b="1" dirty="0">
                <a:solidFill>
                  <a:schemeClr val="tx1">
                    <a:lumMod val="50000"/>
                    <a:lumOff val="50000"/>
                  </a:schemeClr>
                </a:solidFill>
                <a:latin typeface="Calibri" charset="0"/>
                <a:ea typeface="ＭＳ Ｐゴシック" charset="0"/>
                <a:cs typeface="ＭＳ Ｐゴシック" charset="0"/>
              </a:rPr>
              <a:t>Uncial</a:t>
            </a:r>
            <a:r>
              <a:rPr lang="en-US" dirty="0">
                <a:solidFill>
                  <a:schemeClr val="tx1">
                    <a:lumMod val="50000"/>
                    <a:lumOff val="50000"/>
                  </a:schemeClr>
                </a:solidFill>
                <a:latin typeface="Calibri" charset="0"/>
                <a:ea typeface="ＭＳ Ｐゴシック" charset="0"/>
                <a:cs typeface="ＭＳ Ｐゴシック" charset="0"/>
              </a:rPr>
              <a:t> and lower-case half Uncial letters developed in Europe</a:t>
            </a:r>
          </a:p>
        </p:txBody>
      </p:sp>
      <p:sp>
        <p:nvSpPr>
          <p:cNvPr id="58373" name="TextBox 13">
            <a:extLst>
              <a:ext uri="{FF2B5EF4-FFF2-40B4-BE49-F238E27FC236}">
                <a16:creationId xmlns:a16="http://schemas.microsoft.com/office/drawing/2014/main" id="{D984CA90-717D-7441-9F2F-65AE8FC137B5}"/>
              </a:ext>
            </a:extLst>
          </p:cNvPr>
          <p:cNvSpPr txBox="1">
            <a:spLocks noChangeArrowheads="1"/>
          </p:cNvSpPr>
          <p:nvPr/>
        </p:nvSpPr>
        <p:spPr bwMode="auto">
          <a:xfrm>
            <a:off x="3843340" y="4397625"/>
            <a:ext cx="46402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400 AD Dark Ages begin in Europe, hand copied</a:t>
            </a:r>
          </a:p>
          <a:p>
            <a:pPr eaLnBrk="1" hangingPunct="1"/>
            <a:r>
              <a:rPr lang="en-US" altLang="en-US" sz="1800" dirty="0"/>
              <a:t>manuscripts - scriptoria</a:t>
            </a:r>
          </a:p>
        </p:txBody>
      </p:sp>
      <p:pic>
        <p:nvPicPr>
          <p:cNvPr id="58374" name="Picture 4">
            <a:extLst>
              <a:ext uri="{FF2B5EF4-FFF2-40B4-BE49-F238E27FC236}">
                <a16:creationId xmlns:a16="http://schemas.microsoft.com/office/drawing/2014/main" id="{040E0801-5321-5A46-92DE-5E02210B1E0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71750" y="4343400"/>
            <a:ext cx="1136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7">
            <a:extLst>
              <a:ext uri="{FF2B5EF4-FFF2-40B4-BE49-F238E27FC236}">
                <a16:creationId xmlns:a16="http://schemas.microsoft.com/office/drawing/2014/main" id="{BEC33A54-3044-104A-B0CA-5230D12A2D3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71751" y="2028826"/>
            <a:ext cx="1979613"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6" name="Picture 8">
            <a:extLst>
              <a:ext uri="{FF2B5EF4-FFF2-40B4-BE49-F238E27FC236}">
                <a16:creationId xmlns:a16="http://schemas.microsoft.com/office/drawing/2014/main" id="{8CF6E9BC-6474-5445-BA8A-29831486514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78993" y="2914650"/>
            <a:ext cx="1223963"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3457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a:extLst>
              <a:ext uri="{FF2B5EF4-FFF2-40B4-BE49-F238E27FC236}">
                <a16:creationId xmlns:a16="http://schemas.microsoft.com/office/drawing/2014/main" id="{D358CA28-693B-A04A-8209-BEAE43EFE388}"/>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Why me?</a:t>
            </a:r>
          </a:p>
        </p:txBody>
      </p:sp>
      <p:sp>
        <p:nvSpPr>
          <p:cNvPr id="3" name="Subtitle 2">
            <a:extLst>
              <a:ext uri="{FF2B5EF4-FFF2-40B4-BE49-F238E27FC236}">
                <a16:creationId xmlns:a16="http://schemas.microsoft.com/office/drawing/2014/main" id="{F229818F-95F0-0844-B1EE-1E5B1D3BBEA9}"/>
              </a:ext>
            </a:extLst>
          </p:cNvPr>
          <p:cNvSpPr>
            <a:spLocks noGrp="1"/>
          </p:cNvSpPr>
          <p:nvPr>
            <p:ph type="subTitle" idx="1"/>
          </p:nvPr>
        </p:nvSpPr>
        <p:spPr>
          <a:xfrm>
            <a:off x="2987675" y="2005013"/>
            <a:ext cx="6400800" cy="1752600"/>
          </a:xfrm>
        </p:spPr>
        <p:txBody>
          <a:bodyPr rtlCol="0">
            <a:normAutofit/>
          </a:bodyPr>
          <a:lstStyle/>
          <a:p>
            <a:pPr>
              <a:defRPr/>
            </a:pPr>
            <a:r>
              <a:rPr lang="en-US" b="1" dirty="0">
                <a:solidFill>
                  <a:srgbClr val="FFFF00"/>
                </a:solidFill>
                <a:ea typeface="+mn-ea"/>
                <a:cs typeface="+mn-cs"/>
              </a:rPr>
              <a:t>Unique skill set:</a:t>
            </a:r>
          </a:p>
          <a:p>
            <a:pPr>
              <a:defRPr/>
            </a:pPr>
            <a:endParaRPr lang="en-US" dirty="0">
              <a:ea typeface="+mn-ea"/>
              <a:cs typeface="+mn-cs"/>
            </a:endParaRPr>
          </a:p>
        </p:txBody>
      </p:sp>
      <p:pic>
        <p:nvPicPr>
          <p:cNvPr id="30723" name="Picture 3" descr="lifes-crossroads.jpg">
            <a:extLst>
              <a:ext uri="{FF2B5EF4-FFF2-40B4-BE49-F238E27FC236}">
                <a16:creationId xmlns:a16="http://schemas.microsoft.com/office/drawing/2014/main" id="{EDC9BC14-FCC2-9645-9B2E-958E799C17D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9939" y="2800350"/>
            <a:ext cx="8250237"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4E0BFCBF-119E-BA40-9690-7075B86D8D3F}"/>
              </a:ext>
            </a:extLst>
          </p:cNvPr>
          <p:cNvSpPr txBox="1"/>
          <p:nvPr/>
        </p:nvSpPr>
        <p:spPr>
          <a:xfrm>
            <a:off x="5259388" y="6324600"/>
            <a:ext cx="1954212" cy="508000"/>
          </a:xfrm>
          <a:prstGeom prst="rect">
            <a:avLst/>
          </a:prstGeom>
          <a:noFill/>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900">
                <a:solidFill>
                  <a:srgbClr val="7F7F7F"/>
                </a:solidFill>
              </a:rPr>
              <a:t>Photo: Life’s Crossroads John Matlock</a:t>
            </a:r>
          </a:p>
          <a:p>
            <a:pPr eaLnBrk="1" hangingPunct="1"/>
            <a:endParaRPr lang="en-US" altLang="en-US" sz="1800"/>
          </a:p>
        </p:txBody>
      </p:sp>
      <p:sp>
        <p:nvSpPr>
          <p:cNvPr id="8" name="TextBox 7">
            <a:extLst>
              <a:ext uri="{FF2B5EF4-FFF2-40B4-BE49-F238E27FC236}">
                <a16:creationId xmlns:a16="http://schemas.microsoft.com/office/drawing/2014/main" id="{6B3E9390-61F6-F443-9360-89A2CB125882}"/>
              </a:ext>
            </a:extLst>
          </p:cNvPr>
          <p:cNvSpPr txBox="1"/>
          <p:nvPr/>
        </p:nvSpPr>
        <p:spPr>
          <a:xfrm>
            <a:off x="2039939" y="5170488"/>
            <a:ext cx="3219449" cy="369332"/>
          </a:xfrm>
          <a:prstGeom prst="rect">
            <a:avLst/>
          </a:prstGeom>
          <a:solidFill>
            <a:schemeClr val="tx2">
              <a:lumMod val="60000"/>
              <a:lumOff val="40000"/>
            </a:schemeClr>
          </a:solidFill>
        </p:spPr>
        <p:txBody>
          <a:bodyPr wrap="square">
            <a:spAutoFit/>
          </a:bodyPr>
          <a:lstStyle/>
          <a:p>
            <a:pPr algn="ctr">
              <a:defRPr/>
            </a:pPr>
            <a:r>
              <a:rPr lang="en-US" dirty="0">
                <a:solidFill>
                  <a:schemeClr val="bg1">
                    <a:lumMod val="95000"/>
                    <a:lumOff val="5000"/>
                  </a:schemeClr>
                </a:solidFill>
                <a:latin typeface="Arial Black"/>
                <a:cs typeface="Arial Black"/>
              </a:rPr>
              <a:t>Print/Production</a:t>
            </a:r>
          </a:p>
        </p:txBody>
      </p:sp>
    </p:spTree>
    <p:extLst>
      <p:ext uri="{BB962C8B-B14F-4D97-AF65-F5344CB8AC3E}">
        <p14:creationId xmlns:p14="http://schemas.microsoft.com/office/powerpoint/2010/main" val="30346552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8">
            <a:extLst>
              <a:ext uri="{FF2B5EF4-FFF2-40B4-BE49-F238E27FC236}">
                <a16:creationId xmlns:a16="http://schemas.microsoft.com/office/drawing/2014/main" id="{39F6DA5E-C257-114C-97BA-CC1F44A22C18}"/>
              </a:ext>
            </a:extLst>
          </p:cNvPr>
          <p:cNvSpPr>
            <a:spLocks noChangeArrowheads="1"/>
          </p:cNvSpPr>
          <p:nvPr/>
        </p:nvSpPr>
        <p:spPr bwMode="auto">
          <a:xfrm>
            <a:off x="4519614" y="1344614"/>
            <a:ext cx="2994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buFont typeface="Arial" panose="020B0604020202020204" pitchFamily="34" charset="0"/>
              <a:buNone/>
            </a:pPr>
            <a:r>
              <a:rPr lang="en-US" altLang="en-US" sz="1800" b="1">
                <a:solidFill>
                  <a:srgbClr val="000000"/>
                </a:solidFill>
                <a:latin typeface="Arial" panose="020B0604020202020204" pitchFamily="34" charset="0"/>
                <a:cs typeface="Arial" panose="020B0604020202020204" pitchFamily="34" charset="0"/>
              </a:rPr>
              <a:t>An historical perspective.</a:t>
            </a:r>
          </a:p>
        </p:txBody>
      </p:sp>
      <p:sp>
        <p:nvSpPr>
          <p:cNvPr id="3" name="TextBox 2">
            <a:extLst>
              <a:ext uri="{FF2B5EF4-FFF2-40B4-BE49-F238E27FC236}">
                <a16:creationId xmlns:a16="http://schemas.microsoft.com/office/drawing/2014/main" id="{D5A7E2E4-AE7F-B845-A4E3-44625D0B8438}"/>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a:t>
            </a:r>
            <a:r>
              <a:rPr lang="en-US" sz="800" dirty="0" err="1">
                <a:solidFill>
                  <a:schemeClr val="tx1">
                    <a:lumMod val="50000"/>
                    <a:lumOff val="50000"/>
                  </a:schemeClr>
                </a:solidFill>
                <a:latin typeface="Arial"/>
                <a:ea typeface="ＭＳ Ｐゴシック" charset="0"/>
                <a:cs typeface="Arial"/>
              </a:rPr>
              <a:t>sallygentieuwelch.com</a:t>
            </a:r>
            <a:endParaRPr lang="en-US" sz="800" dirty="0">
              <a:solidFill>
                <a:schemeClr val="tx1">
                  <a:lumMod val="50000"/>
                  <a:lumOff val="50000"/>
                </a:schemeClr>
              </a:solidFill>
              <a:latin typeface="Arial"/>
              <a:ea typeface="ＭＳ Ｐゴシック" charset="0"/>
              <a:cs typeface="Arial"/>
            </a:endParaRPr>
          </a:p>
        </p:txBody>
      </p:sp>
      <p:sp>
        <p:nvSpPr>
          <p:cNvPr id="60419" name="TextBox 3">
            <a:extLst>
              <a:ext uri="{FF2B5EF4-FFF2-40B4-BE49-F238E27FC236}">
                <a16:creationId xmlns:a16="http://schemas.microsoft.com/office/drawing/2014/main" id="{2CE52494-C4B0-544E-B470-3EBA2EC9B680}"/>
              </a:ext>
            </a:extLst>
          </p:cNvPr>
          <p:cNvSpPr txBox="1">
            <a:spLocks noChangeArrowheads="1"/>
          </p:cNvSpPr>
          <p:nvPr/>
        </p:nvSpPr>
        <p:spPr bwMode="auto">
          <a:xfrm>
            <a:off x="4916489" y="1885951"/>
            <a:ext cx="49926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a:t>1032 AD Chinese artisan Pi Sheng makes individual,</a:t>
            </a:r>
          </a:p>
          <a:p>
            <a:pPr eaLnBrk="1" hangingPunct="1"/>
            <a:r>
              <a:rPr lang="en-US" altLang="en-US" sz="1800"/>
              <a:t>moveable clay characters.</a:t>
            </a:r>
          </a:p>
          <a:p>
            <a:pPr eaLnBrk="1" hangingPunct="1"/>
            <a:endParaRPr lang="en-US" altLang="en-US" sz="1800"/>
          </a:p>
        </p:txBody>
      </p:sp>
      <p:sp>
        <p:nvSpPr>
          <p:cNvPr id="16" name="TextBox 15">
            <a:extLst>
              <a:ext uri="{FF2B5EF4-FFF2-40B4-BE49-F238E27FC236}">
                <a16:creationId xmlns:a16="http://schemas.microsoft.com/office/drawing/2014/main" id="{6C8D0732-8E3E-3F46-8FBD-7A96AA274507}"/>
              </a:ext>
            </a:extLst>
          </p:cNvPr>
          <p:cNvSpPr txBox="1"/>
          <p:nvPr/>
        </p:nvSpPr>
        <p:spPr>
          <a:xfrm>
            <a:off x="4916489" y="2969955"/>
            <a:ext cx="3894138" cy="646331"/>
          </a:xfrm>
          <a:prstGeom prst="rect">
            <a:avLst/>
          </a:prstGeom>
          <a:noFill/>
        </p:spPr>
        <p:txBody>
          <a:bodyPr wrap="square">
            <a:spAutoFit/>
          </a:bodyPr>
          <a:lstStyle/>
          <a:p>
            <a:pPr>
              <a:defRPr/>
            </a:pPr>
            <a:r>
              <a:rPr lang="en-US" dirty="0">
                <a:solidFill>
                  <a:schemeClr val="tx1">
                    <a:lumMod val="50000"/>
                    <a:lumOff val="50000"/>
                  </a:schemeClr>
                </a:solidFill>
                <a:latin typeface="Calibri" charset="0"/>
                <a:ea typeface="ＭＳ Ｐゴシック" charset="0"/>
                <a:cs typeface="ＭＳ Ｐゴシック" charset="0"/>
              </a:rPr>
              <a:t>1397 AD Bronze moveable</a:t>
            </a:r>
          </a:p>
          <a:p>
            <a:pPr>
              <a:defRPr/>
            </a:pPr>
            <a:r>
              <a:rPr lang="en-US" dirty="0">
                <a:solidFill>
                  <a:schemeClr val="tx1">
                    <a:lumMod val="50000"/>
                    <a:lumOff val="50000"/>
                  </a:schemeClr>
                </a:solidFill>
                <a:latin typeface="Calibri" charset="0"/>
                <a:ea typeface="ＭＳ Ｐゴシック" charset="0"/>
                <a:cs typeface="ＭＳ Ｐゴシック" charset="0"/>
              </a:rPr>
              <a:t>type developed in Korea</a:t>
            </a:r>
          </a:p>
        </p:txBody>
      </p:sp>
      <p:sp>
        <p:nvSpPr>
          <p:cNvPr id="60421" name="TextBox 13">
            <a:extLst>
              <a:ext uri="{FF2B5EF4-FFF2-40B4-BE49-F238E27FC236}">
                <a16:creationId xmlns:a16="http://schemas.microsoft.com/office/drawing/2014/main" id="{E6C6FB1A-A2EE-3942-8E06-111F75607F97}"/>
              </a:ext>
            </a:extLst>
          </p:cNvPr>
          <p:cNvSpPr txBox="1">
            <a:spLocks noChangeArrowheads="1"/>
          </p:cNvSpPr>
          <p:nvPr/>
        </p:nvSpPr>
        <p:spPr bwMode="auto">
          <a:xfrm>
            <a:off x="5056189" y="4271964"/>
            <a:ext cx="518949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1450 AD Johann Gutenberg invents moveable type</a:t>
            </a:r>
          </a:p>
          <a:p>
            <a:pPr eaLnBrk="1" hangingPunct="1"/>
            <a:r>
              <a:rPr lang="en-US" altLang="en-US" sz="1800" b="1" dirty="0"/>
              <a:t>matrices</a:t>
            </a:r>
            <a:r>
              <a:rPr lang="en-US" altLang="en-US" sz="1800" dirty="0"/>
              <a:t>, over 300 letters, </a:t>
            </a:r>
            <a:r>
              <a:rPr lang="en-US" altLang="en-US" sz="1800" b="1" dirty="0"/>
              <a:t>ligatures</a:t>
            </a:r>
            <a:r>
              <a:rPr lang="en-US" altLang="en-US" sz="1800" dirty="0"/>
              <a:t>, abbreviations</a:t>
            </a:r>
          </a:p>
          <a:p>
            <a:pPr eaLnBrk="1" hangingPunct="1"/>
            <a:r>
              <a:rPr lang="en-US" altLang="en-US" sz="1800" dirty="0"/>
              <a:t>And, YES, the printing press or the process of printing.</a:t>
            </a:r>
          </a:p>
        </p:txBody>
      </p:sp>
      <p:pic>
        <p:nvPicPr>
          <p:cNvPr id="60422" name="Picture 5">
            <a:extLst>
              <a:ext uri="{FF2B5EF4-FFF2-40B4-BE49-F238E27FC236}">
                <a16:creationId xmlns:a16="http://schemas.microsoft.com/office/drawing/2014/main" id="{0982C120-4F6D-7546-998E-19B8BEDB115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00300" y="1985963"/>
            <a:ext cx="24257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45441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8">
            <a:extLst>
              <a:ext uri="{FF2B5EF4-FFF2-40B4-BE49-F238E27FC236}">
                <a16:creationId xmlns:a16="http://schemas.microsoft.com/office/drawing/2014/main" id="{FC1010A5-C145-FB47-A058-FECE7E0043F1}"/>
              </a:ext>
            </a:extLst>
          </p:cNvPr>
          <p:cNvSpPr>
            <a:spLocks noChangeArrowheads="1"/>
          </p:cNvSpPr>
          <p:nvPr/>
        </p:nvSpPr>
        <p:spPr bwMode="auto">
          <a:xfrm>
            <a:off x="3560764" y="1344614"/>
            <a:ext cx="4911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buFont typeface="Arial" panose="020B0604020202020204" pitchFamily="34" charset="0"/>
              <a:buNone/>
            </a:pPr>
            <a:r>
              <a:rPr lang="en-US" altLang="en-US" sz="2800" b="1">
                <a:solidFill>
                  <a:srgbClr val="000000"/>
                </a:solidFill>
                <a:latin typeface="Arial" panose="020B0604020202020204" pitchFamily="34" charset="0"/>
                <a:cs typeface="Arial" panose="020B0604020202020204" pitchFamily="34" charset="0"/>
              </a:rPr>
              <a:t>The Modern Era of Printing!</a:t>
            </a:r>
          </a:p>
        </p:txBody>
      </p:sp>
    </p:spTree>
    <p:extLst>
      <p:ext uri="{BB962C8B-B14F-4D97-AF65-F5344CB8AC3E}">
        <p14:creationId xmlns:p14="http://schemas.microsoft.com/office/powerpoint/2010/main" val="40858322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ubtitle 2">
            <a:extLst>
              <a:ext uri="{FF2B5EF4-FFF2-40B4-BE49-F238E27FC236}">
                <a16:creationId xmlns:a16="http://schemas.microsoft.com/office/drawing/2014/main" id="{A6F0B7F7-F002-CE49-A6D2-3EA4C4506DDA}"/>
              </a:ext>
            </a:extLst>
          </p:cNvPr>
          <p:cNvSpPr txBox="1">
            <a:spLocks/>
          </p:cNvSpPr>
          <p:nvPr/>
        </p:nvSpPr>
        <p:spPr bwMode="auto">
          <a:xfrm>
            <a:off x="2895600" y="2493963"/>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endParaRPr lang="en-US" altLang="en-US" sz="3200">
              <a:solidFill>
                <a:srgbClr val="898989"/>
              </a:solidFill>
            </a:endParaRPr>
          </a:p>
        </p:txBody>
      </p:sp>
      <p:sp>
        <p:nvSpPr>
          <p:cNvPr id="64514" name="TextBox 5">
            <a:extLst>
              <a:ext uri="{FF2B5EF4-FFF2-40B4-BE49-F238E27FC236}">
                <a16:creationId xmlns:a16="http://schemas.microsoft.com/office/drawing/2014/main" id="{A436B10B-C4AF-4C4F-AD47-80B6E4E5B2AC}"/>
              </a:ext>
            </a:extLst>
          </p:cNvPr>
          <p:cNvSpPr txBox="1">
            <a:spLocks noChangeArrowheads="1"/>
          </p:cNvSpPr>
          <p:nvPr/>
        </p:nvSpPr>
        <p:spPr bwMode="auto">
          <a:xfrm>
            <a:off x="4633913" y="1620839"/>
            <a:ext cx="49339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a:t>JOHANN GUTENBERG was born in Mainz Germany, little is known of his early life, but most historians agree that he was trained as a goldsmith or a gem cutter. Some time later in his life he became a partner in a printing firm located in Strasbourg.</a:t>
            </a:r>
          </a:p>
          <a:p>
            <a:pPr eaLnBrk="1" hangingPunct="1"/>
            <a:endParaRPr lang="en-US" altLang="en-US" sz="1800"/>
          </a:p>
          <a:p>
            <a:pPr eaLnBrk="1" hangingPunct="1"/>
            <a:r>
              <a:rPr lang="en-US" altLang="en-US" sz="1800"/>
              <a:t>His invention of movable type printing is credited as the starting point of the printing revolution.</a:t>
            </a:r>
          </a:p>
          <a:p>
            <a:pPr eaLnBrk="1" hangingPunct="1"/>
            <a:endParaRPr lang="en-US" altLang="en-US" sz="1800"/>
          </a:p>
          <a:p>
            <a:pPr eaLnBrk="1" hangingPunct="1"/>
            <a:r>
              <a:rPr lang="en-US" altLang="en-US" sz="1800"/>
              <a:t>The importance of this use impacts not only printing, but the development of the Renaissance, Reformation, the Scientific Revolution and Age of Enlightenment.</a:t>
            </a:r>
          </a:p>
          <a:p>
            <a:pPr eaLnBrk="1" hangingPunct="1"/>
            <a:endParaRPr lang="en-US" altLang="en-US" sz="1800"/>
          </a:p>
          <a:p>
            <a:pPr eaLnBrk="1" hangingPunct="1"/>
            <a:r>
              <a:rPr lang="en-US" altLang="en-US" sz="1800"/>
              <a:t>Johann was the first </a:t>
            </a:r>
            <a:r>
              <a:rPr lang="en-US" altLang="en-US" sz="1800" b="1"/>
              <a:t>European</a:t>
            </a:r>
            <a:r>
              <a:rPr lang="en-US" altLang="en-US" sz="1800"/>
              <a:t> to use movable type.</a:t>
            </a:r>
          </a:p>
        </p:txBody>
      </p:sp>
      <p:pic>
        <p:nvPicPr>
          <p:cNvPr id="64515" name="Picture 2">
            <a:extLst>
              <a:ext uri="{FF2B5EF4-FFF2-40B4-BE49-F238E27FC236}">
                <a16:creationId xmlns:a16="http://schemas.microsoft.com/office/drawing/2014/main" id="{E3CF0ECF-83C7-FA4D-B8B9-30DC265CA54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05088" y="1611314"/>
            <a:ext cx="1930400"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5E8A2AE3-6D89-1942-8164-9B65404FD11F}"/>
              </a:ext>
            </a:extLst>
          </p:cNvPr>
          <p:cNvSpPr txBox="1"/>
          <p:nvPr/>
        </p:nvSpPr>
        <p:spPr>
          <a:xfrm>
            <a:off x="1855789" y="6596063"/>
            <a:ext cx="3894137" cy="215900"/>
          </a:xfrm>
          <a:prstGeom prst="rect">
            <a:avLst/>
          </a:prstGeom>
          <a:noFill/>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800">
                <a:solidFill>
                  <a:srgbClr val="7F7F7F"/>
                </a:solidFill>
                <a:latin typeface="Arial" panose="020B0604020202020204" pitchFamily="34" charset="0"/>
                <a:cs typeface="Arial" panose="020B0604020202020204" pitchFamily="34" charset="0"/>
              </a:rPr>
              <a:t>Images – Google images</a:t>
            </a:r>
          </a:p>
        </p:txBody>
      </p:sp>
    </p:spTree>
    <p:extLst>
      <p:ext uri="{BB962C8B-B14F-4D97-AF65-F5344CB8AC3E}">
        <p14:creationId xmlns:p14="http://schemas.microsoft.com/office/powerpoint/2010/main" val="2378415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ubtitle 2">
            <a:extLst>
              <a:ext uri="{FF2B5EF4-FFF2-40B4-BE49-F238E27FC236}">
                <a16:creationId xmlns:a16="http://schemas.microsoft.com/office/drawing/2014/main" id="{CBC9DA61-AA65-444B-A082-DEF150F9D099}"/>
              </a:ext>
            </a:extLst>
          </p:cNvPr>
          <p:cNvSpPr txBox="1">
            <a:spLocks/>
          </p:cNvSpPr>
          <p:nvPr/>
        </p:nvSpPr>
        <p:spPr bwMode="auto">
          <a:xfrm>
            <a:off x="2895600" y="2493963"/>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endParaRPr lang="en-US" altLang="en-US" sz="3200">
              <a:solidFill>
                <a:srgbClr val="898989"/>
              </a:solidFill>
            </a:endParaRPr>
          </a:p>
        </p:txBody>
      </p:sp>
      <p:sp>
        <p:nvSpPr>
          <p:cNvPr id="65538" name="TextBox 5">
            <a:extLst>
              <a:ext uri="{FF2B5EF4-FFF2-40B4-BE49-F238E27FC236}">
                <a16:creationId xmlns:a16="http://schemas.microsoft.com/office/drawing/2014/main" id="{442E4156-9D32-B04C-AE97-AE860D60117C}"/>
              </a:ext>
            </a:extLst>
          </p:cNvPr>
          <p:cNvSpPr txBox="1">
            <a:spLocks noChangeArrowheads="1"/>
          </p:cNvSpPr>
          <p:nvPr/>
        </p:nvSpPr>
        <p:spPr bwMode="auto">
          <a:xfrm>
            <a:off x="4633913" y="1620838"/>
            <a:ext cx="4933950"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a:t>He is also credited with the invention of mass-produced movable type, oil-based inks, a wooden screw type press (wine press), but the key to his fame is the convergence or combination of these elements into a process.</a:t>
            </a:r>
          </a:p>
          <a:p>
            <a:pPr eaLnBrk="1" hangingPunct="1"/>
            <a:endParaRPr lang="en-US" altLang="en-US" sz="1800"/>
          </a:p>
          <a:p>
            <a:pPr eaLnBrk="1" hangingPunct="1"/>
            <a:endParaRPr lang="en-US" altLang="en-US" sz="1800"/>
          </a:p>
        </p:txBody>
      </p:sp>
      <p:pic>
        <p:nvPicPr>
          <p:cNvPr id="65539" name="Picture 2">
            <a:extLst>
              <a:ext uri="{FF2B5EF4-FFF2-40B4-BE49-F238E27FC236}">
                <a16:creationId xmlns:a16="http://schemas.microsoft.com/office/drawing/2014/main" id="{63CEA24A-076E-D64F-BC9D-E6F34AC2225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05088" y="1611314"/>
            <a:ext cx="1930400"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0" name="Picture 3">
            <a:extLst>
              <a:ext uri="{FF2B5EF4-FFF2-40B4-BE49-F238E27FC236}">
                <a16:creationId xmlns:a16="http://schemas.microsoft.com/office/drawing/2014/main" id="{9B87E278-EDDE-E047-AEEC-3546F0756B8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39925" y="4060826"/>
            <a:ext cx="2878138"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1" name="Picture 4">
            <a:extLst>
              <a:ext uri="{FF2B5EF4-FFF2-40B4-BE49-F238E27FC236}">
                <a16:creationId xmlns:a16="http://schemas.microsoft.com/office/drawing/2014/main" id="{1FF5446A-CDFC-F54B-BE6F-86A2611B81D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60951" y="3225800"/>
            <a:ext cx="4429125" cy="294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A35D600A-1E6A-444A-B167-9B6374E112FE}"/>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Google images</a:t>
            </a:r>
          </a:p>
        </p:txBody>
      </p:sp>
    </p:spTree>
    <p:extLst>
      <p:ext uri="{BB962C8B-B14F-4D97-AF65-F5344CB8AC3E}">
        <p14:creationId xmlns:p14="http://schemas.microsoft.com/office/powerpoint/2010/main" val="21541967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ubtitle 2">
            <a:extLst>
              <a:ext uri="{FF2B5EF4-FFF2-40B4-BE49-F238E27FC236}">
                <a16:creationId xmlns:a16="http://schemas.microsoft.com/office/drawing/2014/main" id="{FE5B260F-C184-4B4E-BFB0-F60D8A4E8ADF}"/>
              </a:ext>
            </a:extLst>
          </p:cNvPr>
          <p:cNvSpPr txBox="1">
            <a:spLocks/>
          </p:cNvSpPr>
          <p:nvPr/>
        </p:nvSpPr>
        <p:spPr bwMode="auto">
          <a:xfrm>
            <a:off x="2895600" y="2493963"/>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endParaRPr lang="en-US" altLang="en-US" sz="3200">
              <a:solidFill>
                <a:srgbClr val="898989"/>
              </a:solidFill>
            </a:endParaRPr>
          </a:p>
        </p:txBody>
      </p:sp>
      <p:pic>
        <p:nvPicPr>
          <p:cNvPr id="66562" name="Picture 8">
            <a:extLst>
              <a:ext uri="{FF2B5EF4-FFF2-40B4-BE49-F238E27FC236}">
                <a16:creationId xmlns:a16="http://schemas.microsoft.com/office/drawing/2014/main" id="{61B58DEB-F3E4-DA42-A881-60D37E63351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3589" y="1462089"/>
            <a:ext cx="1876425"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 name="Picture 10">
            <a:extLst>
              <a:ext uri="{FF2B5EF4-FFF2-40B4-BE49-F238E27FC236}">
                <a16:creationId xmlns:a16="http://schemas.microsoft.com/office/drawing/2014/main" id="{615BC07E-6E2C-A24F-B36E-4B0A0B6412B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7714" y="3917951"/>
            <a:ext cx="3114675"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4" name="Picture 11">
            <a:extLst>
              <a:ext uri="{FF2B5EF4-FFF2-40B4-BE49-F238E27FC236}">
                <a16:creationId xmlns:a16="http://schemas.microsoft.com/office/drawing/2014/main" id="{F04BE718-946F-1740-AE23-737673DE514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59713" y="1462089"/>
            <a:ext cx="2017712"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5" name="Picture 12">
            <a:extLst>
              <a:ext uri="{FF2B5EF4-FFF2-40B4-BE49-F238E27FC236}">
                <a16:creationId xmlns:a16="http://schemas.microsoft.com/office/drawing/2014/main" id="{4BEEEDF6-C578-D248-A5FE-AF6606DF699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69225" y="3524251"/>
            <a:ext cx="210820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6" name="Picture 2">
            <a:extLst>
              <a:ext uri="{FF2B5EF4-FFF2-40B4-BE49-F238E27FC236}">
                <a16:creationId xmlns:a16="http://schemas.microsoft.com/office/drawing/2014/main" id="{7DCC6BEC-9E20-5B40-B010-0E4620B9132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95739" y="1462089"/>
            <a:ext cx="3584575" cy="224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7" name="Picture 3">
            <a:extLst>
              <a:ext uri="{FF2B5EF4-FFF2-40B4-BE49-F238E27FC236}">
                <a16:creationId xmlns:a16="http://schemas.microsoft.com/office/drawing/2014/main" id="{BB6AFB7E-3A4C-A449-B058-C3AF2027C914}"/>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699125" y="3917950"/>
            <a:ext cx="174783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5291A153-59E2-B247-82F0-D238909E4750}"/>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a:t>
            </a:r>
            <a:r>
              <a:rPr lang="en-US" sz="800" dirty="0" err="1">
                <a:solidFill>
                  <a:schemeClr val="tx1">
                    <a:lumMod val="50000"/>
                    <a:lumOff val="50000"/>
                  </a:schemeClr>
                </a:solidFill>
                <a:latin typeface="Arial"/>
                <a:ea typeface="ＭＳ Ｐゴシック" charset="0"/>
                <a:cs typeface="Arial"/>
              </a:rPr>
              <a:t>sallygentieuwelch.com</a:t>
            </a:r>
            <a:endParaRPr lang="en-US" sz="800" dirty="0">
              <a:solidFill>
                <a:schemeClr val="tx1">
                  <a:lumMod val="50000"/>
                  <a:lumOff val="50000"/>
                </a:schemeClr>
              </a:solidFill>
              <a:latin typeface="Arial"/>
              <a:ea typeface="ＭＳ Ｐゴシック" charset="0"/>
              <a:cs typeface="Arial"/>
            </a:endParaRPr>
          </a:p>
        </p:txBody>
      </p:sp>
    </p:spTree>
    <p:extLst>
      <p:ext uri="{BB962C8B-B14F-4D97-AF65-F5344CB8AC3E}">
        <p14:creationId xmlns:p14="http://schemas.microsoft.com/office/powerpoint/2010/main" val="12237842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ubtitle 2">
            <a:extLst>
              <a:ext uri="{FF2B5EF4-FFF2-40B4-BE49-F238E27FC236}">
                <a16:creationId xmlns:a16="http://schemas.microsoft.com/office/drawing/2014/main" id="{EED1AC3E-7698-C54D-AAC1-9AF9AC945AB3}"/>
              </a:ext>
            </a:extLst>
          </p:cNvPr>
          <p:cNvSpPr txBox="1">
            <a:spLocks/>
          </p:cNvSpPr>
          <p:nvPr/>
        </p:nvSpPr>
        <p:spPr bwMode="auto">
          <a:xfrm>
            <a:off x="2895600" y="2493963"/>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endParaRPr lang="en-US" altLang="en-US" sz="3200">
              <a:solidFill>
                <a:srgbClr val="898989"/>
              </a:solidFill>
            </a:endParaRPr>
          </a:p>
        </p:txBody>
      </p:sp>
      <p:sp>
        <p:nvSpPr>
          <p:cNvPr id="67586" name="TextBox 9">
            <a:extLst>
              <a:ext uri="{FF2B5EF4-FFF2-40B4-BE49-F238E27FC236}">
                <a16:creationId xmlns:a16="http://schemas.microsoft.com/office/drawing/2014/main" id="{E2171575-6B13-9048-B94A-2E4CC2BAA250}"/>
              </a:ext>
            </a:extLst>
          </p:cNvPr>
          <p:cNvSpPr txBox="1">
            <a:spLocks noChangeArrowheads="1"/>
          </p:cNvSpPr>
          <p:nvPr/>
        </p:nvSpPr>
        <p:spPr bwMode="auto">
          <a:xfrm>
            <a:off x="1545725" y="2739357"/>
            <a:ext cx="705961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800" dirty="0"/>
              <a:t>The book known as the Gutenberg Bible was first shown in page form at a trade fair in Frankfurt in the year 1455. The complete book was shown about a year later. The book did not bear the printer’s name, overtime it became know as the Gutenberg Bible.</a:t>
            </a:r>
          </a:p>
          <a:p>
            <a:pPr eaLnBrk="1" hangingPunct="1"/>
            <a:endParaRPr lang="en-US" altLang="en-US" sz="1800" dirty="0"/>
          </a:p>
          <a:p>
            <a:pPr eaLnBrk="1" hangingPunct="1"/>
            <a:endParaRPr lang="en-US" altLang="en-US" sz="1800" dirty="0"/>
          </a:p>
          <a:p>
            <a:pPr algn="ctr" eaLnBrk="1" hangingPunct="1"/>
            <a:r>
              <a:rPr lang="en-US" altLang="en-US" sz="1800" dirty="0">
                <a:hlinkClick r:id="rId2"/>
              </a:rPr>
              <a:t>http://www.hrc.utexas.edu/exhibitions/permanent/gutenberg/</a:t>
            </a:r>
            <a:endParaRPr lang="en-US" altLang="en-US" sz="1800" dirty="0"/>
          </a:p>
        </p:txBody>
      </p:sp>
    </p:spTree>
    <p:extLst>
      <p:ext uri="{BB962C8B-B14F-4D97-AF65-F5344CB8AC3E}">
        <p14:creationId xmlns:p14="http://schemas.microsoft.com/office/powerpoint/2010/main" val="41801298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ubtitle 2">
            <a:extLst>
              <a:ext uri="{FF2B5EF4-FFF2-40B4-BE49-F238E27FC236}">
                <a16:creationId xmlns:a16="http://schemas.microsoft.com/office/drawing/2014/main" id="{C6E4CDD1-DDF3-6648-A6A9-B57E8BABD9B0}"/>
              </a:ext>
            </a:extLst>
          </p:cNvPr>
          <p:cNvSpPr txBox="1">
            <a:spLocks/>
          </p:cNvSpPr>
          <p:nvPr/>
        </p:nvSpPr>
        <p:spPr bwMode="auto">
          <a:xfrm>
            <a:off x="2895600" y="2493963"/>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endParaRPr lang="en-US" altLang="en-US" sz="3200">
              <a:solidFill>
                <a:srgbClr val="898989"/>
              </a:solidFill>
            </a:endParaRPr>
          </a:p>
        </p:txBody>
      </p:sp>
      <p:pic>
        <p:nvPicPr>
          <p:cNvPr id="68610" name="Picture 2">
            <a:extLst>
              <a:ext uri="{FF2B5EF4-FFF2-40B4-BE49-F238E27FC236}">
                <a16:creationId xmlns:a16="http://schemas.microsoft.com/office/drawing/2014/main" id="{7689620E-8FC7-2643-B5CD-60DE4381D60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49739" y="4454526"/>
            <a:ext cx="2897187" cy="209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1" name="Picture 3">
            <a:extLst>
              <a:ext uri="{FF2B5EF4-FFF2-40B4-BE49-F238E27FC236}">
                <a16:creationId xmlns:a16="http://schemas.microsoft.com/office/drawing/2014/main" id="{5B991191-FE44-A141-B5C9-F815A31F929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69226" y="1311276"/>
            <a:ext cx="2251075"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2" name="Picture 4">
            <a:extLst>
              <a:ext uri="{FF2B5EF4-FFF2-40B4-BE49-F238E27FC236}">
                <a16:creationId xmlns:a16="http://schemas.microsoft.com/office/drawing/2014/main" id="{6AD27962-267B-3544-90A0-0718649CBB8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29213" y="1311276"/>
            <a:ext cx="2017712" cy="254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3" name="Picture 5">
            <a:extLst>
              <a:ext uri="{FF2B5EF4-FFF2-40B4-BE49-F238E27FC236}">
                <a16:creationId xmlns:a16="http://schemas.microsoft.com/office/drawing/2014/main" id="{D53B4963-C15D-5A4B-A5B3-B261DBD702D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39925" y="1311275"/>
            <a:ext cx="2579688"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4" name="Rectangle 7">
            <a:extLst>
              <a:ext uri="{FF2B5EF4-FFF2-40B4-BE49-F238E27FC236}">
                <a16:creationId xmlns:a16="http://schemas.microsoft.com/office/drawing/2014/main" id="{7451062D-FCBF-0D4A-8953-F76ABFC178D2}"/>
              </a:ext>
            </a:extLst>
          </p:cNvPr>
          <p:cNvSpPr>
            <a:spLocks noChangeArrowheads="1"/>
          </p:cNvSpPr>
          <p:nvPr/>
        </p:nvSpPr>
        <p:spPr bwMode="auto">
          <a:xfrm>
            <a:off x="-436563" y="3856039"/>
            <a:ext cx="99123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800" u="sng" dirty="0">
                <a:solidFill>
                  <a:srgbClr val="FFFF00"/>
                </a:solidFill>
                <a:latin typeface="Arial" panose="020B0604020202020204" pitchFamily="34" charset="0"/>
                <a:cs typeface="Arial" panose="020B0604020202020204" pitchFamily="34" charset="0"/>
              </a:rPr>
              <a:t>http://</a:t>
            </a:r>
            <a:r>
              <a:rPr lang="en-US" altLang="en-US" sz="1800" u="sng" dirty="0" err="1">
                <a:solidFill>
                  <a:srgbClr val="FFFF00"/>
                </a:solidFill>
                <a:latin typeface="Arial" panose="020B0604020202020204" pitchFamily="34" charset="0"/>
                <a:cs typeface="Arial" panose="020B0604020202020204" pitchFamily="34" charset="0"/>
              </a:rPr>
              <a:t>www.instructables.com</a:t>
            </a:r>
            <a:r>
              <a:rPr lang="en-US" altLang="en-US" sz="1800" u="sng" dirty="0">
                <a:solidFill>
                  <a:srgbClr val="FFFF00"/>
                </a:solidFill>
                <a:latin typeface="Arial" panose="020B0604020202020204" pitchFamily="34" charset="0"/>
                <a:cs typeface="Arial" panose="020B0604020202020204" pitchFamily="34" charset="0"/>
              </a:rPr>
              <a:t>/id/Creating-cutting-and-printing-your-own-woodblock</a:t>
            </a:r>
            <a:r>
              <a:rPr lang="en-US" altLang="en-US" sz="1600" u="sng" dirty="0">
                <a:solidFill>
                  <a:srgbClr val="0000FF"/>
                </a:solidFill>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E5E5AFC9-ACAD-BA4F-B86B-EB6BF443D9C4}"/>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a:t>
            </a:r>
            <a:r>
              <a:rPr lang="en-US" sz="800" dirty="0" err="1">
                <a:solidFill>
                  <a:schemeClr val="tx1">
                    <a:lumMod val="50000"/>
                    <a:lumOff val="50000"/>
                  </a:schemeClr>
                </a:solidFill>
                <a:latin typeface="Arial"/>
                <a:ea typeface="ＭＳ Ｐゴシック" charset="0"/>
                <a:cs typeface="Arial"/>
              </a:rPr>
              <a:t>sallygentieuwelch.com</a:t>
            </a:r>
            <a:endParaRPr lang="en-US" sz="800" dirty="0">
              <a:solidFill>
                <a:schemeClr val="tx1">
                  <a:lumMod val="50000"/>
                  <a:lumOff val="50000"/>
                </a:schemeClr>
              </a:solidFill>
              <a:latin typeface="Arial"/>
              <a:ea typeface="ＭＳ Ｐゴシック" charset="0"/>
              <a:cs typeface="Arial"/>
            </a:endParaRPr>
          </a:p>
        </p:txBody>
      </p:sp>
    </p:spTree>
    <p:extLst>
      <p:ext uri="{BB962C8B-B14F-4D97-AF65-F5344CB8AC3E}">
        <p14:creationId xmlns:p14="http://schemas.microsoft.com/office/powerpoint/2010/main" val="29742794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ubtitle 2">
            <a:extLst>
              <a:ext uri="{FF2B5EF4-FFF2-40B4-BE49-F238E27FC236}">
                <a16:creationId xmlns:a16="http://schemas.microsoft.com/office/drawing/2014/main" id="{B30E222A-867E-D643-B610-FCE3FA520CA8}"/>
              </a:ext>
            </a:extLst>
          </p:cNvPr>
          <p:cNvSpPr txBox="1">
            <a:spLocks/>
          </p:cNvSpPr>
          <p:nvPr/>
        </p:nvSpPr>
        <p:spPr bwMode="auto">
          <a:xfrm>
            <a:off x="2883694" y="606424"/>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20000"/>
              </a:spcBef>
              <a:buFont typeface="Arial" panose="020B0604020202020204" pitchFamily="34" charset="0"/>
              <a:buNone/>
            </a:pPr>
            <a:endParaRPr lang="en-US" altLang="en-US" sz="3200">
              <a:solidFill>
                <a:srgbClr val="898989"/>
              </a:solidFill>
            </a:endParaRPr>
          </a:p>
        </p:txBody>
      </p:sp>
      <p:sp>
        <p:nvSpPr>
          <p:cNvPr id="70658" name="TextBox 9">
            <a:extLst>
              <a:ext uri="{FF2B5EF4-FFF2-40B4-BE49-F238E27FC236}">
                <a16:creationId xmlns:a16="http://schemas.microsoft.com/office/drawing/2014/main" id="{CEED6F70-4B16-8748-B63B-A1F7F5303E0D}"/>
              </a:ext>
            </a:extLst>
          </p:cNvPr>
          <p:cNvSpPr txBox="1">
            <a:spLocks noChangeArrowheads="1"/>
          </p:cNvSpPr>
          <p:nvPr/>
        </p:nvSpPr>
        <p:spPr bwMode="auto">
          <a:xfrm>
            <a:off x="1254841" y="2551906"/>
            <a:ext cx="705961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800" dirty="0"/>
              <a:t>April 7, 2010, Noon </a:t>
            </a:r>
          </a:p>
          <a:p>
            <a:pPr algn="ctr" eaLnBrk="1" hangingPunct="1"/>
            <a:r>
              <a:rPr lang="en-US" altLang="en-US" sz="1800" b="1" dirty="0">
                <a:hlinkClick r:id="rId3"/>
              </a:rPr>
              <a:t>The Gutenberg Parenthesis: Thomas Pettitt on parallels between the pre-print era and our own Internet age</a:t>
            </a:r>
            <a:r>
              <a:rPr lang="en-US" altLang="en-US" sz="1800" b="1" dirty="0"/>
              <a:t>.</a:t>
            </a:r>
          </a:p>
          <a:p>
            <a:pPr algn="ctr" eaLnBrk="1" hangingPunct="1"/>
            <a:endParaRPr lang="en-US" altLang="en-US" sz="1800" b="1" dirty="0"/>
          </a:p>
          <a:p>
            <a:pPr eaLnBrk="1" hangingPunct="1"/>
            <a:r>
              <a:rPr lang="en-US" altLang="en-US" sz="1800" dirty="0">
                <a:hlinkClick r:id="rId3"/>
              </a:rPr>
              <a:t>http://www.niemanlab.org/2010/04/the-gutenberg-parenthesis-thomas-pettitt-on-parallels-between-the-pre-print-era-and-our-own-internet-age/</a:t>
            </a:r>
            <a:endParaRPr lang="en-US" altLang="en-US" sz="1800" dirty="0"/>
          </a:p>
          <a:p>
            <a:pPr eaLnBrk="1" hangingPunct="1"/>
            <a:endParaRPr lang="en-US" altLang="en-US" sz="1800" dirty="0"/>
          </a:p>
          <a:p>
            <a:pPr eaLnBrk="1" hangingPunct="1"/>
            <a:endParaRPr lang="en-US" altLang="en-US" sz="1800" dirty="0"/>
          </a:p>
          <a:p>
            <a:pPr eaLnBrk="1" hangingPunct="1"/>
            <a:r>
              <a:rPr lang="en-US" altLang="en-US" sz="1800" dirty="0"/>
              <a:t>EXTRA CREDIT: Develop a paper, two pages, single space 11-point type about Pettitt’s opinion and how his discussion relates to this class.</a:t>
            </a:r>
          </a:p>
        </p:txBody>
      </p:sp>
      <p:pic>
        <p:nvPicPr>
          <p:cNvPr id="70659" name="Picture 5">
            <a:extLst>
              <a:ext uri="{FF2B5EF4-FFF2-40B4-BE49-F238E27FC236}">
                <a16:creationId xmlns:a16="http://schemas.microsoft.com/office/drawing/2014/main" id="{5FCDB65F-8221-1847-829C-BBACDECED81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3929" y="326962"/>
            <a:ext cx="4460718" cy="558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50260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5" name="Group 3">
            <a:extLst>
              <a:ext uri="{FF2B5EF4-FFF2-40B4-BE49-F238E27FC236}">
                <a16:creationId xmlns:a16="http://schemas.microsoft.com/office/drawing/2014/main" id="{F4385EB1-B47C-394F-982B-FA2BD400CDA8}"/>
              </a:ext>
            </a:extLst>
          </p:cNvPr>
          <p:cNvGrpSpPr>
            <a:grpSpLocks/>
          </p:cNvGrpSpPr>
          <p:nvPr/>
        </p:nvGrpSpPr>
        <p:grpSpPr bwMode="auto">
          <a:xfrm>
            <a:off x="4749800" y="2819400"/>
            <a:ext cx="2438400" cy="2133600"/>
            <a:chOff x="2640" y="768"/>
            <a:chExt cx="1878" cy="1660"/>
          </a:xfrm>
        </p:grpSpPr>
        <p:pic>
          <p:nvPicPr>
            <p:cNvPr id="72722" name="Picture 4" descr="Gutenberg Bible">
              <a:extLst>
                <a:ext uri="{FF2B5EF4-FFF2-40B4-BE49-F238E27FC236}">
                  <a16:creationId xmlns:a16="http://schemas.microsoft.com/office/drawing/2014/main" id="{3AE83C89-0CE5-7D4E-A8B6-05C9844C36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6" y="1488"/>
              <a:ext cx="1062" cy="94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2723" name="Picture 5" descr="Gutenberg">
              <a:extLst>
                <a:ext uri="{FF2B5EF4-FFF2-40B4-BE49-F238E27FC236}">
                  <a16:creationId xmlns:a16="http://schemas.microsoft.com/office/drawing/2014/main" id="{C7EBA117-9BC6-244B-9D9C-A44D2FA9E8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0" y="768"/>
              <a:ext cx="906" cy="912"/>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72706" name="Group 6">
            <a:extLst>
              <a:ext uri="{FF2B5EF4-FFF2-40B4-BE49-F238E27FC236}">
                <a16:creationId xmlns:a16="http://schemas.microsoft.com/office/drawing/2014/main" id="{38DB11A3-B30D-A246-B8AA-B4B917B7AC7B}"/>
              </a:ext>
            </a:extLst>
          </p:cNvPr>
          <p:cNvGrpSpPr>
            <a:grpSpLocks/>
          </p:cNvGrpSpPr>
          <p:nvPr/>
        </p:nvGrpSpPr>
        <p:grpSpPr bwMode="auto">
          <a:xfrm>
            <a:off x="1905000" y="4038600"/>
            <a:ext cx="2743200" cy="2057400"/>
            <a:chOff x="192" y="2352"/>
            <a:chExt cx="1951" cy="1466"/>
          </a:xfrm>
        </p:grpSpPr>
        <p:pic>
          <p:nvPicPr>
            <p:cNvPr id="72720" name="Picture 7" descr="Litho Press">
              <a:extLst>
                <a:ext uri="{FF2B5EF4-FFF2-40B4-BE49-F238E27FC236}">
                  <a16:creationId xmlns:a16="http://schemas.microsoft.com/office/drawing/2014/main" id="{148E201F-5717-E942-A604-ABA12CD7EE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 y="2680"/>
              <a:ext cx="1759" cy="113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2721" name="Picture 8" descr="Aloys Senefelder">
              <a:extLst>
                <a:ext uri="{FF2B5EF4-FFF2-40B4-BE49-F238E27FC236}">
                  <a16:creationId xmlns:a16="http://schemas.microsoft.com/office/drawing/2014/main" id="{290D6386-E84E-C543-A817-EA5DDB91D5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 y="2352"/>
              <a:ext cx="550" cy="616"/>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72707" name="Group 9">
            <a:extLst>
              <a:ext uri="{FF2B5EF4-FFF2-40B4-BE49-F238E27FC236}">
                <a16:creationId xmlns:a16="http://schemas.microsoft.com/office/drawing/2014/main" id="{57400F5B-8CDC-CB45-8DC7-9ADCF2D827DB}"/>
              </a:ext>
            </a:extLst>
          </p:cNvPr>
          <p:cNvGrpSpPr>
            <a:grpSpLocks/>
          </p:cNvGrpSpPr>
          <p:nvPr/>
        </p:nvGrpSpPr>
        <p:grpSpPr bwMode="auto">
          <a:xfrm>
            <a:off x="1828800" y="1149350"/>
            <a:ext cx="2133600" cy="2279650"/>
            <a:chOff x="192" y="724"/>
            <a:chExt cx="1405" cy="1540"/>
          </a:xfrm>
        </p:grpSpPr>
        <p:pic>
          <p:nvPicPr>
            <p:cNvPr id="72718" name="Picture 10" descr="Bi Sheng Moveable Clay type">
              <a:extLst>
                <a:ext uri="{FF2B5EF4-FFF2-40B4-BE49-F238E27FC236}">
                  <a16:creationId xmlns:a16="http://schemas.microsoft.com/office/drawing/2014/main" id="{051FB0DF-7FEF-1542-B496-9CF01276967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 y="1248"/>
              <a:ext cx="1261"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pic>
          <p:nvPicPr>
            <p:cNvPr id="72719" name="Picture 11" descr="Bi Sheng">
              <a:extLst>
                <a:ext uri="{FF2B5EF4-FFF2-40B4-BE49-F238E27FC236}">
                  <a16:creationId xmlns:a16="http://schemas.microsoft.com/office/drawing/2014/main" id="{55CBF9C3-B8A7-204E-98B2-F5BC368F08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7796" r="24774" b="65306"/>
            <a:stretch>
              <a:fillRect/>
            </a:stretch>
          </p:blipFill>
          <p:spPr bwMode="auto">
            <a:xfrm>
              <a:off x="192" y="724"/>
              <a:ext cx="624" cy="66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pic>
        <p:nvPicPr>
          <p:cNvPr id="303116" name="Picture 12" descr="Franklin">
            <a:extLst>
              <a:ext uri="{FF2B5EF4-FFF2-40B4-BE49-F238E27FC236}">
                <a16:creationId xmlns:a16="http://schemas.microsoft.com/office/drawing/2014/main" id="{7CFEBD2D-C8A3-A84B-BCF3-42BCC0CBE816}"/>
              </a:ext>
            </a:extLst>
          </p:cNvPr>
          <p:cNvPicPr>
            <a:picLocks noGrp="1" noChangeAspect="1" noChangeArrowheads="1"/>
          </p:cNvPicPr>
          <p:nvPr>
            <p:ph sz="half" idx="2"/>
          </p:nvPr>
        </p:nvPicPr>
        <p:blipFill>
          <a:blip r:embed="rId9">
            <a:extLst>
              <a:ext uri="{28A0092B-C50C-407E-A947-70E740481C1C}">
                <a14:useLocalDpi xmlns:a14="http://schemas.microsoft.com/office/drawing/2010/main" val="0"/>
              </a:ext>
            </a:extLst>
          </a:blip>
          <a:srcRect l="12523" r="12889" b="34116"/>
          <a:stretch>
            <a:fillRect/>
          </a:stretch>
        </p:blipFill>
        <p:spPr>
          <a:xfrm>
            <a:off x="8866188" y="1524000"/>
            <a:ext cx="1141412" cy="1295400"/>
          </a:xfrm>
          <a:solidFill>
            <a:schemeClr val="bg1"/>
          </a:solidFill>
          <a:ln w="38100">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03117" name="Picture 13" descr="frrgt close_eyes">
            <a:extLst>
              <a:ext uri="{FF2B5EF4-FFF2-40B4-BE49-F238E27FC236}">
                <a16:creationId xmlns:a16="http://schemas.microsoft.com/office/drawing/2014/main" id="{EB9B70B3-4DA4-8A46-B410-ED3BFA2E805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89839" y="4191001"/>
            <a:ext cx="2314575" cy="1171575"/>
          </a:xfrm>
          <a:prstGeom prst="rect">
            <a:avLst/>
          </a:prstGeom>
          <a:noFill/>
          <a:ln w="381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303118" name="Picture 14" descr="Frederick Ives">
            <a:extLst>
              <a:ext uri="{FF2B5EF4-FFF2-40B4-BE49-F238E27FC236}">
                <a16:creationId xmlns:a16="http://schemas.microsoft.com/office/drawing/2014/main" id="{0BDBFCEB-1EA9-B64D-9F60-64D2CF0E6E9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66238" y="5181600"/>
            <a:ext cx="792162" cy="990600"/>
          </a:xfrm>
          <a:prstGeom prst="rect">
            <a:avLst/>
          </a:prstGeom>
          <a:solidFill>
            <a:schemeClr val="bg1"/>
          </a:solidFill>
          <a:ln w="38100">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72711" name="Rectangle 15">
            <a:extLst>
              <a:ext uri="{FF2B5EF4-FFF2-40B4-BE49-F238E27FC236}">
                <a16:creationId xmlns:a16="http://schemas.microsoft.com/office/drawing/2014/main" id="{5C0D6D0F-7897-334C-8516-7999A6938B1D}"/>
              </a:ext>
            </a:extLst>
          </p:cNvPr>
          <p:cNvSpPr>
            <a:spLocks noChangeArrowheads="1"/>
          </p:cNvSpPr>
          <p:nvPr/>
        </p:nvSpPr>
        <p:spPr bwMode="auto">
          <a:xfrm>
            <a:off x="2743200" y="3962400"/>
            <a:ext cx="274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50000"/>
              </a:spcBef>
              <a:buClr>
                <a:srgbClr val="0066FF"/>
              </a:buClr>
              <a:buFont typeface="Marlett" pitchFamily="2" charset="2"/>
              <a:buNone/>
            </a:pPr>
            <a:r>
              <a:rPr lang="en-US" altLang="en-US" sz="1200" dirty="0">
                <a:solidFill>
                  <a:srgbClr val="FFFF00"/>
                </a:solidFill>
                <a:cs typeface="Arial" panose="020B0604020202020204" pitchFamily="34" charset="0"/>
              </a:rPr>
              <a:t>Lithography – Alois </a:t>
            </a:r>
            <a:r>
              <a:rPr lang="en-US" altLang="en-US" sz="1200" dirty="0" err="1">
                <a:solidFill>
                  <a:srgbClr val="FFFF00"/>
                </a:solidFill>
                <a:cs typeface="Arial" panose="020B0604020202020204" pitchFamily="34" charset="0"/>
              </a:rPr>
              <a:t>Senefelder</a:t>
            </a:r>
            <a:endParaRPr lang="en-US" altLang="en-US" sz="1200" dirty="0">
              <a:solidFill>
                <a:srgbClr val="FFFF00"/>
              </a:solidFill>
              <a:cs typeface="Arial" panose="020B0604020202020204" pitchFamily="34" charset="0"/>
            </a:endParaRPr>
          </a:p>
          <a:p>
            <a:pPr eaLnBrk="1" hangingPunct="1">
              <a:spcBef>
                <a:spcPct val="50000"/>
              </a:spcBef>
              <a:buClr>
                <a:srgbClr val="0066FF"/>
              </a:buClr>
              <a:buFont typeface="Marlett" pitchFamily="2" charset="2"/>
              <a:buNone/>
            </a:pPr>
            <a:r>
              <a:rPr lang="en-US" altLang="en-US" sz="1200" dirty="0">
                <a:solidFill>
                  <a:srgbClr val="FFFF00"/>
                </a:solidFill>
                <a:latin typeface="Arial" panose="020B0604020202020204" pitchFamily="34" charset="0"/>
                <a:cs typeface="Arial" panose="020B0604020202020204" pitchFamily="34" charset="0"/>
              </a:rPr>
              <a:t>1796 – Munich, Germany</a:t>
            </a:r>
          </a:p>
        </p:txBody>
      </p:sp>
      <p:sp>
        <p:nvSpPr>
          <p:cNvPr id="72712" name="Rectangle 16">
            <a:extLst>
              <a:ext uri="{FF2B5EF4-FFF2-40B4-BE49-F238E27FC236}">
                <a16:creationId xmlns:a16="http://schemas.microsoft.com/office/drawing/2014/main" id="{1019CAD3-C702-3D4D-88D8-5471F94A6E74}"/>
              </a:ext>
            </a:extLst>
          </p:cNvPr>
          <p:cNvSpPr>
            <a:spLocks noChangeArrowheads="1"/>
          </p:cNvSpPr>
          <p:nvPr/>
        </p:nvSpPr>
        <p:spPr bwMode="auto">
          <a:xfrm>
            <a:off x="2837496" y="119037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50000"/>
              </a:spcBef>
              <a:buClr>
                <a:srgbClr val="0066FF"/>
              </a:buClr>
              <a:buFont typeface="Marlett" pitchFamily="2" charset="2"/>
              <a:buNone/>
            </a:pPr>
            <a:r>
              <a:rPr lang="en-US" altLang="en-US" sz="1200" dirty="0">
                <a:solidFill>
                  <a:srgbClr val="FFFF00"/>
                </a:solidFill>
                <a:cs typeface="Arial" panose="020B0604020202020204" pitchFamily="34" charset="0"/>
              </a:rPr>
              <a:t>Moveable Clay Type – Bi Sheng</a:t>
            </a:r>
          </a:p>
          <a:p>
            <a:pPr eaLnBrk="1" hangingPunct="1">
              <a:spcBef>
                <a:spcPct val="50000"/>
              </a:spcBef>
              <a:buClr>
                <a:srgbClr val="0066FF"/>
              </a:buClr>
              <a:buFont typeface="Marlett" pitchFamily="2" charset="2"/>
              <a:buNone/>
            </a:pPr>
            <a:r>
              <a:rPr lang="en-US" altLang="en-US" sz="1200" dirty="0">
                <a:solidFill>
                  <a:srgbClr val="FFFF00"/>
                </a:solidFill>
                <a:latin typeface="Arial" panose="020B0604020202020204" pitchFamily="34" charset="0"/>
                <a:cs typeface="Arial" panose="020B0604020202020204" pitchFamily="34" charset="0"/>
              </a:rPr>
              <a:t>1041-1048 A.D. - China</a:t>
            </a:r>
          </a:p>
        </p:txBody>
      </p:sp>
      <p:sp>
        <p:nvSpPr>
          <p:cNvPr id="72713" name="Rectangle 17">
            <a:extLst>
              <a:ext uri="{FF2B5EF4-FFF2-40B4-BE49-F238E27FC236}">
                <a16:creationId xmlns:a16="http://schemas.microsoft.com/office/drawing/2014/main" id="{22FD3197-2614-7740-8CCD-53425252C77F}"/>
              </a:ext>
            </a:extLst>
          </p:cNvPr>
          <p:cNvSpPr>
            <a:spLocks noChangeArrowheads="1"/>
          </p:cNvSpPr>
          <p:nvPr/>
        </p:nvSpPr>
        <p:spPr bwMode="auto">
          <a:xfrm>
            <a:off x="6019800" y="2840038"/>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50000"/>
              </a:spcBef>
              <a:buClr>
                <a:srgbClr val="0066FF"/>
              </a:buClr>
              <a:buFont typeface="Marlett" pitchFamily="2" charset="2"/>
              <a:buNone/>
            </a:pPr>
            <a:r>
              <a:rPr lang="en-US" altLang="en-US" sz="1200" dirty="0">
                <a:solidFill>
                  <a:srgbClr val="FFFF00"/>
                </a:solidFill>
                <a:cs typeface="Arial" panose="020B0604020202020204" pitchFamily="34" charset="0"/>
              </a:rPr>
              <a:t>Moveable Metal Type and Press </a:t>
            </a:r>
          </a:p>
          <a:p>
            <a:pPr eaLnBrk="1" hangingPunct="1">
              <a:spcBef>
                <a:spcPct val="50000"/>
              </a:spcBef>
              <a:buClr>
                <a:srgbClr val="0066FF"/>
              </a:buClr>
              <a:buFont typeface="Marlett" pitchFamily="2" charset="2"/>
              <a:buNone/>
            </a:pPr>
            <a:r>
              <a:rPr lang="en-US" altLang="en-US" sz="1200" dirty="0">
                <a:solidFill>
                  <a:srgbClr val="FFFF00"/>
                </a:solidFill>
                <a:cs typeface="Arial" panose="020B0604020202020204" pitchFamily="34" charset="0"/>
              </a:rPr>
              <a:t>Johann Gutenberg</a:t>
            </a:r>
          </a:p>
          <a:p>
            <a:pPr eaLnBrk="1" hangingPunct="1">
              <a:spcBef>
                <a:spcPct val="50000"/>
              </a:spcBef>
              <a:buClr>
                <a:srgbClr val="0066FF"/>
              </a:buClr>
              <a:buFont typeface="Marlett" pitchFamily="2" charset="2"/>
              <a:buNone/>
            </a:pPr>
            <a:r>
              <a:rPr lang="en-US" altLang="en-US" sz="1200" dirty="0">
                <a:solidFill>
                  <a:srgbClr val="FFFF00"/>
                </a:solidFill>
                <a:latin typeface="Arial" panose="020B0604020202020204" pitchFamily="34" charset="0"/>
                <a:cs typeface="Arial" panose="020B0604020202020204" pitchFamily="34" charset="0"/>
              </a:rPr>
              <a:t>1440 – Mainz, Germany</a:t>
            </a:r>
          </a:p>
        </p:txBody>
      </p:sp>
      <p:sp>
        <p:nvSpPr>
          <p:cNvPr id="72714" name="Rectangle 18">
            <a:extLst>
              <a:ext uri="{FF2B5EF4-FFF2-40B4-BE49-F238E27FC236}">
                <a16:creationId xmlns:a16="http://schemas.microsoft.com/office/drawing/2014/main" id="{8971C9A7-24D7-3846-9DE7-824CDB114222}"/>
              </a:ext>
            </a:extLst>
          </p:cNvPr>
          <p:cNvSpPr>
            <a:spLocks noChangeArrowheads="1"/>
          </p:cNvSpPr>
          <p:nvPr/>
        </p:nvSpPr>
        <p:spPr bwMode="auto">
          <a:xfrm>
            <a:off x="6172200" y="55229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50000"/>
              </a:spcBef>
              <a:buClr>
                <a:srgbClr val="0066FF"/>
              </a:buClr>
              <a:buFont typeface="Marlett" pitchFamily="2" charset="2"/>
              <a:buNone/>
            </a:pPr>
            <a:r>
              <a:rPr lang="en-US" altLang="en-US" sz="1200" dirty="0">
                <a:solidFill>
                  <a:srgbClr val="FFFF00"/>
                </a:solidFill>
                <a:cs typeface="Arial" panose="020B0604020202020204" pitchFamily="34" charset="0"/>
              </a:rPr>
              <a:t>Halftone Screen – Frederick Yves</a:t>
            </a:r>
            <a:br>
              <a:rPr lang="en-US" altLang="en-US" sz="1200" dirty="0">
                <a:solidFill>
                  <a:srgbClr val="FFFF00"/>
                </a:solidFill>
                <a:cs typeface="Arial" panose="020B0604020202020204" pitchFamily="34" charset="0"/>
              </a:rPr>
            </a:br>
            <a:r>
              <a:rPr lang="en-US" altLang="en-US" sz="1200" dirty="0">
                <a:solidFill>
                  <a:srgbClr val="FFFF00"/>
                </a:solidFill>
                <a:latin typeface="Arial" panose="020B0604020202020204" pitchFamily="34" charset="0"/>
                <a:cs typeface="Arial" panose="020B0604020202020204" pitchFamily="34" charset="0"/>
              </a:rPr>
              <a:t>1866 – New York, NY</a:t>
            </a:r>
          </a:p>
        </p:txBody>
      </p:sp>
      <p:sp>
        <p:nvSpPr>
          <p:cNvPr id="303123" name="Rectangle 19">
            <a:extLst>
              <a:ext uri="{FF2B5EF4-FFF2-40B4-BE49-F238E27FC236}">
                <a16:creationId xmlns:a16="http://schemas.microsoft.com/office/drawing/2014/main" id="{3CD9B3F4-EE6A-E84C-A421-C9B5F8F566BC}"/>
              </a:ext>
            </a:extLst>
          </p:cNvPr>
          <p:cNvSpPr>
            <a:spLocks noChangeArrowheads="1"/>
          </p:cNvSpPr>
          <p:nvPr/>
        </p:nvSpPr>
        <p:spPr bwMode="auto">
          <a:xfrm>
            <a:off x="6103939" y="1520825"/>
            <a:ext cx="26368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50000"/>
              </a:spcBef>
              <a:buClr>
                <a:srgbClr val="0066FF"/>
              </a:buClr>
              <a:buFont typeface="Marlett" pitchFamily="2" charset="2"/>
              <a:buNone/>
            </a:pPr>
            <a:r>
              <a:rPr lang="en-US" altLang="en-US" sz="1200" dirty="0">
                <a:solidFill>
                  <a:srgbClr val="FFFF00"/>
                </a:solidFill>
                <a:cs typeface="Arial" panose="020B0604020202020204" pitchFamily="34" charset="0"/>
              </a:rPr>
              <a:t>Printer, Publisher, Benjamin Franklin</a:t>
            </a:r>
            <a:br>
              <a:rPr lang="en-US" altLang="en-US" sz="1200" dirty="0">
                <a:solidFill>
                  <a:srgbClr val="FFFF00"/>
                </a:solidFill>
                <a:cs typeface="Arial" panose="020B0604020202020204" pitchFamily="34" charset="0"/>
              </a:rPr>
            </a:br>
            <a:r>
              <a:rPr lang="en-US" altLang="en-US" sz="1200" dirty="0">
                <a:solidFill>
                  <a:srgbClr val="FFFF00"/>
                </a:solidFill>
                <a:cs typeface="Arial" panose="020B0604020202020204" pitchFamily="34" charset="0"/>
              </a:rPr>
              <a:t>1738 – Philadelphia, PA</a:t>
            </a:r>
          </a:p>
        </p:txBody>
      </p:sp>
      <p:pic>
        <p:nvPicPr>
          <p:cNvPr id="72716" name="Picture 23">
            <a:extLst>
              <a:ext uri="{FF2B5EF4-FFF2-40B4-BE49-F238E27FC236}">
                <a16:creationId xmlns:a16="http://schemas.microsoft.com/office/drawing/2014/main" id="{C2B1FF99-1A3F-D247-9CFB-7C653D6E88DA}"/>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111501" y="2387600"/>
            <a:ext cx="1387475"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16:creationId xmlns:a16="http://schemas.microsoft.com/office/drawing/2014/main" id="{4A9F203B-C169-0242-BF2D-C7CF248D022F}"/>
              </a:ext>
            </a:extLst>
          </p:cNvPr>
          <p:cNvSpPr txBox="1"/>
          <p:nvPr/>
        </p:nvSpPr>
        <p:spPr>
          <a:xfrm>
            <a:off x="1855789" y="6596063"/>
            <a:ext cx="3894137" cy="215900"/>
          </a:xfrm>
          <a:prstGeom prst="rect">
            <a:avLst/>
          </a:prstGeom>
          <a:noFill/>
        </p:spPr>
        <p:txBody>
          <a:bodyPr>
            <a:spAutoFit/>
          </a:bodyPr>
          <a:lstStyle/>
          <a:p>
            <a:pPr>
              <a:defRPr/>
            </a:pPr>
            <a:r>
              <a:rPr lang="en-US" sz="800" dirty="0">
                <a:solidFill>
                  <a:schemeClr val="tx1">
                    <a:lumMod val="50000"/>
                    <a:lumOff val="50000"/>
                  </a:schemeClr>
                </a:solidFill>
                <a:latin typeface="Arial"/>
                <a:ea typeface="ＭＳ Ｐゴシック" charset="0"/>
                <a:cs typeface="Arial"/>
              </a:rPr>
              <a:t>Images - Google images</a:t>
            </a:r>
          </a:p>
        </p:txBody>
      </p:sp>
    </p:spTree>
    <p:extLst>
      <p:ext uri="{BB962C8B-B14F-4D97-AF65-F5344CB8AC3E}">
        <p14:creationId xmlns:p14="http://schemas.microsoft.com/office/powerpoint/2010/main" val="2518164511"/>
      </p:ext>
    </p:extLst>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a:extLst>
              <a:ext uri="{FF2B5EF4-FFF2-40B4-BE49-F238E27FC236}">
                <a16:creationId xmlns:a16="http://schemas.microsoft.com/office/drawing/2014/main" id="{3785C01E-96A8-3C4D-A230-603FB523D633}"/>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A break</a:t>
            </a:r>
          </a:p>
        </p:txBody>
      </p:sp>
      <p:sp>
        <p:nvSpPr>
          <p:cNvPr id="4" name="Subtitle 3">
            <a:extLst>
              <a:ext uri="{FF2B5EF4-FFF2-40B4-BE49-F238E27FC236}">
                <a16:creationId xmlns:a16="http://schemas.microsoft.com/office/drawing/2014/main" id="{A0FE1C1E-E1E7-DD40-AA33-F46B06EB38FE}"/>
              </a:ext>
            </a:extLst>
          </p:cNvPr>
          <p:cNvSpPr>
            <a:spLocks noGrp="1"/>
          </p:cNvSpPr>
          <p:nvPr>
            <p:ph type="subTitle" idx="1"/>
          </p:nvPr>
        </p:nvSpPr>
        <p:spPr/>
        <p:txBody>
          <a:bodyPr rtlCol="0">
            <a:normAutofit/>
          </a:bodyPr>
          <a:lstStyle/>
          <a:p>
            <a:pPr>
              <a:defRPr/>
            </a:pPr>
            <a:endParaRPr lang="en-US">
              <a:ea typeface="+mn-ea"/>
              <a:cs typeface="+mn-cs"/>
            </a:endParaRPr>
          </a:p>
        </p:txBody>
      </p:sp>
    </p:spTree>
    <p:extLst>
      <p:ext uri="{BB962C8B-B14F-4D97-AF65-F5344CB8AC3E}">
        <p14:creationId xmlns:p14="http://schemas.microsoft.com/office/powerpoint/2010/main" val="2452552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a:extLst>
              <a:ext uri="{FF2B5EF4-FFF2-40B4-BE49-F238E27FC236}">
                <a16:creationId xmlns:a16="http://schemas.microsoft.com/office/drawing/2014/main" id="{0513F2DE-CE79-9F4B-B5FD-BCF72A8AB991}"/>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Why me?</a:t>
            </a:r>
          </a:p>
        </p:txBody>
      </p:sp>
      <p:sp>
        <p:nvSpPr>
          <p:cNvPr id="3" name="Subtitle 2">
            <a:extLst>
              <a:ext uri="{FF2B5EF4-FFF2-40B4-BE49-F238E27FC236}">
                <a16:creationId xmlns:a16="http://schemas.microsoft.com/office/drawing/2014/main" id="{E57431D7-ACC0-6A48-85EB-0D93D8296340}"/>
              </a:ext>
            </a:extLst>
          </p:cNvPr>
          <p:cNvSpPr>
            <a:spLocks noGrp="1"/>
          </p:cNvSpPr>
          <p:nvPr>
            <p:ph type="subTitle" idx="1"/>
          </p:nvPr>
        </p:nvSpPr>
        <p:spPr>
          <a:xfrm>
            <a:off x="2987675" y="2005013"/>
            <a:ext cx="6400800" cy="1752600"/>
          </a:xfrm>
        </p:spPr>
        <p:txBody>
          <a:bodyPr rtlCol="0">
            <a:normAutofit/>
          </a:bodyPr>
          <a:lstStyle/>
          <a:p>
            <a:pPr>
              <a:defRPr/>
            </a:pPr>
            <a:r>
              <a:rPr lang="en-US" b="1" dirty="0">
                <a:solidFill>
                  <a:srgbClr val="FFFF00"/>
                </a:solidFill>
                <a:ea typeface="+mn-ea"/>
                <a:cs typeface="+mn-cs"/>
              </a:rPr>
              <a:t>Unique skill set:</a:t>
            </a:r>
          </a:p>
          <a:p>
            <a:pPr>
              <a:defRPr/>
            </a:pPr>
            <a:endParaRPr lang="en-US" dirty="0">
              <a:ea typeface="+mn-ea"/>
              <a:cs typeface="+mn-cs"/>
            </a:endParaRPr>
          </a:p>
        </p:txBody>
      </p:sp>
      <p:pic>
        <p:nvPicPr>
          <p:cNvPr id="32771" name="Picture 3" descr="lifes-crossroads.jpg">
            <a:extLst>
              <a:ext uri="{FF2B5EF4-FFF2-40B4-BE49-F238E27FC236}">
                <a16:creationId xmlns:a16="http://schemas.microsoft.com/office/drawing/2014/main" id="{59F39A3E-7E50-9046-94B6-20E30CCD6E5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9939" y="2800350"/>
            <a:ext cx="8250237"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CDF6C349-9175-F346-9F1A-54B8A0FDABB8}"/>
              </a:ext>
            </a:extLst>
          </p:cNvPr>
          <p:cNvSpPr txBox="1"/>
          <p:nvPr/>
        </p:nvSpPr>
        <p:spPr>
          <a:xfrm>
            <a:off x="5259388" y="6324600"/>
            <a:ext cx="1954212" cy="508000"/>
          </a:xfrm>
          <a:prstGeom prst="rect">
            <a:avLst/>
          </a:prstGeom>
          <a:noFill/>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900">
                <a:solidFill>
                  <a:srgbClr val="7F7F7F"/>
                </a:solidFill>
              </a:rPr>
              <a:t>Photo: Life’s Crossroads John Matlock</a:t>
            </a:r>
          </a:p>
          <a:p>
            <a:pPr eaLnBrk="1" hangingPunct="1"/>
            <a:endParaRPr lang="en-US" altLang="en-US" sz="1800"/>
          </a:p>
        </p:txBody>
      </p:sp>
      <p:sp>
        <p:nvSpPr>
          <p:cNvPr id="9" name="TextBox 8">
            <a:extLst>
              <a:ext uri="{FF2B5EF4-FFF2-40B4-BE49-F238E27FC236}">
                <a16:creationId xmlns:a16="http://schemas.microsoft.com/office/drawing/2014/main" id="{0658688D-3AEA-7146-9013-C42D905A357C}"/>
              </a:ext>
            </a:extLst>
          </p:cNvPr>
          <p:cNvSpPr txBox="1"/>
          <p:nvPr/>
        </p:nvSpPr>
        <p:spPr>
          <a:xfrm>
            <a:off x="4359275" y="5815014"/>
            <a:ext cx="1428750" cy="369887"/>
          </a:xfrm>
          <a:prstGeom prst="rect">
            <a:avLst/>
          </a:prstGeom>
          <a:solidFill>
            <a:schemeClr val="accent6">
              <a:lumMod val="75000"/>
            </a:schemeClr>
          </a:solidFill>
        </p:spPr>
        <p:txBody>
          <a:bodyPr>
            <a:spAutoFit/>
          </a:bodyPr>
          <a:lstStyle/>
          <a:p>
            <a:pPr algn="ctr">
              <a:defRPr/>
            </a:pPr>
            <a:r>
              <a:rPr lang="en-US" dirty="0">
                <a:latin typeface="Arial Black"/>
                <a:cs typeface="Arial Black"/>
              </a:rPr>
              <a:t>Creativity</a:t>
            </a:r>
          </a:p>
        </p:txBody>
      </p:sp>
      <p:sp>
        <p:nvSpPr>
          <p:cNvPr id="10" name="TextBox 9">
            <a:extLst>
              <a:ext uri="{FF2B5EF4-FFF2-40B4-BE49-F238E27FC236}">
                <a16:creationId xmlns:a16="http://schemas.microsoft.com/office/drawing/2014/main" id="{AA273CD2-446A-9D4A-974D-1502D56CCB8B}"/>
              </a:ext>
            </a:extLst>
          </p:cNvPr>
          <p:cNvSpPr txBox="1"/>
          <p:nvPr/>
        </p:nvSpPr>
        <p:spPr>
          <a:xfrm>
            <a:off x="2039939" y="5170488"/>
            <a:ext cx="3219449" cy="369332"/>
          </a:xfrm>
          <a:prstGeom prst="rect">
            <a:avLst/>
          </a:prstGeom>
          <a:solidFill>
            <a:schemeClr val="tx2">
              <a:lumMod val="60000"/>
              <a:lumOff val="40000"/>
            </a:schemeClr>
          </a:solidFill>
        </p:spPr>
        <p:txBody>
          <a:bodyPr wrap="square">
            <a:spAutoFit/>
          </a:bodyPr>
          <a:lstStyle/>
          <a:p>
            <a:pPr algn="ctr">
              <a:defRPr/>
            </a:pPr>
            <a:r>
              <a:rPr lang="en-US" dirty="0">
                <a:solidFill>
                  <a:schemeClr val="bg1">
                    <a:lumMod val="95000"/>
                    <a:lumOff val="5000"/>
                  </a:schemeClr>
                </a:solidFill>
                <a:latin typeface="Arial Black"/>
                <a:cs typeface="Arial Black"/>
              </a:rPr>
              <a:t>Print/Production</a:t>
            </a:r>
          </a:p>
        </p:txBody>
      </p:sp>
    </p:spTree>
    <p:extLst>
      <p:ext uri="{BB962C8B-B14F-4D97-AF65-F5344CB8AC3E}">
        <p14:creationId xmlns:p14="http://schemas.microsoft.com/office/powerpoint/2010/main" val="35580278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a:extLst>
              <a:ext uri="{FF2B5EF4-FFF2-40B4-BE49-F238E27FC236}">
                <a16:creationId xmlns:a16="http://schemas.microsoft.com/office/drawing/2014/main" id="{C3E32A16-A3F0-7044-82F2-8A3EEB07D446}"/>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What is Print – Printing?</a:t>
            </a:r>
            <a:endParaRPr lang="en-US" altLang="en-US" b="1">
              <a:ea typeface="ＭＳ Ｐゴシック" panose="020B0600070205080204" pitchFamily="34" charset="-128"/>
            </a:endParaRPr>
          </a:p>
        </p:txBody>
      </p:sp>
      <p:sp>
        <p:nvSpPr>
          <p:cNvPr id="4" name="Subtitle 3">
            <a:extLst>
              <a:ext uri="{FF2B5EF4-FFF2-40B4-BE49-F238E27FC236}">
                <a16:creationId xmlns:a16="http://schemas.microsoft.com/office/drawing/2014/main" id="{E3D4C63E-5A4D-774B-9584-A6CFE4200CC1}"/>
              </a:ext>
            </a:extLst>
          </p:cNvPr>
          <p:cNvSpPr>
            <a:spLocks noGrp="1"/>
          </p:cNvSpPr>
          <p:nvPr>
            <p:ph type="subTitle" idx="1"/>
          </p:nvPr>
        </p:nvSpPr>
        <p:spPr/>
        <p:txBody>
          <a:bodyPr rtlCol="0">
            <a:normAutofit/>
          </a:bodyPr>
          <a:lstStyle/>
          <a:p>
            <a:pPr>
              <a:defRPr/>
            </a:pPr>
            <a:endParaRPr lang="en-US">
              <a:ea typeface="+mn-ea"/>
              <a:cs typeface="+mn-cs"/>
            </a:endParaRPr>
          </a:p>
        </p:txBody>
      </p:sp>
      <p:pic>
        <p:nvPicPr>
          <p:cNvPr id="76804" name="Picture Placeholder 8">
            <a:extLst>
              <a:ext uri="{FF2B5EF4-FFF2-40B4-BE49-F238E27FC236}">
                <a16:creationId xmlns:a16="http://schemas.microsoft.com/office/drawing/2014/main" id="{B262B87F-1703-674F-A058-4A6D1B25900D}"/>
              </a:ext>
            </a:extLst>
          </p:cNvPr>
          <p:cNvPicPr>
            <a:picLocks noChangeAspect="1"/>
          </p:cNvPicPr>
          <p:nvPr/>
        </p:nvPicPr>
        <p:blipFill>
          <a:blip r:embed="rId3">
            <a:extLst>
              <a:ext uri="{28A0092B-C50C-407E-A947-70E740481C1C}">
                <a14:useLocalDpi xmlns:a14="http://schemas.microsoft.com/office/drawing/2010/main" val="0"/>
              </a:ext>
            </a:extLst>
          </a:blip>
          <a:srcRect t="17252" b="17252"/>
          <a:stretch>
            <a:fillRect/>
          </a:stretch>
        </p:blipFill>
        <p:spPr bwMode="auto">
          <a:xfrm rot="21240000">
            <a:off x="3376613" y="2093913"/>
            <a:ext cx="5010150"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A211793-05F1-8944-A7B2-D045EF1A79A1}"/>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Tree>
    <p:extLst>
      <p:ext uri="{BB962C8B-B14F-4D97-AF65-F5344CB8AC3E}">
        <p14:creationId xmlns:p14="http://schemas.microsoft.com/office/powerpoint/2010/main" val="41762807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a:extLst>
              <a:ext uri="{FF2B5EF4-FFF2-40B4-BE49-F238E27FC236}">
                <a16:creationId xmlns:a16="http://schemas.microsoft.com/office/drawing/2014/main" id="{CA6224E9-C45B-024F-8EAA-943F5EA76E52}"/>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Dirty, smelly, dying</a:t>
            </a:r>
            <a:endParaRPr lang="en-US" altLang="en-US" b="1">
              <a:ea typeface="ＭＳ Ｐゴシック" panose="020B0600070205080204" pitchFamily="34" charset="-128"/>
            </a:endParaRPr>
          </a:p>
        </p:txBody>
      </p:sp>
      <p:sp>
        <p:nvSpPr>
          <p:cNvPr id="5" name="TextBox 4">
            <a:extLst>
              <a:ext uri="{FF2B5EF4-FFF2-40B4-BE49-F238E27FC236}">
                <a16:creationId xmlns:a16="http://schemas.microsoft.com/office/drawing/2014/main" id="{A7A16326-9D37-3644-ABC7-2CAC7331DDD5}"/>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pic>
        <p:nvPicPr>
          <p:cNvPr id="78852" name="Picture Placeholder 8">
            <a:extLst>
              <a:ext uri="{FF2B5EF4-FFF2-40B4-BE49-F238E27FC236}">
                <a16:creationId xmlns:a16="http://schemas.microsoft.com/office/drawing/2014/main" id="{329E0BA8-79AD-F74A-B722-8962DF44930E}"/>
              </a:ext>
            </a:extLst>
          </p:cNvPr>
          <p:cNvPicPr>
            <a:picLocks noChangeAspect="1"/>
          </p:cNvPicPr>
          <p:nvPr/>
        </p:nvPicPr>
        <p:blipFill>
          <a:blip r:embed="rId3">
            <a:extLst>
              <a:ext uri="{28A0092B-C50C-407E-A947-70E740481C1C}">
                <a14:useLocalDpi xmlns:a14="http://schemas.microsoft.com/office/drawing/2010/main" val="0"/>
              </a:ext>
            </a:extLst>
          </a:blip>
          <a:srcRect t="17252" b="17252"/>
          <a:stretch>
            <a:fillRect/>
          </a:stretch>
        </p:blipFill>
        <p:spPr bwMode="auto">
          <a:xfrm rot="21240000">
            <a:off x="3456824" y="2094439"/>
            <a:ext cx="5010150" cy="325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78035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a:extLst>
              <a:ext uri="{FF2B5EF4-FFF2-40B4-BE49-F238E27FC236}">
                <a16:creationId xmlns:a16="http://schemas.microsoft.com/office/drawing/2014/main" id="{3A4022AA-344C-CF42-A047-7A99150D03F2}"/>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Dirty, smelly, dying</a:t>
            </a:r>
            <a:endParaRPr lang="en-US" altLang="en-US" b="1">
              <a:ea typeface="ＭＳ Ｐゴシック" panose="020B0600070205080204" pitchFamily="34" charset="-128"/>
            </a:endParaRPr>
          </a:p>
        </p:txBody>
      </p:sp>
      <p:sp>
        <p:nvSpPr>
          <p:cNvPr id="2" name="TextBox 1">
            <a:extLst>
              <a:ext uri="{FF2B5EF4-FFF2-40B4-BE49-F238E27FC236}">
                <a16:creationId xmlns:a16="http://schemas.microsoft.com/office/drawing/2014/main" id="{5B8C13D2-6505-8243-BC8E-7C5EFA03E68C}"/>
              </a:ext>
            </a:extLst>
          </p:cNvPr>
          <p:cNvSpPr txBox="1"/>
          <p:nvPr/>
        </p:nvSpPr>
        <p:spPr>
          <a:xfrm>
            <a:off x="288758" y="2711116"/>
            <a:ext cx="8566484" cy="1477328"/>
          </a:xfrm>
          <a:prstGeom prst="rect">
            <a:avLst/>
          </a:prstGeom>
          <a:noFill/>
        </p:spPr>
        <p:txBody>
          <a:bodyPr wrap="square" rtlCol="0">
            <a:spAutoFit/>
          </a:bodyPr>
          <a:lstStyle/>
          <a:p>
            <a:r>
              <a:rPr lang="en-US" dirty="0">
                <a:hlinkClick r:id="rId3"/>
              </a:rPr>
              <a:t>https://www.smithers.com/resources/2018/mar/global-printing-market-to-top-$821-billion-by-2022</a:t>
            </a:r>
            <a:endParaRPr lang="en-US" dirty="0"/>
          </a:p>
          <a:p>
            <a:endParaRPr lang="en-US" dirty="0"/>
          </a:p>
          <a:p>
            <a:r>
              <a:rPr lang="en-US" dirty="0"/>
              <a:t>https://</a:t>
            </a:r>
            <a:r>
              <a:rPr lang="en-US" dirty="0" err="1"/>
              <a:t>www.ibisworld.com</a:t>
            </a:r>
            <a:r>
              <a:rPr lang="en-US" dirty="0"/>
              <a:t>/united-states/market-research-reports/printing-industry/</a:t>
            </a:r>
          </a:p>
        </p:txBody>
      </p:sp>
    </p:spTree>
    <p:extLst>
      <p:ext uri="{BB962C8B-B14F-4D97-AF65-F5344CB8AC3E}">
        <p14:creationId xmlns:p14="http://schemas.microsoft.com/office/powerpoint/2010/main" val="39220533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a:extLst>
              <a:ext uri="{FF2B5EF4-FFF2-40B4-BE49-F238E27FC236}">
                <a16:creationId xmlns:a16="http://schemas.microsoft.com/office/drawing/2014/main" id="{49DD05C0-1A18-D940-B2B1-B7CE29BE2092}"/>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Highly responsive,</a:t>
            </a:r>
            <a:endParaRPr lang="en-US" altLang="en-US" b="1">
              <a:ea typeface="ＭＳ Ｐゴシック" panose="020B0600070205080204" pitchFamily="34" charset="-128"/>
            </a:endParaRPr>
          </a:p>
        </p:txBody>
      </p:sp>
      <p:pic>
        <p:nvPicPr>
          <p:cNvPr id="84995" name="Picture Placeholder 8">
            <a:extLst>
              <a:ext uri="{FF2B5EF4-FFF2-40B4-BE49-F238E27FC236}">
                <a16:creationId xmlns:a16="http://schemas.microsoft.com/office/drawing/2014/main" id="{B63FA0AB-FA37-A348-9250-06625129F316}"/>
              </a:ext>
            </a:extLst>
          </p:cNvPr>
          <p:cNvPicPr>
            <a:picLocks noChangeAspect="1"/>
          </p:cNvPicPr>
          <p:nvPr/>
        </p:nvPicPr>
        <p:blipFill>
          <a:blip r:embed="rId3">
            <a:extLst>
              <a:ext uri="{28A0092B-C50C-407E-A947-70E740481C1C}">
                <a14:useLocalDpi xmlns:a14="http://schemas.microsoft.com/office/drawing/2010/main" val="0"/>
              </a:ext>
            </a:extLst>
          </a:blip>
          <a:srcRect t="17252" b="17252"/>
          <a:stretch>
            <a:fillRect/>
          </a:stretch>
        </p:blipFill>
        <p:spPr bwMode="auto">
          <a:xfrm rot="21240000">
            <a:off x="3376613" y="2093913"/>
            <a:ext cx="5010150"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6" name="TextBox 1">
            <a:extLst>
              <a:ext uri="{FF2B5EF4-FFF2-40B4-BE49-F238E27FC236}">
                <a16:creationId xmlns:a16="http://schemas.microsoft.com/office/drawing/2014/main" id="{70A63658-D566-DB47-9320-55D8ECAF62C1}"/>
              </a:ext>
            </a:extLst>
          </p:cNvPr>
          <p:cNvSpPr txBox="1">
            <a:spLocks noChangeArrowheads="1"/>
          </p:cNvSpPr>
          <p:nvPr/>
        </p:nvSpPr>
        <p:spPr bwMode="auto">
          <a:xfrm>
            <a:off x="2778126" y="5799139"/>
            <a:ext cx="7013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solidFill>
                  <a:srgbClr val="FFFF00"/>
                </a:solidFill>
                <a:hlinkClick r:id="rId4">
                  <a:extLst>
                    <a:ext uri="{A12FA001-AC4F-418D-AE19-62706E023703}">
                      <ahyp:hlinkClr xmlns:ahyp="http://schemas.microsoft.com/office/drawing/2018/hyperlinkcolor" val="tx"/>
                    </a:ext>
                  </a:extLst>
                </a:hlinkClick>
              </a:rPr>
              <a:t>http://www.proactive.marketing/print-media-to-promote-your-website/</a:t>
            </a:r>
            <a:endParaRPr lang="en-US" altLang="en-US" sz="1800" dirty="0">
              <a:solidFill>
                <a:srgbClr val="FFFF00"/>
              </a:solidFill>
            </a:endParaRPr>
          </a:p>
        </p:txBody>
      </p:sp>
      <p:sp>
        <p:nvSpPr>
          <p:cNvPr id="7" name="TextBox 6">
            <a:extLst>
              <a:ext uri="{FF2B5EF4-FFF2-40B4-BE49-F238E27FC236}">
                <a16:creationId xmlns:a16="http://schemas.microsoft.com/office/drawing/2014/main" id="{583511A3-D3D6-DA4A-8AAF-EA83A3A99880}"/>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Tree>
    <p:extLst>
      <p:ext uri="{BB962C8B-B14F-4D97-AF65-F5344CB8AC3E}">
        <p14:creationId xmlns:p14="http://schemas.microsoft.com/office/powerpoint/2010/main" val="5466226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a:extLst>
              <a:ext uri="{FF2B5EF4-FFF2-40B4-BE49-F238E27FC236}">
                <a16:creationId xmlns:a16="http://schemas.microsoft.com/office/drawing/2014/main" id="{5EA96F40-2BCB-9D4F-B8EB-3E597CD8F570}"/>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Proven source,</a:t>
            </a:r>
            <a:endParaRPr lang="en-US" altLang="en-US" b="1">
              <a:ea typeface="ＭＳ Ｐゴシック" panose="020B0600070205080204" pitchFamily="34" charset="-128"/>
            </a:endParaRPr>
          </a:p>
        </p:txBody>
      </p:sp>
      <p:pic>
        <p:nvPicPr>
          <p:cNvPr id="87043" name="Picture Placeholder 8">
            <a:extLst>
              <a:ext uri="{FF2B5EF4-FFF2-40B4-BE49-F238E27FC236}">
                <a16:creationId xmlns:a16="http://schemas.microsoft.com/office/drawing/2014/main" id="{8A0953E6-4C09-DC4C-A7FF-4041B61C0FD3}"/>
              </a:ext>
            </a:extLst>
          </p:cNvPr>
          <p:cNvPicPr>
            <a:picLocks noChangeAspect="1"/>
          </p:cNvPicPr>
          <p:nvPr/>
        </p:nvPicPr>
        <p:blipFill>
          <a:blip r:embed="rId3">
            <a:extLst>
              <a:ext uri="{28A0092B-C50C-407E-A947-70E740481C1C}">
                <a14:useLocalDpi xmlns:a14="http://schemas.microsoft.com/office/drawing/2010/main" val="0"/>
              </a:ext>
            </a:extLst>
          </a:blip>
          <a:srcRect t="17252" b="17252"/>
          <a:stretch>
            <a:fillRect/>
          </a:stretch>
        </p:blipFill>
        <p:spPr bwMode="auto">
          <a:xfrm rot="21240000">
            <a:off x="3376613" y="2093913"/>
            <a:ext cx="5010150"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908FB598-E8C3-C74C-B635-A7622178ECA0}"/>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Tree>
    <p:extLst>
      <p:ext uri="{BB962C8B-B14F-4D97-AF65-F5344CB8AC3E}">
        <p14:creationId xmlns:p14="http://schemas.microsoft.com/office/powerpoint/2010/main" val="6110535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a:extLst>
              <a:ext uri="{FF2B5EF4-FFF2-40B4-BE49-F238E27FC236}">
                <a16:creationId xmlns:a16="http://schemas.microsoft.com/office/drawing/2014/main" id="{B9463D31-AF96-F445-80CA-9DADBDD005D1}"/>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Positive ROI,</a:t>
            </a:r>
            <a:endParaRPr lang="en-US" altLang="en-US" b="1">
              <a:ea typeface="ＭＳ Ｐゴシック" panose="020B0600070205080204" pitchFamily="34" charset="-128"/>
            </a:endParaRPr>
          </a:p>
        </p:txBody>
      </p:sp>
      <p:pic>
        <p:nvPicPr>
          <p:cNvPr id="89090" name="Picture Placeholder 8">
            <a:extLst>
              <a:ext uri="{FF2B5EF4-FFF2-40B4-BE49-F238E27FC236}">
                <a16:creationId xmlns:a16="http://schemas.microsoft.com/office/drawing/2014/main" id="{5A04F6A2-76DE-4345-AA72-7DEAE551DE70}"/>
              </a:ext>
            </a:extLst>
          </p:cNvPr>
          <p:cNvPicPr>
            <a:picLocks noChangeAspect="1"/>
          </p:cNvPicPr>
          <p:nvPr/>
        </p:nvPicPr>
        <p:blipFill>
          <a:blip r:embed="rId3">
            <a:extLst>
              <a:ext uri="{28A0092B-C50C-407E-A947-70E740481C1C}">
                <a14:useLocalDpi xmlns:a14="http://schemas.microsoft.com/office/drawing/2010/main" val="0"/>
              </a:ext>
            </a:extLst>
          </a:blip>
          <a:srcRect t="17252" b="17252"/>
          <a:stretch>
            <a:fillRect/>
          </a:stretch>
        </p:blipFill>
        <p:spPr bwMode="auto">
          <a:xfrm rot="21240000">
            <a:off x="3376613" y="2093913"/>
            <a:ext cx="5010150"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1F7E6535-4D5A-A147-B9DF-DC4578CEAE45}"/>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Tree>
    <p:extLst>
      <p:ext uri="{BB962C8B-B14F-4D97-AF65-F5344CB8AC3E}">
        <p14:creationId xmlns:p14="http://schemas.microsoft.com/office/powerpoint/2010/main" val="28309581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a:extLst>
              <a:ext uri="{FF2B5EF4-FFF2-40B4-BE49-F238E27FC236}">
                <a16:creationId xmlns:a16="http://schemas.microsoft.com/office/drawing/2014/main" id="{B62949DE-DEFB-5C45-8F57-041D73076012}"/>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Questions?</a:t>
            </a:r>
            <a:endParaRPr lang="en-US" altLang="en-US" b="1">
              <a:ea typeface="ＭＳ Ｐゴシック" panose="020B0600070205080204" pitchFamily="34" charset="-128"/>
            </a:endParaRPr>
          </a:p>
        </p:txBody>
      </p:sp>
      <p:pic>
        <p:nvPicPr>
          <p:cNvPr id="91138" name="Picture Placeholder 8">
            <a:extLst>
              <a:ext uri="{FF2B5EF4-FFF2-40B4-BE49-F238E27FC236}">
                <a16:creationId xmlns:a16="http://schemas.microsoft.com/office/drawing/2014/main" id="{B2828F86-582A-2048-8599-09B9E5D6DC47}"/>
              </a:ext>
            </a:extLst>
          </p:cNvPr>
          <p:cNvPicPr>
            <a:picLocks noChangeAspect="1"/>
          </p:cNvPicPr>
          <p:nvPr/>
        </p:nvPicPr>
        <p:blipFill>
          <a:blip r:embed="rId3">
            <a:extLst>
              <a:ext uri="{28A0092B-C50C-407E-A947-70E740481C1C}">
                <a14:useLocalDpi xmlns:a14="http://schemas.microsoft.com/office/drawing/2010/main" val="0"/>
              </a:ext>
            </a:extLst>
          </a:blip>
          <a:srcRect t="17252" b="17252"/>
          <a:stretch>
            <a:fillRect/>
          </a:stretch>
        </p:blipFill>
        <p:spPr bwMode="auto">
          <a:xfrm rot="21240000">
            <a:off x="3376613" y="2093913"/>
            <a:ext cx="5010150"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2B0B4F30-CFC1-5947-8EF9-5C18A6406F83}"/>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Tree>
    <p:extLst>
      <p:ext uri="{BB962C8B-B14F-4D97-AF65-F5344CB8AC3E}">
        <p14:creationId xmlns:p14="http://schemas.microsoft.com/office/powerpoint/2010/main" val="2980856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a:extLst>
              <a:ext uri="{FF2B5EF4-FFF2-40B4-BE49-F238E27FC236}">
                <a16:creationId xmlns:a16="http://schemas.microsoft.com/office/drawing/2014/main" id="{A7DB41FB-EED5-AA49-A012-D88FD7A94C30}"/>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What is Print – Printing?</a:t>
            </a:r>
            <a:endParaRPr lang="en-US" altLang="en-US" b="1">
              <a:ea typeface="ＭＳ Ｐゴシック" panose="020B0600070205080204" pitchFamily="34" charset="-128"/>
            </a:endParaRPr>
          </a:p>
        </p:txBody>
      </p:sp>
      <p:sp>
        <p:nvSpPr>
          <p:cNvPr id="93186" name="Rectangle 6">
            <a:extLst>
              <a:ext uri="{FF2B5EF4-FFF2-40B4-BE49-F238E27FC236}">
                <a16:creationId xmlns:a16="http://schemas.microsoft.com/office/drawing/2014/main" id="{E61892F2-3995-D94F-845E-455353818AA0}"/>
              </a:ext>
            </a:extLst>
          </p:cNvPr>
          <p:cNvSpPr>
            <a:spLocks noChangeArrowheads="1"/>
          </p:cNvSpPr>
          <p:nvPr/>
        </p:nvSpPr>
        <p:spPr bwMode="auto">
          <a:xfrm>
            <a:off x="383982" y="2388241"/>
            <a:ext cx="8416925"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 </a:t>
            </a:r>
          </a:p>
          <a:p>
            <a:pPr algn="ctr" eaLnBrk="1" hangingPunct="1"/>
            <a:r>
              <a:rPr lang="en-US" altLang="en-US" sz="1600" dirty="0"/>
              <a:t>Those three segments are: </a:t>
            </a:r>
            <a:r>
              <a:rPr lang="en-US" altLang="en-US" sz="1600" b="1" dirty="0"/>
              <a:t>Inform or Communicate</a:t>
            </a:r>
            <a:r>
              <a:rPr lang="en-US" altLang="en-US" sz="1600" dirty="0"/>
              <a:t> (essentially newspaper, magazines, books, financial, business forms and greeting cards), </a:t>
            </a:r>
            <a:r>
              <a:rPr lang="en-US" altLang="en-US" sz="1600" b="1" dirty="0"/>
              <a:t>Product Logistics</a:t>
            </a:r>
            <a:r>
              <a:rPr lang="en-US" altLang="en-US" sz="1600" dirty="0"/>
              <a:t> (includes package printing, converters/labels and wrappers) and </a:t>
            </a:r>
            <a:r>
              <a:rPr lang="en-US" altLang="en-US" sz="1600" b="1" dirty="0"/>
              <a:t>Market, Promote and/or Sell </a:t>
            </a:r>
            <a:r>
              <a:rPr lang="en-US" altLang="en-US" sz="1600" dirty="0"/>
              <a:t>(political needs, marketing/promotional including general commercial printing, quick printing, direct mail and signs/signage). Combine these three segments, and they will provide the projected shipments of print in 2021.</a:t>
            </a:r>
          </a:p>
          <a:p>
            <a:pPr eaLnBrk="1" hangingPunct="1"/>
            <a:r>
              <a:rPr lang="en-US" altLang="en-US" sz="1800" dirty="0">
                <a:solidFill>
                  <a:srgbClr val="7F7F7F"/>
                </a:solidFill>
              </a:rPr>
              <a:t> </a:t>
            </a:r>
          </a:p>
          <a:p>
            <a:pPr eaLnBrk="1" hangingPunct="1"/>
            <a:r>
              <a:rPr lang="en-US" altLang="en-US" sz="1800" dirty="0">
                <a:solidFill>
                  <a:srgbClr val="7F7F7F"/>
                </a:solidFill>
              </a:rPr>
              <a:t>		</a:t>
            </a:r>
            <a:r>
              <a:rPr lang="en-US" altLang="en-US" sz="1800" b="1" dirty="0">
                <a:solidFill>
                  <a:srgbClr val="7F7F7F"/>
                </a:solidFill>
              </a:rPr>
              <a:t>        	</a:t>
            </a:r>
            <a:endParaRPr lang="en-US" altLang="en-US" sz="1800" dirty="0"/>
          </a:p>
        </p:txBody>
      </p:sp>
    </p:spTree>
    <p:extLst>
      <p:ext uri="{BB962C8B-B14F-4D97-AF65-F5344CB8AC3E}">
        <p14:creationId xmlns:p14="http://schemas.microsoft.com/office/powerpoint/2010/main" val="42296242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a:extLst>
              <a:ext uri="{FF2B5EF4-FFF2-40B4-BE49-F238E27FC236}">
                <a16:creationId xmlns:a16="http://schemas.microsoft.com/office/drawing/2014/main" id="{A7DB41FB-EED5-AA49-A012-D88FD7A94C30}"/>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What is Print – Printing?</a:t>
            </a:r>
            <a:endParaRPr lang="en-US" altLang="en-US" b="1">
              <a:ea typeface="ＭＳ Ｐゴシック" panose="020B0600070205080204" pitchFamily="34" charset="-128"/>
            </a:endParaRPr>
          </a:p>
        </p:txBody>
      </p:sp>
      <p:sp>
        <p:nvSpPr>
          <p:cNvPr id="93186" name="Rectangle 6">
            <a:extLst>
              <a:ext uri="{FF2B5EF4-FFF2-40B4-BE49-F238E27FC236}">
                <a16:creationId xmlns:a16="http://schemas.microsoft.com/office/drawing/2014/main" id="{E61892F2-3995-D94F-845E-455353818AA0}"/>
              </a:ext>
            </a:extLst>
          </p:cNvPr>
          <p:cNvSpPr>
            <a:spLocks noChangeArrowheads="1"/>
          </p:cNvSpPr>
          <p:nvPr/>
        </p:nvSpPr>
        <p:spPr bwMode="auto">
          <a:xfrm>
            <a:off x="383982" y="2388241"/>
            <a:ext cx="8416925"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 </a:t>
            </a:r>
          </a:p>
          <a:p>
            <a:pPr algn="ctr" eaLnBrk="1" hangingPunct="1"/>
            <a:r>
              <a:rPr lang="en-US" altLang="en-US" sz="1600" dirty="0"/>
              <a:t>Those three segments are: </a:t>
            </a:r>
            <a:r>
              <a:rPr lang="en-US" altLang="en-US" sz="1600" b="1" dirty="0"/>
              <a:t>Inform or Communicate</a:t>
            </a:r>
            <a:r>
              <a:rPr lang="en-US" altLang="en-US" sz="1600" dirty="0"/>
              <a:t> (essentially newspaper, magazines, books, financial, business forms and greeting cards), </a:t>
            </a:r>
            <a:r>
              <a:rPr lang="en-US" altLang="en-US" sz="1600" b="1" dirty="0"/>
              <a:t>Product Logistics</a:t>
            </a:r>
            <a:r>
              <a:rPr lang="en-US" altLang="en-US" sz="1600" dirty="0"/>
              <a:t> (includes package printing, converters/labels and wrappers) and </a:t>
            </a:r>
            <a:r>
              <a:rPr lang="en-US" altLang="en-US" sz="1600" b="1" dirty="0"/>
              <a:t>Market, Promote and/or Sell </a:t>
            </a:r>
            <a:r>
              <a:rPr lang="en-US" altLang="en-US" sz="1600" dirty="0"/>
              <a:t>(political needs, marketing/promotional including general commercial printing, quick printing, direct mail and signs/signage). Combine these three segments, and they will provide the projected shipments of print in 2021.</a:t>
            </a:r>
          </a:p>
          <a:p>
            <a:pPr eaLnBrk="1" hangingPunct="1"/>
            <a:r>
              <a:rPr lang="en-US" altLang="en-US" sz="1800" dirty="0">
                <a:solidFill>
                  <a:srgbClr val="7F7F7F"/>
                </a:solidFill>
              </a:rPr>
              <a:t> </a:t>
            </a:r>
          </a:p>
          <a:p>
            <a:pPr eaLnBrk="1" hangingPunct="1"/>
            <a:r>
              <a:rPr lang="en-US" altLang="en-US" sz="1800" dirty="0">
                <a:solidFill>
                  <a:srgbClr val="7F7F7F"/>
                </a:solidFill>
              </a:rPr>
              <a:t>		</a:t>
            </a:r>
            <a:r>
              <a:rPr lang="en-US" altLang="en-US" sz="1800" b="1" dirty="0">
                <a:solidFill>
                  <a:srgbClr val="7F7F7F"/>
                </a:solidFill>
              </a:rPr>
              <a:t>        	</a:t>
            </a:r>
            <a:r>
              <a:rPr lang="en-US" altLang="en-US" sz="2000" b="1" dirty="0">
                <a:solidFill>
                  <a:srgbClr val="7F7F7F"/>
                </a:solidFill>
              </a:rPr>
              <a:t>        </a:t>
            </a:r>
            <a:r>
              <a:rPr lang="en-US" altLang="en-US" sz="2000" b="1" dirty="0"/>
              <a:t>          Expected Print by Function 2021</a:t>
            </a:r>
            <a:endParaRPr lang="en-US" altLang="en-US" sz="2000" dirty="0"/>
          </a:p>
          <a:p>
            <a:pPr eaLnBrk="1" hangingPunct="1"/>
            <a:r>
              <a:rPr lang="en-US" altLang="en-US" sz="1800" dirty="0"/>
              <a:t>				</a:t>
            </a:r>
          </a:p>
        </p:txBody>
      </p:sp>
    </p:spTree>
    <p:extLst>
      <p:ext uri="{BB962C8B-B14F-4D97-AF65-F5344CB8AC3E}">
        <p14:creationId xmlns:p14="http://schemas.microsoft.com/office/powerpoint/2010/main" val="11560931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a:extLst>
              <a:ext uri="{FF2B5EF4-FFF2-40B4-BE49-F238E27FC236}">
                <a16:creationId xmlns:a16="http://schemas.microsoft.com/office/drawing/2014/main" id="{A7DB41FB-EED5-AA49-A012-D88FD7A94C30}"/>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What is Print – Printing?</a:t>
            </a:r>
            <a:endParaRPr lang="en-US" altLang="en-US" b="1">
              <a:ea typeface="ＭＳ Ｐゴシック" panose="020B0600070205080204" pitchFamily="34" charset="-128"/>
            </a:endParaRPr>
          </a:p>
        </p:txBody>
      </p:sp>
      <p:sp>
        <p:nvSpPr>
          <p:cNvPr id="93186" name="Rectangle 6">
            <a:extLst>
              <a:ext uri="{FF2B5EF4-FFF2-40B4-BE49-F238E27FC236}">
                <a16:creationId xmlns:a16="http://schemas.microsoft.com/office/drawing/2014/main" id="{E61892F2-3995-D94F-845E-455353818AA0}"/>
              </a:ext>
            </a:extLst>
          </p:cNvPr>
          <p:cNvSpPr>
            <a:spLocks noChangeArrowheads="1"/>
          </p:cNvSpPr>
          <p:nvPr/>
        </p:nvSpPr>
        <p:spPr bwMode="auto">
          <a:xfrm>
            <a:off x="383982" y="2388241"/>
            <a:ext cx="8416925"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 </a:t>
            </a:r>
          </a:p>
          <a:p>
            <a:pPr algn="ctr" eaLnBrk="1" hangingPunct="1"/>
            <a:r>
              <a:rPr lang="en-US" altLang="en-US" sz="1600" dirty="0"/>
              <a:t>Those three segments are: </a:t>
            </a:r>
            <a:r>
              <a:rPr lang="en-US" altLang="en-US" sz="1600" b="1" dirty="0"/>
              <a:t>Inform or Communicate</a:t>
            </a:r>
            <a:r>
              <a:rPr lang="en-US" altLang="en-US" sz="1600" dirty="0"/>
              <a:t> (essentially newspaper, magazines, books, financial, business forms and greeting cards), </a:t>
            </a:r>
            <a:r>
              <a:rPr lang="en-US" altLang="en-US" sz="1600" b="1" dirty="0"/>
              <a:t>Product Logistics</a:t>
            </a:r>
            <a:r>
              <a:rPr lang="en-US" altLang="en-US" sz="1600" dirty="0"/>
              <a:t> (includes package printing, converters/labels and wrappers) and </a:t>
            </a:r>
            <a:r>
              <a:rPr lang="en-US" altLang="en-US" sz="1600" b="1" dirty="0"/>
              <a:t>Market, Promote and/or Sell </a:t>
            </a:r>
            <a:r>
              <a:rPr lang="en-US" altLang="en-US" sz="1600" dirty="0"/>
              <a:t>(political needs, marketing/promotional including general commercial printing, quick printing, direct mail and signs/signage). Combine these three segments, and they will provide the projected shipments of print in 2021.</a:t>
            </a:r>
          </a:p>
          <a:p>
            <a:pPr eaLnBrk="1" hangingPunct="1"/>
            <a:r>
              <a:rPr lang="en-US" altLang="en-US" sz="1800" dirty="0">
                <a:solidFill>
                  <a:srgbClr val="7F7F7F"/>
                </a:solidFill>
              </a:rPr>
              <a:t> </a:t>
            </a:r>
          </a:p>
          <a:p>
            <a:pPr eaLnBrk="1" hangingPunct="1"/>
            <a:r>
              <a:rPr lang="en-US" altLang="en-US" sz="1800" dirty="0">
                <a:solidFill>
                  <a:srgbClr val="7F7F7F"/>
                </a:solidFill>
              </a:rPr>
              <a:t>		</a:t>
            </a:r>
            <a:r>
              <a:rPr lang="en-US" altLang="en-US" sz="1800" b="1" dirty="0">
                <a:solidFill>
                  <a:srgbClr val="7F7F7F"/>
                </a:solidFill>
              </a:rPr>
              <a:t>        	</a:t>
            </a:r>
            <a:r>
              <a:rPr lang="en-US" altLang="en-US" sz="2000" b="1" dirty="0">
                <a:solidFill>
                  <a:srgbClr val="7F7F7F"/>
                </a:solidFill>
              </a:rPr>
              <a:t>        </a:t>
            </a:r>
            <a:r>
              <a:rPr lang="en-US" altLang="en-US" sz="2000" b="1" dirty="0"/>
              <a:t>          Expected Print by Function 2021</a:t>
            </a:r>
            <a:endParaRPr lang="en-US" altLang="en-US" sz="2000" dirty="0"/>
          </a:p>
          <a:p>
            <a:pPr eaLnBrk="1" hangingPunct="1"/>
            <a:r>
              <a:rPr lang="en-US" altLang="en-US" sz="1800" dirty="0"/>
              <a:t>				          Inform or Communicate	46.23%</a:t>
            </a:r>
          </a:p>
          <a:p>
            <a:pPr eaLnBrk="1" hangingPunct="1"/>
            <a:r>
              <a:rPr lang="en-US" altLang="en-US" sz="1800" dirty="0"/>
              <a:t>				          				</a:t>
            </a:r>
          </a:p>
        </p:txBody>
      </p:sp>
    </p:spTree>
    <p:extLst>
      <p:ext uri="{BB962C8B-B14F-4D97-AF65-F5344CB8AC3E}">
        <p14:creationId xmlns:p14="http://schemas.microsoft.com/office/powerpoint/2010/main" val="1718571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BED9C395-BD32-5640-BAEA-50D38CB32F8F}"/>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Why me?</a:t>
            </a:r>
          </a:p>
        </p:txBody>
      </p:sp>
      <p:sp>
        <p:nvSpPr>
          <p:cNvPr id="3" name="Subtitle 2">
            <a:extLst>
              <a:ext uri="{FF2B5EF4-FFF2-40B4-BE49-F238E27FC236}">
                <a16:creationId xmlns:a16="http://schemas.microsoft.com/office/drawing/2014/main" id="{5867C572-5507-6946-87BC-A76DF5BC749E}"/>
              </a:ext>
            </a:extLst>
          </p:cNvPr>
          <p:cNvSpPr>
            <a:spLocks noGrp="1"/>
          </p:cNvSpPr>
          <p:nvPr>
            <p:ph type="subTitle" idx="1"/>
          </p:nvPr>
        </p:nvSpPr>
        <p:spPr>
          <a:xfrm>
            <a:off x="2987675" y="2005013"/>
            <a:ext cx="6400800" cy="1752600"/>
          </a:xfrm>
        </p:spPr>
        <p:txBody>
          <a:bodyPr rtlCol="0">
            <a:normAutofit/>
          </a:bodyPr>
          <a:lstStyle/>
          <a:p>
            <a:pPr>
              <a:defRPr/>
            </a:pPr>
            <a:r>
              <a:rPr lang="en-US" b="1" dirty="0">
                <a:solidFill>
                  <a:srgbClr val="FF0000"/>
                </a:solidFill>
                <a:ea typeface="+mn-ea"/>
                <a:cs typeface="+mn-cs"/>
              </a:rPr>
              <a:t>Unique skill set:</a:t>
            </a:r>
          </a:p>
          <a:p>
            <a:pPr>
              <a:defRPr/>
            </a:pPr>
            <a:endParaRPr lang="en-US" dirty="0">
              <a:ea typeface="+mn-ea"/>
              <a:cs typeface="+mn-cs"/>
            </a:endParaRPr>
          </a:p>
        </p:txBody>
      </p:sp>
      <p:pic>
        <p:nvPicPr>
          <p:cNvPr id="34819" name="Picture 3" descr="lifes-crossroads.jpg">
            <a:extLst>
              <a:ext uri="{FF2B5EF4-FFF2-40B4-BE49-F238E27FC236}">
                <a16:creationId xmlns:a16="http://schemas.microsoft.com/office/drawing/2014/main" id="{E12E8902-6E3D-AA4E-8789-3B48A6E0D69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9939" y="2800350"/>
            <a:ext cx="8250237"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5E3CB231-97C4-E141-AF40-6ADDFBAA1C44}"/>
              </a:ext>
            </a:extLst>
          </p:cNvPr>
          <p:cNvSpPr txBox="1"/>
          <p:nvPr/>
        </p:nvSpPr>
        <p:spPr>
          <a:xfrm>
            <a:off x="5259388" y="6324600"/>
            <a:ext cx="1954212" cy="508000"/>
          </a:xfrm>
          <a:prstGeom prst="rect">
            <a:avLst/>
          </a:prstGeom>
          <a:noFill/>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900">
                <a:solidFill>
                  <a:srgbClr val="7F7F7F"/>
                </a:solidFill>
              </a:rPr>
              <a:t>Photo: Life’s Crossroads John Matlock</a:t>
            </a:r>
          </a:p>
          <a:p>
            <a:pPr eaLnBrk="1" hangingPunct="1"/>
            <a:endParaRPr lang="en-US" altLang="en-US" sz="1800"/>
          </a:p>
        </p:txBody>
      </p:sp>
      <p:sp>
        <p:nvSpPr>
          <p:cNvPr id="34821" name="TextBox 6">
            <a:extLst>
              <a:ext uri="{FF2B5EF4-FFF2-40B4-BE49-F238E27FC236}">
                <a16:creationId xmlns:a16="http://schemas.microsoft.com/office/drawing/2014/main" id="{0F768809-B8B7-5442-B6FD-0F9C9B0160B5}"/>
              </a:ext>
            </a:extLst>
          </p:cNvPr>
          <p:cNvSpPr txBox="1">
            <a:spLocks noChangeArrowheads="1"/>
          </p:cNvSpPr>
          <p:nvPr/>
        </p:nvSpPr>
        <p:spPr bwMode="auto">
          <a:xfrm>
            <a:off x="2987676" y="2859088"/>
            <a:ext cx="2454275" cy="64611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800" dirty="0">
                <a:solidFill>
                  <a:srgbClr val="0070C0"/>
                </a:solidFill>
                <a:latin typeface="Arial Black" panose="020B0604020202020204" pitchFamily="34" charset="0"/>
              </a:rPr>
              <a:t>Marketing/</a:t>
            </a:r>
          </a:p>
          <a:p>
            <a:pPr algn="ctr" eaLnBrk="1" hangingPunct="1"/>
            <a:r>
              <a:rPr lang="en-US" altLang="en-US" sz="1800" dirty="0">
                <a:solidFill>
                  <a:srgbClr val="0070C0"/>
                </a:solidFill>
                <a:latin typeface="Arial Black" panose="020B0604020202020204" pitchFamily="34" charset="0"/>
              </a:rPr>
              <a:t>Communications</a:t>
            </a:r>
          </a:p>
        </p:txBody>
      </p:sp>
      <p:sp>
        <p:nvSpPr>
          <p:cNvPr id="9" name="TextBox 8">
            <a:extLst>
              <a:ext uri="{FF2B5EF4-FFF2-40B4-BE49-F238E27FC236}">
                <a16:creationId xmlns:a16="http://schemas.microsoft.com/office/drawing/2014/main" id="{A54EF558-AFCF-DB49-B2DF-ED4F1ECC5C4B}"/>
              </a:ext>
            </a:extLst>
          </p:cNvPr>
          <p:cNvSpPr txBox="1"/>
          <p:nvPr/>
        </p:nvSpPr>
        <p:spPr>
          <a:xfrm>
            <a:off x="4359275" y="5815014"/>
            <a:ext cx="1428750" cy="369887"/>
          </a:xfrm>
          <a:prstGeom prst="rect">
            <a:avLst/>
          </a:prstGeom>
          <a:solidFill>
            <a:schemeClr val="accent6">
              <a:lumMod val="75000"/>
            </a:schemeClr>
          </a:solidFill>
        </p:spPr>
        <p:txBody>
          <a:bodyPr>
            <a:spAutoFit/>
          </a:bodyPr>
          <a:lstStyle/>
          <a:p>
            <a:pPr algn="ctr">
              <a:defRPr/>
            </a:pPr>
            <a:r>
              <a:rPr lang="en-US" dirty="0">
                <a:latin typeface="Arial Black"/>
                <a:cs typeface="Arial Black"/>
              </a:rPr>
              <a:t>Creativity</a:t>
            </a:r>
          </a:p>
        </p:txBody>
      </p:sp>
      <p:sp>
        <p:nvSpPr>
          <p:cNvPr id="10" name="TextBox 9">
            <a:extLst>
              <a:ext uri="{FF2B5EF4-FFF2-40B4-BE49-F238E27FC236}">
                <a16:creationId xmlns:a16="http://schemas.microsoft.com/office/drawing/2014/main" id="{CA04A5DF-EB87-3846-A4A7-F50DE113C803}"/>
              </a:ext>
            </a:extLst>
          </p:cNvPr>
          <p:cNvSpPr txBox="1"/>
          <p:nvPr/>
        </p:nvSpPr>
        <p:spPr>
          <a:xfrm>
            <a:off x="2039939" y="5170488"/>
            <a:ext cx="3219449" cy="369332"/>
          </a:xfrm>
          <a:prstGeom prst="rect">
            <a:avLst/>
          </a:prstGeom>
          <a:solidFill>
            <a:schemeClr val="tx2">
              <a:lumMod val="60000"/>
              <a:lumOff val="40000"/>
            </a:schemeClr>
          </a:solidFill>
        </p:spPr>
        <p:txBody>
          <a:bodyPr wrap="square">
            <a:spAutoFit/>
          </a:bodyPr>
          <a:lstStyle/>
          <a:p>
            <a:pPr algn="ctr">
              <a:defRPr/>
            </a:pPr>
            <a:r>
              <a:rPr lang="en-US" dirty="0">
                <a:solidFill>
                  <a:schemeClr val="bg1">
                    <a:lumMod val="95000"/>
                    <a:lumOff val="5000"/>
                  </a:schemeClr>
                </a:solidFill>
                <a:latin typeface="Arial Black"/>
                <a:cs typeface="Arial Black"/>
              </a:rPr>
              <a:t>Print/Production</a:t>
            </a:r>
          </a:p>
        </p:txBody>
      </p:sp>
    </p:spTree>
    <p:extLst>
      <p:ext uri="{BB962C8B-B14F-4D97-AF65-F5344CB8AC3E}">
        <p14:creationId xmlns:p14="http://schemas.microsoft.com/office/powerpoint/2010/main" val="16503999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a:extLst>
              <a:ext uri="{FF2B5EF4-FFF2-40B4-BE49-F238E27FC236}">
                <a16:creationId xmlns:a16="http://schemas.microsoft.com/office/drawing/2014/main" id="{A7DB41FB-EED5-AA49-A012-D88FD7A94C30}"/>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What is Print – Printing?</a:t>
            </a:r>
            <a:endParaRPr lang="en-US" altLang="en-US" b="1">
              <a:ea typeface="ＭＳ Ｐゴシック" panose="020B0600070205080204" pitchFamily="34" charset="-128"/>
            </a:endParaRPr>
          </a:p>
        </p:txBody>
      </p:sp>
      <p:sp>
        <p:nvSpPr>
          <p:cNvPr id="93186" name="Rectangle 6">
            <a:extLst>
              <a:ext uri="{FF2B5EF4-FFF2-40B4-BE49-F238E27FC236}">
                <a16:creationId xmlns:a16="http://schemas.microsoft.com/office/drawing/2014/main" id="{E61892F2-3995-D94F-845E-455353818AA0}"/>
              </a:ext>
            </a:extLst>
          </p:cNvPr>
          <p:cNvSpPr>
            <a:spLocks noChangeArrowheads="1"/>
          </p:cNvSpPr>
          <p:nvPr/>
        </p:nvSpPr>
        <p:spPr bwMode="auto">
          <a:xfrm>
            <a:off x="383982" y="2388241"/>
            <a:ext cx="8416925" cy="326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800" dirty="0"/>
              <a:t> </a:t>
            </a:r>
          </a:p>
          <a:p>
            <a:pPr algn="ctr" eaLnBrk="1" hangingPunct="1"/>
            <a:r>
              <a:rPr lang="en-US" altLang="en-US" sz="1600" dirty="0"/>
              <a:t>Those three segments are: </a:t>
            </a:r>
            <a:r>
              <a:rPr lang="en-US" altLang="en-US" sz="1600" b="1" dirty="0"/>
              <a:t>Inform or Communicate</a:t>
            </a:r>
            <a:r>
              <a:rPr lang="en-US" altLang="en-US" sz="1600" dirty="0"/>
              <a:t> (essentially newspaper, magazines, books, financial, business forms and greeting cards), </a:t>
            </a:r>
            <a:r>
              <a:rPr lang="en-US" altLang="en-US" sz="1600" b="1" dirty="0"/>
              <a:t>Product Logistics</a:t>
            </a:r>
            <a:r>
              <a:rPr lang="en-US" altLang="en-US" sz="1600" dirty="0"/>
              <a:t> (includes package printing, converters/labels and wrappers) and </a:t>
            </a:r>
            <a:r>
              <a:rPr lang="en-US" altLang="en-US" sz="1600" b="1" dirty="0"/>
              <a:t>Market, Promote and/or Sell </a:t>
            </a:r>
            <a:r>
              <a:rPr lang="en-US" altLang="en-US" sz="1600" dirty="0"/>
              <a:t>(political needs, marketing/promotional including general commercial printing, quick printing, direct mail and signs/signage). Combine these three segments, and they will provide the projected shipments of print in 2021.</a:t>
            </a:r>
          </a:p>
          <a:p>
            <a:pPr eaLnBrk="1" hangingPunct="1"/>
            <a:r>
              <a:rPr lang="en-US" altLang="en-US" sz="1800" dirty="0">
                <a:solidFill>
                  <a:srgbClr val="7F7F7F"/>
                </a:solidFill>
              </a:rPr>
              <a:t> </a:t>
            </a:r>
          </a:p>
          <a:p>
            <a:pPr eaLnBrk="1" hangingPunct="1"/>
            <a:r>
              <a:rPr lang="en-US" altLang="en-US" sz="1800" dirty="0">
                <a:solidFill>
                  <a:srgbClr val="7F7F7F"/>
                </a:solidFill>
              </a:rPr>
              <a:t>		</a:t>
            </a:r>
            <a:r>
              <a:rPr lang="en-US" altLang="en-US" sz="1800" b="1" dirty="0">
                <a:solidFill>
                  <a:srgbClr val="7F7F7F"/>
                </a:solidFill>
              </a:rPr>
              <a:t>        	</a:t>
            </a:r>
            <a:r>
              <a:rPr lang="en-US" altLang="en-US" sz="2000" b="1" dirty="0">
                <a:solidFill>
                  <a:srgbClr val="7F7F7F"/>
                </a:solidFill>
              </a:rPr>
              <a:t>        </a:t>
            </a:r>
            <a:r>
              <a:rPr lang="en-US" altLang="en-US" sz="2000" b="1" dirty="0"/>
              <a:t>          Expected Print by Function 2021</a:t>
            </a:r>
            <a:endParaRPr lang="en-US" altLang="en-US" sz="2000" dirty="0"/>
          </a:p>
          <a:p>
            <a:pPr eaLnBrk="1" hangingPunct="1"/>
            <a:r>
              <a:rPr lang="en-US" altLang="en-US" sz="1800" dirty="0"/>
              <a:t>				          Inform or Communicate	46.23%</a:t>
            </a:r>
          </a:p>
          <a:p>
            <a:pPr eaLnBrk="1" hangingPunct="1"/>
            <a:r>
              <a:rPr lang="en-US" altLang="en-US" sz="1800" dirty="0"/>
              <a:t>				          Product Logistics	                  14.79%</a:t>
            </a:r>
          </a:p>
          <a:p>
            <a:pPr eaLnBrk="1" hangingPunct="1"/>
            <a:r>
              <a:rPr lang="en-US" altLang="en-US" sz="1800" dirty="0"/>
              <a:t>				          Market, Promote, Sell 	         38.98%</a:t>
            </a:r>
          </a:p>
        </p:txBody>
      </p:sp>
    </p:spTree>
    <p:extLst>
      <p:ext uri="{BB962C8B-B14F-4D97-AF65-F5344CB8AC3E}">
        <p14:creationId xmlns:p14="http://schemas.microsoft.com/office/powerpoint/2010/main" val="40035258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a:extLst>
              <a:ext uri="{FF2B5EF4-FFF2-40B4-BE49-F238E27FC236}">
                <a16:creationId xmlns:a16="http://schemas.microsoft.com/office/drawing/2014/main" id="{A7DB41FB-EED5-AA49-A012-D88FD7A94C30}"/>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What is Print – Printing?</a:t>
            </a:r>
            <a:endParaRPr lang="en-US" altLang="en-US" b="1">
              <a:ea typeface="ＭＳ Ｐゴシック" panose="020B0600070205080204" pitchFamily="34" charset="-128"/>
            </a:endParaRPr>
          </a:p>
        </p:txBody>
      </p:sp>
    </p:spTree>
    <p:extLst>
      <p:ext uri="{BB962C8B-B14F-4D97-AF65-F5344CB8AC3E}">
        <p14:creationId xmlns:p14="http://schemas.microsoft.com/office/powerpoint/2010/main" val="25705299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a:extLst>
              <a:ext uri="{FF2B5EF4-FFF2-40B4-BE49-F238E27FC236}">
                <a16:creationId xmlns:a16="http://schemas.microsoft.com/office/drawing/2014/main" id="{FA67F62F-E15F-3545-8A00-0EAFCC2F2D19}"/>
              </a:ext>
            </a:extLst>
          </p:cNvPr>
          <p:cNvSpPr>
            <a:spLocks noGrp="1"/>
          </p:cNvSpPr>
          <p:nvPr>
            <p:ph type="ctrTitle"/>
          </p:nvPr>
        </p:nvSpPr>
        <p:spPr>
          <a:xfrm>
            <a:off x="2209800" y="879476"/>
            <a:ext cx="7772400" cy="1470025"/>
          </a:xfrm>
        </p:spPr>
        <p:txBody>
          <a:bodyPr/>
          <a:lstStyle/>
          <a:p>
            <a:pPr algn="ctr" eaLnBrk="1" hangingPunct="1"/>
            <a:r>
              <a:rPr lang="en-US" altLang="en-US" sz="2800" dirty="0">
                <a:ea typeface="ＭＳ Ｐゴシック" panose="020B0600070205080204" pitchFamily="34" charset="-128"/>
              </a:rPr>
              <a:t>Print – Printing an Overview?</a:t>
            </a:r>
            <a:br>
              <a:rPr lang="en-US" altLang="en-US" dirty="0">
                <a:ea typeface="ＭＳ Ｐゴシック" panose="020B0600070205080204" pitchFamily="34" charset="-128"/>
              </a:rPr>
            </a:br>
            <a:br>
              <a:rPr lang="en-US" altLang="en-US" dirty="0">
                <a:ea typeface="ＭＳ Ｐゴシック" panose="020B0600070205080204" pitchFamily="34" charset="-128"/>
              </a:rPr>
            </a:br>
            <a:r>
              <a:rPr lang="en-US" altLang="en-US" dirty="0">
                <a:ea typeface="ＭＳ Ｐゴシック" panose="020B0600070205080204" pitchFamily="34" charset="-128"/>
              </a:rPr>
              <a:t>PRINT MEDIA</a:t>
            </a:r>
            <a:endParaRPr lang="en-US" altLang="en-US" b="1" dirty="0">
              <a:ea typeface="ＭＳ Ｐゴシック" panose="020B0600070205080204" pitchFamily="34" charset="-128"/>
            </a:endParaRPr>
          </a:p>
        </p:txBody>
      </p:sp>
      <p:pic>
        <p:nvPicPr>
          <p:cNvPr id="97282" name="Picture Placeholder 7">
            <a:extLst>
              <a:ext uri="{FF2B5EF4-FFF2-40B4-BE49-F238E27FC236}">
                <a16:creationId xmlns:a16="http://schemas.microsoft.com/office/drawing/2014/main" id="{4751911C-B503-FD46-A72E-A310E3497B7C}"/>
              </a:ext>
            </a:extLst>
          </p:cNvPr>
          <p:cNvPicPr>
            <a:picLocks noChangeAspect="1"/>
          </p:cNvPicPr>
          <p:nvPr/>
        </p:nvPicPr>
        <p:blipFill>
          <a:blip r:embed="rId3">
            <a:extLst>
              <a:ext uri="{28A0092B-C50C-407E-A947-70E740481C1C}">
                <a14:useLocalDpi xmlns:a14="http://schemas.microsoft.com/office/drawing/2010/main" val="0"/>
              </a:ext>
            </a:extLst>
          </a:blip>
          <a:srcRect t="4504" b="4504"/>
          <a:stretch>
            <a:fillRect/>
          </a:stretch>
        </p:blipFill>
        <p:spPr bwMode="auto">
          <a:xfrm rot="21214351">
            <a:off x="1998664" y="3195638"/>
            <a:ext cx="3703637"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83" name="Picture Placeholder 5">
            <a:extLst>
              <a:ext uri="{FF2B5EF4-FFF2-40B4-BE49-F238E27FC236}">
                <a16:creationId xmlns:a16="http://schemas.microsoft.com/office/drawing/2014/main" id="{EB34ED29-37F4-2243-963B-D49B09FF2E1E}"/>
              </a:ext>
            </a:extLst>
          </p:cNvPr>
          <p:cNvPicPr>
            <a:picLocks noChangeAspect="1"/>
          </p:cNvPicPr>
          <p:nvPr/>
        </p:nvPicPr>
        <p:blipFill>
          <a:blip r:embed="rId4">
            <a:extLst>
              <a:ext uri="{28A0092B-C50C-407E-A947-70E740481C1C}">
                <a14:useLocalDpi xmlns:a14="http://schemas.microsoft.com/office/drawing/2010/main" val="0"/>
              </a:ext>
            </a:extLst>
          </a:blip>
          <a:srcRect l="4292" r="4292"/>
          <a:stretch>
            <a:fillRect/>
          </a:stretch>
        </p:blipFill>
        <p:spPr bwMode="auto">
          <a:xfrm rot="232774">
            <a:off x="6191250" y="3505201"/>
            <a:ext cx="3703638"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08440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a:extLst>
              <a:ext uri="{FF2B5EF4-FFF2-40B4-BE49-F238E27FC236}">
                <a16:creationId xmlns:a16="http://schemas.microsoft.com/office/drawing/2014/main" id="{D99E2AEC-0E27-2B44-87FA-11543B12F2DE}"/>
              </a:ext>
            </a:extLst>
          </p:cNvPr>
          <p:cNvSpPr>
            <a:spLocks noGrp="1"/>
          </p:cNvSpPr>
          <p:nvPr>
            <p:ph type="ctrTitle"/>
          </p:nvPr>
        </p:nvSpPr>
        <p:spPr>
          <a:xfrm>
            <a:off x="2209800" y="879476"/>
            <a:ext cx="7772400" cy="1470025"/>
          </a:xfrm>
        </p:spPr>
        <p:txBody>
          <a:bodyPr/>
          <a:lstStyle/>
          <a:p>
            <a:pPr algn="ctr"/>
            <a:r>
              <a:rPr lang="en-US" altLang="en-US" sz="2400" dirty="0">
                <a:ea typeface="ＭＳ Ｐゴシック" panose="020B0600070205080204" pitchFamily="34" charset="-128"/>
              </a:rPr>
              <a:t>Print – Printing an Overview?</a:t>
            </a:r>
            <a:br>
              <a:rPr lang="en-US" altLang="en-US" dirty="0">
                <a:ea typeface="ＭＳ Ｐゴシック" panose="020B0600070205080204" pitchFamily="34" charset="-128"/>
              </a:rPr>
            </a:br>
            <a:br>
              <a:rPr lang="en-US" altLang="en-US" dirty="0">
                <a:ea typeface="ＭＳ Ｐゴシック" panose="020B0600070205080204" pitchFamily="34" charset="-128"/>
              </a:rPr>
            </a:br>
            <a:r>
              <a:rPr lang="en-US" altLang="en-US" dirty="0">
                <a:ea typeface="ＭＳ Ｐゴシック" panose="020B0600070205080204" pitchFamily="34" charset="-128"/>
              </a:rPr>
              <a:t>PRODUCT LOGISTICS</a:t>
            </a:r>
            <a:endParaRPr lang="en-US" altLang="en-US" b="1" dirty="0">
              <a:ea typeface="ＭＳ Ｐゴシック" panose="020B0600070205080204" pitchFamily="34" charset="-128"/>
            </a:endParaRPr>
          </a:p>
        </p:txBody>
      </p:sp>
      <p:sp>
        <p:nvSpPr>
          <p:cNvPr id="99330" name="TextBox 9">
            <a:extLst>
              <a:ext uri="{FF2B5EF4-FFF2-40B4-BE49-F238E27FC236}">
                <a16:creationId xmlns:a16="http://schemas.microsoft.com/office/drawing/2014/main" id="{90B1E7C9-1C9B-5B4F-82A2-16442477A779}"/>
              </a:ext>
            </a:extLst>
          </p:cNvPr>
          <p:cNvSpPr txBox="1">
            <a:spLocks noChangeArrowheads="1"/>
          </p:cNvSpPr>
          <p:nvPr/>
        </p:nvSpPr>
        <p:spPr bwMode="auto">
          <a:xfrm>
            <a:off x="3182143" y="2349501"/>
            <a:ext cx="5827713" cy="2041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ts val="50"/>
              </a:spcBef>
              <a:spcAft>
                <a:spcPts val="50"/>
              </a:spcAft>
            </a:pPr>
            <a:r>
              <a:rPr lang="en-US" altLang="en-US" dirty="0"/>
              <a:t>Has anyone purchased a smart phone?</a:t>
            </a:r>
          </a:p>
          <a:p>
            <a:pPr algn="ctr" eaLnBrk="1" hangingPunct="1">
              <a:spcBef>
                <a:spcPts val="50"/>
              </a:spcBef>
              <a:spcAft>
                <a:spcPts val="50"/>
              </a:spcAft>
            </a:pPr>
            <a:endParaRPr lang="en-US" altLang="en-US" dirty="0"/>
          </a:p>
          <a:p>
            <a:pPr algn="ctr" eaLnBrk="1" hangingPunct="1">
              <a:spcBef>
                <a:spcPts val="50"/>
              </a:spcBef>
              <a:spcAft>
                <a:spcPts val="50"/>
              </a:spcAft>
            </a:pPr>
            <a:r>
              <a:rPr lang="en-US" altLang="en-US" dirty="0"/>
              <a:t>A computer? Headsets?</a:t>
            </a:r>
          </a:p>
          <a:p>
            <a:pPr algn="ctr" eaLnBrk="1" hangingPunct="1">
              <a:spcBef>
                <a:spcPts val="50"/>
              </a:spcBef>
              <a:spcAft>
                <a:spcPts val="50"/>
              </a:spcAft>
            </a:pPr>
            <a:endParaRPr lang="en-US" altLang="en-US" dirty="0"/>
          </a:p>
          <a:p>
            <a:pPr algn="ctr" eaLnBrk="1" hangingPunct="1">
              <a:spcBef>
                <a:spcPts val="50"/>
              </a:spcBef>
              <a:spcAft>
                <a:spcPts val="50"/>
              </a:spcAft>
            </a:pPr>
            <a:r>
              <a:rPr lang="en-US" altLang="en-US" dirty="0"/>
              <a:t>Shoes, sneakers, clothing?</a:t>
            </a:r>
          </a:p>
        </p:txBody>
      </p:sp>
    </p:spTree>
    <p:extLst>
      <p:ext uri="{BB962C8B-B14F-4D97-AF65-F5344CB8AC3E}">
        <p14:creationId xmlns:p14="http://schemas.microsoft.com/office/powerpoint/2010/main" val="40469151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a:extLst>
              <a:ext uri="{FF2B5EF4-FFF2-40B4-BE49-F238E27FC236}">
                <a16:creationId xmlns:a16="http://schemas.microsoft.com/office/drawing/2014/main" id="{65F658A9-737D-0545-826F-0804364F58BA}"/>
              </a:ext>
            </a:extLst>
          </p:cNvPr>
          <p:cNvSpPr>
            <a:spLocks noGrp="1"/>
          </p:cNvSpPr>
          <p:nvPr>
            <p:ph type="ctrTitle"/>
          </p:nvPr>
        </p:nvSpPr>
        <p:spPr>
          <a:xfrm>
            <a:off x="2209800" y="879476"/>
            <a:ext cx="7772400" cy="1470025"/>
          </a:xfrm>
        </p:spPr>
        <p:txBody>
          <a:bodyPr/>
          <a:lstStyle/>
          <a:p>
            <a:pPr algn="ctr" eaLnBrk="1" hangingPunct="1"/>
            <a:r>
              <a:rPr lang="en-US" altLang="en-US" sz="2400" dirty="0">
                <a:ea typeface="ＭＳ Ｐゴシック" panose="020B0600070205080204" pitchFamily="34" charset="-128"/>
              </a:rPr>
              <a:t>Print – Printing an Overview?</a:t>
            </a:r>
            <a:br>
              <a:rPr lang="en-US" altLang="en-US" dirty="0">
                <a:ea typeface="ＭＳ Ｐゴシック" panose="020B0600070205080204" pitchFamily="34" charset="-128"/>
              </a:rPr>
            </a:br>
            <a:br>
              <a:rPr lang="en-US" altLang="en-US" dirty="0">
                <a:ea typeface="ＭＳ Ｐゴシック" panose="020B0600070205080204" pitchFamily="34" charset="-128"/>
              </a:rPr>
            </a:br>
            <a:r>
              <a:rPr lang="en-US" altLang="en-US" dirty="0">
                <a:ea typeface="ＭＳ Ｐゴシック" panose="020B0600070205080204" pitchFamily="34" charset="-128"/>
              </a:rPr>
              <a:t>PRINT LOGISTICS</a:t>
            </a:r>
            <a:endParaRPr lang="en-US" altLang="en-US" b="1" dirty="0">
              <a:ea typeface="ＭＳ Ｐゴシック" panose="020B0600070205080204" pitchFamily="34" charset="-128"/>
            </a:endParaRPr>
          </a:p>
        </p:txBody>
      </p:sp>
      <p:pic>
        <p:nvPicPr>
          <p:cNvPr id="101378" name="Picture Placeholder 8">
            <a:extLst>
              <a:ext uri="{FF2B5EF4-FFF2-40B4-BE49-F238E27FC236}">
                <a16:creationId xmlns:a16="http://schemas.microsoft.com/office/drawing/2014/main" id="{9D284734-73E7-A944-B0D6-4545953AE0C2}"/>
              </a:ext>
            </a:extLst>
          </p:cNvPr>
          <p:cNvPicPr>
            <a:picLocks noChangeAspect="1"/>
          </p:cNvPicPr>
          <p:nvPr/>
        </p:nvPicPr>
        <p:blipFill>
          <a:blip r:embed="rId3">
            <a:extLst>
              <a:ext uri="{28A0092B-C50C-407E-A947-70E740481C1C}">
                <a14:useLocalDpi xmlns:a14="http://schemas.microsoft.com/office/drawing/2010/main" val="0"/>
              </a:ext>
            </a:extLst>
          </a:blip>
          <a:srcRect l="4247" r="4247"/>
          <a:stretch>
            <a:fillRect/>
          </a:stretch>
        </p:blipFill>
        <p:spPr bwMode="auto">
          <a:xfrm rot="232774">
            <a:off x="2027239" y="3344863"/>
            <a:ext cx="3703637"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79" name="Picture Placeholder 11">
            <a:extLst>
              <a:ext uri="{FF2B5EF4-FFF2-40B4-BE49-F238E27FC236}">
                <a16:creationId xmlns:a16="http://schemas.microsoft.com/office/drawing/2014/main" id="{8B5E2DCF-0EA9-8F40-B004-E2249C991838}"/>
              </a:ext>
            </a:extLst>
          </p:cNvPr>
          <p:cNvPicPr>
            <a:picLocks noChangeAspect="1"/>
          </p:cNvPicPr>
          <p:nvPr/>
        </p:nvPicPr>
        <p:blipFill>
          <a:blip r:embed="rId4">
            <a:extLst>
              <a:ext uri="{28A0092B-C50C-407E-A947-70E740481C1C}">
                <a14:useLocalDpi xmlns:a14="http://schemas.microsoft.com/office/drawing/2010/main" val="0"/>
              </a:ext>
            </a:extLst>
          </a:blip>
          <a:srcRect t="1437" b="1437"/>
          <a:stretch>
            <a:fillRect/>
          </a:stretch>
        </p:blipFill>
        <p:spPr bwMode="auto">
          <a:xfrm rot="21214351">
            <a:off x="6365875" y="3268664"/>
            <a:ext cx="3703638"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5241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a:extLst>
              <a:ext uri="{FF2B5EF4-FFF2-40B4-BE49-F238E27FC236}">
                <a16:creationId xmlns:a16="http://schemas.microsoft.com/office/drawing/2014/main" id="{E05D2426-6CBF-B248-BE3F-9C0F4F9408F3}"/>
              </a:ext>
            </a:extLst>
          </p:cNvPr>
          <p:cNvSpPr>
            <a:spLocks noGrp="1"/>
          </p:cNvSpPr>
          <p:nvPr>
            <p:ph type="ctrTitle"/>
          </p:nvPr>
        </p:nvSpPr>
        <p:spPr>
          <a:xfrm>
            <a:off x="1185333" y="947736"/>
            <a:ext cx="9550399" cy="1470025"/>
          </a:xfrm>
        </p:spPr>
        <p:txBody>
          <a:bodyPr/>
          <a:lstStyle/>
          <a:p>
            <a:pPr algn="ctr" eaLnBrk="1" hangingPunct="1"/>
            <a:r>
              <a:rPr lang="en-US" altLang="en-US" sz="2400" dirty="0">
                <a:ea typeface="ＭＳ Ｐゴシック" panose="020B0600070205080204" pitchFamily="34" charset="-128"/>
              </a:rPr>
              <a:t>Print – Printing an Overview?</a:t>
            </a:r>
            <a:br>
              <a:rPr lang="en-US" altLang="en-US" dirty="0">
                <a:ea typeface="ＭＳ Ｐゴシック" panose="020B0600070205080204" pitchFamily="34" charset="-128"/>
              </a:rPr>
            </a:br>
            <a:br>
              <a:rPr lang="en-US" altLang="en-US" dirty="0">
                <a:ea typeface="ＭＳ Ｐゴシック" panose="020B0600070205080204" pitchFamily="34" charset="-128"/>
              </a:rPr>
            </a:br>
            <a:r>
              <a:rPr lang="en-US" altLang="en-US" dirty="0">
                <a:ea typeface="ＭＳ Ｐゴシック" panose="020B0600070205080204" pitchFamily="34" charset="-128"/>
              </a:rPr>
              <a:t>MARKET, PROMOTE AND SELL</a:t>
            </a:r>
            <a:endParaRPr lang="en-US" altLang="en-US" b="1" dirty="0">
              <a:ea typeface="ＭＳ Ｐゴシック" panose="020B0600070205080204" pitchFamily="34" charset="-128"/>
            </a:endParaRPr>
          </a:p>
        </p:txBody>
      </p:sp>
      <p:sp>
        <p:nvSpPr>
          <p:cNvPr id="103426" name="TextBox 9">
            <a:extLst>
              <a:ext uri="{FF2B5EF4-FFF2-40B4-BE49-F238E27FC236}">
                <a16:creationId xmlns:a16="http://schemas.microsoft.com/office/drawing/2014/main" id="{C673DCC7-24DF-7B49-8150-F5318E2EB22B}"/>
              </a:ext>
            </a:extLst>
          </p:cNvPr>
          <p:cNvSpPr txBox="1">
            <a:spLocks noChangeArrowheads="1"/>
          </p:cNvSpPr>
          <p:nvPr/>
        </p:nvSpPr>
        <p:spPr bwMode="auto">
          <a:xfrm>
            <a:off x="3182143" y="2554818"/>
            <a:ext cx="5827713"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a:t>Direct Marketing?</a:t>
            </a:r>
          </a:p>
          <a:p>
            <a:pPr algn="ctr" eaLnBrk="1" hangingPunct="1"/>
            <a:endParaRPr lang="en-US" altLang="en-US"/>
          </a:p>
          <a:p>
            <a:pPr algn="ctr" eaLnBrk="1" hangingPunct="1"/>
            <a:r>
              <a:rPr lang="en-US" altLang="en-US"/>
              <a:t>Signage?</a:t>
            </a:r>
          </a:p>
          <a:p>
            <a:pPr algn="ctr" eaLnBrk="1" hangingPunct="1"/>
            <a:endParaRPr lang="en-US" altLang="en-US"/>
          </a:p>
          <a:p>
            <a:pPr algn="ctr" eaLnBrk="1" hangingPunct="1"/>
            <a:r>
              <a:rPr lang="en-US" altLang="en-US"/>
              <a:t>OOH?</a:t>
            </a:r>
          </a:p>
          <a:p>
            <a:pPr algn="ctr" eaLnBrk="1" hangingPunct="1"/>
            <a:endParaRPr lang="en-US" altLang="en-US"/>
          </a:p>
          <a:p>
            <a:pPr algn="ctr" eaLnBrk="1" hangingPunct="1"/>
            <a:r>
              <a:rPr lang="en-US" altLang="en-US"/>
              <a:t>Direct Mail?</a:t>
            </a:r>
          </a:p>
        </p:txBody>
      </p:sp>
    </p:spTree>
    <p:extLst>
      <p:ext uri="{BB962C8B-B14F-4D97-AF65-F5344CB8AC3E}">
        <p14:creationId xmlns:p14="http://schemas.microsoft.com/office/powerpoint/2010/main" val="35498682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a:extLst>
              <a:ext uri="{FF2B5EF4-FFF2-40B4-BE49-F238E27FC236}">
                <a16:creationId xmlns:a16="http://schemas.microsoft.com/office/drawing/2014/main" id="{0414DE38-1378-4647-87C7-FCE29060704E}"/>
              </a:ext>
            </a:extLst>
          </p:cNvPr>
          <p:cNvSpPr>
            <a:spLocks noGrp="1"/>
          </p:cNvSpPr>
          <p:nvPr>
            <p:ph type="ctrTitle"/>
          </p:nvPr>
        </p:nvSpPr>
        <p:spPr>
          <a:xfrm>
            <a:off x="2209799" y="879476"/>
            <a:ext cx="9050867" cy="1470025"/>
          </a:xfrm>
        </p:spPr>
        <p:txBody>
          <a:bodyPr/>
          <a:lstStyle/>
          <a:p>
            <a:pPr algn="ctr" eaLnBrk="1" hangingPunct="1"/>
            <a:r>
              <a:rPr lang="en-US" altLang="en-US" sz="2400" dirty="0">
                <a:ea typeface="ＭＳ Ｐゴシック" panose="020B0600070205080204" pitchFamily="34" charset="-128"/>
              </a:rPr>
              <a:t>Print – Printing an Overview?</a:t>
            </a:r>
            <a:br>
              <a:rPr lang="en-US" altLang="en-US" dirty="0">
                <a:ea typeface="ＭＳ Ｐゴシック" panose="020B0600070205080204" pitchFamily="34" charset="-128"/>
              </a:rPr>
            </a:br>
            <a:br>
              <a:rPr lang="en-US" altLang="en-US" dirty="0">
                <a:ea typeface="ＭＳ Ｐゴシック" panose="020B0600070205080204" pitchFamily="34" charset="-128"/>
              </a:rPr>
            </a:br>
            <a:r>
              <a:rPr lang="en-US" altLang="en-US" dirty="0">
                <a:ea typeface="ＭＳ Ｐゴシック" panose="020B0600070205080204" pitchFamily="34" charset="-128"/>
              </a:rPr>
              <a:t>MARKET, PROMOTE AND SELL</a:t>
            </a:r>
            <a:endParaRPr lang="en-US" altLang="en-US" b="1" dirty="0">
              <a:ea typeface="ＭＳ Ｐゴシック" panose="020B0600070205080204" pitchFamily="34" charset="-128"/>
            </a:endParaRPr>
          </a:p>
        </p:txBody>
      </p:sp>
      <p:pic>
        <p:nvPicPr>
          <p:cNvPr id="105474" name="Picture Placeholder 7">
            <a:extLst>
              <a:ext uri="{FF2B5EF4-FFF2-40B4-BE49-F238E27FC236}">
                <a16:creationId xmlns:a16="http://schemas.microsoft.com/office/drawing/2014/main" id="{08779499-50E2-E341-A716-5C2E1FD4D4E4}"/>
              </a:ext>
            </a:extLst>
          </p:cNvPr>
          <p:cNvPicPr>
            <a:picLocks noChangeAspect="1"/>
          </p:cNvPicPr>
          <p:nvPr/>
        </p:nvPicPr>
        <p:blipFill>
          <a:blip r:embed="rId3">
            <a:extLst>
              <a:ext uri="{28A0092B-C50C-407E-A947-70E740481C1C}">
                <a14:useLocalDpi xmlns:a14="http://schemas.microsoft.com/office/drawing/2010/main" val="0"/>
              </a:ext>
            </a:extLst>
          </a:blip>
          <a:srcRect l="32" r="32"/>
          <a:stretch>
            <a:fillRect/>
          </a:stretch>
        </p:blipFill>
        <p:spPr bwMode="auto">
          <a:xfrm rot="232774">
            <a:off x="6472239" y="3344863"/>
            <a:ext cx="3703637"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5" name="Picture Placeholder 5">
            <a:extLst>
              <a:ext uri="{FF2B5EF4-FFF2-40B4-BE49-F238E27FC236}">
                <a16:creationId xmlns:a16="http://schemas.microsoft.com/office/drawing/2014/main" id="{6A4D6E51-0766-3F41-A33D-7FC427C5F329}"/>
              </a:ext>
            </a:extLst>
          </p:cNvPr>
          <p:cNvPicPr>
            <a:picLocks noChangeAspect="1"/>
          </p:cNvPicPr>
          <p:nvPr/>
        </p:nvPicPr>
        <p:blipFill>
          <a:blip r:embed="rId4">
            <a:extLst>
              <a:ext uri="{28A0092B-C50C-407E-A947-70E740481C1C}">
                <a14:useLocalDpi xmlns:a14="http://schemas.microsoft.com/office/drawing/2010/main" val="0"/>
              </a:ext>
            </a:extLst>
          </a:blip>
          <a:srcRect l="11839" r="11839"/>
          <a:stretch>
            <a:fillRect/>
          </a:stretch>
        </p:blipFill>
        <p:spPr bwMode="auto">
          <a:xfrm rot="21214351">
            <a:off x="2014539" y="3683001"/>
            <a:ext cx="3705225"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23561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a:extLst>
              <a:ext uri="{FF2B5EF4-FFF2-40B4-BE49-F238E27FC236}">
                <a16:creationId xmlns:a16="http://schemas.microsoft.com/office/drawing/2014/main" id="{71918A4D-C8C0-3344-8640-913E4031B4BA}"/>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rPr>
              <a:t>Need a job?</a:t>
            </a:r>
            <a:endParaRPr lang="en-US" altLang="en-US" b="1">
              <a:ea typeface="ＭＳ Ｐゴシック" panose="020B0600070205080204" pitchFamily="34" charset="-128"/>
            </a:endParaRPr>
          </a:p>
        </p:txBody>
      </p:sp>
      <p:pic>
        <p:nvPicPr>
          <p:cNvPr id="107522" name="Picture Placeholder 8">
            <a:extLst>
              <a:ext uri="{FF2B5EF4-FFF2-40B4-BE49-F238E27FC236}">
                <a16:creationId xmlns:a16="http://schemas.microsoft.com/office/drawing/2014/main" id="{6944294C-9312-C741-9AFB-C9BCA291EF07}"/>
              </a:ext>
            </a:extLst>
          </p:cNvPr>
          <p:cNvPicPr>
            <a:picLocks noChangeAspect="1"/>
          </p:cNvPicPr>
          <p:nvPr/>
        </p:nvPicPr>
        <p:blipFill>
          <a:blip r:embed="rId3">
            <a:extLst>
              <a:ext uri="{28A0092B-C50C-407E-A947-70E740481C1C}">
                <a14:useLocalDpi xmlns:a14="http://schemas.microsoft.com/office/drawing/2010/main" val="0"/>
              </a:ext>
            </a:extLst>
          </a:blip>
          <a:srcRect t="17252" b="17252"/>
          <a:stretch>
            <a:fillRect/>
          </a:stretch>
        </p:blipFill>
        <p:spPr bwMode="auto">
          <a:xfrm rot="21240000">
            <a:off x="3376613" y="2093913"/>
            <a:ext cx="5010150"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FDFD4D7E-2AB9-1D42-8F80-146EE558F07D}"/>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Tree>
    <p:extLst>
      <p:ext uri="{BB962C8B-B14F-4D97-AF65-F5344CB8AC3E}">
        <p14:creationId xmlns:p14="http://schemas.microsoft.com/office/powerpoint/2010/main" val="19590924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95300111-5030-704D-ABA0-EA0B4B0B3F8C}"/>
              </a:ext>
            </a:extLst>
          </p:cNvPr>
          <p:cNvSpPr txBox="1"/>
          <p:nvPr/>
        </p:nvSpPr>
        <p:spPr>
          <a:xfrm>
            <a:off x="4803776" y="6656389"/>
            <a:ext cx="2555875" cy="166687"/>
          </a:xfrm>
          <a:prstGeom prst="rect">
            <a:avLst/>
          </a:prstGeom>
          <a:noFill/>
        </p:spPr>
        <p:txBody>
          <a:bodyPr wrap="none" lIns="57397" tIns="28698" rIns="57397" bIns="28698">
            <a:spAutoFit/>
          </a:bodyPr>
          <a:lstStyle/>
          <a:p>
            <a:pPr>
              <a:defRPr/>
            </a:pPr>
            <a:r>
              <a:rPr lang="en-US" sz="700" dirty="0">
                <a:solidFill>
                  <a:schemeClr val="bg1">
                    <a:lumMod val="65000"/>
                  </a:schemeClr>
                </a:solidFill>
                <a:latin typeface="Calibri" charset="0"/>
                <a:ea typeface="ＭＳ Ｐゴシック" charset="0"/>
                <a:cs typeface="ＭＳ Ｐゴシック" charset="0"/>
              </a:rPr>
              <a:t>Copyright 2014 Thaddeus B. Kubis  Image: Google ImagesScity.com</a:t>
            </a:r>
          </a:p>
        </p:txBody>
      </p:sp>
      <p:pic>
        <p:nvPicPr>
          <p:cNvPr id="109570" name="Picture 2">
            <a:extLst>
              <a:ext uri="{FF2B5EF4-FFF2-40B4-BE49-F238E27FC236}">
                <a16:creationId xmlns:a16="http://schemas.microsoft.com/office/drawing/2014/main" id="{33214FC4-DEAF-3641-84CF-09C75DA5F7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7100" y="2517776"/>
            <a:ext cx="7594600" cy="365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1" name="Down Arrow 14">
            <a:extLst>
              <a:ext uri="{FF2B5EF4-FFF2-40B4-BE49-F238E27FC236}">
                <a16:creationId xmlns:a16="http://schemas.microsoft.com/office/drawing/2014/main" id="{87218A96-E65C-124E-B662-F110CC7E77F9}"/>
              </a:ext>
            </a:extLst>
          </p:cNvPr>
          <p:cNvSpPr>
            <a:spLocks noChangeArrowheads="1"/>
          </p:cNvSpPr>
          <p:nvPr/>
        </p:nvSpPr>
        <p:spPr bwMode="auto">
          <a:xfrm>
            <a:off x="8507414" y="2568575"/>
            <a:ext cx="534987" cy="534988"/>
          </a:xfrm>
          <a:prstGeom prst="downArrow">
            <a:avLst>
              <a:gd name="adj1" fmla="val 50000"/>
              <a:gd name="adj2" fmla="val 50000"/>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09572" name="TextBox 29">
            <a:extLst>
              <a:ext uri="{FF2B5EF4-FFF2-40B4-BE49-F238E27FC236}">
                <a16:creationId xmlns:a16="http://schemas.microsoft.com/office/drawing/2014/main" id="{7CEEBD58-A0E6-604B-9D6E-C0EB0C873D77}"/>
              </a:ext>
            </a:extLst>
          </p:cNvPr>
          <p:cNvSpPr txBox="1">
            <a:spLocks noChangeArrowheads="1"/>
          </p:cNvSpPr>
          <p:nvPr/>
        </p:nvSpPr>
        <p:spPr bwMode="auto">
          <a:xfrm>
            <a:off x="9080500" y="2420938"/>
            <a:ext cx="15001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500" b="1">
                <a:solidFill>
                  <a:srgbClr val="FF0000"/>
                </a:solidFill>
                <a:latin typeface="Gill Sans" panose="020B0502020104020203" pitchFamily="34" charset="-79"/>
                <a:ea typeface="ヒラギノ角ゴ ProN W3" panose="020B0300000000000000" pitchFamily="34" charset="-128"/>
                <a:sym typeface="Gill Sans" panose="020B0502020104020203" pitchFamily="34" charset="-79"/>
              </a:rPr>
              <a:t>Print Production</a:t>
            </a:r>
          </a:p>
        </p:txBody>
      </p:sp>
      <p:sp>
        <p:nvSpPr>
          <p:cNvPr id="109573" name="Title 1">
            <a:extLst>
              <a:ext uri="{FF2B5EF4-FFF2-40B4-BE49-F238E27FC236}">
                <a16:creationId xmlns:a16="http://schemas.microsoft.com/office/drawing/2014/main" id="{D93B9561-FC4B-134F-8786-27EEDFD83C8E}"/>
              </a:ext>
            </a:extLst>
          </p:cNvPr>
          <p:cNvSpPr>
            <a:spLocks noGrp="1"/>
          </p:cNvSpPr>
          <p:nvPr>
            <p:ph type="title"/>
          </p:nvPr>
        </p:nvSpPr>
        <p:spPr/>
        <p:txBody>
          <a:bodyPr/>
          <a:lstStyle/>
          <a:p>
            <a:r>
              <a:rPr lang="en-US" altLang="en-US">
                <a:ea typeface="ＭＳ Ｐゴシック" panose="020B0600070205080204" pitchFamily="34" charset="-128"/>
              </a:rPr>
              <a:t>Chain of Communications.</a:t>
            </a:r>
          </a:p>
        </p:txBody>
      </p:sp>
    </p:spTree>
    <p:extLst>
      <p:ext uri="{BB962C8B-B14F-4D97-AF65-F5344CB8AC3E}">
        <p14:creationId xmlns:p14="http://schemas.microsoft.com/office/powerpoint/2010/main" val="3224834318"/>
      </p:ext>
    </p:extLst>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a:extLst>
              <a:ext uri="{FF2B5EF4-FFF2-40B4-BE49-F238E27FC236}">
                <a16:creationId xmlns:a16="http://schemas.microsoft.com/office/drawing/2014/main" id="{0BB3C69C-E7F1-6E41-B068-F47C08226020}"/>
              </a:ext>
            </a:extLst>
          </p:cNvPr>
          <p:cNvSpPr>
            <a:spLocks noGrp="1"/>
          </p:cNvSpPr>
          <p:nvPr>
            <p:ph type="ctrTitle"/>
          </p:nvPr>
        </p:nvSpPr>
        <p:spPr>
          <a:xfrm>
            <a:off x="2209800" y="371476"/>
            <a:ext cx="7772400" cy="1470025"/>
          </a:xfrm>
        </p:spPr>
        <p:txBody>
          <a:bodyPr/>
          <a:lstStyle/>
          <a:p>
            <a:pPr eaLnBrk="1" hangingPunct="1"/>
            <a:r>
              <a:rPr lang="en-US" altLang="en-US">
                <a:ea typeface="ＭＳ Ｐゴシック" panose="020B0600070205080204" pitchFamily="34" charset="-128"/>
                <a:hlinkClick r:id="rId3"/>
              </a:rPr>
              <a:t>www.bls.gov</a:t>
            </a:r>
            <a:endParaRPr lang="en-US" altLang="en-US" b="1">
              <a:ea typeface="ＭＳ Ｐゴシック" panose="020B0600070205080204" pitchFamily="34" charset="-128"/>
            </a:endParaRPr>
          </a:p>
        </p:txBody>
      </p:sp>
      <p:pic>
        <p:nvPicPr>
          <p:cNvPr id="111618" name="Picture Placeholder 8">
            <a:extLst>
              <a:ext uri="{FF2B5EF4-FFF2-40B4-BE49-F238E27FC236}">
                <a16:creationId xmlns:a16="http://schemas.microsoft.com/office/drawing/2014/main" id="{C7EF094F-0DF1-5E49-85E7-5DEB5DE0EE05}"/>
              </a:ext>
            </a:extLst>
          </p:cNvPr>
          <p:cNvPicPr>
            <a:picLocks noChangeAspect="1"/>
          </p:cNvPicPr>
          <p:nvPr/>
        </p:nvPicPr>
        <p:blipFill>
          <a:blip r:embed="rId4">
            <a:extLst>
              <a:ext uri="{28A0092B-C50C-407E-A947-70E740481C1C}">
                <a14:useLocalDpi xmlns:a14="http://schemas.microsoft.com/office/drawing/2010/main" val="0"/>
              </a:ext>
            </a:extLst>
          </a:blip>
          <a:srcRect t="17252" b="17252"/>
          <a:stretch>
            <a:fillRect/>
          </a:stretch>
        </p:blipFill>
        <p:spPr bwMode="auto">
          <a:xfrm rot="21240000">
            <a:off x="3376613" y="2093913"/>
            <a:ext cx="5010150" cy="32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802A2A9-C77C-1C47-ACD2-ADCDD2113B77}"/>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Tree>
    <p:extLst>
      <p:ext uri="{BB962C8B-B14F-4D97-AF65-F5344CB8AC3E}">
        <p14:creationId xmlns:p14="http://schemas.microsoft.com/office/powerpoint/2010/main" val="858540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BED9C395-BD32-5640-BAEA-50D38CB32F8F}"/>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Why me?</a:t>
            </a:r>
          </a:p>
        </p:txBody>
      </p:sp>
      <p:sp>
        <p:nvSpPr>
          <p:cNvPr id="3" name="Subtitle 2">
            <a:extLst>
              <a:ext uri="{FF2B5EF4-FFF2-40B4-BE49-F238E27FC236}">
                <a16:creationId xmlns:a16="http://schemas.microsoft.com/office/drawing/2014/main" id="{5867C572-5507-6946-87BC-A76DF5BC749E}"/>
              </a:ext>
            </a:extLst>
          </p:cNvPr>
          <p:cNvSpPr>
            <a:spLocks noGrp="1"/>
          </p:cNvSpPr>
          <p:nvPr>
            <p:ph type="subTitle" idx="1"/>
          </p:nvPr>
        </p:nvSpPr>
        <p:spPr>
          <a:xfrm>
            <a:off x="2987675" y="2005013"/>
            <a:ext cx="6400800" cy="1752600"/>
          </a:xfrm>
        </p:spPr>
        <p:txBody>
          <a:bodyPr rtlCol="0">
            <a:normAutofit/>
          </a:bodyPr>
          <a:lstStyle/>
          <a:p>
            <a:pPr>
              <a:defRPr/>
            </a:pPr>
            <a:r>
              <a:rPr lang="en-US" b="1" dirty="0">
                <a:solidFill>
                  <a:srgbClr val="FFFF00"/>
                </a:solidFill>
                <a:ea typeface="+mn-ea"/>
                <a:cs typeface="+mn-cs"/>
              </a:rPr>
              <a:t>Unique skill set</a:t>
            </a:r>
            <a:r>
              <a:rPr lang="en-US" b="1" dirty="0">
                <a:solidFill>
                  <a:srgbClr val="FF0000"/>
                </a:solidFill>
                <a:ea typeface="+mn-ea"/>
                <a:cs typeface="+mn-cs"/>
              </a:rPr>
              <a:t>:</a:t>
            </a:r>
          </a:p>
          <a:p>
            <a:pPr>
              <a:defRPr/>
            </a:pPr>
            <a:endParaRPr lang="en-US" dirty="0">
              <a:ea typeface="+mn-ea"/>
              <a:cs typeface="+mn-cs"/>
            </a:endParaRPr>
          </a:p>
        </p:txBody>
      </p:sp>
      <p:pic>
        <p:nvPicPr>
          <p:cNvPr id="34819" name="Picture 3" descr="lifes-crossroads.jpg">
            <a:extLst>
              <a:ext uri="{FF2B5EF4-FFF2-40B4-BE49-F238E27FC236}">
                <a16:creationId xmlns:a16="http://schemas.microsoft.com/office/drawing/2014/main" id="{E12E8902-6E3D-AA4E-8789-3B48A6E0D69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9939" y="2800350"/>
            <a:ext cx="8250237"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5E3CB231-97C4-E141-AF40-6ADDFBAA1C44}"/>
              </a:ext>
            </a:extLst>
          </p:cNvPr>
          <p:cNvSpPr txBox="1"/>
          <p:nvPr/>
        </p:nvSpPr>
        <p:spPr>
          <a:xfrm>
            <a:off x="5259388" y="6324600"/>
            <a:ext cx="1954212" cy="508000"/>
          </a:xfrm>
          <a:prstGeom prst="rect">
            <a:avLst/>
          </a:prstGeom>
          <a:noFill/>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900">
                <a:solidFill>
                  <a:srgbClr val="7F7F7F"/>
                </a:solidFill>
              </a:rPr>
              <a:t>Photo: Life’s Crossroads John Matlock</a:t>
            </a:r>
          </a:p>
          <a:p>
            <a:pPr eaLnBrk="1" hangingPunct="1"/>
            <a:endParaRPr lang="en-US" altLang="en-US" sz="1800"/>
          </a:p>
        </p:txBody>
      </p:sp>
      <p:sp>
        <p:nvSpPr>
          <p:cNvPr id="34821" name="TextBox 6">
            <a:extLst>
              <a:ext uri="{FF2B5EF4-FFF2-40B4-BE49-F238E27FC236}">
                <a16:creationId xmlns:a16="http://schemas.microsoft.com/office/drawing/2014/main" id="{0F768809-B8B7-5442-B6FD-0F9C9B0160B5}"/>
              </a:ext>
            </a:extLst>
          </p:cNvPr>
          <p:cNvSpPr txBox="1">
            <a:spLocks noChangeArrowheads="1"/>
          </p:cNvSpPr>
          <p:nvPr/>
        </p:nvSpPr>
        <p:spPr bwMode="auto">
          <a:xfrm>
            <a:off x="2987676" y="2859088"/>
            <a:ext cx="2454275" cy="64611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800" dirty="0">
                <a:solidFill>
                  <a:srgbClr val="0070C0"/>
                </a:solidFill>
                <a:latin typeface="Arial Black" panose="020B0604020202020204" pitchFamily="34" charset="0"/>
              </a:rPr>
              <a:t>Marketing/</a:t>
            </a:r>
          </a:p>
          <a:p>
            <a:pPr algn="ctr" eaLnBrk="1" hangingPunct="1"/>
            <a:r>
              <a:rPr lang="en-US" altLang="en-US" sz="1800" dirty="0">
                <a:solidFill>
                  <a:srgbClr val="0070C0"/>
                </a:solidFill>
                <a:latin typeface="Arial Black" panose="020B0604020202020204" pitchFamily="34" charset="0"/>
              </a:rPr>
              <a:t>Communications</a:t>
            </a:r>
          </a:p>
        </p:txBody>
      </p:sp>
      <p:sp>
        <p:nvSpPr>
          <p:cNvPr id="9" name="TextBox 8">
            <a:extLst>
              <a:ext uri="{FF2B5EF4-FFF2-40B4-BE49-F238E27FC236}">
                <a16:creationId xmlns:a16="http://schemas.microsoft.com/office/drawing/2014/main" id="{A54EF558-AFCF-DB49-B2DF-ED4F1ECC5C4B}"/>
              </a:ext>
            </a:extLst>
          </p:cNvPr>
          <p:cNvSpPr txBox="1"/>
          <p:nvPr/>
        </p:nvSpPr>
        <p:spPr>
          <a:xfrm>
            <a:off x="4359275" y="5815014"/>
            <a:ext cx="1428750" cy="369887"/>
          </a:xfrm>
          <a:prstGeom prst="rect">
            <a:avLst/>
          </a:prstGeom>
          <a:solidFill>
            <a:schemeClr val="accent6">
              <a:lumMod val="75000"/>
            </a:schemeClr>
          </a:solidFill>
        </p:spPr>
        <p:txBody>
          <a:bodyPr>
            <a:spAutoFit/>
          </a:bodyPr>
          <a:lstStyle/>
          <a:p>
            <a:pPr algn="ctr">
              <a:defRPr/>
            </a:pPr>
            <a:r>
              <a:rPr lang="en-US" dirty="0">
                <a:latin typeface="Arial Black"/>
                <a:cs typeface="Arial Black"/>
              </a:rPr>
              <a:t>Creativity</a:t>
            </a:r>
          </a:p>
        </p:txBody>
      </p:sp>
      <p:sp>
        <p:nvSpPr>
          <p:cNvPr id="10" name="TextBox 9">
            <a:extLst>
              <a:ext uri="{FF2B5EF4-FFF2-40B4-BE49-F238E27FC236}">
                <a16:creationId xmlns:a16="http://schemas.microsoft.com/office/drawing/2014/main" id="{CA04A5DF-EB87-3846-A4A7-F50DE113C803}"/>
              </a:ext>
            </a:extLst>
          </p:cNvPr>
          <p:cNvSpPr txBox="1"/>
          <p:nvPr/>
        </p:nvSpPr>
        <p:spPr>
          <a:xfrm>
            <a:off x="2039939" y="5170488"/>
            <a:ext cx="3219449" cy="369332"/>
          </a:xfrm>
          <a:prstGeom prst="rect">
            <a:avLst/>
          </a:prstGeom>
          <a:solidFill>
            <a:schemeClr val="tx2">
              <a:lumMod val="60000"/>
              <a:lumOff val="40000"/>
            </a:schemeClr>
          </a:solidFill>
        </p:spPr>
        <p:txBody>
          <a:bodyPr wrap="square">
            <a:spAutoFit/>
          </a:bodyPr>
          <a:lstStyle/>
          <a:p>
            <a:pPr algn="ctr">
              <a:defRPr/>
            </a:pPr>
            <a:r>
              <a:rPr lang="en-US" dirty="0">
                <a:solidFill>
                  <a:schemeClr val="bg1">
                    <a:lumMod val="95000"/>
                    <a:lumOff val="5000"/>
                  </a:schemeClr>
                </a:solidFill>
                <a:latin typeface="Arial Black"/>
                <a:cs typeface="Arial Black"/>
              </a:rPr>
              <a:t>Print/Production</a:t>
            </a:r>
          </a:p>
        </p:txBody>
      </p:sp>
      <p:sp>
        <p:nvSpPr>
          <p:cNvPr id="11" name="TextBox 5">
            <a:extLst>
              <a:ext uri="{FF2B5EF4-FFF2-40B4-BE49-F238E27FC236}">
                <a16:creationId xmlns:a16="http://schemas.microsoft.com/office/drawing/2014/main" id="{5830FDA7-2630-5440-8556-2EFC15048574}"/>
              </a:ext>
            </a:extLst>
          </p:cNvPr>
          <p:cNvSpPr txBox="1">
            <a:spLocks noChangeArrowheads="1"/>
          </p:cNvSpPr>
          <p:nvPr/>
        </p:nvSpPr>
        <p:spPr bwMode="auto">
          <a:xfrm>
            <a:off x="8710614" y="3122613"/>
            <a:ext cx="1957387" cy="3683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800" dirty="0">
                <a:solidFill>
                  <a:srgbClr val="C00000"/>
                </a:solidFill>
                <a:latin typeface="Arial Black" panose="020B0604020202020204" pitchFamily="34" charset="0"/>
              </a:rPr>
              <a:t>Mutant Print</a:t>
            </a:r>
          </a:p>
        </p:txBody>
      </p:sp>
    </p:spTree>
    <p:extLst>
      <p:ext uri="{BB962C8B-B14F-4D97-AF65-F5344CB8AC3E}">
        <p14:creationId xmlns:p14="http://schemas.microsoft.com/office/powerpoint/2010/main" val="21028722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5DF85DB2-DB5F-A24C-A5B6-FD4F1533E095}"/>
              </a:ext>
            </a:extLst>
          </p:cNvPr>
          <p:cNvSpPr txBox="1"/>
          <p:nvPr/>
        </p:nvSpPr>
        <p:spPr>
          <a:xfrm>
            <a:off x="4803776" y="6656389"/>
            <a:ext cx="2555875" cy="166687"/>
          </a:xfrm>
          <a:prstGeom prst="rect">
            <a:avLst/>
          </a:prstGeom>
          <a:noFill/>
        </p:spPr>
        <p:txBody>
          <a:bodyPr wrap="none" lIns="57397" tIns="28698" rIns="57397" bIns="28698">
            <a:spAutoFit/>
          </a:bodyPr>
          <a:lstStyle/>
          <a:p>
            <a:pPr>
              <a:defRPr/>
            </a:pPr>
            <a:r>
              <a:rPr lang="en-US" sz="700" dirty="0">
                <a:solidFill>
                  <a:schemeClr val="bg1">
                    <a:lumMod val="65000"/>
                  </a:schemeClr>
                </a:solidFill>
                <a:latin typeface="Calibri" charset="0"/>
                <a:ea typeface="ＭＳ Ｐゴシック" charset="0"/>
                <a:cs typeface="ＭＳ Ｐゴシック" charset="0"/>
              </a:rPr>
              <a:t>Copyright 2014 Thaddeus B. Kubis  Image: Google ImagesScity.com</a:t>
            </a:r>
          </a:p>
        </p:txBody>
      </p:sp>
      <p:pic>
        <p:nvPicPr>
          <p:cNvPr id="113666" name="Picture 2">
            <a:extLst>
              <a:ext uri="{FF2B5EF4-FFF2-40B4-BE49-F238E27FC236}">
                <a16:creationId xmlns:a16="http://schemas.microsoft.com/office/drawing/2014/main" id="{46408305-8AA3-1D4F-B5CC-9980C2A0C3B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7100" y="2517776"/>
            <a:ext cx="7594600" cy="365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7" name="Down Arrow 1">
            <a:extLst>
              <a:ext uri="{FF2B5EF4-FFF2-40B4-BE49-F238E27FC236}">
                <a16:creationId xmlns:a16="http://schemas.microsoft.com/office/drawing/2014/main" id="{2A63A9D9-C258-E147-A6DB-D67412B36EDB}"/>
              </a:ext>
            </a:extLst>
          </p:cNvPr>
          <p:cNvSpPr>
            <a:spLocks noChangeArrowheads="1"/>
          </p:cNvSpPr>
          <p:nvPr/>
        </p:nvSpPr>
        <p:spPr bwMode="auto">
          <a:xfrm>
            <a:off x="6149975" y="2465389"/>
            <a:ext cx="534988" cy="534987"/>
          </a:xfrm>
          <a:prstGeom prst="downArrow">
            <a:avLst>
              <a:gd name="adj1" fmla="val 50000"/>
              <a:gd name="adj2" fmla="val 50000"/>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68" name="Down Arrow 9">
            <a:extLst>
              <a:ext uri="{FF2B5EF4-FFF2-40B4-BE49-F238E27FC236}">
                <a16:creationId xmlns:a16="http://schemas.microsoft.com/office/drawing/2014/main" id="{B25CCD1F-1350-5444-9DAD-788145D92F7B}"/>
              </a:ext>
            </a:extLst>
          </p:cNvPr>
          <p:cNvSpPr>
            <a:spLocks noChangeArrowheads="1"/>
          </p:cNvSpPr>
          <p:nvPr/>
        </p:nvSpPr>
        <p:spPr bwMode="auto">
          <a:xfrm>
            <a:off x="7165975" y="2598739"/>
            <a:ext cx="534988" cy="536575"/>
          </a:xfrm>
          <a:prstGeom prst="downArrow">
            <a:avLst>
              <a:gd name="adj1" fmla="val 50000"/>
              <a:gd name="adj2" fmla="val 50148"/>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69" name="Down Arrow 14">
            <a:extLst>
              <a:ext uri="{FF2B5EF4-FFF2-40B4-BE49-F238E27FC236}">
                <a16:creationId xmlns:a16="http://schemas.microsoft.com/office/drawing/2014/main" id="{6509AD1B-373E-F14C-978E-F4E7A9E67FCC}"/>
              </a:ext>
            </a:extLst>
          </p:cNvPr>
          <p:cNvSpPr>
            <a:spLocks noChangeArrowheads="1"/>
          </p:cNvSpPr>
          <p:nvPr/>
        </p:nvSpPr>
        <p:spPr bwMode="auto">
          <a:xfrm>
            <a:off x="8507414" y="2536826"/>
            <a:ext cx="534987" cy="536575"/>
          </a:xfrm>
          <a:prstGeom prst="downArrow">
            <a:avLst>
              <a:gd name="adj1" fmla="val 50000"/>
              <a:gd name="adj2" fmla="val 50148"/>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70" name="Down Arrow 15">
            <a:extLst>
              <a:ext uri="{FF2B5EF4-FFF2-40B4-BE49-F238E27FC236}">
                <a16:creationId xmlns:a16="http://schemas.microsoft.com/office/drawing/2014/main" id="{DD45DABE-8E99-3A4B-ACC3-68C7288DF0C6}"/>
              </a:ext>
            </a:extLst>
          </p:cNvPr>
          <p:cNvSpPr>
            <a:spLocks noChangeArrowheads="1"/>
          </p:cNvSpPr>
          <p:nvPr/>
        </p:nvSpPr>
        <p:spPr bwMode="auto">
          <a:xfrm>
            <a:off x="4035425" y="2114550"/>
            <a:ext cx="534988" cy="534988"/>
          </a:xfrm>
          <a:prstGeom prst="downArrow">
            <a:avLst>
              <a:gd name="adj1" fmla="val 50000"/>
              <a:gd name="adj2" fmla="val 50000"/>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solidFill>
                <a:srgbClr val="008000"/>
              </a:solidFill>
            </a:endParaRPr>
          </a:p>
        </p:txBody>
      </p:sp>
      <p:sp>
        <p:nvSpPr>
          <p:cNvPr id="113671" name="Down Arrow 17">
            <a:extLst>
              <a:ext uri="{FF2B5EF4-FFF2-40B4-BE49-F238E27FC236}">
                <a16:creationId xmlns:a16="http://schemas.microsoft.com/office/drawing/2014/main" id="{0C30720A-7EA6-4142-A978-1A60BE51F5DD}"/>
              </a:ext>
            </a:extLst>
          </p:cNvPr>
          <p:cNvSpPr>
            <a:spLocks noChangeArrowheads="1"/>
          </p:cNvSpPr>
          <p:nvPr/>
        </p:nvSpPr>
        <p:spPr bwMode="auto">
          <a:xfrm>
            <a:off x="5946775" y="5141914"/>
            <a:ext cx="534988" cy="536575"/>
          </a:xfrm>
          <a:prstGeom prst="downArrow">
            <a:avLst>
              <a:gd name="adj1" fmla="val 50000"/>
              <a:gd name="adj2" fmla="val 50148"/>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72" name="Up Arrow 18">
            <a:extLst>
              <a:ext uri="{FF2B5EF4-FFF2-40B4-BE49-F238E27FC236}">
                <a16:creationId xmlns:a16="http://schemas.microsoft.com/office/drawing/2014/main" id="{9D2699E1-A6FB-304F-B6FA-1F28E74EC51B}"/>
              </a:ext>
            </a:extLst>
          </p:cNvPr>
          <p:cNvSpPr>
            <a:spLocks noChangeArrowheads="1"/>
          </p:cNvSpPr>
          <p:nvPr/>
        </p:nvSpPr>
        <p:spPr bwMode="auto">
          <a:xfrm>
            <a:off x="4722813" y="5791201"/>
            <a:ext cx="482600" cy="536575"/>
          </a:xfrm>
          <a:prstGeom prst="upArrow">
            <a:avLst>
              <a:gd name="adj1" fmla="val 50000"/>
              <a:gd name="adj2" fmla="val 50033"/>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73" name="Up Arrow 20">
            <a:extLst>
              <a:ext uri="{FF2B5EF4-FFF2-40B4-BE49-F238E27FC236}">
                <a16:creationId xmlns:a16="http://schemas.microsoft.com/office/drawing/2014/main" id="{97A8603E-7580-F94A-921A-9D7652EB35BA}"/>
              </a:ext>
            </a:extLst>
          </p:cNvPr>
          <p:cNvSpPr>
            <a:spLocks noChangeArrowheads="1"/>
          </p:cNvSpPr>
          <p:nvPr/>
        </p:nvSpPr>
        <p:spPr bwMode="auto">
          <a:xfrm>
            <a:off x="2197100" y="4494214"/>
            <a:ext cx="482600" cy="536575"/>
          </a:xfrm>
          <a:prstGeom prst="upArrow">
            <a:avLst>
              <a:gd name="adj1" fmla="val 50000"/>
              <a:gd name="adj2" fmla="val 50033"/>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74" name="Up Arrow 21">
            <a:extLst>
              <a:ext uri="{FF2B5EF4-FFF2-40B4-BE49-F238E27FC236}">
                <a16:creationId xmlns:a16="http://schemas.microsoft.com/office/drawing/2014/main" id="{96FE8333-7E37-E149-8950-7DB539EFCBC5}"/>
              </a:ext>
            </a:extLst>
          </p:cNvPr>
          <p:cNvSpPr>
            <a:spLocks noChangeArrowheads="1"/>
          </p:cNvSpPr>
          <p:nvPr/>
        </p:nvSpPr>
        <p:spPr bwMode="auto">
          <a:xfrm>
            <a:off x="8701088" y="5522914"/>
            <a:ext cx="482600" cy="536575"/>
          </a:xfrm>
          <a:prstGeom prst="upArrow">
            <a:avLst>
              <a:gd name="adj1" fmla="val 50000"/>
              <a:gd name="adj2" fmla="val 50033"/>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75" name="TextBox 4">
            <a:extLst>
              <a:ext uri="{FF2B5EF4-FFF2-40B4-BE49-F238E27FC236}">
                <a16:creationId xmlns:a16="http://schemas.microsoft.com/office/drawing/2014/main" id="{5C98393B-0ECF-374C-B912-35DAC2C9153C}"/>
              </a:ext>
            </a:extLst>
          </p:cNvPr>
          <p:cNvSpPr txBox="1">
            <a:spLocks noChangeArrowheads="1"/>
          </p:cNvSpPr>
          <p:nvPr/>
        </p:nvSpPr>
        <p:spPr bwMode="auto">
          <a:xfrm>
            <a:off x="2235198" y="5231798"/>
            <a:ext cx="21971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500" b="1" dirty="0">
                <a:solidFill>
                  <a:srgbClr val="660066"/>
                </a:solidFill>
                <a:latin typeface="Gill Sans" panose="020B0502020104020203" pitchFamily="34" charset="-79"/>
                <a:ea typeface="ヒラギノ角ゴ ProN W3" panose="020B0300000000000000" pitchFamily="34" charset="-128"/>
                <a:sym typeface="Gill Sans" panose="020B0502020104020203" pitchFamily="34" charset="-79"/>
              </a:rPr>
              <a:t>Data Management</a:t>
            </a:r>
          </a:p>
          <a:p>
            <a:pPr eaLnBrk="1" hangingPunct="1"/>
            <a:r>
              <a:rPr lang="en-US" altLang="en-US" sz="1500" b="1" dirty="0">
                <a:solidFill>
                  <a:srgbClr val="660066"/>
                </a:solidFill>
                <a:latin typeface="Gill Sans" panose="020B0502020104020203" pitchFamily="34" charset="-79"/>
                <a:ea typeface="ヒラギノ角ゴ ProN W3" panose="020B0300000000000000" pitchFamily="34" charset="-128"/>
                <a:sym typeface="Gill Sans" panose="020B0502020104020203" pitchFamily="34" charset="-79"/>
              </a:rPr>
              <a:t>Digital Asset Management</a:t>
            </a:r>
          </a:p>
        </p:txBody>
      </p:sp>
      <p:sp>
        <p:nvSpPr>
          <p:cNvPr id="113676" name="TextBox 23">
            <a:extLst>
              <a:ext uri="{FF2B5EF4-FFF2-40B4-BE49-F238E27FC236}">
                <a16:creationId xmlns:a16="http://schemas.microsoft.com/office/drawing/2014/main" id="{92304111-2336-D941-8687-89EE8E3EFEF7}"/>
              </a:ext>
            </a:extLst>
          </p:cNvPr>
          <p:cNvSpPr txBox="1">
            <a:spLocks noChangeArrowheads="1"/>
          </p:cNvSpPr>
          <p:nvPr/>
        </p:nvSpPr>
        <p:spPr bwMode="auto">
          <a:xfrm>
            <a:off x="3546475" y="1679576"/>
            <a:ext cx="150018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dirty="0">
                <a:latin typeface="Gill Sans" panose="020B0502020104020203" pitchFamily="34" charset="-79"/>
                <a:ea typeface="ヒラギノ角ゴ ProN W3" panose="020B0300000000000000" pitchFamily="34" charset="-128"/>
                <a:sym typeface="Gill Sans" panose="020B0502020104020203" pitchFamily="34" charset="-79"/>
              </a:rPr>
              <a:t>Pre-media</a:t>
            </a:r>
          </a:p>
        </p:txBody>
      </p:sp>
      <p:sp>
        <p:nvSpPr>
          <p:cNvPr id="113677" name="TextBox 24">
            <a:extLst>
              <a:ext uri="{FF2B5EF4-FFF2-40B4-BE49-F238E27FC236}">
                <a16:creationId xmlns:a16="http://schemas.microsoft.com/office/drawing/2014/main" id="{C4A51550-12AD-1444-B3FE-2C408C5B56B3}"/>
              </a:ext>
            </a:extLst>
          </p:cNvPr>
          <p:cNvSpPr txBox="1">
            <a:spLocks noChangeArrowheads="1"/>
          </p:cNvSpPr>
          <p:nvPr/>
        </p:nvSpPr>
        <p:spPr bwMode="auto">
          <a:xfrm>
            <a:off x="4803776" y="6367464"/>
            <a:ext cx="150018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1500" b="1" dirty="0">
                <a:solidFill>
                  <a:srgbClr val="3366FF"/>
                </a:solidFill>
                <a:latin typeface="Gill Sans" panose="020B0502020104020203" pitchFamily="34" charset="-79"/>
                <a:ea typeface="ヒラギノ角ゴ ProN W3" panose="020B0300000000000000" pitchFamily="34" charset="-128"/>
                <a:sym typeface="Gill Sans" panose="020B0502020104020203" pitchFamily="34" charset="-79"/>
              </a:rPr>
              <a:t>Social Media</a:t>
            </a:r>
          </a:p>
        </p:txBody>
      </p:sp>
      <p:sp>
        <p:nvSpPr>
          <p:cNvPr id="113678" name="TextBox 25">
            <a:extLst>
              <a:ext uri="{FF2B5EF4-FFF2-40B4-BE49-F238E27FC236}">
                <a16:creationId xmlns:a16="http://schemas.microsoft.com/office/drawing/2014/main" id="{EDB512EB-5D25-0640-80E7-3966E99CDEAE}"/>
              </a:ext>
            </a:extLst>
          </p:cNvPr>
          <p:cNvSpPr txBox="1">
            <a:spLocks noChangeArrowheads="1"/>
          </p:cNvSpPr>
          <p:nvPr/>
        </p:nvSpPr>
        <p:spPr bwMode="auto">
          <a:xfrm>
            <a:off x="5748339" y="4470400"/>
            <a:ext cx="1500187"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a:solidFill>
                  <a:srgbClr val="FF6600"/>
                </a:solidFill>
                <a:latin typeface="Gill Sans" panose="020B0502020104020203" pitchFamily="34" charset="-79"/>
                <a:ea typeface="ヒラギノ角ゴ ProN W3" panose="020B0300000000000000" pitchFamily="34" charset="-128"/>
                <a:sym typeface="Gill Sans" panose="020B0502020104020203" pitchFamily="34" charset="-79"/>
              </a:rPr>
              <a:t>E-mail Enhancement</a:t>
            </a:r>
          </a:p>
        </p:txBody>
      </p:sp>
      <p:sp>
        <p:nvSpPr>
          <p:cNvPr id="113679" name="TextBox 26">
            <a:extLst>
              <a:ext uri="{FF2B5EF4-FFF2-40B4-BE49-F238E27FC236}">
                <a16:creationId xmlns:a16="http://schemas.microsoft.com/office/drawing/2014/main" id="{DF36F33D-6A80-5844-A49E-3D0AF824D06D}"/>
              </a:ext>
            </a:extLst>
          </p:cNvPr>
          <p:cNvSpPr txBox="1">
            <a:spLocks noChangeArrowheads="1"/>
          </p:cNvSpPr>
          <p:nvPr/>
        </p:nvSpPr>
        <p:spPr bwMode="auto">
          <a:xfrm>
            <a:off x="3290888" y="4776788"/>
            <a:ext cx="18224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a:solidFill>
                  <a:srgbClr val="FF6600"/>
                </a:solidFill>
                <a:latin typeface="Gill Sans" panose="020B0502020104020203" pitchFamily="34" charset="-79"/>
                <a:ea typeface="ヒラギノ角ゴ ProN W3" panose="020B0300000000000000" pitchFamily="34" charset="-128"/>
                <a:sym typeface="Gill Sans" panose="020B0502020104020203" pitchFamily="34" charset="-79"/>
              </a:rPr>
              <a:t>Advertising</a:t>
            </a:r>
          </a:p>
          <a:p>
            <a:pPr algn="ctr" eaLnBrk="1" hangingPunct="1"/>
            <a:r>
              <a:rPr lang="en-US" altLang="en-US" sz="1500" b="1">
                <a:solidFill>
                  <a:srgbClr val="FF6600"/>
                </a:solidFill>
                <a:latin typeface="Gill Sans" panose="020B0502020104020203" pitchFamily="34" charset="-79"/>
                <a:ea typeface="ヒラギノ角ゴ ProN W3" panose="020B0300000000000000" pitchFamily="34" charset="-128"/>
                <a:sym typeface="Gill Sans" panose="020B0502020104020203" pitchFamily="34" charset="-79"/>
              </a:rPr>
              <a:t>Support</a:t>
            </a:r>
          </a:p>
        </p:txBody>
      </p:sp>
      <p:sp>
        <p:nvSpPr>
          <p:cNvPr id="113680" name="TextBox 27">
            <a:extLst>
              <a:ext uri="{FF2B5EF4-FFF2-40B4-BE49-F238E27FC236}">
                <a16:creationId xmlns:a16="http://schemas.microsoft.com/office/drawing/2014/main" id="{12190AD7-F3D2-864F-92A8-4F662922797F}"/>
              </a:ext>
            </a:extLst>
          </p:cNvPr>
          <p:cNvSpPr txBox="1">
            <a:spLocks noChangeArrowheads="1"/>
          </p:cNvSpPr>
          <p:nvPr/>
        </p:nvSpPr>
        <p:spPr bwMode="auto">
          <a:xfrm>
            <a:off x="7981951" y="6072190"/>
            <a:ext cx="18764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dirty="0">
                <a:solidFill>
                  <a:schemeClr val="bg1"/>
                </a:solidFill>
                <a:latin typeface="Gill Sans" panose="020B0502020104020203" pitchFamily="34" charset="-79"/>
                <a:ea typeface="ヒラギノ角ゴ ProN W3" panose="020B0300000000000000" pitchFamily="34" charset="-128"/>
                <a:sym typeface="Gill Sans" panose="020B0502020104020203" pitchFamily="34" charset="-79"/>
              </a:rPr>
              <a:t>Emerging Technologies</a:t>
            </a:r>
          </a:p>
        </p:txBody>
      </p:sp>
      <p:sp>
        <p:nvSpPr>
          <p:cNvPr id="113681" name="TextBox 28">
            <a:extLst>
              <a:ext uri="{FF2B5EF4-FFF2-40B4-BE49-F238E27FC236}">
                <a16:creationId xmlns:a16="http://schemas.microsoft.com/office/drawing/2014/main" id="{6867267F-9731-634C-AC7F-9F30A8E8F39C}"/>
              </a:ext>
            </a:extLst>
          </p:cNvPr>
          <p:cNvSpPr txBox="1">
            <a:spLocks noChangeArrowheads="1"/>
          </p:cNvSpPr>
          <p:nvPr/>
        </p:nvSpPr>
        <p:spPr bwMode="auto">
          <a:xfrm>
            <a:off x="7165976" y="4057650"/>
            <a:ext cx="166052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a:solidFill>
                  <a:srgbClr val="008000"/>
                </a:solidFill>
                <a:latin typeface="Gill Sans" panose="020B0502020104020203" pitchFamily="34" charset="-79"/>
                <a:ea typeface="ヒラギノ角ゴ ProN W3" panose="020B0300000000000000" pitchFamily="34" charset="-128"/>
                <a:sym typeface="Gill Sans" panose="020B0502020104020203" pitchFamily="34" charset="-79"/>
              </a:rPr>
              <a:t>Media Convergence</a:t>
            </a:r>
          </a:p>
        </p:txBody>
      </p:sp>
      <p:sp>
        <p:nvSpPr>
          <p:cNvPr id="113682" name="TextBox 29">
            <a:extLst>
              <a:ext uri="{FF2B5EF4-FFF2-40B4-BE49-F238E27FC236}">
                <a16:creationId xmlns:a16="http://schemas.microsoft.com/office/drawing/2014/main" id="{528964F5-7CF7-BF4F-95C1-DF353994B865}"/>
              </a:ext>
            </a:extLst>
          </p:cNvPr>
          <p:cNvSpPr txBox="1">
            <a:spLocks noChangeArrowheads="1"/>
          </p:cNvSpPr>
          <p:nvPr/>
        </p:nvSpPr>
        <p:spPr bwMode="auto">
          <a:xfrm>
            <a:off x="8042275" y="1520825"/>
            <a:ext cx="1500188"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dirty="0">
                <a:latin typeface="Gill Sans" panose="020B0502020104020203" pitchFamily="34" charset="-79"/>
                <a:ea typeface="ヒラギノ角ゴ ProN W3" panose="020B0300000000000000" pitchFamily="34" charset="-128"/>
                <a:sym typeface="Gill Sans" panose="020B0502020104020203" pitchFamily="34" charset="-79"/>
              </a:rPr>
              <a:t>Enhanced Print Production</a:t>
            </a:r>
          </a:p>
        </p:txBody>
      </p:sp>
      <p:sp>
        <p:nvSpPr>
          <p:cNvPr id="113683" name="TextBox 30">
            <a:extLst>
              <a:ext uri="{FF2B5EF4-FFF2-40B4-BE49-F238E27FC236}">
                <a16:creationId xmlns:a16="http://schemas.microsoft.com/office/drawing/2014/main" id="{15E955D9-C40B-844B-BAB4-CAFCAACCF5FB}"/>
              </a:ext>
            </a:extLst>
          </p:cNvPr>
          <p:cNvSpPr txBox="1">
            <a:spLocks noChangeArrowheads="1"/>
          </p:cNvSpPr>
          <p:nvPr/>
        </p:nvSpPr>
        <p:spPr bwMode="auto">
          <a:xfrm>
            <a:off x="7200900" y="3076576"/>
            <a:ext cx="150018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r" eaLnBrk="1" hangingPunct="1"/>
            <a:r>
              <a:rPr lang="en-US" altLang="en-US" sz="1500" b="1">
                <a:solidFill>
                  <a:srgbClr val="660066"/>
                </a:solidFill>
                <a:latin typeface="Gill Sans" panose="020B0502020104020203" pitchFamily="34" charset="-79"/>
                <a:ea typeface="ヒラギノ角ゴ ProN W3" panose="020B0300000000000000" pitchFamily="34" charset="-128"/>
                <a:sym typeface="Gill Sans" panose="020B0502020104020203" pitchFamily="34" charset="-79"/>
              </a:rPr>
              <a:t>Distribution</a:t>
            </a:r>
          </a:p>
        </p:txBody>
      </p:sp>
      <p:sp>
        <p:nvSpPr>
          <p:cNvPr id="113684" name="TextBox 31">
            <a:extLst>
              <a:ext uri="{FF2B5EF4-FFF2-40B4-BE49-F238E27FC236}">
                <a16:creationId xmlns:a16="http://schemas.microsoft.com/office/drawing/2014/main" id="{484E8986-0648-814C-A601-DF07B763F9E2}"/>
              </a:ext>
            </a:extLst>
          </p:cNvPr>
          <p:cNvSpPr txBox="1">
            <a:spLocks noChangeArrowheads="1"/>
          </p:cNvSpPr>
          <p:nvPr/>
        </p:nvSpPr>
        <p:spPr bwMode="auto">
          <a:xfrm>
            <a:off x="1930400" y="2328863"/>
            <a:ext cx="15001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a:solidFill>
                  <a:srgbClr val="000090"/>
                </a:solidFill>
                <a:latin typeface="Gill Sans" panose="020B0502020104020203" pitchFamily="34" charset="-79"/>
                <a:ea typeface="ヒラギノ角ゴ ProN W3" panose="020B0300000000000000" pitchFamily="34" charset="-128"/>
                <a:sym typeface="Gill Sans" panose="020B0502020104020203" pitchFamily="34" charset="-79"/>
              </a:rPr>
              <a:t>Content &amp; Context</a:t>
            </a:r>
          </a:p>
        </p:txBody>
      </p:sp>
      <p:sp>
        <p:nvSpPr>
          <p:cNvPr id="113685" name="TextBox 32">
            <a:extLst>
              <a:ext uri="{FF2B5EF4-FFF2-40B4-BE49-F238E27FC236}">
                <a16:creationId xmlns:a16="http://schemas.microsoft.com/office/drawing/2014/main" id="{795F8A59-DA37-6C4B-BF0A-C01664A7A275}"/>
              </a:ext>
            </a:extLst>
          </p:cNvPr>
          <p:cNvSpPr txBox="1">
            <a:spLocks noChangeArrowheads="1"/>
          </p:cNvSpPr>
          <p:nvPr/>
        </p:nvSpPr>
        <p:spPr bwMode="auto">
          <a:xfrm>
            <a:off x="5702300" y="1417639"/>
            <a:ext cx="15001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dirty="0">
                <a:latin typeface="Gill Sans" panose="020B0502020104020203" pitchFamily="34" charset="-79"/>
                <a:ea typeface="ヒラギノ角ゴ ProN W3" panose="020B0300000000000000" pitchFamily="34" charset="-128"/>
                <a:sym typeface="Gill Sans" panose="020B0502020104020203" pitchFamily="34" charset="-79"/>
              </a:rPr>
              <a:t>Marketing/Media</a:t>
            </a:r>
          </a:p>
          <a:p>
            <a:pPr algn="ctr" eaLnBrk="1" hangingPunct="1"/>
            <a:r>
              <a:rPr lang="en-US" altLang="en-US" sz="1500" b="1" dirty="0">
                <a:latin typeface="Gill Sans" panose="020B0502020104020203" pitchFamily="34" charset="-79"/>
                <a:ea typeface="ヒラギノ角ゴ ProN W3" panose="020B0300000000000000" pitchFamily="34" charset="-128"/>
                <a:sym typeface="Gill Sans" panose="020B0502020104020203" pitchFamily="34" charset="-79"/>
              </a:rPr>
              <a:t>Integration</a:t>
            </a:r>
          </a:p>
        </p:txBody>
      </p:sp>
      <p:sp>
        <p:nvSpPr>
          <p:cNvPr id="113686" name="Up Arrow 19">
            <a:extLst>
              <a:ext uri="{FF2B5EF4-FFF2-40B4-BE49-F238E27FC236}">
                <a16:creationId xmlns:a16="http://schemas.microsoft.com/office/drawing/2014/main" id="{AA9DD5C0-BAB5-3F42-8D8A-0CC5A61EFF80}"/>
              </a:ext>
            </a:extLst>
          </p:cNvPr>
          <p:cNvSpPr>
            <a:spLocks noChangeArrowheads="1"/>
          </p:cNvSpPr>
          <p:nvPr/>
        </p:nvSpPr>
        <p:spPr bwMode="auto">
          <a:xfrm>
            <a:off x="3952875" y="4214814"/>
            <a:ext cx="482600" cy="536575"/>
          </a:xfrm>
          <a:prstGeom prst="upArrow">
            <a:avLst>
              <a:gd name="adj1" fmla="val 50000"/>
              <a:gd name="adj2" fmla="val 50033"/>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87" name="Title 1">
            <a:extLst>
              <a:ext uri="{FF2B5EF4-FFF2-40B4-BE49-F238E27FC236}">
                <a16:creationId xmlns:a16="http://schemas.microsoft.com/office/drawing/2014/main" id="{A1B3E003-7821-F845-8C85-2ABCF5329BB9}"/>
              </a:ext>
            </a:extLst>
          </p:cNvPr>
          <p:cNvSpPr>
            <a:spLocks noGrp="1"/>
          </p:cNvSpPr>
          <p:nvPr>
            <p:ph type="title"/>
          </p:nvPr>
        </p:nvSpPr>
        <p:spPr/>
        <p:txBody>
          <a:bodyPr/>
          <a:lstStyle/>
          <a:p>
            <a:r>
              <a:rPr lang="en-US" altLang="en-US" dirty="0">
                <a:ea typeface="ＭＳ Ｐゴシック" panose="020B0600070205080204" pitchFamily="34" charset="-128"/>
              </a:rPr>
              <a:t>Chain of Communications.</a:t>
            </a:r>
          </a:p>
        </p:txBody>
      </p:sp>
      <p:sp>
        <p:nvSpPr>
          <p:cNvPr id="113688" name="Down Arrow 17">
            <a:extLst>
              <a:ext uri="{FF2B5EF4-FFF2-40B4-BE49-F238E27FC236}">
                <a16:creationId xmlns:a16="http://schemas.microsoft.com/office/drawing/2014/main" id="{17976F8C-18DC-514A-AAA9-C520171CA238}"/>
              </a:ext>
            </a:extLst>
          </p:cNvPr>
          <p:cNvSpPr>
            <a:spLocks noChangeArrowheads="1"/>
          </p:cNvSpPr>
          <p:nvPr/>
        </p:nvSpPr>
        <p:spPr bwMode="auto">
          <a:xfrm>
            <a:off x="2411414" y="2989264"/>
            <a:ext cx="536575" cy="536575"/>
          </a:xfrm>
          <a:prstGeom prst="downArrow">
            <a:avLst>
              <a:gd name="adj1" fmla="val 50000"/>
              <a:gd name="adj2" fmla="val 50000"/>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89" name="Down Arrow 9">
            <a:extLst>
              <a:ext uri="{FF2B5EF4-FFF2-40B4-BE49-F238E27FC236}">
                <a16:creationId xmlns:a16="http://schemas.microsoft.com/office/drawing/2014/main" id="{77B64B86-C742-724B-882A-775962DCC016}"/>
              </a:ext>
            </a:extLst>
          </p:cNvPr>
          <p:cNvSpPr>
            <a:spLocks noChangeArrowheads="1"/>
          </p:cNvSpPr>
          <p:nvPr/>
        </p:nvSpPr>
        <p:spPr bwMode="auto">
          <a:xfrm>
            <a:off x="7715250" y="4802189"/>
            <a:ext cx="534988" cy="536575"/>
          </a:xfrm>
          <a:prstGeom prst="downArrow">
            <a:avLst>
              <a:gd name="adj1" fmla="val 50000"/>
              <a:gd name="adj2" fmla="val 50148"/>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90" name="Down Arrow 9">
            <a:extLst>
              <a:ext uri="{FF2B5EF4-FFF2-40B4-BE49-F238E27FC236}">
                <a16:creationId xmlns:a16="http://schemas.microsoft.com/office/drawing/2014/main" id="{0042013D-9678-6F42-BD57-36341FD04CC3}"/>
              </a:ext>
            </a:extLst>
          </p:cNvPr>
          <p:cNvSpPr>
            <a:spLocks noChangeArrowheads="1"/>
          </p:cNvSpPr>
          <p:nvPr/>
        </p:nvSpPr>
        <p:spPr bwMode="auto">
          <a:xfrm>
            <a:off x="9578975" y="3435351"/>
            <a:ext cx="534988" cy="536575"/>
          </a:xfrm>
          <a:prstGeom prst="downArrow">
            <a:avLst>
              <a:gd name="adj1" fmla="val 50000"/>
              <a:gd name="adj2" fmla="val 50148"/>
            </a:avLst>
          </a:prstGeom>
          <a:solidFill>
            <a:srgbClr val="FF0000"/>
          </a:solidFill>
          <a:ln w="25400">
            <a:solidFill>
              <a:srgbClr val="000000"/>
            </a:solidFill>
            <a:round/>
            <a:headEnd/>
            <a:tailEnd/>
          </a:ln>
        </p:spPr>
        <p:txBody>
          <a:bodyPr lIns="57397" tIns="28698" rIns="57397" bIns="28698"/>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endParaRPr lang="en-US" altLang="en-US" sz="1800"/>
          </a:p>
        </p:txBody>
      </p:sp>
      <p:sp>
        <p:nvSpPr>
          <p:cNvPr id="113691" name="TextBox 27">
            <a:extLst>
              <a:ext uri="{FF2B5EF4-FFF2-40B4-BE49-F238E27FC236}">
                <a16:creationId xmlns:a16="http://schemas.microsoft.com/office/drawing/2014/main" id="{6EE28294-6FA7-EF49-956C-CAD77CF49DCA}"/>
              </a:ext>
            </a:extLst>
          </p:cNvPr>
          <p:cNvSpPr txBox="1">
            <a:spLocks noChangeArrowheads="1"/>
          </p:cNvSpPr>
          <p:nvPr/>
        </p:nvSpPr>
        <p:spPr bwMode="auto">
          <a:xfrm>
            <a:off x="8920164" y="2444750"/>
            <a:ext cx="1874837"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397" tIns="28698" rIns="57397" bIns="28698">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500" b="1" dirty="0">
                <a:solidFill>
                  <a:schemeClr val="bg1"/>
                </a:solidFill>
                <a:latin typeface="Gill Sans" panose="020B0502020104020203" pitchFamily="34" charset="-79"/>
                <a:ea typeface="ヒラギノ角ゴ ProN W3" panose="020B0300000000000000" pitchFamily="34" charset="-128"/>
                <a:sym typeface="Gill Sans" panose="020B0502020104020203" pitchFamily="34" charset="-79"/>
              </a:rPr>
              <a:t>Metrics</a:t>
            </a:r>
          </a:p>
          <a:p>
            <a:pPr algn="ctr" eaLnBrk="1" hangingPunct="1"/>
            <a:r>
              <a:rPr lang="en-US" altLang="en-US" sz="1500" b="1" dirty="0">
                <a:solidFill>
                  <a:schemeClr val="bg1"/>
                </a:solidFill>
                <a:latin typeface="Gill Sans" panose="020B0502020104020203" pitchFamily="34" charset="-79"/>
                <a:ea typeface="ヒラギノ角ゴ ProN W3" panose="020B0300000000000000" pitchFamily="34" charset="-128"/>
                <a:sym typeface="Gill Sans" panose="020B0502020104020203" pitchFamily="34" charset="-79"/>
              </a:rPr>
              <a:t>Tracking</a:t>
            </a:r>
          </a:p>
          <a:p>
            <a:pPr algn="ctr" eaLnBrk="1" hangingPunct="1"/>
            <a:r>
              <a:rPr lang="en-US" altLang="en-US" sz="1500" b="1" dirty="0">
                <a:solidFill>
                  <a:schemeClr val="bg1"/>
                </a:solidFill>
                <a:latin typeface="Gill Sans" panose="020B0502020104020203" pitchFamily="34" charset="-79"/>
                <a:ea typeface="ヒラギノ角ゴ ProN W3" panose="020B0300000000000000" pitchFamily="34" charset="-128"/>
                <a:sym typeface="Gill Sans" panose="020B0502020104020203" pitchFamily="34" charset="-79"/>
              </a:rPr>
              <a:t>Measurement</a:t>
            </a:r>
          </a:p>
        </p:txBody>
      </p:sp>
    </p:spTree>
    <p:extLst>
      <p:ext uri="{BB962C8B-B14F-4D97-AF65-F5344CB8AC3E}">
        <p14:creationId xmlns:p14="http://schemas.microsoft.com/office/powerpoint/2010/main" val="251022911"/>
      </p:ext>
    </p:extLst>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802A2A9-C77C-1C47-ACD2-ADCDD2113B77}"/>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
        <p:nvSpPr>
          <p:cNvPr id="2" name="Rectangle 1">
            <a:extLst>
              <a:ext uri="{FF2B5EF4-FFF2-40B4-BE49-F238E27FC236}">
                <a16:creationId xmlns:a16="http://schemas.microsoft.com/office/drawing/2014/main" id="{99AF3F49-DA57-124E-A475-1BA0FFD54631}"/>
              </a:ext>
            </a:extLst>
          </p:cNvPr>
          <p:cNvSpPr/>
          <p:nvPr/>
        </p:nvSpPr>
        <p:spPr>
          <a:xfrm>
            <a:off x="541868" y="1828800"/>
            <a:ext cx="8280400" cy="978729"/>
          </a:xfrm>
          <a:prstGeom prst="rect">
            <a:avLst/>
          </a:prstGeom>
        </p:spPr>
        <p:txBody>
          <a:bodyPr wrap="square">
            <a:spAutoFit/>
          </a:bodyPr>
          <a:lstStyle/>
          <a:p>
            <a:pPr>
              <a:lnSpc>
                <a:spcPct val="80000"/>
              </a:lnSpc>
            </a:pPr>
            <a:r>
              <a:rPr lang="en-US" altLang="en-US" b="1" dirty="0">
                <a:ea typeface="ＭＳ Ｐゴシック" panose="020B0600070205080204" pitchFamily="34" charset="-128"/>
              </a:rPr>
              <a:t>Summary</a:t>
            </a:r>
          </a:p>
          <a:p>
            <a:pPr>
              <a:lnSpc>
                <a:spcPct val="80000"/>
              </a:lnSpc>
            </a:pPr>
            <a:endParaRPr lang="en-US" altLang="en-US" b="1" dirty="0">
              <a:ea typeface="ＭＳ Ｐゴシック" panose="020B0600070205080204" pitchFamily="34" charset="-128"/>
            </a:endParaRPr>
          </a:p>
          <a:p>
            <a:pPr>
              <a:lnSpc>
                <a:spcPct val="80000"/>
              </a:lnSpc>
            </a:pPr>
            <a:r>
              <a:rPr lang="en-US" altLang="en-US" b="1" dirty="0">
                <a:ea typeface="ＭＳ Ｐゴシック" panose="020B0600070205080204" pitchFamily="34" charset="-128"/>
              </a:rPr>
              <a:t>Media and print changed due to:</a:t>
            </a:r>
          </a:p>
          <a:p>
            <a:pPr>
              <a:lnSpc>
                <a:spcPct val="80000"/>
              </a:lnSpc>
            </a:pPr>
            <a:endParaRPr lang="en-US" altLang="en-US" b="1" dirty="0">
              <a:solidFill>
                <a:srgbClr val="FF6600"/>
              </a:solidFill>
              <a:ea typeface="ＭＳ Ｐゴシック" panose="020B0600070205080204" pitchFamily="34" charset="-128"/>
            </a:endParaRPr>
          </a:p>
        </p:txBody>
      </p:sp>
    </p:spTree>
    <p:extLst>
      <p:ext uri="{BB962C8B-B14F-4D97-AF65-F5344CB8AC3E}">
        <p14:creationId xmlns:p14="http://schemas.microsoft.com/office/powerpoint/2010/main" val="8066946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802A2A9-C77C-1C47-ACD2-ADCDD2113B77}"/>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
        <p:nvSpPr>
          <p:cNvPr id="2" name="Rectangle 1">
            <a:extLst>
              <a:ext uri="{FF2B5EF4-FFF2-40B4-BE49-F238E27FC236}">
                <a16:creationId xmlns:a16="http://schemas.microsoft.com/office/drawing/2014/main" id="{99AF3F49-DA57-124E-A475-1BA0FFD54631}"/>
              </a:ext>
            </a:extLst>
          </p:cNvPr>
          <p:cNvSpPr/>
          <p:nvPr/>
        </p:nvSpPr>
        <p:spPr>
          <a:xfrm>
            <a:off x="541868" y="1828800"/>
            <a:ext cx="8280400" cy="1224951"/>
          </a:xfrm>
          <a:prstGeom prst="rect">
            <a:avLst/>
          </a:prstGeom>
        </p:spPr>
        <p:txBody>
          <a:bodyPr wrap="square">
            <a:spAutoFit/>
          </a:bodyPr>
          <a:lstStyle/>
          <a:p>
            <a:pPr>
              <a:lnSpc>
                <a:spcPct val="80000"/>
              </a:lnSpc>
            </a:pPr>
            <a:r>
              <a:rPr lang="en-US" altLang="en-US" b="1" dirty="0">
                <a:ea typeface="ＭＳ Ｐゴシック" panose="020B0600070205080204" pitchFamily="34" charset="-128"/>
              </a:rPr>
              <a:t>Summary</a:t>
            </a:r>
          </a:p>
          <a:p>
            <a:pPr>
              <a:lnSpc>
                <a:spcPct val="80000"/>
              </a:lnSpc>
            </a:pPr>
            <a:endParaRPr lang="en-US" altLang="en-US" b="1" dirty="0">
              <a:ea typeface="ＭＳ Ｐゴシック" panose="020B0600070205080204" pitchFamily="34" charset="-128"/>
            </a:endParaRPr>
          </a:p>
          <a:p>
            <a:pPr>
              <a:lnSpc>
                <a:spcPct val="80000"/>
              </a:lnSpc>
            </a:pPr>
            <a:r>
              <a:rPr lang="en-US" altLang="en-US" b="1" dirty="0">
                <a:ea typeface="ＭＳ Ｐゴシック" panose="020B0600070205080204" pitchFamily="34" charset="-128"/>
              </a:rPr>
              <a:t>Media and print changed due to:</a:t>
            </a:r>
          </a:p>
          <a:p>
            <a:pPr>
              <a:lnSpc>
                <a:spcPct val="80000"/>
              </a:lnSpc>
            </a:pPr>
            <a:endParaRPr lang="en-US" altLang="en-US" b="1" dirty="0">
              <a:solidFill>
                <a:srgbClr val="FF6600"/>
              </a:solidFill>
              <a:ea typeface="ＭＳ Ｐゴシック" panose="020B0600070205080204" pitchFamily="34" charset="-128"/>
            </a:endParaRPr>
          </a:p>
          <a:p>
            <a:pPr>
              <a:lnSpc>
                <a:spcPct val="80000"/>
              </a:lnSpc>
              <a:buFont typeface="Arial" panose="020B0604020202020204" pitchFamily="34" charset="0"/>
              <a:buAutoNum type="arabicParenR"/>
            </a:pPr>
            <a:r>
              <a:rPr lang="en-US" altLang="en-US" sz="2000" b="1" dirty="0">
                <a:solidFill>
                  <a:srgbClr val="FFFF00"/>
                </a:solidFill>
                <a:ea typeface="ＭＳ Ｐゴシック" panose="020B0600070205080204" pitchFamily="34" charset="-128"/>
              </a:rPr>
              <a:t>The advent of the internet and the expanded use of the internet.</a:t>
            </a:r>
          </a:p>
        </p:txBody>
      </p:sp>
    </p:spTree>
    <p:extLst>
      <p:ext uri="{BB962C8B-B14F-4D97-AF65-F5344CB8AC3E}">
        <p14:creationId xmlns:p14="http://schemas.microsoft.com/office/powerpoint/2010/main" val="4328643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802A2A9-C77C-1C47-ACD2-ADCDD2113B77}"/>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
        <p:nvSpPr>
          <p:cNvPr id="2" name="Rectangle 1">
            <a:extLst>
              <a:ext uri="{FF2B5EF4-FFF2-40B4-BE49-F238E27FC236}">
                <a16:creationId xmlns:a16="http://schemas.microsoft.com/office/drawing/2014/main" id="{99AF3F49-DA57-124E-A475-1BA0FFD54631}"/>
              </a:ext>
            </a:extLst>
          </p:cNvPr>
          <p:cNvSpPr/>
          <p:nvPr/>
        </p:nvSpPr>
        <p:spPr>
          <a:xfrm>
            <a:off x="541868" y="1828800"/>
            <a:ext cx="8280400" cy="1717393"/>
          </a:xfrm>
          <a:prstGeom prst="rect">
            <a:avLst/>
          </a:prstGeom>
        </p:spPr>
        <p:txBody>
          <a:bodyPr wrap="square">
            <a:spAutoFit/>
          </a:bodyPr>
          <a:lstStyle/>
          <a:p>
            <a:pPr>
              <a:lnSpc>
                <a:spcPct val="80000"/>
              </a:lnSpc>
            </a:pPr>
            <a:r>
              <a:rPr lang="en-US" altLang="en-US" b="1" dirty="0">
                <a:ea typeface="ＭＳ Ｐゴシック" panose="020B0600070205080204" pitchFamily="34" charset="-128"/>
              </a:rPr>
              <a:t>Summary</a:t>
            </a:r>
          </a:p>
          <a:p>
            <a:pPr>
              <a:lnSpc>
                <a:spcPct val="80000"/>
              </a:lnSpc>
            </a:pPr>
            <a:endParaRPr lang="en-US" altLang="en-US" b="1" dirty="0">
              <a:ea typeface="ＭＳ Ｐゴシック" panose="020B0600070205080204" pitchFamily="34" charset="-128"/>
            </a:endParaRPr>
          </a:p>
          <a:p>
            <a:pPr>
              <a:lnSpc>
                <a:spcPct val="80000"/>
              </a:lnSpc>
            </a:pPr>
            <a:r>
              <a:rPr lang="en-US" altLang="en-US" b="1" dirty="0">
                <a:ea typeface="ＭＳ Ｐゴシック" panose="020B0600070205080204" pitchFamily="34" charset="-128"/>
              </a:rPr>
              <a:t>Media and print changed due to:</a:t>
            </a:r>
          </a:p>
          <a:p>
            <a:pPr>
              <a:lnSpc>
                <a:spcPct val="80000"/>
              </a:lnSpc>
            </a:pPr>
            <a:endParaRPr lang="en-US" altLang="en-US" b="1" dirty="0">
              <a:solidFill>
                <a:srgbClr val="FF6600"/>
              </a:solidFill>
              <a:ea typeface="ＭＳ Ｐゴシック" panose="020B0600070205080204" pitchFamily="34" charset="-128"/>
            </a:endParaRPr>
          </a:p>
          <a:p>
            <a:pPr>
              <a:lnSpc>
                <a:spcPct val="80000"/>
              </a:lnSpc>
              <a:buFont typeface="Arial" panose="020B0604020202020204" pitchFamily="34" charset="0"/>
              <a:buAutoNum type="arabicParenR"/>
            </a:pPr>
            <a:r>
              <a:rPr lang="en-US" altLang="en-US" sz="2000" b="1" dirty="0">
                <a:solidFill>
                  <a:srgbClr val="FFFF00"/>
                </a:solidFill>
                <a:ea typeface="ＭＳ Ｐゴシック" panose="020B0600070205080204" pitchFamily="34" charset="-128"/>
              </a:rPr>
              <a:t>The advent of the internet and the expanded use of the internet.</a:t>
            </a:r>
          </a:p>
          <a:p>
            <a:pPr>
              <a:lnSpc>
                <a:spcPct val="80000"/>
              </a:lnSpc>
              <a:buFont typeface="Arial" panose="020B0604020202020204" pitchFamily="34" charset="0"/>
              <a:buAutoNum type="arabicParenR"/>
            </a:pPr>
            <a:r>
              <a:rPr lang="en-US" altLang="en-US" sz="2000" b="1" dirty="0">
                <a:solidFill>
                  <a:srgbClr val="FFFF00"/>
                </a:solidFill>
                <a:ea typeface="ＭＳ Ｐゴシック" panose="020B0600070205080204" pitchFamily="34" charset="-128"/>
              </a:rPr>
              <a:t>The introduction and access to other media forms and formats, in particular emails and social media.</a:t>
            </a:r>
          </a:p>
        </p:txBody>
      </p:sp>
    </p:spTree>
    <p:extLst>
      <p:ext uri="{BB962C8B-B14F-4D97-AF65-F5344CB8AC3E}">
        <p14:creationId xmlns:p14="http://schemas.microsoft.com/office/powerpoint/2010/main" val="208090140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802A2A9-C77C-1C47-ACD2-ADCDD2113B77}"/>
              </a:ext>
            </a:extLst>
          </p:cNvPr>
          <p:cNvSpPr txBox="1"/>
          <p:nvPr/>
        </p:nvSpPr>
        <p:spPr>
          <a:xfrm>
            <a:off x="5761039" y="6324601"/>
            <a:ext cx="933269" cy="507831"/>
          </a:xfrm>
          <a:prstGeom prst="rect">
            <a:avLst/>
          </a:prstGeom>
          <a:noFill/>
        </p:spPr>
        <p:txBody>
          <a:bodyPr wrap="none">
            <a:spAutoFit/>
          </a:bodyPr>
          <a:lstStyle/>
          <a:p>
            <a:pPr>
              <a:defRPr/>
            </a:pPr>
            <a:r>
              <a:rPr lang="en-US" sz="900" dirty="0">
                <a:solidFill>
                  <a:schemeClr val="bg1">
                    <a:lumMod val="50000"/>
                  </a:schemeClr>
                </a:solidFill>
              </a:rPr>
              <a:t>Google Images</a:t>
            </a:r>
          </a:p>
          <a:p>
            <a:pPr>
              <a:defRPr/>
            </a:pPr>
            <a:endParaRPr lang="en-US" dirty="0"/>
          </a:p>
        </p:txBody>
      </p:sp>
      <p:sp>
        <p:nvSpPr>
          <p:cNvPr id="2" name="Rectangle 1">
            <a:extLst>
              <a:ext uri="{FF2B5EF4-FFF2-40B4-BE49-F238E27FC236}">
                <a16:creationId xmlns:a16="http://schemas.microsoft.com/office/drawing/2014/main" id="{99AF3F49-DA57-124E-A475-1BA0FFD54631}"/>
              </a:ext>
            </a:extLst>
          </p:cNvPr>
          <p:cNvSpPr/>
          <p:nvPr/>
        </p:nvSpPr>
        <p:spPr>
          <a:xfrm>
            <a:off x="541868" y="1828800"/>
            <a:ext cx="8280400" cy="2209836"/>
          </a:xfrm>
          <a:prstGeom prst="rect">
            <a:avLst/>
          </a:prstGeom>
        </p:spPr>
        <p:txBody>
          <a:bodyPr wrap="square">
            <a:spAutoFit/>
          </a:bodyPr>
          <a:lstStyle/>
          <a:p>
            <a:pPr>
              <a:lnSpc>
                <a:spcPct val="80000"/>
              </a:lnSpc>
            </a:pPr>
            <a:r>
              <a:rPr lang="en-US" altLang="en-US" b="1" dirty="0">
                <a:ea typeface="ＭＳ Ｐゴシック" panose="020B0600070205080204" pitchFamily="34" charset="-128"/>
              </a:rPr>
              <a:t>Summary</a:t>
            </a:r>
          </a:p>
          <a:p>
            <a:pPr>
              <a:lnSpc>
                <a:spcPct val="80000"/>
              </a:lnSpc>
            </a:pPr>
            <a:endParaRPr lang="en-US" altLang="en-US" b="1" dirty="0">
              <a:ea typeface="ＭＳ Ｐゴシック" panose="020B0600070205080204" pitchFamily="34" charset="-128"/>
            </a:endParaRPr>
          </a:p>
          <a:p>
            <a:pPr>
              <a:lnSpc>
                <a:spcPct val="80000"/>
              </a:lnSpc>
            </a:pPr>
            <a:r>
              <a:rPr lang="en-US" altLang="en-US" b="1" dirty="0">
                <a:ea typeface="ＭＳ Ｐゴシック" panose="020B0600070205080204" pitchFamily="34" charset="-128"/>
              </a:rPr>
              <a:t>Media and print changed due to:</a:t>
            </a:r>
          </a:p>
          <a:p>
            <a:pPr>
              <a:lnSpc>
                <a:spcPct val="80000"/>
              </a:lnSpc>
            </a:pPr>
            <a:endParaRPr lang="en-US" altLang="en-US" b="1" dirty="0">
              <a:solidFill>
                <a:srgbClr val="FF6600"/>
              </a:solidFill>
              <a:ea typeface="ＭＳ Ｐゴシック" panose="020B0600070205080204" pitchFamily="34" charset="-128"/>
            </a:endParaRPr>
          </a:p>
          <a:p>
            <a:pPr>
              <a:lnSpc>
                <a:spcPct val="80000"/>
              </a:lnSpc>
              <a:buFont typeface="Arial" panose="020B0604020202020204" pitchFamily="34" charset="0"/>
              <a:buAutoNum type="arabicParenR"/>
            </a:pPr>
            <a:r>
              <a:rPr lang="en-US" altLang="en-US" sz="2000" b="1" dirty="0">
                <a:solidFill>
                  <a:srgbClr val="FFFF00"/>
                </a:solidFill>
                <a:ea typeface="ＭＳ Ｐゴシック" panose="020B0600070205080204" pitchFamily="34" charset="-128"/>
              </a:rPr>
              <a:t>The advent of the internet and the expanded use of the internet.</a:t>
            </a:r>
          </a:p>
          <a:p>
            <a:pPr>
              <a:lnSpc>
                <a:spcPct val="80000"/>
              </a:lnSpc>
              <a:buFont typeface="Arial" panose="020B0604020202020204" pitchFamily="34" charset="0"/>
              <a:buAutoNum type="arabicParenR"/>
            </a:pPr>
            <a:r>
              <a:rPr lang="en-US" altLang="en-US" sz="2000" b="1" dirty="0">
                <a:solidFill>
                  <a:srgbClr val="FFFF00"/>
                </a:solidFill>
                <a:ea typeface="ＭＳ Ｐゴシック" panose="020B0600070205080204" pitchFamily="34" charset="-128"/>
              </a:rPr>
              <a:t>The introduction and access to other media forms and formats, in particular emails and social media.</a:t>
            </a:r>
          </a:p>
          <a:p>
            <a:pPr>
              <a:lnSpc>
                <a:spcPct val="80000"/>
              </a:lnSpc>
              <a:buFont typeface="Arial" panose="020B0604020202020204" pitchFamily="34" charset="0"/>
              <a:buAutoNum type="arabicParenR"/>
            </a:pPr>
            <a:r>
              <a:rPr lang="en-US" altLang="en-US" sz="2000" b="1" dirty="0">
                <a:solidFill>
                  <a:srgbClr val="FFFF00"/>
                </a:solidFill>
                <a:ea typeface="ＭＳ Ｐゴシック" panose="020B0600070205080204" pitchFamily="34" charset="-128"/>
              </a:rPr>
              <a:t>The depression/recession, financial decline during the end of the first decade of the 2000’s.</a:t>
            </a:r>
          </a:p>
        </p:txBody>
      </p:sp>
    </p:spTree>
    <p:extLst>
      <p:ext uri="{BB962C8B-B14F-4D97-AF65-F5344CB8AC3E}">
        <p14:creationId xmlns:p14="http://schemas.microsoft.com/office/powerpoint/2010/main" val="14298194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a:extLst>
              <a:ext uri="{FF2B5EF4-FFF2-40B4-BE49-F238E27FC236}">
                <a16:creationId xmlns:a16="http://schemas.microsoft.com/office/drawing/2014/main" id="{3785C01E-96A8-3C4D-A230-603FB523D633}"/>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A break</a:t>
            </a:r>
          </a:p>
        </p:txBody>
      </p:sp>
      <p:sp>
        <p:nvSpPr>
          <p:cNvPr id="4" name="Subtitle 3">
            <a:extLst>
              <a:ext uri="{FF2B5EF4-FFF2-40B4-BE49-F238E27FC236}">
                <a16:creationId xmlns:a16="http://schemas.microsoft.com/office/drawing/2014/main" id="{A0FE1C1E-E1E7-DD40-AA33-F46B06EB38FE}"/>
              </a:ext>
            </a:extLst>
          </p:cNvPr>
          <p:cNvSpPr>
            <a:spLocks noGrp="1"/>
          </p:cNvSpPr>
          <p:nvPr>
            <p:ph type="subTitle" idx="1"/>
          </p:nvPr>
        </p:nvSpPr>
        <p:spPr/>
        <p:txBody>
          <a:bodyPr rtlCol="0">
            <a:normAutofit/>
          </a:bodyPr>
          <a:lstStyle/>
          <a:p>
            <a:pPr>
              <a:defRPr/>
            </a:pPr>
            <a:endParaRPr lang="en-US">
              <a:ea typeface="+mn-ea"/>
              <a:cs typeface="+mn-cs"/>
            </a:endParaRPr>
          </a:p>
        </p:txBody>
      </p:sp>
    </p:spTree>
    <p:extLst>
      <p:ext uri="{BB962C8B-B14F-4D97-AF65-F5344CB8AC3E}">
        <p14:creationId xmlns:p14="http://schemas.microsoft.com/office/powerpoint/2010/main" val="33478017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F88B9-508D-0B47-B160-1162EB1B0A2D}"/>
              </a:ext>
            </a:extLst>
          </p:cNvPr>
          <p:cNvSpPr>
            <a:spLocks noGrp="1"/>
          </p:cNvSpPr>
          <p:nvPr>
            <p:ph type="title"/>
          </p:nvPr>
        </p:nvSpPr>
        <p:spPr/>
        <p:txBody>
          <a:bodyPr/>
          <a:lstStyle/>
          <a:p>
            <a:r>
              <a:rPr lang="en-US" dirty="0"/>
              <a:t>File Storage,  FTP Sites</a:t>
            </a:r>
          </a:p>
        </p:txBody>
      </p:sp>
      <p:sp>
        <p:nvSpPr>
          <p:cNvPr id="3" name="Text Placeholder 2">
            <a:extLst>
              <a:ext uri="{FF2B5EF4-FFF2-40B4-BE49-F238E27FC236}">
                <a16:creationId xmlns:a16="http://schemas.microsoft.com/office/drawing/2014/main" id="{1927AD96-8564-C64D-93F0-E4280AA13532}"/>
              </a:ext>
            </a:extLst>
          </p:cNvPr>
          <p:cNvSpPr>
            <a:spLocks noGrp="1"/>
          </p:cNvSpPr>
          <p:nvPr>
            <p:ph type="body" idx="1"/>
          </p:nvPr>
        </p:nvSpPr>
        <p:spPr/>
        <p:txBody>
          <a:bodyPr/>
          <a:lstStyle/>
          <a:p>
            <a:r>
              <a:rPr lang="en-US" dirty="0"/>
              <a:t>What is correct file storage?</a:t>
            </a:r>
          </a:p>
          <a:p>
            <a:r>
              <a:rPr lang="en-US" dirty="0"/>
              <a:t>Experience with </a:t>
            </a:r>
            <a:r>
              <a:rPr lang="en-US" dirty="0" err="1"/>
              <a:t>Smugmub</a:t>
            </a:r>
            <a:r>
              <a:rPr lang="en-US" dirty="0"/>
              <a:t>, Dropbox, WeTransfer</a:t>
            </a:r>
          </a:p>
          <a:p>
            <a:r>
              <a:rPr lang="en-US" dirty="0"/>
              <a:t>Your Cloud</a:t>
            </a:r>
          </a:p>
          <a:p>
            <a:r>
              <a:rPr lang="en-US" dirty="0"/>
              <a:t>Google Cloud</a:t>
            </a:r>
          </a:p>
        </p:txBody>
      </p:sp>
    </p:spTree>
    <p:extLst>
      <p:ext uri="{BB962C8B-B14F-4D97-AF65-F5344CB8AC3E}">
        <p14:creationId xmlns:p14="http://schemas.microsoft.com/office/powerpoint/2010/main" val="9883219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A7C34-8381-5746-AEF3-686C91720FB3}"/>
              </a:ext>
            </a:extLst>
          </p:cNvPr>
          <p:cNvSpPr>
            <a:spLocks noGrp="1"/>
          </p:cNvSpPr>
          <p:nvPr>
            <p:ph type="title"/>
          </p:nvPr>
        </p:nvSpPr>
        <p:spPr/>
        <p:txBody>
          <a:bodyPr/>
          <a:lstStyle/>
          <a:p>
            <a:r>
              <a:rPr lang="en-US" dirty="0"/>
              <a:t>Smugmug</a:t>
            </a:r>
          </a:p>
        </p:txBody>
      </p:sp>
      <p:pic>
        <p:nvPicPr>
          <p:cNvPr id="8" name="Picture Placeholder 7" descr="A person standing in front of a tree&#10;&#10;Description automatically generated">
            <a:extLst>
              <a:ext uri="{FF2B5EF4-FFF2-40B4-BE49-F238E27FC236}">
                <a16:creationId xmlns:a16="http://schemas.microsoft.com/office/drawing/2014/main" id="{340182C4-6C72-B74A-9CB3-E1E0E0A5338D}"/>
              </a:ext>
            </a:extLst>
          </p:cNvPr>
          <p:cNvPicPr>
            <a:picLocks noGrp="1" noChangeAspect="1"/>
          </p:cNvPicPr>
          <p:nvPr>
            <p:ph type="pic" idx="1"/>
          </p:nvPr>
        </p:nvPicPr>
        <p:blipFill>
          <a:blip r:embed="rId2"/>
          <a:srcRect t="1735" b="1735"/>
          <a:stretch>
            <a:fillRect/>
          </a:stretch>
        </p:blipFill>
        <p:spPr/>
      </p:pic>
      <p:sp>
        <p:nvSpPr>
          <p:cNvPr id="4" name="Text Placeholder 3">
            <a:extLst>
              <a:ext uri="{FF2B5EF4-FFF2-40B4-BE49-F238E27FC236}">
                <a16:creationId xmlns:a16="http://schemas.microsoft.com/office/drawing/2014/main" id="{26D9DED2-DA28-0C40-895E-208CD1F7E9A5}"/>
              </a:ext>
            </a:extLst>
          </p:cNvPr>
          <p:cNvSpPr>
            <a:spLocks noGrp="1"/>
          </p:cNvSpPr>
          <p:nvPr>
            <p:ph type="body" sz="half" idx="2"/>
          </p:nvPr>
        </p:nvSpPr>
        <p:spPr/>
        <p:txBody>
          <a:bodyPr/>
          <a:lstStyle/>
          <a:p>
            <a:r>
              <a:rPr lang="en-US" dirty="0">
                <a:hlinkClick r:id="rId3"/>
              </a:rPr>
              <a:t>https://</a:t>
            </a:r>
            <a:r>
              <a:rPr lang="en-US" dirty="0" err="1">
                <a:hlinkClick r:id="rId3"/>
              </a:rPr>
              <a:t>thaddeuskubis.smugmug.com</a:t>
            </a:r>
            <a:r>
              <a:rPr lang="en-US" dirty="0">
                <a:hlinkClick r:id="rId3"/>
              </a:rPr>
              <a:t>/</a:t>
            </a:r>
            <a:endParaRPr lang="en-US" dirty="0"/>
          </a:p>
        </p:txBody>
      </p:sp>
    </p:spTree>
    <p:extLst>
      <p:ext uri="{BB962C8B-B14F-4D97-AF65-F5344CB8AC3E}">
        <p14:creationId xmlns:p14="http://schemas.microsoft.com/office/powerpoint/2010/main" val="202820908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A7C34-8381-5746-AEF3-686C91720FB3}"/>
              </a:ext>
            </a:extLst>
          </p:cNvPr>
          <p:cNvSpPr>
            <a:spLocks noGrp="1"/>
          </p:cNvSpPr>
          <p:nvPr>
            <p:ph type="title"/>
          </p:nvPr>
        </p:nvSpPr>
        <p:spPr/>
        <p:txBody>
          <a:bodyPr/>
          <a:lstStyle/>
          <a:p>
            <a:r>
              <a:rPr lang="en-US" dirty="0"/>
              <a:t>Dropbox</a:t>
            </a:r>
          </a:p>
        </p:txBody>
      </p:sp>
      <p:sp>
        <p:nvSpPr>
          <p:cNvPr id="4" name="Text Placeholder 3">
            <a:extLst>
              <a:ext uri="{FF2B5EF4-FFF2-40B4-BE49-F238E27FC236}">
                <a16:creationId xmlns:a16="http://schemas.microsoft.com/office/drawing/2014/main" id="{26D9DED2-DA28-0C40-895E-208CD1F7E9A5}"/>
              </a:ext>
            </a:extLst>
          </p:cNvPr>
          <p:cNvSpPr>
            <a:spLocks noGrp="1"/>
          </p:cNvSpPr>
          <p:nvPr>
            <p:ph type="body" sz="half" idx="2"/>
          </p:nvPr>
        </p:nvSpPr>
        <p:spPr/>
        <p:txBody>
          <a:bodyPr/>
          <a:lstStyle/>
          <a:p>
            <a:r>
              <a:rPr lang="en-US" dirty="0"/>
              <a:t>Finder listing, Dropbox</a:t>
            </a:r>
          </a:p>
        </p:txBody>
      </p:sp>
      <p:pic>
        <p:nvPicPr>
          <p:cNvPr id="7" name="Picture Placeholder 6" descr="A screenshot of a cell phone&#10;&#10;Description automatically generated">
            <a:extLst>
              <a:ext uri="{FF2B5EF4-FFF2-40B4-BE49-F238E27FC236}">
                <a16:creationId xmlns:a16="http://schemas.microsoft.com/office/drawing/2014/main" id="{C46EFA3D-5B7E-0C49-A422-BE7DDCDF1509}"/>
              </a:ext>
            </a:extLst>
          </p:cNvPr>
          <p:cNvPicPr>
            <a:picLocks noGrp="1" noChangeAspect="1"/>
          </p:cNvPicPr>
          <p:nvPr>
            <p:ph type="pic" idx="1"/>
          </p:nvPr>
        </p:nvPicPr>
        <p:blipFill>
          <a:blip r:embed="rId2"/>
          <a:srcRect t="17075" b="17075"/>
          <a:stretch>
            <a:fillRect/>
          </a:stretch>
        </p:blipFill>
        <p:spPr/>
      </p:pic>
    </p:spTree>
    <p:extLst>
      <p:ext uri="{BB962C8B-B14F-4D97-AF65-F5344CB8AC3E}">
        <p14:creationId xmlns:p14="http://schemas.microsoft.com/office/powerpoint/2010/main" val="17461808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A7C34-8381-5746-AEF3-686C91720FB3}"/>
              </a:ext>
            </a:extLst>
          </p:cNvPr>
          <p:cNvSpPr>
            <a:spLocks noGrp="1"/>
          </p:cNvSpPr>
          <p:nvPr>
            <p:ph type="title"/>
          </p:nvPr>
        </p:nvSpPr>
        <p:spPr/>
        <p:txBody>
          <a:bodyPr/>
          <a:lstStyle/>
          <a:p>
            <a:r>
              <a:rPr lang="en-US" dirty="0"/>
              <a:t>FTP – File Transfer Protocol</a:t>
            </a:r>
          </a:p>
        </p:txBody>
      </p:sp>
      <p:sp>
        <p:nvSpPr>
          <p:cNvPr id="4" name="Text Placeholder 3">
            <a:extLst>
              <a:ext uri="{FF2B5EF4-FFF2-40B4-BE49-F238E27FC236}">
                <a16:creationId xmlns:a16="http://schemas.microsoft.com/office/drawing/2014/main" id="{26D9DED2-DA28-0C40-895E-208CD1F7E9A5}"/>
              </a:ext>
            </a:extLst>
          </p:cNvPr>
          <p:cNvSpPr>
            <a:spLocks noGrp="1"/>
          </p:cNvSpPr>
          <p:nvPr>
            <p:ph type="body" sz="half" idx="2"/>
          </p:nvPr>
        </p:nvSpPr>
        <p:spPr/>
        <p:txBody>
          <a:bodyPr/>
          <a:lstStyle/>
          <a:p>
            <a:r>
              <a:rPr lang="en-US" dirty="0"/>
              <a:t>Media, Printers, Agencies and more</a:t>
            </a:r>
          </a:p>
        </p:txBody>
      </p:sp>
      <p:pic>
        <p:nvPicPr>
          <p:cNvPr id="9" name="Picture Placeholder 8" descr="A person on a court with a racquet&#10;&#10;Description automatically generated">
            <a:extLst>
              <a:ext uri="{FF2B5EF4-FFF2-40B4-BE49-F238E27FC236}">
                <a16:creationId xmlns:a16="http://schemas.microsoft.com/office/drawing/2014/main" id="{466DC7F2-04FD-A74D-9ED3-880874D6B091}"/>
              </a:ext>
            </a:extLst>
          </p:cNvPr>
          <p:cNvPicPr>
            <a:picLocks noGrp="1" noChangeAspect="1"/>
          </p:cNvPicPr>
          <p:nvPr>
            <p:ph type="pic" idx="1"/>
          </p:nvPr>
        </p:nvPicPr>
        <p:blipFill>
          <a:blip r:embed="rId2"/>
          <a:srcRect t="4912" b="4912"/>
          <a:stretch>
            <a:fillRect/>
          </a:stretch>
        </p:blipFill>
        <p:spPr/>
      </p:pic>
    </p:spTree>
    <p:extLst>
      <p:ext uri="{BB962C8B-B14F-4D97-AF65-F5344CB8AC3E}">
        <p14:creationId xmlns:p14="http://schemas.microsoft.com/office/powerpoint/2010/main" val="2039275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BED9C395-BD32-5640-BAEA-50D38CB32F8F}"/>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Why me?</a:t>
            </a:r>
          </a:p>
        </p:txBody>
      </p:sp>
      <p:sp>
        <p:nvSpPr>
          <p:cNvPr id="3" name="Subtitle 2">
            <a:extLst>
              <a:ext uri="{FF2B5EF4-FFF2-40B4-BE49-F238E27FC236}">
                <a16:creationId xmlns:a16="http://schemas.microsoft.com/office/drawing/2014/main" id="{5867C572-5507-6946-87BC-A76DF5BC749E}"/>
              </a:ext>
            </a:extLst>
          </p:cNvPr>
          <p:cNvSpPr>
            <a:spLocks noGrp="1"/>
          </p:cNvSpPr>
          <p:nvPr>
            <p:ph type="subTitle" idx="1"/>
          </p:nvPr>
        </p:nvSpPr>
        <p:spPr>
          <a:xfrm>
            <a:off x="2987675" y="2005013"/>
            <a:ext cx="6400800" cy="1752600"/>
          </a:xfrm>
        </p:spPr>
        <p:txBody>
          <a:bodyPr rtlCol="0">
            <a:normAutofit/>
          </a:bodyPr>
          <a:lstStyle/>
          <a:p>
            <a:pPr>
              <a:defRPr/>
            </a:pPr>
            <a:r>
              <a:rPr lang="en-US" b="1" dirty="0">
                <a:solidFill>
                  <a:srgbClr val="FFFF00"/>
                </a:solidFill>
                <a:ea typeface="+mn-ea"/>
                <a:cs typeface="+mn-cs"/>
              </a:rPr>
              <a:t>Unique skill set:</a:t>
            </a:r>
          </a:p>
          <a:p>
            <a:pPr>
              <a:defRPr/>
            </a:pPr>
            <a:endParaRPr lang="en-US" dirty="0">
              <a:ea typeface="+mn-ea"/>
              <a:cs typeface="+mn-cs"/>
            </a:endParaRPr>
          </a:p>
        </p:txBody>
      </p:sp>
      <p:pic>
        <p:nvPicPr>
          <p:cNvPr id="34819" name="Picture 3" descr="lifes-crossroads.jpg">
            <a:extLst>
              <a:ext uri="{FF2B5EF4-FFF2-40B4-BE49-F238E27FC236}">
                <a16:creationId xmlns:a16="http://schemas.microsoft.com/office/drawing/2014/main" id="{E12E8902-6E3D-AA4E-8789-3B48A6E0D69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9939" y="2800350"/>
            <a:ext cx="8250237"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5E3CB231-97C4-E141-AF40-6ADDFBAA1C44}"/>
              </a:ext>
            </a:extLst>
          </p:cNvPr>
          <p:cNvSpPr txBox="1"/>
          <p:nvPr/>
        </p:nvSpPr>
        <p:spPr>
          <a:xfrm>
            <a:off x="5259388" y="6324600"/>
            <a:ext cx="1954212" cy="508000"/>
          </a:xfrm>
          <a:prstGeom prst="rect">
            <a:avLst/>
          </a:prstGeom>
          <a:noFill/>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900">
                <a:solidFill>
                  <a:srgbClr val="7F7F7F"/>
                </a:solidFill>
              </a:rPr>
              <a:t>Photo: Life’s Crossroads John Matlock</a:t>
            </a:r>
          </a:p>
          <a:p>
            <a:pPr eaLnBrk="1" hangingPunct="1"/>
            <a:endParaRPr lang="en-US" altLang="en-US" sz="1800"/>
          </a:p>
        </p:txBody>
      </p:sp>
      <p:sp>
        <p:nvSpPr>
          <p:cNvPr id="34821" name="TextBox 6">
            <a:extLst>
              <a:ext uri="{FF2B5EF4-FFF2-40B4-BE49-F238E27FC236}">
                <a16:creationId xmlns:a16="http://schemas.microsoft.com/office/drawing/2014/main" id="{0F768809-B8B7-5442-B6FD-0F9C9B0160B5}"/>
              </a:ext>
            </a:extLst>
          </p:cNvPr>
          <p:cNvSpPr txBox="1">
            <a:spLocks noChangeArrowheads="1"/>
          </p:cNvSpPr>
          <p:nvPr/>
        </p:nvSpPr>
        <p:spPr bwMode="auto">
          <a:xfrm>
            <a:off x="2987676" y="2859088"/>
            <a:ext cx="2454275" cy="64611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800" dirty="0">
                <a:solidFill>
                  <a:srgbClr val="0070C0"/>
                </a:solidFill>
                <a:latin typeface="Arial Black" panose="020B0604020202020204" pitchFamily="34" charset="0"/>
              </a:rPr>
              <a:t>Marketing/</a:t>
            </a:r>
          </a:p>
          <a:p>
            <a:pPr algn="ctr" eaLnBrk="1" hangingPunct="1"/>
            <a:r>
              <a:rPr lang="en-US" altLang="en-US" sz="1800" dirty="0">
                <a:solidFill>
                  <a:srgbClr val="0070C0"/>
                </a:solidFill>
                <a:latin typeface="Arial Black" panose="020B0604020202020204" pitchFamily="34" charset="0"/>
              </a:rPr>
              <a:t>Communications</a:t>
            </a:r>
          </a:p>
        </p:txBody>
      </p:sp>
      <p:sp>
        <p:nvSpPr>
          <p:cNvPr id="9" name="TextBox 8">
            <a:extLst>
              <a:ext uri="{FF2B5EF4-FFF2-40B4-BE49-F238E27FC236}">
                <a16:creationId xmlns:a16="http://schemas.microsoft.com/office/drawing/2014/main" id="{A54EF558-AFCF-DB49-B2DF-ED4F1ECC5C4B}"/>
              </a:ext>
            </a:extLst>
          </p:cNvPr>
          <p:cNvSpPr txBox="1"/>
          <p:nvPr/>
        </p:nvSpPr>
        <p:spPr>
          <a:xfrm>
            <a:off x="4359275" y="5815014"/>
            <a:ext cx="1428750" cy="369887"/>
          </a:xfrm>
          <a:prstGeom prst="rect">
            <a:avLst/>
          </a:prstGeom>
          <a:solidFill>
            <a:schemeClr val="accent6">
              <a:lumMod val="75000"/>
            </a:schemeClr>
          </a:solidFill>
        </p:spPr>
        <p:txBody>
          <a:bodyPr>
            <a:spAutoFit/>
          </a:bodyPr>
          <a:lstStyle/>
          <a:p>
            <a:pPr algn="ctr">
              <a:defRPr/>
            </a:pPr>
            <a:r>
              <a:rPr lang="en-US" dirty="0">
                <a:latin typeface="Arial Black"/>
                <a:cs typeface="Arial Black"/>
              </a:rPr>
              <a:t>Creativity</a:t>
            </a:r>
          </a:p>
        </p:txBody>
      </p:sp>
      <p:sp>
        <p:nvSpPr>
          <p:cNvPr id="10" name="TextBox 9">
            <a:extLst>
              <a:ext uri="{FF2B5EF4-FFF2-40B4-BE49-F238E27FC236}">
                <a16:creationId xmlns:a16="http://schemas.microsoft.com/office/drawing/2014/main" id="{CA04A5DF-EB87-3846-A4A7-F50DE113C803}"/>
              </a:ext>
            </a:extLst>
          </p:cNvPr>
          <p:cNvSpPr txBox="1"/>
          <p:nvPr/>
        </p:nvSpPr>
        <p:spPr>
          <a:xfrm>
            <a:off x="2039939" y="5170488"/>
            <a:ext cx="3219449" cy="369332"/>
          </a:xfrm>
          <a:prstGeom prst="rect">
            <a:avLst/>
          </a:prstGeom>
          <a:solidFill>
            <a:schemeClr val="tx2">
              <a:lumMod val="60000"/>
              <a:lumOff val="40000"/>
            </a:schemeClr>
          </a:solidFill>
        </p:spPr>
        <p:txBody>
          <a:bodyPr wrap="square">
            <a:spAutoFit/>
          </a:bodyPr>
          <a:lstStyle/>
          <a:p>
            <a:pPr algn="ctr">
              <a:defRPr/>
            </a:pPr>
            <a:r>
              <a:rPr lang="en-US" dirty="0">
                <a:solidFill>
                  <a:schemeClr val="bg1">
                    <a:lumMod val="95000"/>
                    <a:lumOff val="5000"/>
                  </a:schemeClr>
                </a:solidFill>
                <a:latin typeface="Arial Black"/>
                <a:cs typeface="Arial Black"/>
              </a:rPr>
              <a:t>Print/Production</a:t>
            </a:r>
          </a:p>
        </p:txBody>
      </p:sp>
      <p:sp>
        <p:nvSpPr>
          <p:cNvPr id="11" name="TextBox 5">
            <a:extLst>
              <a:ext uri="{FF2B5EF4-FFF2-40B4-BE49-F238E27FC236}">
                <a16:creationId xmlns:a16="http://schemas.microsoft.com/office/drawing/2014/main" id="{5830FDA7-2630-5440-8556-2EFC15048574}"/>
              </a:ext>
            </a:extLst>
          </p:cNvPr>
          <p:cNvSpPr txBox="1">
            <a:spLocks noChangeArrowheads="1"/>
          </p:cNvSpPr>
          <p:nvPr/>
        </p:nvSpPr>
        <p:spPr bwMode="auto">
          <a:xfrm>
            <a:off x="8710614" y="3122613"/>
            <a:ext cx="1957387" cy="3683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eaLnBrk="1" hangingPunct="1"/>
            <a:r>
              <a:rPr lang="en-US" altLang="en-US" sz="1800" dirty="0">
                <a:solidFill>
                  <a:srgbClr val="C00000"/>
                </a:solidFill>
                <a:latin typeface="Arial Black" panose="020B0604020202020204" pitchFamily="34" charset="0"/>
              </a:rPr>
              <a:t>Mutant Print</a:t>
            </a:r>
          </a:p>
        </p:txBody>
      </p:sp>
      <p:pic>
        <p:nvPicPr>
          <p:cNvPr id="12" name="Picture 11" descr="Kubis_cover[1].pdf">
            <a:extLst>
              <a:ext uri="{FF2B5EF4-FFF2-40B4-BE49-F238E27FC236}">
                <a16:creationId xmlns:a16="http://schemas.microsoft.com/office/drawing/2014/main" id="{F324871D-594C-8047-A727-2BB9A423341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10263" y="2662238"/>
            <a:ext cx="2830512" cy="366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26308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a:extLst>
              <a:ext uri="{FF2B5EF4-FFF2-40B4-BE49-F238E27FC236}">
                <a16:creationId xmlns:a16="http://schemas.microsoft.com/office/drawing/2014/main" id="{3785C01E-96A8-3C4D-A230-603FB523D633}"/>
              </a:ext>
            </a:extLst>
          </p:cNvPr>
          <p:cNvSpPr>
            <a:spLocks noGrp="1"/>
          </p:cNvSpPr>
          <p:nvPr>
            <p:ph type="ctrTitle"/>
          </p:nvPr>
        </p:nvSpPr>
        <p:spPr>
          <a:xfrm>
            <a:off x="2209800" y="371476"/>
            <a:ext cx="7772400" cy="1470025"/>
          </a:xfrm>
        </p:spPr>
        <p:txBody>
          <a:bodyPr/>
          <a:lstStyle/>
          <a:p>
            <a:pPr eaLnBrk="1" hangingPunct="1"/>
            <a:r>
              <a:rPr lang="en-US" altLang="en-US" b="1" dirty="0">
                <a:ea typeface="ＭＳ Ｐゴシック" panose="020B0600070205080204" pitchFamily="34" charset="-128"/>
              </a:rPr>
              <a:t>File Types</a:t>
            </a:r>
          </a:p>
        </p:txBody>
      </p:sp>
      <p:sp>
        <p:nvSpPr>
          <p:cNvPr id="4" name="Subtitle 3">
            <a:extLst>
              <a:ext uri="{FF2B5EF4-FFF2-40B4-BE49-F238E27FC236}">
                <a16:creationId xmlns:a16="http://schemas.microsoft.com/office/drawing/2014/main" id="{A0FE1C1E-E1E7-DD40-AA33-F46B06EB38FE}"/>
              </a:ext>
            </a:extLst>
          </p:cNvPr>
          <p:cNvSpPr>
            <a:spLocks noGrp="1"/>
          </p:cNvSpPr>
          <p:nvPr>
            <p:ph type="subTitle" idx="1"/>
          </p:nvPr>
        </p:nvSpPr>
        <p:spPr>
          <a:xfrm>
            <a:off x="714188" y="2734573"/>
            <a:ext cx="8144134" cy="1117687"/>
          </a:xfrm>
        </p:spPr>
        <p:txBody>
          <a:bodyPr rtlCol="0">
            <a:normAutofit/>
          </a:bodyPr>
          <a:lstStyle/>
          <a:p>
            <a:pPr>
              <a:defRPr/>
            </a:pPr>
            <a:r>
              <a:rPr lang="en-US" dirty="0">
                <a:ea typeface="+mn-ea"/>
                <a:cs typeface="+mn-cs"/>
              </a:rPr>
              <a:t>The correct file is part of the process, examine your media kit selection and determine what file type they require!</a:t>
            </a:r>
          </a:p>
        </p:txBody>
      </p:sp>
      <p:sp>
        <p:nvSpPr>
          <p:cNvPr id="2" name="TextBox 1">
            <a:extLst>
              <a:ext uri="{FF2B5EF4-FFF2-40B4-BE49-F238E27FC236}">
                <a16:creationId xmlns:a16="http://schemas.microsoft.com/office/drawing/2014/main" id="{89CD5868-F1D3-6C41-BCCF-E755BDED6BF0}"/>
              </a:ext>
            </a:extLst>
          </p:cNvPr>
          <p:cNvSpPr txBox="1"/>
          <p:nvPr/>
        </p:nvSpPr>
        <p:spPr>
          <a:xfrm>
            <a:off x="1769533" y="4370169"/>
            <a:ext cx="7920373" cy="1200329"/>
          </a:xfrm>
          <a:prstGeom prst="rect">
            <a:avLst/>
          </a:prstGeom>
          <a:noFill/>
        </p:spPr>
        <p:txBody>
          <a:bodyPr wrap="none" rtlCol="0">
            <a:spAutoFit/>
          </a:bodyPr>
          <a:lstStyle/>
          <a:p>
            <a:r>
              <a:rPr lang="en-US" dirty="0">
                <a:hlinkClick r:id="rId3"/>
              </a:rPr>
              <a:t>https://dcopy.net/support/file-formats/print-file-formats.php</a:t>
            </a:r>
          </a:p>
          <a:p>
            <a:r>
              <a:rPr lang="en-US" dirty="0">
                <a:hlinkClick r:id="rId3"/>
              </a:rPr>
              <a:t>http://resources.printhandbook.com/pages/file-types.php</a:t>
            </a:r>
            <a:endParaRPr lang="en-US" dirty="0"/>
          </a:p>
          <a:p>
            <a:r>
              <a:rPr lang="en-US" dirty="0">
                <a:hlinkClick r:id="rId4"/>
              </a:rPr>
              <a:t>https://www.lifewire.com/which-graphics-file-format-is-best-1701773</a:t>
            </a:r>
            <a:endParaRPr lang="en-US" dirty="0"/>
          </a:p>
          <a:p>
            <a:r>
              <a:rPr lang="en-US" dirty="0">
                <a:hlinkClick r:id="rId5"/>
              </a:rPr>
              <a:t>https://</a:t>
            </a:r>
            <a:r>
              <a:rPr lang="en-US" dirty="0" err="1">
                <a:hlinkClick r:id="rId5"/>
              </a:rPr>
              <a:t>www.blueprintsvmg.com</a:t>
            </a:r>
            <a:r>
              <a:rPr lang="en-US" dirty="0">
                <a:hlinkClick r:id="rId5"/>
              </a:rPr>
              <a:t>/the-print-production-process-explained/</a:t>
            </a:r>
            <a:endParaRPr lang="en-US" dirty="0"/>
          </a:p>
        </p:txBody>
      </p:sp>
    </p:spTree>
    <p:extLst>
      <p:ext uri="{BB962C8B-B14F-4D97-AF65-F5344CB8AC3E}">
        <p14:creationId xmlns:p14="http://schemas.microsoft.com/office/powerpoint/2010/main" val="298198977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a:extLst>
              <a:ext uri="{FF2B5EF4-FFF2-40B4-BE49-F238E27FC236}">
                <a16:creationId xmlns:a16="http://schemas.microsoft.com/office/drawing/2014/main" id="{3785C01E-96A8-3C4D-A230-603FB523D633}"/>
              </a:ext>
            </a:extLst>
          </p:cNvPr>
          <p:cNvSpPr>
            <a:spLocks noGrp="1"/>
          </p:cNvSpPr>
          <p:nvPr>
            <p:ph type="ctrTitle"/>
          </p:nvPr>
        </p:nvSpPr>
        <p:spPr>
          <a:xfrm>
            <a:off x="2209800" y="371476"/>
            <a:ext cx="7772400" cy="1470025"/>
          </a:xfrm>
        </p:spPr>
        <p:txBody>
          <a:bodyPr/>
          <a:lstStyle/>
          <a:p>
            <a:pPr eaLnBrk="1" hangingPunct="1"/>
            <a:r>
              <a:rPr lang="en-US" altLang="en-US" b="1" dirty="0">
                <a:ea typeface="ＭＳ Ｐゴシック" panose="020B0600070205080204" pitchFamily="34" charset="-128"/>
              </a:rPr>
              <a:t>In Class Assignment</a:t>
            </a:r>
          </a:p>
        </p:txBody>
      </p:sp>
      <p:sp>
        <p:nvSpPr>
          <p:cNvPr id="4" name="Subtitle 3">
            <a:extLst>
              <a:ext uri="{FF2B5EF4-FFF2-40B4-BE49-F238E27FC236}">
                <a16:creationId xmlns:a16="http://schemas.microsoft.com/office/drawing/2014/main" id="{A0FE1C1E-E1E7-DD40-AA33-F46B06EB38FE}"/>
              </a:ext>
            </a:extLst>
          </p:cNvPr>
          <p:cNvSpPr>
            <a:spLocks noGrp="1"/>
          </p:cNvSpPr>
          <p:nvPr>
            <p:ph type="subTitle" idx="1"/>
          </p:nvPr>
        </p:nvSpPr>
        <p:spPr>
          <a:xfrm>
            <a:off x="714188" y="2734573"/>
            <a:ext cx="8144134" cy="1117687"/>
          </a:xfrm>
        </p:spPr>
        <p:txBody>
          <a:bodyPr rtlCol="0">
            <a:normAutofit fontScale="92500" lnSpcReduction="10000"/>
          </a:bodyPr>
          <a:lstStyle/>
          <a:p>
            <a:pPr>
              <a:defRPr/>
            </a:pPr>
            <a:r>
              <a:rPr lang="en-US" dirty="0">
                <a:ea typeface="+mn-ea"/>
                <a:cs typeface="+mn-cs"/>
              </a:rPr>
              <a:t>Select a print advertisement from the provided media and break the ad down into components</a:t>
            </a:r>
            <a:r>
              <a:rPr lang="en-US" dirty="0"/>
              <a:t>. Size of ad, how does it relate to other ads on the page and facing page, how many images and what type of images, type size, colors used, bleed, gutter, other visual components. </a:t>
            </a:r>
            <a:endParaRPr lang="en-US" dirty="0">
              <a:ea typeface="+mn-ea"/>
              <a:cs typeface="+mn-cs"/>
            </a:endParaRPr>
          </a:p>
        </p:txBody>
      </p:sp>
    </p:spTree>
    <p:extLst>
      <p:ext uri="{BB962C8B-B14F-4D97-AF65-F5344CB8AC3E}">
        <p14:creationId xmlns:p14="http://schemas.microsoft.com/office/powerpoint/2010/main" val="2591466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a:extLst>
              <a:ext uri="{FF2B5EF4-FFF2-40B4-BE49-F238E27FC236}">
                <a16:creationId xmlns:a16="http://schemas.microsoft.com/office/drawing/2014/main" id="{3785C01E-96A8-3C4D-A230-603FB523D633}"/>
              </a:ext>
            </a:extLst>
          </p:cNvPr>
          <p:cNvSpPr>
            <a:spLocks noGrp="1"/>
          </p:cNvSpPr>
          <p:nvPr>
            <p:ph type="ctrTitle"/>
          </p:nvPr>
        </p:nvSpPr>
        <p:spPr>
          <a:xfrm>
            <a:off x="2209800" y="371476"/>
            <a:ext cx="7772400" cy="1470025"/>
          </a:xfrm>
        </p:spPr>
        <p:txBody>
          <a:bodyPr/>
          <a:lstStyle/>
          <a:p>
            <a:pPr eaLnBrk="1" hangingPunct="1"/>
            <a:r>
              <a:rPr lang="en-US" altLang="en-US" b="1" dirty="0">
                <a:ea typeface="ＭＳ Ｐゴシック" panose="020B0600070205080204" pitchFamily="34" charset="-128"/>
              </a:rPr>
              <a:t>Homework Assignment</a:t>
            </a:r>
          </a:p>
        </p:txBody>
      </p:sp>
      <p:sp>
        <p:nvSpPr>
          <p:cNvPr id="4" name="Subtitle 3">
            <a:extLst>
              <a:ext uri="{FF2B5EF4-FFF2-40B4-BE49-F238E27FC236}">
                <a16:creationId xmlns:a16="http://schemas.microsoft.com/office/drawing/2014/main" id="{A0FE1C1E-E1E7-DD40-AA33-F46B06EB38FE}"/>
              </a:ext>
            </a:extLst>
          </p:cNvPr>
          <p:cNvSpPr>
            <a:spLocks noGrp="1"/>
          </p:cNvSpPr>
          <p:nvPr>
            <p:ph type="subTitle" idx="1"/>
          </p:nvPr>
        </p:nvSpPr>
        <p:spPr>
          <a:xfrm>
            <a:off x="714188" y="2734573"/>
            <a:ext cx="8144134" cy="1117687"/>
          </a:xfrm>
        </p:spPr>
        <p:txBody>
          <a:bodyPr rtlCol="0">
            <a:normAutofit/>
          </a:bodyPr>
          <a:lstStyle/>
          <a:p>
            <a:pPr>
              <a:defRPr/>
            </a:pPr>
            <a:r>
              <a:rPr lang="en-US" dirty="0" err="1"/>
              <a:t>BrinNext</a:t>
            </a:r>
            <a:r>
              <a:rPr lang="en-US" dirty="0"/>
              <a:t> week, please bring to class, a printed sample of a Logistic, Market, Promote and Sell and, Print Media/Publishing, sample.</a:t>
            </a:r>
          </a:p>
          <a:p>
            <a:pPr>
              <a:defRPr/>
            </a:pPr>
            <a:r>
              <a:rPr lang="en-US" dirty="0"/>
              <a:t>Make sure the sample is clean and can be handled in class.</a:t>
            </a:r>
            <a:endParaRPr lang="en-US" dirty="0">
              <a:ea typeface="+mn-ea"/>
              <a:cs typeface="+mn-cs"/>
            </a:endParaRPr>
          </a:p>
        </p:txBody>
      </p:sp>
    </p:spTree>
    <p:extLst>
      <p:ext uri="{BB962C8B-B14F-4D97-AF65-F5344CB8AC3E}">
        <p14:creationId xmlns:p14="http://schemas.microsoft.com/office/powerpoint/2010/main" val="8799659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a:extLst>
              <a:ext uri="{FF2B5EF4-FFF2-40B4-BE49-F238E27FC236}">
                <a16:creationId xmlns:a16="http://schemas.microsoft.com/office/drawing/2014/main" id="{3785C01E-96A8-3C4D-A230-603FB523D633}"/>
              </a:ext>
            </a:extLst>
          </p:cNvPr>
          <p:cNvSpPr>
            <a:spLocks noGrp="1"/>
          </p:cNvSpPr>
          <p:nvPr>
            <p:ph type="ctrTitle"/>
          </p:nvPr>
        </p:nvSpPr>
        <p:spPr>
          <a:xfrm>
            <a:off x="2209800" y="371476"/>
            <a:ext cx="7772400" cy="1470025"/>
          </a:xfrm>
        </p:spPr>
        <p:txBody>
          <a:bodyPr/>
          <a:lstStyle/>
          <a:p>
            <a:pPr eaLnBrk="1" hangingPunct="1"/>
            <a:r>
              <a:rPr lang="en-US" altLang="en-US" b="1" dirty="0">
                <a:ea typeface="ＭＳ Ｐゴシック" panose="020B0600070205080204" pitchFamily="34" charset="-128"/>
              </a:rPr>
              <a:t>Preview Next Session</a:t>
            </a:r>
          </a:p>
        </p:txBody>
      </p:sp>
      <p:sp>
        <p:nvSpPr>
          <p:cNvPr id="4" name="Subtitle 3">
            <a:extLst>
              <a:ext uri="{FF2B5EF4-FFF2-40B4-BE49-F238E27FC236}">
                <a16:creationId xmlns:a16="http://schemas.microsoft.com/office/drawing/2014/main" id="{A0FE1C1E-E1E7-DD40-AA33-F46B06EB38FE}"/>
              </a:ext>
            </a:extLst>
          </p:cNvPr>
          <p:cNvSpPr>
            <a:spLocks noGrp="1"/>
          </p:cNvSpPr>
          <p:nvPr>
            <p:ph type="subTitle" idx="1"/>
          </p:nvPr>
        </p:nvSpPr>
        <p:spPr>
          <a:xfrm>
            <a:off x="714188" y="2734573"/>
            <a:ext cx="8144134" cy="1470025"/>
          </a:xfrm>
        </p:spPr>
        <p:txBody>
          <a:bodyPr rtlCol="0">
            <a:normAutofit fontScale="92500" lnSpcReduction="10000"/>
          </a:bodyPr>
          <a:lstStyle/>
          <a:p>
            <a:pPr>
              <a:defRPr/>
            </a:pPr>
            <a:r>
              <a:rPr lang="en-US" dirty="0">
                <a:ea typeface="+mn-ea"/>
                <a:cs typeface="+mn-cs"/>
              </a:rPr>
              <a:t>Discuss Raster, Vector file formats, correct document setup, Introduce the Mid-term Project. What is page imposition. In class assignment business card options.</a:t>
            </a:r>
          </a:p>
          <a:p>
            <a:pPr>
              <a:defRPr/>
            </a:pPr>
            <a:r>
              <a:rPr lang="en-US" dirty="0">
                <a:ea typeface="+mn-ea"/>
                <a:cs typeface="+mn-cs"/>
              </a:rPr>
              <a:t>Discuss advertising strategies, ad size, magazine and newspaper business model.</a:t>
            </a:r>
          </a:p>
        </p:txBody>
      </p:sp>
    </p:spTree>
    <p:extLst>
      <p:ext uri="{BB962C8B-B14F-4D97-AF65-F5344CB8AC3E}">
        <p14:creationId xmlns:p14="http://schemas.microsoft.com/office/powerpoint/2010/main" val="30722893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a:extLst>
              <a:ext uri="{FF2B5EF4-FFF2-40B4-BE49-F238E27FC236}">
                <a16:creationId xmlns:a16="http://schemas.microsoft.com/office/drawing/2014/main" id="{3785C01E-96A8-3C4D-A230-603FB523D633}"/>
              </a:ext>
            </a:extLst>
          </p:cNvPr>
          <p:cNvSpPr>
            <a:spLocks noGrp="1"/>
          </p:cNvSpPr>
          <p:nvPr>
            <p:ph type="ctrTitle"/>
          </p:nvPr>
        </p:nvSpPr>
        <p:spPr>
          <a:xfrm>
            <a:off x="372533" y="371476"/>
            <a:ext cx="11463867" cy="1470025"/>
          </a:xfrm>
        </p:spPr>
        <p:txBody>
          <a:bodyPr/>
          <a:lstStyle/>
          <a:p>
            <a:pPr eaLnBrk="1" hangingPunct="1"/>
            <a:r>
              <a:rPr lang="en-US" altLang="en-US" b="1" dirty="0">
                <a:ea typeface="ＭＳ Ｐゴシック" panose="020B0600070205080204" pitchFamily="34" charset="-128"/>
              </a:rPr>
              <a:t>Print Production for Designers</a:t>
            </a:r>
          </a:p>
        </p:txBody>
      </p:sp>
      <p:sp>
        <p:nvSpPr>
          <p:cNvPr id="4" name="Subtitle 3">
            <a:extLst>
              <a:ext uri="{FF2B5EF4-FFF2-40B4-BE49-F238E27FC236}">
                <a16:creationId xmlns:a16="http://schemas.microsoft.com/office/drawing/2014/main" id="{A0FE1C1E-E1E7-DD40-AA33-F46B06EB38FE}"/>
              </a:ext>
            </a:extLst>
          </p:cNvPr>
          <p:cNvSpPr>
            <a:spLocks noGrp="1"/>
          </p:cNvSpPr>
          <p:nvPr>
            <p:ph type="subTitle" idx="1"/>
          </p:nvPr>
        </p:nvSpPr>
        <p:spPr>
          <a:xfrm>
            <a:off x="714188" y="2734573"/>
            <a:ext cx="8144134" cy="1117687"/>
          </a:xfrm>
        </p:spPr>
        <p:txBody>
          <a:bodyPr rtlCol="0">
            <a:normAutofit lnSpcReduction="10000"/>
          </a:bodyPr>
          <a:lstStyle/>
          <a:p>
            <a:pPr>
              <a:defRPr/>
            </a:pPr>
            <a:r>
              <a:rPr lang="en-US" dirty="0"/>
              <a:t>Prof. Thaddeus B. Kubis</a:t>
            </a:r>
          </a:p>
          <a:p>
            <a:pPr>
              <a:defRPr/>
            </a:pPr>
            <a:r>
              <a:rPr lang="en-US" dirty="0">
                <a:ea typeface="+mn-ea"/>
                <a:cs typeface="+mn-cs"/>
                <a:hlinkClick r:id="rId3"/>
              </a:rPr>
              <a:t>tkubis@citytech.cuny.edu</a:t>
            </a:r>
            <a:endParaRPr lang="en-US" dirty="0">
              <a:ea typeface="+mn-ea"/>
              <a:cs typeface="+mn-cs"/>
            </a:endParaRPr>
          </a:p>
          <a:p>
            <a:pPr>
              <a:defRPr/>
            </a:pPr>
            <a:r>
              <a:rPr lang="en-US" dirty="0"/>
              <a:t>917.597.1891</a:t>
            </a:r>
            <a:endParaRPr lang="en-US" dirty="0">
              <a:ea typeface="+mn-ea"/>
              <a:cs typeface="+mn-cs"/>
            </a:endParaRPr>
          </a:p>
        </p:txBody>
      </p:sp>
    </p:spTree>
    <p:extLst>
      <p:ext uri="{BB962C8B-B14F-4D97-AF65-F5344CB8AC3E}">
        <p14:creationId xmlns:p14="http://schemas.microsoft.com/office/powerpoint/2010/main" val="108504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BED9C395-BD32-5640-BAEA-50D38CB32F8F}"/>
              </a:ext>
            </a:extLst>
          </p:cNvPr>
          <p:cNvSpPr>
            <a:spLocks noGrp="1"/>
          </p:cNvSpPr>
          <p:nvPr>
            <p:ph type="ctrTitle"/>
          </p:nvPr>
        </p:nvSpPr>
        <p:spPr>
          <a:xfrm>
            <a:off x="2209800" y="371476"/>
            <a:ext cx="7772400" cy="1470025"/>
          </a:xfrm>
        </p:spPr>
        <p:txBody>
          <a:bodyPr/>
          <a:lstStyle/>
          <a:p>
            <a:pPr eaLnBrk="1" hangingPunct="1"/>
            <a:r>
              <a:rPr lang="en-US" altLang="en-US" b="1">
                <a:ea typeface="ＭＳ Ｐゴシック" panose="020B0600070205080204" pitchFamily="34" charset="-128"/>
              </a:rPr>
              <a:t>Why me?</a:t>
            </a:r>
          </a:p>
        </p:txBody>
      </p:sp>
      <p:sp>
        <p:nvSpPr>
          <p:cNvPr id="3" name="Subtitle 2">
            <a:extLst>
              <a:ext uri="{FF2B5EF4-FFF2-40B4-BE49-F238E27FC236}">
                <a16:creationId xmlns:a16="http://schemas.microsoft.com/office/drawing/2014/main" id="{5867C572-5507-6946-87BC-A76DF5BC749E}"/>
              </a:ext>
            </a:extLst>
          </p:cNvPr>
          <p:cNvSpPr>
            <a:spLocks noGrp="1"/>
          </p:cNvSpPr>
          <p:nvPr>
            <p:ph type="subTitle" idx="1"/>
          </p:nvPr>
        </p:nvSpPr>
        <p:spPr>
          <a:xfrm>
            <a:off x="2987675" y="2005013"/>
            <a:ext cx="6400800" cy="1752600"/>
          </a:xfrm>
        </p:spPr>
        <p:txBody>
          <a:bodyPr rtlCol="0">
            <a:normAutofit/>
          </a:bodyPr>
          <a:lstStyle/>
          <a:p>
            <a:pPr>
              <a:defRPr/>
            </a:pPr>
            <a:r>
              <a:rPr lang="en-US" b="1" dirty="0">
                <a:solidFill>
                  <a:srgbClr val="FFFF00"/>
                </a:solidFill>
                <a:ea typeface="+mn-ea"/>
                <a:cs typeface="+mn-cs"/>
              </a:rPr>
              <a:t>Unique skill set:</a:t>
            </a:r>
          </a:p>
          <a:p>
            <a:pPr>
              <a:defRPr/>
            </a:pPr>
            <a:endParaRPr lang="en-US" dirty="0">
              <a:ea typeface="+mn-ea"/>
              <a:cs typeface="+mn-cs"/>
            </a:endParaRPr>
          </a:p>
        </p:txBody>
      </p:sp>
      <p:pic>
        <p:nvPicPr>
          <p:cNvPr id="34819" name="Picture 3" descr="lifes-crossroads.jpg">
            <a:extLst>
              <a:ext uri="{FF2B5EF4-FFF2-40B4-BE49-F238E27FC236}">
                <a16:creationId xmlns:a16="http://schemas.microsoft.com/office/drawing/2014/main" id="{E12E8902-6E3D-AA4E-8789-3B48A6E0D69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9939" y="2800350"/>
            <a:ext cx="8250237"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5E3CB231-97C4-E141-AF40-6ADDFBAA1C44}"/>
              </a:ext>
            </a:extLst>
          </p:cNvPr>
          <p:cNvSpPr txBox="1"/>
          <p:nvPr/>
        </p:nvSpPr>
        <p:spPr>
          <a:xfrm>
            <a:off x="5259388" y="6324600"/>
            <a:ext cx="1954212" cy="508000"/>
          </a:xfrm>
          <a:prstGeom prst="rect">
            <a:avLst/>
          </a:prstGeom>
          <a:noFill/>
        </p:spPr>
        <p:txBody>
          <a:bodyPr wrap="non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eaLnBrk="1" hangingPunct="1"/>
            <a:r>
              <a:rPr lang="en-US" altLang="en-US" sz="900">
                <a:solidFill>
                  <a:srgbClr val="7F7F7F"/>
                </a:solidFill>
              </a:rPr>
              <a:t>Photo: Life’s Crossroads John Matlock</a:t>
            </a:r>
          </a:p>
          <a:p>
            <a:pPr eaLnBrk="1" hangingPunct="1"/>
            <a:endParaRPr lang="en-US" altLang="en-US" sz="1800"/>
          </a:p>
        </p:txBody>
      </p:sp>
    </p:spTree>
    <p:extLst>
      <p:ext uri="{BB962C8B-B14F-4D97-AF65-F5344CB8AC3E}">
        <p14:creationId xmlns:p14="http://schemas.microsoft.com/office/powerpoint/2010/main" val="2253496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BA5-2551-8244-A0F0-C6A40F31E19C}"/>
              </a:ext>
            </a:extLst>
          </p:cNvPr>
          <p:cNvSpPr>
            <a:spLocks noGrp="1"/>
          </p:cNvSpPr>
          <p:nvPr>
            <p:ph type="title"/>
          </p:nvPr>
        </p:nvSpPr>
        <p:spPr/>
        <p:txBody>
          <a:bodyPr/>
          <a:lstStyle/>
          <a:p>
            <a:r>
              <a:rPr lang="en-US" dirty="0"/>
              <a:t>Session Two</a:t>
            </a:r>
          </a:p>
        </p:txBody>
      </p:sp>
      <p:sp>
        <p:nvSpPr>
          <p:cNvPr id="3" name="Content Placeholder 2">
            <a:extLst>
              <a:ext uri="{FF2B5EF4-FFF2-40B4-BE49-F238E27FC236}">
                <a16:creationId xmlns:a16="http://schemas.microsoft.com/office/drawing/2014/main" id="{4E8497A6-D4AB-9C4A-977E-758381B38623}"/>
              </a:ext>
            </a:extLst>
          </p:cNvPr>
          <p:cNvSpPr>
            <a:spLocks noGrp="1"/>
          </p:cNvSpPr>
          <p:nvPr>
            <p:ph idx="1"/>
          </p:nvPr>
        </p:nvSpPr>
        <p:spPr/>
        <p:txBody>
          <a:bodyPr>
            <a:normAutofit/>
          </a:bodyPr>
          <a:lstStyle/>
          <a:p>
            <a:r>
              <a:rPr lang="en-US" dirty="0"/>
              <a:t>Reverse Engineering</a:t>
            </a:r>
          </a:p>
        </p:txBody>
      </p:sp>
    </p:spTree>
    <p:extLst>
      <p:ext uri="{BB962C8B-B14F-4D97-AF65-F5344CB8AC3E}">
        <p14:creationId xmlns:p14="http://schemas.microsoft.com/office/powerpoint/2010/main" val="200834587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132</TotalTime>
  <Words>4241</Words>
  <Application>Microsoft Macintosh PowerPoint</Application>
  <PresentationFormat>Widescreen</PresentationFormat>
  <Paragraphs>492</Paragraphs>
  <Slides>74</Slides>
  <Notes>54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74</vt:i4>
      </vt:variant>
    </vt:vector>
  </HeadingPairs>
  <TitlesOfParts>
    <vt:vector size="81" baseType="lpstr">
      <vt:lpstr>Arial</vt:lpstr>
      <vt:lpstr>Arial Black</vt:lpstr>
      <vt:lpstr>Calibri</vt:lpstr>
      <vt:lpstr>Gill Sans</vt:lpstr>
      <vt:lpstr>Marlett</vt:lpstr>
      <vt:lpstr>Trebuchet MS</vt:lpstr>
      <vt:lpstr>Berlin</vt:lpstr>
      <vt:lpstr>Production for Designers</vt:lpstr>
      <vt:lpstr>Why me?</vt:lpstr>
      <vt:lpstr>Why me?</vt:lpstr>
      <vt:lpstr>Why me?</vt:lpstr>
      <vt:lpstr>Why me?</vt:lpstr>
      <vt:lpstr>Why me?</vt:lpstr>
      <vt:lpstr>Why me?</vt:lpstr>
      <vt:lpstr>Why me?</vt:lpstr>
      <vt:lpstr>Session Two</vt:lpstr>
      <vt:lpstr>Session Two</vt:lpstr>
      <vt:lpstr>Session Two</vt:lpstr>
      <vt:lpstr>Session Two</vt:lpstr>
      <vt:lpstr>Session Two</vt:lpstr>
      <vt:lpstr>Session Two</vt:lpstr>
      <vt:lpstr>Session Two</vt:lpstr>
      <vt:lpstr>Session Two</vt:lpstr>
      <vt:lpstr>Session Two</vt:lpstr>
      <vt:lpstr>Session Two</vt:lpstr>
      <vt:lpstr>Session Two</vt:lpstr>
      <vt:lpstr>Session Two</vt:lpstr>
      <vt:lpstr>The History of Print!</vt:lpstr>
      <vt:lpstr>The History of Print.</vt:lpstr>
      <vt:lpstr>The History of Print.</vt:lpstr>
      <vt:lpstr>The History of Print.</vt:lpstr>
      <vt:lpstr>The History of Print!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break</vt:lpstr>
      <vt:lpstr>What is Print – Printing?</vt:lpstr>
      <vt:lpstr>Dirty, smelly, dying</vt:lpstr>
      <vt:lpstr>Dirty, smelly, dying</vt:lpstr>
      <vt:lpstr>Highly responsive,</vt:lpstr>
      <vt:lpstr>Proven source,</vt:lpstr>
      <vt:lpstr>Positive ROI,</vt:lpstr>
      <vt:lpstr>Questions?</vt:lpstr>
      <vt:lpstr>What is Print – Printing?</vt:lpstr>
      <vt:lpstr>What is Print – Printing?</vt:lpstr>
      <vt:lpstr>What is Print – Printing?</vt:lpstr>
      <vt:lpstr>What is Print – Printing?</vt:lpstr>
      <vt:lpstr>What is Print – Printing?</vt:lpstr>
      <vt:lpstr>Print – Printing an Overview?  PRINT MEDIA</vt:lpstr>
      <vt:lpstr>Print – Printing an Overview?  PRODUCT LOGISTICS</vt:lpstr>
      <vt:lpstr>Print – Printing an Overview?  PRINT LOGISTICS</vt:lpstr>
      <vt:lpstr>Print – Printing an Overview?  MARKET, PROMOTE AND SELL</vt:lpstr>
      <vt:lpstr>Print – Printing an Overview?  MARKET, PROMOTE AND SELL</vt:lpstr>
      <vt:lpstr>Need a job?</vt:lpstr>
      <vt:lpstr>Chain of Communications.</vt:lpstr>
      <vt:lpstr>www.bls.gov</vt:lpstr>
      <vt:lpstr>Chain of Communications.</vt:lpstr>
      <vt:lpstr>PowerPoint Presentation</vt:lpstr>
      <vt:lpstr>PowerPoint Presentation</vt:lpstr>
      <vt:lpstr>PowerPoint Presentation</vt:lpstr>
      <vt:lpstr>PowerPoint Presentation</vt:lpstr>
      <vt:lpstr>A break</vt:lpstr>
      <vt:lpstr>File Storage,  FTP Sites</vt:lpstr>
      <vt:lpstr>Smugmug</vt:lpstr>
      <vt:lpstr>Dropbox</vt:lpstr>
      <vt:lpstr>FTP – File Transfer Protocol</vt:lpstr>
      <vt:lpstr>File Types</vt:lpstr>
      <vt:lpstr>In Class Assignment</vt:lpstr>
      <vt:lpstr>Homework Assignment</vt:lpstr>
      <vt:lpstr>Preview Next Session</vt:lpstr>
      <vt:lpstr>Print Production for Designers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Production for Designers</dc:title>
  <dc:creator>Thaddeus Kubis</dc:creator>
  <cp:lastModifiedBy>Thaddeus Kubis</cp:lastModifiedBy>
  <cp:revision>19</cp:revision>
  <dcterms:created xsi:type="dcterms:W3CDTF">2020-01-29T17:15:07Z</dcterms:created>
  <dcterms:modified xsi:type="dcterms:W3CDTF">2020-01-31T16:06:11Z</dcterms:modified>
</cp:coreProperties>
</file>