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notesMasterIdLst>
    <p:notesMasterId r:id="rId38"/>
  </p:notesMasterIdLst>
  <p:handoutMasterIdLst>
    <p:handoutMasterId r:id="rId39"/>
  </p:handoutMasterIdLst>
  <p:sldIdLst>
    <p:sldId id="256" r:id="rId2"/>
    <p:sldId id="302" r:id="rId3"/>
    <p:sldId id="316" r:id="rId4"/>
    <p:sldId id="312" r:id="rId5"/>
    <p:sldId id="317" r:id="rId6"/>
    <p:sldId id="313" r:id="rId7"/>
    <p:sldId id="314" r:id="rId8"/>
    <p:sldId id="315" r:id="rId9"/>
    <p:sldId id="318" r:id="rId10"/>
    <p:sldId id="283" r:id="rId11"/>
    <p:sldId id="303" r:id="rId12"/>
    <p:sldId id="310" r:id="rId13"/>
    <p:sldId id="296" r:id="rId14"/>
    <p:sldId id="304" r:id="rId15"/>
    <p:sldId id="297" r:id="rId16"/>
    <p:sldId id="274" r:id="rId17"/>
    <p:sldId id="293" r:id="rId18"/>
    <p:sldId id="301" r:id="rId19"/>
    <p:sldId id="319" r:id="rId20"/>
    <p:sldId id="311" r:id="rId21"/>
    <p:sldId id="294" r:id="rId22"/>
    <p:sldId id="265" r:id="rId23"/>
    <p:sldId id="285" r:id="rId24"/>
    <p:sldId id="298" r:id="rId25"/>
    <p:sldId id="309" r:id="rId26"/>
    <p:sldId id="287" r:id="rId27"/>
    <p:sldId id="305" r:id="rId28"/>
    <p:sldId id="306" r:id="rId29"/>
    <p:sldId id="307" r:id="rId30"/>
    <p:sldId id="308" r:id="rId31"/>
    <p:sldId id="281" r:id="rId32"/>
    <p:sldId id="286" r:id="rId33"/>
    <p:sldId id="282" r:id="rId34"/>
    <p:sldId id="275" r:id="rId35"/>
    <p:sldId id="292" r:id="rId36"/>
    <p:sldId id="266" r:id="rId3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77941" autoAdjust="0"/>
  </p:normalViewPr>
  <p:slideViewPr>
    <p:cSldViewPr>
      <p:cViewPr varScale="1">
        <p:scale>
          <a:sx n="90" d="100"/>
          <a:sy n="90" d="100"/>
        </p:scale>
        <p:origin x="456" y="90"/>
      </p:cViewPr>
      <p:guideLst>
        <p:guide orient="horz" pos="2160"/>
        <p:guide pos="432"/>
      </p:guideLst>
    </p:cSldViewPr>
  </p:slideViewPr>
  <p:outlineViewPr>
    <p:cViewPr>
      <p:scale>
        <a:sx n="25" d="100"/>
        <a:sy n="25" d="100"/>
      </p:scale>
      <p:origin x="0" y="52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8EC89C-2D7B-4E25-BD44-16A4053E5A0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F3A0656-EA14-49CA-9A1A-C67B7ADB6F63}">
      <dgm:prSet phldrT="[Text]" custT="1"/>
      <dgm:spPr/>
      <dgm:t>
        <a:bodyPr/>
        <a:lstStyle/>
        <a:p>
          <a:r>
            <a:rPr lang="en-US" sz="4400" dirty="0" smtClean="0"/>
            <a:t>PDO</a:t>
          </a:r>
          <a:endParaRPr lang="en-US" sz="2000" dirty="0"/>
        </a:p>
      </dgm:t>
    </dgm:pt>
    <dgm:pt modelId="{B8C877EC-D29C-4EC2-8143-FCFC312EB135}" type="parTrans" cxnId="{9A406300-234E-4FA9-BC7C-E7E160311948}">
      <dgm:prSet/>
      <dgm:spPr/>
      <dgm:t>
        <a:bodyPr/>
        <a:lstStyle/>
        <a:p>
          <a:endParaRPr lang="en-US"/>
        </a:p>
      </dgm:t>
    </dgm:pt>
    <dgm:pt modelId="{EF84926D-279B-4C71-8770-E08769F91463}" type="sibTrans" cxnId="{9A406300-234E-4FA9-BC7C-E7E160311948}">
      <dgm:prSet/>
      <dgm:spPr/>
      <dgm:t>
        <a:bodyPr/>
        <a:lstStyle/>
        <a:p>
          <a:endParaRPr lang="en-US"/>
        </a:p>
      </dgm:t>
    </dgm:pt>
    <dgm:pt modelId="{4AAD48F3-6AA3-466F-AC45-03CA874B2478}">
      <dgm:prSet phldrT="[Text]" custT="1"/>
      <dgm:spPr/>
      <dgm:t>
        <a:bodyPr/>
        <a:lstStyle/>
        <a:p>
          <a:r>
            <a:rPr lang="en-US" sz="4800" dirty="0" smtClean="0"/>
            <a:t>PGI</a:t>
          </a:r>
          <a:endParaRPr lang="en-US" sz="1600" dirty="0"/>
        </a:p>
      </dgm:t>
    </dgm:pt>
    <dgm:pt modelId="{096CB65B-3D82-4C9D-9898-E1ABC9DC2793}" type="parTrans" cxnId="{E2AC3151-E547-45F6-97A4-5652D4EF5FE4}">
      <dgm:prSet/>
      <dgm:spPr/>
      <dgm:t>
        <a:bodyPr/>
        <a:lstStyle/>
        <a:p>
          <a:endParaRPr lang="en-US"/>
        </a:p>
      </dgm:t>
    </dgm:pt>
    <dgm:pt modelId="{6FDC9CE3-4C95-4152-BA27-6F9A2819A1F7}" type="sibTrans" cxnId="{E2AC3151-E547-45F6-97A4-5652D4EF5FE4}">
      <dgm:prSet/>
      <dgm:spPr/>
      <dgm:t>
        <a:bodyPr/>
        <a:lstStyle/>
        <a:p>
          <a:endParaRPr lang="en-US"/>
        </a:p>
      </dgm:t>
    </dgm:pt>
    <dgm:pt modelId="{F74A7C5F-BA0A-4363-9BAB-5781A51EA2DD}">
      <dgm:prSet phldrT="[Text]" custT="1"/>
      <dgm:spPr/>
      <dgm:t>
        <a:bodyPr/>
        <a:lstStyle/>
        <a:p>
          <a:r>
            <a:rPr lang="en-US" sz="4400" dirty="0" smtClean="0"/>
            <a:t>Wine</a:t>
          </a:r>
          <a:endParaRPr lang="en-US" sz="1600" dirty="0"/>
        </a:p>
      </dgm:t>
    </dgm:pt>
    <dgm:pt modelId="{451C3648-82A7-41EE-B1B1-E1CAB178AD17}" type="parTrans" cxnId="{D71460AE-5F9D-4D78-9328-2A0234999419}">
      <dgm:prSet/>
      <dgm:spPr/>
      <dgm:t>
        <a:bodyPr/>
        <a:lstStyle/>
        <a:p>
          <a:endParaRPr lang="en-US"/>
        </a:p>
      </dgm:t>
    </dgm:pt>
    <dgm:pt modelId="{AD60B552-3FA5-435A-9F5B-9AABA322F80A}" type="sibTrans" cxnId="{D71460AE-5F9D-4D78-9328-2A0234999419}">
      <dgm:prSet/>
      <dgm:spPr/>
      <dgm:t>
        <a:bodyPr/>
        <a:lstStyle/>
        <a:p>
          <a:endParaRPr lang="en-US"/>
        </a:p>
      </dgm:t>
    </dgm:pt>
    <dgm:pt modelId="{AEEB1767-5817-45BF-8347-D4906BF5C4CA}" type="pres">
      <dgm:prSet presAssocID="{AC8EC89C-2D7B-4E25-BD44-16A4053E5A0D}" presName="compositeShape" presStyleCnt="0">
        <dgm:presLayoutVars>
          <dgm:dir/>
          <dgm:resizeHandles/>
        </dgm:presLayoutVars>
      </dgm:prSet>
      <dgm:spPr/>
    </dgm:pt>
    <dgm:pt modelId="{6E2C5489-14AC-42D8-ACA5-2B39E9965DE3}" type="pres">
      <dgm:prSet presAssocID="{AC8EC89C-2D7B-4E25-BD44-16A4053E5A0D}" presName="pyramid" presStyleLbl="node1" presStyleIdx="0" presStyleCnt="1"/>
      <dgm:spPr/>
    </dgm:pt>
    <dgm:pt modelId="{BE400369-C07B-487D-B5A5-A8559BA6B43A}" type="pres">
      <dgm:prSet presAssocID="{AC8EC89C-2D7B-4E25-BD44-16A4053E5A0D}" presName="theList" presStyleCnt="0"/>
      <dgm:spPr/>
    </dgm:pt>
    <dgm:pt modelId="{0E863325-7935-4290-A0D9-4F483207E0AF}" type="pres">
      <dgm:prSet presAssocID="{2F3A0656-EA14-49CA-9A1A-C67B7ADB6F63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F94FC-73BB-4AD3-93BD-0BD10E5C52A7}" type="pres">
      <dgm:prSet presAssocID="{2F3A0656-EA14-49CA-9A1A-C67B7ADB6F63}" presName="aSpace" presStyleCnt="0"/>
      <dgm:spPr/>
    </dgm:pt>
    <dgm:pt modelId="{E111F831-22BD-426D-8367-0722B0E07441}" type="pres">
      <dgm:prSet presAssocID="{4AAD48F3-6AA3-466F-AC45-03CA874B247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9648A-48A8-424A-81A4-B89DB0CA979E}" type="pres">
      <dgm:prSet presAssocID="{4AAD48F3-6AA3-466F-AC45-03CA874B2478}" presName="aSpace" presStyleCnt="0"/>
      <dgm:spPr/>
    </dgm:pt>
    <dgm:pt modelId="{23C1B4EE-FF39-4039-B5F0-79FDD1827C8E}" type="pres">
      <dgm:prSet presAssocID="{F74A7C5F-BA0A-4363-9BAB-5781A51EA2DD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68199-7180-4D21-873A-E895012ED4D9}" type="pres">
      <dgm:prSet presAssocID="{F74A7C5F-BA0A-4363-9BAB-5781A51EA2DD}" presName="aSpace" presStyleCnt="0"/>
      <dgm:spPr/>
    </dgm:pt>
  </dgm:ptLst>
  <dgm:cxnLst>
    <dgm:cxn modelId="{586981CE-A57F-463B-A5AF-627F1D31018C}" type="presOf" srcId="{AC8EC89C-2D7B-4E25-BD44-16A4053E5A0D}" destId="{AEEB1767-5817-45BF-8347-D4906BF5C4CA}" srcOrd="0" destOrd="0" presId="urn:microsoft.com/office/officeart/2005/8/layout/pyramid2"/>
    <dgm:cxn modelId="{9A406300-234E-4FA9-BC7C-E7E160311948}" srcId="{AC8EC89C-2D7B-4E25-BD44-16A4053E5A0D}" destId="{2F3A0656-EA14-49CA-9A1A-C67B7ADB6F63}" srcOrd="0" destOrd="0" parTransId="{B8C877EC-D29C-4EC2-8143-FCFC312EB135}" sibTransId="{EF84926D-279B-4C71-8770-E08769F91463}"/>
    <dgm:cxn modelId="{3F9362B1-7BCA-4FC1-9841-B7F93D65BADA}" type="presOf" srcId="{F74A7C5F-BA0A-4363-9BAB-5781A51EA2DD}" destId="{23C1B4EE-FF39-4039-B5F0-79FDD1827C8E}" srcOrd="0" destOrd="0" presId="urn:microsoft.com/office/officeart/2005/8/layout/pyramid2"/>
    <dgm:cxn modelId="{E2AC3151-E547-45F6-97A4-5652D4EF5FE4}" srcId="{AC8EC89C-2D7B-4E25-BD44-16A4053E5A0D}" destId="{4AAD48F3-6AA3-466F-AC45-03CA874B2478}" srcOrd="1" destOrd="0" parTransId="{096CB65B-3D82-4C9D-9898-E1ABC9DC2793}" sibTransId="{6FDC9CE3-4C95-4152-BA27-6F9A2819A1F7}"/>
    <dgm:cxn modelId="{91BF38A2-A94D-4E13-ACB1-9DD715CD72F6}" type="presOf" srcId="{2F3A0656-EA14-49CA-9A1A-C67B7ADB6F63}" destId="{0E863325-7935-4290-A0D9-4F483207E0AF}" srcOrd="0" destOrd="0" presId="urn:microsoft.com/office/officeart/2005/8/layout/pyramid2"/>
    <dgm:cxn modelId="{AB177FE1-CAEF-413E-8511-DC75084D01FD}" type="presOf" srcId="{4AAD48F3-6AA3-466F-AC45-03CA874B2478}" destId="{E111F831-22BD-426D-8367-0722B0E07441}" srcOrd="0" destOrd="0" presId="urn:microsoft.com/office/officeart/2005/8/layout/pyramid2"/>
    <dgm:cxn modelId="{D71460AE-5F9D-4D78-9328-2A0234999419}" srcId="{AC8EC89C-2D7B-4E25-BD44-16A4053E5A0D}" destId="{F74A7C5F-BA0A-4363-9BAB-5781A51EA2DD}" srcOrd="2" destOrd="0" parTransId="{451C3648-82A7-41EE-B1B1-E1CAB178AD17}" sibTransId="{AD60B552-3FA5-435A-9F5B-9AABA322F80A}"/>
    <dgm:cxn modelId="{D0146E95-11EB-402F-9BF4-402C125163C3}" type="presParOf" srcId="{AEEB1767-5817-45BF-8347-D4906BF5C4CA}" destId="{6E2C5489-14AC-42D8-ACA5-2B39E9965DE3}" srcOrd="0" destOrd="0" presId="urn:microsoft.com/office/officeart/2005/8/layout/pyramid2"/>
    <dgm:cxn modelId="{EB949CFD-A56A-41B3-AF57-A6A65BDDBEBA}" type="presParOf" srcId="{AEEB1767-5817-45BF-8347-D4906BF5C4CA}" destId="{BE400369-C07B-487D-B5A5-A8559BA6B43A}" srcOrd="1" destOrd="0" presId="urn:microsoft.com/office/officeart/2005/8/layout/pyramid2"/>
    <dgm:cxn modelId="{B198E4C2-9F5E-48D3-B110-A06E37D10FC6}" type="presParOf" srcId="{BE400369-C07B-487D-B5A5-A8559BA6B43A}" destId="{0E863325-7935-4290-A0D9-4F483207E0AF}" srcOrd="0" destOrd="0" presId="urn:microsoft.com/office/officeart/2005/8/layout/pyramid2"/>
    <dgm:cxn modelId="{D51DBE9A-8C78-48B5-AEEC-B8192E9F20CA}" type="presParOf" srcId="{BE400369-C07B-487D-B5A5-A8559BA6B43A}" destId="{92AF94FC-73BB-4AD3-93BD-0BD10E5C52A7}" srcOrd="1" destOrd="0" presId="urn:microsoft.com/office/officeart/2005/8/layout/pyramid2"/>
    <dgm:cxn modelId="{203932DE-9EBC-4463-80A0-645402649113}" type="presParOf" srcId="{BE400369-C07B-487D-B5A5-A8559BA6B43A}" destId="{E111F831-22BD-426D-8367-0722B0E07441}" srcOrd="2" destOrd="0" presId="urn:microsoft.com/office/officeart/2005/8/layout/pyramid2"/>
    <dgm:cxn modelId="{DD1F7605-C928-43E1-892A-65517DA434D4}" type="presParOf" srcId="{BE400369-C07B-487D-B5A5-A8559BA6B43A}" destId="{0EF9648A-48A8-424A-81A4-B89DB0CA979E}" srcOrd="3" destOrd="0" presId="urn:microsoft.com/office/officeart/2005/8/layout/pyramid2"/>
    <dgm:cxn modelId="{BD7F221C-A1E8-453D-A557-9206168D1B0E}" type="presParOf" srcId="{BE400369-C07B-487D-B5A5-A8559BA6B43A}" destId="{23C1B4EE-FF39-4039-B5F0-79FDD1827C8E}" srcOrd="4" destOrd="0" presId="urn:microsoft.com/office/officeart/2005/8/layout/pyramid2"/>
    <dgm:cxn modelId="{966403E7-7F4E-4DC4-A3B6-DE3A56D8F285}" type="presParOf" srcId="{BE400369-C07B-487D-B5A5-A8559BA6B43A}" destId="{13C68199-7180-4D21-873A-E895012ED4D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AFFD9E-AEC1-495B-BDB6-9123FAF94DE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7A05D6-9054-4494-879D-0AAC4B14A8E9}">
      <dgm:prSet phldrT="[Text]"/>
      <dgm:spPr/>
      <dgm:t>
        <a:bodyPr/>
        <a:lstStyle/>
        <a:p>
          <a:r>
            <a:rPr lang="en-US" dirty="0" smtClean="0"/>
            <a:t>France</a:t>
          </a:r>
          <a:endParaRPr lang="en-US" dirty="0"/>
        </a:p>
      </dgm:t>
    </dgm:pt>
    <dgm:pt modelId="{B3ADCB13-B38D-4923-876F-A191E85D4E9F}" type="parTrans" cxnId="{54063D12-987B-4CEA-8FFD-DABC4CFD50AE}">
      <dgm:prSet/>
      <dgm:spPr/>
      <dgm:t>
        <a:bodyPr/>
        <a:lstStyle/>
        <a:p>
          <a:endParaRPr lang="en-US"/>
        </a:p>
      </dgm:t>
    </dgm:pt>
    <dgm:pt modelId="{390E2BF1-5B5E-46F2-8707-9195D1C5CA4D}" type="sibTrans" cxnId="{54063D12-987B-4CEA-8FFD-DABC4CFD50AE}">
      <dgm:prSet/>
      <dgm:spPr/>
      <dgm:t>
        <a:bodyPr/>
        <a:lstStyle/>
        <a:p>
          <a:endParaRPr lang="en-US"/>
        </a:p>
      </dgm:t>
    </dgm:pt>
    <dgm:pt modelId="{B6A9C59E-66D6-4DD9-BDAD-3BCF98206DA8}">
      <dgm:prSet phldrT="[Text]"/>
      <dgm:spPr/>
      <dgm:t>
        <a:bodyPr/>
        <a:lstStyle/>
        <a:p>
          <a:r>
            <a:rPr lang="en-US" dirty="0" smtClean="0"/>
            <a:t>AOP or AOC,  IGP,   Vin</a:t>
          </a:r>
          <a:endParaRPr lang="en-US" dirty="0"/>
        </a:p>
      </dgm:t>
    </dgm:pt>
    <dgm:pt modelId="{2577A601-F238-4EB0-ACF2-A4E71D562918}" type="parTrans" cxnId="{79D69552-AD0D-4529-8D3D-74B349F79784}">
      <dgm:prSet/>
      <dgm:spPr/>
      <dgm:t>
        <a:bodyPr/>
        <a:lstStyle/>
        <a:p>
          <a:endParaRPr lang="en-US"/>
        </a:p>
      </dgm:t>
    </dgm:pt>
    <dgm:pt modelId="{C293EFD7-0398-47BB-B957-6251D21A1330}" type="sibTrans" cxnId="{79D69552-AD0D-4529-8D3D-74B349F79784}">
      <dgm:prSet/>
      <dgm:spPr/>
      <dgm:t>
        <a:bodyPr/>
        <a:lstStyle/>
        <a:p>
          <a:endParaRPr lang="en-US"/>
        </a:p>
      </dgm:t>
    </dgm:pt>
    <dgm:pt modelId="{0D21DF66-A230-4899-9831-9986EB9A420B}">
      <dgm:prSet phldrT="[Text]"/>
      <dgm:spPr/>
      <dgm:t>
        <a:bodyPr/>
        <a:lstStyle/>
        <a:p>
          <a:r>
            <a:rPr lang="en-US" dirty="0" smtClean="0"/>
            <a:t>Italy</a:t>
          </a:r>
          <a:endParaRPr lang="en-US" dirty="0"/>
        </a:p>
      </dgm:t>
    </dgm:pt>
    <dgm:pt modelId="{3C21B188-6FE3-4508-9564-53E9A13DCB5A}" type="parTrans" cxnId="{91198FA5-F278-4E88-B112-72D68F907BA1}">
      <dgm:prSet/>
      <dgm:spPr/>
      <dgm:t>
        <a:bodyPr/>
        <a:lstStyle/>
        <a:p>
          <a:endParaRPr lang="en-US"/>
        </a:p>
      </dgm:t>
    </dgm:pt>
    <dgm:pt modelId="{B2CA852A-3E1A-4D56-A644-41BC9AC0889A}" type="sibTrans" cxnId="{91198FA5-F278-4E88-B112-72D68F907BA1}">
      <dgm:prSet/>
      <dgm:spPr/>
      <dgm:t>
        <a:bodyPr/>
        <a:lstStyle/>
        <a:p>
          <a:endParaRPr lang="en-US"/>
        </a:p>
      </dgm:t>
    </dgm:pt>
    <dgm:pt modelId="{4F585619-37E8-4DAB-A402-7FBB7997C74F}">
      <dgm:prSet phldrT="[Text]"/>
      <dgm:spPr/>
      <dgm:t>
        <a:bodyPr/>
        <a:lstStyle/>
        <a:p>
          <a:r>
            <a:rPr lang="en-US" dirty="0" smtClean="0"/>
            <a:t>DOCG or DOC,  IGT,  Vine</a:t>
          </a:r>
          <a:endParaRPr lang="en-US" dirty="0"/>
        </a:p>
      </dgm:t>
    </dgm:pt>
    <dgm:pt modelId="{372EF251-FC09-4993-8697-2E6D09088BE3}" type="parTrans" cxnId="{701C8015-DDC2-4BF0-8D8D-F85BFCC064BB}">
      <dgm:prSet/>
      <dgm:spPr/>
      <dgm:t>
        <a:bodyPr/>
        <a:lstStyle/>
        <a:p>
          <a:endParaRPr lang="en-US"/>
        </a:p>
      </dgm:t>
    </dgm:pt>
    <dgm:pt modelId="{0A4453EC-66AA-41AD-BDC2-6BFE47A4E697}" type="sibTrans" cxnId="{701C8015-DDC2-4BF0-8D8D-F85BFCC064BB}">
      <dgm:prSet/>
      <dgm:spPr/>
      <dgm:t>
        <a:bodyPr/>
        <a:lstStyle/>
        <a:p>
          <a:endParaRPr lang="en-US"/>
        </a:p>
      </dgm:t>
    </dgm:pt>
    <dgm:pt modelId="{754B608B-D73C-4736-9975-52C207A60BC6}">
      <dgm:prSet phldrT="[Text]"/>
      <dgm:spPr/>
      <dgm:t>
        <a:bodyPr/>
        <a:lstStyle/>
        <a:p>
          <a:r>
            <a:rPr lang="en-US" dirty="0" smtClean="0"/>
            <a:t>Germany</a:t>
          </a:r>
          <a:endParaRPr lang="en-US" dirty="0"/>
        </a:p>
      </dgm:t>
    </dgm:pt>
    <dgm:pt modelId="{4F04D997-272C-4842-AD24-767A76953023}" type="parTrans" cxnId="{93808CF2-2EA8-46BA-9499-E431C603F266}">
      <dgm:prSet/>
      <dgm:spPr/>
      <dgm:t>
        <a:bodyPr/>
        <a:lstStyle/>
        <a:p>
          <a:endParaRPr lang="en-US"/>
        </a:p>
      </dgm:t>
    </dgm:pt>
    <dgm:pt modelId="{B1EAAF7E-28FC-4B41-B004-53730D26FBE0}" type="sibTrans" cxnId="{93808CF2-2EA8-46BA-9499-E431C603F266}">
      <dgm:prSet/>
      <dgm:spPr/>
      <dgm:t>
        <a:bodyPr/>
        <a:lstStyle/>
        <a:p>
          <a:endParaRPr lang="en-US"/>
        </a:p>
      </dgm:t>
    </dgm:pt>
    <dgm:pt modelId="{4D468E1A-2220-470E-A021-B71A01652207}">
      <dgm:prSet phldrT="[Text]" custT="1"/>
      <dgm:spPr/>
      <dgm:t>
        <a:bodyPr/>
        <a:lstStyle/>
        <a:p>
          <a:r>
            <a:rPr lang="en-US" sz="2400" dirty="0" err="1" smtClean="0"/>
            <a:t>Pradikatswein</a:t>
          </a:r>
          <a:r>
            <a:rPr lang="en-US" sz="2400" dirty="0" smtClean="0"/>
            <a:t> or </a:t>
          </a:r>
          <a:r>
            <a:rPr lang="en-US" sz="2400" dirty="0" err="1" smtClean="0"/>
            <a:t>Qualitatswein</a:t>
          </a:r>
          <a:r>
            <a:rPr lang="en-US" sz="2400" dirty="0" smtClean="0"/>
            <a:t>, </a:t>
          </a:r>
          <a:r>
            <a:rPr lang="en-US" sz="2400" dirty="0" err="1" smtClean="0"/>
            <a:t>Landwein</a:t>
          </a:r>
          <a:r>
            <a:rPr lang="en-US" sz="2400" dirty="0" smtClean="0"/>
            <a:t>, Wein</a:t>
          </a:r>
          <a:endParaRPr lang="en-US" sz="2400" dirty="0"/>
        </a:p>
      </dgm:t>
    </dgm:pt>
    <dgm:pt modelId="{4E923029-0041-4ED0-AE6D-E869964E29B8}" type="parTrans" cxnId="{839B8C56-7D3A-4819-B581-129994B12E5A}">
      <dgm:prSet/>
      <dgm:spPr/>
      <dgm:t>
        <a:bodyPr/>
        <a:lstStyle/>
        <a:p>
          <a:endParaRPr lang="en-US"/>
        </a:p>
      </dgm:t>
    </dgm:pt>
    <dgm:pt modelId="{397C9603-AE0E-4578-B721-4EC3DACCC4CB}" type="sibTrans" cxnId="{839B8C56-7D3A-4819-B581-129994B12E5A}">
      <dgm:prSet/>
      <dgm:spPr/>
      <dgm:t>
        <a:bodyPr/>
        <a:lstStyle/>
        <a:p>
          <a:endParaRPr lang="en-US"/>
        </a:p>
      </dgm:t>
    </dgm:pt>
    <dgm:pt modelId="{B4305B17-8678-4967-B163-E35F04144415}">
      <dgm:prSet phldrT="[Text]"/>
      <dgm:spPr/>
      <dgm:t>
        <a:bodyPr/>
        <a:lstStyle/>
        <a:p>
          <a:r>
            <a:rPr lang="en-US" dirty="0" smtClean="0"/>
            <a:t>Spain</a:t>
          </a:r>
          <a:endParaRPr lang="en-US" dirty="0"/>
        </a:p>
      </dgm:t>
    </dgm:pt>
    <dgm:pt modelId="{BD2C18AA-5257-429F-9525-927822075042}" type="parTrans" cxnId="{4E925D19-D6A0-4D84-A263-86198FFDB3C7}">
      <dgm:prSet/>
      <dgm:spPr/>
      <dgm:t>
        <a:bodyPr/>
        <a:lstStyle/>
        <a:p>
          <a:endParaRPr lang="en-US"/>
        </a:p>
      </dgm:t>
    </dgm:pt>
    <dgm:pt modelId="{BD1D490B-1914-48FF-A821-BA0BCD035972}" type="sibTrans" cxnId="{4E925D19-D6A0-4D84-A263-86198FFDB3C7}">
      <dgm:prSet/>
      <dgm:spPr/>
      <dgm:t>
        <a:bodyPr/>
        <a:lstStyle/>
        <a:p>
          <a:endParaRPr lang="en-US"/>
        </a:p>
      </dgm:t>
    </dgm:pt>
    <dgm:pt modelId="{8CC6F118-6721-484D-B387-0A6A55E90A42}">
      <dgm:prSet phldrT="[Text]"/>
      <dgm:spPr/>
      <dgm:t>
        <a:bodyPr/>
        <a:lstStyle/>
        <a:p>
          <a:r>
            <a:rPr lang="en-US" dirty="0" smtClean="0"/>
            <a:t>Portugal</a:t>
          </a:r>
          <a:endParaRPr lang="en-US" dirty="0"/>
        </a:p>
      </dgm:t>
    </dgm:pt>
    <dgm:pt modelId="{543E34E7-8810-4C95-B16F-D0B8B4E0551C}" type="parTrans" cxnId="{CDD5336B-3864-4CC7-B93A-C4F8DA179378}">
      <dgm:prSet/>
      <dgm:spPr/>
      <dgm:t>
        <a:bodyPr/>
        <a:lstStyle/>
        <a:p>
          <a:endParaRPr lang="en-US"/>
        </a:p>
      </dgm:t>
    </dgm:pt>
    <dgm:pt modelId="{18717BBD-4613-4006-A441-C5E484F56CD3}" type="sibTrans" cxnId="{CDD5336B-3864-4CC7-B93A-C4F8DA179378}">
      <dgm:prSet/>
      <dgm:spPr/>
      <dgm:t>
        <a:bodyPr/>
        <a:lstStyle/>
        <a:p>
          <a:endParaRPr lang="en-US"/>
        </a:p>
      </dgm:t>
    </dgm:pt>
    <dgm:pt modelId="{ECF01802-DEA6-4346-9BB8-C73C4E1A4578}">
      <dgm:prSet phldrT="[Text]"/>
      <dgm:spPr/>
      <dgm:t>
        <a:bodyPr/>
        <a:lstStyle/>
        <a:p>
          <a:r>
            <a:rPr lang="en-US" dirty="0" smtClean="0"/>
            <a:t>DO,   IGP,   Vine de Mesa</a:t>
          </a:r>
          <a:endParaRPr lang="en-US" dirty="0"/>
        </a:p>
      </dgm:t>
    </dgm:pt>
    <dgm:pt modelId="{8F02A69A-541E-4203-BEBF-FC1EB2FC5E32}" type="parTrans" cxnId="{D40531E8-859E-4552-9775-494D64AE9C3B}">
      <dgm:prSet/>
      <dgm:spPr/>
      <dgm:t>
        <a:bodyPr/>
        <a:lstStyle/>
        <a:p>
          <a:endParaRPr lang="en-US"/>
        </a:p>
      </dgm:t>
    </dgm:pt>
    <dgm:pt modelId="{736C0ED2-919B-45FF-8FC8-38D29F8C87AD}" type="sibTrans" cxnId="{D40531E8-859E-4552-9775-494D64AE9C3B}">
      <dgm:prSet/>
      <dgm:spPr/>
      <dgm:t>
        <a:bodyPr/>
        <a:lstStyle/>
        <a:p>
          <a:endParaRPr lang="en-US"/>
        </a:p>
      </dgm:t>
    </dgm:pt>
    <dgm:pt modelId="{91CEC852-743B-4AFC-BC56-C53229B34FA1}">
      <dgm:prSet phldrT="[Text]"/>
      <dgm:spPr/>
      <dgm:t>
        <a:bodyPr/>
        <a:lstStyle/>
        <a:p>
          <a:r>
            <a:rPr lang="en-US" dirty="0" smtClean="0"/>
            <a:t>DOC,   IGP,   </a:t>
          </a:r>
          <a:r>
            <a:rPr lang="en-US" dirty="0" err="1" smtClean="0"/>
            <a:t>Vinho</a:t>
          </a:r>
          <a:r>
            <a:rPr lang="en-US" dirty="0" smtClean="0"/>
            <a:t> de Portugal</a:t>
          </a:r>
          <a:endParaRPr lang="en-US" dirty="0"/>
        </a:p>
      </dgm:t>
    </dgm:pt>
    <dgm:pt modelId="{4CF01966-EC56-419E-9C43-147AC2028B93}" type="parTrans" cxnId="{9FC4F909-B6FA-4313-9CF2-878CBCB898D7}">
      <dgm:prSet/>
      <dgm:spPr/>
      <dgm:t>
        <a:bodyPr/>
        <a:lstStyle/>
        <a:p>
          <a:endParaRPr lang="en-US"/>
        </a:p>
      </dgm:t>
    </dgm:pt>
    <dgm:pt modelId="{2635273B-9ACC-4F52-ADF1-A99AEB7B20DD}" type="sibTrans" cxnId="{9FC4F909-B6FA-4313-9CF2-878CBCB898D7}">
      <dgm:prSet/>
      <dgm:spPr/>
      <dgm:t>
        <a:bodyPr/>
        <a:lstStyle/>
        <a:p>
          <a:endParaRPr lang="en-US"/>
        </a:p>
      </dgm:t>
    </dgm:pt>
    <dgm:pt modelId="{098B8F44-BF9F-4BD8-958A-A6E8CDBDBE29}" type="pres">
      <dgm:prSet presAssocID="{6DAFFD9E-AEC1-495B-BDB6-9123FAF94DE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E93E231-2F7A-467E-8171-8BEC38D15B06}" type="pres">
      <dgm:prSet presAssocID="{727A05D6-9054-4494-879D-0AAC4B14A8E9}" presName="thickLine" presStyleLbl="alignNode1" presStyleIdx="0" presStyleCnt="5"/>
      <dgm:spPr/>
    </dgm:pt>
    <dgm:pt modelId="{C8F61011-24D1-410F-9680-848864080C21}" type="pres">
      <dgm:prSet presAssocID="{727A05D6-9054-4494-879D-0AAC4B14A8E9}" presName="horz1" presStyleCnt="0"/>
      <dgm:spPr/>
    </dgm:pt>
    <dgm:pt modelId="{31E083CD-630D-4B31-B367-E65F14B71FB4}" type="pres">
      <dgm:prSet presAssocID="{727A05D6-9054-4494-879D-0AAC4B14A8E9}" presName="tx1" presStyleLbl="revTx" presStyleIdx="0" presStyleCnt="10"/>
      <dgm:spPr/>
      <dgm:t>
        <a:bodyPr/>
        <a:lstStyle/>
        <a:p>
          <a:endParaRPr lang="en-US"/>
        </a:p>
      </dgm:t>
    </dgm:pt>
    <dgm:pt modelId="{11890445-3565-4A38-AB78-5D10B43F259A}" type="pres">
      <dgm:prSet presAssocID="{727A05D6-9054-4494-879D-0AAC4B14A8E9}" presName="vert1" presStyleCnt="0"/>
      <dgm:spPr/>
    </dgm:pt>
    <dgm:pt modelId="{387E57D2-8A10-4422-9435-FB51A84A181F}" type="pres">
      <dgm:prSet presAssocID="{B6A9C59E-66D6-4DD9-BDAD-3BCF98206DA8}" presName="vertSpace2a" presStyleCnt="0"/>
      <dgm:spPr/>
    </dgm:pt>
    <dgm:pt modelId="{973B01F4-D6B8-4A36-AAC0-EF3E52DEBB28}" type="pres">
      <dgm:prSet presAssocID="{B6A9C59E-66D6-4DD9-BDAD-3BCF98206DA8}" presName="horz2" presStyleCnt="0"/>
      <dgm:spPr/>
    </dgm:pt>
    <dgm:pt modelId="{E15255C1-888D-448B-B9E9-D4276042DE01}" type="pres">
      <dgm:prSet presAssocID="{B6A9C59E-66D6-4DD9-BDAD-3BCF98206DA8}" presName="horzSpace2" presStyleCnt="0"/>
      <dgm:spPr/>
    </dgm:pt>
    <dgm:pt modelId="{88405C59-D8CB-49F9-A56B-91C835D0C989}" type="pres">
      <dgm:prSet presAssocID="{B6A9C59E-66D6-4DD9-BDAD-3BCF98206DA8}" presName="tx2" presStyleLbl="revTx" presStyleIdx="1" presStyleCnt="10"/>
      <dgm:spPr/>
      <dgm:t>
        <a:bodyPr/>
        <a:lstStyle/>
        <a:p>
          <a:endParaRPr lang="en-US"/>
        </a:p>
      </dgm:t>
    </dgm:pt>
    <dgm:pt modelId="{51BF8521-E055-498A-B72C-9991BFD3955A}" type="pres">
      <dgm:prSet presAssocID="{B6A9C59E-66D6-4DD9-BDAD-3BCF98206DA8}" presName="vert2" presStyleCnt="0"/>
      <dgm:spPr/>
    </dgm:pt>
    <dgm:pt modelId="{6AEC643C-24C0-479B-AD73-E7ACCE639251}" type="pres">
      <dgm:prSet presAssocID="{B6A9C59E-66D6-4DD9-BDAD-3BCF98206DA8}" presName="thinLine2b" presStyleLbl="callout" presStyleIdx="0" presStyleCnt="5"/>
      <dgm:spPr/>
    </dgm:pt>
    <dgm:pt modelId="{B2EDA2EE-F9E8-4F76-9530-011B19D72173}" type="pres">
      <dgm:prSet presAssocID="{B6A9C59E-66D6-4DD9-BDAD-3BCF98206DA8}" presName="vertSpace2b" presStyleCnt="0"/>
      <dgm:spPr/>
    </dgm:pt>
    <dgm:pt modelId="{993D2E88-7175-44B6-9FCB-23B58D58A1F2}" type="pres">
      <dgm:prSet presAssocID="{0D21DF66-A230-4899-9831-9986EB9A420B}" presName="thickLine" presStyleLbl="alignNode1" presStyleIdx="1" presStyleCnt="5"/>
      <dgm:spPr/>
    </dgm:pt>
    <dgm:pt modelId="{D24AEC65-6535-496B-AC12-EEEF3EAF41F7}" type="pres">
      <dgm:prSet presAssocID="{0D21DF66-A230-4899-9831-9986EB9A420B}" presName="horz1" presStyleCnt="0"/>
      <dgm:spPr/>
    </dgm:pt>
    <dgm:pt modelId="{BA9B819D-3046-4D3D-A36B-AFFE5253A6D0}" type="pres">
      <dgm:prSet presAssocID="{0D21DF66-A230-4899-9831-9986EB9A420B}" presName="tx1" presStyleLbl="revTx" presStyleIdx="2" presStyleCnt="10"/>
      <dgm:spPr/>
      <dgm:t>
        <a:bodyPr/>
        <a:lstStyle/>
        <a:p>
          <a:endParaRPr lang="en-US"/>
        </a:p>
      </dgm:t>
    </dgm:pt>
    <dgm:pt modelId="{0EDBB4A9-581F-4C4B-8F3A-DB9272EADE9D}" type="pres">
      <dgm:prSet presAssocID="{0D21DF66-A230-4899-9831-9986EB9A420B}" presName="vert1" presStyleCnt="0"/>
      <dgm:spPr/>
    </dgm:pt>
    <dgm:pt modelId="{78F996F6-1CA5-4ADC-8515-7EB2BB3F30D8}" type="pres">
      <dgm:prSet presAssocID="{4F585619-37E8-4DAB-A402-7FBB7997C74F}" presName="vertSpace2a" presStyleCnt="0"/>
      <dgm:spPr/>
    </dgm:pt>
    <dgm:pt modelId="{7130751E-5E8E-407C-ACDE-6D84D3294CA6}" type="pres">
      <dgm:prSet presAssocID="{4F585619-37E8-4DAB-A402-7FBB7997C74F}" presName="horz2" presStyleCnt="0"/>
      <dgm:spPr/>
    </dgm:pt>
    <dgm:pt modelId="{FE263BC2-EC12-4FE1-918C-AE6F6EBF226B}" type="pres">
      <dgm:prSet presAssocID="{4F585619-37E8-4DAB-A402-7FBB7997C74F}" presName="horzSpace2" presStyleCnt="0"/>
      <dgm:spPr/>
    </dgm:pt>
    <dgm:pt modelId="{32600415-6027-4E02-A60A-29527E279CF3}" type="pres">
      <dgm:prSet presAssocID="{4F585619-37E8-4DAB-A402-7FBB7997C74F}" presName="tx2" presStyleLbl="revTx" presStyleIdx="3" presStyleCnt="10"/>
      <dgm:spPr/>
      <dgm:t>
        <a:bodyPr/>
        <a:lstStyle/>
        <a:p>
          <a:endParaRPr lang="en-US"/>
        </a:p>
      </dgm:t>
    </dgm:pt>
    <dgm:pt modelId="{7BADA2C9-3E47-49D0-A4B4-D790D62F2601}" type="pres">
      <dgm:prSet presAssocID="{4F585619-37E8-4DAB-A402-7FBB7997C74F}" presName="vert2" presStyleCnt="0"/>
      <dgm:spPr/>
    </dgm:pt>
    <dgm:pt modelId="{E8E5B6F4-7844-4707-9B5E-2E99D36EFFA5}" type="pres">
      <dgm:prSet presAssocID="{4F585619-37E8-4DAB-A402-7FBB7997C74F}" presName="thinLine2b" presStyleLbl="callout" presStyleIdx="1" presStyleCnt="5"/>
      <dgm:spPr/>
    </dgm:pt>
    <dgm:pt modelId="{43C80053-1EE3-41EF-A749-E6E4F8B7512A}" type="pres">
      <dgm:prSet presAssocID="{4F585619-37E8-4DAB-A402-7FBB7997C74F}" presName="vertSpace2b" presStyleCnt="0"/>
      <dgm:spPr/>
    </dgm:pt>
    <dgm:pt modelId="{366EB706-6F82-46C1-A387-5F11DAF1B7D3}" type="pres">
      <dgm:prSet presAssocID="{754B608B-D73C-4736-9975-52C207A60BC6}" presName="thickLine" presStyleLbl="alignNode1" presStyleIdx="2" presStyleCnt="5"/>
      <dgm:spPr/>
    </dgm:pt>
    <dgm:pt modelId="{27B42DB0-1056-45FC-AE01-EF3D1465BF05}" type="pres">
      <dgm:prSet presAssocID="{754B608B-D73C-4736-9975-52C207A60BC6}" presName="horz1" presStyleCnt="0"/>
      <dgm:spPr/>
    </dgm:pt>
    <dgm:pt modelId="{7D23A0F4-1AEF-4A74-BB4E-7CA8FEE5C23A}" type="pres">
      <dgm:prSet presAssocID="{754B608B-D73C-4736-9975-52C207A60BC6}" presName="tx1" presStyleLbl="revTx" presStyleIdx="4" presStyleCnt="10"/>
      <dgm:spPr/>
      <dgm:t>
        <a:bodyPr/>
        <a:lstStyle/>
        <a:p>
          <a:endParaRPr lang="en-US"/>
        </a:p>
      </dgm:t>
    </dgm:pt>
    <dgm:pt modelId="{76431F2E-D559-462E-B259-87455FD4CF79}" type="pres">
      <dgm:prSet presAssocID="{754B608B-D73C-4736-9975-52C207A60BC6}" presName="vert1" presStyleCnt="0"/>
      <dgm:spPr/>
    </dgm:pt>
    <dgm:pt modelId="{C3F78E7C-2706-4925-A22D-593129F06AB4}" type="pres">
      <dgm:prSet presAssocID="{4D468E1A-2220-470E-A021-B71A01652207}" presName="vertSpace2a" presStyleCnt="0"/>
      <dgm:spPr/>
    </dgm:pt>
    <dgm:pt modelId="{818E91EF-F0B0-4E28-A3B2-4B2C4B46EA28}" type="pres">
      <dgm:prSet presAssocID="{4D468E1A-2220-470E-A021-B71A01652207}" presName="horz2" presStyleCnt="0"/>
      <dgm:spPr/>
    </dgm:pt>
    <dgm:pt modelId="{DCC131C0-4F91-4899-A7C9-B4277E997246}" type="pres">
      <dgm:prSet presAssocID="{4D468E1A-2220-470E-A021-B71A01652207}" presName="horzSpace2" presStyleCnt="0"/>
      <dgm:spPr/>
    </dgm:pt>
    <dgm:pt modelId="{AD234ED6-F1C1-4459-84EB-E70CE45F2AD3}" type="pres">
      <dgm:prSet presAssocID="{4D468E1A-2220-470E-A021-B71A01652207}" presName="tx2" presStyleLbl="revTx" presStyleIdx="5" presStyleCnt="10" custScaleX="103375"/>
      <dgm:spPr/>
      <dgm:t>
        <a:bodyPr/>
        <a:lstStyle/>
        <a:p>
          <a:endParaRPr lang="en-US"/>
        </a:p>
      </dgm:t>
    </dgm:pt>
    <dgm:pt modelId="{341A24CD-8B09-4494-B064-1A5430AA34EF}" type="pres">
      <dgm:prSet presAssocID="{4D468E1A-2220-470E-A021-B71A01652207}" presName="vert2" presStyleCnt="0"/>
      <dgm:spPr/>
    </dgm:pt>
    <dgm:pt modelId="{720AC0E4-1925-45E6-ABDF-634358DC398B}" type="pres">
      <dgm:prSet presAssocID="{4D468E1A-2220-470E-A021-B71A01652207}" presName="thinLine2b" presStyleLbl="callout" presStyleIdx="2" presStyleCnt="5"/>
      <dgm:spPr/>
    </dgm:pt>
    <dgm:pt modelId="{A13060B0-EFD1-4B9E-9657-A2BA715B92E5}" type="pres">
      <dgm:prSet presAssocID="{4D468E1A-2220-470E-A021-B71A01652207}" presName="vertSpace2b" presStyleCnt="0"/>
      <dgm:spPr/>
    </dgm:pt>
    <dgm:pt modelId="{D32F2907-9F5E-4DC7-8FD4-D186F5BE5F74}" type="pres">
      <dgm:prSet presAssocID="{B4305B17-8678-4967-B163-E35F04144415}" presName="thickLine" presStyleLbl="alignNode1" presStyleIdx="3" presStyleCnt="5"/>
      <dgm:spPr/>
    </dgm:pt>
    <dgm:pt modelId="{21EF2D87-A23B-44EE-9D37-1A21AFA47EC5}" type="pres">
      <dgm:prSet presAssocID="{B4305B17-8678-4967-B163-E35F04144415}" presName="horz1" presStyleCnt="0"/>
      <dgm:spPr/>
    </dgm:pt>
    <dgm:pt modelId="{E019C5A2-C49A-48BE-B254-5720928D6D20}" type="pres">
      <dgm:prSet presAssocID="{B4305B17-8678-4967-B163-E35F04144415}" presName="tx1" presStyleLbl="revTx" presStyleIdx="6" presStyleCnt="10"/>
      <dgm:spPr/>
      <dgm:t>
        <a:bodyPr/>
        <a:lstStyle/>
        <a:p>
          <a:endParaRPr lang="en-US"/>
        </a:p>
      </dgm:t>
    </dgm:pt>
    <dgm:pt modelId="{06E6372E-9B13-483E-82E3-2F05677C35F2}" type="pres">
      <dgm:prSet presAssocID="{B4305B17-8678-4967-B163-E35F04144415}" presName="vert1" presStyleCnt="0"/>
      <dgm:spPr/>
    </dgm:pt>
    <dgm:pt modelId="{1B3937FE-CD29-4844-83B2-CD4F8D8584D5}" type="pres">
      <dgm:prSet presAssocID="{ECF01802-DEA6-4346-9BB8-C73C4E1A4578}" presName="vertSpace2a" presStyleCnt="0"/>
      <dgm:spPr/>
    </dgm:pt>
    <dgm:pt modelId="{E58FDD9B-F971-47D2-9B10-6AA36D456408}" type="pres">
      <dgm:prSet presAssocID="{ECF01802-DEA6-4346-9BB8-C73C4E1A4578}" presName="horz2" presStyleCnt="0"/>
      <dgm:spPr/>
    </dgm:pt>
    <dgm:pt modelId="{0B89BA02-F6B7-45EC-8719-208BEDD34E75}" type="pres">
      <dgm:prSet presAssocID="{ECF01802-DEA6-4346-9BB8-C73C4E1A4578}" presName="horzSpace2" presStyleCnt="0"/>
      <dgm:spPr/>
    </dgm:pt>
    <dgm:pt modelId="{0F2B1BB0-7D08-4FBA-8EF2-DFDD6B9DC9A0}" type="pres">
      <dgm:prSet presAssocID="{ECF01802-DEA6-4346-9BB8-C73C4E1A4578}" presName="tx2" presStyleLbl="revTx" presStyleIdx="7" presStyleCnt="10"/>
      <dgm:spPr/>
      <dgm:t>
        <a:bodyPr/>
        <a:lstStyle/>
        <a:p>
          <a:endParaRPr lang="en-US"/>
        </a:p>
      </dgm:t>
    </dgm:pt>
    <dgm:pt modelId="{10BCC0A0-059F-4847-9E20-958DE64B1343}" type="pres">
      <dgm:prSet presAssocID="{ECF01802-DEA6-4346-9BB8-C73C4E1A4578}" presName="vert2" presStyleCnt="0"/>
      <dgm:spPr/>
    </dgm:pt>
    <dgm:pt modelId="{F1833634-FCC6-4DB0-90F7-F3D5A1CF7C6E}" type="pres">
      <dgm:prSet presAssocID="{ECF01802-DEA6-4346-9BB8-C73C4E1A4578}" presName="thinLine2b" presStyleLbl="callout" presStyleIdx="3" presStyleCnt="5"/>
      <dgm:spPr/>
    </dgm:pt>
    <dgm:pt modelId="{9F8DE08F-3525-4022-B9CA-010587E19986}" type="pres">
      <dgm:prSet presAssocID="{ECF01802-DEA6-4346-9BB8-C73C4E1A4578}" presName="vertSpace2b" presStyleCnt="0"/>
      <dgm:spPr/>
    </dgm:pt>
    <dgm:pt modelId="{20F065F1-EA24-4046-8B4D-DDC6768575B6}" type="pres">
      <dgm:prSet presAssocID="{8CC6F118-6721-484D-B387-0A6A55E90A42}" presName="thickLine" presStyleLbl="alignNode1" presStyleIdx="4" presStyleCnt="5"/>
      <dgm:spPr/>
    </dgm:pt>
    <dgm:pt modelId="{AC8A6C0D-B077-451B-B803-B42701C4B810}" type="pres">
      <dgm:prSet presAssocID="{8CC6F118-6721-484D-B387-0A6A55E90A42}" presName="horz1" presStyleCnt="0"/>
      <dgm:spPr/>
    </dgm:pt>
    <dgm:pt modelId="{74AB825B-FD93-4A50-B347-20622822D09F}" type="pres">
      <dgm:prSet presAssocID="{8CC6F118-6721-484D-B387-0A6A55E90A42}" presName="tx1" presStyleLbl="revTx" presStyleIdx="8" presStyleCnt="10"/>
      <dgm:spPr/>
      <dgm:t>
        <a:bodyPr/>
        <a:lstStyle/>
        <a:p>
          <a:endParaRPr lang="en-US"/>
        </a:p>
      </dgm:t>
    </dgm:pt>
    <dgm:pt modelId="{40DBCD27-1D80-4431-9B9B-3A62356329E3}" type="pres">
      <dgm:prSet presAssocID="{8CC6F118-6721-484D-B387-0A6A55E90A42}" presName="vert1" presStyleCnt="0"/>
      <dgm:spPr/>
    </dgm:pt>
    <dgm:pt modelId="{F4CD0657-E624-413D-9F87-F4644CEC91AD}" type="pres">
      <dgm:prSet presAssocID="{91CEC852-743B-4AFC-BC56-C53229B34FA1}" presName="vertSpace2a" presStyleCnt="0"/>
      <dgm:spPr/>
    </dgm:pt>
    <dgm:pt modelId="{1A86EB0A-69F4-4121-9F12-3A98B4D03B45}" type="pres">
      <dgm:prSet presAssocID="{91CEC852-743B-4AFC-BC56-C53229B34FA1}" presName="horz2" presStyleCnt="0"/>
      <dgm:spPr/>
    </dgm:pt>
    <dgm:pt modelId="{B9CABB5F-9A93-4031-BA0F-79777E9F634B}" type="pres">
      <dgm:prSet presAssocID="{91CEC852-743B-4AFC-BC56-C53229B34FA1}" presName="horzSpace2" presStyleCnt="0"/>
      <dgm:spPr/>
    </dgm:pt>
    <dgm:pt modelId="{2D98426C-5CC6-4923-BAE6-28B54F9CD8AA}" type="pres">
      <dgm:prSet presAssocID="{91CEC852-743B-4AFC-BC56-C53229B34FA1}" presName="tx2" presStyleLbl="revTx" presStyleIdx="9" presStyleCnt="10"/>
      <dgm:spPr/>
      <dgm:t>
        <a:bodyPr/>
        <a:lstStyle/>
        <a:p>
          <a:endParaRPr lang="en-US"/>
        </a:p>
      </dgm:t>
    </dgm:pt>
    <dgm:pt modelId="{CA0E570D-1948-46D4-832D-9CBC33B09747}" type="pres">
      <dgm:prSet presAssocID="{91CEC852-743B-4AFC-BC56-C53229B34FA1}" presName="vert2" presStyleCnt="0"/>
      <dgm:spPr/>
    </dgm:pt>
    <dgm:pt modelId="{59D5D154-A6F1-4E75-8146-3EF1B5CD0C1A}" type="pres">
      <dgm:prSet presAssocID="{91CEC852-743B-4AFC-BC56-C53229B34FA1}" presName="thinLine2b" presStyleLbl="callout" presStyleIdx="4" presStyleCnt="5"/>
      <dgm:spPr/>
    </dgm:pt>
    <dgm:pt modelId="{F7CC8A23-E6CF-4FED-B1FA-999A1AE687A0}" type="pres">
      <dgm:prSet presAssocID="{91CEC852-743B-4AFC-BC56-C53229B34FA1}" presName="vertSpace2b" presStyleCnt="0"/>
      <dgm:spPr/>
    </dgm:pt>
  </dgm:ptLst>
  <dgm:cxnLst>
    <dgm:cxn modelId="{B8A509AE-3E2F-40BE-9373-4C0999C63EC4}" type="presOf" srcId="{8CC6F118-6721-484D-B387-0A6A55E90A42}" destId="{74AB825B-FD93-4A50-B347-20622822D09F}" srcOrd="0" destOrd="0" presId="urn:microsoft.com/office/officeart/2008/layout/LinedList"/>
    <dgm:cxn modelId="{D40531E8-859E-4552-9775-494D64AE9C3B}" srcId="{B4305B17-8678-4967-B163-E35F04144415}" destId="{ECF01802-DEA6-4346-9BB8-C73C4E1A4578}" srcOrd="0" destOrd="0" parTransId="{8F02A69A-541E-4203-BEBF-FC1EB2FC5E32}" sibTransId="{736C0ED2-919B-45FF-8FC8-38D29F8C87AD}"/>
    <dgm:cxn modelId="{79D69552-AD0D-4529-8D3D-74B349F79784}" srcId="{727A05D6-9054-4494-879D-0AAC4B14A8E9}" destId="{B6A9C59E-66D6-4DD9-BDAD-3BCF98206DA8}" srcOrd="0" destOrd="0" parTransId="{2577A601-F238-4EB0-ACF2-A4E71D562918}" sibTransId="{C293EFD7-0398-47BB-B957-6251D21A1330}"/>
    <dgm:cxn modelId="{701C8015-DDC2-4BF0-8D8D-F85BFCC064BB}" srcId="{0D21DF66-A230-4899-9831-9986EB9A420B}" destId="{4F585619-37E8-4DAB-A402-7FBB7997C74F}" srcOrd="0" destOrd="0" parTransId="{372EF251-FC09-4993-8697-2E6D09088BE3}" sibTransId="{0A4453EC-66AA-41AD-BDC2-6BFE47A4E697}"/>
    <dgm:cxn modelId="{98D917E5-2B6F-40B7-9B6A-038B448A8EE1}" type="presOf" srcId="{B4305B17-8678-4967-B163-E35F04144415}" destId="{E019C5A2-C49A-48BE-B254-5720928D6D20}" srcOrd="0" destOrd="0" presId="urn:microsoft.com/office/officeart/2008/layout/LinedList"/>
    <dgm:cxn modelId="{91198FA5-F278-4E88-B112-72D68F907BA1}" srcId="{6DAFFD9E-AEC1-495B-BDB6-9123FAF94DEF}" destId="{0D21DF66-A230-4899-9831-9986EB9A420B}" srcOrd="1" destOrd="0" parTransId="{3C21B188-6FE3-4508-9564-53E9A13DCB5A}" sibTransId="{B2CA852A-3E1A-4D56-A644-41BC9AC0889A}"/>
    <dgm:cxn modelId="{9FC4F909-B6FA-4313-9CF2-878CBCB898D7}" srcId="{8CC6F118-6721-484D-B387-0A6A55E90A42}" destId="{91CEC852-743B-4AFC-BC56-C53229B34FA1}" srcOrd="0" destOrd="0" parTransId="{4CF01966-EC56-419E-9C43-147AC2028B93}" sibTransId="{2635273B-9ACC-4F52-ADF1-A99AEB7B20DD}"/>
    <dgm:cxn modelId="{9E539B90-DAB9-4B07-B128-41EFED2AD4CE}" type="presOf" srcId="{B6A9C59E-66D6-4DD9-BDAD-3BCF98206DA8}" destId="{88405C59-D8CB-49F9-A56B-91C835D0C989}" srcOrd="0" destOrd="0" presId="urn:microsoft.com/office/officeart/2008/layout/LinedList"/>
    <dgm:cxn modelId="{1177398B-1FDD-4F3A-BE44-F5AFA95AB54C}" type="presOf" srcId="{6DAFFD9E-AEC1-495B-BDB6-9123FAF94DEF}" destId="{098B8F44-BF9F-4BD8-958A-A6E8CDBDBE29}" srcOrd="0" destOrd="0" presId="urn:microsoft.com/office/officeart/2008/layout/LinedList"/>
    <dgm:cxn modelId="{54063D12-987B-4CEA-8FFD-DABC4CFD50AE}" srcId="{6DAFFD9E-AEC1-495B-BDB6-9123FAF94DEF}" destId="{727A05D6-9054-4494-879D-0AAC4B14A8E9}" srcOrd="0" destOrd="0" parTransId="{B3ADCB13-B38D-4923-876F-A191E85D4E9F}" sibTransId="{390E2BF1-5B5E-46F2-8707-9195D1C5CA4D}"/>
    <dgm:cxn modelId="{278FEFF3-B5A9-4D8D-8CEF-A7E788764B1A}" type="presOf" srcId="{91CEC852-743B-4AFC-BC56-C53229B34FA1}" destId="{2D98426C-5CC6-4923-BAE6-28B54F9CD8AA}" srcOrd="0" destOrd="0" presId="urn:microsoft.com/office/officeart/2008/layout/LinedList"/>
    <dgm:cxn modelId="{81D8A62F-8377-4B26-8943-5B65476C88B2}" type="presOf" srcId="{727A05D6-9054-4494-879D-0AAC4B14A8E9}" destId="{31E083CD-630D-4B31-B367-E65F14B71FB4}" srcOrd="0" destOrd="0" presId="urn:microsoft.com/office/officeart/2008/layout/LinedList"/>
    <dgm:cxn modelId="{4E925D19-D6A0-4D84-A263-86198FFDB3C7}" srcId="{6DAFFD9E-AEC1-495B-BDB6-9123FAF94DEF}" destId="{B4305B17-8678-4967-B163-E35F04144415}" srcOrd="3" destOrd="0" parTransId="{BD2C18AA-5257-429F-9525-927822075042}" sibTransId="{BD1D490B-1914-48FF-A821-BA0BCD035972}"/>
    <dgm:cxn modelId="{71E4AB96-A045-43B6-BD34-A45C0743BCB6}" type="presOf" srcId="{ECF01802-DEA6-4346-9BB8-C73C4E1A4578}" destId="{0F2B1BB0-7D08-4FBA-8EF2-DFDD6B9DC9A0}" srcOrd="0" destOrd="0" presId="urn:microsoft.com/office/officeart/2008/layout/LinedList"/>
    <dgm:cxn modelId="{CDD5336B-3864-4CC7-B93A-C4F8DA179378}" srcId="{6DAFFD9E-AEC1-495B-BDB6-9123FAF94DEF}" destId="{8CC6F118-6721-484D-B387-0A6A55E90A42}" srcOrd="4" destOrd="0" parTransId="{543E34E7-8810-4C95-B16F-D0B8B4E0551C}" sibTransId="{18717BBD-4613-4006-A441-C5E484F56CD3}"/>
    <dgm:cxn modelId="{1BF3C9BD-709B-4384-93D0-A4F3211F4564}" type="presOf" srcId="{754B608B-D73C-4736-9975-52C207A60BC6}" destId="{7D23A0F4-1AEF-4A74-BB4E-7CA8FEE5C23A}" srcOrd="0" destOrd="0" presId="urn:microsoft.com/office/officeart/2008/layout/LinedList"/>
    <dgm:cxn modelId="{93808CF2-2EA8-46BA-9499-E431C603F266}" srcId="{6DAFFD9E-AEC1-495B-BDB6-9123FAF94DEF}" destId="{754B608B-D73C-4736-9975-52C207A60BC6}" srcOrd="2" destOrd="0" parTransId="{4F04D997-272C-4842-AD24-767A76953023}" sibTransId="{B1EAAF7E-28FC-4B41-B004-53730D26FBE0}"/>
    <dgm:cxn modelId="{A9A1533C-542C-4E69-8D7F-55AFAC8AAA8A}" type="presOf" srcId="{4F585619-37E8-4DAB-A402-7FBB7997C74F}" destId="{32600415-6027-4E02-A60A-29527E279CF3}" srcOrd="0" destOrd="0" presId="urn:microsoft.com/office/officeart/2008/layout/LinedList"/>
    <dgm:cxn modelId="{148933DD-6D6F-478C-823A-7F7769E4EB86}" type="presOf" srcId="{0D21DF66-A230-4899-9831-9986EB9A420B}" destId="{BA9B819D-3046-4D3D-A36B-AFFE5253A6D0}" srcOrd="0" destOrd="0" presId="urn:microsoft.com/office/officeart/2008/layout/LinedList"/>
    <dgm:cxn modelId="{839B8C56-7D3A-4819-B581-129994B12E5A}" srcId="{754B608B-D73C-4736-9975-52C207A60BC6}" destId="{4D468E1A-2220-470E-A021-B71A01652207}" srcOrd="0" destOrd="0" parTransId="{4E923029-0041-4ED0-AE6D-E869964E29B8}" sibTransId="{397C9603-AE0E-4578-B721-4EC3DACCC4CB}"/>
    <dgm:cxn modelId="{C2E9CEE1-6001-41B6-9F4D-800307180D47}" type="presOf" srcId="{4D468E1A-2220-470E-A021-B71A01652207}" destId="{AD234ED6-F1C1-4459-84EB-E70CE45F2AD3}" srcOrd="0" destOrd="0" presId="urn:microsoft.com/office/officeart/2008/layout/LinedList"/>
    <dgm:cxn modelId="{0EBE2430-E1C9-4146-978A-C529EEC80A3C}" type="presParOf" srcId="{098B8F44-BF9F-4BD8-958A-A6E8CDBDBE29}" destId="{3E93E231-2F7A-467E-8171-8BEC38D15B06}" srcOrd="0" destOrd="0" presId="urn:microsoft.com/office/officeart/2008/layout/LinedList"/>
    <dgm:cxn modelId="{C930A4A6-3CCB-4097-8989-B8AC668E81F7}" type="presParOf" srcId="{098B8F44-BF9F-4BD8-958A-A6E8CDBDBE29}" destId="{C8F61011-24D1-410F-9680-848864080C21}" srcOrd="1" destOrd="0" presId="urn:microsoft.com/office/officeart/2008/layout/LinedList"/>
    <dgm:cxn modelId="{B79E27E8-A1A6-4AF9-8FC6-B46F9825EEAD}" type="presParOf" srcId="{C8F61011-24D1-410F-9680-848864080C21}" destId="{31E083CD-630D-4B31-B367-E65F14B71FB4}" srcOrd="0" destOrd="0" presId="urn:microsoft.com/office/officeart/2008/layout/LinedList"/>
    <dgm:cxn modelId="{A27A418F-ABEF-4978-9C82-49A5404E50A4}" type="presParOf" srcId="{C8F61011-24D1-410F-9680-848864080C21}" destId="{11890445-3565-4A38-AB78-5D10B43F259A}" srcOrd="1" destOrd="0" presId="urn:microsoft.com/office/officeart/2008/layout/LinedList"/>
    <dgm:cxn modelId="{C321CF00-355B-4585-AE6D-98537E54E5E5}" type="presParOf" srcId="{11890445-3565-4A38-AB78-5D10B43F259A}" destId="{387E57D2-8A10-4422-9435-FB51A84A181F}" srcOrd="0" destOrd="0" presId="urn:microsoft.com/office/officeart/2008/layout/LinedList"/>
    <dgm:cxn modelId="{15960063-D7F0-4672-AFED-A52FA46AF67B}" type="presParOf" srcId="{11890445-3565-4A38-AB78-5D10B43F259A}" destId="{973B01F4-D6B8-4A36-AAC0-EF3E52DEBB28}" srcOrd="1" destOrd="0" presId="urn:microsoft.com/office/officeart/2008/layout/LinedList"/>
    <dgm:cxn modelId="{59053E1E-7BAE-4E5A-A93D-E4EB1503D7C4}" type="presParOf" srcId="{973B01F4-D6B8-4A36-AAC0-EF3E52DEBB28}" destId="{E15255C1-888D-448B-B9E9-D4276042DE01}" srcOrd="0" destOrd="0" presId="urn:microsoft.com/office/officeart/2008/layout/LinedList"/>
    <dgm:cxn modelId="{0E60D777-B24D-44CC-B28C-F02707DCC3BC}" type="presParOf" srcId="{973B01F4-D6B8-4A36-AAC0-EF3E52DEBB28}" destId="{88405C59-D8CB-49F9-A56B-91C835D0C989}" srcOrd="1" destOrd="0" presId="urn:microsoft.com/office/officeart/2008/layout/LinedList"/>
    <dgm:cxn modelId="{324DD99E-E161-4FCD-AC13-D670A7BD7499}" type="presParOf" srcId="{973B01F4-D6B8-4A36-AAC0-EF3E52DEBB28}" destId="{51BF8521-E055-498A-B72C-9991BFD3955A}" srcOrd="2" destOrd="0" presId="urn:microsoft.com/office/officeart/2008/layout/LinedList"/>
    <dgm:cxn modelId="{EF9433D0-6BCC-4208-90ED-D1F4CAC9E856}" type="presParOf" srcId="{11890445-3565-4A38-AB78-5D10B43F259A}" destId="{6AEC643C-24C0-479B-AD73-E7ACCE639251}" srcOrd="2" destOrd="0" presId="urn:microsoft.com/office/officeart/2008/layout/LinedList"/>
    <dgm:cxn modelId="{EEC18816-BC3D-43A7-87F6-6FB266380933}" type="presParOf" srcId="{11890445-3565-4A38-AB78-5D10B43F259A}" destId="{B2EDA2EE-F9E8-4F76-9530-011B19D72173}" srcOrd="3" destOrd="0" presId="urn:microsoft.com/office/officeart/2008/layout/LinedList"/>
    <dgm:cxn modelId="{D9AFF6E2-5DED-4A77-B586-ABCED297376A}" type="presParOf" srcId="{098B8F44-BF9F-4BD8-958A-A6E8CDBDBE29}" destId="{993D2E88-7175-44B6-9FCB-23B58D58A1F2}" srcOrd="2" destOrd="0" presId="urn:microsoft.com/office/officeart/2008/layout/LinedList"/>
    <dgm:cxn modelId="{523F44AD-346B-4774-B3F3-FFA0D0E3773B}" type="presParOf" srcId="{098B8F44-BF9F-4BD8-958A-A6E8CDBDBE29}" destId="{D24AEC65-6535-496B-AC12-EEEF3EAF41F7}" srcOrd="3" destOrd="0" presId="urn:microsoft.com/office/officeart/2008/layout/LinedList"/>
    <dgm:cxn modelId="{CD71E9DB-501B-4763-83B3-78CE0CEACAF2}" type="presParOf" srcId="{D24AEC65-6535-496B-AC12-EEEF3EAF41F7}" destId="{BA9B819D-3046-4D3D-A36B-AFFE5253A6D0}" srcOrd="0" destOrd="0" presId="urn:microsoft.com/office/officeart/2008/layout/LinedList"/>
    <dgm:cxn modelId="{910ADF84-DB04-41BE-9B35-B33BE6B1237A}" type="presParOf" srcId="{D24AEC65-6535-496B-AC12-EEEF3EAF41F7}" destId="{0EDBB4A9-581F-4C4B-8F3A-DB9272EADE9D}" srcOrd="1" destOrd="0" presId="urn:microsoft.com/office/officeart/2008/layout/LinedList"/>
    <dgm:cxn modelId="{131FFB6E-7FA6-40AF-BA2D-185186F52ED8}" type="presParOf" srcId="{0EDBB4A9-581F-4C4B-8F3A-DB9272EADE9D}" destId="{78F996F6-1CA5-4ADC-8515-7EB2BB3F30D8}" srcOrd="0" destOrd="0" presId="urn:microsoft.com/office/officeart/2008/layout/LinedList"/>
    <dgm:cxn modelId="{61AA0D06-C725-46FA-A0AF-14354AD52E42}" type="presParOf" srcId="{0EDBB4A9-581F-4C4B-8F3A-DB9272EADE9D}" destId="{7130751E-5E8E-407C-ACDE-6D84D3294CA6}" srcOrd="1" destOrd="0" presId="urn:microsoft.com/office/officeart/2008/layout/LinedList"/>
    <dgm:cxn modelId="{548F133D-5252-4871-88CF-7C04D2E2BCC5}" type="presParOf" srcId="{7130751E-5E8E-407C-ACDE-6D84D3294CA6}" destId="{FE263BC2-EC12-4FE1-918C-AE6F6EBF226B}" srcOrd="0" destOrd="0" presId="urn:microsoft.com/office/officeart/2008/layout/LinedList"/>
    <dgm:cxn modelId="{3087D9C9-66F5-4C64-A4CB-D7500FBB0884}" type="presParOf" srcId="{7130751E-5E8E-407C-ACDE-6D84D3294CA6}" destId="{32600415-6027-4E02-A60A-29527E279CF3}" srcOrd="1" destOrd="0" presId="urn:microsoft.com/office/officeart/2008/layout/LinedList"/>
    <dgm:cxn modelId="{F2C2091F-884B-4B0D-A522-4487D583754E}" type="presParOf" srcId="{7130751E-5E8E-407C-ACDE-6D84D3294CA6}" destId="{7BADA2C9-3E47-49D0-A4B4-D790D62F2601}" srcOrd="2" destOrd="0" presId="urn:microsoft.com/office/officeart/2008/layout/LinedList"/>
    <dgm:cxn modelId="{B25590FD-93A4-43B6-95A9-4A5E8E193862}" type="presParOf" srcId="{0EDBB4A9-581F-4C4B-8F3A-DB9272EADE9D}" destId="{E8E5B6F4-7844-4707-9B5E-2E99D36EFFA5}" srcOrd="2" destOrd="0" presId="urn:microsoft.com/office/officeart/2008/layout/LinedList"/>
    <dgm:cxn modelId="{25B44BFC-0221-406F-BF5C-1A4F92C2C6D9}" type="presParOf" srcId="{0EDBB4A9-581F-4C4B-8F3A-DB9272EADE9D}" destId="{43C80053-1EE3-41EF-A749-E6E4F8B7512A}" srcOrd="3" destOrd="0" presId="urn:microsoft.com/office/officeart/2008/layout/LinedList"/>
    <dgm:cxn modelId="{F046C7B3-134B-4A68-916E-9E30547F9040}" type="presParOf" srcId="{098B8F44-BF9F-4BD8-958A-A6E8CDBDBE29}" destId="{366EB706-6F82-46C1-A387-5F11DAF1B7D3}" srcOrd="4" destOrd="0" presId="urn:microsoft.com/office/officeart/2008/layout/LinedList"/>
    <dgm:cxn modelId="{AE519380-6724-4F58-B853-A03D5E361645}" type="presParOf" srcId="{098B8F44-BF9F-4BD8-958A-A6E8CDBDBE29}" destId="{27B42DB0-1056-45FC-AE01-EF3D1465BF05}" srcOrd="5" destOrd="0" presId="urn:microsoft.com/office/officeart/2008/layout/LinedList"/>
    <dgm:cxn modelId="{DAB2C874-998D-4680-981E-E5CFFD660D7B}" type="presParOf" srcId="{27B42DB0-1056-45FC-AE01-EF3D1465BF05}" destId="{7D23A0F4-1AEF-4A74-BB4E-7CA8FEE5C23A}" srcOrd="0" destOrd="0" presId="urn:microsoft.com/office/officeart/2008/layout/LinedList"/>
    <dgm:cxn modelId="{08AD9250-8039-4C78-9BAB-985E4C4CCB7E}" type="presParOf" srcId="{27B42DB0-1056-45FC-AE01-EF3D1465BF05}" destId="{76431F2E-D559-462E-B259-87455FD4CF79}" srcOrd="1" destOrd="0" presId="urn:microsoft.com/office/officeart/2008/layout/LinedList"/>
    <dgm:cxn modelId="{66B2671A-C4F0-43E7-B1E3-4D18923C6083}" type="presParOf" srcId="{76431F2E-D559-462E-B259-87455FD4CF79}" destId="{C3F78E7C-2706-4925-A22D-593129F06AB4}" srcOrd="0" destOrd="0" presId="urn:microsoft.com/office/officeart/2008/layout/LinedList"/>
    <dgm:cxn modelId="{B7E2F34A-AA18-4A41-A466-AC6887D18C30}" type="presParOf" srcId="{76431F2E-D559-462E-B259-87455FD4CF79}" destId="{818E91EF-F0B0-4E28-A3B2-4B2C4B46EA28}" srcOrd="1" destOrd="0" presId="urn:microsoft.com/office/officeart/2008/layout/LinedList"/>
    <dgm:cxn modelId="{700F5BDB-31E1-4121-9594-7967812FB56B}" type="presParOf" srcId="{818E91EF-F0B0-4E28-A3B2-4B2C4B46EA28}" destId="{DCC131C0-4F91-4899-A7C9-B4277E997246}" srcOrd="0" destOrd="0" presId="urn:microsoft.com/office/officeart/2008/layout/LinedList"/>
    <dgm:cxn modelId="{591CFA0A-1F9E-4BF0-A15E-2A0C62E72BB0}" type="presParOf" srcId="{818E91EF-F0B0-4E28-A3B2-4B2C4B46EA28}" destId="{AD234ED6-F1C1-4459-84EB-E70CE45F2AD3}" srcOrd="1" destOrd="0" presId="urn:microsoft.com/office/officeart/2008/layout/LinedList"/>
    <dgm:cxn modelId="{BA7A7C10-0C13-4CC9-AEBE-F65B09A79E63}" type="presParOf" srcId="{818E91EF-F0B0-4E28-A3B2-4B2C4B46EA28}" destId="{341A24CD-8B09-4494-B064-1A5430AA34EF}" srcOrd="2" destOrd="0" presId="urn:microsoft.com/office/officeart/2008/layout/LinedList"/>
    <dgm:cxn modelId="{69B08B9A-2429-4078-B1AC-BB3DAA7D4D95}" type="presParOf" srcId="{76431F2E-D559-462E-B259-87455FD4CF79}" destId="{720AC0E4-1925-45E6-ABDF-634358DC398B}" srcOrd="2" destOrd="0" presId="urn:microsoft.com/office/officeart/2008/layout/LinedList"/>
    <dgm:cxn modelId="{D051F568-0ABC-4EC1-93CC-6CD45ADEFB43}" type="presParOf" srcId="{76431F2E-D559-462E-B259-87455FD4CF79}" destId="{A13060B0-EFD1-4B9E-9657-A2BA715B92E5}" srcOrd="3" destOrd="0" presId="urn:microsoft.com/office/officeart/2008/layout/LinedList"/>
    <dgm:cxn modelId="{00F1F7BE-7397-48CC-B507-5322F354427C}" type="presParOf" srcId="{098B8F44-BF9F-4BD8-958A-A6E8CDBDBE29}" destId="{D32F2907-9F5E-4DC7-8FD4-D186F5BE5F74}" srcOrd="6" destOrd="0" presId="urn:microsoft.com/office/officeart/2008/layout/LinedList"/>
    <dgm:cxn modelId="{50AC2C02-41FF-4BEC-8337-CFCB8196D954}" type="presParOf" srcId="{098B8F44-BF9F-4BD8-958A-A6E8CDBDBE29}" destId="{21EF2D87-A23B-44EE-9D37-1A21AFA47EC5}" srcOrd="7" destOrd="0" presId="urn:microsoft.com/office/officeart/2008/layout/LinedList"/>
    <dgm:cxn modelId="{3C4DA27B-D489-484B-8A77-8F8BA99BEBB0}" type="presParOf" srcId="{21EF2D87-A23B-44EE-9D37-1A21AFA47EC5}" destId="{E019C5A2-C49A-48BE-B254-5720928D6D20}" srcOrd="0" destOrd="0" presId="urn:microsoft.com/office/officeart/2008/layout/LinedList"/>
    <dgm:cxn modelId="{44E5119A-949D-4CAE-A8E8-A5FA88C320C2}" type="presParOf" srcId="{21EF2D87-A23B-44EE-9D37-1A21AFA47EC5}" destId="{06E6372E-9B13-483E-82E3-2F05677C35F2}" srcOrd="1" destOrd="0" presId="urn:microsoft.com/office/officeart/2008/layout/LinedList"/>
    <dgm:cxn modelId="{34159616-D400-4C07-8F3F-A29CA41EE356}" type="presParOf" srcId="{06E6372E-9B13-483E-82E3-2F05677C35F2}" destId="{1B3937FE-CD29-4844-83B2-CD4F8D8584D5}" srcOrd="0" destOrd="0" presId="urn:microsoft.com/office/officeart/2008/layout/LinedList"/>
    <dgm:cxn modelId="{B9255CE4-27DA-45FD-95AF-DB98C6D0CA37}" type="presParOf" srcId="{06E6372E-9B13-483E-82E3-2F05677C35F2}" destId="{E58FDD9B-F971-47D2-9B10-6AA36D456408}" srcOrd="1" destOrd="0" presId="urn:microsoft.com/office/officeart/2008/layout/LinedList"/>
    <dgm:cxn modelId="{06788696-7237-4C10-A32D-FDE96C6F0E43}" type="presParOf" srcId="{E58FDD9B-F971-47D2-9B10-6AA36D456408}" destId="{0B89BA02-F6B7-45EC-8719-208BEDD34E75}" srcOrd="0" destOrd="0" presId="urn:microsoft.com/office/officeart/2008/layout/LinedList"/>
    <dgm:cxn modelId="{179A1CBE-3DFC-45DE-AC51-C9C0E759BC50}" type="presParOf" srcId="{E58FDD9B-F971-47D2-9B10-6AA36D456408}" destId="{0F2B1BB0-7D08-4FBA-8EF2-DFDD6B9DC9A0}" srcOrd="1" destOrd="0" presId="urn:microsoft.com/office/officeart/2008/layout/LinedList"/>
    <dgm:cxn modelId="{5C0EB670-88FE-4176-8597-705FBAE99475}" type="presParOf" srcId="{E58FDD9B-F971-47D2-9B10-6AA36D456408}" destId="{10BCC0A0-059F-4847-9E20-958DE64B1343}" srcOrd="2" destOrd="0" presId="urn:microsoft.com/office/officeart/2008/layout/LinedList"/>
    <dgm:cxn modelId="{424CD827-A6DD-4DE6-B443-419D2AC10504}" type="presParOf" srcId="{06E6372E-9B13-483E-82E3-2F05677C35F2}" destId="{F1833634-FCC6-4DB0-90F7-F3D5A1CF7C6E}" srcOrd="2" destOrd="0" presId="urn:microsoft.com/office/officeart/2008/layout/LinedList"/>
    <dgm:cxn modelId="{8D081182-2DE4-4396-BE09-3E3294E70207}" type="presParOf" srcId="{06E6372E-9B13-483E-82E3-2F05677C35F2}" destId="{9F8DE08F-3525-4022-B9CA-010587E19986}" srcOrd="3" destOrd="0" presId="urn:microsoft.com/office/officeart/2008/layout/LinedList"/>
    <dgm:cxn modelId="{5AD9E57E-F2E9-414A-A3F0-EA7F667DDFFD}" type="presParOf" srcId="{098B8F44-BF9F-4BD8-958A-A6E8CDBDBE29}" destId="{20F065F1-EA24-4046-8B4D-DDC6768575B6}" srcOrd="8" destOrd="0" presId="urn:microsoft.com/office/officeart/2008/layout/LinedList"/>
    <dgm:cxn modelId="{D71D2498-6EE6-4D22-A2CB-2F26A27AAB35}" type="presParOf" srcId="{098B8F44-BF9F-4BD8-958A-A6E8CDBDBE29}" destId="{AC8A6C0D-B077-451B-B803-B42701C4B810}" srcOrd="9" destOrd="0" presId="urn:microsoft.com/office/officeart/2008/layout/LinedList"/>
    <dgm:cxn modelId="{2511875C-6EC2-45CB-8478-4A882783FF18}" type="presParOf" srcId="{AC8A6C0D-B077-451B-B803-B42701C4B810}" destId="{74AB825B-FD93-4A50-B347-20622822D09F}" srcOrd="0" destOrd="0" presId="urn:microsoft.com/office/officeart/2008/layout/LinedList"/>
    <dgm:cxn modelId="{6BC4D73E-D7A7-4130-96CD-D8F5A92FB3CA}" type="presParOf" srcId="{AC8A6C0D-B077-451B-B803-B42701C4B810}" destId="{40DBCD27-1D80-4431-9B9B-3A62356329E3}" srcOrd="1" destOrd="0" presId="urn:microsoft.com/office/officeart/2008/layout/LinedList"/>
    <dgm:cxn modelId="{F03F9C58-C34D-425C-A58D-46BEEABC43FC}" type="presParOf" srcId="{40DBCD27-1D80-4431-9B9B-3A62356329E3}" destId="{F4CD0657-E624-413D-9F87-F4644CEC91AD}" srcOrd="0" destOrd="0" presId="urn:microsoft.com/office/officeart/2008/layout/LinedList"/>
    <dgm:cxn modelId="{F63963C6-E9F1-4F60-8F85-BBA10853CB81}" type="presParOf" srcId="{40DBCD27-1D80-4431-9B9B-3A62356329E3}" destId="{1A86EB0A-69F4-4121-9F12-3A98B4D03B45}" srcOrd="1" destOrd="0" presId="urn:microsoft.com/office/officeart/2008/layout/LinedList"/>
    <dgm:cxn modelId="{3FA6C9F4-DBB8-4E11-A820-2F25E3ACC730}" type="presParOf" srcId="{1A86EB0A-69F4-4121-9F12-3A98B4D03B45}" destId="{B9CABB5F-9A93-4031-BA0F-79777E9F634B}" srcOrd="0" destOrd="0" presId="urn:microsoft.com/office/officeart/2008/layout/LinedList"/>
    <dgm:cxn modelId="{0632437E-550B-46FC-BF8F-AC95614B9B97}" type="presParOf" srcId="{1A86EB0A-69F4-4121-9F12-3A98B4D03B45}" destId="{2D98426C-5CC6-4923-BAE6-28B54F9CD8AA}" srcOrd="1" destOrd="0" presId="urn:microsoft.com/office/officeart/2008/layout/LinedList"/>
    <dgm:cxn modelId="{32032869-1A54-4D62-9E9E-8D85709141E2}" type="presParOf" srcId="{1A86EB0A-69F4-4121-9F12-3A98B4D03B45}" destId="{CA0E570D-1948-46D4-832D-9CBC33B09747}" srcOrd="2" destOrd="0" presId="urn:microsoft.com/office/officeart/2008/layout/LinedList"/>
    <dgm:cxn modelId="{9497E4E6-F582-496A-AEBB-3C6E3E94C9EB}" type="presParOf" srcId="{40DBCD27-1D80-4431-9B9B-3A62356329E3}" destId="{59D5D154-A6F1-4E75-8146-3EF1B5CD0C1A}" srcOrd="2" destOrd="0" presId="urn:microsoft.com/office/officeart/2008/layout/LinedList"/>
    <dgm:cxn modelId="{74527011-87E9-498A-AC44-5E29F95CB8E6}" type="presParOf" srcId="{40DBCD27-1D80-4431-9B9B-3A62356329E3}" destId="{F7CC8A23-E6CF-4FED-B1FA-999A1AE687A0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1B05AD3-1643-41D4-9C25-B172779F1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95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C4B393D-4699-40BF-B137-9BBA7A857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15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agriculture/markets/wine/e-bacchus/index.cfm?event=searchPTradTerms&amp;language=E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86BB0-77FA-4805-B24C-7F719E3FC124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37219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0986FD-CA6A-4AF0-857A-32DB10586F1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31775" indent="-231775">
              <a:lnSpc>
                <a:spcPct val="80000"/>
              </a:lnSpc>
            </a:pPr>
            <a:r>
              <a:rPr lang="en-US" sz="1400" smtClean="0"/>
              <a:t>Nantes</a:t>
            </a:r>
            <a:endParaRPr lang="en-US" sz="800" smtClean="0"/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Cool climate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Maritime influence (Atlantic Ocean, Loire River [longest in France], Loire’s tributaries, marsh land)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Sur lie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Consistent Rainfall Throughout Year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Danger if Spring Frost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Root Stock, planting density controlled, single guyot, 8-12 buds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Muscadet: greatest volume of wine in Loire, paired with seafood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endParaRPr lang="en-US" sz="800" smtClean="0"/>
          </a:p>
          <a:p>
            <a:pPr marL="231775" indent="-231775">
              <a:lnSpc>
                <a:spcPct val="80000"/>
              </a:lnSpc>
            </a:pPr>
            <a:r>
              <a:rPr lang="en-US" sz="800" smtClean="0"/>
              <a:t>Anjou/Saumur/Touraine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Surrounds city of Tours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Picturesque with rolling hills on historic chateaux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One of coolest climates in Loire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Follows loire and tributaries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Have been known to age for 50+ years, most meant to be drunk upon release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In cool years more sparkling wine is made (high acidity), in Warmer years more sweet (botrytis cinerea)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Vouvray sweetness levels:</a:t>
            </a:r>
          </a:p>
          <a:p>
            <a:pPr marL="698500" lvl="1" indent="-231775">
              <a:lnSpc>
                <a:spcPct val="80000"/>
              </a:lnSpc>
            </a:pPr>
            <a:r>
              <a:rPr lang="en-US" sz="800" smtClean="0"/>
              <a:t>Sec (dry) 0-.4% sugar, Demi-Sec (off-dry) .4-1.2%, Moelleux (med. Sweet) 1.2-4.5% sugar, Doux (sweet) more thatn 4.5% sugar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endParaRPr lang="en-US" sz="800" smtClean="0"/>
          </a:p>
          <a:p>
            <a:pPr marL="231775" indent="-231775">
              <a:lnSpc>
                <a:spcPct val="80000"/>
              </a:lnSpc>
            </a:pPr>
            <a:r>
              <a:rPr lang="en-US" sz="800" smtClean="0"/>
              <a:t>Upper Loire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Micro climates produced by hills and rivers (and deposits or erosion)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75% of grapes are sauvignon blanc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Use single guyot pruning with 7-8 buds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Farmers returning to more natural ways of vineyard management</a:t>
            </a:r>
          </a:p>
          <a:p>
            <a:pPr marL="231775" indent="-231775">
              <a:lnSpc>
                <a:spcPct val="80000"/>
              </a:lnSpc>
              <a:buFontTx/>
              <a:buAutoNum type="arabicPeriod"/>
            </a:pPr>
            <a:r>
              <a:rPr lang="en-US" sz="800" smtClean="0"/>
              <a:t>Sancerre on west of Loire, Pouilly Fume on east side of Loire</a:t>
            </a:r>
          </a:p>
        </p:txBody>
      </p:sp>
    </p:spTree>
    <p:extLst>
      <p:ext uri="{BB962C8B-B14F-4D97-AF65-F5344CB8AC3E}">
        <p14:creationId xmlns:p14="http://schemas.microsoft.com/office/powerpoint/2010/main" val="676820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5EE2E4-5EB0-4A93-9F38-FE80C2197AD3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5577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CDEE5A-D551-47D1-BFDB-83780141103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Long dry growing season</a:t>
            </a:r>
          </a:p>
          <a:p>
            <a:r>
              <a:rPr lang="en-US" smtClean="0"/>
              <a:t>Chaptalization: low sugar levels in dry climates add beet or cane sugar to bring up alcohol level</a:t>
            </a:r>
          </a:p>
          <a:p>
            <a:r>
              <a:rPr lang="en-US" smtClean="0"/>
              <a:t>During a Warm growing seasons: </a:t>
            </a:r>
            <a:r>
              <a:rPr lang="en-US" i="1" smtClean="0"/>
              <a:t>Vendange Tardive: late harvest, Selection de Grains Nobles</a:t>
            </a:r>
          </a:p>
          <a:p>
            <a:r>
              <a:rPr lang="en-US" i="1" smtClean="0"/>
              <a:t> botrytis</a:t>
            </a:r>
          </a:p>
          <a:p>
            <a:endParaRPr lang="en-US" smtClean="0"/>
          </a:p>
          <a:p>
            <a:r>
              <a:rPr lang="en-US" b="1" smtClean="0"/>
              <a:t>White Wines</a:t>
            </a:r>
            <a:r>
              <a:rPr lang="en-US" smtClean="0"/>
              <a:t> Riesling 22.5% Pinot Blanc 21.0% Gewürztraminer 18.0% Pinot Gris 12.6% Sylvaner 11.9%</a:t>
            </a:r>
          </a:p>
        </p:txBody>
      </p:sp>
    </p:spTree>
    <p:extLst>
      <p:ext uri="{BB962C8B-B14F-4D97-AF65-F5344CB8AC3E}">
        <p14:creationId xmlns:p14="http://schemas.microsoft.com/office/powerpoint/2010/main" val="163973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BA5CF-35EB-42DB-8782-DAB79A2C05FE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AOC Alsace Grand Cru : followed by the name of the grape variety and by the name of the vineyard where the wine comes from.</a:t>
            </a:r>
          </a:p>
          <a:p>
            <a:r>
              <a:rPr lang="en-US" smtClean="0"/>
              <a:t>AOC Alsace : followed usually by the name of the grape variety such as Gewurztraminer, Sylvaner, Pinot Blanc, Riesling (list of the AOC here)</a:t>
            </a:r>
          </a:p>
          <a:p>
            <a:r>
              <a:rPr lang="en-US" smtClean="0"/>
              <a:t>AOC Crémant d'Alsace </a:t>
            </a:r>
          </a:p>
          <a:p>
            <a:r>
              <a:rPr lang="en-US" smtClean="0"/>
              <a:t>Vendanges tardives:  late harvest</a:t>
            </a:r>
          </a:p>
          <a:p>
            <a:r>
              <a:rPr lang="en-US" smtClean="0"/>
              <a:t>Selection de grains noble: 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457791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b="1" smtClean="0"/>
              <a:t>Appellation Alsace Edelzwicker Protégée.</a:t>
            </a:r>
            <a:r>
              <a:rPr lang="en-US" smtClean="0"/>
              <a:t> Used for a white wine that is a blend of two or more of the eight white varietals that are permitted in Alsace:</a:t>
            </a:r>
          </a:p>
          <a:p>
            <a:r>
              <a:rPr lang="en-US" b="1" smtClean="0"/>
              <a:t>Appellation Sélection de Grains Nobles Protégée.</a:t>
            </a:r>
            <a:r>
              <a:rPr lang="en-US" smtClean="0"/>
              <a:t> The appellation for sweet wines made in the style of Sauternes from grapes that have been affected by botrytis cinerea ("noble rot").</a:t>
            </a:r>
          </a:p>
          <a:p>
            <a:r>
              <a:rPr lang="en-US" b="1" smtClean="0"/>
              <a:t>Appellation Vendange Tardive Protégée.</a:t>
            </a:r>
            <a:r>
              <a:rPr lang="en-US" smtClean="0"/>
              <a:t> Designates late harvest wines, regardless of whether or not they´ve been affected by noble rot.</a:t>
            </a:r>
          </a:p>
          <a:p>
            <a:r>
              <a:rPr lang="en-US" b="1" smtClean="0"/>
              <a:t>Appellation Crémant d‘Alsace Protégée.</a:t>
            </a:r>
            <a:r>
              <a:rPr lang="en-US" smtClean="0"/>
              <a:t> Designates sparkling wines made from Pinot Noir, Pinot Gris, Pinot Blanc, Chardonnay, Auxerrois, or Riesling.</a:t>
            </a:r>
          </a:p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EF57BA-653B-47B9-8DBB-20E39340BB2C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8037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80ADBA-F52A-4D05-BA4C-75F629FE2552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Semillon: often used for sweet/semi sweet wines, dessert</a:t>
            </a:r>
          </a:p>
          <a:p>
            <a:r>
              <a:rPr lang="en-US" smtClean="0"/>
              <a:t>Sauvignon Blanc, crisp and acidic, dominant grape of Graves</a:t>
            </a:r>
          </a:p>
          <a:p>
            <a:r>
              <a:rPr lang="en-US" smtClean="0"/>
              <a:t>Muscadelle, floral aromas, used for sweet/semi sweet wines</a:t>
            </a:r>
          </a:p>
          <a:p>
            <a:endParaRPr lang="en-US" smtClean="0"/>
          </a:p>
          <a:p>
            <a:r>
              <a:rPr lang="en-US" smtClean="0"/>
              <a:t>In 1855 Napoleon III asked the Bordeaux Chamber of Commerce to develop a system for classifying their very best red wines. The area’s wine brokers identified 61 of the most expensive red wines and divided them into five categories called </a:t>
            </a:r>
            <a:r>
              <a:rPr lang="en-US" i="1" smtClean="0"/>
              <a:t>crus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0033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143CA-BAEB-451A-A85B-640CD7C8AFC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u="sng" smtClean="0"/>
              <a:t>Regional</a:t>
            </a:r>
            <a:r>
              <a:rPr lang="en-US" smtClean="0"/>
              <a:t>, high on hill tops (too cool for full ripening), low in valley (lesser quality soils, too cool)</a:t>
            </a:r>
          </a:p>
          <a:p>
            <a:r>
              <a:rPr lang="en-US" u="sng" smtClean="0"/>
              <a:t>Village</a:t>
            </a:r>
            <a:r>
              <a:rPr lang="en-US" smtClean="0"/>
              <a:t>, lower yields, higher alc. Levels than reg., designated within growing area</a:t>
            </a:r>
          </a:p>
          <a:p>
            <a:r>
              <a:rPr lang="en-US" u="sng" smtClean="0"/>
              <a:t>Premier Cru</a:t>
            </a:r>
            <a:r>
              <a:rPr lang="en-US" smtClean="0"/>
              <a:t>, village and vineyard designation )Chablis will say “Chablis Premier Cru”</a:t>
            </a:r>
          </a:p>
          <a:p>
            <a:r>
              <a:rPr lang="en-US" u="sng" smtClean="0"/>
              <a:t>Grand Cru </a:t>
            </a:r>
            <a:r>
              <a:rPr lang="en-US" smtClean="0"/>
              <a:t>(31 Cote d’Or, 7 Chablis) not required to list “Grand Cru” more recently it has been listed (Chablis Grand Cru)</a:t>
            </a:r>
          </a:p>
        </p:txBody>
      </p:sp>
    </p:spTree>
    <p:extLst>
      <p:ext uri="{BB962C8B-B14F-4D97-AF65-F5344CB8AC3E}">
        <p14:creationId xmlns:p14="http://schemas.microsoft.com/office/powerpoint/2010/main" val="784366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5D82D9-4062-49B3-A735-DE3AC7D1DE9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cs typeface="Times New Roman" charset="0"/>
              </a:rPr>
              <a:t>Haute C</a:t>
            </a:r>
            <a:r>
              <a:rPr lang="en-US" smtClean="0">
                <a:cs typeface="Arial" charset="0"/>
              </a:rPr>
              <a:t>ô</a:t>
            </a:r>
            <a:r>
              <a:rPr lang="en-US" smtClean="0">
                <a:cs typeface="Times New Roman" charset="0"/>
              </a:rPr>
              <a:t>te Beaune, High on hill tops, cool weather</a:t>
            </a:r>
          </a:p>
        </p:txBody>
      </p:sp>
    </p:spTree>
    <p:extLst>
      <p:ext uri="{BB962C8B-B14F-4D97-AF65-F5344CB8AC3E}">
        <p14:creationId xmlns:p14="http://schemas.microsoft.com/office/powerpoint/2010/main" val="409404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From https://www.guildsomm.com/public_content/features/articles/b/guest_blog/posts/confeusion-a-quick-summary-of-the-eu-wine-reforms  </a:t>
            </a:r>
          </a:p>
          <a:p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Of the wine-producing regions that have been approved to show a geographic indication, those perceived to be of higher-quality and that have followed more strict regulations during their production are labeled with a designation of origin.  These wines are intended to embody the terroir of their respective regions and are referred to as having a Protected Designation of Origin.  They must follow far more specific production rules, some of which are outlined below: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“Designation of Origin” means “the name of a region, a specific place, or, in exceptional cases, a country.”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“Its quality and characteristics are essentially or exclusively due to a particular geographical environment with its inherent natural and human factors” (</a:t>
            </a:r>
            <a:r>
              <a:rPr kumimoji="1" lang="en-US" sz="1200" b="0" i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terroir).</a:t>
            </a:r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“The grapes from which it is produced come exclusively from this geographic area.”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“Its production takes place in this geographical area.”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“It is obtained from vine varieties belonging to 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Vitis</a:t>
            </a:r>
            <a:r>
              <a:rPr kumimoji="1" lang="en-US" sz="1200" b="0" i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Vinifera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” </a:t>
            </a:r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(15)</a:t>
            </a:r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endParaRPr kumimoji="1" lang="en-US" sz="1200" b="1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Traditional Terms</a:t>
            </a:r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Needless to say, the above proposals caused some ultra-premium winemakers to panic.  Imagine you were a producer in the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Montalcino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area of Italy whose Brunello di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Montalcino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DOCG would now be hierarchically equal to your Rosso di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Montalcino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DOC as they would both be produced as sub-denominations of a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Montalcino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DOP.  That would be a pretty alarming change.  With this possibility, and many others, in mind, the Commission introduced language allowing for the continued use of “traditional terms.” A traditional term is defined as “a term traditionally used in Member States for designation:  1.)  that the product has a protected designation or origin or geographic indication under Community or Member State Law, or 2.) the production or aging method or the quality, color, type of place, or a particular event linked to the history of the product with a protected designation of origin or geographic indication.”</a:t>
            </a:r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(16)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Essentially, this definition grandfathers-in nearly any term that was previously used to appellate a wine.  So, Spain can still use 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Denominación</a:t>
            </a:r>
            <a:r>
              <a:rPr kumimoji="1" lang="en-US" sz="1200" b="0" i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de Origen.  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Germany can still use its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Kabinett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,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Spätelese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, </a:t>
            </a:r>
            <a:r>
              <a:rPr kumimoji="1" lang="en-US" sz="1200" b="0" i="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Auslese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, etc., labels.  For a traditional term to be recognized and legal, a region must have paperwork proving its historic origin that is then filed and catalogued “in accordance with [a Regulatory Committee].”</a:t>
            </a:r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(17)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A complete list of all the registered traditional terms in the EU can be found at E-Bacchus (</a:t>
            </a:r>
            <a:r>
              <a:rPr kumimoji="1" lang="en-US" sz="1200" b="0" i="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3"/>
              </a:rPr>
              <a:t>http://ec.europa.eu/agriculture/markets/wine/e-bacchus/index.cfm?event=searchPTradTerms&amp;language=EN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4B393D-4699-40BF-B137-9BBA7A8570A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0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From https://www.guildsomm.com/public_content/features/articles/b/guest_blog/posts/confeusion-a-quick-summary-of-the-eu-wine-reforms </a:t>
            </a:r>
          </a:p>
          <a:p>
            <a:endParaRPr kumimoji="1" lang="en-US" sz="1200" b="1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PGI or Protected Geographic Indication</a:t>
            </a:r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The lower level of the geographically-designated quality wines are referred to as having a Protected Geographic Indication.  Wines in this classification level have considerably more restrictions than the “Wine” classification level.  These restrictions include: </a:t>
            </a:r>
            <a:r>
              <a:rPr kumimoji="1" lang="en-US" sz="1200" b="1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(14)</a:t>
            </a:r>
            <a:endParaRPr kumimoji="1" lang="en-US" sz="1200" b="0" i="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“Geographic Indication” means “an indication referring to a region, specific place, or a country.”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“It must possess a specific quality, reputation, or other characteristic attributable to that geographic origin.”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“At least 85% of the grapes used for its production must come exclusively from that geographic area or varietal.”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“Its production must take place in that geographic area.”</a:t>
            </a:r>
          </a:p>
          <a:p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It must be “obtained from vine varieties belonging to 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Vitis</a:t>
            </a:r>
            <a:r>
              <a:rPr kumimoji="1" lang="en-US" sz="1200" b="0" i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vinifera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or a cross between the </a:t>
            </a:r>
            <a:r>
              <a:rPr kumimoji="1" lang="en-US" sz="1200" b="0" i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Viti 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vinifera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 species and other species of the genus </a:t>
            </a:r>
            <a:r>
              <a:rPr kumimoji="1" lang="en-US" sz="1200" b="0" i="1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Vitis</a:t>
            </a:r>
            <a:r>
              <a:rPr kumimoji="1" lang="en-US" sz="1200" b="0" i="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4B393D-4699-40BF-B137-9BBA7A8570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04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https://www.guildsomm.com/public_content/features/articles/b/guest_blog/posts/confeusion-a-quick-summary-of-the-eu-wine-reforms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4B393D-4699-40BF-B137-9BBA7A8570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50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437C79-B1A4-4813-A22C-2D4AD951396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Fraud: 1991 Champagne, 1923 Chateauneuf-du-Pape, </a:t>
            </a:r>
            <a:r>
              <a:rPr lang="en-US" i="1" smtClean="0"/>
              <a:t>Negociants, </a:t>
            </a:r>
          </a:p>
          <a:p>
            <a:r>
              <a:rPr lang="en-US" i="1" smtClean="0"/>
              <a:t>1935</a:t>
            </a:r>
            <a:r>
              <a:rPr lang="en-US" smtClean="0"/>
              <a:t> – Legally defined appellation boundaries</a:t>
            </a:r>
          </a:p>
          <a:p>
            <a:r>
              <a:rPr lang="en-US" smtClean="0"/>
              <a:t>2010 – changes affected by European Union regulations for foods associated with places</a:t>
            </a:r>
          </a:p>
        </p:txBody>
      </p:sp>
    </p:spTree>
    <p:extLst>
      <p:ext uri="{BB962C8B-B14F-4D97-AF65-F5344CB8AC3E}">
        <p14:creationId xmlns:p14="http://schemas.microsoft.com/office/powerpoint/2010/main" val="49826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As far back as the Middle Ages wine was an economically viable commodity</a:t>
            </a:r>
          </a:p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20E9B-1D1F-4EC3-B25B-70781127F7CB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2261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lvl="1" eaLnBrk="1" hangingPunct="1"/>
            <a:r>
              <a:rPr lang="en-US" smtClean="0"/>
              <a:t>Climate, soil and viticulture</a:t>
            </a:r>
          </a:p>
          <a:p>
            <a:pPr eaLnBrk="1" hangingPunct="1"/>
            <a:r>
              <a:rPr lang="en-US" smtClean="0"/>
              <a:t>Climate</a:t>
            </a:r>
          </a:p>
          <a:p>
            <a:pPr lvl="1" eaLnBrk="1" hangingPunct="1"/>
            <a:r>
              <a:rPr lang="en-US" smtClean="0"/>
              <a:t>Hot to cold climates</a:t>
            </a:r>
          </a:p>
          <a:p>
            <a:pPr lvl="1" eaLnBrk="1" hangingPunct="1"/>
            <a:r>
              <a:rPr lang="en-US" smtClean="0"/>
              <a:t>Crisp dry whites to full bodied reds</a:t>
            </a:r>
          </a:p>
          <a:p>
            <a:pPr lvl="1" eaLnBrk="1" hangingPunct="1"/>
            <a:r>
              <a:rPr lang="en-US" smtClean="0"/>
              <a:t>Thousand dollar bottles to every day wines to industrial alcohol</a:t>
            </a:r>
          </a:p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5E71B8-F90A-4098-BF60-492F65F04F9F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0017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8CD0F3-5841-4319-859E-201B48496CC2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56330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86820C-8A7B-4C61-A7FD-3EE18749E57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31775" indent="-231775"/>
            <a:r>
              <a:rPr lang="en-US" smtClean="0"/>
              <a:t>West: fresh dry lean</a:t>
            </a:r>
          </a:p>
          <a:p>
            <a:pPr marL="231775" indent="-231775"/>
            <a:r>
              <a:rPr lang="en-US" smtClean="0"/>
              <a:t>Central: Sec –dry, demi sec – semi sweet, sweet</a:t>
            </a:r>
          </a:p>
          <a:p>
            <a:pPr marL="231775" indent="-231775"/>
            <a:r>
              <a:rPr lang="en-US" smtClean="0"/>
              <a:t>East: light and acidic</a:t>
            </a:r>
          </a:p>
        </p:txBody>
      </p:sp>
    </p:spTree>
    <p:extLst>
      <p:ext uri="{BB962C8B-B14F-4D97-AF65-F5344CB8AC3E}">
        <p14:creationId xmlns:p14="http://schemas.microsoft.com/office/powerpoint/2010/main" val="162793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E7216E-9F61-4666-AA3D-CE6C0FABDB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117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DF60D-1737-49C5-9C7B-A2F2DB4033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84A786-9163-44AC-8768-277E2EDA16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02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95A94-B497-440C-B757-E3B66E9F2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3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41F34-B38B-47A5-8158-FF4A4FD6A5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67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9923C-7D3B-483F-837D-BA9A78CF1F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055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BD78E-F8BF-493D-BA98-7075D44A55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7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B474D-2773-4ADA-B038-75F8AAFF61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6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C2BA9-9E58-4809-8ADD-1258AE0F62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8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B3D1A-4AA8-4521-9F17-1F9936208E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2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3D505B-8CD5-46B9-B584-20DD78F058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33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6A00D-1D94-4E04-961D-AA3B091E4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7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211380E-38E0-4EBB-A4E5-85F6727F81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59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roir-france.com/wine/loire_map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roir-france.com/wine/alsace_map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roir-france.com/wine/bordeaux_map.ht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roir-france.com/wine/bourgogne_map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winefolly.com/review/french-wine-labels-and-terms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nefolly.com/review/french-wine-labels-and-term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143000"/>
            <a:ext cx="4038600" cy="1600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HMGT 2402</a:t>
            </a:r>
            <a:br>
              <a:rPr lang="en-US" sz="3200" dirty="0" smtClean="0"/>
            </a:br>
            <a:r>
              <a:rPr lang="en-US" sz="3200" dirty="0" smtClean="0"/>
              <a:t>Wine &amp; Beverage Management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1475" y="2743200"/>
            <a:ext cx="4267200" cy="1752600"/>
          </a:xfrm>
        </p:spPr>
        <p:txBody>
          <a:bodyPr/>
          <a:lstStyle/>
          <a:p>
            <a:pPr marR="0" eaLnBrk="1" hangingPunct="1"/>
            <a:r>
              <a:rPr lang="en-US" dirty="0" smtClean="0"/>
              <a:t>Prof. Karen </a:t>
            </a:r>
            <a:r>
              <a:rPr lang="en-US" dirty="0" err="1" smtClean="0"/>
              <a:t>Goodlad</a:t>
            </a:r>
            <a:endParaRPr lang="en-US" dirty="0" smtClean="0"/>
          </a:p>
          <a:p>
            <a:pPr marR="0" eaLnBrk="1" hangingPunct="1"/>
            <a:r>
              <a:rPr lang="en-US" dirty="0" smtClean="0"/>
              <a:t>Spring 2019</a:t>
            </a:r>
          </a:p>
          <a:p>
            <a:pPr marR="0" eaLnBrk="1" hangingPunct="1"/>
            <a:r>
              <a:rPr lang="en-US" dirty="0" smtClean="0">
                <a:cs typeface="Times New Roman" charset="0"/>
              </a:rPr>
              <a:t>White Wines of France</a:t>
            </a:r>
            <a:r>
              <a:rPr lang="en-US" dirty="0" smtClean="0"/>
              <a:t> </a:t>
            </a:r>
          </a:p>
        </p:txBody>
      </p:sp>
      <p:pic>
        <p:nvPicPr>
          <p:cNvPr id="5124" name="Picture 6" descr="100_19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900" y="304800"/>
            <a:ext cx="46863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kGoodlad\AppData\Local\Temp\Temp1_citytech_fullpackage.zip\Non Designer\citytechLogo\B&amp;W\citytechlogotype_3linesblac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48200"/>
            <a:ext cx="2624328" cy="78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" y="762000"/>
            <a:ext cx="8183880" cy="105156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/>
              <a:t>Appellation </a:t>
            </a:r>
            <a:r>
              <a:rPr lang="en-US" i="1" dirty="0" err="1" smtClean="0"/>
              <a:t>Contr</a:t>
            </a:r>
            <a:r>
              <a:rPr lang="en-US" i="1" dirty="0" err="1" smtClean="0">
                <a:cs typeface="Times New Roman" charset="0"/>
              </a:rPr>
              <a:t>ô</a:t>
            </a:r>
            <a:r>
              <a:rPr lang="en-US" i="1" dirty="0" err="1" smtClean="0"/>
              <a:t>l</a:t>
            </a:r>
            <a:r>
              <a:rPr lang="en-US" i="1" dirty="0" err="1" smtClean="0">
                <a:cs typeface="Times New Roman" charset="0"/>
              </a:rPr>
              <a:t>é</a:t>
            </a:r>
            <a:r>
              <a:rPr lang="en-US" i="1" dirty="0" err="1" smtClean="0"/>
              <a:t>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sz="4400" i="1" dirty="0" smtClean="0"/>
              <a:t> </a:t>
            </a:r>
            <a:r>
              <a:rPr lang="en-US" sz="4000" i="1" dirty="0" smtClean="0"/>
              <a:t>Appellation Protégée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620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“Controlled Place-Name of Origin”</a:t>
            </a:r>
          </a:p>
          <a:p>
            <a:pPr eaLnBrk="1" hangingPunct="1"/>
            <a:r>
              <a:rPr lang="en-US" dirty="0" smtClean="0"/>
              <a:t>High Demand + Constant Supply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i="1" dirty="0" smtClean="0"/>
              <a:t>			=	Fraud</a:t>
            </a:r>
          </a:p>
          <a:p>
            <a:pPr eaLnBrk="1" hangingPunct="1"/>
            <a:r>
              <a:rPr lang="en-US" dirty="0" smtClean="0"/>
              <a:t>1935 – </a:t>
            </a:r>
            <a:r>
              <a:rPr lang="en-US" i="1" dirty="0" err="1" smtClean="0"/>
              <a:t>Institut</a:t>
            </a:r>
            <a:r>
              <a:rPr lang="en-US" i="1" dirty="0" smtClean="0"/>
              <a:t> National des Appellations </a:t>
            </a:r>
            <a:r>
              <a:rPr lang="en-US" i="1" dirty="0" err="1" smtClean="0"/>
              <a:t>d’Origine</a:t>
            </a:r>
            <a:r>
              <a:rPr lang="en-US" i="1" dirty="0" smtClean="0"/>
              <a:t> des </a:t>
            </a:r>
            <a:r>
              <a:rPr lang="en-US" i="1" dirty="0" err="1" smtClean="0"/>
              <a:t>Vins</a:t>
            </a:r>
            <a:r>
              <a:rPr lang="en-US" i="1" dirty="0" smtClean="0"/>
              <a:t> et </a:t>
            </a:r>
            <a:r>
              <a:rPr lang="en-US" i="1" dirty="0" err="1" smtClean="0"/>
              <a:t>Eauz</a:t>
            </a:r>
            <a:r>
              <a:rPr lang="en-US" i="1" dirty="0" smtClean="0"/>
              <a:t>-de-Vie</a:t>
            </a:r>
            <a:r>
              <a:rPr lang="en-US" dirty="0" smtClean="0"/>
              <a:t> (INAO)</a:t>
            </a:r>
          </a:p>
          <a:p>
            <a:pPr eaLnBrk="1" hangingPunct="1"/>
            <a:r>
              <a:rPr lang="en-US" dirty="0" smtClean="0"/>
              <a:t>2010 EU Laws</a:t>
            </a:r>
          </a:p>
          <a:p>
            <a:pPr lvl="1" eaLnBrk="1" hangingPunct="1"/>
            <a:r>
              <a:rPr lang="en-US" dirty="0" smtClean="0"/>
              <a:t>“Protected Naming of Origin”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What question do these statements answer?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114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Tradition of quality &amp; beneficial economic impact</a:t>
            </a:r>
          </a:p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Long history of exporting wines</a:t>
            </a:r>
          </a:p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The French system of </a:t>
            </a:r>
            <a:r>
              <a:rPr lang="en-US" sz="4000" b="1" dirty="0" smtClean="0">
                <a:solidFill>
                  <a:schemeClr val="tx1"/>
                </a:solidFill>
              </a:rPr>
              <a:t>appellation laws</a:t>
            </a:r>
            <a:r>
              <a:rPr lang="en-US" sz="4000" dirty="0" smtClean="0">
                <a:solidFill>
                  <a:schemeClr val="tx1"/>
                </a:solidFill>
              </a:rPr>
              <a:t> has been the basis for the appellation laws in other European countries.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55626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0" hangingPunct="0">
              <a:defRPr/>
            </a:pPr>
            <a:endParaRPr lang="en-US" sz="50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752600"/>
            <a:ext cx="7585234" cy="822960"/>
          </a:xfrm>
        </p:spPr>
        <p:txBody>
          <a:bodyPr>
            <a:noAutofit/>
          </a:bodyPr>
          <a:lstStyle/>
          <a:p>
            <a:pPr algn="ctr" eaLnBrk="0" hangingPunct="0">
              <a:defRPr/>
            </a:pPr>
            <a:r>
              <a:rPr lang="en-US" sz="4400" b="1" i="1" dirty="0" smtClean="0">
                <a:solidFill>
                  <a:schemeClr val="tx2"/>
                </a:solidFill>
              </a:rPr>
              <a:t>Why do we Study French Wines?</a:t>
            </a:r>
            <a:br>
              <a:rPr lang="en-US" sz="4400" b="1" i="1" dirty="0" smtClean="0">
                <a:solidFill>
                  <a:schemeClr val="tx2"/>
                </a:solidFill>
              </a:rPr>
            </a:br>
            <a:endParaRPr lang="en-US" sz="4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ttp://www.justgrapeswine.com/wp-content/uploads/2010/09/terro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0"/>
            <a:ext cx="95631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77000"/>
            <a:ext cx="9144000" cy="5334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7200" dirty="0" smtClean="0">
                <a:solidFill>
                  <a:schemeClr val="tx1"/>
                </a:solidFill>
              </a:rPr>
              <a:t>Terroir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sweacademy.com/content/images/eiffel_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s://www.sweacademy.com/content/images/eiffel_char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0"/>
            <a:ext cx="298608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0" y="6581775"/>
            <a:ext cx="670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Image Source: Society of Wine Educators</a:t>
            </a:r>
          </a:p>
        </p:txBody>
      </p:sp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2514600" y="681752"/>
            <a:ext cx="4191000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ß"/>
            </a:pPr>
            <a:endParaRPr lang="en-US" sz="2800" dirty="0"/>
          </a:p>
          <a:p>
            <a:pPr>
              <a:buFont typeface="Wingdings" pitchFamily="2" charset="2"/>
              <a:buChar char="ß"/>
            </a:pPr>
            <a:endParaRPr lang="en-US" sz="2800" dirty="0"/>
          </a:p>
          <a:p>
            <a:endParaRPr lang="en-US" sz="2800" dirty="0"/>
          </a:p>
          <a:p>
            <a:pPr>
              <a:buFont typeface="Wingdings" pitchFamily="2" charset="2"/>
              <a:buChar char="ß"/>
            </a:pPr>
            <a:r>
              <a:rPr lang="en-US" sz="2800" dirty="0"/>
              <a:t>Before the EU Changes</a:t>
            </a:r>
          </a:p>
          <a:p>
            <a:endParaRPr lang="en-US" sz="2800" dirty="0"/>
          </a:p>
          <a:p>
            <a:r>
              <a:rPr lang="en-US" sz="2800" dirty="0"/>
              <a:t>	After the EU Changes </a:t>
            </a:r>
            <a:r>
              <a:rPr lang="en-US" sz="2800" dirty="0">
                <a:sym typeface="Wingdings" pitchFamily="2" charset="2"/>
              </a:rPr>
              <a:t>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410200"/>
            <a:ext cx="8183880" cy="1051560"/>
          </a:xfrm>
        </p:spPr>
        <p:txBody>
          <a:bodyPr/>
          <a:lstStyle/>
          <a:p>
            <a:pPr eaLnBrk="1" hangingPunct="1"/>
            <a:r>
              <a:rPr lang="en-US" dirty="0" smtClean="0"/>
              <a:t>French Wine Labels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685800"/>
            <a:ext cx="83058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Place Name</a:t>
            </a:r>
          </a:p>
          <a:p>
            <a:pPr lvl="1" eaLnBrk="1" hangingPunct="1"/>
            <a:r>
              <a:rPr lang="en-US" sz="3200" dirty="0" smtClean="0"/>
              <a:t>Region, District, Village, and/or Vineyard</a:t>
            </a:r>
          </a:p>
          <a:p>
            <a:pPr eaLnBrk="1" hangingPunct="1"/>
            <a:r>
              <a:rPr lang="en-US" sz="3600" dirty="0" smtClean="0"/>
              <a:t>Export Label</a:t>
            </a:r>
          </a:p>
          <a:p>
            <a:pPr eaLnBrk="1" hangingPunct="1"/>
            <a:r>
              <a:rPr lang="en-US" sz="3600" dirty="0" smtClean="0"/>
              <a:t>Producer Name</a:t>
            </a:r>
          </a:p>
          <a:p>
            <a:pPr eaLnBrk="1" hangingPunct="1"/>
            <a:r>
              <a:rPr lang="en-US" sz="3600" dirty="0" smtClean="0"/>
              <a:t>Bottle Size</a:t>
            </a:r>
          </a:p>
          <a:p>
            <a:pPr eaLnBrk="1" hangingPunct="1"/>
            <a:r>
              <a:rPr lang="en-US" sz="3600" dirty="0" smtClean="0"/>
              <a:t>% alc.</a:t>
            </a:r>
          </a:p>
          <a:p>
            <a:pPr eaLnBrk="1" hangingPunct="1"/>
            <a:r>
              <a:rPr lang="en-US" sz="3600" dirty="0" smtClean="0"/>
              <a:t>Bottling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" y="5715000"/>
            <a:ext cx="8183880" cy="746760"/>
          </a:xfrm>
        </p:spPr>
        <p:txBody>
          <a:bodyPr/>
          <a:lstStyle/>
          <a:p>
            <a:pPr eaLnBrk="1" hangingPunct="1"/>
            <a:r>
              <a:rPr lang="en-US" dirty="0" smtClean="0"/>
              <a:t>Loire Valley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762000"/>
            <a:ext cx="8077200" cy="46482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hlinkClick r:id="rId3"/>
              </a:rPr>
              <a:t>North West France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Largest Growing Region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Produce White, Red, Ros</a:t>
            </a:r>
            <a:r>
              <a:rPr lang="en-US" sz="2800" dirty="0" smtClean="0">
                <a:cs typeface="Arial" charset="0"/>
              </a:rPr>
              <a:t>é, Sparkling, Sweet &amp; Dry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cs typeface="Arial" charset="0"/>
              </a:rPr>
              <a:t>M</a:t>
            </a:r>
            <a:r>
              <a:rPr lang="en-US" sz="2400" dirty="0" smtClean="0"/>
              <a:t>ostly Stainless Steel Fermentation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Cool Climate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Fresh, Zesty Wine High in Acidity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Soil Types Vary by Region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Appellations Divided By Geographic Location Only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Grand Cru regulations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0"/>
            <a:ext cx="84582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Loire: Select Appellations &amp; Grapes</a:t>
            </a:r>
          </a:p>
        </p:txBody>
      </p:sp>
      <p:sp>
        <p:nvSpPr>
          <p:cNvPr id="9219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381000" y="533400"/>
            <a:ext cx="8305800" cy="54864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/>
              <a:t>Atlantic Region/Western Loire/Nantes 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err="1" smtClean="0"/>
              <a:t>Muscadet</a:t>
            </a:r>
            <a:r>
              <a:rPr lang="en-US" sz="2400" dirty="0" smtClean="0"/>
              <a:t>, </a:t>
            </a:r>
            <a:r>
              <a:rPr lang="en-US" sz="2400" dirty="0" err="1" smtClean="0"/>
              <a:t>Muscadet</a:t>
            </a:r>
            <a:r>
              <a:rPr lang="en-US" sz="2400" dirty="0" smtClean="0"/>
              <a:t> des </a:t>
            </a:r>
            <a:r>
              <a:rPr lang="en-US" sz="2400" dirty="0" err="1" smtClean="0"/>
              <a:t>Coteaux</a:t>
            </a:r>
            <a:r>
              <a:rPr lang="en-US" sz="2400" dirty="0" smtClean="0"/>
              <a:t> de la Loire, </a:t>
            </a:r>
            <a:r>
              <a:rPr lang="en-US" sz="2400" dirty="0" err="1" smtClean="0"/>
              <a:t>Muscadet</a:t>
            </a:r>
            <a:r>
              <a:rPr lang="en-US" sz="2400" dirty="0" smtClean="0"/>
              <a:t> </a:t>
            </a:r>
            <a:r>
              <a:rPr lang="en-US" sz="2400" dirty="0" err="1" smtClean="0"/>
              <a:t>Côtes</a:t>
            </a:r>
            <a:r>
              <a:rPr lang="en-US" sz="2400" dirty="0" smtClean="0"/>
              <a:t> de </a:t>
            </a:r>
            <a:r>
              <a:rPr lang="en-US" sz="2400" dirty="0" err="1" smtClean="0"/>
              <a:t>Grandlieu</a:t>
            </a:r>
            <a:r>
              <a:rPr lang="en-US" sz="2400" dirty="0" smtClean="0"/>
              <a:t>, </a:t>
            </a:r>
            <a:r>
              <a:rPr lang="en-US" sz="2400" dirty="0" err="1" smtClean="0"/>
              <a:t>Muscadet</a:t>
            </a:r>
            <a:r>
              <a:rPr lang="en-US" sz="2400" dirty="0" smtClean="0"/>
              <a:t> </a:t>
            </a:r>
            <a:r>
              <a:rPr lang="en-US" sz="2400" dirty="0" err="1" smtClean="0"/>
              <a:t>Sevre</a:t>
            </a:r>
            <a:r>
              <a:rPr lang="en-US" sz="2400" dirty="0" smtClean="0"/>
              <a:t> et Maine</a:t>
            </a:r>
          </a:p>
          <a:p>
            <a:pPr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u="sng" dirty="0" smtClean="0"/>
              <a:t>Melon de Bourgogne </a:t>
            </a:r>
            <a:r>
              <a:rPr lang="en-US" sz="1800" dirty="0" smtClean="0"/>
              <a:t>(ranges in style form light to full and ripe)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/>
              <a:t>Middle Loire:</a:t>
            </a:r>
            <a:endParaRPr lang="en-US" sz="2800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Anjou: Quarts de </a:t>
            </a:r>
            <a:r>
              <a:rPr lang="en-US" sz="2400" dirty="0" err="1" smtClean="0"/>
              <a:t>Chaume</a:t>
            </a:r>
            <a:r>
              <a:rPr lang="en-US" sz="2400" dirty="0" smtClean="0"/>
              <a:t>, </a:t>
            </a:r>
            <a:r>
              <a:rPr lang="en-US" sz="2400" dirty="0" err="1" smtClean="0"/>
              <a:t>Savenniéres</a:t>
            </a:r>
            <a:endParaRPr lang="en-US" sz="2400" dirty="0" smtClean="0"/>
          </a:p>
          <a:p>
            <a:pPr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u="sng" dirty="0" err="1" smtClean="0"/>
              <a:t>Chenin</a:t>
            </a:r>
            <a:r>
              <a:rPr lang="en-US" sz="1800" u="sng" dirty="0" smtClean="0"/>
              <a:t> Blanc</a:t>
            </a:r>
            <a:r>
              <a:rPr lang="en-US" sz="1800" dirty="0" smtClean="0"/>
              <a:t>, Chardonnay and Sauvignon Blanc (dry, semi sweet and sparkling)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Saumur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Touraine: Vouvray</a:t>
            </a:r>
          </a:p>
          <a:p>
            <a:pPr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Sauvignon Blanc and </a:t>
            </a:r>
            <a:r>
              <a:rPr lang="en-US" sz="1800" dirty="0" err="1" smtClean="0"/>
              <a:t>Chenin</a:t>
            </a:r>
            <a:r>
              <a:rPr lang="en-US" sz="1800" dirty="0" smtClean="0"/>
              <a:t> Blanc (dry, semi sweet and sparkling)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/>
              <a:t>Upper Loire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err="1" smtClean="0"/>
              <a:t>Pouilly-Fum</a:t>
            </a:r>
            <a:r>
              <a:rPr lang="en-US" sz="2400" dirty="0" err="1" smtClean="0">
                <a:cs typeface="Arial" charset="0"/>
              </a:rPr>
              <a:t>é</a:t>
            </a:r>
            <a:r>
              <a:rPr lang="en-US" sz="2400" dirty="0" smtClean="0">
                <a:cs typeface="Arial" charset="0"/>
              </a:rPr>
              <a:t>:</a:t>
            </a:r>
            <a:r>
              <a:rPr lang="en-US" sz="2400" dirty="0" smtClean="0"/>
              <a:t> Sauvignon Blanc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Sancerre: Sauvignon Blanc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00" y="5410200"/>
            <a:ext cx="8183880" cy="105156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Loire: Sancerre</a:t>
            </a:r>
            <a:endParaRPr lang="en-US" dirty="0"/>
          </a:p>
        </p:txBody>
      </p:sp>
      <p:sp>
        <p:nvSpPr>
          <p:cNvPr id="16388" name="Content Placeholder 3"/>
          <p:cNvSpPr>
            <a:spLocks noGrp="1"/>
          </p:cNvSpPr>
          <p:nvPr>
            <p:ph sz="half" idx="2"/>
          </p:nvPr>
        </p:nvSpPr>
        <p:spPr>
          <a:xfrm>
            <a:off x="152400" y="91440"/>
            <a:ext cx="8481060" cy="402336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Sancerre</a:t>
            </a:r>
          </a:p>
          <a:p>
            <a:pPr lvl="1" eaLnBrk="1" hangingPunct="1"/>
            <a:r>
              <a:rPr lang="en-US" sz="2400" dirty="0" smtClean="0"/>
              <a:t>Larger Growing Area (4000 acres), Varied soil types, Lean and acidic, Mostly dry wines, some sweet during certain vintages</a:t>
            </a:r>
          </a:p>
        </p:txBody>
      </p:sp>
      <p:pic>
        <p:nvPicPr>
          <p:cNvPr id="1026" name="Picture 2" descr="Image result for pouilly fume and sancer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0169"/>
            <a:ext cx="9144000" cy="429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165" y="228599"/>
            <a:ext cx="8351521" cy="626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Quiz</a:t>
            </a:r>
          </a:p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Lecture Objectives:</a:t>
            </a:r>
          </a:p>
          <a:p>
            <a:pPr lvl="1" eaLnBrk="1" hangingPunct="1"/>
            <a:r>
              <a:rPr lang="en-US" sz="2800" dirty="0" smtClean="0">
                <a:solidFill>
                  <a:schemeClr val="tx1"/>
                </a:solidFill>
              </a:rPr>
              <a:t>Match appellations with the regions where they’re located and their principal grapes and wine styles</a:t>
            </a:r>
            <a:endParaRPr lang="en-US" sz="4000" dirty="0" smtClean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Discuss wine making methods used to make white wine in various regions of France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Explain the factors that affect the taste of white wines of France</a:t>
            </a:r>
            <a:endParaRPr lang="en-US" sz="4000" dirty="0" smtClean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Discuss the laws of French wine regions</a:t>
            </a:r>
          </a:p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Tasting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5151" b="25456"/>
          <a:stretch/>
        </p:blipFill>
        <p:spPr>
          <a:xfrm>
            <a:off x="38878" y="2455025"/>
            <a:ext cx="9028922" cy="402197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72090" y="4572000"/>
            <a:ext cx="4572000" cy="1691514"/>
          </a:xfrm>
        </p:spPr>
        <p:txBody>
          <a:bodyPr>
            <a:normAutofit/>
          </a:bodyPr>
          <a:lstStyle/>
          <a:p>
            <a:r>
              <a:rPr lang="en-US" sz="7200" dirty="0" err="1" smtClean="0"/>
              <a:t>Chinon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24201" y="76200"/>
            <a:ext cx="6019800" cy="2575056"/>
          </a:xfrm>
        </p:spPr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ouraine, Loire Valley</a:t>
            </a:r>
          </a:p>
          <a:p>
            <a:r>
              <a:rPr lang="en-US" sz="2800" dirty="0" smtClean="0"/>
              <a:t>Cabernet Franc</a:t>
            </a:r>
          </a:p>
          <a:p>
            <a:r>
              <a:rPr lang="en-US" sz="2800" dirty="0" smtClean="0"/>
              <a:t>Red and Rose</a:t>
            </a:r>
          </a:p>
          <a:p>
            <a:r>
              <a:rPr lang="en-US" sz="2800" dirty="0" err="1" smtClean="0"/>
              <a:t>Tuffeau</a:t>
            </a:r>
            <a:r>
              <a:rPr lang="en-US" sz="2800" dirty="0" smtClean="0"/>
              <a:t> soil: </a:t>
            </a:r>
            <a:r>
              <a:rPr lang="en-US" sz="3200" dirty="0" smtClean="0"/>
              <a:t>Volcanic clay limestone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47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Tasting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R="0" eaLnBrk="1" hangingPunct="1"/>
            <a:r>
              <a:rPr lang="en-US" dirty="0" smtClean="0"/>
              <a:t>Sancerre and </a:t>
            </a:r>
            <a:r>
              <a:rPr lang="en-US" dirty="0" err="1" smtClean="0"/>
              <a:t>Chinon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xfrm>
            <a:off x="495300" y="5867400"/>
            <a:ext cx="84582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Alsace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533400"/>
            <a:ext cx="83058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hlinkClick r:id="rId3"/>
              </a:rPr>
              <a:t>West</a:t>
            </a:r>
            <a:r>
              <a:rPr lang="en-US" sz="3600" dirty="0" smtClean="0"/>
              <a:t> of Germany and the Rhine River </a:t>
            </a:r>
            <a:br>
              <a:rPr lang="en-US" sz="3600" dirty="0" smtClean="0"/>
            </a:br>
            <a:r>
              <a:rPr lang="en-US" sz="3600" dirty="0" smtClean="0"/>
              <a:t>East of Vosges Mountains </a:t>
            </a:r>
          </a:p>
          <a:p>
            <a:pPr eaLnBrk="1" hangingPunct="1"/>
            <a:r>
              <a:rPr lang="en-US" sz="3600" dirty="0" smtClean="0"/>
              <a:t>Soil: Schist &amp; Limestone</a:t>
            </a:r>
          </a:p>
          <a:p>
            <a:pPr eaLnBrk="1" hangingPunct="1"/>
            <a:r>
              <a:rPr lang="en-US" sz="3600" dirty="0" smtClean="0"/>
              <a:t>Regulate Minimum Alcohol Level:  8.5%</a:t>
            </a:r>
          </a:p>
          <a:p>
            <a:pPr eaLnBrk="1" hangingPunct="1"/>
            <a:r>
              <a:rPr lang="en-US" sz="3600" dirty="0" smtClean="0"/>
              <a:t>Only AOC to Label by Varietal</a:t>
            </a:r>
          </a:p>
          <a:p>
            <a:pPr eaLnBrk="1" hangingPunct="1"/>
            <a:r>
              <a:rPr lang="en-US" sz="3600" dirty="0" smtClean="0"/>
              <a:t>Leading Grape Varietals:</a:t>
            </a:r>
          </a:p>
          <a:p>
            <a:pPr lvl="1" eaLnBrk="1" hangingPunct="1"/>
            <a:r>
              <a:rPr lang="en-US" sz="3200" dirty="0" smtClean="0"/>
              <a:t>Riesling, Gew</a:t>
            </a:r>
            <a:r>
              <a:rPr lang="en-US" sz="3200" dirty="0" smtClean="0">
                <a:cs typeface="Arial" charset="0"/>
              </a:rPr>
              <a:t>ü</a:t>
            </a:r>
            <a:r>
              <a:rPr lang="en-US" sz="3200" dirty="0" smtClean="0"/>
              <a:t>rztraminer, Pinot Gris, Muscat, </a:t>
            </a:r>
            <a:r>
              <a:rPr lang="en-US" sz="3200" dirty="0" err="1" smtClean="0"/>
              <a:t>Sylvaner</a:t>
            </a:r>
            <a:r>
              <a:rPr lang="en-US" sz="3200" dirty="0" smtClean="0"/>
              <a:t>, Pinot Blanc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638800"/>
            <a:ext cx="8183880" cy="853440"/>
          </a:xfrm>
        </p:spPr>
        <p:txBody>
          <a:bodyPr/>
          <a:lstStyle/>
          <a:p>
            <a:pPr eaLnBrk="1" hangingPunct="1"/>
            <a:r>
              <a:rPr lang="en-US" dirty="0" smtClean="0"/>
              <a:t>Alsace Classifications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85800"/>
            <a:ext cx="8915400" cy="480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Wines are Labeled by Grape Names</a:t>
            </a:r>
          </a:p>
          <a:p>
            <a:pPr eaLnBrk="1" hangingPunct="1"/>
            <a:r>
              <a:rPr lang="en-US" sz="3600" dirty="0" smtClean="0"/>
              <a:t>AOC Alsace Grand Cru</a:t>
            </a:r>
          </a:p>
          <a:p>
            <a:pPr lvl="1" eaLnBrk="1" hangingPunct="1"/>
            <a:r>
              <a:rPr lang="en-US" sz="3200" dirty="0" smtClean="0"/>
              <a:t>Single Variety</a:t>
            </a:r>
          </a:p>
          <a:p>
            <a:pPr lvl="2" eaLnBrk="1" hangingPunct="1"/>
            <a:r>
              <a:rPr lang="en-US" sz="2400" dirty="0" smtClean="0"/>
              <a:t>Riesling, Gewurztraminer, Muscat, Pinot Gris</a:t>
            </a:r>
          </a:p>
          <a:p>
            <a:pPr lvl="1" eaLnBrk="1" hangingPunct="1"/>
            <a:r>
              <a:rPr lang="en-US" sz="3200" dirty="0" smtClean="0"/>
              <a:t>~5% of production, 51 vineyard sites</a:t>
            </a:r>
          </a:p>
          <a:p>
            <a:pPr eaLnBrk="1" hangingPunct="1"/>
            <a:r>
              <a:rPr lang="en-US" sz="3600" dirty="0" smtClean="0"/>
              <a:t>AOC Alsace </a:t>
            </a:r>
          </a:p>
          <a:p>
            <a:pPr eaLnBrk="1" hangingPunct="1"/>
            <a:r>
              <a:rPr lang="en-US" sz="3600" dirty="0" smtClean="0"/>
              <a:t>AOC </a:t>
            </a:r>
            <a:r>
              <a:rPr lang="en-US" sz="3600" dirty="0" err="1" smtClean="0"/>
              <a:t>Crémant</a:t>
            </a:r>
            <a:r>
              <a:rPr lang="en-US" sz="3600" dirty="0" smtClean="0"/>
              <a:t> </a:t>
            </a:r>
            <a:r>
              <a:rPr lang="en-US" sz="3600" dirty="0" err="1" smtClean="0"/>
              <a:t>d'Alsace</a:t>
            </a:r>
            <a:r>
              <a:rPr lang="en-US" sz="3600" dirty="0" smtClean="0"/>
              <a:t> </a:t>
            </a:r>
          </a:p>
          <a:p>
            <a:pPr eaLnBrk="1" hangingPunct="1"/>
            <a:r>
              <a:rPr lang="en-US" sz="3600" dirty="0" smtClean="0"/>
              <a:t>Harvest Dates Determined by Local Wine 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425440"/>
            <a:ext cx="8183880" cy="1051560"/>
          </a:xfrm>
        </p:spPr>
        <p:txBody>
          <a:bodyPr/>
          <a:lstStyle/>
          <a:p>
            <a:pPr eaLnBrk="1" hangingPunct="1"/>
            <a:r>
              <a:rPr lang="en-US" i="1" dirty="0" smtClean="0"/>
              <a:t>Alsace: Special Features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" y="762000"/>
            <a:ext cx="5655213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i="1" dirty="0" err="1" smtClean="0"/>
              <a:t>Vendange</a:t>
            </a:r>
            <a:r>
              <a:rPr lang="en-US" sz="3200" i="1" dirty="0" smtClean="0"/>
              <a:t> Tardive: </a:t>
            </a:r>
            <a:r>
              <a:rPr lang="en-US" sz="3200" dirty="0" smtClean="0"/>
              <a:t>Late Harvest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i="1" dirty="0" err="1" smtClean="0"/>
              <a:t>S</a:t>
            </a:r>
            <a:r>
              <a:rPr lang="en-US" sz="3200" i="1" dirty="0" err="1" smtClean="0">
                <a:cs typeface="Arial" charset="0"/>
              </a:rPr>
              <a:t>é</a:t>
            </a:r>
            <a:r>
              <a:rPr lang="en-US" sz="3200" i="1" dirty="0" err="1" smtClean="0"/>
              <a:t>lection</a:t>
            </a:r>
            <a:r>
              <a:rPr lang="en-US" sz="3200" i="1" dirty="0" smtClean="0"/>
              <a:t> de Grains Nobles </a:t>
            </a:r>
            <a:r>
              <a:rPr lang="en-US" sz="3200" dirty="0" smtClean="0"/>
              <a:t>“Nobel Grapes”:</a:t>
            </a:r>
            <a:r>
              <a:rPr lang="en-US" sz="3200" i="1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Botrytis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Riesling, Muscat, Gew</a:t>
            </a:r>
            <a:r>
              <a:rPr lang="en-US" sz="2000" dirty="0" smtClean="0">
                <a:cs typeface="Arial" charset="0"/>
              </a:rPr>
              <a:t>ü</a:t>
            </a:r>
            <a:r>
              <a:rPr lang="en-US" sz="2000" dirty="0" smtClean="0"/>
              <a:t>rztraminer &amp; Pinot Gris</a:t>
            </a:r>
            <a:endParaRPr lang="en-US" sz="2000" i="1" dirty="0" smtClean="0"/>
          </a:p>
          <a:p>
            <a:pPr eaLnBrk="1" hangingPunct="1">
              <a:lnSpc>
                <a:spcPct val="90000"/>
              </a:lnSpc>
            </a:pPr>
            <a:r>
              <a:rPr lang="en-US" sz="3200" i="1" dirty="0" err="1" smtClean="0"/>
              <a:t>Edelzwicker</a:t>
            </a:r>
            <a:r>
              <a:rPr lang="en-US" sz="3200" dirty="0" smtClean="0"/>
              <a:t> “Noble Blend”: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Riesling, Pinot Blanc, </a:t>
            </a:r>
            <a:r>
              <a:rPr lang="en-US" sz="2000" dirty="0" err="1" smtClean="0"/>
              <a:t>Chasselas</a:t>
            </a:r>
            <a:r>
              <a:rPr lang="en-US" sz="2000" dirty="0" smtClean="0"/>
              <a:t>, Gewurztraminer, Muscat, Pinot Gris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i="1" dirty="0" err="1" smtClean="0"/>
              <a:t>Cr</a:t>
            </a:r>
            <a:r>
              <a:rPr lang="en-US" sz="3200" i="1" dirty="0" err="1" smtClean="0">
                <a:cs typeface="Arial" charset="0"/>
              </a:rPr>
              <a:t>émant</a:t>
            </a:r>
            <a:r>
              <a:rPr lang="en-US" sz="3200" i="1" dirty="0" smtClean="0">
                <a:cs typeface="Arial" charset="0"/>
              </a:rPr>
              <a:t> d’ Alsace</a:t>
            </a:r>
            <a:r>
              <a:rPr lang="en-US" sz="3200" dirty="0" smtClean="0">
                <a:cs typeface="Arial" charset="0"/>
              </a:rPr>
              <a:t>: Sparkling Wine</a:t>
            </a:r>
            <a:endParaRPr lang="en-US" sz="3200" dirty="0" smtClean="0"/>
          </a:p>
        </p:txBody>
      </p:sp>
      <p:pic>
        <p:nvPicPr>
          <p:cNvPr id="2050" name="Picture 2" descr="Image result for alsace wine region 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933" y="54428"/>
            <a:ext cx="3443067" cy="581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02920" y="5699760"/>
            <a:ext cx="8183880" cy="777240"/>
          </a:xfrm>
        </p:spPr>
        <p:txBody>
          <a:bodyPr/>
          <a:lstStyle/>
          <a:p>
            <a:r>
              <a:rPr lang="en-US" dirty="0" smtClean="0"/>
              <a:t>Speak as a Wine Professional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300" b="1" dirty="0" smtClean="0"/>
              <a:t>Task 1</a:t>
            </a:r>
            <a:r>
              <a:rPr lang="en-US" sz="2400" b="1" dirty="0" smtClean="0"/>
              <a:t>: </a:t>
            </a:r>
            <a:endParaRPr lang="en-US" sz="2400" dirty="0" smtClean="0"/>
          </a:p>
          <a:p>
            <a:pPr lvl="1"/>
            <a:r>
              <a:rPr lang="en-US" sz="2800" dirty="0" smtClean="0"/>
              <a:t>You are the new assistant sommelier in a French Restaurant, the Director of Food and Beverage asks you to prepare a wine tasting for the service staff (they all have basic and developing wine knowledge).</a:t>
            </a:r>
          </a:p>
          <a:p>
            <a:pPr lvl="1"/>
            <a:r>
              <a:rPr lang="en-US" sz="2800" b="1" dirty="0" smtClean="0"/>
              <a:t>You chose to highlight the ___________________________ region in France because ______________</a:t>
            </a:r>
            <a:endParaRPr lang="en-US" sz="2800" dirty="0" smtClean="0"/>
          </a:p>
          <a:p>
            <a:pPr>
              <a:buFont typeface="Wingdings 2" pitchFamily="18" charset="2"/>
              <a:buNone/>
            </a:pPr>
            <a:endParaRPr lang="en-US" sz="2400" dirty="0" smtClean="0"/>
          </a:p>
          <a:p>
            <a:r>
              <a:rPr lang="en-US" sz="3300" b="1" dirty="0" smtClean="0"/>
              <a:t>Task 2:</a:t>
            </a:r>
            <a:endParaRPr lang="en-US" sz="3300" dirty="0" smtClean="0"/>
          </a:p>
          <a:p>
            <a:pPr lvl="1"/>
            <a:r>
              <a:rPr lang="en-US" sz="2800" dirty="0" smtClean="0"/>
              <a:t>Create a two minute training presentation for the service staff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</a:t>
            </a:r>
          </a:p>
        </p:txBody>
      </p:sp>
      <p:pic>
        <p:nvPicPr>
          <p:cNvPr id="22531" name="Picture 4" descr="100_184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52400"/>
            <a:ext cx="8686800" cy="6515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5" name="Picture 17" descr="https://www.sweacademy.com/content/images/spac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8" descr="https://www.sweacademy.com/content/images/spac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228600" y="5657850"/>
            <a:ext cx="845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Bordeaux also has a reputation for making quality white wines, particularly in the Left Bank and Entre-Deux-Mers</a:t>
            </a:r>
          </a:p>
        </p:txBody>
      </p:sp>
      <p:pic>
        <p:nvPicPr>
          <p:cNvPr id="23558" name="Picture 30" descr="http://www.allfranceinfo.com/maps/wine/bordeaux-main-wine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3216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5181600" y="3886200"/>
            <a:ext cx="762000" cy="236220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901440" y="4495800"/>
            <a:ext cx="289560" cy="1577181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0" y="5791200"/>
            <a:ext cx="9144000" cy="1143000"/>
          </a:xfrm>
        </p:spPr>
        <p:txBody>
          <a:bodyPr>
            <a:normAutofit/>
          </a:bodyPr>
          <a:lstStyle/>
          <a:p>
            <a:pPr marL="109538" indent="0" algn="ctr">
              <a:buFont typeface="Wingdings 2" pitchFamily="18" charset="2"/>
              <a:buNone/>
            </a:pPr>
            <a:r>
              <a:rPr lang="en-US" sz="2000" dirty="0" smtClean="0"/>
              <a:t>The famous white wines of </a:t>
            </a:r>
            <a:r>
              <a:rPr lang="en-US" sz="2000" b="1" dirty="0" smtClean="0"/>
              <a:t>Graves</a:t>
            </a:r>
            <a:r>
              <a:rPr lang="en-US" sz="2000" dirty="0" smtClean="0"/>
              <a:t> are very </a:t>
            </a:r>
            <a:r>
              <a:rPr lang="en-US" sz="2000" b="1" dirty="0" smtClean="0"/>
              <a:t>dry</a:t>
            </a:r>
            <a:r>
              <a:rPr lang="en-US" sz="2000" dirty="0" smtClean="0"/>
              <a:t>, and are made principally from </a:t>
            </a:r>
            <a:r>
              <a:rPr lang="en-US" sz="2000" b="1" dirty="0" smtClean="0"/>
              <a:t>Sauvignon Blanc</a:t>
            </a:r>
            <a:r>
              <a:rPr lang="en-US" sz="2000" dirty="0" smtClean="0"/>
              <a:t> and </a:t>
            </a:r>
            <a:r>
              <a:rPr lang="en-US" sz="2000" b="1" dirty="0" err="1" smtClean="0"/>
              <a:t>Sémillon</a:t>
            </a:r>
            <a:r>
              <a:rPr lang="en-US" sz="2000" dirty="0" smtClean="0"/>
              <a:t> grapes.</a:t>
            </a:r>
          </a:p>
          <a:p>
            <a:pPr marL="109538" indent="0" algn="ctr"/>
            <a:endParaRPr lang="en-US" sz="2400" dirty="0" smtClean="0"/>
          </a:p>
        </p:txBody>
      </p:sp>
      <p:pic>
        <p:nvPicPr>
          <p:cNvPr id="24580" name="Picture 30" descr="http://www.allfranceinfo.com/maps/wine/bordeaux-main-wine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3216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3581400" y="4572000"/>
            <a:ext cx="762000" cy="137160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0" descr="http://www.allfranceinfo.com/maps/wine/bordeaux-main-wine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3216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914400"/>
          </a:xfrm>
        </p:spPr>
        <p:txBody>
          <a:bodyPr>
            <a:normAutofit fontScale="70000" lnSpcReduction="20000"/>
          </a:bodyPr>
          <a:lstStyle/>
          <a:p>
            <a:pPr marL="44450" indent="-44450" algn="ctr">
              <a:spcBef>
                <a:spcPct val="0"/>
              </a:spcBef>
              <a:buFont typeface="Wingdings 2" pitchFamily="18" charset="2"/>
              <a:buNone/>
            </a:pPr>
            <a:r>
              <a:rPr lang="en-US" sz="3200" dirty="0" smtClean="0"/>
              <a:t>The </a:t>
            </a:r>
            <a:r>
              <a:rPr lang="en-US" sz="3200" b="1" dirty="0" smtClean="0"/>
              <a:t>Sauternes and </a:t>
            </a:r>
            <a:r>
              <a:rPr lang="en-US" sz="3200" b="1" dirty="0" err="1" smtClean="0"/>
              <a:t>Barsac</a:t>
            </a:r>
            <a:r>
              <a:rPr lang="en-US" sz="3200" b="1" dirty="0" smtClean="0"/>
              <a:t> regions</a:t>
            </a:r>
            <a:r>
              <a:rPr lang="en-US" sz="3200" dirty="0" smtClean="0"/>
              <a:t> are known for their </a:t>
            </a:r>
          </a:p>
          <a:p>
            <a:pPr marL="44450" indent="-44450" algn="ctr">
              <a:spcBef>
                <a:spcPct val="0"/>
              </a:spcBef>
              <a:buFont typeface="Wingdings 2" pitchFamily="18" charset="2"/>
              <a:buNone/>
            </a:pPr>
            <a:r>
              <a:rPr lang="en-US" sz="3200" b="1" dirty="0" smtClean="0"/>
              <a:t>rich, sweet white wines</a:t>
            </a:r>
            <a:r>
              <a:rPr lang="en-US" sz="3200" dirty="0" smtClean="0"/>
              <a:t>. </a:t>
            </a:r>
            <a:r>
              <a:rPr lang="en-US" sz="3200" dirty="0" err="1" smtClean="0"/>
              <a:t>Sémillon</a:t>
            </a:r>
            <a:r>
              <a:rPr lang="en-US" sz="3200" dirty="0" smtClean="0"/>
              <a:t> and Sauvignon Blanc grapes </a:t>
            </a:r>
          </a:p>
          <a:p>
            <a:pPr marL="44450" indent="-44450" algn="ctr">
              <a:spcBef>
                <a:spcPct val="0"/>
              </a:spcBef>
              <a:buFont typeface="Wingdings 2" pitchFamily="18" charset="2"/>
              <a:buNone/>
            </a:pPr>
            <a:r>
              <a:rPr lang="en-US" sz="3200" dirty="0" smtClean="0"/>
              <a:t>are the primary varietals.</a:t>
            </a:r>
          </a:p>
          <a:p>
            <a:pPr marL="44450" indent="-44450" algn="ctr">
              <a:spcBef>
                <a:spcPct val="0"/>
              </a:spcBef>
            </a:pPr>
            <a:endParaRPr lang="en-US" sz="2400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4114800" y="4953000"/>
            <a:ext cx="609600" cy="76200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3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562600"/>
            <a:ext cx="8534400" cy="914400"/>
          </a:xfrm>
        </p:spPr>
        <p:txBody>
          <a:bodyPr>
            <a:normAutofit lnSpcReduction="10000"/>
          </a:bodyPr>
          <a:lstStyle/>
          <a:p>
            <a:pPr marL="6350" indent="-6350" algn="ctr">
              <a:buFont typeface="Wingdings 2" pitchFamily="18" charset="2"/>
              <a:buNone/>
            </a:pPr>
            <a:r>
              <a:rPr lang="en-US" dirty="0" smtClean="0"/>
              <a:t>The principal difference is that the sweet wines are made from grapes that are affected by </a:t>
            </a:r>
            <a:r>
              <a:rPr lang="en-US" i="1" dirty="0" smtClean="0"/>
              <a:t>botrytis </a:t>
            </a:r>
            <a:r>
              <a:rPr lang="en-US" i="1" dirty="0" err="1" smtClean="0"/>
              <a:t>cinerea</a:t>
            </a:r>
            <a:r>
              <a:rPr lang="en-US" dirty="0" smtClean="0"/>
              <a:t> ("noble rot"). This is a fungus that dehydrates and shrivels the grapes.</a:t>
            </a:r>
          </a:p>
          <a:p>
            <a:pPr marL="6350" indent="-6350" algn="ctr"/>
            <a:endParaRPr lang="en-US" dirty="0" smtClean="0"/>
          </a:p>
          <a:p>
            <a:pPr marL="6350" indent="-6350" algn="ctr"/>
            <a:endParaRPr lang="en-US" dirty="0" smtClean="0"/>
          </a:p>
        </p:txBody>
      </p:sp>
      <p:sp>
        <p:nvSpPr>
          <p:cNvPr id="26627" name="AutoShape 2" descr="Image result for botrytis sauternes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8" name="AutoShape 4" descr="Image result for botrytis sauternes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Image result for botrytis sauternes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AutoShape 8" descr="data:image/jpeg;base64,/9j/4AAQSkZJRgABAQAAAQABAAD/2wCEAAkGBxQTEhUTExQVFRUXGBgXGBgVFBcUFRUXFBUWFxQYFRQYHCggGBolHBQVITEhJSkrLi4uFx8zODMsNygtLisBCgoKDg0OGxAQGywkICQsLCwsLCwsLCwsLCwsLCwsLCwsLCwsLCwsLCwsLCwsLCwsLCwsLCwsLCwsLCwsLCwsLP/AABEIAMIBAwMBIgACEQEDEQH/xAAcAAACAgMBAQAAAAAAAAAAAAAEBQMGAAECBwj/xAA7EAABAwIFAQYFAwMDAwUAAAABAAIRAyEEBRIxQVEGImFxgZETMqGx8MHR4QcUQiNS8RVioiQzcoKS/8QAGgEAAgMBAQAAAAAAAAAAAAAAAgMAAQQFBv/EACgRAAICAgICAgICAgMAAAAAAAABAhEDIRIxBEETIjJhM1FxkSNCUv/aAAwDAQACEQMRAD8A9NzfBw5uIp/M3eP8m8p7gsSKjGvabEKvYXFuLI8EvyTORh6xo1DDXXaTtPIWDBnTYXHVl4SLtThTo+Iyzhv4hOHYloAOoQdr7rjG09TYWjPUoMkXTKo2g+qwN0x4plltJ1KARIR9N4ZY2RdIA3XNhjlOathyddEGIMiynwryW3XOOOlhPRJqmfMZTJJuAug5RxzoCNy0OsTXa0EuIA8V5r/UXD07VWESTBjlVbtL2txFcOpl0MJNgIMcSq9QxNR0BznOA2kzCzeTD5MkZwfXY3FCUdyDi9bo1LwuqdCVrBYlr6nw2iXCOE2GNsdPIkGil0Xf9i6JiAepj6IwVQ2zInk87XhDPrO4Beb+XmmrHWxTnfQlxmEeOhFrg7SeUrxNGXQCD4+Sb4mmX+M8D9lXsTTLXEXHT89UfIKMH6JiBef2uspvvESPqg6tR9p91lKuZuP3QSjZrxz/APQ2pkTNxB9CCivmF/pbbrCS1qmoxEDoblSDEuDYm/HokSgaVkHDntBiTJAiLASYui6VaGEHc89d9j7FVulU1Ol3JTOvmYaNLRqPN7Dy6lXjxsHLNIfVMeKdMOcSG2MTu4Di9zukuaZo5wp1NN9j4DePe0+SXV3OrPBvEbE7Abpth6Y0hrhIWjfRjltfsnp1e4CbDz38gn+RYiabmGdJF5uDIM/qkOJb3ZG8/gU2NzIUqLRMud3YG4tBj0PuUeOLTsXPcaK267ztvwABv0CtWWnQxzujT9lXMFQa5+5aTsC22/BHCaZo91HDuDtyYWOeGTyJ+hDTSopr6xDz1Lj9UbXpbdUPhmhzp3Kcuw7nvDWji5W2XegoOkEdl3u+IGt2/Lq8PPdPVLMgycUu9/kfomTLEhGuheRpvQVh8a3SJF+ViWuaViugBnh8+e0xuEq7ZYwVKY0g6gQZ6Qo9PeU1fCFwheeg6NUKF3ZvEVnOaS9x07S4mPIL07L86fYOuqL2dw4p1dJFl6Hl+CDoKOUpSl9WVKMQmrSc86j7KXEY4UqZPKPo04EITN8OCwynRxZYLnYpztUIcZ2j+IzSBcrjLaDXkNcjsBgG7WW8ZhRTe1zduUKyttTk/wBEgqKf/UHsq2mBWYIBs6PuvPmNAdZfReLwjK1PQ8SCF4H2wy44fF1GCdMy3yK2ZINbXQ3HJPT7Mr7AA951hxcqbC4YUxpb8xguM82mIFwuclolz/imC1rYE8PJFx5KWs8AkzHj+ydjj9SpO3RJVfGyiYXu7ga0CLn+fVcOqy3891D/AHWl178b8eSkmEok7aBbuPOfrEIWrVZqnTrA27saZ891wcUeLD6+qx1UuKGwuIPmVAPaHACxiAL+Z9ghsG2Hd4EWiWgT+WTemBay6GDB8Eatk1VD7s1isJpFLF0abw49wvYJFuHHb35Svtrl+DZU/wBGiKYAkw90exJAXWCpkNLXjeSHHrxHjKTdosFXe2S4Oj5o/wAvGdvRIeBqdp6BU6EIxcnS1sCdwTq/4Uooxblc4PDxe8qf4bpmVrS1oDm72GYVlr28kSx19tlHQp7XUrsK7rHpfn+FFEt5DdSuLNAncwPukuY0Hl2oiIsI2A8CrFlbGN+YEknkSIHQqXH02uFnCfHbeN0T6Ipb2VXB1iHtG4ECJj28PFekYTLqeIw7dYBEWnhyoD8M4PPdkj0sN1eMkxg+C3RY3lpue7zMW3+pQYJ1Npjc8LgmhJW7Kspv7siepkeic4TCNpiAPVHUntr0jMh7el/WeQl/x9Ba1zgZuD5o5xSlfpmVXVBmDcgszzujRd3nSegvCQ9o+0houLKcX56Kp4bMA58vbqnqSoiuLZcKvbWlJhj49FiRmkzhoj0WI6C4F6wp7ye0qQhVqjUhOMNijELzsWkXBhjdIddWfL8RYFq87zKo6YlPMjzFzGgO2RNVtDJqj0Wnihuos5eDRcQdr+yQVMxBbIS51aoQWknQfsjfky4uPpgfHYZgMS5xkJy+prbpIg+Kr+HxQod4jupo7N6b2yD6LHHDFp3KiShxHeVVJYAdxZed/wBTMqcawqae7ET+69Ayys2LHdGV6LajS1wDgbEG67kF8mNJMB3GVnh2WUi1jhxuPMb/AKILGW3Vi7Q/DZVqCm3uNdpEWuN/qCPRVjFP16j5AcC8dd0WP6QpjI/Z2QV8QN+o46pdVr3UlWxINj+yDe+6Bu2ao0S/GPC7+O7qhy8WXLnyqsKtBjcTH+SkpZkZsUsbTJnjzXVOncatkQLouGWZu55aw6fM3KPzEaZJaHN2sNhH1CreWgNcDvG4Jm/CtYxQDNBaAC2ARxzJ9k7G+X5GbIq6Kvm2Cbp+Kzb/ACHIkxPlKVU3XVkzOp/6Ygw4uvM7AGfQTCqjKiYugEhjh7lMA07GUooG4+/RM21pibdBG3O/KGw0icOLZ/I8l26tI0njZQB/Kie/dVbD4o2G3sSePGDvfyViwuGhg0RYWvY7TPjKrNOqfGFYMlxUN72x3mIG2xPHe8EWOr2VktLRPh6hE3Nz/wCPA91V+3lXT8NokOkm3Igcqz4Jri+bFocQAHA2GzhHhdVT+o7HGowaLhsyLiJI334TXtCG9lOxWoxM/ddZfh5PeMBdPqkBCuxLuN0sKyyNAA3+qxVn4rupW1LC5I9boUpKaMwpAQeDsZXeY44gWXAe+gMVA2Z0XRq6I7BYxvwhKT4rHksLVFlj5spG0vsHJtxf6LDSxlwJsmlXNO5EJCBBCNqPGmEM4KStAYptupE5xYe2DcrTKhFlWa2LNOoN4Vtydvxi2RZZZQqv2a14/KV+h5klJ74Mn0VhxOplJxaQC0EyfALijQZRZIsEbSrtqNtcELt+LBY48b2Z8s+fS0eI4+qImdiZiSZ59ZST+4l09ZFv8YNpCa9q6Gmq74UjvOsd4EzJHKTYWi9oNxcwALySCSPzomXYcdCvGXcSHE/lwg5d1KLdhTqOkOjfaN1IcI4kmw6id0ZYEx10RSPvxKgq4UjYgrKFEgiZjeReytpBKT6YZVxGqIFx6yonE8qRrCbiY8o2XcpadMbWgjAPJEC382VhNaWtafU+n6qv0XRFt4/PNNcO1xcGxuJ6EjwndNg9iZxCnEPDbdQBPUEbqn0Wd4joTvvZXClU0B0gwG3tMb8byqOMTDiR1PFr+Cb7YoaNOmxUwd+bpWMdJv8ARMMPU54VNBphjQR/K4m5n88IXVKo0Xji8cm/8eyheZ+08e6AJM61QUwwToPpPW1t/dLNM7+kcpjTp6WNJF52Jk+H6q06I9jrCPaKjSdV7CDYG3Synz1rH90kbbpS98U42k7uJsOv3XFatT0tZrm2/jymqWqEyWyk5rl7mPMCR1Fwlfwb7K/Pw3IJI6z+yX1aMnutnzEKNlqFldp4MwLLasbWiLtM+U/VYqsL4y6YKmJuhc8ZD7fLH/K6dUhS1MJrYXTcLhqXFivj543XaFVGlK4wbdNQhQ4vEOp7BBYDHOdUl1lUnydroPx4VFplyZRkAoDM8eGWTWhUAZKEwWUf3FWTslOV69IZhgk3Jh3Z7JP7iHEK74LKG09hC5yjBHDtAiW9RwnMAiQlSx81orJml0mJszp6rEmOnCGoZqKOwkDomGYYMv5STNcsLGyEnBmyY53YhOiq9q61LEVC9ggcja/6cqp1K8OAaDFz4XFjKtWIotOokDYqpYtrZJB4iP2Xaw5flXJqh2PqiBlWN9+fG/XqoXV94BmL8+oWauijrtsD1WlIbQI2oC477Wg/korDS25+02QVOiA8SCLT+fnKMrvuB/t/IlWyo2+w+lXc5pAExtwJ5H8KV2Xj4exmeL2FzHS67wLrNM8gxvBPWEa9oDSSeLn7WS7ouzh+GawNIGozuByNgQjamIEUzBJA+aLnoBI2mUDhMUSTpBMX6NJBBP6e6NxdUaNhIOqI+WPH1Rxe9gSBcXWnUN55naPw25S+vlzXC7Rzfx5RFZ4E3jfyPKjbXtO/vwtCQpiXH5OZJYQRO20eXgoKGpjtLrAkgFwIB4TerXuT19+iDzXAFxDmDfe/J/e6tsiDGugX0xPB4/CFA+LkXb5xeJ5QODpOnvHYdR6Sj/71rR3QT0Ow5MieUptp6GJm8M4u8B1R+HpOJgzF95t4725QmEqeBi/oSenlKOxlY026iJ6C0XUVlti/tTUc34bZ2EkC3SDb8slP90bEmY6qLGOc52pxkndRtaiLSHbMwcQDZngP8pTCi4kaiP1PhPqk2EeHfPf+UXQMEBskE7GPWY8ESkTiWWllzSAZi3VYuaGN7o7p9AIWJ1oX9grEMsmuURYHlBVKJ2Cmyig4PAfYLzjvv0Vglxtm8xyMazFwbpVjclAu0XCvtYMDZJSmpWZCR8n9IFXytFZw2JOnSeEzyrNdDmtaOblQ1cMNRcLSuqbWjZVKqaG5JOSpaR6hhMc1zBJGy0cwpsEagq9k2DD2XJ91WM7rPp1HMBMTY9Qg+ScUtiqiu2XXFZ+wbKs5pnj6hIGyrDaj5uSjcLTJuhrjtmn4oqN0d4ii4Mc87fubKu47CWcYNriOT0hWDNax+Honc/bqkNKtJ0uPMDpHjxvELr+JbxKTFJ7FeHB1CWmD3elztNlNiqjZMxI8OQL7nyjyRRqiSCCDMAf7uTHp9kvrguNmgwCNpPgZ90++TGICaNZ1tEwfHaOnCNZhQ4EAidgNhf7pTSrua4bwDuNt9uh/lNqDPiH4r+62T5uA28v4TJaImc4bVTnU03t0vwfJSV6zy0kmRPUWPSUa2owbv1WDeTB6gGywNYGl7iHNBmwG/p5JfIuw7K9GkC20SSD5E3vv9FCarmtIiXmQASPI26c+qU4rPmU2aKcEiIt3bxPsZ91rJ5I+JJkmSZMTvAToQ/sVKR1Lo7zY9PVaZPB+iaAg248Z+iir4IAFzZ/PzdaKFgLMKSZPsNx0hEubqYQBcQQPCfuuKWoT18Nrf8I+pBp3mTFwD9T6D3U4lsrOIxgpPgggEAi/6eYi60zHUz/gSPK3WPJbzPL2fELpmbxq8N/Jd0MHaYHklVEtWd0cy0mdHkJgD+bLdXEuqHvH9lw/DgA9I8/ZRUSrVeglZlVqEeQDBRz3gRZQCgC7UqsakSYeQR72MfwisPXLTMW2McyoxTARFO9iYi6gVBdPC0yATP56LFGI8VtXyZfH9lvwVUkxunNDKXuGoJXQGgalBi+1dVg0MiOq4TbboxwVK2PamXPI3lLsnArPLY2MHz2TLsvmBqgaioKOHdQxlTS2WvIdbx3RPEuNmhpRSZYG9nm6YdyFSKWH01nUyZ0uI9ivVmEuYJ4C88zTIq7atSu0SNRdHgpkwKvqSP20yzYXDltKQOOFXcwl41aD7J3kefNdTg7wtVczpU6bpgxMDrOyzeRhUXDirbKlHi+iiPqATb0QxxruDHkusZVL3F3UygKhhdnD4uOEfsrZHJsnp1y4wTPNzKFxVP6qGo+DP8KQ4kPHTjyPCfaQDi0c4KrBLX7TI5/Ao3YNr3lzahaDctaYEncwVxWYZ6H8MoVzLePiUPC9hIkpZc1s66gi+0Ah03md+FzjccwDS1vdHIteft4+SHLFw9seP8XU4e2RsHdmDnbAeUfkISjVdq0ydO8enTzU8Bs7et+v7oeiZqgdbD1Fk2KS6FSCBl8ukzHQSm+Grx3YgfnC4pANEOAdqHPkQYM7yojvvEnp7wQf0UTYSSQ2bWBH51vPou6OO0yLG3P6JJXqlli6T9NyFx/c+N/NEpMukyw0q7SfOd/rCMrg6dwIO0wSBsG2+aLKt0a8jce/U8e6eYaCy+8jax9EalYMlQkrOl7jexPsLlT4UGNjuPsL33490NVB+K4FsmfWCeh9EfSaALC3gbRHRIm90FFAuZv0NJ2mBHglrHJnX71OLAi+87bSUqqQ09Cri9BLslL7KTD7qHUNPXz48ipaAUGphZ+q7n/lapwd/qonVIMGfUfqqcgkgnT4rFyJ8Filomy646rFkpq4YG6Y45h1oQujdcdyXow/locdmcS1hheg0MK15D+YXljsS0AEfMCnuD7UljI+qdHUaZop8KPRMO8GyIrsGk+SrfZXNhVEpljMfqPw2b8+CfjmuDvsTJbPNM1aaNZwZYEyPVBYmo4/MZ/VWHt5htDQeVVabS6CeiX48Ptv0OlJOKZGWlQV2e/0RjFpxA81vsFMS12Sl1UlpsYTnGN6JRiSI8Up9jEwj/qDHCS4atjYyfRbp1Wk/wC79PbdIalO8qI1nCwJjz5TasXxaHlUiY2PHsgq3jb8+qs2V4AVcor4hzT8Rj7PP+0RZvqVS6rHPqgCSSB6dfRKxZVkckvToCyRtMucI2uT6LtwGqT/AMco9lMbAclrjI2aJmOZWPw3xHW2HMHby56J0X/ZTRqnVLnANGoe5EkGw8YRDqR5kk9B47Twl7KBY48A872Ozh1THDjW6NUg7xzvaI8/wq2kui0cVMJJBmTyPO58lBVoDaJOwjj2RJ7o7rJBP0Fi7eY/dRuxLm7kahIbNwRB/jdTkWcNwukapAIMWvM7bIoYghrtDtThx0HJPP8Awgm13GJv5xv6H6jqjW0oeT3hbp1KC2WAUsc0Euc6T5TP7JjSxWptiEBm2WAQ9sBpsdt+qzA0tO21ueqtV2WkMabdTS2IB36+q7GXCq1zIAIuD6fZFYKlv6esKfD92sDwf1Wecmvt+ySdaKxVwL6TtLxA4O4KynABvfz/AEVzzWkIgiQkLsjY8S1xaem4Wmm9okMi9iwVCpaDjzdEN7N1B/m36qankpbcv+n6quI35UaBI6LF2cBV4gjzK0honyRLbWrSSUDjWyERUaVzToSO8Vx8WNv7GF3JCqiy6suUZOKog8hQYDJg47p7kz/hv0HhaoU5UO8e4aYy7K5UaUs5Cs2DwAp6nHcmSVDSrtaQ7qoc2ztgpuaD3oITIxhBOTZWS29FL7YYz4tQx8osFU/j6A48KwVqGpJMxwGkw/5dx09UHi5U3vthJNRFFJ5c/eBPCZcEoTDUIftYbKatX3C3x6J7BcQ6ZlKMQjq9SZkn9EHUuhbGIBrthAVnJhjHjhL/AIJf5I0iNlyxudU25Xh8FRdLqjg+u7gEunT7x7JPRoFlUagIdbf0ghJqQeyOjTq84Ks1aHMY4yCRInibxPWY9kjHg+K/22/9ikZXpACLWMiLDePfb3W2tiCLkfe0W/NlPiGBzZBie6Ztza/AufQqCToGqJ8Dv5lNg9BAeKbAP5sEu72wIHSTuR09h9EbjHkwQTaOLX8djG3VQUXkP2sLkXuNhPij5f0Ro5dTqOIJJGzY2AgTb3Jlb/tnavYeo8B+nRMpkE8j/bfeDF+R+pK6bZsTsdIjvG4Ok3G6GyqB8NTd812xyRsNpHjP6pyKXd0xsLc79CUI0t3BNxNgAZbduowADJn08ke5ukNNwCIMnYcSpEJgFemXUQAIJN+nP7rlmHa0gudMcDbwuj24cEOa68mREj7eXCRvdMMbIgwfsgp9Fj3C1Jd6KfF07B3RL8GS0tB3Td12KTjcGhLewnFDVSDvBLMFyEVl2KGkscfJD0nDWYPKmCfKBVbDQoq2xXYeuKpkJ5RtjrLFBTfYLFCDfNzo1RwT9FWX5idW6tuf0odUad9R+6q//T7ysGLjFbAd1ocZXmxATPA1y+rKTMwwaBCZZc0tugnxX2RpwtyVst2NmGklV7FVtTrbqTE45zgAuMPSG6zykiOVOgmhTi6EzhgLUcy6JGVuqNMCUhKXK0SLKGWkJTjKzpgDZep5d2d1McxwHkUkxPYh3xNPyg7XldGOao/YJ1FnnhqE7hQVndF6iP6XudtWA/8Ar78qXD/0mAfNStLP+1sOPnKZCfKPKKbB+VHjnwi90JkMIAAFc+2uRUsJXayk2GlgPmQSD+irWIiE/FNSjZOVimlhjrgX80ZmNOWwDa0D/bwoRV01GniRPruisdMEbjiw9L87geqnL7EOMvqyHMO2kGRFoMWBU2IaXSZB3A8TvwNtkFk4DSQf8rb7dIlH6YgwSbSPGRq7sXm3sbhD70X0xO9uk2noR4m8+BuCsa4yJuRzsZ5t7/RODQDrx3bgxeI2vyIFkNisIJh172G3WB7/AHUT/shEx9uSAJ9b7cH2+6ZNeI5mxjmCDERuY4/ZLabY7ovP67D83hTU6cuHgQfOLAT5kxvwFZAoC0N9bb+YNxvCaYFggtJsItMkd4iZ5uEDUoEggm+neNhEd6N/PqEZgTppTAEANtAtvMcc/REntFvo1iCAQNxNndD4qdmUgMNURJ3Hj4IXDSZ1XBO34fBBYzPHtqOpi7eOISszb6LijdR/eHmmLT3SAkDqpN0ywNZN/wCpm9irGYlzXLMixJNU6pumVfDy4GOVHmNPQW1GiOqR4zuLoc2qG7jZaLoQ2HrhzZU0yFqFEH9wFiCqsuVpWUendscviq5/WD7pOMqOmYXo2Y4JtVxm8bIOtgIYQBsufw5S0EqaPOBRIN0bTbZQ13EuLYuCU1y/L9Q70hD5GN2qGwutAbWIqk1GYugxrbbpe2rCzPFK6Akt7GuXUgXAFXjCU2hoiF5gzGw4RurPgM2eI1AwteCUMa2Sk1phGb444epMHSenCLwmJFSHKr9pa9auIpUy4DdE9i8WXDS6xBgg7hBKCl10M46LxTIha/uBMIcgmwUHykg7p883xJKK0I47Kn/UzLNbW1m3LAQR/wBp59F4ziKp1ncj7L6N0NdOqCDaD0Xknbbsj8GrrpEGk923LSd/MLPg8hXT99DIpIoOKrbfRNH4gvpgiZEX6wP3Cc4bKKTbkBzvHjyC1jKYLYA3sOLp0sqTGPZVKsggzO8bptlGJL2nWZc0WLrWAO5Hgf8AyXdTDNtMDw6nmULVHw37ddrWsDvxePRaLTKexoazS0OBIa7VHS45I48PFdudIgwTMdBJM7STb7fQCliBGo/LaW9DMH0NvotVXwSRBbMxMSIP7qUUlZJUoA95oMNJmZBnyjbx6FcsYQdTRIEgtta4jmxgSp6uMDmwJGqPmuJEz6xHuucHiCHgulwmQBtfqObx7KthKIbrGjSN3bzx7eJ+6MYJpAb9be4QYED83RWHrRTJefmIj9Ea0Uw/K8A57hpZqgX8AOfdJM0yj/XcvTv6b4Rjab6jjL3dd2t6e6rPa6qxmKItBWfyr+NyiSM6dFFxFOLIrDNuI6LWZvBdZS5c5G5f8N/oR7C4UOJhw0omuVBUU8ZVjRbYhwWINJ5pu24Viou7qRZ/gzAeNwjcjxOumOosVp/YJ3V3KxZVFysUKPfnHQYU74IQ+MpX1Lqg5cVZpY5tFXTKtmuEFN5e5gE89UAcaXWarxjsI2owtcJBVCx2S1cO/qwmx/dP3llT7NEJ6ojcSTcpt/0LXSJ5UWF7NOI+I15neDsrFltSQG87FPx+M12wXXRUMvy34dUF4MdTsm2eY5rWBrR3jtCeV8M0Ah4sVTm0wMVFy3ibpssVQplxrkqH2TY8NZ3hB6EKr4jNtGIe9lgT6FXXM8B8Sj3Y1cKidq6Qo0+8IKy8ZppLo2JwlZY8p7XMJ7xhF1c6ZVqQ0+y897MZLUxV2Wby4/oFb6HZ84W+rV6Jfk5l8biImoJ6HNM3ubLzntNm5q1n6T3GHS39T6qwZ5m+imW/5OsPLlUlzJFuVk8da5AxS7BBiHTCYPZqb4hC0qBmY80bTsiUnexsq9CHNKJsRwh3VpaJF2z5nk3VkxGGDh4fZKK+ELTIC248vHT6FkBbIBBjUBxa/VTY/CBoBbvI5+/RbwtEGxm1j12tfnf6KajRcwwDqbYd48c8WWnkntFI7r4UPEyB0+8fX8i4VLVHdB32jaZvM32RpYPkaYBuZNifsuAwD5nW6AqKQVgX924nyTLLsQKjpcPlsBxbwS+rXGzQAB0WZRUhxSstuLoZGk02W7DZ06iSQYERCqHaLODUqh0phjXd0qo4p3eQePK4uLCyRTY3FWRKaZU6Ujwz5anOVCE3L/EzFJUw+qblcVG2laxW5XNd3cTPH/BAs7r0w5paeQq/k9T4dYsOx+6eUasgJDnP+nWa7xB/daV/QJYHtutqFtWeVioo+gcRshcOtrF5/N+ZGGsQmbtBpOkLSxbMfSCj+SB8rPd9FDhPnd5rFi6S6Gz7JM9P+mVU8Ob+qxYrl0DEuODPdVe/qTTBwxkA+i0sSl0NfZD/AEr/APZKtecDuraxcvJ/FL/IuX5nk3bU/wCs3/4fqlmG3WLEvH/Gh0egl64CxYpLsgQBZCrFieugQXDt/wBX/wDP3KcV2j4b7cFYsR4emVLsquJKGmyxYmR6CIRypMu+ZYsTV0w5ehjivlVXxPzLSxIwdsaw/A7J5lu6xYn5P42Y8n5BmJUFb5FixF438aFsgy/ZLe1+7Fixal2CE4Y9xvkFpYsUKP/Z"/>
          <p:cNvSpPr>
            <a:spLocks noChangeAspect="1" noChangeArrowheads="1"/>
          </p:cNvSpPr>
          <p:nvPr/>
        </p:nvSpPr>
        <p:spPr bwMode="auto">
          <a:xfrm>
            <a:off x="168275" y="-1790700"/>
            <a:ext cx="49911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6631" name="Picture 10" descr="https://upload.wikimedia.org/wikipedia/commons/thumb/7/73/SemillonBotrytisCinerea.JPG/800px-SemillonBotrytisCiner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190" y="0"/>
            <a:ext cx="741341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775960"/>
            <a:ext cx="8183880" cy="70104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hlinkClick r:id="rId3"/>
              </a:rPr>
              <a:t>Bordeaux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94360" y="765810"/>
            <a:ext cx="8001000" cy="47244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Among the Largest Wine Growing regions in the World, Mostly Red Wine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57 Appellations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Maritime Climate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Gentle, mild, temperate, high percentage of rainfall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Irrigation is NOT Permitted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Porous  Soil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Dominant White Grape Varietals: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Sauvignon Blanc, </a:t>
            </a:r>
            <a:r>
              <a:rPr lang="en-US" dirty="0" err="1" smtClean="0"/>
              <a:t>S</a:t>
            </a:r>
            <a:r>
              <a:rPr lang="en-US" dirty="0" err="1" smtClean="0">
                <a:cs typeface="Arial" charset="0"/>
              </a:rPr>
              <a:t>é</a:t>
            </a:r>
            <a:r>
              <a:rPr lang="en-US" dirty="0" err="1" smtClean="0"/>
              <a:t>millon</a:t>
            </a:r>
            <a:r>
              <a:rPr lang="en-US" dirty="0" smtClean="0"/>
              <a:t>, </a:t>
            </a:r>
            <a:r>
              <a:rPr lang="en-US" dirty="0" err="1" smtClean="0"/>
              <a:t>Muscadelle</a:t>
            </a:r>
            <a:r>
              <a:rPr lang="en-US" dirty="0" smtClean="0"/>
              <a:t>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Wine Producers are Free to Blend as They Want, No Consistency from Year to Year</a:t>
            </a:r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Varietals are fermented separately and then blended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57150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Bordeaux, Sub-appellations</a:t>
            </a:r>
          </a:p>
        </p:txBody>
      </p:sp>
      <p:sp>
        <p:nvSpPr>
          <p:cNvPr id="1741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685800"/>
            <a:ext cx="5257800" cy="4953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Pessac </a:t>
            </a:r>
            <a:r>
              <a:rPr lang="en-US" sz="2400" dirty="0" err="1" smtClean="0"/>
              <a:t>L</a:t>
            </a:r>
            <a:r>
              <a:rPr lang="en-US" sz="2400" dirty="0" err="1" smtClean="0">
                <a:cs typeface="Arial" charset="0"/>
              </a:rPr>
              <a:t>é</a:t>
            </a:r>
            <a:r>
              <a:rPr lang="en-US" sz="2400" dirty="0" err="1" smtClean="0"/>
              <a:t>ogon</a:t>
            </a:r>
            <a:endParaRPr lang="en-US" sz="2400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20% dry white wine, S.B.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Small valleys, gravel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Graves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33% dry white wine, </a:t>
            </a:r>
            <a:r>
              <a:rPr lang="en-US" sz="2000" dirty="0" err="1" smtClean="0"/>
              <a:t>S</a:t>
            </a:r>
            <a:r>
              <a:rPr lang="en-US" sz="2000" dirty="0" err="1" smtClean="0">
                <a:cs typeface="Arial" charset="0"/>
              </a:rPr>
              <a:t>é</a:t>
            </a:r>
            <a:r>
              <a:rPr lang="en-US" sz="2000" dirty="0" err="1" smtClean="0"/>
              <a:t>millon</a:t>
            </a:r>
            <a:endParaRPr lang="en-US" sz="2000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Marl &amp; Limestone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Entre-</a:t>
            </a:r>
            <a:r>
              <a:rPr lang="en-US" sz="2400" dirty="0" err="1" smtClean="0"/>
              <a:t>Deux</a:t>
            </a:r>
            <a:r>
              <a:rPr lang="en-US" sz="2400" dirty="0" smtClean="0"/>
              <a:t>-</a:t>
            </a:r>
            <a:r>
              <a:rPr lang="en-US" sz="2400" dirty="0" err="1" smtClean="0"/>
              <a:t>Mers</a:t>
            </a:r>
            <a:endParaRPr lang="en-US" sz="2400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dry white wine 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Limestone, many rivers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Sauternes &amp; </a:t>
            </a:r>
            <a:r>
              <a:rPr lang="en-US" sz="2400" dirty="0" err="1" smtClean="0"/>
              <a:t>Barsac</a:t>
            </a:r>
            <a:endParaRPr lang="en-US" sz="2400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Known as the Finest Sweet Wines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Botrytis Affected </a:t>
            </a:r>
            <a:r>
              <a:rPr lang="en-US" sz="2000" dirty="0" err="1" smtClean="0"/>
              <a:t>S</a:t>
            </a:r>
            <a:r>
              <a:rPr lang="en-US" sz="2000" dirty="0" err="1" smtClean="0">
                <a:cs typeface="Arial" charset="0"/>
              </a:rPr>
              <a:t>é</a:t>
            </a:r>
            <a:r>
              <a:rPr lang="en-US" sz="2000" dirty="0" err="1" smtClean="0"/>
              <a:t>millon</a:t>
            </a:r>
            <a:r>
              <a:rPr lang="en-US" sz="2000" dirty="0" smtClean="0"/>
              <a:t> &amp; S.B.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Gran Cru Classification, 26 vineyards</a:t>
            </a:r>
          </a:p>
        </p:txBody>
      </p:sp>
      <p:pic>
        <p:nvPicPr>
          <p:cNvPr id="28676" name="Picture 1031" descr="100_18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25410" y="914310"/>
            <a:ext cx="3313790" cy="44196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" y="5596890"/>
            <a:ext cx="8183880" cy="861060"/>
          </a:xfrm>
        </p:spPr>
        <p:txBody>
          <a:bodyPr/>
          <a:lstStyle/>
          <a:p>
            <a:pPr eaLnBrk="1" hangingPunct="1"/>
            <a:r>
              <a:rPr lang="en-US" dirty="0" smtClean="0">
                <a:hlinkClick r:id="rId3"/>
              </a:rPr>
              <a:t>Burgundy</a:t>
            </a:r>
            <a:endParaRPr 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79120" y="742950"/>
            <a:ext cx="5516880" cy="4572000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imes New Roman" charset="0"/>
              </a:rPr>
              <a:t>Small Vineyard Parcels</a:t>
            </a:r>
          </a:p>
          <a:p>
            <a:pPr eaLnBrk="1" hangingPunct="1"/>
            <a:r>
              <a:rPr lang="en-US" i="1" dirty="0" err="1" smtClean="0">
                <a:cs typeface="Times New Roman" charset="0"/>
              </a:rPr>
              <a:t>N</a:t>
            </a:r>
            <a:r>
              <a:rPr lang="en-US" i="1" dirty="0" err="1" smtClean="0">
                <a:cs typeface="Arial" charset="0"/>
              </a:rPr>
              <a:t>é</a:t>
            </a:r>
            <a:r>
              <a:rPr lang="en-US" i="1" dirty="0" err="1" smtClean="0">
                <a:cs typeface="Times New Roman" charset="0"/>
              </a:rPr>
              <a:t>gociants</a:t>
            </a:r>
            <a:endParaRPr lang="en-US" i="1" dirty="0" smtClean="0">
              <a:cs typeface="Times New Roman" charset="0"/>
            </a:endParaRPr>
          </a:p>
          <a:p>
            <a:pPr eaLnBrk="1" hangingPunct="1"/>
            <a:r>
              <a:rPr lang="en-US" dirty="0" smtClean="0">
                <a:cs typeface="Times New Roman" charset="0"/>
              </a:rPr>
              <a:t>Micro Climates</a:t>
            </a:r>
          </a:p>
          <a:p>
            <a:pPr lvl="1" eaLnBrk="1" hangingPunct="1"/>
            <a:r>
              <a:rPr lang="en-US" dirty="0" smtClean="0">
                <a:cs typeface="Times New Roman" charset="0"/>
              </a:rPr>
              <a:t>Soil: Limestone</a:t>
            </a:r>
          </a:p>
          <a:p>
            <a:pPr lvl="1" eaLnBrk="1" hangingPunct="1"/>
            <a:r>
              <a:rPr lang="en-US" dirty="0" smtClean="0">
                <a:cs typeface="Times New Roman" charset="0"/>
              </a:rPr>
              <a:t>Southeast Facing Slopes</a:t>
            </a:r>
          </a:p>
          <a:p>
            <a:pPr eaLnBrk="1" hangingPunct="1"/>
            <a:r>
              <a:rPr lang="en-US" dirty="0" smtClean="0">
                <a:cs typeface="Times New Roman" charset="0"/>
              </a:rPr>
              <a:t>Chardonnay Grape Dominates</a:t>
            </a:r>
          </a:p>
          <a:p>
            <a:pPr eaLnBrk="1" hangingPunct="1"/>
            <a:r>
              <a:rPr lang="en-US" dirty="0" smtClean="0">
                <a:cs typeface="Times New Roman" charset="0"/>
              </a:rPr>
              <a:t>AOC Quality Ratings: </a:t>
            </a:r>
          </a:p>
          <a:p>
            <a:pPr lvl="1" eaLnBrk="1" hangingPunct="1"/>
            <a:r>
              <a:rPr lang="en-US" dirty="0" smtClean="0">
                <a:cs typeface="Times New Roman" charset="0"/>
              </a:rPr>
              <a:t>Regional, Village, </a:t>
            </a:r>
            <a:r>
              <a:rPr lang="en-US" i="1" dirty="0" smtClean="0">
                <a:cs typeface="Times New Roman" charset="0"/>
              </a:rPr>
              <a:t>Premier Cru, Grand Cru</a:t>
            </a:r>
          </a:p>
        </p:txBody>
      </p:sp>
      <p:pic>
        <p:nvPicPr>
          <p:cNvPr id="3074" name="Picture 2" descr="Image result for burgundy wine reg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3400"/>
            <a:ext cx="3429000" cy="557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57150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imes New Roman" charset="0"/>
              </a:rPr>
              <a:t>Burgundy, Appellations</a:t>
            </a:r>
            <a:endParaRPr lang="en-US" dirty="0" smtClean="0"/>
          </a:p>
        </p:txBody>
      </p:sp>
      <p:sp>
        <p:nvSpPr>
          <p:cNvPr id="30723" name="Rectangle 1031"/>
          <p:cNvSpPr>
            <a:spLocks noGrp="1" noChangeArrowheads="1"/>
          </p:cNvSpPr>
          <p:nvPr>
            <p:ph idx="1"/>
          </p:nvPr>
        </p:nvSpPr>
        <p:spPr>
          <a:xfrm>
            <a:off x="381000" y="419100"/>
            <a:ext cx="8763000" cy="5791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Chablis</a:t>
            </a:r>
          </a:p>
          <a:p>
            <a:pPr lvl="1" eaLnBrk="1" hangingPunct="1"/>
            <a:r>
              <a:rPr lang="en-US" sz="2000" dirty="0" smtClean="0"/>
              <a:t>Soil: Chalk, Clay, Limestone, Fossil shells</a:t>
            </a:r>
          </a:p>
          <a:p>
            <a:pPr lvl="1" eaLnBrk="1" hangingPunct="1"/>
            <a:r>
              <a:rPr lang="en-US" sz="2000" dirty="0" smtClean="0"/>
              <a:t>Climate: Cool, Prone to Frost</a:t>
            </a:r>
          </a:p>
          <a:p>
            <a:pPr lvl="1" eaLnBrk="1" hangingPunct="1"/>
            <a:r>
              <a:rPr lang="en-US" sz="2000" dirty="0" err="1" smtClean="0"/>
              <a:t>Vinification</a:t>
            </a:r>
            <a:r>
              <a:rPr lang="en-US" sz="2000" dirty="0" smtClean="0"/>
              <a:t>: Can be Oak Aged or Stainless Steal</a:t>
            </a:r>
          </a:p>
          <a:p>
            <a:pPr eaLnBrk="1" hangingPunct="1"/>
            <a:r>
              <a:rPr lang="en-US" sz="2400" dirty="0" smtClean="0">
                <a:cs typeface="Times New Roman" charset="0"/>
              </a:rPr>
              <a:t>C</a:t>
            </a:r>
            <a:r>
              <a:rPr lang="en-US" sz="2400" dirty="0" smtClean="0">
                <a:cs typeface="Arial" charset="0"/>
              </a:rPr>
              <a:t>ô</a:t>
            </a:r>
            <a:r>
              <a:rPr lang="en-US" sz="2400" dirty="0" smtClean="0">
                <a:cs typeface="Times New Roman" charset="0"/>
              </a:rPr>
              <a:t>te Beaune &amp; C</a:t>
            </a:r>
            <a:r>
              <a:rPr lang="en-US" sz="2400" dirty="0" smtClean="0">
                <a:cs typeface="Arial" charset="0"/>
              </a:rPr>
              <a:t>ô</a:t>
            </a:r>
            <a:r>
              <a:rPr lang="en-US" sz="2400" dirty="0" smtClean="0">
                <a:cs typeface="Times New Roman" charset="0"/>
              </a:rPr>
              <a:t>te Beaune-Villages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Soil: Limestone, Chalk, Marlstone 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Climate: cool at tops of hills (haute)</a:t>
            </a:r>
          </a:p>
          <a:p>
            <a:pPr eaLnBrk="1" hangingPunct="1"/>
            <a:r>
              <a:rPr lang="en-US" sz="2400" dirty="0" smtClean="0">
                <a:cs typeface="Times New Roman" charset="0"/>
              </a:rPr>
              <a:t>C</a:t>
            </a:r>
            <a:r>
              <a:rPr lang="en-US" sz="2400" dirty="0" smtClean="0">
                <a:cs typeface="Arial" charset="0"/>
              </a:rPr>
              <a:t>ô</a:t>
            </a:r>
            <a:r>
              <a:rPr lang="en-US" sz="2400" dirty="0" smtClean="0">
                <a:cs typeface="Times New Roman" charset="0"/>
              </a:rPr>
              <a:t>te </a:t>
            </a:r>
            <a:r>
              <a:rPr lang="en-US" sz="2400" dirty="0" err="1" smtClean="0">
                <a:cs typeface="Times New Roman" charset="0"/>
              </a:rPr>
              <a:t>Chalonnaise</a:t>
            </a:r>
            <a:r>
              <a:rPr lang="en-US" sz="2400" dirty="0" smtClean="0">
                <a:cs typeface="Times New Roman" charset="0"/>
              </a:rPr>
              <a:t> (1990)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Soil: Hilly, limestone &amp; clay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Table wines rather than imports</a:t>
            </a:r>
          </a:p>
          <a:p>
            <a:pPr eaLnBrk="1" hangingPunct="1"/>
            <a:r>
              <a:rPr lang="en-US" sz="2400" dirty="0" err="1" smtClean="0">
                <a:cs typeface="Times New Roman" charset="0"/>
              </a:rPr>
              <a:t>Maconnais</a:t>
            </a:r>
            <a:r>
              <a:rPr lang="en-US" sz="2400" dirty="0" smtClean="0">
                <a:cs typeface="Times New Roman" charset="0"/>
              </a:rPr>
              <a:t> (Chardonnay and </a:t>
            </a:r>
            <a:r>
              <a:rPr lang="en-US" sz="2400" dirty="0" err="1" smtClean="0">
                <a:cs typeface="Times New Roman" charset="0"/>
              </a:rPr>
              <a:t>Aligote</a:t>
            </a:r>
            <a:r>
              <a:rPr lang="en-US" sz="2400" dirty="0" smtClean="0">
                <a:cs typeface="Times New Roman" charset="0"/>
              </a:rPr>
              <a:t>)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Soil: marl, plant on east facing slopes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Climate: Saone river, warmer tan other Burgundy appellations</a:t>
            </a:r>
          </a:p>
          <a:p>
            <a:pPr lvl="1" eaLnBrk="1" hangingPunct="1"/>
            <a:r>
              <a:rPr lang="en-US" sz="2000" dirty="0" smtClean="0">
                <a:cs typeface="Times New Roman" charset="0"/>
              </a:rPr>
              <a:t>Appellation of note: </a:t>
            </a:r>
            <a:r>
              <a:rPr lang="en-US" sz="2000" dirty="0" err="1" smtClean="0">
                <a:cs typeface="Times New Roman" charset="0"/>
              </a:rPr>
              <a:t>Pouilly-Fuisse</a:t>
            </a:r>
            <a:r>
              <a:rPr lang="en-US" sz="2000" dirty="0" smtClean="0">
                <a:cs typeface="Times New Roman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410200"/>
            <a:ext cx="8183880" cy="1051560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imes New Roman" charset="0"/>
              </a:rPr>
              <a:t>Rhone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2296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Small amount of White, Mostly Viognier</a:t>
            </a:r>
          </a:p>
          <a:p>
            <a:pPr eaLnBrk="1" hangingPunct="1"/>
            <a:r>
              <a:rPr lang="en-US" dirty="0" err="1" smtClean="0"/>
              <a:t>Beaumes</a:t>
            </a:r>
            <a:r>
              <a:rPr lang="en-US" dirty="0" smtClean="0"/>
              <a:t>-de-</a:t>
            </a:r>
            <a:r>
              <a:rPr lang="en-US" dirty="0" err="1" smtClean="0"/>
              <a:t>Venise</a:t>
            </a:r>
            <a:endParaRPr lang="en-US" dirty="0" smtClean="0"/>
          </a:p>
          <a:p>
            <a:pPr lvl="1" eaLnBrk="1" hangingPunct="1"/>
            <a:r>
              <a:rPr lang="en-US" dirty="0" smtClean="0"/>
              <a:t>Muscat</a:t>
            </a:r>
          </a:p>
          <a:p>
            <a:r>
              <a:rPr lang="en-US" dirty="0" err="1"/>
              <a:t>Condrieu</a:t>
            </a:r>
            <a:r>
              <a:rPr lang="en-US" dirty="0"/>
              <a:t> and Château </a:t>
            </a:r>
            <a:r>
              <a:rPr lang="en-US" dirty="0" err="1" smtClean="0"/>
              <a:t>Grillet</a:t>
            </a:r>
            <a:endParaRPr lang="en-US" dirty="0" smtClean="0"/>
          </a:p>
          <a:p>
            <a:pPr lvl="1"/>
            <a:r>
              <a:rPr lang="en-US" dirty="0" smtClean="0"/>
              <a:t>Viognier</a:t>
            </a:r>
          </a:p>
          <a:p>
            <a:r>
              <a:rPr lang="en-US" dirty="0"/>
              <a:t>St. </a:t>
            </a:r>
            <a:r>
              <a:rPr lang="en-US" dirty="0" smtClean="0"/>
              <a:t>Joseph</a:t>
            </a:r>
          </a:p>
          <a:p>
            <a:pPr lvl="1"/>
            <a:r>
              <a:rPr lang="en-US" dirty="0" err="1"/>
              <a:t>Roussanne</a:t>
            </a:r>
            <a:r>
              <a:rPr lang="en-US" dirty="0"/>
              <a:t> and </a:t>
            </a:r>
            <a:r>
              <a:rPr lang="en-US" dirty="0" err="1"/>
              <a:t>Marsanne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title"/>
          </p:nvPr>
        </p:nvSpPr>
        <p:spPr>
          <a:xfrm>
            <a:off x="502920" y="5486400"/>
            <a:ext cx="8183880" cy="975360"/>
          </a:xfrm>
        </p:spPr>
        <p:txBody>
          <a:bodyPr/>
          <a:lstStyle/>
          <a:p>
            <a:pPr eaLnBrk="1" hangingPunct="1"/>
            <a:r>
              <a:rPr lang="en-US" dirty="0" smtClean="0"/>
              <a:t>Until We Meet Again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Complete study guides of France’s regions/</a:t>
            </a:r>
            <a:r>
              <a:rPr lang="en-US" dirty="0" err="1" smtClean="0"/>
              <a:t>appelations</a:t>
            </a:r>
            <a:endParaRPr lang="en-US" dirty="0"/>
          </a:p>
          <a:p>
            <a:pPr lvl="1"/>
            <a:r>
              <a:rPr lang="en-US" dirty="0" smtClean="0"/>
              <a:t>Burgundy, Loire, Bordeaux, The Rhone Valley, Alsace</a:t>
            </a:r>
          </a:p>
          <a:p>
            <a:pPr eaLnBrk="1" hangingPunct="1"/>
            <a:r>
              <a:rPr lang="en-US" dirty="0" smtClean="0"/>
              <a:t>Identify regions of France on a map</a:t>
            </a:r>
          </a:p>
          <a:p>
            <a:pPr eaLnBrk="1" hangingPunct="1"/>
            <a:r>
              <a:rPr lang="en-US" dirty="0" smtClean="0"/>
              <a:t>Next Session is Bordeaux, Burgundy, The Rhone Valley</a:t>
            </a:r>
          </a:p>
          <a:p>
            <a:pPr eaLnBrk="1" hangingPunct="1"/>
            <a:r>
              <a:rPr lang="en-US" dirty="0" smtClean="0">
                <a:cs typeface="Times New Roman" charset="0"/>
              </a:rPr>
              <a:t>Read text book about France</a:t>
            </a:r>
          </a:p>
          <a:p>
            <a:pPr eaLnBrk="1" hangingPunct="1"/>
            <a:r>
              <a:rPr lang="en-US" dirty="0" smtClean="0">
                <a:cs typeface="Times New Roman" charset="0"/>
              </a:rPr>
              <a:t>Bring in questions for Retail Assignment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6605"/>
            <a:ext cx="8991600" cy="100879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What do EU Wine Regulations Govern? 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7703974"/>
              </p:ext>
            </p:extLst>
          </p:nvPr>
        </p:nvGraphicFramePr>
        <p:xfrm>
          <a:off x="822325" y="1737361"/>
          <a:ext cx="7543800" cy="4587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4770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More: </a:t>
            </a:r>
            <a:r>
              <a:rPr lang="en-US" dirty="0">
                <a:hlinkClick r:id="rId7"/>
              </a:rPr>
              <a:t>https://winefolly.com/review/french-wine-labels-and-terms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6605"/>
            <a:ext cx="8991600" cy="100879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What do EU Wine Regulations Govern? 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770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More: </a:t>
            </a:r>
            <a:r>
              <a:rPr lang="en-US" dirty="0">
                <a:hlinkClick r:id="rId2"/>
              </a:rPr>
              <a:t>https://winefolly.com/review/french-wine-labels-and-terms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Grape</a:t>
            </a:r>
          </a:p>
          <a:p>
            <a:pPr algn="ctr"/>
            <a:r>
              <a:rPr lang="en-US" sz="6600" dirty="0" smtClean="0"/>
              <a:t>Location</a:t>
            </a:r>
          </a:p>
          <a:p>
            <a:pPr algn="ctr"/>
            <a:r>
              <a:rPr lang="en-US" sz="6600" dirty="0" smtClean="0"/>
              <a:t>Viticulture</a:t>
            </a:r>
          </a:p>
          <a:p>
            <a:pPr algn="ctr"/>
            <a:r>
              <a:rPr lang="en-US" sz="6600" dirty="0" err="1" smtClean="0"/>
              <a:t>Vinification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868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PDO </a:t>
            </a:r>
            <a:r>
              <a:rPr lang="en-US" sz="3200" dirty="0" smtClean="0"/>
              <a:t>in France AOP</a:t>
            </a:r>
            <a:endParaRPr lang="en-US" sz="8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152400"/>
            <a:ext cx="5410200" cy="6705600"/>
          </a:xfrm>
        </p:spPr>
        <p:txBody>
          <a:bodyPr>
            <a:noAutofit/>
          </a:bodyPr>
          <a:lstStyle/>
          <a:p>
            <a:r>
              <a:rPr kumimoji="1" lang="en-US" sz="3200" b="1" dirty="0">
                <a:solidFill>
                  <a:schemeClr val="tx1"/>
                </a:solidFill>
              </a:rPr>
              <a:t>Protected Designation of </a:t>
            </a:r>
            <a:r>
              <a:rPr kumimoji="1" lang="en-US" sz="3200" b="1" dirty="0" smtClean="0">
                <a:solidFill>
                  <a:schemeClr val="tx1"/>
                </a:solidFill>
              </a:rPr>
              <a:t>Origin</a:t>
            </a:r>
          </a:p>
          <a:p>
            <a:r>
              <a:rPr kumimoji="1" lang="en-US" sz="2800" dirty="0" smtClean="0">
                <a:solidFill>
                  <a:schemeClr val="tx1"/>
                </a:solidFill>
              </a:rPr>
              <a:t>“</a:t>
            </a:r>
            <a:r>
              <a:rPr kumimoji="1" lang="en-US" sz="2800" dirty="0">
                <a:solidFill>
                  <a:schemeClr val="tx1"/>
                </a:solidFill>
              </a:rPr>
              <a:t>Designation of Origin” </a:t>
            </a:r>
            <a:endParaRPr kumimoji="1" lang="en-US" sz="2800" dirty="0" smtClean="0">
              <a:solidFill>
                <a:schemeClr val="tx1"/>
              </a:solidFill>
            </a:endParaRPr>
          </a:p>
          <a:p>
            <a:r>
              <a:rPr kumimoji="1" lang="en-US" sz="2800" dirty="0" smtClean="0">
                <a:solidFill>
                  <a:schemeClr val="tx1"/>
                </a:solidFill>
              </a:rPr>
              <a:t>“</a:t>
            </a:r>
            <a:r>
              <a:rPr kumimoji="1" lang="en-US" sz="2800" dirty="0">
                <a:solidFill>
                  <a:schemeClr val="tx1"/>
                </a:solidFill>
              </a:rPr>
              <a:t>Its quality and characteristics are essentially or exclusively due to a particular geographical environment with its inherent natural and human factors” (</a:t>
            </a:r>
            <a:r>
              <a:rPr kumimoji="1" lang="en-US" sz="2800" i="1" dirty="0">
                <a:solidFill>
                  <a:schemeClr val="tx1"/>
                </a:solidFill>
              </a:rPr>
              <a:t>terroir).</a:t>
            </a:r>
            <a:endParaRPr kumimoji="1" lang="en-US" sz="2800" dirty="0">
              <a:solidFill>
                <a:schemeClr val="tx1"/>
              </a:solidFill>
            </a:endParaRPr>
          </a:p>
          <a:p>
            <a:r>
              <a:rPr kumimoji="1" lang="en-US" sz="2800" dirty="0">
                <a:solidFill>
                  <a:schemeClr val="tx1"/>
                </a:solidFill>
              </a:rPr>
              <a:t>“The grapes from which it is produced come exclusively from this geographic area.”</a:t>
            </a:r>
          </a:p>
          <a:p>
            <a:r>
              <a:rPr kumimoji="1" lang="en-US" sz="2800" dirty="0">
                <a:solidFill>
                  <a:schemeClr val="tx1"/>
                </a:solidFill>
              </a:rPr>
              <a:t>“Its production takes place in this geographical area.”</a:t>
            </a:r>
          </a:p>
          <a:p>
            <a:r>
              <a:rPr kumimoji="1" lang="en-US" sz="2800" dirty="0">
                <a:solidFill>
                  <a:schemeClr val="tx1"/>
                </a:solidFill>
              </a:rPr>
              <a:t>“It is obtained from vine varieties belonging to </a:t>
            </a:r>
            <a:r>
              <a:rPr kumimoji="1" lang="en-US" sz="2800" i="1" dirty="0" err="1">
                <a:solidFill>
                  <a:schemeClr val="tx1"/>
                </a:solidFill>
              </a:rPr>
              <a:t>Vitis</a:t>
            </a:r>
            <a:r>
              <a:rPr kumimoji="1" lang="en-US" sz="2800" i="1" dirty="0">
                <a:solidFill>
                  <a:schemeClr val="tx1"/>
                </a:solidFill>
              </a:rPr>
              <a:t> </a:t>
            </a:r>
            <a:r>
              <a:rPr kumimoji="1" lang="en-US" sz="2800" i="1" dirty="0" err="1">
                <a:solidFill>
                  <a:schemeClr val="tx1"/>
                </a:solidFill>
              </a:rPr>
              <a:t>Vinifera</a:t>
            </a:r>
            <a:r>
              <a:rPr kumimoji="1" lang="en-US" sz="2800" dirty="0">
                <a:solidFill>
                  <a:schemeClr val="tx1"/>
                </a:solidFill>
              </a:rPr>
              <a:t>”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224992"/>
            <a:ext cx="2764328" cy="276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628900" cy="2286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PGI</a:t>
            </a:r>
            <a:br>
              <a:rPr lang="en-US" sz="8000" dirty="0" smtClean="0"/>
            </a:br>
            <a:r>
              <a:rPr lang="en-US" dirty="0" smtClean="0"/>
              <a:t>in France, IGP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0860" y="152400"/>
            <a:ext cx="6073140" cy="6553200"/>
          </a:xfrm>
        </p:spPr>
        <p:txBody>
          <a:bodyPr>
            <a:normAutofit/>
          </a:bodyPr>
          <a:lstStyle/>
          <a:p>
            <a:r>
              <a:rPr lang="en-US" sz="2400" b="1" dirty="0"/>
              <a:t>PGI or Protected Geographic Indication</a:t>
            </a:r>
            <a:endParaRPr lang="en-US" sz="2400" dirty="0"/>
          </a:p>
          <a:p>
            <a:r>
              <a:rPr lang="en-US" sz="2400" dirty="0" smtClean="0"/>
              <a:t>“</a:t>
            </a:r>
            <a:r>
              <a:rPr lang="en-US" sz="2400" dirty="0"/>
              <a:t>Geographic Indication” means “an indication referring to a region, specific place, or a country.”</a:t>
            </a:r>
          </a:p>
          <a:p>
            <a:r>
              <a:rPr lang="en-US" sz="2400" dirty="0"/>
              <a:t>“It must possess a specific quality, reputation, or other characteristic attributable to that geographic origin.”</a:t>
            </a:r>
          </a:p>
          <a:p>
            <a:r>
              <a:rPr lang="en-US" sz="2400" dirty="0"/>
              <a:t>“At least 85% of the grapes used for its production must come exclusively from that geographic area or varietal.”</a:t>
            </a:r>
          </a:p>
          <a:p>
            <a:r>
              <a:rPr lang="en-US" sz="2400" dirty="0"/>
              <a:t>“Its production must take place in that geographic area.”</a:t>
            </a:r>
          </a:p>
          <a:p>
            <a:r>
              <a:rPr lang="en-US" sz="2400" dirty="0"/>
              <a:t>It must be “obtained from vine varieties belonging to </a:t>
            </a:r>
            <a:r>
              <a:rPr lang="en-US" sz="2400" i="1" dirty="0" err="1"/>
              <a:t>Vitis</a:t>
            </a:r>
            <a:r>
              <a:rPr lang="en-US" sz="2400" i="1" dirty="0"/>
              <a:t> </a:t>
            </a:r>
            <a:r>
              <a:rPr lang="en-US" sz="2400" i="1" dirty="0" err="1"/>
              <a:t>vinifera</a:t>
            </a:r>
            <a:r>
              <a:rPr lang="en-US" sz="2400" dirty="0"/>
              <a:t> or a cross between the </a:t>
            </a:r>
            <a:r>
              <a:rPr lang="en-US" sz="2400" i="1" dirty="0"/>
              <a:t>Viti </a:t>
            </a:r>
            <a:r>
              <a:rPr lang="en-US" sz="2400" i="1" dirty="0" err="1"/>
              <a:t>vinifera</a:t>
            </a:r>
            <a:r>
              <a:rPr lang="en-US" sz="2400" dirty="0"/>
              <a:t> species and other species of the genus </a:t>
            </a:r>
            <a:r>
              <a:rPr lang="en-US" sz="2400" i="1" dirty="0" err="1"/>
              <a:t>Vitis</a:t>
            </a:r>
            <a:r>
              <a:rPr lang="en-US" sz="2400" dirty="0"/>
              <a:t>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3345180"/>
            <a:ext cx="2651760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1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Wine</a:t>
            </a:r>
            <a:br>
              <a:rPr lang="en-US" sz="8000" dirty="0" smtClean="0"/>
            </a:br>
            <a:r>
              <a:rPr lang="en-US" sz="4400" dirty="0" smtClean="0"/>
              <a:t>in France, Vin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Country </a:t>
            </a:r>
            <a:r>
              <a:rPr lang="en-US" sz="4400" dirty="0"/>
              <a:t>of O</a:t>
            </a:r>
            <a:r>
              <a:rPr lang="en-US" sz="4400" dirty="0" smtClean="0"/>
              <a:t>rigin</a:t>
            </a:r>
          </a:p>
          <a:p>
            <a:pPr algn="ctr"/>
            <a:r>
              <a:rPr lang="en-US" sz="4400" dirty="0" smtClean="0"/>
              <a:t>Grape Variety</a:t>
            </a:r>
          </a:p>
          <a:p>
            <a:pPr algn="ctr"/>
            <a:r>
              <a:rPr lang="en-US" sz="4400" dirty="0" smtClean="0"/>
              <a:t>Vintage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54447681"/>
              </p:ext>
            </p:extLst>
          </p:nvPr>
        </p:nvGraphicFramePr>
        <p:xfrm>
          <a:off x="381000" y="152400"/>
          <a:ext cx="8686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757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5173</TotalTime>
  <Words>1978</Words>
  <Application>Microsoft Office PowerPoint</Application>
  <PresentationFormat>On-screen Show (4:3)</PresentationFormat>
  <Paragraphs>316</Paragraphs>
  <Slides>36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Wingdings</vt:lpstr>
      <vt:lpstr>Wingdings 2</vt:lpstr>
      <vt:lpstr>Retrospect</vt:lpstr>
      <vt:lpstr>HMGT 2402 Wine &amp; Beverage Management</vt:lpstr>
      <vt:lpstr>Overview</vt:lpstr>
      <vt:lpstr>PowerPoint Presentation</vt:lpstr>
      <vt:lpstr>What do EU Wine Regulations Govern? </vt:lpstr>
      <vt:lpstr>What do EU Wine Regulations Govern? </vt:lpstr>
      <vt:lpstr>PDO in France AOP</vt:lpstr>
      <vt:lpstr>PGI in France, IGP</vt:lpstr>
      <vt:lpstr>Wine in France, Vin</vt:lpstr>
      <vt:lpstr>PowerPoint Presentation</vt:lpstr>
      <vt:lpstr>Appellation Contrôlée   Appellation Protégée</vt:lpstr>
      <vt:lpstr>What question do these statements answer?</vt:lpstr>
      <vt:lpstr>Why do we Study French Wines? </vt:lpstr>
      <vt:lpstr>Terroir</vt:lpstr>
      <vt:lpstr>PowerPoint Presentation</vt:lpstr>
      <vt:lpstr>French Wine Labels</vt:lpstr>
      <vt:lpstr>Loire Valley</vt:lpstr>
      <vt:lpstr>Loire: Select Appellations &amp; Grapes</vt:lpstr>
      <vt:lpstr>Loire: Sancerre</vt:lpstr>
      <vt:lpstr>PowerPoint Presentation</vt:lpstr>
      <vt:lpstr>Chinon</vt:lpstr>
      <vt:lpstr>Tasting</vt:lpstr>
      <vt:lpstr>Alsace</vt:lpstr>
      <vt:lpstr>Alsace Classifications</vt:lpstr>
      <vt:lpstr>Alsace: Special Features</vt:lpstr>
      <vt:lpstr>Speak as a Wine Professional</vt:lpstr>
      <vt:lpstr>PHOTO</vt:lpstr>
      <vt:lpstr>PowerPoint Presentation</vt:lpstr>
      <vt:lpstr>PowerPoint Presentation</vt:lpstr>
      <vt:lpstr>PowerPoint Presentation</vt:lpstr>
      <vt:lpstr>PowerPoint Presentation</vt:lpstr>
      <vt:lpstr>Bordeaux</vt:lpstr>
      <vt:lpstr>Bordeaux, Sub-appellations</vt:lpstr>
      <vt:lpstr>Burgundy</vt:lpstr>
      <vt:lpstr>Burgundy, Appellations</vt:lpstr>
      <vt:lpstr>Rhone</vt:lpstr>
      <vt:lpstr>Until We Meet Again</vt:lpstr>
    </vt:vector>
  </TitlesOfParts>
  <Company>CUNY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 402, Wine &amp; Beverage Management</dc:title>
  <dc:creator>kgoodlad</dc:creator>
  <cp:lastModifiedBy>hmgt</cp:lastModifiedBy>
  <cp:revision>184</cp:revision>
  <cp:lastPrinted>1601-01-01T00:00:00Z</cp:lastPrinted>
  <dcterms:created xsi:type="dcterms:W3CDTF">2006-08-28T22:35:00Z</dcterms:created>
  <dcterms:modified xsi:type="dcterms:W3CDTF">2019-02-13T22:06:07Z</dcterms:modified>
</cp:coreProperties>
</file>