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9" r:id="rId3"/>
    <p:sldId id="302" r:id="rId4"/>
    <p:sldId id="305" r:id="rId5"/>
    <p:sldId id="287" r:id="rId6"/>
    <p:sldId id="288" r:id="rId7"/>
    <p:sldId id="289" r:id="rId8"/>
    <p:sldId id="273" r:id="rId9"/>
    <p:sldId id="256" r:id="rId10"/>
    <p:sldId id="257" r:id="rId11"/>
    <p:sldId id="258" r:id="rId12"/>
    <p:sldId id="306" r:id="rId13"/>
    <p:sldId id="304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01AD88-71D3-4EE3-9A9B-205CEAE64FC8}" v="12" dt="2024-01-20T21:51:55.3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78644" autoAdjust="0"/>
  </p:normalViewPr>
  <p:slideViewPr>
    <p:cSldViewPr snapToGrid="0">
      <p:cViewPr varScale="1">
        <p:scale>
          <a:sx n="75" d="100"/>
          <a:sy n="75" d="100"/>
        </p:scale>
        <p:origin x="994" y="53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ica Penner" userId="f806aa9aa65f7bd8" providerId="LiveId" clId="{E201AD88-71D3-4EE3-9A9B-205CEAE64FC8}"/>
    <pc:docChg chg="custSel delSld modSld">
      <pc:chgData name="Jessica Penner" userId="f806aa9aa65f7bd8" providerId="LiveId" clId="{E201AD88-71D3-4EE3-9A9B-205CEAE64FC8}" dt="2024-01-20T21:53:09.774" v="107" actId="20577"/>
      <pc:docMkLst>
        <pc:docMk/>
      </pc:docMkLst>
      <pc:sldChg chg="modSp mod">
        <pc:chgData name="Jessica Penner" userId="f806aa9aa65f7bd8" providerId="LiveId" clId="{E201AD88-71D3-4EE3-9A9B-205CEAE64FC8}" dt="2024-01-20T21:47:37.718" v="53" actId="20577"/>
        <pc:sldMkLst>
          <pc:docMk/>
          <pc:sldMk cId="3355501316" sldId="259"/>
        </pc:sldMkLst>
        <pc:spChg chg="mod">
          <ac:chgData name="Jessica Penner" userId="f806aa9aa65f7bd8" providerId="LiveId" clId="{E201AD88-71D3-4EE3-9A9B-205CEAE64FC8}" dt="2024-01-20T21:47:37.718" v="53" actId="20577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">
        <pc:chgData name="Jessica Penner" userId="f806aa9aa65f7bd8" providerId="LiveId" clId="{E201AD88-71D3-4EE3-9A9B-205CEAE64FC8}" dt="2024-01-20T21:53:09.774" v="107" actId="20577"/>
        <pc:sldMkLst>
          <pc:docMk/>
          <pc:sldMk cId="1552480648" sldId="272"/>
        </pc:sldMkLst>
        <pc:spChg chg="mod">
          <ac:chgData name="Jessica Penner" userId="f806aa9aa65f7bd8" providerId="LiveId" clId="{E201AD88-71D3-4EE3-9A9B-205CEAE64FC8}" dt="2024-01-20T21:53:09.774" v="107" actId="20577"/>
          <ac:spMkLst>
            <pc:docMk/>
            <pc:sldMk cId="1552480648" sldId="272"/>
            <ac:spMk id="3" creationId="{00000000-0000-0000-0000-000000000000}"/>
          </ac:spMkLst>
        </pc:spChg>
      </pc:sldChg>
      <pc:sldChg chg="modSp modAnim">
        <pc:chgData name="Jessica Penner" userId="f806aa9aa65f7bd8" providerId="LiveId" clId="{E201AD88-71D3-4EE3-9A9B-205CEAE64FC8}" dt="2024-01-20T21:48:52.118" v="57" actId="5793"/>
        <pc:sldMkLst>
          <pc:docMk/>
          <pc:sldMk cId="2485161893" sldId="273"/>
        </pc:sldMkLst>
        <pc:spChg chg="mod">
          <ac:chgData name="Jessica Penner" userId="f806aa9aa65f7bd8" providerId="LiveId" clId="{E201AD88-71D3-4EE3-9A9B-205CEAE64FC8}" dt="2024-01-20T21:48:52.118" v="57" actId="5793"/>
          <ac:spMkLst>
            <pc:docMk/>
            <pc:sldMk cId="2485161893" sldId="273"/>
            <ac:spMk id="3" creationId="{CE95D931-8B5E-4C07-9866-AB74BD0984B0}"/>
          </ac:spMkLst>
        </pc:spChg>
      </pc:sldChg>
      <pc:sldChg chg="del">
        <pc:chgData name="Jessica Penner" userId="f806aa9aa65f7bd8" providerId="LiveId" clId="{E201AD88-71D3-4EE3-9A9B-205CEAE64FC8}" dt="2024-01-20T21:48:36.034" v="54" actId="47"/>
        <pc:sldMkLst>
          <pc:docMk/>
          <pc:sldMk cId="2731739703" sldId="291"/>
        </pc:sldMkLst>
      </pc:sldChg>
      <pc:sldChg chg="del">
        <pc:chgData name="Jessica Penner" userId="f806aa9aa65f7bd8" providerId="LiveId" clId="{E201AD88-71D3-4EE3-9A9B-205CEAE64FC8}" dt="2024-01-20T21:49:11.883" v="58" actId="47"/>
        <pc:sldMkLst>
          <pc:docMk/>
          <pc:sldMk cId="1507182753" sldId="298"/>
        </pc:sldMkLst>
      </pc:sldChg>
      <pc:sldChg chg="del">
        <pc:chgData name="Jessica Penner" userId="f806aa9aa65f7bd8" providerId="LiveId" clId="{E201AD88-71D3-4EE3-9A9B-205CEAE64FC8}" dt="2024-01-20T21:49:42.627" v="60" actId="47"/>
        <pc:sldMkLst>
          <pc:docMk/>
          <pc:sldMk cId="205675498" sldId="301"/>
        </pc:sldMkLst>
      </pc:sldChg>
      <pc:sldChg chg="modSp mod modAnim">
        <pc:chgData name="Jessica Penner" userId="f806aa9aa65f7bd8" providerId="LiveId" clId="{E201AD88-71D3-4EE3-9A9B-205CEAE64FC8}" dt="2024-01-20T21:51:55.316" v="98" actId="20577"/>
        <pc:sldMkLst>
          <pc:docMk/>
          <pc:sldMk cId="3140944727" sldId="304"/>
        </pc:sldMkLst>
        <pc:spChg chg="mod">
          <ac:chgData name="Jessica Penner" userId="f806aa9aa65f7bd8" providerId="LiveId" clId="{E201AD88-71D3-4EE3-9A9B-205CEAE64FC8}" dt="2024-01-20T21:50:15.084" v="86" actId="20577"/>
          <ac:spMkLst>
            <pc:docMk/>
            <pc:sldMk cId="3140944727" sldId="304"/>
            <ac:spMk id="2" creationId="{6C99B461-6618-4A1B-900D-7756B4F0FF5B}"/>
          </ac:spMkLst>
        </pc:spChg>
        <pc:spChg chg="mod">
          <ac:chgData name="Jessica Penner" userId="f806aa9aa65f7bd8" providerId="LiveId" clId="{E201AD88-71D3-4EE3-9A9B-205CEAE64FC8}" dt="2024-01-20T21:51:55.316" v="98" actId="20577"/>
          <ac:spMkLst>
            <pc:docMk/>
            <pc:sldMk cId="3140944727" sldId="304"/>
            <ac:spMk id="3" creationId="{8C686AC8-E1B2-45AF-9FF7-448275FC10AD}"/>
          </ac:spMkLst>
        </pc:spChg>
      </pc:sldChg>
      <pc:sldChg chg="del">
        <pc:chgData name="Jessica Penner" userId="f806aa9aa65f7bd8" providerId="LiveId" clId="{E201AD88-71D3-4EE3-9A9B-205CEAE64FC8}" dt="2024-01-20T21:49:29.875" v="59" actId="47"/>
        <pc:sldMkLst>
          <pc:docMk/>
          <pc:sldMk cId="1150938759" sldId="30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ECRI</a:t>
            </a:r>
          </a:p>
          <a:p>
            <a:r>
              <a:rPr lang="en-US" dirty="0"/>
              <a:t>20 min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Say: Everyone, please get out your smartphones! Ask: Has anyone NOT logged in on OpenLab before? Will the students who have logged in please coach the students who have not?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13FD7C-839C-439F-8A14-D839B9C831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814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13FD7C-839C-439F-8A14-D839B9C831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3749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314708-FFAF-824A-BE4B-C33174FFAE1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4999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98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02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05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32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378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46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80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21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80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0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2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11EAACC7-3B3F-47D1-959A-EF58926E955E}" type="datetimeFigureOut">
              <a:rPr lang="en-US" smtClean="0"/>
              <a:t>1/20/2024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tech.cuny.edu/english/docs/ctw10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s://teachingamericanhistory.org/library/document/narrative-of-the-life-of-frederick-douglass-an-american-slave-chapter-vi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.citytech.cuny.ed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1101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1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77500" lnSpcReduction="2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Review how to join OpenLab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</a:t>
            </a:r>
            <a:r>
              <a:rPr lang="en-US" sz="4100" dirty="0" err="1">
                <a:cs typeface="Times New Roman" panose="02020603050405020304" pitchFamily="18" charset="0"/>
              </a:rPr>
              <a:t>Westengard’s</a:t>
            </a:r>
            <a:r>
              <a:rPr lang="en-US" sz="4100" dirty="0">
                <a:cs typeface="Times New Roman" panose="02020603050405020304" pitchFamily="18" charset="0"/>
              </a:rPr>
              <a:t> work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Put “Read Like a Writer” to action!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9812E-74A8-6C44-897D-08CEE2108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32944"/>
            <a:ext cx="9906000" cy="1382156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As You Are Reading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0D4D0-E256-5640-AF17-70A6BAB8F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173480"/>
            <a:ext cx="10850880" cy="5551576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What is the author’s purpose for this piece of writing?</a:t>
            </a:r>
          </a:p>
          <a:p>
            <a:pPr lvl="0"/>
            <a:r>
              <a:rPr lang="en-US" dirty="0"/>
              <a:t>Who is the intended audience?</a:t>
            </a:r>
          </a:p>
          <a:p>
            <a:pPr lvl="0"/>
            <a:r>
              <a:rPr lang="en-US" dirty="0"/>
              <a:t>How effective is the language the author uses? Is it too formal? Too informal? Perfectly appropriate?</a:t>
            </a:r>
          </a:p>
          <a:p>
            <a:pPr lvl="0"/>
            <a:r>
              <a:rPr lang="en-US" dirty="0"/>
              <a:t>What kinds of evidence does the author use to support his/her claims? Does he/she use statistics? Quotes from famous people? Personal anecdotes or personal stories? Does he/she cite books or articles?</a:t>
            </a:r>
          </a:p>
          <a:p>
            <a:pPr lvl="0"/>
            <a:r>
              <a:rPr lang="en-US" dirty="0"/>
              <a:t>How appropriate or effective is this evidence? Would a different type of evidence, or some combination of evidence, be more effective?</a:t>
            </a:r>
          </a:p>
          <a:p>
            <a:pPr lvl="0"/>
            <a:r>
              <a:rPr lang="en-US" dirty="0"/>
              <a:t>Are there places in the writing that you find confusing? What about the writing in those places makes it unclear or confusing?</a:t>
            </a:r>
          </a:p>
          <a:p>
            <a:pPr lvl="0"/>
            <a:r>
              <a:rPr lang="en-US" dirty="0"/>
              <a:t>How does the author move from one idea to another in the writing? Are the transitions between the ideas effective? How else might he/she have transitioned between ideas instead?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5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989EA-CFAA-7242-9DFD-931766A7E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What Should You Be Writing as You are Reading?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B7A20-20E9-A94D-9CB3-26F91FFB9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600" dirty="0"/>
              <a:t>What is the technique the author is using here?</a:t>
            </a:r>
          </a:p>
          <a:p>
            <a:pPr lvl="0"/>
            <a:r>
              <a:rPr lang="en-US" sz="3600" dirty="0"/>
              <a:t>Is this technique effective?</a:t>
            </a:r>
          </a:p>
          <a:p>
            <a:pPr lvl="0"/>
            <a:r>
              <a:rPr lang="en-US" sz="3600" dirty="0"/>
              <a:t>What would be the advantages and disadvantages if I tried this same technique in my writing?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2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99B461-6618-4A1B-900D-7756B4F0F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Let’s practice “RWL”!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86AC8-E1B2-45AF-9FF7-448275FC1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92861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 will distribute copies of </a:t>
            </a:r>
            <a:r>
              <a:rPr lang="en-US" b="1" dirty="0"/>
              <a:t>three </a:t>
            </a:r>
            <a:r>
              <a:rPr lang="en-US" dirty="0"/>
              <a:t>different kinds of writing to small groups.</a:t>
            </a:r>
          </a:p>
          <a:p>
            <a:r>
              <a:rPr lang="en-US" dirty="0"/>
              <a:t>You will be given a </a:t>
            </a:r>
            <a:r>
              <a:rPr lang="en-US" b="1" dirty="0"/>
              <a:t>period of time</a:t>
            </a:r>
            <a:r>
              <a:rPr lang="en-US" dirty="0"/>
              <a:t> to read and annotate the writing you’re given. You’ll also have a </a:t>
            </a:r>
            <a:r>
              <a:rPr lang="en-US" b="1" dirty="0"/>
              <a:t>worksheet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Annotate this copy as you read.</a:t>
            </a:r>
          </a:p>
          <a:p>
            <a:pPr lvl="2"/>
            <a:r>
              <a:rPr lang="en-US" dirty="0"/>
              <a:t>What does “annotate” mean? </a:t>
            </a:r>
            <a:r>
              <a:rPr lang="en-US" b="1" dirty="0"/>
              <a:t>Highlight </a:t>
            </a:r>
            <a:r>
              <a:rPr lang="en-US" dirty="0"/>
              <a:t>words or phrases you find interesting. Write </a:t>
            </a:r>
            <a:r>
              <a:rPr lang="en-US" b="1" dirty="0"/>
              <a:t>thoughts </a:t>
            </a:r>
            <a:r>
              <a:rPr lang="en-US" dirty="0"/>
              <a:t>or </a:t>
            </a:r>
            <a:r>
              <a:rPr lang="en-US" b="1" dirty="0"/>
              <a:t>questions </a:t>
            </a:r>
            <a:r>
              <a:rPr lang="en-US" dirty="0"/>
              <a:t>in the margins that come up as you read. If you don’t know the </a:t>
            </a:r>
            <a:r>
              <a:rPr lang="en-US" b="1" dirty="0"/>
              <a:t>definition </a:t>
            </a:r>
            <a:r>
              <a:rPr lang="en-US" dirty="0"/>
              <a:t>of a word, circle or underline it (don’t stop reading).</a:t>
            </a:r>
          </a:p>
          <a:p>
            <a:pPr lvl="1"/>
            <a:r>
              <a:rPr lang="en-US" dirty="0"/>
              <a:t>Before and while you read, answer the </a:t>
            </a:r>
            <a:r>
              <a:rPr lang="en-US" b="1" dirty="0"/>
              <a:t>questions </a:t>
            </a:r>
            <a:r>
              <a:rPr lang="en-US" dirty="0"/>
              <a:t>in the </a:t>
            </a:r>
            <a:r>
              <a:rPr lang="en-US" b="1" dirty="0"/>
              <a:t>worksheet</a:t>
            </a:r>
            <a:r>
              <a:rPr lang="en-US" dirty="0"/>
              <a:t>.</a:t>
            </a:r>
          </a:p>
          <a:p>
            <a:r>
              <a:rPr lang="en-US" dirty="0"/>
              <a:t>When I announce that time’s up, </a:t>
            </a:r>
            <a:r>
              <a:rPr lang="en-US" b="1" dirty="0"/>
              <a:t>pass </a:t>
            </a:r>
            <a:r>
              <a:rPr lang="en-US" dirty="0"/>
              <a:t>your copy to a neighbor in your group. Take a neighbor’s copy. </a:t>
            </a:r>
            <a:r>
              <a:rPr lang="en-US" b="1" dirty="0"/>
              <a:t>Repeat </a:t>
            </a:r>
            <a:r>
              <a:rPr lang="en-US" dirty="0"/>
              <a:t>the steps above.</a:t>
            </a:r>
          </a:p>
          <a:p>
            <a:pPr lvl="1"/>
            <a:r>
              <a:rPr lang="en-US" dirty="0"/>
              <a:t>There will hopefully be previous annotations but try to find new words or phrases and different thoughts and questions.</a:t>
            </a:r>
          </a:p>
          <a:p>
            <a:r>
              <a:rPr lang="en-US" dirty="0"/>
              <a:t>We’ll repeat the steps </a:t>
            </a:r>
            <a:r>
              <a:rPr lang="en-US" b="1" dirty="0"/>
              <a:t>one more time</a:t>
            </a:r>
            <a:r>
              <a:rPr lang="en-US" dirty="0"/>
              <a:t>. By the end, all the writing examples should be full of notes and your worksheets should have a lot of information!</a:t>
            </a:r>
          </a:p>
        </p:txBody>
      </p:sp>
    </p:spTree>
    <p:extLst>
      <p:ext uri="{BB962C8B-B14F-4D97-AF65-F5344CB8AC3E}">
        <p14:creationId xmlns:p14="http://schemas.microsoft.com/office/powerpoint/2010/main" val="314094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236"/>
            <a:ext cx="9458739" cy="5303672"/>
          </a:xfrm>
        </p:spPr>
        <p:txBody>
          <a:bodyPr>
            <a:normAutofit/>
          </a:bodyPr>
          <a:lstStyle/>
          <a:p>
            <a:r>
              <a:rPr lang="en-US" dirty="0"/>
              <a:t>Please read the following before</a:t>
            </a:r>
            <a:r>
              <a:rPr lang="en-US" i="1" dirty="0"/>
              <a:t> </a:t>
            </a:r>
            <a:r>
              <a:rPr lang="en-US" dirty="0"/>
              <a:t>class on </a:t>
            </a:r>
            <a:r>
              <a:rPr lang="en-US" b="1" dirty="0"/>
              <a:t>Monday</a:t>
            </a:r>
            <a:r>
              <a:rPr lang="en-US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Read </a:t>
            </a:r>
            <a:r>
              <a:rPr lang="en-US" dirty="0">
                <a:hlinkClick r:id="rId3"/>
              </a:rPr>
              <a:t>“The Memory of My Grandmother”</a:t>
            </a:r>
            <a:r>
              <a:rPr lang="en-US" dirty="0"/>
              <a:t> (City Tech student essay) by Anita Jiang. The essay is in a larger journal--you only need to read Jiang's essay!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Read “</a:t>
            </a:r>
            <a:r>
              <a:rPr lang="en-US" dirty="0">
                <a:hlinkClick r:id="rId4"/>
              </a:rPr>
              <a:t>Chapter 7</a:t>
            </a:r>
            <a:r>
              <a:rPr lang="en-US" dirty="0"/>
              <a:t>” from the </a:t>
            </a:r>
            <a:r>
              <a:rPr lang="en-US" i="1" dirty="0"/>
              <a:t>Narrative of the Life of Frederick Douglass </a:t>
            </a:r>
            <a:r>
              <a:rPr lang="en-US" dirty="0"/>
              <a:t>by Frederick Douglass.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For both texts, use the suggestions presented in "How to Read Like a Writer.“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If you missed class on Monday, you need to talk to me before you </a:t>
            </a:r>
            <a:r>
              <a:rPr lang="en-US" b="1" i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leave!</a:t>
            </a:r>
            <a:endParaRPr lang="en-US" dirty="0"/>
          </a:p>
          <a:p>
            <a:endParaRPr lang="en-US" dirty="0"/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7676" y="4291338"/>
            <a:ext cx="1815737" cy="256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Legendary Poet Derek Walcott Has Died ‹ Literary Hub">
            <a:extLst>
              <a:ext uri="{FF2B5EF4-FFF2-40B4-BE49-F238E27FC236}">
                <a16:creationId xmlns:a16="http://schemas.microsoft.com/office/drawing/2014/main" id="{58E40376-A151-4CE5-A9F7-A8FA640C77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" r="27245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9" name="Rectangle 74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D2E58-46CF-4D13-A70B-7BF5883BD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1042219"/>
            <a:ext cx="3822189" cy="5134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i="0" dirty="0">
                <a:effectLst/>
              </a:rPr>
              <a:t>The English language is nobody's special property. It is the property of the imagination: it is the property of the language itself. </a:t>
            </a:r>
          </a:p>
          <a:p>
            <a:pPr>
              <a:buFontTx/>
              <a:buChar char="-"/>
            </a:pPr>
            <a:r>
              <a:rPr lang="en-US" sz="2000" b="0" i="0" dirty="0">
                <a:effectLst/>
              </a:rPr>
              <a:t>Derek Walcott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0" i="0" dirty="0">
                <a:effectLst/>
              </a:rPr>
              <a:t>What does Walcott mean by saying English isn’t anyone’s “special property”? </a:t>
            </a:r>
          </a:p>
          <a:p>
            <a:pPr marL="0" indent="0">
              <a:buNone/>
            </a:pPr>
            <a:r>
              <a:rPr lang="en-US" sz="2000" b="0" i="0" dirty="0">
                <a:effectLst/>
              </a:rPr>
              <a:t>Do you agree or disagree with his definition? Be sure to explain why!</a:t>
            </a:r>
            <a:endParaRPr lang="en-US" sz="2000" dirty="0">
              <a:latin typeface="Merriweather"/>
            </a:endParaRP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242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A71135-0A08-3AA5-3623-802DDB2F3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If today’s your first day…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76B2B-E8B2-E635-B686-B3725F6D2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Take an index card.</a:t>
            </a:r>
          </a:p>
          <a:p>
            <a:r>
              <a:rPr lang="en-US" sz="2200" dirty="0"/>
              <a:t>Write your full name on one side.</a:t>
            </a:r>
          </a:p>
          <a:p>
            <a:r>
              <a:rPr lang="en-US" sz="2200" dirty="0"/>
              <a:t>If you have a preferred name or nickname, write that beneath your legal name.</a:t>
            </a:r>
          </a:p>
          <a:p>
            <a:r>
              <a:rPr lang="en-US" sz="2200" dirty="0"/>
              <a:t>Write your preferred pronouns (he/him, she/her, they/them, etc.)</a:t>
            </a:r>
          </a:p>
          <a:p>
            <a:r>
              <a:rPr lang="en-US" sz="2200" dirty="0"/>
              <a:t>When you’re finished, bring the card to the front and place it next to the “in” card.</a:t>
            </a:r>
          </a:p>
          <a:p>
            <a:r>
              <a:rPr lang="en-US" sz="2200" dirty="0"/>
              <a:t>Every day, when you arrive for class, take your card from the “out” pile and put it under the “in” card. Don’t make a new card. Find your old card. This is how I take attendance!</a:t>
            </a:r>
          </a:p>
        </p:txBody>
      </p:sp>
    </p:spTree>
    <p:extLst>
      <p:ext uri="{BB962C8B-B14F-4D97-AF65-F5344CB8AC3E}">
        <p14:creationId xmlns:p14="http://schemas.microsoft.com/office/powerpoint/2010/main" val="221840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Register/Join OpenLab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 </a:t>
            </a:r>
            <a:r>
              <a:rPr lang="en-US" dirty="0">
                <a:hlinkClick r:id="rId3"/>
              </a:rPr>
              <a:t>https://openlab.citytech.cuny.edu/</a:t>
            </a:r>
            <a:r>
              <a:rPr lang="en-US" dirty="0"/>
              <a:t> on your smartphones or laptops.</a:t>
            </a:r>
          </a:p>
          <a:p>
            <a:r>
              <a:rPr lang="en-US" dirty="0"/>
              <a:t>If you’ve joined OpenLab, log in.</a:t>
            </a:r>
          </a:p>
          <a:p>
            <a:r>
              <a:rPr lang="en-US" dirty="0"/>
              <a:t>If you haven’t, sign up now!</a:t>
            </a:r>
          </a:p>
          <a:p>
            <a:endParaRPr lang="en-US" dirty="0"/>
          </a:p>
        </p:txBody>
      </p:sp>
      <p:pic>
        <p:nvPicPr>
          <p:cNvPr id="1026" name="Picture 2" descr="Image result for openlab city te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570" y="3215419"/>
            <a:ext cx="5645716" cy="2797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55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085886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0506" y="0"/>
            <a:ext cx="5121494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F8D117-3FD6-4D82-9A4D-50C1A1F6BC17}"/>
              </a:ext>
            </a:extLst>
          </p:cNvPr>
          <p:cNvSpPr txBox="1"/>
          <p:nvPr/>
        </p:nvSpPr>
        <p:spPr>
          <a:xfrm>
            <a:off x="5201265" y="2104103"/>
            <a:ext cx="1869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must use your City Tech-approved email!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A8AA157C-24B0-4E32-B040-BE5D4915ECEB}"/>
              </a:ext>
            </a:extLst>
          </p:cNvPr>
          <p:cNvSpPr/>
          <p:nvPr/>
        </p:nvSpPr>
        <p:spPr>
          <a:xfrm flipH="1">
            <a:off x="5331500" y="3083316"/>
            <a:ext cx="1238865" cy="74725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49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2" y="0"/>
            <a:ext cx="5121494" cy="6858000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F87AF976-5176-403A-9A8D-095154AABB07}"/>
              </a:ext>
            </a:extLst>
          </p:cNvPr>
          <p:cNvSpPr/>
          <p:nvPr/>
        </p:nvSpPr>
        <p:spPr>
          <a:xfrm flipH="1">
            <a:off x="1297858" y="2915264"/>
            <a:ext cx="1130709" cy="5997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605ACA-7913-48E6-AFFA-043E9816A299}"/>
              </a:ext>
            </a:extLst>
          </p:cNvPr>
          <p:cNvSpPr txBox="1"/>
          <p:nvPr/>
        </p:nvSpPr>
        <p:spPr>
          <a:xfrm>
            <a:off x="2596659" y="2753483"/>
            <a:ext cx="1868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easiest way to find our class is by finding me!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7AAB9D-2014-4DCC-B559-F76B63538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7728" y="0"/>
            <a:ext cx="4405294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E807F6-11F8-49CE-8676-EB99C41EBF10}"/>
              </a:ext>
            </a:extLst>
          </p:cNvPr>
          <p:cNvSpPr txBox="1"/>
          <p:nvPr/>
        </p:nvSpPr>
        <p:spPr>
          <a:xfrm>
            <a:off x="8155858" y="1799303"/>
            <a:ext cx="1799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Jessica Penner</a:t>
            </a:r>
          </a:p>
        </p:txBody>
      </p:sp>
    </p:spTree>
    <p:extLst>
      <p:ext uri="{BB962C8B-B14F-4D97-AF65-F5344CB8AC3E}">
        <p14:creationId xmlns:p14="http://schemas.microsoft.com/office/powerpoint/2010/main" val="21903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1A678-9153-4001-B2D0-7EC53071A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69925"/>
            <a:ext cx="4800600" cy="1325563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Course Info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5D931-8B5E-4C07-9866-AB74BD098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288833"/>
            <a:ext cx="4800600" cy="3711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We won’t review this as much as we did on Monday, but here’s the basics…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9F7C3D-0752-4805-A18A-64C35303C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5576" y="3808621"/>
            <a:ext cx="1935249" cy="2784532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1603" y="182859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F74691-AA70-42CD-8CEA-C537DD3D69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413" y="669925"/>
            <a:ext cx="3588640" cy="2000666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5071" y="3543213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516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2950D9A-4705-4314-961A-4F88B2CE4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Univers Condensed Light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975B62-9D6A-7747-9306-90CC5B98F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6351" y="1574503"/>
            <a:ext cx="6933112" cy="3237615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How to read like a writer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0E2435-07D5-E545-87FC-FCEF03EF7E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19749" y="4750236"/>
            <a:ext cx="5916873" cy="106652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Mike Bunn</a:t>
            </a:r>
          </a:p>
        </p:txBody>
      </p:sp>
      <p:pic>
        <p:nvPicPr>
          <p:cNvPr id="4" name="Picture 3" descr="Abstract background of 3D colorful bars">
            <a:extLst>
              <a:ext uri="{FF2B5EF4-FFF2-40B4-BE49-F238E27FC236}">
                <a16:creationId xmlns:a16="http://schemas.microsoft.com/office/drawing/2014/main" id="{A4FF928F-F8A1-45CB-B778-2719E5DD60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34" r="31634" b="2"/>
          <a:stretch/>
        </p:blipFill>
        <p:spPr>
          <a:xfrm>
            <a:off x="8658226" y="-4762"/>
            <a:ext cx="3541857" cy="6886079"/>
          </a:xfrm>
          <a:custGeom>
            <a:avLst/>
            <a:gdLst/>
            <a:ahLst/>
            <a:cxnLst/>
            <a:rect l="l" t="t" r="r" b="b"/>
            <a:pathLst>
              <a:path w="3541857" h="6886079">
                <a:moveTo>
                  <a:pt x="1248072" y="0"/>
                </a:moveTo>
                <a:lnTo>
                  <a:pt x="3541857" y="0"/>
                </a:lnTo>
                <a:lnTo>
                  <a:pt x="3541857" y="6886079"/>
                </a:lnTo>
                <a:lnTo>
                  <a:pt x="0" y="6864521"/>
                </a:lnTo>
                <a:close/>
              </a:path>
            </a:pathLst>
          </a:cu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AC671C-E66F-43C5-A66A-C477339D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8878186" y="1"/>
            <a:ext cx="345294" cy="688131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E10AC2-20ED-4628-9A8E-14F8437B5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794205" y="-4764"/>
            <a:ext cx="5397796" cy="104143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09013C4-00D1-1840-B132-05F488F1C7AE}"/>
              </a:ext>
            </a:extLst>
          </p:cNvPr>
          <p:cNvSpPr txBox="1"/>
          <p:nvPr/>
        </p:nvSpPr>
        <p:spPr>
          <a:xfrm>
            <a:off x="1019331" y="6205928"/>
            <a:ext cx="26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Univers Condensed Light"/>
                <a:ea typeface="+mn-ea"/>
                <a:cs typeface="+mn-cs"/>
              </a:rPr>
              <a:t>By Prof. Laura Westengard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4BA4CB-D6A5-3242-A619-ADB74E3CEAA1}"/>
              </a:ext>
            </a:extLst>
          </p:cNvPr>
          <p:cNvSpPr txBox="1"/>
          <p:nvPr/>
        </p:nvSpPr>
        <p:spPr>
          <a:xfrm>
            <a:off x="2533338" y="5441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Univers Condensed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322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E74EF-6573-1948-ACD7-97DFD105F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Before you Start Reading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E9EF6-E7D3-CC4D-B30C-3667BCEFF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963" y="1593273"/>
            <a:ext cx="10293927" cy="4959927"/>
          </a:xfrm>
        </p:spPr>
        <p:txBody>
          <a:bodyPr>
            <a:normAutofit/>
          </a:bodyPr>
          <a:lstStyle/>
          <a:p>
            <a:r>
              <a:rPr lang="en-US" sz="3600" dirty="0"/>
              <a:t>Do you know the author’s purpose for this piece of writing?</a:t>
            </a:r>
          </a:p>
          <a:p>
            <a:pPr lvl="0"/>
            <a:r>
              <a:rPr lang="en-US" sz="3600" dirty="0"/>
              <a:t>Do you know who the intended audience is for this piece of writing?</a:t>
            </a:r>
          </a:p>
          <a:p>
            <a:pPr lvl="0"/>
            <a:r>
              <a:rPr lang="en-US" sz="3600" dirty="0"/>
              <a:t>In what genre is it written?</a:t>
            </a:r>
          </a:p>
          <a:p>
            <a:pPr lvl="0"/>
            <a:r>
              <a:rPr lang="en-US" sz="3600" dirty="0"/>
              <a:t>Is this a published or a student-produced piece of writing? </a:t>
            </a:r>
          </a:p>
          <a:p>
            <a:pPr lvl="0"/>
            <a:r>
              <a:rPr lang="en-US" sz="3600" dirty="0"/>
              <a:t>Is this the kind of writing you will be assigned to write yourself?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ngleLinesVTI">
  <a:themeElements>
    <a:clrScheme name="AnalogousFromRegularSeedRightStep">
      <a:dk1>
        <a:srgbClr val="000000"/>
      </a:dk1>
      <a:lt1>
        <a:srgbClr val="FFFFFF"/>
      </a:lt1>
      <a:dk2>
        <a:srgbClr val="233A3E"/>
      </a:dk2>
      <a:lt2>
        <a:srgbClr val="E2E8E8"/>
      </a:lt2>
      <a:accent1>
        <a:srgbClr val="D93737"/>
      </a:accent1>
      <a:accent2>
        <a:srgbClr val="C76825"/>
      </a:accent2>
      <a:accent3>
        <a:srgbClr val="BBA32F"/>
      </a:accent3>
      <a:accent4>
        <a:srgbClr val="8CAF20"/>
      </a:accent4>
      <a:accent5>
        <a:srgbClr val="5DB92E"/>
      </a:accent5>
      <a:accent6>
        <a:srgbClr val="23BC2F"/>
      </a:accent6>
      <a:hlink>
        <a:srgbClr val="309191"/>
      </a:hlink>
      <a:folHlink>
        <a:srgbClr val="7F7F7F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3612</TotalTime>
  <Words>897</Words>
  <Application>Microsoft Office PowerPoint</Application>
  <PresentationFormat>Widescreen</PresentationFormat>
  <Paragraphs>71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Lato</vt:lpstr>
      <vt:lpstr>Merriweather</vt:lpstr>
      <vt:lpstr>Times New Roman</vt:lpstr>
      <vt:lpstr>Univers Condensed Light</vt:lpstr>
      <vt:lpstr>Walbaum Display Light</vt:lpstr>
      <vt:lpstr>Office Theme</vt:lpstr>
      <vt:lpstr>AngleLinesVTI</vt:lpstr>
      <vt:lpstr>ENG 1101  English Composition 1 </vt:lpstr>
      <vt:lpstr>PowerPoint Presentation</vt:lpstr>
      <vt:lpstr>If today’s your first day…</vt:lpstr>
      <vt:lpstr>Register/Join OpenLab</vt:lpstr>
      <vt:lpstr>PowerPoint Presentation</vt:lpstr>
      <vt:lpstr>PowerPoint Presentation</vt:lpstr>
      <vt:lpstr>Course Info</vt:lpstr>
      <vt:lpstr>How to read like a writer</vt:lpstr>
      <vt:lpstr> Before you Start Reading </vt:lpstr>
      <vt:lpstr> As You Are Reading </vt:lpstr>
      <vt:lpstr> What Should You Be Writing as You are Reading? </vt:lpstr>
      <vt:lpstr>Let’s practice “RWL”!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Jessica Penner</cp:lastModifiedBy>
  <cp:revision>28</cp:revision>
  <dcterms:created xsi:type="dcterms:W3CDTF">2020-01-25T02:18:25Z</dcterms:created>
  <dcterms:modified xsi:type="dcterms:W3CDTF">2024-01-20T21:53:11Z</dcterms:modified>
</cp:coreProperties>
</file>