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8" r:id="rId4"/>
    <p:sldId id="269" r:id="rId5"/>
    <p:sldId id="259" r:id="rId6"/>
    <p:sldId id="272" r:id="rId7"/>
    <p:sldId id="260" r:id="rId8"/>
    <p:sldId id="270" r:id="rId9"/>
    <p:sldId id="262" r:id="rId10"/>
    <p:sldId id="266" r:id="rId11"/>
    <p:sldId id="264" r:id="rId12"/>
    <p:sldId id="265" r:id="rId13"/>
    <p:sldId id="273" r:id="rId14"/>
    <p:sldId id="26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4693" autoAdjust="0"/>
  </p:normalViewPr>
  <p:slideViewPr>
    <p:cSldViewPr>
      <p:cViewPr varScale="1">
        <p:scale>
          <a:sx n="69" d="100"/>
          <a:sy n="69" d="100"/>
        </p:scale>
        <p:origin x="1205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FDAE-B77E-4C1D-8FEE-BD62212E77C2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5727-F399-451A-BE86-651B78E6BC4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5235-93FF-476B-8F0D-E401922BF9E7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80D1-845B-4E02-8751-EC90324C0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crl/standards/informationliteracycompetency.cf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crl/standards/informationliteracycompetency.cfm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859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Information Literacy?</a:t>
            </a:r>
            <a:endParaRPr lang="en-US" dirty="0"/>
          </a:p>
          <a:p>
            <a:r>
              <a:rPr lang="en-US" dirty="0"/>
              <a:t>An information literate individual can:</a:t>
            </a:r>
          </a:p>
          <a:p>
            <a:r>
              <a:rPr lang="en-US" dirty="0"/>
              <a:t>• determine the nature and extent of the information needed</a:t>
            </a:r>
            <a:br>
              <a:rPr lang="en-US" dirty="0"/>
            </a:br>
            <a:r>
              <a:rPr lang="en-US" dirty="0"/>
              <a:t>• access relevant information effectively and efficiently</a:t>
            </a:r>
            <a:br>
              <a:rPr lang="en-US" dirty="0"/>
            </a:br>
            <a:r>
              <a:rPr lang="en-US" dirty="0"/>
              <a:t>• evaluate information and its sources critically</a:t>
            </a:r>
            <a:br>
              <a:rPr lang="en-US" dirty="0"/>
            </a:br>
            <a:r>
              <a:rPr lang="en-US" dirty="0"/>
              <a:t>• use information effectively to accomplish a specific purpose</a:t>
            </a:r>
            <a:br>
              <a:rPr lang="en-US" dirty="0"/>
            </a:br>
            <a:r>
              <a:rPr lang="en-US" dirty="0"/>
              <a:t>• understand the economic, legal, and social issues surrounding the use of information and access and use information ethically and legally.</a:t>
            </a:r>
          </a:p>
          <a:p>
            <a:r>
              <a:rPr lang="en-US" dirty="0"/>
              <a:t>(from the </a:t>
            </a:r>
            <a:r>
              <a:rPr lang="en-US" dirty="0">
                <a:hlinkClick r:id="rId3"/>
              </a:rPr>
              <a:t>Association of College and Research Libraries Information Literacy Competency Standards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Information Literacy?</a:t>
            </a:r>
            <a:endParaRPr lang="en-US" dirty="0"/>
          </a:p>
          <a:p>
            <a:r>
              <a:rPr lang="en-US" dirty="0"/>
              <a:t>An information literate individual can:</a:t>
            </a:r>
          </a:p>
          <a:p>
            <a:r>
              <a:rPr lang="en-US" dirty="0"/>
              <a:t>• determine the nature and extent of the information needed</a:t>
            </a:r>
            <a:br>
              <a:rPr lang="en-US" dirty="0"/>
            </a:br>
            <a:r>
              <a:rPr lang="en-US" dirty="0"/>
              <a:t>• access relevant information effectively and efficiently</a:t>
            </a:r>
            <a:br>
              <a:rPr lang="en-US" dirty="0"/>
            </a:br>
            <a:r>
              <a:rPr lang="en-US" dirty="0"/>
              <a:t>• evaluate information and its sources critically</a:t>
            </a:r>
            <a:br>
              <a:rPr lang="en-US" dirty="0"/>
            </a:br>
            <a:r>
              <a:rPr lang="en-US" dirty="0"/>
              <a:t>• use information effectively to accomplish a specific purpose</a:t>
            </a:r>
            <a:br>
              <a:rPr lang="en-US" dirty="0"/>
            </a:br>
            <a:r>
              <a:rPr lang="en-US" dirty="0"/>
              <a:t>• understand the economic, legal, and social issues surrounding the use of information and access and use information ethically and legally.</a:t>
            </a:r>
          </a:p>
          <a:p>
            <a:r>
              <a:rPr lang="en-US" dirty="0"/>
              <a:t>(from the </a:t>
            </a:r>
            <a:r>
              <a:rPr lang="en-US" dirty="0">
                <a:hlinkClick r:id="rId3"/>
              </a:rPr>
              <a:t>Association of College and Research Libraries Information Literacy Competency Standards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451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nels title.png"/>
          <p:cNvPicPr>
            <a:picLocks noChangeAspect="1"/>
          </p:cNvPicPr>
          <p:nvPr/>
        </p:nvPicPr>
        <p:blipFill>
          <a:blip r:embed="rId2" cstate="print"/>
          <a:srcRect t="579" b="965"/>
          <a:stretch>
            <a:fillRect/>
          </a:stretch>
        </p:blipFill>
        <p:spPr>
          <a:xfrm>
            <a:off x="0" y="0"/>
            <a:ext cx="42546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81000"/>
            <a:ext cx="4191000" cy="3067050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143000"/>
          </a:xfrm>
        </p:spPr>
        <p:txBody>
          <a:bodyPr>
            <a:normAutofit/>
          </a:bodyPr>
          <a:lstStyle>
            <a:lvl1pPr marL="0" indent="0" algn="l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1910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68301"/>
            <a:ext cx="1143000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609599"/>
            <a:ext cx="4724400" cy="55006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7200" b="1" kern="1200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 2.png"/>
          <p:cNvPicPr>
            <a:picLocks noChangeAspect="1"/>
          </p:cNvPicPr>
          <p:nvPr/>
        </p:nvPicPr>
        <p:blipFill>
          <a:blip r:embed="rId2" cstate="print"/>
          <a:srcRect l="70112" r="4801" b="2931"/>
          <a:stretch>
            <a:fillRect/>
          </a:stretch>
        </p:blipFill>
        <p:spPr>
          <a:xfrm flipH="1">
            <a:off x="-1" y="0"/>
            <a:ext cx="2409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2"/>
            <a:ext cx="5943600" cy="2352675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4684059"/>
            <a:ext cx="5943600" cy="11071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>
                <a:solidFill>
                  <a:schemeClr val="tx1"/>
                </a:solidFill>
              </a:defRPr>
            </a:lvl1pPr>
            <a:lvl2pPr marL="457200" indent="-228600">
              <a:defRPr sz="1600">
                <a:solidFill>
                  <a:schemeClr val="tx1"/>
                </a:solidFill>
              </a:defRPr>
            </a:lvl2pPr>
            <a:lvl3pPr marL="685800" indent="-228600">
              <a:defRPr sz="1600">
                <a:solidFill>
                  <a:schemeClr val="tx1"/>
                </a:solidFill>
              </a:defRPr>
            </a:lvl3pPr>
            <a:lvl4pPr marL="914400" indent="-228600">
              <a:defRPr sz="1600">
                <a:solidFill>
                  <a:schemeClr val="tx1"/>
                </a:solidFill>
              </a:defRPr>
            </a:lvl4pPr>
            <a:lvl5pPr marL="1143000" indent="-228600"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>
                <a:solidFill>
                  <a:schemeClr val="tx1"/>
                </a:solidFill>
              </a:defRPr>
            </a:lvl1pPr>
            <a:lvl2pPr marL="457200" indent="-228600">
              <a:defRPr sz="1600">
                <a:solidFill>
                  <a:schemeClr val="tx1"/>
                </a:solidFill>
              </a:defRPr>
            </a:lvl2pPr>
            <a:lvl3pPr marL="685800" indent="-228600">
              <a:defRPr sz="1600">
                <a:solidFill>
                  <a:schemeClr val="tx1"/>
                </a:solidFill>
              </a:defRPr>
            </a:lvl3pPr>
            <a:lvl4pPr marL="914400" indent="-228600">
              <a:defRPr sz="1600">
                <a:solidFill>
                  <a:schemeClr val="tx1"/>
                </a:solidFill>
              </a:defRPr>
            </a:lvl4pPr>
            <a:lvl5pPr marL="1143000" indent="-228600"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194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9436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450" y="3943350"/>
            <a:ext cx="5875338" cy="116205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3200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5875338" cy="100488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0" y="3941064"/>
            <a:ext cx="5879592" cy="116128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56616"/>
            <a:ext cx="6172200" cy="3200400"/>
          </a:xfrm>
          <a:prstGeom prst="roundRect">
            <a:avLst>
              <a:gd name="adj" fmla="val 12886"/>
            </a:avLst>
          </a:prstGeom>
          <a:effectLst>
            <a:reflection blurRad="6350" stA="50000" endA="275" endPos="40000" dist="101600" dir="5400000" sy="-100000" algn="bl" rotWithShape="0"/>
            <a:softEdge rad="63500"/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0" y="5102352"/>
            <a:ext cx="5879592" cy="100584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ontent 2.png"/>
          <p:cNvPicPr>
            <a:picLocks noChangeAspect="1"/>
          </p:cNvPicPr>
          <p:nvPr/>
        </p:nvPicPr>
        <p:blipFill>
          <a:blip r:embed="rId13" cstate="print"/>
          <a:srcRect r="4801" b="2931"/>
          <a:stretch>
            <a:fillRect/>
          </a:stretch>
        </p:blipFill>
        <p:spPr>
          <a:xfrm flipH="1"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580094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981200"/>
            <a:ext cx="58674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580094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FD1221A-0361-4C4F-9241-5085F768DE9B}" type="datetimeFigureOut">
              <a:rPr lang="en-US" smtClean="0"/>
              <a:pPr/>
              <a:t>2/18/2019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12" y="2693894"/>
            <a:ext cx="1452282" cy="137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0" b="1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"/>
        <a:defRPr sz="20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guides.citytech.cuny.edu/citations/AP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wl.purdue.edu/owl/research_and_citation/apa_style/apa_style_introduction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spe1330fall201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faculty/teaching/instruction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faculty/teaching/instruction.php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itytech.cuny.edu/help/ask/appointments.php" TargetMode="External"/><Relationship Id="rId2" Type="http://schemas.openxmlformats.org/officeDocument/2006/relationships/hyperlink" Target="http://libguides.citytech.cuny.edu/hospitality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library.citytech.cuny.edu/help/ask/index.php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front_page?quicktabs_1=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rary.citytech.cuny.edu/research/subjectGuides/wiki/index.php/Hospitality_Management" TargetMode="External"/><Relationship Id="rId4" Type="http://schemas.openxmlformats.org/officeDocument/2006/relationships/hyperlink" Target="http://library.citytech.cuny.edu/front_page?quicktabs_1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Public Speaking  &amp; Information Literacy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600200"/>
          </a:xfrm>
        </p:spPr>
        <p:txBody>
          <a:bodyPr>
            <a:noAutofit/>
          </a:bodyPr>
          <a:lstStyle/>
          <a:p>
            <a:r>
              <a:rPr lang="en-US" sz="2400" dirty="0"/>
              <a:t>Prof. Karen Goodlad</a:t>
            </a:r>
          </a:p>
          <a:p>
            <a:r>
              <a:rPr lang="en-US" sz="2400" dirty="0"/>
              <a:t>Perspectives in Hospitality Management</a:t>
            </a:r>
          </a:p>
          <a:p>
            <a:r>
              <a:rPr lang="en-US" sz="2400" dirty="0"/>
              <a:t>Spring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228600"/>
            <a:ext cx="6172200" cy="1143000"/>
          </a:xfrm>
        </p:spPr>
        <p:txBody>
          <a:bodyPr/>
          <a:lstStyle/>
          <a:p>
            <a:r>
              <a:rPr lang="en-US" b="1" dirty="0"/>
              <a:t>Some APA Standards for Citations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676400"/>
            <a:ext cx="6400800" cy="518160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en-US" sz="2400" dirty="0"/>
              <a:t>Oz Clarke,  wine writer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Books   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(Clarke, p140, 2008)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 (Clarke, 2008)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Articles   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(Clarke, p12, 2010)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(Clarke, 2010)</a:t>
            </a:r>
          </a:p>
          <a:p>
            <a:pPr lvl="1">
              <a:spcBef>
                <a:spcPts val="600"/>
              </a:spcBef>
            </a:pPr>
            <a:r>
              <a:rPr lang="en-US" sz="2400" dirty="0"/>
              <a:t>Website  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(Clarke, </a:t>
            </a:r>
            <a:r>
              <a:rPr lang="en-US" sz="2400" dirty="0" err="1"/>
              <a:t>para</a:t>
            </a:r>
            <a:r>
              <a:rPr lang="en-US" sz="2400" dirty="0"/>
              <a:t> 4, </a:t>
            </a:r>
            <a:r>
              <a:rPr lang="en-US" sz="2400" dirty="0" err="1"/>
              <a:t>nd</a:t>
            </a:r>
            <a:r>
              <a:rPr lang="en-US" sz="2400" dirty="0"/>
              <a:t>)</a:t>
            </a:r>
          </a:p>
          <a:p>
            <a:pPr lvl="2">
              <a:spcBef>
                <a:spcPts val="600"/>
              </a:spcBef>
            </a:pPr>
            <a:r>
              <a:rPr lang="en-US" sz="2400" dirty="0"/>
              <a:t>(Clarke, </a:t>
            </a:r>
            <a:r>
              <a:rPr lang="en-US" sz="2400" dirty="0" err="1"/>
              <a:t>nd</a:t>
            </a:r>
            <a:r>
              <a:rPr lang="en-US" sz="2400" dirty="0"/>
              <a:t>)</a:t>
            </a:r>
          </a:p>
          <a:p>
            <a:pPr lvl="1">
              <a:spcBef>
                <a:spcPts val="600"/>
              </a:spcBef>
            </a:pP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6B5E5F-FEA6-4553-9C96-47407F06309F}"/>
              </a:ext>
            </a:extLst>
          </p:cNvPr>
          <p:cNvSpPr txBox="1"/>
          <p:nvPr/>
        </p:nvSpPr>
        <p:spPr>
          <a:xfrm>
            <a:off x="533400" y="152400"/>
            <a:ext cx="738664" cy="6553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Library Assistance with APA Standards Found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dirty="0"/>
              <a:t>.</a:t>
            </a:r>
          </a:p>
          <a:p>
            <a:r>
              <a:rPr lang="en-US" dirty="0"/>
              <a:t>Purdue OWL Assistance with APA Standards Found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6202362"/>
          </a:xfrm>
        </p:spPr>
        <p:txBody>
          <a:bodyPr/>
          <a:lstStyle/>
          <a:p>
            <a:pPr lvl="0"/>
            <a:r>
              <a:rPr lang="en-US" b="1" dirty="0"/>
              <a:t>What is Plagiarism</a:t>
            </a: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How do I Avoid Plagiarism?</a:t>
            </a:r>
            <a:endParaRPr lang="en-US" dirty="0">
              <a:hlinkClick r:id="rId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6324600" cy="4114799"/>
          </a:xfrm>
        </p:spPr>
        <p:txBody>
          <a:bodyPr>
            <a:normAutofit/>
          </a:bodyPr>
          <a:lstStyle/>
          <a:p>
            <a:pPr marL="66675" lvl="0" indent="-3175">
              <a:buNone/>
            </a:pPr>
            <a:r>
              <a:rPr lang="en-US" sz="3200" dirty="0"/>
              <a:t>Plagiarism is representing someone else's ideas, words, images, music, video, etc. as your own, either intentionally or unintentionally, without citing the source of the information.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For More Information:  </a:t>
            </a:r>
            <a:r>
              <a:rPr lang="en-US" dirty="0">
                <a:hlinkClick r:id="rId3"/>
              </a:rPr>
              <a:t>http://library.citytech.cuny.edu/instruction/plagiarism/index.php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324600" cy="792162"/>
          </a:xfrm>
        </p:spPr>
        <p:txBody>
          <a:bodyPr/>
          <a:lstStyle/>
          <a:p>
            <a:pPr lvl="0"/>
            <a:r>
              <a:rPr lang="en-US" b="1" dirty="0"/>
              <a:t>Tips for avoiding plagiarism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6A76C5-E626-42DE-9655-81380359E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324600" cy="792162"/>
          </a:xfrm>
        </p:spPr>
        <p:txBody>
          <a:bodyPr/>
          <a:lstStyle/>
          <a:p>
            <a:pPr lvl="0"/>
            <a:r>
              <a:rPr lang="en-US" b="1" dirty="0"/>
              <a:t>Tips for avoiding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792162"/>
            <a:ext cx="6477000" cy="5761038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/>
              <a:t>Taking notes (often and early)</a:t>
            </a:r>
          </a:p>
          <a:p>
            <a:pPr lvl="0"/>
            <a:r>
              <a:rPr lang="en-US" sz="2400" dirty="0"/>
              <a:t>Write an outline</a:t>
            </a:r>
          </a:p>
          <a:p>
            <a:pPr lvl="0"/>
            <a:r>
              <a:rPr lang="en-US" sz="2400" dirty="0"/>
              <a:t>Starting with the first draft, record all books, articles, websites, and other resources that you consult</a:t>
            </a:r>
          </a:p>
          <a:p>
            <a:pPr lvl="0"/>
            <a:r>
              <a:rPr lang="en-US" sz="2400" dirty="0"/>
              <a:t>Know which citation style your instructor requires (usually APA or MLA) and know how to use it</a:t>
            </a:r>
          </a:p>
          <a:p>
            <a:pPr lvl="0"/>
            <a:r>
              <a:rPr lang="en-US" sz="2400" dirty="0"/>
              <a:t>Plan time to complete research, write, and revise</a:t>
            </a:r>
          </a:p>
          <a:p>
            <a:pPr lvl="0"/>
            <a:r>
              <a:rPr lang="en-US" sz="2400" dirty="0"/>
              <a:t>See assistance from the research librarian</a:t>
            </a:r>
          </a:p>
          <a:p>
            <a:pPr lvl="0"/>
            <a:r>
              <a:rPr lang="en-US" sz="2400" dirty="0"/>
              <a:t>Utilize the writing tutors</a:t>
            </a:r>
          </a:p>
        </p:txBody>
      </p:sp>
    </p:spTree>
    <p:extLst>
      <p:ext uri="{BB962C8B-B14F-4D97-AF65-F5344CB8AC3E}">
        <p14:creationId xmlns:p14="http://schemas.microsoft.com/office/powerpoint/2010/main" val="31072727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944562"/>
          </a:xfrm>
        </p:spPr>
        <p:txBody>
          <a:bodyPr/>
          <a:lstStyle/>
          <a:p>
            <a:r>
              <a:rPr lang="en-US" dirty="0"/>
              <a:t>Terms to know…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600200"/>
            <a:ext cx="6107152" cy="4495799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400" dirty="0"/>
              <a:t>Source =</a:t>
            </a:r>
            <a:r>
              <a:rPr lang="en-US" sz="2400" baseline="0" dirty="0"/>
              <a:t> reference</a:t>
            </a:r>
          </a:p>
          <a:p>
            <a:pPr>
              <a:spcBef>
                <a:spcPts val="600"/>
              </a:spcBef>
            </a:pPr>
            <a:r>
              <a:rPr lang="en-US" sz="2400" baseline="0" dirty="0"/>
              <a:t>Citation</a:t>
            </a:r>
          </a:p>
          <a:p>
            <a:pPr>
              <a:spcBef>
                <a:spcPts val="600"/>
              </a:spcBef>
            </a:pPr>
            <a:r>
              <a:rPr lang="en-US" sz="2400" baseline="0" dirty="0"/>
              <a:t>How do you know a source is reputable?</a:t>
            </a:r>
          </a:p>
          <a:p>
            <a:pPr>
              <a:spcBef>
                <a:spcPts val="600"/>
              </a:spcBef>
            </a:pPr>
            <a:r>
              <a:rPr lang="en-US" sz="2400" kern="1200" dirty="0">
                <a:latin typeface="+mn-lt"/>
                <a:ea typeface="+mn-ea"/>
                <a:cs typeface="+mn-cs"/>
              </a:rPr>
              <a:t>Plagiarism</a:t>
            </a:r>
          </a:p>
          <a:p>
            <a:pPr>
              <a:spcBef>
                <a:spcPts val="600"/>
              </a:spcBef>
            </a:pPr>
            <a:r>
              <a:rPr lang="en-US" sz="2400" kern="1200" baseline="0" dirty="0">
                <a:latin typeface="+mn-lt"/>
                <a:ea typeface="+mn-ea"/>
                <a:cs typeface="+mn-cs"/>
              </a:rPr>
              <a:t>APA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EFBD37-5814-4797-9E24-ED7BCE0CE8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33" t="36964" r="31778" b="36963"/>
          <a:stretch/>
        </p:blipFill>
        <p:spPr>
          <a:xfrm>
            <a:off x="217448" y="4529254"/>
            <a:ext cx="8712202" cy="21335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3"/>
            <a:ext cx="5943600" cy="1348628"/>
          </a:xfrm>
        </p:spPr>
        <p:txBody>
          <a:bodyPr/>
          <a:lstStyle/>
          <a:p>
            <a:r>
              <a:rPr lang="en-US" dirty="0"/>
              <a:t>Public Speaking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90800" y="3352800"/>
            <a:ext cx="6553200" cy="2438401"/>
          </a:xfrm>
        </p:spPr>
        <p:txBody>
          <a:bodyPr>
            <a:noAutofit/>
          </a:bodyPr>
          <a:lstStyle/>
          <a:p>
            <a:r>
              <a:rPr lang="en-US" sz="3200" dirty="0"/>
              <a:t>“There are always three speeches, for every one you actually gave. The one you practiced, the one you gave, and the one you wish you gave.” 		      </a:t>
            </a:r>
            <a:r>
              <a:rPr lang="en-US" sz="2800" dirty="0"/>
              <a:t>-</a:t>
            </a:r>
            <a:r>
              <a:rPr lang="en-US" sz="2800" b="1" dirty="0"/>
              <a:t>Dale Carnegie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316" y="5010912"/>
            <a:ext cx="4724400" cy="1161288"/>
          </a:xfrm>
        </p:spPr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 </a:t>
            </a:r>
            <a:r>
              <a:rPr lang="en-US" sz="3600" b="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Let thy speech be better than silence, </a:t>
            </a:r>
            <a:br>
              <a:rPr lang="en-US" sz="3600" b="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</a:br>
            <a:r>
              <a:rPr lang="en-US" sz="3600" b="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or be silent.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6080760"/>
            <a:ext cx="5879592" cy="624840"/>
          </a:xfrm>
        </p:spPr>
        <p:txBody>
          <a:bodyPr/>
          <a:lstStyle/>
          <a:p>
            <a:pPr lvl="0" algn="r"/>
            <a:r>
              <a:rPr lang="en-US" sz="3200" b="1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-</a:t>
            </a:r>
            <a:r>
              <a:rPr lang="en-US" sz="2400" b="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Dionysius Of Halicarnassus </a:t>
            </a:r>
            <a:endParaRPr lang="en-US" dirty="0"/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>
          <a:blip r:embed="rId3" cstate="print"/>
          <a:srcRect t="3509" b="7018"/>
          <a:stretch>
            <a:fillRect/>
          </a:stretch>
        </p:blipFill>
        <p:spPr bwMode="auto">
          <a:xfrm>
            <a:off x="3581400" y="381000"/>
            <a:ext cx="4572000" cy="40789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38400" y="4629150"/>
            <a:ext cx="6324600" cy="116205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“It usually takes me more than three weeks to prepare a good impromptu speech.”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4600" y="354106"/>
            <a:ext cx="6400800" cy="3200400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en-US" sz="2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</a:t>
            </a:r>
            <a:r>
              <a:rPr lang="en-US" sz="2800" dirty="0">
                <a:solidFill>
                  <a:schemeClr val="tx1"/>
                </a:solidFill>
              </a:rPr>
              <a:t>to Professor Davis’ website for information about how to best approach public speaking assignments.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838450" y="5791200"/>
            <a:ext cx="5875338" cy="8382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>
                <a:solidFill>
                  <a:schemeClr val="tx1"/>
                </a:solidFill>
              </a:rPr>
              <a:t>- Mark Twain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7106" name="Picture 2" descr="http://openlab.citytech.cuny.edu/spe1330fall2011/files/2011/07/cropped-Public-spea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264923"/>
            <a:ext cx="9144000" cy="1926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629400" cy="2590800"/>
          </a:xfrm>
        </p:spPr>
        <p:txBody>
          <a:bodyPr/>
          <a:lstStyle/>
          <a:p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What is “Information Literacy”?</a:t>
            </a:r>
            <a:br>
              <a:rPr lang="en-US" sz="3200" b="1" dirty="0"/>
            </a:br>
            <a:br>
              <a:rPr lang="en-US" sz="3200" b="1" dirty="0"/>
            </a:br>
            <a:br>
              <a:rPr lang="en-US" sz="3200" b="1" dirty="0"/>
            </a:br>
            <a:br>
              <a:rPr lang="en-US" sz="3200" b="1" dirty="0"/>
            </a:b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For more information: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http://library.citytech.cuny.edu/services/faculty/teaching/instruction.php</a:t>
            </a:r>
            <a:r>
              <a:rPr lang="en-US" dirty="0"/>
              <a:t>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7F6BCC-E6EA-4464-91F8-B1E7CDCAA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629400" cy="2590800"/>
          </a:xfrm>
        </p:spPr>
        <p:txBody>
          <a:bodyPr/>
          <a:lstStyle/>
          <a:p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What is “Information Literacy”?</a:t>
            </a:r>
            <a:br>
              <a:rPr lang="en-US" sz="3200" b="1" dirty="0"/>
            </a:br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Library Research Guide</a:t>
            </a:r>
          </a:p>
          <a:p>
            <a:r>
              <a:rPr lang="en-US" sz="3200" b="1" dirty="0"/>
              <a:t>Evaluating Information 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971800"/>
            <a:ext cx="6400800" cy="3581400"/>
          </a:xfrm>
        </p:spPr>
        <p:txBody>
          <a:bodyPr>
            <a:normAutofit/>
          </a:bodyPr>
          <a:lstStyle/>
          <a:p>
            <a:r>
              <a:rPr lang="en-US" sz="240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has </a:t>
            </a:r>
            <a:r>
              <a:rPr lang="en-US" sz="2400" dirty="0"/>
              <a:t>the information </a:t>
            </a:r>
            <a:r>
              <a:rPr lang="en-US" sz="2400" kern="1200" dirty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been edited, reviewed, verified, fact-checked?</a:t>
            </a:r>
            <a:endParaRPr lang="en-US" sz="2400" b="1" dirty="0"/>
          </a:p>
          <a:p>
            <a:pPr lvl="0"/>
            <a:r>
              <a:rPr lang="en-US" sz="2400" dirty="0"/>
              <a:t>Information that you get from print sources in the library has been evaluated twice:</a:t>
            </a:r>
          </a:p>
          <a:p>
            <a:pPr lvl="1"/>
            <a:r>
              <a:rPr lang="en-US" sz="1800" dirty="0"/>
              <a:t>By the publisher of the book or periodical</a:t>
            </a:r>
          </a:p>
          <a:p>
            <a:pPr lvl="1"/>
            <a:r>
              <a:rPr lang="en-US" sz="1800" dirty="0"/>
              <a:t>By the City Tech librarian who selected it for our library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For more information: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http://library.citytech.cuny.edu/services/faculty/teaching/instruction.php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5090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400800" cy="1066800"/>
          </a:xfrm>
        </p:spPr>
        <p:txBody>
          <a:bodyPr/>
          <a:lstStyle/>
          <a:p>
            <a:pPr lvl="0"/>
            <a:r>
              <a:rPr lang="en-US" sz="3200" b="1" kern="1200" dirty="0">
                <a:latin typeface="+mj-lt"/>
                <a:ea typeface="+mj-ea"/>
                <a:cs typeface="+mj-cs"/>
              </a:rPr>
              <a:t>What should you look for when you evaluate information?</a:t>
            </a:r>
            <a:r>
              <a:rPr lang="en-US" sz="3200" kern="1200" dirty="0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295400"/>
            <a:ext cx="6629400" cy="53340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000" b="1" dirty="0"/>
              <a:t>Accuracy</a:t>
            </a:r>
            <a:r>
              <a:rPr lang="en-US" sz="1800" b="1" dirty="0"/>
              <a:t>:</a:t>
            </a:r>
            <a:r>
              <a:rPr lang="en-US" sz="1800" dirty="0"/>
              <a:t> Is the information correct? Are the sources (references) cited? Can you verify the information in another source?</a:t>
            </a:r>
          </a:p>
          <a:p>
            <a:pPr lvl="0"/>
            <a:r>
              <a:rPr lang="en-US" sz="3000" b="1" dirty="0"/>
              <a:t>Expertise</a:t>
            </a:r>
            <a:r>
              <a:rPr lang="en-US" sz="1800" b="1" dirty="0"/>
              <a:t>:</a:t>
            </a:r>
            <a:r>
              <a:rPr lang="en-US" sz="1800" dirty="0"/>
              <a:t> Who is the author or organization that is responsible for the information? Is the author/organization an expert on the subject? Can you verify his or her credentials?</a:t>
            </a:r>
          </a:p>
          <a:p>
            <a:pPr lvl="0"/>
            <a:r>
              <a:rPr lang="en-US" sz="3000" b="1" dirty="0"/>
              <a:t>Objectivity</a:t>
            </a:r>
            <a:r>
              <a:rPr lang="en-US" sz="1800" b="1" dirty="0"/>
              <a:t>:</a:t>
            </a:r>
            <a:r>
              <a:rPr lang="en-US" sz="1800" dirty="0"/>
              <a:t> Is the information biased in any way? Is the author or organization trying to sell you something or convince you of something? Is the information based on fact or opinion?</a:t>
            </a:r>
          </a:p>
          <a:p>
            <a:pPr lvl="0"/>
            <a:r>
              <a:rPr lang="en-US" sz="3000" b="1" dirty="0"/>
              <a:t>Currency</a:t>
            </a:r>
            <a:r>
              <a:rPr lang="en-US" sz="1800" b="1" dirty="0"/>
              <a:t>:</a:t>
            </a:r>
            <a:r>
              <a:rPr lang="en-US" sz="1800" dirty="0"/>
              <a:t> Can you find a publication date for this source? If it's a website, when was the website last updated? Does the information seem relevant or is it out of date?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81000"/>
            <a:ext cx="6199188" cy="116205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What Does the Ursula C. Schwerin Library Offer Students?</a:t>
            </a:r>
          </a:p>
        </p:txBody>
      </p:sp>
      <p:sp>
        <p:nvSpPr>
          <p:cNvPr id="6" name="TextBox 5"/>
          <p:cNvSpPr txBox="1"/>
          <p:nvPr/>
        </p:nvSpPr>
        <p:spPr>
          <a:xfrm rot="5400000">
            <a:off x="4202549" y="674251"/>
            <a:ext cx="2339102" cy="5410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800" dirty="0"/>
              <a:t>HMGT Research </a:t>
            </a:r>
            <a:r>
              <a:rPr lang="en-US" sz="28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Guides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Research </a:t>
            </a:r>
            <a:r>
              <a:rPr lang="en-US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Appointments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Library services: </a:t>
            </a:r>
            <a:r>
              <a:rPr lang="en-US" sz="28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Ask a librarian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</a:t>
            </a:r>
            <a:br>
              <a:rPr lang="en-US" dirty="0"/>
            </a:br>
            <a:r>
              <a:rPr lang="en-US" dirty="0"/>
              <a:t>Books, Journals &amp; Articles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981200"/>
            <a:ext cx="6172200" cy="4343400"/>
          </a:xfrm>
        </p:spPr>
        <p:txBody>
          <a:bodyPr>
            <a:normAutofit/>
          </a:bodyPr>
          <a:lstStyle/>
          <a:p>
            <a:r>
              <a:rPr lang="en-US" sz="2400" dirty="0"/>
              <a:t>Finding Books on the </a:t>
            </a:r>
            <a:r>
              <a:rPr lang="en-US" sz="2400" dirty="0">
                <a:hlinkClick r:id="rId3"/>
              </a:rPr>
              <a:t>Library Website</a:t>
            </a:r>
            <a:endParaRPr lang="en-US" sz="2400" dirty="0"/>
          </a:p>
          <a:p>
            <a:pPr lvl="1"/>
            <a:r>
              <a:rPr lang="en-US" sz="1800" dirty="0"/>
              <a:t>Are books available on your topic/industry leaner/leading organization?</a:t>
            </a:r>
          </a:p>
          <a:p>
            <a:r>
              <a:rPr lang="en-US" sz="2400" dirty="0"/>
              <a:t>Finding Articles on the </a:t>
            </a:r>
            <a:r>
              <a:rPr lang="en-US" sz="2400" dirty="0">
                <a:hlinkClick r:id="rId4"/>
              </a:rPr>
              <a:t>Library</a:t>
            </a:r>
            <a:r>
              <a:rPr lang="en-US" sz="2400" baseline="0" dirty="0">
                <a:hlinkClick r:id="rId4"/>
              </a:rPr>
              <a:t> Website</a:t>
            </a:r>
            <a:endParaRPr lang="en-US" sz="2400" baseline="0" dirty="0"/>
          </a:p>
          <a:p>
            <a:pPr lvl="1"/>
            <a:r>
              <a:rPr lang="en-US" sz="1800" dirty="0"/>
              <a:t>Are articles available on your topic/industry leaner/leading organization?</a:t>
            </a:r>
          </a:p>
          <a:p>
            <a:r>
              <a:rPr lang="en-US" sz="2200" dirty="0"/>
              <a:t>Hospitality Management </a:t>
            </a:r>
            <a:r>
              <a:rPr lang="en-US" sz="2200" dirty="0">
                <a:hlinkClick r:id="rId5"/>
              </a:rPr>
              <a:t>Specific Resources </a:t>
            </a:r>
            <a:endParaRPr lang="en-US" sz="2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nels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Panels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nels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100000"/>
                <a:satMod val="150000"/>
              </a:schemeClr>
            </a:gs>
            <a:gs pos="35000">
              <a:schemeClr val="phClr">
                <a:tint val="90000"/>
                <a:alpha val="85000"/>
                <a:satMod val="150000"/>
              </a:schemeClr>
            </a:gs>
            <a:gs pos="100000">
              <a:schemeClr val="phClr">
                <a:tint val="80000"/>
                <a:alpha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tint val="90000"/>
                <a:shade val="100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alpha val="80000"/>
              <a:satMod val="105000"/>
            </a:schemeClr>
          </a:solidFill>
          <a:prstDash val="solid"/>
        </a:ln>
        <a:ln w="12700" cap="flat" cmpd="sng" algn="ctr">
          <a:solidFill>
            <a:schemeClr val="phClr">
              <a:alpha val="70000"/>
            </a:schemeClr>
          </a:solidFill>
          <a:prstDash val="solid"/>
        </a:ln>
        <a:ln w="19050" cap="flat" cmpd="sng" algn="ctr">
          <a:solidFill>
            <a:schemeClr val="phClr">
              <a:alpha val="6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</a:effectLst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  <a:reflection blurRad="12700" stA="35000" endPos="4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prstMaterial="softEdge"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150000"/>
              </a:schemeClr>
              <a:schemeClr val="phClr">
                <a:tint val="97000"/>
                <a:shade val="85000"/>
                <a:satMod val="150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100000">
              <a:schemeClr val="phClr">
                <a:shade val="4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Panels</Template>
  <TotalTime>973</TotalTime>
  <Words>663</Words>
  <Application>Microsoft Office PowerPoint</Application>
  <PresentationFormat>On-screen Show (4:3)</PresentationFormat>
  <Paragraphs>89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Calibri</vt:lpstr>
      <vt:lpstr>Century Gothic</vt:lpstr>
      <vt:lpstr>Wingdings</vt:lpstr>
      <vt:lpstr>Panels</vt:lpstr>
      <vt:lpstr>Public Speaking  &amp; Information Literacy</vt:lpstr>
      <vt:lpstr>Public Speaking</vt:lpstr>
      <vt:lpstr> Let thy speech be better than silence,  or be silent.</vt:lpstr>
      <vt:lpstr>“It usually takes me more than three weeks to prepare a good impromptu speech.” </vt:lpstr>
      <vt:lpstr>  What is “Information Literacy”?    </vt:lpstr>
      <vt:lpstr>  What is “Information Literacy”?   Library Research Guide Evaluating Information Sources</vt:lpstr>
      <vt:lpstr>What should you look for when you evaluate information? </vt:lpstr>
      <vt:lpstr>What Does the Ursula C. Schwerin Library Offer Students?</vt:lpstr>
      <vt:lpstr>Why use  Books, Journals &amp; Articles</vt:lpstr>
      <vt:lpstr>Some APA Standards for Citations</vt:lpstr>
      <vt:lpstr>What is Plagiarism          How do I Avoid Plagiarism?</vt:lpstr>
      <vt:lpstr>Tips for avoiding plagiarism</vt:lpstr>
      <vt:lpstr>Tips for avoiding plagiarism</vt:lpstr>
      <vt:lpstr>Terms to know…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Goodvino</dc:creator>
  <cp:lastModifiedBy>Karen Goodlad</cp:lastModifiedBy>
  <cp:revision>22</cp:revision>
  <dcterms:created xsi:type="dcterms:W3CDTF">2011-09-13T01:58:39Z</dcterms:created>
  <dcterms:modified xsi:type="dcterms:W3CDTF">2019-02-19T00:56:49Z</dcterms:modified>
</cp:coreProperties>
</file>