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media/image1.jpeg" ContentType="image/jpeg"/>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5E7"/>
          </a:solidFill>
        </a:fill>
      </a:tcStyle>
    </a:wholeTbl>
    <a:band2H>
      <a:tcTxStyle b="def" i="def"/>
      <a:tcStyle>
        <a:tcBdr/>
        <a:fill>
          <a:solidFill>
            <a:srgbClr val="E6EBF4"/>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1"/>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CADCD9"/>
          </a:solidFill>
        </a:fill>
      </a:tcStyle>
    </a:wholeTbl>
    <a:band2H>
      <a:tcTxStyle b="def" i="def"/>
      <a:tcStyle>
        <a:tcBdr/>
        <a:fill>
          <a:solidFill>
            <a:srgbClr val="E6EEED"/>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3"/>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7CC"/>
          </a:solidFill>
        </a:fill>
      </a:tcStyle>
    </a:wholeTbl>
    <a:band2H>
      <a:tcTxStyle b="def" i="def"/>
      <a:tcStyle>
        <a:tcBdr/>
        <a:fill>
          <a:solidFill>
            <a:srgbClr val="FFFBE7"/>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chemeClr val="accent6"/>
          </a:solidFill>
        </a:fill>
      </a:tcStyle>
    </a:firstRow>
  </a:tblStyle>
  <a:tblStyle styleId="{CF821DB8-F4EB-4A41-A1BA-3FCAFE7338EE}"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00517C"/>
          </a:solidFill>
        </a:fill>
      </a:tcStyle>
    </a:band2H>
    <a:firstCol>
      <a:tcTxStyle b="on" i="off">
        <a:fontRef idx="minor">
          <a:srgbClr val="00517C"/>
        </a:fontRef>
        <a:srgbClr val="00517C"/>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00517C"/>
          </a:solidFill>
        </a:fill>
      </a:tcStyle>
    </a:lastRow>
    <a:firstRow>
      <a:tcTxStyle b="on" i="off">
        <a:fontRef idx="minor">
          <a:srgbClr val="00517C"/>
        </a:fontRef>
        <a:srgbClr val="00517C"/>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wholeTbl>
    <a:band2H>
      <a:tcTxStyle b="def" i="def"/>
      <a:tcStyle>
        <a:tcBdr/>
        <a:fill>
          <a:solidFill>
            <a:srgbClr val="FFFFFF"/>
          </a:solidFill>
        </a:fill>
      </a:tcStyle>
    </a:band2H>
    <a:firstCol>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Col>
    <a:la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38100" cap="flat">
              <a:solidFill>
                <a:srgbClr val="00517C"/>
              </a:solidFill>
              <a:prstDash val="solid"/>
              <a:round/>
            </a:ln>
          </a:top>
          <a:bottom>
            <a:ln w="127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lastRow>
    <a:firstRow>
      <a:tcTxStyle b="on" i="off">
        <a:fontRef idx="minor">
          <a:srgbClr val="00517C"/>
        </a:fontRef>
        <a:srgbClr val="00517C"/>
      </a:tcTxStyle>
      <a:tcStyle>
        <a:tcBdr>
          <a:left>
            <a:ln w="12700" cap="flat">
              <a:solidFill>
                <a:srgbClr val="00517C"/>
              </a:solidFill>
              <a:prstDash val="solid"/>
              <a:round/>
            </a:ln>
          </a:left>
          <a:right>
            <a:ln w="12700" cap="flat">
              <a:solidFill>
                <a:srgbClr val="00517C"/>
              </a:solidFill>
              <a:prstDash val="solid"/>
              <a:round/>
            </a:ln>
          </a:right>
          <a:top>
            <a:ln w="12700" cap="flat">
              <a:solidFill>
                <a:srgbClr val="00517C"/>
              </a:solidFill>
              <a:prstDash val="solid"/>
              <a:round/>
            </a:ln>
          </a:top>
          <a:bottom>
            <a:ln w="38100" cap="flat">
              <a:solidFill>
                <a:srgbClr val="00517C"/>
              </a:solidFill>
              <a:prstDash val="solid"/>
              <a:round/>
            </a:ln>
          </a:bottom>
          <a:insideH>
            <a:ln w="12700" cap="flat">
              <a:solidFill>
                <a:srgbClr val="00517C"/>
              </a:solidFill>
              <a:prstDash val="solid"/>
              <a:round/>
            </a:ln>
          </a:insideH>
          <a:insideV>
            <a:ln w="12700" cap="flat">
              <a:solidFill>
                <a:srgbClr val="00517C"/>
              </a:solidFill>
              <a:prstDash val="solid"/>
              <a:round/>
            </a:ln>
          </a:insideV>
        </a:tcBdr>
        <a:fill>
          <a:solidFill>
            <a:srgbClr val="FFFFFF"/>
          </a:solidFill>
        </a:fill>
      </a:tcStyle>
    </a:firstRow>
  </a:tblStyle>
  <a:tblStyle styleId="{2708684C-4D16-4618-839F-0558EEFCDFE6}" styleName="">
    <a:tblBg/>
    <a:wholeTbl>
      <a:tcTxStyle b="off"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FFFFF">
              <a:alpha val="20000"/>
            </a:srgbClr>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508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254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20" name="Shape 220"/>
          <p:cNvSpPr/>
          <p:nvPr>
            <p:ph type="sldImg"/>
          </p:nvPr>
        </p:nvSpPr>
        <p:spPr>
          <a:xfrm>
            <a:off x="1143000" y="685800"/>
            <a:ext cx="4572000" cy="3429000"/>
          </a:xfrm>
          <a:prstGeom prst="rect">
            <a:avLst/>
          </a:prstGeom>
        </p:spPr>
        <p:txBody>
          <a:bodyPr/>
          <a:lstStyle/>
          <a:p>
            <a:pPr/>
          </a:p>
        </p:txBody>
      </p:sp>
      <p:sp>
        <p:nvSpPr>
          <p:cNvPr id="221" name="Shape 221"/>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400">
        <a:latin typeface="+mn-lt"/>
        <a:ea typeface="+mn-ea"/>
        <a:cs typeface="+mn-cs"/>
        <a:sym typeface="Arial"/>
      </a:defRPr>
    </a:lvl1pPr>
    <a:lvl2pPr indent="228600" latinLnBrk="0">
      <a:defRPr sz="1400">
        <a:latin typeface="+mn-lt"/>
        <a:ea typeface="+mn-ea"/>
        <a:cs typeface="+mn-cs"/>
        <a:sym typeface="Arial"/>
      </a:defRPr>
    </a:lvl2pPr>
    <a:lvl3pPr indent="457200" latinLnBrk="0">
      <a:defRPr sz="1400">
        <a:latin typeface="+mn-lt"/>
        <a:ea typeface="+mn-ea"/>
        <a:cs typeface="+mn-cs"/>
        <a:sym typeface="Arial"/>
      </a:defRPr>
    </a:lvl3pPr>
    <a:lvl4pPr indent="685800" latinLnBrk="0">
      <a:defRPr sz="1400">
        <a:latin typeface="+mn-lt"/>
        <a:ea typeface="+mn-ea"/>
        <a:cs typeface="+mn-cs"/>
        <a:sym typeface="Arial"/>
      </a:defRPr>
    </a:lvl4pPr>
    <a:lvl5pPr indent="914400" latinLnBrk="0">
      <a:defRPr sz="1400">
        <a:latin typeface="+mn-lt"/>
        <a:ea typeface="+mn-ea"/>
        <a:cs typeface="+mn-cs"/>
        <a:sym typeface="Arial"/>
      </a:defRPr>
    </a:lvl5pPr>
    <a:lvl6pPr indent="1143000" latinLnBrk="0">
      <a:defRPr sz="1400">
        <a:latin typeface="+mn-lt"/>
        <a:ea typeface="+mn-ea"/>
        <a:cs typeface="+mn-cs"/>
        <a:sym typeface="Arial"/>
      </a:defRPr>
    </a:lvl6pPr>
    <a:lvl7pPr indent="1371600" latinLnBrk="0">
      <a:defRPr sz="1400">
        <a:latin typeface="+mn-lt"/>
        <a:ea typeface="+mn-ea"/>
        <a:cs typeface="+mn-cs"/>
        <a:sym typeface="Arial"/>
      </a:defRPr>
    </a:lvl7pPr>
    <a:lvl8pPr indent="1600200" latinLnBrk="0">
      <a:defRPr sz="1400">
        <a:latin typeface="+mn-lt"/>
        <a:ea typeface="+mn-ea"/>
        <a:cs typeface="+mn-cs"/>
        <a:sym typeface="Arial"/>
      </a:defRPr>
    </a:lvl8pPr>
    <a:lvl9pPr indent="1828800" latinLnBrk="0">
      <a:defRPr sz="1400">
        <a:latin typeface="+mn-lt"/>
        <a:ea typeface="+mn-ea"/>
        <a:cs typeface="+mn-cs"/>
        <a:sym typeface="Arial"/>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4.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20.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21.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22.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23.xml"/><Relationship Id="rId2"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1" Type="http://schemas.openxmlformats.org/officeDocument/2006/relationships/slide" Target="../slides/slide24.xml"/><Relationship Id="rId2"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1" Type="http://schemas.openxmlformats.org/officeDocument/2006/relationships/slide" Target="../slides/slide25.xml"/><Relationship Id="rId2"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1" Type="http://schemas.openxmlformats.org/officeDocument/2006/relationships/slide" Target="../slides/slide26.xml"/><Relationship Id="rId2"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1" Type="http://schemas.openxmlformats.org/officeDocument/2006/relationships/slide" Target="../slides/slide27.xml"/><Relationship Id="rId2"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1" Type="http://schemas.openxmlformats.org/officeDocument/2006/relationships/slide" Target="../slides/slide28.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1" Type="http://schemas.openxmlformats.org/officeDocument/2006/relationships/slide" Target="../slides/slide30.xml"/><Relationship Id="rId2"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1" Type="http://schemas.openxmlformats.org/officeDocument/2006/relationships/slide" Target="../slides/slide31.xml"/><Relationship Id="rId2"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1" Type="http://schemas.openxmlformats.org/officeDocument/2006/relationships/slide" Target="../slides/slide32.xml"/><Relationship Id="rId2"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1" Type="http://schemas.openxmlformats.org/officeDocument/2006/relationships/slide" Target="../slides/slide33.xml"/><Relationship Id="rId2"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1" Type="http://schemas.openxmlformats.org/officeDocument/2006/relationships/slide" Target="../slides/slide34.xml"/><Relationship Id="rId2"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1" Type="http://schemas.openxmlformats.org/officeDocument/2006/relationships/slide" Target="../slides/slide35.xml"/><Relationship Id="rId2"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1" Type="http://schemas.openxmlformats.org/officeDocument/2006/relationships/slide" Target="../slides/slide36.xml"/><Relationship Id="rId2" Type="http://schemas.openxmlformats.org/officeDocument/2006/relationships/notesMaster" Target="../notesMasters/notesMaster1.xml"/></Relationships>

</file>

<file path=ppt/notesSlides/_rels/notesSlide27.xml.rels><?xml version="1.0" encoding="UTF-8"?>
<Relationships xmlns="http://schemas.openxmlformats.org/package/2006/relationships"><Relationship Id="rId1" Type="http://schemas.openxmlformats.org/officeDocument/2006/relationships/slide" Target="../slides/slide37.xml"/><Relationship Id="rId2" Type="http://schemas.openxmlformats.org/officeDocument/2006/relationships/notesMaster" Target="../notesMasters/notesMaster1.xml"/></Relationships>

</file>

<file path=ppt/notesSlides/_rels/notesSlide28.xml.rels><?xml version="1.0" encoding="UTF-8"?>
<Relationships xmlns="http://schemas.openxmlformats.org/package/2006/relationships"><Relationship Id="rId1" Type="http://schemas.openxmlformats.org/officeDocument/2006/relationships/slide" Target="../slides/slide38.xml"/><Relationship Id="rId2" Type="http://schemas.openxmlformats.org/officeDocument/2006/relationships/notesMaster" Target="../notesMasters/notesMaster1.xml"/></Relationships>

</file>

<file path=ppt/notesSlides/_rels/notesSlide29.xml.rels><?xml version="1.0" encoding="UTF-8"?>
<Relationships xmlns="http://schemas.openxmlformats.org/package/2006/relationships"><Relationship Id="rId1" Type="http://schemas.openxmlformats.org/officeDocument/2006/relationships/slide" Target="../slides/slide39.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30.xml.rels><?xml version="1.0" encoding="UTF-8"?>
<Relationships xmlns="http://schemas.openxmlformats.org/package/2006/relationships"><Relationship Id="rId1" Type="http://schemas.openxmlformats.org/officeDocument/2006/relationships/slide" Target="../slides/slide40.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13.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9" name="Shape 239"/>
          <p:cNvSpPr/>
          <p:nvPr>
            <p:ph type="sldImg"/>
          </p:nvPr>
        </p:nvSpPr>
        <p:spPr>
          <a:prstGeom prst="rect">
            <a:avLst/>
          </a:prstGeom>
        </p:spPr>
        <p:txBody>
          <a:bodyPr/>
          <a:lstStyle/>
          <a:p>
            <a:pPr/>
          </a:p>
        </p:txBody>
      </p:sp>
      <p:sp>
        <p:nvSpPr>
          <p:cNvPr id="240" name="Shape 240"/>
          <p:cNvSpPr/>
          <p:nvPr>
            <p:ph type="body" sz="quarter" idx="1"/>
          </p:nvPr>
        </p:nvSpPr>
        <p:spPr>
          <a:prstGeom prst="rect">
            <a:avLst/>
          </a:prstGeom>
        </p:spPr>
        <p:txBody>
          <a:bodyPr/>
          <a:lstStyle>
            <a:lvl1pPr>
              <a:defRPr sz="1100"/>
            </a:lvl1pPr>
          </a:lstStyle>
          <a:p>
            <a:pPr/>
            <a:r>
              <a:t>Q: Where do you do your homework and study? Why? Do you think that is the best place to do it? Why/Why not?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6" name="Shape 286"/>
          <p:cNvSpPr/>
          <p:nvPr>
            <p:ph type="sldImg"/>
          </p:nvPr>
        </p:nvSpPr>
        <p:spPr>
          <a:prstGeom prst="rect">
            <a:avLst/>
          </a:prstGeom>
        </p:spPr>
        <p:txBody>
          <a:bodyPr/>
          <a:lstStyle/>
          <a:p>
            <a:pPr/>
          </a:p>
        </p:txBody>
      </p:sp>
      <p:sp>
        <p:nvSpPr>
          <p:cNvPr id="287" name="Shape 287"/>
          <p:cNvSpPr/>
          <p:nvPr>
            <p:ph type="body" sz="quarter" idx="1"/>
          </p:nvPr>
        </p:nvSpPr>
        <p:spPr>
          <a:prstGeom prst="rect">
            <a:avLst/>
          </a:prstGeom>
        </p:spPr>
        <p:txBody>
          <a:bodyPr/>
          <a:lstStyle>
            <a:lvl1pPr>
              <a:defRPr sz="1100"/>
            </a:lvl1pPr>
          </a:lstStyle>
          <a:p>
            <a:pPr/>
            <a:r>
              <a:t>I do not take the time to go into depth on each one of these. I introduce what each major type means and point out one of the strategies for each on the following slide. Encourage them to go back and look at these. Encourage them to do further internet research-- lots of study tips out there based on learning style.</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6" name="Shape 306"/>
          <p:cNvSpPr/>
          <p:nvPr>
            <p:ph type="sldImg"/>
          </p:nvPr>
        </p:nvSpPr>
        <p:spPr>
          <a:prstGeom prst="rect">
            <a:avLst/>
          </a:prstGeom>
        </p:spPr>
        <p:txBody>
          <a:bodyPr/>
          <a:lstStyle/>
          <a:p>
            <a:pPr/>
          </a:p>
        </p:txBody>
      </p:sp>
      <p:sp>
        <p:nvSpPr>
          <p:cNvPr id="307" name="Shape 307"/>
          <p:cNvSpPr/>
          <p:nvPr>
            <p:ph type="body" sz="quarter" idx="1"/>
          </p:nvPr>
        </p:nvSpPr>
        <p:spPr>
          <a:prstGeom prst="rect">
            <a:avLst/>
          </a:prstGeom>
        </p:spPr>
        <p:txBody>
          <a:bodyPr/>
          <a:lstStyle/>
          <a:p>
            <a:pPr>
              <a:defRPr sz="1100"/>
            </a:pPr>
            <a:r>
              <a:t>Prompt students to understand that do get new results, they have to be willing to try new things. </a:t>
            </a:r>
          </a:p>
          <a:p>
            <a:pPr>
              <a:defRPr sz="1100"/>
            </a:pPr>
          </a:p>
          <a:p>
            <a:pPr>
              <a:defRPr sz="1100"/>
            </a:pPr>
            <a:r>
              <a:t>I like to share this example: When introducing new food to a child, you have to make them try it 20 times before accepting that they really don’t like the food. Not to torture them, but because our bodies are trained to be suspicious of new things. Translate this to learning.</a:t>
            </a:r>
          </a:p>
          <a:p>
            <a:pPr>
              <a:defRPr sz="1100"/>
            </a:pPr>
          </a:p>
          <a:p>
            <a:pPr>
              <a:defRPr sz="1100"/>
            </a:pPr>
            <a:r>
              <a:t>Trying to integrate new study methods and routines will not be simple. You are going to have to push yourself for a while before it feels natural/right/comfortable.</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0" name="Shape 310"/>
          <p:cNvSpPr/>
          <p:nvPr>
            <p:ph type="sldImg"/>
          </p:nvPr>
        </p:nvSpPr>
        <p:spPr>
          <a:prstGeom prst="rect">
            <a:avLst/>
          </a:prstGeom>
        </p:spPr>
        <p:txBody>
          <a:bodyPr/>
          <a:lstStyle/>
          <a:p>
            <a:pPr/>
          </a:p>
        </p:txBody>
      </p:sp>
      <p:sp>
        <p:nvSpPr>
          <p:cNvPr id="311" name="Shape 311"/>
          <p:cNvSpPr/>
          <p:nvPr>
            <p:ph type="body" sz="quarter" idx="1"/>
          </p:nvPr>
        </p:nvSpPr>
        <p:spPr>
          <a:prstGeom prst="rect">
            <a:avLst/>
          </a:prstGeom>
        </p:spPr>
        <p:txBody>
          <a:bodyPr/>
          <a:lstStyle/>
          <a:p>
            <a:pPr>
              <a:defRPr sz="1100"/>
            </a:pPr>
            <a:r>
              <a:t>A basic plan that can be tailored to fit your own learning style. It is the structure of constant and cyclic learning/studying. </a:t>
            </a:r>
          </a:p>
          <a:p>
            <a:pPr>
              <a:defRPr sz="1100"/>
            </a:pPr>
          </a:p>
          <a:p>
            <a:pPr>
              <a:defRPr sz="1100"/>
            </a:pPr>
            <a:r>
              <a:t>Two biggest advantages:</a:t>
            </a:r>
          </a:p>
          <a:p>
            <a:pPr marL="457200" indent="-298450">
              <a:buClr>
                <a:srgbClr val="000000"/>
              </a:buClr>
              <a:buSzPts val="1100"/>
              <a:buAutoNum type="arabicParenR" startAt="1"/>
              <a:defRPr sz="1100"/>
            </a:pPr>
            <a:r>
              <a:t>No cramming! (Which also means no panicking, no all nighters, no tears, no  surprises…)</a:t>
            </a:r>
          </a:p>
          <a:p>
            <a:pPr marL="457200" indent="-298450">
              <a:buClr>
                <a:srgbClr val="000000"/>
              </a:buClr>
              <a:buSzPts val="1100"/>
              <a:buAutoNum type="arabicParenR" startAt="1"/>
              <a:defRPr sz="1100"/>
            </a:pPr>
            <a:r>
              <a:t>Early warning signs when you are falling behind or getting confused-- the sooner you know you need help, the more that help can do for you!</a:t>
            </a:r>
          </a:p>
          <a:p>
            <a:pPr>
              <a:defRPr sz="1100"/>
            </a:pPr>
          </a:p>
          <a:p>
            <a:pPr>
              <a:defRPr sz="1100"/>
            </a:pPr>
            <a:r>
              <a:t>I don’t think most students truly follow this plan BUT I do think it gets thinking about how much studying needs to happen and how often. It also includes many basic practices that are students do not currently use.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9" name="Shape 329"/>
          <p:cNvSpPr/>
          <p:nvPr>
            <p:ph type="sldImg"/>
          </p:nvPr>
        </p:nvSpPr>
        <p:spPr>
          <a:prstGeom prst="rect">
            <a:avLst/>
          </a:prstGeom>
        </p:spPr>
        <p:txBody>
          <a:bodyPr/>
          <a:lstStyle/>
          <a:p>
            <a:pPr/>
          </a:p>
        </p:txBody>
      </p:sp>
      <p:sp>
        <p:nvSpPr>
          <p:cNvPr id="330" name="Shape 330"/>
          <p:cNvSpPr/>
          <p:nvPr>
            <p:ph type="body" sz="quarter" idx="1"/>
          </p:nvPr>
        </p:nvSpPr>
        <p:spPr>
          <a:prstGeom prst="rect">
            <a:avLst/>
          </a:prstGeom>
        </p:spPr>
        <p:txBody>
          <a:bodyPr/>
          <a:lstStyle/>
          <a:p>
            <a:pPr>
              <a:defRPr sz="1100"/>
            </a:pPr>
            <a:r>
              <a:t>Overview</a:t>
            </a:r>
          </a:p>
          <a:p>
            <a:pPr>
              <a:defRPr sz="1100"/>
            </a:pPr>
          </a:p>
          <a:p>
            <a:pPr>
              <a:defRPr sz="1100"/>
            </a:pPr>
            <a:r>
              <a:t>Importance of cycle</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6" name="Shape 336"/>
          <p:cNvSpPr/>
          <p:nvPr>
            <p:ph type="sldImg"/>
          </p:nvPr>
        </p:nvSpPr>
        <p:spPr>
          <a:prstGeom prst="rect">
            <a:avLst/>
          </a:prstGeom>
        </p:spPr>
        <p:txBody>
          <a:bodyPr/>
          <a:lstStyle/>
          <a:p>
            <a:pPr/>
          </a:p>
        </p:txBody>
      </p:sp>
      <p:sp>
        <p:nvSpPr>
          <p:cNvPr id="337" name="Shape 337"/>
          <p:cNvSpPr/>
          <p:nvPr>
            <p:ph type="body" sz="quarter" idx="1"/>
          </p:nvPr>
        </p:nvSpPr>
        <p:spPr>
          <a:prstGeom prst="rect">
            <a:avLst/>
          </a:prstGeom>
        </p:spPr>
        <p:txBody>
          <a:bodyPr/>
          <a:lstStyle>
            <a:lvl1pPr>
              <a:defRPr sz="1100"/>
            </a:lvl1pPr>
          </a:lstStyle>
          <a:p>
            <a:pPr/>
            <a:r>
              <a:t>Q: Is there really a need to do the reading before class if the professor is just going to discuss it during class?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6" name="Shape 346"/>
          <p:cNvSpPr/>
          <p:nvPr>
            <p:ph type="sldImg"/>
          </p:nvPr>
        </p:nvSpPr>
        <p:spPr>
          <a:prstGeom prst="rect">
            <a:avLst/>
          </a:prstGeom>
        </p:spPr>
        <p:txBody>
          <a:bodyPr/>
          <a:lstStyle/>
          <a:p>
            <a:pPr/>
          </a:p>
        </p:txBody>
      </p:sp>
      <p:sp>
        <p:nvSpPr>
          <p:cNvPr id="347" name="Shape 347"/>
          <p:cNvSpPr/>
          <p:nvPr>
            <p:ph type="body" sz="quarter" idx="1"/>
          </p:nvPr>
        </p:nvSpPr>
        <p:spPr>
          <a:prstGeom prst="rect">
            <a:avLst/>
          </a:prstGeom>
        </p:spPr>
        <p:txBody>
          <a:bodyPr/>
          <a:lstStyle>
            <a:lvl1pPr>
              <a:defRPr sz="1100"/>
            </a:lvl1pPr>
          </a:lstStyle>
          <a:p>
            <a:pPr/>
            <a:r>
              <a:t>They all learn some form of annotating in ENG 1101, so this can just be an introduction to the idea.</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3" name="Shape 353"/>
          <p:cNvSpPr/>
          <p:nvPr>
            <p:ph type="sldImg"/>
          </p:nvPr>
        </p:nvSpPr>
        <p:spPr>
          <a:prstGeom prst="rect">
            <a:avLst/>
          </a:prstGeom>
        </p:spPr>
        <p:txBody>
          <a:bodyPr/>
          <a:lstStyle/>
          <a:p>
            <a:pPr/>
          </a:p>
        </p:txBody>
      </p:sp>
      <p:sp>
        <p:nvSpPr>
          <p:cNvPr id="354" name="Shape 354"/>
          <p:cNvSpPr/>
          <p:nvPr>
            <p:ph type="body" sz="quarter" idx="1"/>
          </p:nvPr>
        </p:nvSpPr>
        <p:spPr>
          <a:prstGeom prst="rect">
            <a:avLst/>
          </a:prstGeom>
        </p:spPr>
        <p:txBody>
          <a:bodyPr/>
          <a:lstStyle>
            <a:lvl1pPr>
              <a:defRPr sz="1100"/>
            </a:lvl1pPr>
          </a:lstStyle>
          <a:p>
            <a:pPr/>
            <a:r>
              <a:t>Q: Why attend class if attendance doesn’t matter and all the powerpoints presentations are posted online?</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0" name="Shape 360"/>
          <p:cNvSpPr/>
          <p:nvPr>
            <p:ph type="sldImg"/>
          </p:nvPr>
        </p:nvSpPr>
        <p:spPr>
          <a:prstGeom prst="rect">
            <a:avLst/>
          </a:prstGeom>
        </p:spPr>
        <p:txBody>
          <a:bodyPr/>
          <a:lstStyle/>
          <a:p>
            <a:pPr/>
          </a:p>
        </p:txBody>
      </p:sp>
      <p:sp>
        <p:nvSpPr>
          <p:cNvPr id="361" name="Shape 361"/>
          <p:cNvSpPr/>
          <p:nvPr>
            <p:ph type="body" sz="quarter" idx="1"/>
          </p:nvPr>
        </p:nvSpPr>
        <p:spPr>
          <a:prstGeom prst="rect">
            <a:avLst/>
          </a:prstGeom>
        </p:spPr>
        <p:txBody>
          <a:bodyPr/>
          <a:lstStyle/>
          <a:p>
            <a:pPr>
              <a:defRPr sz="1100"/>
            </a:pPr>
            <a:r>
              <a:t>Emphasize that in many classes their professors will not give them ANY guidance on how to take notes or what to write down. </a:t>
            </a:r>
          </a:p>
          <a:p>
            <a:pPr>
              <a:defRPr sz="1100"/>
            </a:pPr>
          </a:p>
          <a:p>
            <a:pPr>
              <a:defRPr sz="1100"/>
            </a:pPr>
            <a:r>
              <a:t>Always take notes, even if you don’t go back to them. The process of taking notes helps you to better remember the content. </a:t>
            </a:r>
          </a:p>
          <a:p>
            <a:pPr>
              <a:defRPr sz="1100"/>
            </a:pPr>
          </a:p>
          <a:p>
            <a:pPr>
              <a:defRPr sz="1100"/>
            </a:pPr>
            <a:r>
              <a:t>Taking notes digitally vs. by hand--- all studies show by hand is MUCH better for learning and retention.</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7" name="Shape 367"/>
          <p:cNvSpPr/>
          <p:nvPr>
            <p:ph type="sldImg"/>
          </p:nvPr>
        </p:nvSpPr>
        <p:spPr>
          <a:prstGeom prst="rect">
            <a:avLst/>
          </a:prstGeom>
        </p:spPr>
        <p:txBody>
          <a:bodyPr/>
          <a:lstStyle/>
          <a:p>
            <a:pPr/>
          </a:p>
        </p:txBody>
      </p:sp>
      <p:sp>
        <p:nvSpPr>
          <p:cNvPr id="368" name="Shape 368"/>
          <p:cNvSpPr/>
          <p:nvPr>
            <p:ph type="body" sz="quarter" idx="1"/>
          </p:nvPr>
        </p:nvSpPr>
        <p:spPr>
          <a:prstGeom prst="rect">
            <a:avLst/>
          </a:prstGeom>
        </p:spPr>
        <p:txBody>
          <a:bodyPr/>
          <a:lstStyle>
            <a:lvl1pPr>
              <a:defRPr sz="1100"/>
            </a:lvl1pPr>
          </a:lstStyle>
          <a:p>
            <a:pPr/>
            <a:r>
              <a:t>This is short 5 minutes of review-- just to remember what you went over and see what you are still struggling with. Maybe send a quick email to a professor with a specific question you realize you never asked in class.</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4" name="Shape 374"/>
          <p:cNvSpPr/>
          <p:nvPr>
            <p:ph type="sldImg"/>
          </p:nvPr>
        </p:nvSpPr>
        <p:spPr>
          <a:prstGeom prst="rect">
            <a:avLst/>
          </a:prstGeom>
        </p:spPr>
        <p:txBody>
          <a:bodyPr/>
          <a:lstStyle/>
          <a:p>
            <a:pPr/>
          </a:p>
        </p:txBody>
      </p:sp>
      <p:sp>
        <p:nvSpPr>
          <p:cNvPr id="375" name="Shape 375"/>
          <p:cNvSpPr/>
          <p:nvPr>
            <p:ph type="body" sz="quarter" idx="1"/>
          </p:nvPr>
        </p:nvSpPr>
        <p:spPr>
          <a:prstGeom prst="rect">
            <a:avLst/>
          </a:prstGeom>
        </p:spPr>
        <p:txBody>
          <a:bodyPr/>
          <a:lstStyle>
            <a:lvl1pPr>
              <a:defRPr sz="1100"/>
            </a:lvl1pPr>
          </a:lstStyle>
          <a:p>
            <a:pPr/>
            <a:r>
              <a:t>This is the part they are most resistant to. Explain importance of regular practice. I like to compare to sports, dance, art, etc.</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4" name="Shape 244"/>
          <p:cNvSpPr/>
          <p:nvPr>
            <p:ph type="sldImg"/>
          </p:nvPr>
        </p:nvSpPr>
        <p:spPr>
          <a:prstGeom prst="rect">
            <a:avLst/>
          </a:prstGeom>
        </p:spPr>
        <p:txBody>
          <a:bodyPr/>
          <a:lstStyle/>
          <a:p>
            <a:pPr/>
          </a:p>
        </p:txBody>
      </p:sp>
      <p:sp>
        <p:nvSpPr>
          <p:cNvPr id="245" name="Shape 245"/>
          <p:cNvSpPr/>
          <p:nvPr>
            <p:ph type="body" sz="quarter" idx="1"/>
          </p:nvPr>
        </p:nvSpPr>
        <p:spPr>
          <a:prstGeom prst="rect">
            <a:avLst/>
          </a:prstGeom>
        </p:spPr>
        <p:txBody>
          <a:bodyPr/>
          <a:lstStyle/>
          <a:p>
            <a:pPr>
              <a:defRPr sz="1100"/>
            </a:pPr>
            <a:r>
              <a:t>Pros and cons:</a:t>
            </a:r>
          </a:p>
          <a:p>
            <a:pPr>
              <a:defRPr sz="1100"/>
            </a:pPr>
            <a:r>
              <a:t>Quiet v. Noise</a:t>
            </a:r>
          </a:p>
          <a:p>
            <a:pPr>
              <a:defRPr sz="1100"/>
            </a:pPr>
            <a:r>
              <a:t>Distractions</a:t>
            </a:r>
          </a:p>
          <a:p>
            <a:pPr>
              <a:defRPr sz="1100"/>
            </a:pPr>
            <a:r>
              <a:t>Comfort-- but not too much</a:t>
            </a:r>
          </a:p>
          <a:p>
            <a:pPr>
              <a:defRPr sz="1100"/>
            </a:pPr>
          </a:p>
          <a:p>
            <a:pPr>
              <a:defRPr sz="1100"/>
            </a:pPr>
            <a:r>
              <a:t>Specific spaces</a:t>
            </a:r>
          </a:p>
          <a:p>
            <a:pPr>
              <a:defRPr sz="1100"/>
            </a:pPr>
            <a:r>
              <a:t>What kind of access will you have this/next semester?</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3" name="Shape 383"/>
          <p:cNvSpPr/>
          <p:nvPr>
            <p:ph type="sldImg"/>
          </p:nvPr>
        </p:nvSpPr>
        <p:spPr>
          <a:prstGeom prst="rect">
            <a:avLst/>
          </a:prstGeom>
        </p:spPr>
        <p:txBody>
          <a:bodyPr/>
          <a:lstStyle/>
          <a:p>
            <a:pPr/>
          </a:p>
        </p:txBody>
      </p:sp>
      <p:sp>
        <p:nvSpPr>
          <p:cNvPr id="384" name="Shape 384"/>
          <p:cNvSpPr/>
          <p:nvPr>
            <p:ph type="body" sz="quarter" idx="1"/>
          </p:nvPr>
        </p:nvSpPr>
        <p:spPr>
          <a:prstGeom prst="rect">
            <a:avLst/>
          </a:prstGeom>
        </p:spPr>
        <p:txBody>
          <a:bodyPr/>
          <a:lstStyle>
            <a:lvl1pPr>
              <a:defRPr sz="1100"/>
            </a:lvl1pPr>
          </a:lstStyle>
          <a:p>
            <a:pPr/>
            <a:r>
              <a:t>This is your early detection system!</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7" name="Shape 387"/>
          <p:cNvSpPr/>
          <p:nvPr>
            <p:ph type="sldImg"/>
          </p:nvPr>
        </p:nvSpPr>
        <p:spPr>
          <a:prstGeom prst="rect">
            <a:avLst/>
          </a:prstGeom>
        </p:spPr>
        <p:txBody>
          <a:bodyPr/>
          <a:lstStyle/>
          <a:p>
            <a:pPr/>
          </a:p>
        </p:txBody>
      </p:sp>
      <p:sp>
        <p:nvSpPr>
          <p:cNvPr id="388" name="Shape 388"/>
          <p:cNvSpPr/>
          <p:nvPr>
            <p:ph type="body" sz="quarter" idx="1"/>
          </p:nvPr>
        </p:nvSpPr>
        <p:spPr>
          <a:prstGeom prst="rect">
            <a:avLst/>
          </a:prstGeom>
        </p:spPr>
        <p:txBody>
          <a:bodyPr/>
          <a:lstStyle>
            <a:lvl1pPr>
              <a:defRPr sz="1100"/>
            </a:lvl1pPr>
          </a:lstStyle>
          <a:p>
            <a:pPr/>
            <a:r>
              <a:t>Students have been told about time management so many times, they think they understand it, but most do not. Trying to show them here that time management is at a whole new level in college and they will have a really hard time being successful if they don’t get this under control right away.</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4" name="Shape 394"/>
          <p:cNvSpPr/>
          <p:nvPr>
            <p:ph type="sldImg"/>
          </p:nvPr>
        </p:nvSpPr>
        <p:spPr>
          <a:prstGeom prst="rect">
            <a:avLst/>
          </a:prstGeom>
        </p:spPr>
        <p:txBody>
          <a:bodyPr/>
          <a:lstStyle/>
          <a:p>
            <a:pPr/>
          </a:p>
        </p:txBody>
      </p:sp>
      <p:sp>
        <p:nvSpPr>
          <p:cNvPr id="395" name="Shape 395"/>
          <p:cNvSpPr/>
          <p:nvPr>
            <p:ph type="body" sz="quarter" idx="1"/>
          </p:nvPr>
        </p:nvSpPr>
        <p:spPr>
          <a:prstGeom prst="rect">
            <a:avLst/>
          </a:prstGeom>
        </p:spPr>
        <p:txBody>
          <a:bodyPr/>
          <a:lstStyle/>
          <a:p>
            <a:pPr>
              <a:defRPr sz="1100"/>
            </a:pPr>
            <a:r>
              <a:t>Quick discussion</a:t>
            </a:r>
          </a:p>
          <a:p>
            <a:pPr>
              <a:defRPr sz="1100"/>
            </a:pPr>
          </a:p>
          <a:p>
            <a:pPr>
              <a:defRPr sz="1100"/>
            </a:pPr>
            <a:r>
              <a:t>Sample Qs</a:t>
            </a:r>
          </a:p>
          <a:p>
            <a:pPr marL="457200" indent="-298450">
              <a:buClr>
                <a:srgbClr val="000000"/>
              </a:buClr>
              <a:buSzPts val="1100"/>
              <a:buFont typeface="Arial"/>
              <a:buChar char="-"/>
              <a:defRPr sz="1100"/>
            </a:pPr>
            <a:r>
              <a:t>What time did you have to be at high school?</a:t>
            </a:r>
          </a:p>
          <a:p>
            <a:pPr marL="457200" indent="-298450">
              <a:buClr>
                <a:srgbClr val="000000"/>
              </a:buClr>
              <a:buSzPts val="1100"/>
              <a:buFont typeface="Arial"/>
              <a:buChar char="-"/>
              <a:defRPr sz="1100"/>
            </a:pPr>
            <a:r>
              <a:t>What time did you leave?</a:t>
            </a:r>
          </a:p>
          <a:p>
            <a:pPr marL="457200" indent="-298450">
              <a:buClr>
                <a:srgbClr val="000000"/>
              </a:buClr>
              <a:buSzPts val="1100"/>
              <a:buFont typeface="Arial"/>
              <a:buChar char="-"/>
              <a:defRPr sz="1100"/>
            </a:pPr>
            <a:r>
              <a:t>Did you have free time during the day?</a:t>
            </a:r>
          </a:p>
          <a:p>
            <a:pPr marL="457200" indent="-298450">
              <a:buClr>
                <a:srgbClr val="000000"/>
              </a:buClr>
              <a:buSzPts val="1100"/>
              <a:buFont typeface="Arial"/>
              <a:buChar char="-"/>
              <a:defRPr sz="1100"/>
            </a:pPr>
            <a:r>
              <a:t>Did you have time in between classes?</a:t>
            </a:r>
          </a:p>
          <a:p>
            <a:pPr marL="457200" indent="-298450">
              <a:buClr>
                <a:srgbClr val="000000"/>
              </a:buClr>
              <a:buSzPts val="1100"/>
              <a:buFont typeface="Arial"/>
              <a:buChar char="-"/>
              <a:defRPr sz="1100"/>
            </a:pPr>
            <a:r>
              <a:t>Did you have homework due everyday?</a:t>
            </a:r>
          </a:p>
          <a:p>
            <a:pPr marL="457200" indent="-298450">
              <a:buClr>
                <a:srgbClr val="000000"/>
              </a:buClr>
              <a:buSzPts val="1100"/>
              <a:buFont typeface="Arial"/>
              <a:buChar char="-"/>
              <a:defRPr sz="1100"/>
            </a:pPr>
            <a:r>
              <a:t>Did your teachers know the schedules in your other classes (at least for major exams)?</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9" name="Shape 399"/>
          <p:cNvSpPr/>
          <p:nvPr>
            <p:ph type="sldImg"/>
          </p:nvPr>
        </p:nvSpPr>
        <p:spPr>
          <a:prstGeom prst="rect">
            <a:avLst/>
          </a:prstGeom>
        </p:spPr>
        <p:txBody>
          <a:bodyPr/>
          <a:lstStyle/>
          <a:p>
            <a:pPr/>
          </a:p>
        </p:txBody>
      </p:sp>
      <p:sp>
        <p:nvSpPr>
          <p:cNvPr id="400" name="Shape 400"/>
          <p:cNvSpPr/>
          <p:nvPr>
            <p:ph type="body" sz="quarter" idx="1"/>
          </p:nvPr>
        </p:nvSpPr>
        <p:spPr>
          <a:prstGeom prst="rect">
            <a:avLst/>
          </a:prstGeom>
        </p:spPr>
        <p:txBody>
          <a:bodyPr/>
          <a:lstStyle>
            <a:lvl1pPr>
              <a:defRPr sz="1100"/>
            </a:lvl1pPr>
          </a:lstStyle>
          <a:p>
            <a:pPr/>
            <a:r>
              <a:t>Showing them that their schedules are very misleading in terms of time they need for school.</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4" name="Shape 404"/>
          <p:cNvSpPr/>
          <p:nvPr>
            <p:ph type="sldImg"/>
          </p:nvPr>
        </p:nvSpPr>
        <p:spPr>
          <a:prstGeom prst="rect">
            <a:avLst/>
          </a:prstGeom>
        </p:spPr>
        <p:txBody>
          <a:bodyPr/>
          <a:lstStyle/>
          <a:p>
            <a:pPr/>
          </a:p>
        </p:txBody>
      </p:sp>
      <p:sp>
        <p:nvSpPr>
          <p:cNvPr id="405" name="Shape 405"/>
          <p:cNvSpPr/>
          <p:nvPr>
            <p:ph type="body" sz="quarter" idx="1"/>
          </p:nvPr>
        </p:nvSpPr>
        <p:spPr>
          <a:prstGeom prst="rect">
            <a:avLst/>
          </a:prstGeom>
        </p:spPr>
        <p:txBody>
          <a:bodyPr/>
          <a:lstStyle>
            <a:lvl1pPr>
              <a:defRPr sz="1100"/>
            </a:lvl1pPr>
          </a:lstStyle>
          <a:p>
            <a:pPr/>
            <a:r>
              <a:t>Have them guess</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0" name="Shape 410"/>
          <p:cNvSpPr/>
          <p:nvPr>
            <p:ph type="sldImg"/>
          </p:nvPr>
        </p:nvSpPr>
        <p:spPr>
          <a:prstGeom prst="rect">
            <a:avLst/>
          </a:prstGeom>
        </p:spPr>
        <p:txBody>
          <a:bodyPr/>
          <a:lstStyle/>
          <a:p>
            <a:pPr/>
          </a:p>
        </p:txBody>
      </p:sp>
      <p:sp>
        <p:nvSpPr>
          <p:cNvPr id="411" name="Shape 411"/>
          <p:cNvSpPr/>
          <p:nvPr>
            <p:ph type="body" sz="quarter" idx="1"/>
          </p:nvPr>
        </p:nvSpPr>
        <p:spPr>
          <a:prstGeom prst="rect">
            <a:avLst/>
          </a:prstGeom>
        </p:spPr>
        <p:txBody>
          <a:bodyPr/>
          <a:lstStyle>
            <a:lvl1pPr>
              <a:defRPr sz="1100"/>
            </a:lvl1pPr>
          </a:lstStyle>
          <a:p>
            <a:pPr/>
            <a:r>
              <a:t>We want them to feel a little overwhelmed--- giving them a real feel for the amount of work they need to do to succeed.</a:t>
            </a: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6" name="Shape 416"/>
          <p:cNvSpPr/>
          <p:nvPr>
            <p:ph type="sldImg"/>
          </p:nvPr>
        </p:nvSpPr>
        <p:spPr>
          <a:prstGeom prst="rect">
            <a:avLst/>
          </a:prstGeom>
        </p:spPr>
        <p:txBody>
          <a:bodyPr/>
          <a:lstStyle/>
          <a:p>
            <a:pPr/>
          </a:p>
        </p:txBody>
      </p:sp>
      <p:sp>
        <p:nvSpPr>
          <p:cNvPr id="417" name="Shape 417"/>
          <p:cNvSpPr/>
          <p:nvPr>
            <p:ph type="body" sz="quarter" idx="1"/>
          </p:nvPr>
        </p:nvSpPr>
        <p:spPr>
          <a:prstGeom prst="rect">
            <a:avLst/>
          </a:prstGeom>
        </p:spPr>
        <p:txBody>
          <a:bodyPr/>
          <a:lstStyle/>
          <a:p>
            <a:pPr>
              <a:defRPr sz="1100"/>
            </a:pPr>
            <a:r>
              <a:t>Very important to highlight for one hour in class, budget two hours for outside work.</a:t>
            </a:r>
          </a:p>
          <a:p>
            <a:pPr>
              <a:defRPr sz="1100"/>
            </a:pPr>
          </a:p>
          <a:p>
            <a:pPr>
              <a:defRPr sz="1100"/>
            </a:pPr>
            <a:r>
              <a:t>Explain connection between credits and hours.</a:t>
            </a:r>
          </a:p>
          <a:p>
            <a:pPr>
              <a:defRPr sz="1100"/>
            </a:pPr>
          </a:p>
          <a:p>
            <a:pPr>
              <a:defRPr sz="1100"/>
            </a:pPr>
            <a:r>
              <a:t>Q: How many credits are you taking this/next semester? How many hours will that mean you devote to school each week?</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2" name="Shape 422"/>
          <p:cNvSpPr/>
          <p:nvPr>
            <p:ph type="sldImg"/>
          </p:nvPr>
        </p:nvSpPr>
        <p:spPr>
          <a:prstGeom prst="rect">
            <a:avLst/>
          </a:prstGeom>
        </p:spPr>
        <p:txBody>
          <a:bodyPr/>
          <a:lstStyle/>
          <a:p>
            <a:pPr/>
          </a:p>
        </p:txBody>
      </p:sp>
      <p:sp>
        <p:nvSpPr>
          <p:cNvPr id="423" name="Shape 423"/>
          <p:cNvSpPr/>
          <p:nvPr>
            <p:ph type="body" sz="quarter" idx="1"/>
          </p:nvPr>
        </p:nvSpPr>
        <p:spPr>
          <a:prstGeom prst="rect">
            <a:avLst/>
          </a:prstGeom>
        </p:spPr>
        <p:txBody>
          <a:bodyPr/>
          <a:lstStyle/>
          <a:p>
            <a:pPr>
              <a:defRPr sz="1100"/>
            </a:pPr>
            <a:r>
              <a:t>Not all hours are created equal. Open Google Doc or Zoom Whiteboard to DEMO math. </a:t>
            </a:r>
          </a:p>
          <a:p>
            <a:pPr>
              <a:defRPr sz="1100"/>
            </a:pPr>
          </a:p>
          <a:p>
            <a:pPr>
              <a:defRPr sz="1100"/>
            </a:pPr>
            <a:r>
              <a:t>Link is to a similar activity in The Companion that they can do later on their own.</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6" name="Shape 426"/>
          <p:cNvSpPr/>
          <p:nvPr>
            <p:ph type="sldImg"/>
          </p:nvPr>
        </p:nvSpPr>
        <p:spPr>
          <a:prstGeom prst="rect">
            <a:avLst/>
          </a:prstGeom>
        </p:spPr>
        <p:txBody>
          <a:bodyPr/>
          <a:lstStyle/>
          <a:p>
            <a:pPr/>
          </a:p>
        </p:txBody>
      </p:sp>
      <p:sp>
        <p:nvSpPr>
          <p:cNvPr id="427" name="Shape 427"/>
          <p:cNvSpPr/>
          <p:nvPr>
            <p:ph type="body" sz="quarter" idx="1"/>
          </p:nvPr>
        </p:nvSpPr>
        <p:spPr>
          <a:prstGeom prst="rect">
            <a:avLst/>
          </a:prstGeom>
        </p:spPr>
        <p:txBody>
          <a:bodyPr/>
          <a:lstStyle>
            <a:lvl1pPr>
              <a:defRPr sz="1100"/>
            </a:lvl1pPr>
          </a:lstStyle>
          <a:p>
            <a:pPr/>
            <a:r>
              <a:t>Q: What is self care? Why talk about it during our Rise And Grind session?</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0" name="Shape 430"/>
          <p:cNvSpPr/>
          <p:nvPr>
            <p:ph type="sldImg"/>
          </p:nvPr>
        </p:nvSpPr>
        <p:spPr>
          <a:prstGeom prst="rect">
            <a:avLst/>
          </a:prstGeom>
        </p:spPr>
        <p:txBody>
          <a:bodyPr/>
          <a:lstStyle/>
          <a:p>
            <a:pPr/>
          </a:p>
        </p:txBody>
      </p:sp>
      <p:sp>
        <p:nvSpPr>
          <p:cNvPr id="431" name="Shape 431"/>
          <p:cNvSpPr/>
          <p:nvPr>
            <p:ph type="body" sz="quarter" idx="1"/>
          </p:nvPr>
        </p:nvSpPr>
        <p:spPr>
          <a:prstGeom prst="rect">
            <a:avLst/>
          </a:prstGeom>
        </p:spPr>
        <p:txBody>
          <a:bodyPr/>
          <a:lstStyle/>
          <a:p>
            <a:pPr>
              <a:defRPr sz="1100"/>
            </a:pPr>
            <a:r>
              <a:t>OPTIONAL</a:t>
            </a:r>
          </a:p>
          <a:p>
            <a:pPr>
              <a:defRPr sz="1100"/>
            </a:pPr>
          </a:p>
          <a:p>
            <a:pPr>
              <a:defRPr sz="1100"/>
            </a:pPr>
            <a:r>
              <a:t>Sharing images and words of what self-care means to/looks like for them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9" name="Shape 249"/>
          <p:cNvSpPr/>
          <p:nvPr>
            <p:ph type="sldImg"/>
          </p:nvPr>
        </p:nvSpPr>
        <p:spPr>
          <a:prstGeom prst="rect">
            <a:avLst/>
          </a:prstGeom>
        </p:spPr>
        <p:txBody>
          <a:bodyPr/>
          <a:lstStyle/>
          <a:p>
            <a:pPr/>
          </a:p>
        </p:txBody>
      </p:sp>
      <p:sp>
        <p:nvSpPr>
          <p:cNvPr id="250" name="Shape 250"/>
          <p:cNvSpPr/>
          <p:nvPr>
            <p:ph type="body" sz="quarter" idx="1"/>
          </p:nvPr>
        </p:nvSpPr>
        <p:spPr>
          <a:prstGeom prst="rect">
            <a:avLst/>
          </a:prstGeom>
        </p:spPr>
        <p:txBody>
          <a:bodyPr/>
          <a:lstStyle/>
          <a:p>
            <a:pPr>
              <a:defRPr sz="1100"/>
            </a:pPr>
            <a:r>
              <a:t>Pros and cons</a:t>
            </a:r>
          </a:p>
          <a:p>
            <a:pPr>
              <a:defRPr sz="1100"/>
            </a:pPr>
            <a:r>
              <a:t>Online/Remote Learning-- difficulties and advantages</a:t>
            </a:r>
          </a:p>
          <a:p>
            <a:pPr>
              <a:defRPr sz="1100"/>
            </a:pPr>
            <a:r>
              <a:t>Armed with the knowledge of past 2.5 years</a:t>
            </a:r>
          </a:p>
          <a:p>
            <a:pPr>
              <a:defRPr sz="1100"/>
            </a:pPr>
          </a:p>
          <a:p>
            <a:pPr>
              <a:defRPr sz="1100"/>
            </a:pPr>
            <a:r>
              <a:t>Even if in person, will all your work be done at school? Do you need a space at home to work?</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9" name="Shape 439"/>
          <p:cNvSpPr/>
          <p:nvPr>
            <p:ph type="sldImg"/>
          </p:nvPr>
        </p:nvSpPr>
        <p:spPr>
          <a:prstGeom prst="rect">
            <a:avLst/>
          </a:prstGeom>
        </p:spPr>
        <p:txBody>
          <a:bodyPr/>
          <a:lstStyle/>
          <a:p>
            <a:pPr/>
          </a:p>
        </p:txBody>
      </p:sp>
      <p:sp>
        <p:nvSpPr>
          <p:cNvPr id="440" name="Shape 440"/>
          <p:cNvSpPr/>
          <p:nvPr>
            <p:ph type="body" sz="quarter" idx="1"/>
          </p:nvPr>
        </p:nvSpPr>
        <p:spPr>
          <a:prstGeom prst="rect">
            <a:avLst/>
          </a:prstGeom>
        </p:spPr>
        <p:txBody>
          <a:bodyPr/>
          <a:lstStyle>
            <a:lvl1pPr>
              <a:defRPr sz="1100"/>
            </a:lvl1pPr>
          </a:lstStyle>
          <a:p>
            <a:pPr/>
            <a:r>
              <a:t>People tend to focus on the first type, but the second type is also VERY important</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4" name="Shape 254"/>
          <p:cNvSpPr/>
          <p:nvPr>
            <p:ph type="sldImg"/>
          </p:nvPr>
        </p:nvSpPr>
        <p:spPr>
          <a:prstGeom prst="rect">
            <a:avLst/>
          </a:prstGeom>
        </p:spPr>
        <p:txBody>
          <a:bodyPr/>
          <a:lstStyle/>
          <a:p>
            <a:pPr/>
          </a:p>
        </p:txBody>
      </p:sp>
      <p:sp>
        <p:nvSpPr>
          <p:cNvPr id="255" name="Shape 255"/>
          <p:cNvSpPr/>
          <p:nvPr>
            <p:ph type="body" sz="quarter" idx="1"/>
          </p:nvPr>
        </p:nvSpPr>
        <p:spPr>
          <a:prstGeom prst="rect">
            <a:avLst/>
          </a:prstGeom>
        </p:spPr>
        <p:txBody>
          <a:bodyPr/>
          <a:lstStyle/>
          <a:p>
            <a:pPr>
              <a:defRPr sz="1100"/>
            </a:pPr>
            <a:r>
              <a:t>Importance of making space</a:t>
            </a:r>
          </a:p>
          <a:p>
            <a:pPr>
              <a:defRPr sz="1100"/>
            </a:pPr>
            <a:r>
              <a:t>Creating the right atmosphere and routine</a:t>
            </a:r>
          </a:p>
          <a:p>
            <a:pPr>
              <a:defRPr sz="1100"/>
            </a:pPr>
            <a:r>
              <a:t>Train your brain to know that this is a space for work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9" name="Shape 259"/>
          <p:cNvSpPr/>
          <p:nvPr>
            <p:ph type="sldImg"/>
          </p:nvPr>
        </p:nvSpPr>
        <p:spPr>
          <a:prstGeom prst="rect">
            <a:avLst/>
          </a:prstGeom>
        </p:spPr>
        <p:txBody>
          <a:bodyPr/>
          <a:lstStyle/>
          <a:p>
            <a:pPr/>
          </a:p>
        </p:txBody>
      </p:sp>
      <p:sp>
        <p:nvSpPr>
          <p:cNvPr id="260" name="Shape 260"/>
          <p:cNvSpPr/>
          <p:nvPr>
            <p:ph type="body" sz="quarter" idx="1"/>
          </p:nvPr>
        </p:nvSpPr>
        <p:spPr>
          <a:prstGeom prst="rect">
            <a:avLst/>
          </a:prstGeom>
        </p:spPr>
        <p:txBody>
          <a:bodyPr/>
          <a:lstStyle/>
          <a:p>
            <a:pPr>
              <a:defRPr sz="1100"/>
            </a:pPr>
            <a:r>
              <a:t>Peer Mentors can float between groups</a:t>
            </a:r>
          </a:p>
          <a:p>
            <a:pPr>
              <a:defRPr sz="1100"/>
            </a:pPr>
            <a:r>
              <a:t>No more than 4 students to a group</a:t>
            </a:r>
          </a:p>
          <a:p>
            <a:pPr>
              <a:defRPr sz="1100"/>
            </a:pPr>
            <a:r>
              <a:t>Remind them to take a screenshot of the slide before they go into the breakout rooms so that they have the Qs and directions</a:t>
            </a:r>
          </a:p>
          <a:p>
            <a:pPr>
              <a:defRPr sz="1100"/>
            </a:pPr>
            <a:r>
              <a:t>Come back and discuss.</a:t>
            </a:r>
          </a:p>
          <a:p>
            <a:pPr>
              <a:defRPr sz="1100"/>
            </a:pPr>
            <a:r>
              <a:t>HIGHLIGHT the lived experiential knowledge of students, they are advantages-- not deficits</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 name="Shape 267"/>
          <p:cNvSpPr/>
          <p:nvPr>
            <p:ph type="sldImg"/>
          </p:nvPr>
        </p:nvSpPr>
        <p:spPr>
          <a:prstGeom prst="rect">
            <a:avLst/>
          </a:prstGeom>
        </p:spPr>
        <p:txBody>
          <a:bodyPr/>
          <a:lstStyle/>
          <a:p>
            <a:pPr/>
          </a:p>
        </p:txBody>
      </p:sp>
      <p:sp>
        <p:nvSpPr>
          <p:cNvPr id="268" name="Shape 268"/>
          <p:cNvSpPr/>
          <p:nvPr>
            <p:ph type="body" sz="quarter" idx="1"/>
          </p:nvPr>
        </p:nvSpPr>
        <p:spPr>
          <a:prstGeom prst="rect">
            <a:avLst/>
          </a:prstGeom>
        </p:spPr>
        <p:txBody>
          <a:bodyPr/>
          <a:lstStyle/>
          <a:p>
            <a:pPr>
              <a:defRPr sz="1100"/>
            </a:pPr>
            <a:r>
              <a:t>Q: What does it mean to take control of your own learning?</a:t>
            </a:r>
          </a:p>
          <a:p>
            <a:pPr>
              <a:defRPr sz="1100"/>
            </a:pPr>
            <a:r>
              <a:t>Q: Why is this important?</a:t>
            </a:r>
          </a:p>
          <a:p>
            <a:pPr>
              <a:defRPr sz="1100"/>
            </a:pPr>
            <a:r>
              <a:t>Q: How does this present as being different from how you learned in high school?</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1" name="Shape 271"/>
          <p:cNvSpPr/>
          <p:nvPr>
            <p:ph type="sldImg"/>
          </p:nvPr>
        </p:nvSpPr>
        <p:spPr>
          <a:prstGeom prst="rect">
            <a:avLst/>
          </a:prstGeom>
        </p:spPr>
        <p:txBody>
          <a:bodyPr/>
          <a:lstStyle/>
          <a:p>
            <a:pPr/>
          </a:p>
        </p:txBody>
      </p:sp>
      <p:sp>
        <p:nvSpPr>
          <p:cNvPr id="272" name="Shape 272"/>
          <p:cNvSpPr/>
          <p:nvPr>
            <p:ph type="body" sz="quarter" idx="1"/>
          </p:nvPr>
        </p:nvSpPr>
        <p:spPr>
          <a:prstGeom prst="rect">
            <a:avLst/>
          </a:prstGeom>
        </p:spPr>
        <p:txBody>
          <a:bodyPr/>
          <a:lstStyle/>
          <a:p>
            <a:pPr>
              <a:defRPr sz="1100"/>
            </a:pPr>
            <a:r>
              <a:t>Open students up to the idea that they don’t actually know HOW they learn things. </a:t>
            </a:r>
          </a:p>
          <a:p>
            <a:pPr>
              <a:defRPr sz="1100"/>
            </a:pPr>
          </a:p>
          <a:p>
            <a:pPr>
              <a:defRPr sz="1100"/>
            </a:pPr>
            <a:r>
              <a:t>I usually say something like… “At this point in your lives most of you have been professional students for at least 12 years. We expect professionals in most fields to be experts at their craft. Examples like a carpenter, a plumber, a pilot, etc. Are you an expert at learning? How could you not be? Is it possible you learned how to learn but have no idea that you did?”</a:t>
            </a:r>
          </a:p>
          <a:p>
            <a:pPr>
              <a:defRPr sz="1100"/>
            </a:pPr>
          </a:p>
          <a:p>
            <a:pPr>
              <a:defRPr sz="1100"/>
            </a:pPr>
            <a:r>
              <a:t>This leads into why we need to understand how our brains work, and how we actually learn-- especially since it is now in their hands.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6" name="Shape 276"/>
          <p:cNvSpPr/>
          <p:nvPr>
            <p:ph type="sldImg"/>
          </p:nvPr>
        </p:nvSpPr>
        <p:spPr>
          <a:prstGeom prst="rect">
            <a:avLst/>
          </a:prstGeom>
        </p:spPr>
        <p:txBody>
          <a:bodyPr/>
          <a:lstStyle/>
          <a:p>
            <a:pPr/>
          </a:p>
        </p:txBody>
      </p:sp>
      <p:sp>
        <p:nvSpPr>
          <p:cNvPr id="277" name="Shape 277"/>
          <p:cNvSpPr/>
          <p:nvPr>
            <p:ph type="body" sz="quarter" idx="1"/>
          </p:nvPr>
        </p:nvSpPr>
        <p:spPr>
          <a:prstGeom prst="rect">
            <a:avLst/>
          </a:prstGeom>
        </p:spPr>
        <p:txBody>
          <a:bodyPr/>
          <a:lstStyle/>
          <a:p>
            <a:pPr>
              <a:defRPr sz="1100"/>
            </a:pPr>
            <a:r>
              <a:t>Introduce the idea that people learn in different ways, know how you learn makes a huge difference in how easy you find school/studying. </a:t>
            </a:r>
          </a:p>
          <a:p>
            <a:pPr>
              <a:defRPr sz="1100"/>
            </a:pPr>
          </a:p>
          <a:p>
            <a:pPr>
              <a:defRPr sz="1100"/>
            </a:pPr>
            <a:r>
              <a:t>Give them 10 minutes to take the quiz.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1" name="Shape 281"/>
          <p:cNvSpPr/>
          <p:nvPr>
            <p:ph type="sldImg"/>
          </p:nvPr>
        </p:nvSpPr>
        <p:spPr>
          <a:prstGeom prst="rect">
            <a:avLst/>
          </a:prstGeom>
        </p:spPr>
        <p:txBody>
          <a:bodyPr/>
          <a:lstStyle/>
          <a:p>
            <a:pPr/>
          </a:p>
        </p:txBody>
      </p:sp>
      <p:sp>
        <p:nvSpPr>
          <p:cNvPr id="282" name="Shape 282"/>
          <p:cNvSpPr/>
          <p:nvPr>
            <p:ph type="body" sz="quarter" idx="1"/>
          </p:nvPr>
        </p:nvSpPr>
        <p:spPr>
          <a:prstGeom prst="rect">
            <a:avLst/>
          </a:prstGeom>
        </p:spPr>
        <p:txBody>
          <a:bodyPr/>
          <a:lstStyle/>
          <a:p>
            <a:pPr>
              <a:defRPr sz="1100"/>
            </a:pPr>
            <a:r>
              <a:t>Show the array of results.</a:t>
            </a:r>
          </a:p>
          <a:p>
            <a:pPr>
              <a:defRPr sz="1100"/>
            </a:pPr>
            <a:r>
              <a:t>Q: Who is surprised with their results? Who thinks that their results make a lot of sense?</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spTree>
      <p:nvGrpSpPr>
        <p:cNvPr id="1" name=""/>
        <p:cNvGrpSpPr/>
        <p:nvPr/>
      </p:nvGrpSpPr>
      <p:grpSpPr>
        <a:xfrm>
          <a:off x="0" y="0"/>
          <a:ext cx="0" cy="0"/>
          <a:chOff x="0" y="0"/>
          <a:chExt cx="0" cy="0"/>
        </a:xfrm>
      </p:grpSpPr>
      <p:sp>
        <p:nvSpPr>
          <p:cNvPr id="11" name="Google Shape;10;p2"/>
          <p:cNvSpPr/>
          <p:nvPr/>
        </p:nvSpPr>
        <p:spPr>
          <a:xfrm>
            <a:off x="1524800" y="67260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2" name="Google Shape;11;p2"/>
          <p:cNvSpPr/>
          <p:nvPr/>
        </p:nvSpPr>
        <p:spPr>
          <a:xfrm rot="10800000">
            <a:off x="6537562" y="334292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3" name="Google Shape;12;p2"/>
          <p:cNvSpPr/>
          <p:nvPr/>
        </p:nvSpPr>
        <p:spPr>
          <a:xfrm>
            <a:off x="4359602" y="2817464"/>
            <a:ext cx="424801" cy="1"/>
          </a:xfrm>
          <a:prstGeom prst="line">
            <a:avLst/>
          </a:prstGeom>
          <a:ln w="38100">
            <a:solidFill>
              <a:schemeClr val="accent4"/>
            </a:solidFill>
          </a:ln>
        </p:spPr>
        <p:txBody>
          <a:bodyPr lIns="0" tIns="0" rIns="0" bIns="0"/>
          <a:lstStyle/>
          <a:p>
            <a:pPr/>
          </a:p>
        </p:txBody>
      </p:sp>
      <p:sp>
        <p:nvSpPr>
          <p:cNvPr id="14" name="Title Text"/>
          <p:cNvSpPr txBox="1"/>
          <p:nvPr>
            <p:ph type="title"/>
          </p:nvPr>
        </p:nvSpPr>
        <p:spPr>
          <a:xfrm>
            <a:off x="1680302" y="1188925"/>
            <a:ext cx="5783401" cy="1457401"/>
          </a:xfrm>
          <a:prstGeom prst="rect">
            <a:avLst/>
          </a:prstGeom>
        </p:spPr>
        <p:txBody>
          <a:bodyPr/>
          <a:lstStyle>
            <a:lvl1pPr algn="ctr">
              <a:defRPr sz="4000"/>
            </a:lvl1pPr>
          </a:lstStyle>
          <a:p>
            <a:pPr/>
            <a:r>
              <a:t>Title Text</a:t>
            </a:r>
          </a:p>
        </p:txBody>
      </p:sp>
      <p:sp>
        <p:nvSpPr>
          <p:cNvPr id="15" name="Body Level One…"/>
          <p:cNvSpPr txBox="1"/>
          <p:nvPr>
            <p:ph type="body" sz="quarter" idx="1"/>
          </p:nvPr>
        </p:nvSpPr>
        <p:spPr>
          <a:xfrm>
            <a:off x="1680302" y="3049449"/>
            <a:ext cx="5783401" cy="909001"/>
          </a:xfrm>
          <a:prstGeom prst="rect">
            <a:avLst/>
          </a:prstGeom>
        </p:spPr>
        <p:txBody>
          <a:bodyPr/>
          <a:lstStyle>
            <a:lvl1pPr marL="342900" indent="-228600" algn="ctr">
              <a:lnSpc>
                <a:spcPct val="100000"/>
              </a:lnSpc>
              <a:buClrTx/>
              <a:buSzTx/>
              <a:buFontTx/>
              <a:buNone/>
              <a:defRPr sz="2400">
                <a:solidFill>
                  <a:schemeClr val="accent5"/>
                </a:solidFill>
                <a:latin typeface="Roboto Slab"/>
                <a:ea typeface="Roboto Slab"/>
                <a:cs typeface="Roboto Slab"/>
                <a:sym typeface="Roboto Slab"/>
              </a:defRPr>
            </a:lvl1pPr>
            <a:lvl2pPr marL="342900" indent="254000" algn="ctr">
              <a:lnSpc>
                <a:spcPct val="100000"/>
              </a:lnSpc>
              <a:buClrTx/>
              <a:buSzTx/>
              <a:buFontTx/>
              <a:buNone/>
              <a:defRPr sz="2400">
                <a:solidFill>
                  <a:schemeClr val="accent5"/>
                </a:solidFill>
                <a:latin typeface="Roboto Slab"/>
                <a:ea typeface="Roboto Slab"/>
                <a:cs typeface="Roboto Slab"/>
                <a:sym typeface="Roboto Slab"/>
              </a:defRPr>
            </a:lvl2pPr>
            <a:lvl3pPr marL="342900" indent="711200" algn="ctr">
              <a:lnSpc>
                <a:spcPct val="100000"/>
              </a:lnSpc>
              <a:buClrTx/>
              <a:buSzTx/>
              <a:buFontTx/>
              <a:buNone/>
              <a:defRPr sz="2400">
                <a:solidFill>
                  <a:schemeClr val="accent5"/>
                </a:solidFill>
                <a:latin typeface="Roboto Slab"/>
                <a:ea typeface="Roboto Slab"/>
                <a:cs typeface="Roboto Slab"/>
                <a:sym typeface="Roboto Slab"/>
              </a:defRPr>
            </a:lvl3pPr>
            <a:lvl4pPr marL="342900" indent="1168400" algn="ctr">
              <a:lnSpc>
                <a:spcPct val="100000"/>
              </a:lnSpc>
              <a:buClrTx/>
              <a:buSzTx/>
              <a:buFontTx/>
              <a:buNone/>
              <a:defRPr sz="2400">
                <a:solidFill>
                  <a:schemeClr val="accent5"/>
                </a:solidFill>
                <a:latin typeface="Roboto Slab"/>
                <a:ea typeface="Roboto Slab"/>
                <a:cs typeface="Roboto Slab"/>
                <a:sym typeface="Roboto Slab"/>
              </a:defRPr>
            </a:lvl4pPr>
            <a:lvl5pPr marL="342900" indent="1625600" algn="ctr">
              <a:lnSpc>
                <a:spcPct val="100000"/>
              </a:lnSpc>
              <a:buClrTx/>
              <a:buSzTx/>
              <a:buFontTx/>
              <a:buNone/>
              <a:defRPr sz="2400">
                <a:solidFill>
                  <a:schemeClr val="accent5"/>
                </a:solidFill>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98" name="Google Shape;52;p11"/>
          <p:cNvSpPr/>
          <p:nvPr/>
        </p:nvSpPr>
        <p:spPr>
          <a:xfrm>
            <a:off x="489218" y="1412276"/>
            <a:ext cx="331501" cy="1"/>
          </a:xfrm>
          <a:prstGeom prst="line">
            <a:avLst/>
          </a:prstGeom>
          <a:ln w="38100">
            <a:solidFill>
              <a:schemeClr val="accent4"/>
            </a:solidFill>
          </a:ln>
        </p:spPr>
        <p:txBody>
          <a:bodyPr lIns="0" tIns="0" rIns="0" bIns="0"/>
          <a:lstStyle/>
          <a:p>
            <a:pPr/>
          </a:p>
        </p:txBody>
      </p:sp>
      <p:sp>
        <p:nvSpPr>
          <p:cNvPr id="99" name="Title Text"/>
          <p:cNvSpPr txBox="1"/>
          <p:nvPr>
            <p:ph type="title"/>
          </p:nvPr>
        </p:nvSpPr>
        <p:spPr>
          <a:xfrm>
            <a:off x="387899" y="555600"/>
            <a:ext cx="2808001" cy="755700"/>
          </a:xfrm>
          <a:prstGeom prst="rect">
            <a:avLst/>
          </a:prstGeom>
        </p:spPr>
        <p:txBody>
          <a:bodyPr/>
          <a:lstStyle>
            <a:lvl1pPr>
              <a:defRPr sz="2400"/>
            </a:lvl1pPr>
          </a:lstStyle>
          <a:p>
            <a:pPr/>
            <a:r>
              <a:t>Title Text</a:t>
            </a:r>
          </a:p>
        </p:txBody>
      </p:sp>
      <p:sp>
        <p:nvSpPr>
          <p:cNvPr id="100" name="Body Level One…"/>
          <p:cNvSpPr txBox="1"/>
          <p:nvPr>
            <p:ph type="body" sz="quarter" idx="1"/>
          </p:nvPr>
        </p:nvSpPr>
        <p:spPr>
          <a:xfrm>
            <a:off x="387899" y="1594024"/>
            <a:ext cx="2808001" cy="26811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108" name="Body Level One…"/>
          <p:cNvSpPr txBox="1"/>
          <p:nvPr>
            <p:ph type="body" sz="quarter" idx="1"/>
          </p:nvPr>
        </p:nvSpPr>
        <p:spPr>
          <a:xfrm>
            <a:off x="319499" y="4233724"/>
            <a:ext cx="5998802" cy="598801"/>
          </a:xfrm>
          <a:prstGeom prst="rect">
            <a:avLst/>
          </a:prstGeom>
        </p:spPr>
        <p:txBody>
          <a:bodyPr anchor="ctr"/>
          <a:lstStyle>
            <a:lvl1pPr marL="228600" indent="0">
              <a:lnSpc>
                <a:spcPct val="100000"/>
              </a:lnSpc>
              <a:buClrTx/>
              <a:buSzTx/>
              <a:buFontTx/>
              <a:buNone/>
              <a:defRPr>
                <a:latin typeface="Roboto Slab"/>
                <a:ea typeface="Roboto Slab"/>
                <a:cs typeface="Roboto Slab"/>
                <a:sym typeface="Roboto Slab"/>
              </a:defRPr>
            </a:lvl1pPr>
            <a:lvl2pPr>
              <a:lnSpc>
                <a:spcPct val="100000"/>
              </a:lnSpc>
              <a:buClrTx/>
              <a:buFontTx/>
              <a:defRPr>
                <a:latin typeface="Roboto Slab"/>
                <a:ea typeface="Roboto Slab"/>
                <a:cs typeface="Roboto Slab"/>
                <a:sym typeface="Roboto Slab"/>
              </a:defRPr>
            </a:lvl2pPr>
            <a:lvl3pPr>
              <a:lnSpc>
                <a:spcPct val="100000"/>
              </a:lnSpc>
              <a:buClrTx/>
              <a:buFontTx/>
              <a:defRPr>
                <a:latin typeface="Roboto Slab"/>
                <a:ea typeface="Roboto Slab"/>
                <a:cs typeface="Roboto Slab"/>
                <a:sym typeface="Roboto Slab"/>
              </a:defRPr>
            </a:lvl3pPr>
            <a:lvl4pPr>
              <a:lnSpc>
                <a:spcPct val="100000"/>
              </a:lnSpc>
              <a:buClrTx/>
              <a:buFontTx/>
              <a:defRPr>
                <a:latin typeface="Roboto Slab"/>
                <a:ea typeface="Roboto Slab"/>
                <a:cs typeface="Roboto Slab"/>
                <a:sym typeface="Roboto Slab"/>
              </a:defRPr>
            </a:lvl4pPr>
            <a:lvl5pPr>
              <a:lnSpc>
                <a:spcPct val="100000"/>
              </a:lnSpc>
              <a:buClrTx/>
              <a:buFontTx/>
              <a:defRPr>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0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116" name="Google Shape;64;p14"/>
          <p:cNvSpPr/>
          <p:nvPr/>
        </p:nvSpPr>
        <p:spPr>
          <a:xfrm>
            <a:off x="1524800" y="67260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17" name="Google Shape;65;p14"/>
          <p:cNvSpPr/>
          <p:nvPr/>
        </p:nvSpPr>
        <p:spPr>
          <a:xfrm rot="10800000">
            <a:off x="6537562" y="3342925"/>
            <a:ext cx="1081626" cy="112495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0"/>
                </a:lnTo>
                <a:lnTo>
                  <a:pt x="21600" y="0"/>
                </a:lnTo>
              </a:path>
            </a:pathLst>
          </a:custGeom>
          <a:ln w="28575">
            <a:solidFill>
              <a:schemeClr val="accent5"/>
            </a:solidFill>
            <a:miter lim="8000"/>
          </a:ln>
        </p:spPr>
        <p:txBody>
          <a:bodyPr lIns="0" tIns="0" rIns="0" bIns="0"/>
          <a:lstStyle/>
          <a:p>
            <a:pPr>
              <a:defRPr>
                <a:solidFill>
                  <a:srgbClr val="000000"/>
                </a:solidFill>
              </a:defRPr>
            </a:pPr>
          </a:p>
        </p:txBody>
      </p:sp>
      <p:sp>
        <p:nvSpPr>
          <p:cNvPr id="118" name="Google Shape;66;p14"/>
          <p:cNvSpPr/>
          <p:nvPr/>
        </p:nvSpPr>
        <p:spPr>
          <a:xfrm>
            <a:off x="4359602" y="2817464"/>
            <a:ext cx="424801" cy="1"/>
          </a:xfrm>
          <a:prstGeom prst="line">
            <a:avLst/>
          </a:prstGeom>
          <a:ln w="38100">
            <a:solidFill>
              <a:schemeClr val="accent4"/>
            </a:solidFill>
          </a:ln>
        </p:spPr>
        <p:txBody>
          <a:bodyPr lIns="0" tIns="0" rIns="0" bIns="0"/>
          <a:lstStyle/>
          <a:p>
            <a:pPr/>
          </a:p>
        </p:txBody>
      </p:sp>
      <p:sp>
        <p:nvSpPr>
          <p:cNvPr id="119" name="Title Text"/>
          <p:cNvSpPr txBox="1"/>
          <p:nvPr>
            <p:ph type="title"/>
          </p:nvPr>
        </p:nvSpPr>
        <p:spPr>
          <a:xfrm>
            <a:off x="1680302" y="1188925"/>
            <a:ext cx="5783401" cy="1457401"/>
          </a:xfrm>
          <a:prstGeom prst="rect">
            <a:avLst/>
          </a:prstGeom>
        </p:spPr>
        <p:txBody>
          <a:bodyPr/>
          <a:lstStyle>
            <a:lvl1pPr algn="ctr">
              <a:defRPr sz="4000"/>
            </a:lvl1pPr>
          </a:lstStyle>
          <a:p>
            <a:pPr/>
            <a:r>
              <a:t>Title Text</a:t>
            </a:r>
          </a:p>
        </p:txBody>
      </p:sp>
      <p:sp>
        <p:nvSpPr>
          <p:cNvPr id="120" name="Body Level One…"/>
          <p:cNvSpPr txBox="1"/>
          <p:nvPr>
            <p:ph type="body" sz="quarter" idx="1"/>
          </p:nvPr>
        </p:nvSpPr>
        <p:spPr>
          <a:xfrm>
            <a:off x="1680302" y="3049449"/>
            <a:ext cx="5783401" cy="909001"/>
          </a:xfrm>
          <a:prstGeom prst="rect">
            <a:avLst/>
          </a:prstGeom>
        </p:spPr>
        <p:txBody>
          <a:bodyPr/>
          <a:lstStyle>
            <a:lvl1pPr marL="342900" indent="-228600" algn="ctr">
              <a:lnSpc>
                <a:spcPct val="100000"/>
              </a:lnSpc>
              <a:buClrTx/>
              <a:buSzTx/>
              <a:buFontTx/>
              <a:buNone/>
              <a:defRPr sz="2400">
                <a:solidFill>
                  <a:schemeClr val="accent5"/>
                </a:solidFill>
                <a:latin typeface="Roboto Slab"/>
                <a:ea typeface="Roboto Slab"/>
                <a:cs typeface="Roboto Slab"/>
                <a:sym typeface="Roboto Slab"/>
              </a:defRPr>
            </a:lvl1pPr>
            <a:lvl2pPr marL="342900" indent="254000" algn="ctr">
              <a:lnSpc>
                <a:spcPct val="100000"/>
              </a:lnSpc>
              <a:buClrTx/>
              <a:buSzTx/>
              <a:buFontTx/>
              <a:buNone/>
              <a:defRPr sz="2400">
                <a:solidFill>
                  <a:schemeClr val="accent5"/>
                </a:solidFill>
                <a:latin typeface="Roboto Slab"/>
                <a:ea typeface="Roboto Slab"/>
                <a:cs typeface="Roboto Slab"/>
                <a:sym typeface="Roboto Slab"/>
              </a:defRPr>
            </a:lvl2pPr>
            <a:lvl3pPr marL="342900" indent="711200" algn="ctr">
              <a:lnSpc>
                <a:spcPct val="100000"/>
              </a:lnSpc>
              <a:buClrTx/>
              <a:buSzTx/>
              <a:buFontTx/>
              <a:buNone/>
              <a:defRPr sz="2400">
                <a:solidFill>
                  <a:schemeClr val="accent5"/>
                </a:solidFill>
                <a:latin typeface="Roboto Slab"/>
                <a:ea typeface="Roboto Slab"/>
                <a:cs typeface="Roboto Slab"/>
                <a:sym typeface="Roboto Slab"/>
              </a:defRPr>
            </a:lvl3pPr>
            <a:lvl4pPr marL="342900" indent="1168400" algn="ctr">
              <a:lnSpc>
                <a:spcPct val="100000"/>
              </a:lnSpc>
              <a:buClrTx/>
              <a:buSzTx/>
              <a:buFontTx/>
              <a:buNone/>
              <a:defRPr sz="2400">
                <a:solidFill>
                  <a:schemeClr val="accent5"/>
                </a:solidFill>
                <a:latin typeface="Roboto Slab"/>
                <a:ea typeface="Roboto Slab"/>
                <a:cs typeface="Roboto Slab"/>
                <a:sym typeface="Roboto Slab"/>
              </a:defRPr>
            </a:lvl4pPr>
            <a:lvl5pPr marL="342900" indent="1625600" algn="ctr">
              <a:lnSpc>
                <a:spcPct val="100000"/>
              </a:lnSpc>
              <a:buClrTx/>
              <a:buSzTx/>
              <a:buFontTx/>
              <a:buNone/>
              <a:defRPr sz="2400">
                <a:solidFill>
                  <a:schemeClr val="accent5"/>
                </a:solidFill>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2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128" name="Google Shape;71;p15"/>
          <p:cNvSpPr/>
          <p:nvPr/>
        </p:nvSpPr>
        <p:spPr>
          <a:xfrm>
            <a:off x="4359602" y="2817464"/>
            <a:ext cx="424801" cy="1"/>
          </a:xfrm>
          <a:prstGeom prst="line">
            <a:avLst/>
          </a:prstGeom>
          <a:ln w="38100">
            <a:solidFill>
              <a:schemeClr val="accent4"/>
            </a:solidFill>
          </a:ln>
        </p:spPr>
        <p:txBody>
          <a:bodyPr lIns="0" tIns="0" rIns="0" bIns="0"/>
          <a:lstStyle/>
          <a:p>
            <a:pPr/>
          </a:p>
        </p:txBody>
      </p:sp>
      <p:sp>
        <p:nvSpPr>
          <p:cNvPr id="129" name="Title Text"/>
          <p:cNvSpPr txBox="1"/>
          <p:nvPr>
            <p:ph type="title"/>
          </p:nvPr>
        </p:nvSpPr>
        <p:spPr>
          <a:xfrm>
            <a:off x="480750" y="1764950"/>
            <a:ext cx="8222100" cy="907501"/>
          </a:xfrm>
          <a:prstGeom prst="rect">
            <a:avLst/>
          </a:prstGeom>
        </p:spPr>
        <p:txBody>
          <a:bodyPr/>
          <a:lstStyle>
            <a:lvl1pPr algn="ctr">
              <a:defRPr sz="4800"/>
            </a:lvl1pPr>
          </a:lstStyle>
          <a:p>
            <a:pPr/>
            <a:r>
              <a:t>Title Text</a:t>
            </a:r>
          </a:p>
        </p:txBody>
      </p:sp>
      <p:sp>
        <p:nvSpPr>
          <p:cNvPr id="13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137" name="Google Shape;75;p16"/>
          <p:cNvSpPr/>
          <p:nvPr/>
        </p:nvSpPr>
        <p:spPr>
          <a:xfrm>
            <a:off x="492563" y="1260284"/>
            <a:ext cx="424801" cy="1"/>
          </a:xfrm>
          <a:prstGeom prst="line">
            <a:avLst/>
          </a:prstGeom>
          <a:ln w="38100">
            <a:solidFill>
              <a:schemeClr val="accent4"/>
            </a:solidFill>
          </a:ln>
        </p:spPr>
        <p:txBody>
          <a:bodyPr lIns="0" tIns="0" rIns="0" bIns="0"/>
          <a:lstStyle/>
          <a:p>
            <a:pPr/>
          </a:p>
        </p:txBody>
      </p:sp>
      <p:sp>
        <p:nvSpPr>
          <p:cNvPr id="138" name="Title Text"/>
          <p:cNvSpPr txBox="1"/>
          <p:nvPr>
            <p:ph type="title"/>
          </p:nvPr>
        </p:nvSpPr>
        <p:spPr>
          <a:xfrm>
            <a:off x="387899" y="458024"/>
            <a:ext cx="8368202" cy="686101"/>
          </a:xfrm>
          <a:prstGeom prst="rect">
            <a:avLst/>
          </a:prstGeom>
        </p:spPr>
        <p:txBody>
          <a:bodyPr/>
          <a:lstStyle/>
          <a:p>
            <a:pPr/>
            <a:r>
              <a:t>Title Text</a:t>
            </a:r>
          </a:p>
        </p:txBody>
      </p:sp>
      <p:sp>
        <p:nvSpPr>
          <p:cNvPr id="139" name="Body Level One…"/>
          <p:cNvSpPr txBox="1"/>
          <p:nvPr>
            <p:ph type="body" idx="1"/>
          </p:nvPr>
        </p:nvSpPr>
        <p:spPr>
          <a:xfrm>
            <a:off x="387899" y="1489823"/>
            <a:ext cx="8368202" cy="307890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4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147" name="Google Shape;80;p17"/>
          <p:cNvSpPr/>
          <p:nvPr/>
        </p:nvSpPr>
        <p:spPr>
          <a:xfrm>
            <a:off x="492563" y="1260284"/>
            <a:ext cx="424801" cy="1"/>
          </a:xfrm>
          <a:prstGeom prst="line">
            <a:avLst/>
          </a:prstGeom>
          <a:ln w="38100">
            <a:solidFill>
              <a:schemeClr val="accent4"/>
            </a:solidFill>
          </a:ln>
        </p:spPr>
        <p:txBody>
          <a:bodyPr lIns="0" tIns="0" rIns="0" bIns="0"/>
          <a:lstStyle/>
          <a:p>
            <a:pPr/>
          </a:p>
        </p:txBody>
      </p:sp>
      <p:sp>
        <p:nvSpPr>
          <p:cNvPr id="148" name="Title Text"/>
          <p:cNvSpPr txBox="1"/>
          <p:nvPr>
            <p:ph type="title"/>
          </p:nvPr>
        </p:nvSpPr>
        <p:spPr>
          <a:xfrm>
            <a:off x="387899" y="458024"/>
            <a:ext cx="8368202" cy="686101"/>
          </a:xfrm>
          <a:prstGeom prst="rect">
            <a:avLst/>
          </a:prstGeom>
        </p:spPr>
        <p:txBody>
          <a:bodyPr/>
          <a:lstStyle/>
          <a:p>
            <a:pPr/>
            <a:r>
              <a:t>Title Text</a:t>
            </a:r>
          </a:p>
        </p:txBody>
      </p:sp>
      <p:sp>
        <p:nvSpPr>
          <p:cNvPr id="149" name="Body Level One…"/>
          <p:cNvSpPr txBox="1"/>
          <p:nvPr>
            <p:ph type="body" sz="half" idx="1"/>
          </p:nvPr>
        </p:nvSpPr>
        <p:spPr>
          <a:xfrm>
            <a:off x="387899" y="1489824"/>
            <a:ext cx="3999902" cy="3078902"/>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150" name="Google Shape;83;p17"/>
          <p:cNvSpPr txBox="1"/>
          <p:nvPr>
            <p:ph type="body" sz="half" idx="21"/>
          </p:nvPr>
        </p:nvSpPr>
        <p:spPr>
          <a:xfrm>
            <a:off x="4756199" y="1489824"/>
            <a:ext cx="3999902" cy="3078901"/>
          </a:xfrm>
          <a:prstGeom prst="rect">
            <a:avLst/>
          </a:prstGeom>
        </p:spPr>
        <p:txBody>
          <a:bodyPr/>
          <a:lstStyle/>
          <a:p>
            <a:pPr indent="-317500">
              <a:buSzPts val="1400"/>
              <a:defRPr sz="1400"/>
            </a:pPr>
          </a:p>
        </p:txBody>
      </p:sp>
      <p:sp>
        <p:nvSpPr>
          <p:cNvPr id="15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158" name="Title Text"/>
          <p:cNvSpPr txBox="1"/>
          <p:nvPr>
            <p:ph type="title"/>
          </p:nvPr>
        </p:nvSpPr>
        <p:spPr>
          <a:xfrm>
            <a:off x="387899" y="458024"/>
            <a:ext cx="8368202" cy="686101"/>
          </a:xfrm>
          <a:prstGeom prst="rect">
            <a:avLst/>
          </a:prstGeom>
        </p:spPr>
        <p:txBody>
          <a:bodyPr/>
          <a:lstStyle/>
          <a:p>
            <a:pPr/>
            <a:r>
              <a:t>Title Text</a:t>
            </a:r>
          </a:p>
        </p:txBody>
      </p:sp>
      <p:sp>
        <p:nvSpPr>
          <p:cNvPr id="15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166" name="Google Shape;89;p19"/>
          <p:cNvSpPr/>
          <p:nvPr/>
        </p:nvSpPr>
        <p:spPr>
          <a:xfrm>
            <a:off x="489218" y="1412276"/>
            <a:ext cx="331501" cy="1"/>
          </a:xfrm>
          <a:prstGeom prst="line">
            <a:avLst/>
          </a:prstGeom>
          <a:ln w="38100">
            <a:solidFill>
              <a:schemeClr val="accent4"/>
            </a:solidFill>
          </a:ln>
        </p:spPr>
        <p:txBody>
          <a:bodyPr lIns="0" tIns="0" rIns="0" bIns="0"/>
          <a:lstStyle/>
          <a:p>
            <a:pPr/>
          </a:p>
        </p:txBody>
      </p:sp>
      <p:sp>
        <p:nvSpPr>
          <p:cNvPr id="167" name="Title Text"/>
          <p:cNvSpPr txBox="1"/>
          <p:nvPr>
            <p:ph type="title"/>
          </p:nvPr>
        </p:nvSpPr>
        <p:spPr>
          <a:xfrm>
            <a:off x="387899" y="555600"/>
            <a:ext cx="2808001" cy="755700"/>
          </a:xfrm>
          <a:prstGeom prst="rect">
            <a:avLst/>
          </a:prstGeom>
        </p:spPr>
        <p:txBody>
          <a:bodyPr/>
          <a:lstStyle>
            <a:lvl1pPr>
              <a:defRPr sz="2400"/>
            </a:lvl1pPr>
          </a:lstStyle>
          <a:p>
            <a:pPr/>
            <a:r>
              <a:t>Title Text</a:t>
            </a:r>
          </a:p>
        </p:txBody>
      </p:sp>
      <p:sp>
        <p:nvSpPr>
          <p:cNvPr id="168" name="Body Level One…"/>
          <p:cNvSpPr txBox="1"/>
          <p:nvPr>
            <p:ph type="body" sz="quarter" idx="1"/>
          </p:nvPr>
        </p:nvSpPr>
        <p:spPr>
          <a:xfrm>
            <a:off x="387899" y="1594024"/>
            <a:ext cx="2808001" cy="2681101"/>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16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176" name="Title Text"/>
          <p:cNvSpPr txBox="1"/>
          <p:nvPr>
            <p:ph type="title"/>
          </p:nvPr>
        </p:nvSpPr>
        <p:spPr>
          <a:xfrm>
            <a:off x="490250" y="526349"/>
            <a:ext cx="5618701" cy="4090801"/>
          </a:xfrm>
          <a:prstGeom prst="rect">
            <a:avLst/>
          </a:prstGeom>
        </p:spPr>
        <p:txBody>
          <a:bodyPr anchor="ctr"/>
          <a:lstStyle>
            <a:lvl1pPr>
              <a:defRPr sz="4800"/>
            </a:lvl1pPr>
          </a:lstStyle>
          <a:p>
            <a:pPr/>
            <a:r>
              <a:t>Title Text</a:t>
            </a:r>
          </a:p>
        </p:txBody>
      </p:sp>
      <p:sp>
        <p:nvSpPr>
          <p:cNvPr id="17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184" name="Google Shape;97;p21"/>
          <p:cNvSpPr/>
          <p:nvPr/>
        </p:nvSpPr>
        <p:spPr>
          <a:xfrm>
            <a:off x="4572000" y="-75"/>
            <a:ext cx="4572000" cy="5143501"/>
          </a:xfrm>
          <a:prstGeom prst="rect">
            <a:avLst/>
          </a:prstGeom>
          <a:solidFill>
            <a:srgbClr val="004065"/>
          </a:solidFill>
          <a:ln w="12700">
            <a:miter lim="400000"/>
          </a:ln>
        </p:spPr>
        <p:txBody>
          <a:bodyPr lIns="0" tIns="0" rIns="0" bIns="0" anchor="ctr"/>
          <a:lstStyle/>
          <a:p>
            <a:pPr>
              <a:defRPr>
                <a:solidFill>
                  <a:srgbClr val="000000"/>
                </a:solidFill>
              </a:defRPr>
            </a:pPr>
          </a:p>
        </p:txBody>
      </p:sp>
      <p:sp>
        <p:nvSpPr>
          <p:cNvPr id="185" name="Google Shape;98;p21"/>
          <p:cNvSpPr/>
          <p:nvPr/>
        </p:nvSpPr>
        <p:spPr>
          <a:xfrm>
            <a:off x="5029675" y="4495503"/>
            <a:ext cx="540901" cy="1"/>
          </a:xfrm>
          <a:prstGeom prst="line">
            <a:avLst/>
          </a:prstGeom>
          <a:ln w="38100">
            <a:solidFill>
              <a:schemeClr val="accent5"/>
            </a:solidFill>
          </a:ln>
        </p:spPr>
        <p:txBody>
          <a:bodyPr lIns="0" tIns="0" rIns="0" bIns="0"/>
          <a:lstStyle/>
          <a:p>
            <a:pPr/>
          </a:p>
        </p:txBody>
      </p:sp>
      <p:sp>
        <p:nvSpPr>
          <p:cNvPr id="186" name="Title Text"/>
          <p:cNvSpPr txBox="1"/>
          <p:nvPr>
            <p:ph type="title"/>
          </p:nvPr>
        </p:nvSpPr>
        <p:spPr>
          <a:xfrm>
            <a:off x="265500" y="1209075"/>
            <a:ext cx="4045200" cy="1506301"/>
          </a:xfrm>
          <a:prstGeom prst="rect">
            <a:avLst/>
          </a:prstGeom>
        </p:spPr>
        <p:txBody>
          <a:bodyPr/>
          <a:lstStyle>
            <a:lvl1pPr algn="ctr">
              <a:defRPr sz="3800"/>
            </a:lvl1pPr>
          </a:lstStyle>
          <a:p>
            <a:pPr/>
            <a:r>
              <a:t>Title Text</a:t>
            </a:r>
          </a:p>
        </p:txBody>
      </p:sp>
      <p:sp>
        <p:nvSpPr>
          <p:cNvPr id="187" name="Body Level One…"/>
          <p:cNvSpPr txBox="1"/>
          <p:nvPr>
            <p:ph type="body" sz="quarter" idx="1"/>
          </p:nvPr>
        </p:nvSpPr>
        <p:spPr>
          <a:xfrm>
            <a:off x="265500" y="2769000"/>
            <a:ext cx="4045200" cy="1345501"/>
          </a:xfrm>
          <a:prstGeom prst="rect">
            <a:avLst/>
          </a:prstGeom>
        </p:spPr>
        <p:txBody>
          <a:bodyPr/>
          <a:lstStyle>
            <a:lvl1pPr marL="342900" indent="-228600" algn="ctr">
              <a:lnSpc>
                <a:spcPct val="100000"/>
              </a:lnSpc>
              <a:buClrTx/>
              <a:buSzTx/>
              <a:buFontTx/>
              <a:buNone/>
              <a:defRPr sz="2100">
                <a:solidFill>
                  <a:schemeClr val="accent5"/>
                </a:solidFill>
              </a:defRPr>
            </a:lvl1pPr>
            <a:lvl2pPr marL="342900" indent="254000" algn="ctr">
              <a:lnSpc>
                <a:spcPct val="100000"/>
              </a:lnSpc>
              <a:buClrTx/>
              <a:buSzTx/>
              <a:buFontTx/>
              <a:buNone/>
              <a:defRPr sz="2100">
                <a:solidFill>
                  <a:schemeClr val="accent5"/>
                </a:solidFill>
              </a:defRPr>
            </a:lvl2pPr>
            <a:lvl3pPr marL="342900" indent="711200" algn="ctr">
              <a:lnSpc>
                <a:spcPct val="100000"/>
              </a:lnSpc>
              <a:buClrTx/>
              <a:buSzTx/>
              <a:buFontTx/>
              <a:buNone/>
              <a:defRPr sz="2100">
                <a:solidFill>
                  <a:schemeClr val="accent5"/>
                </a:solidFill>
              </a:defRPr>
            </a:lvl3pPr>
            <a:lvl4pPr marL="342900" indent="1168400" algn="ctr">
              <a:lnSpc>
                <a:spcPct val="100000"/>
              </a:lnSpc>
              <a:buClrTx/>
              <a:buSzTx/>
              <a:buFontTx/>
              <a:buNone/>
              <a:defRPr sz="2100">
                <a:solidFill>
                  <a:schemeClr val="accent5"/>
                </a:solidFill>
              </a:defRPr>
            </a:lvl4pPr>
            <a:lvl5pPr marL="342900" indent="1625600" algn="ctr">
              <a:lnSpc>
                <a:spcPct val="100000"/>
              </a:lnSpc>
              <a:buClrTx/>
              <a:buSzTx/>
              <a:buFontTx/>
              <a:buNone/>
              <a:defRPr sz="2100">
                <a:solidFill>
                  <a:schemeClr val="accent5"/>
                </a:solidFill>
              </a:defRPr>
            </a:lvl5pPr>
          </a:lstStyle>
          <a:p>
            <a:pPr/>
            <a:r>
              <a:t>Body Level One</a:t>
            </a:r>
          </a:p>
          <a:p>
            <a:pPr lvl="1"/>
            <a:r>
              <a:t>Body Level Two</a:t>
            </a:r>
          </a:p>
          <a:p>
            <a:pPr lvl="2"/>
            <a:r>
              <a:t>Body Level Three</a:t>
            </a:r>
          </a:p>
          <a:p>
            <a:pPr lvl="3"/>
            <a:r>
              <a:t>Body Level Four</a:t>
            </a:r>
          </a:p>
          <a:p>
            <a:pPr lvl="4"/>
            <a:r>
              <a:t>Body Level Five</a:t>
            </a:r>
          </a:p>
        </p:txBody>
      </p:sp>
      <p:sp>
        <p:nvSpPr>
          <p:cNvPr id="188" name="Google Shape;101;p21"/>
          <p:cNvSpPr txBox="1"/>
          <p:nvPr>
            <p:ph type="body" sz="half" idx="21"/>
          </p:nvPr>
        </p:nvSpPr>
        <p:spPr>
          <a:xfrm>
            <a:off x="4939500" y="724199"/>
            <a:ext cx="3837000" cy="3695101"/>
          </a:xfrm>
          <a:prstGeom prst="rect">
            <a:avLst/>
          </a:prstGeom>
        </p:spPr>
        <p:txBody>
          <a:bodyPr anchor="ctr"/>
          <a:lstStyle/>
          <a:p>
            <a:pPr/>
          </a:p>
        </p:txBody>
      </p:sp>
      <p:sp>
        <p:nvSpPr>
          <p:cNvPr id="18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23" name="Google Shape;17;p3"/>
          <p:cNvSpPr/>
          <p:nvPr/>
        </p:nvSpPr>
        <p:spPr>
          <a:xfrm>
            <a:off x="4359602" y="2817464"/>
            <a:ext cx="424801" cy="1"/>
          </a:xfrm>
          <a:prstGeom prst="line">
            <a:avLst/>
          </a:prstGeom>
          <a:ln w="38100">
            <a:solidFill>
              <a:schemeClr val="accent4"/>
            </a:solidFill>
          </a:ln>
        </p:spPr>
        <p:txBody>
          <a:bodyPr lIns="0" tIns="0" rIns="0" bIns="0"/>
          <a:lstStyle/>
          <a:p>
            <a:pPr/>
          </a:p>
        </p:txBody>
      </p:sp>
      <p:sp>
        <p:nvSpPr>
          <p:cNvPr id="24" name="Title Text"/>
          <p:cNvSpPr txBox="1"/>
          <p:nvPr>
            <p:ph type="title"/>
          </p:nvPr>
        </p:nvSpPr>
        <p:spPr>
          <a:xfrm>
            <a:off x="480750" y="1764950"/>
            <a:ext cx="8222100" cy="907501"/>
          </a:xfrm>
          <a:prstGeom prst="rect">
            <a:avLst/>
          </a:prstGeom>
        </p:spPr>
        <p:txBody>
          <a:bodyPr/>
          <a:lstStyle>
            <a:lvl1pPr algn="ctr">
              <a:defRPr sz="4800"/>
            </a:lvl1pPr>
          </a:lstStyle>
          <a:p>
            <a:pPr/>
            <a:r>
              <a:t>Title Text</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196" name="Body Level One…"/>
          <p:cNvSpPr txBox="1"/>
          <p:nvPr>
            <p:ph type="body" sz="quarter" idx="1"/>
          </p:nvPr>
        </p:nvSpPr>
        <p:spPr>
          <a:xfrm>
            <a:off x="319499" y="4233724"/>
            <a:ext cx="5998802" cy="598801"/>
          </a:xfrm>
          <a:prstGeom prst="rect">
            <a:avLst/>
          </a:prstGeom>
        </p:spPr>
        <p:txBody>
          <a:bodyPr anchor="ctr"/>
          <a:lstStyle>
            <a:lvl1pPr marL="228600" indent="0">
              <a:lnSpc>
                <a:spcPct val="100000"/>
              </a:lnSpc>
              <a:buClrTx/>
              <a:buSzTx/>
              <a:buFontTx/>
              <a:buNone/>
              <a:defRPr>
                <a:latin typeface="Roboto Slab"/>
                <a:ea typeface="Roboto Slab"/>
                <a:cs typeface="Roboto Slab"/>
                <a:sym typeface="Roboto Slab"/>
              </a:defRPr>
            </a:lvl1pPr>
            <a:lvl2pPr>
              <a:lnSpc>
                <a:spcPct val="100000"/>
              </a:lnSpc>
              <a:buClrTx/>
              <a:buFontTx/>
              <a:defRPr>
                <a:latin typeface="Roboto Slab"/>
                <a:ea typeface="Roboto Slab"/>
                <a:cs typeface="Roboto Slab"/>
                <a:sym typeface="Roboto Slab"/>
              </a:defRPr>
            </a:lvl2pPr>
            <a:lvl3pPr>
              <a:lnSpc>
                <a:spcPct val="100000"/>
              </a:lnSpc>
              <a:buClrTx/>
              <a:buFontTx/>
              <a:defRPr>
                <a:latin typeface="Roboto Slab"/>
                <a:ea typeface="Roboto Slab"/>
                <a:cs typeface="Roboto Slab"/>
                <a:sym typeface="Roboto Slab"/>
              </a:defRPr>
            </a:lvl3pPr>
            <a:lvl4pPr>
              <a:lnSpc>
                <a:spcPct val="100000"/>
              </a:lnSpc>
              <a:buClrTx/>
              <a:buFontTx/>
              <a:defRPr>
                <a:latin typeface="Roboto Slab"/>
                <a:ea typeface="Roboto Slab"/>
                <a:cs typeface="Roboto Slab"/>
                <a:sym typeface="Roboto Slab"/>
              </a:defRPr>
            </a:lvl4pPr>
            <a:lvl5pPr>
              <a:lnSpc>
                <a:spcPct val="100000"/>
              </a:lnSpc>
              <a:buClrTx/>
              <a:buFontTx/>
              <a:defRPr>
                <a:latin typeface="Roboto Slab"/>
                <a:ea typeface="Roboto Slab"/>
                <a:cs typeface="Roboto Slab"/>
                <a:sym typeface="Roboto Slab"/>
              </a:defRPr>
            </a:lvl5pPr>
          </a:lstStyle>
          <a:p>
            <a:pPr/>
            <a:r>
              <a:t>Body Level One</a:t>
            </a:r>
          </a:p>
          <a:p>
            <a:pPr lvl="1"/>
            <a:r>
              <a:t>Body Level Two</a:t>
            </a:r>
          </a:p>
          <a:p>
            <a:pPr lvl="2"/>
            <a:r>
              <a:t>Body Level Three</a:t>
            </a:r>
          </a:p>
          <a:p>
            <a:pPr lvl="3"/>
            <a:r>
              <a:t>Body Level Four</a:t>
            </a:r>
          </a:p>
          <a:p>
            <a:pPr lvl="4"/>
            <a:r>
              <a:t>Body Level Five</a:t>
            </a:r>
          </a:p>
        </p:txBody>
      </p:sp>
      <p:sp>
        <p:nvSpPr>
          <p:cNvPr id="19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204" name="Google Shape;107;p23"/>
          <p:cNvSpPr/>
          <p:nvPr/>
        </p:nvSpPr>
        <p:spPr>
          <a:xfrm>
            <a:off x="149" y="5076825"/>
            <a:ext cx="9143702" cy="66600"/>
          </a:xfrm>
          <a:prstGeom prst="rect">
            <a:avLst/>
          </a:prstGeom>
          <a:solidFill>
            <a:schemeClr val="accent4"/>
          </a:solidFill>
          <a:ln w="12700">
            <a:miter lim="400000"/>
          </a:ln>
        </p:spPr>
        <p:txBody>
          <a:bodyPr lIns="0" tIns="0" rIns="0" bIns="0" anchor="ctr"/>
          <a:lstStyle/>
          <a:p>
            <a:pPr>
              <a:defRPr>
                <a:solidFill>
                  <a:srgbClr val="000000"/>
                </a:solidFill>
              </a:defRPr>
            </a:pPr>
          </a:p>
        </p:txBody>
      </p:sp>
      <p:sp>
        <p:nvSpPr>
          <p:cNvPr id="205" name="xx%"/>
          <p:cNvSpPr txBox="1"/>
          <p:nvPr>
            <p:ph type="title" hasCustomPrompt="1"/>
          </p:nvPr>
        </p:nvSpPr>
        <p:spPr>
          <a:xfrm>
            <a:off x="387899" y="1152450"/>
            <a:ext cx="8368202" cy="1538400"/>
          </a:xfrm>
          <a:prstGeom prst="rect">
            <a:avLst/>
          </a:prstGeom>
        </p:spPr>
        <p:txBody>
          <a:bodyPr anchor="ctr"/>
          <a:lstStyle>
            <a:lvl1pPr algn="ctr">
              <a:defRPr sz="13000">
                <a:solidFill>
                  <a:schemeClr val="accent5"/>
                </a:solidFill>
              </a:defRPr>
            </a:lvl1pPr>
          </a:lstStyle>
          <a:p>
            <a:pPr/>
            <a:r>
              <a:t>xx%</a:t>
            </a:r>
          </a:p>
        </p:txBody>
      </p:sp>
      <p:sp>
        <p:nvSpPr>
          <p:cNvPr id="206" name="Body Level One…"/>
          <p:cNvSpPr txBox="1"/>
          <p:nvPr>
            <p:ph type="body" sz="quarter" idx="1"/>
          </p:nvPr>
        </p:nvSpPr>
        <p:spPr>
          <a:xfrm>
            <a:off x="387899" y="2919450"/>
            <a:ext cx="8368202" cy="1071601"/>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20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21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32" name="Google Shape;21;p4"/>
          <p:cNvSpPr/>
          <p:nvPr/>
        </p:nvSpPr>
        <p:spPr>
          <a:xfrm>
            <a:off x="492563" y="1260284"/>
            <a:ext cx="424801" cy="1"/>
          </a:xfrm>
          <a:prstGeom prst="line">
            <a:avLst/>
          </a:prstGeom>
          <a:ln w="38100">
            <a:solidFill>
              <a:schemeClr val="accent4"/>
            </a:solidFill>
          </a:ln>
        </p:spPr>
        <p:txBody>
          <a:bodyPr lIns="0" tIns="0" rIns="0" bIns="0"/>
          <a:lstStyle/>
          <a:p>
            <a:pPr/>
          </a:p>
        </p:txBody>
      </p:sp>
      <p:sp>
        <p:nvSpPr>
          <p:cNvPr id="33" name="Title Text"/>
          <p:cNvSpPr txBox="1"/>
          <p:nvPr>
            <p:ph type="title"/>
          </p:nvPr>
        </p:nvSpPr>
        <p:spPr>
          <a:xfrm>
            <a:off x="387899" y="458024"/>
            <a:ext cx="8368202" cy="686101"/>
          </a:xfrm>
          <a:prstGeom prst="rect">
            <a:avLst/>
          </a:prstGeom>
        </p:spPr>
        <p:txBody>
          <a:bodyPr/>
          <a:lstStyle/>
          <a:p>
            <a:pPr/>
            <a:r>
              <a:t>Title Text</a:t>
            </a:r>
          </a:p>
        </p:txBody>
      </p:sp>
      <p:sp>
        <p:nvSpPr>
          <p:cNvPr id="34" name="Body Level One…"/>
          <p:cNvSpPr txBox="1"/>
          <p:nvPr>
            <p:ph type="body" idx="1"/>
          </p:nvPr>
        </p:nvSpPr>
        <p:spPr>
          <a:xfrm>
            <a:off x="387899" y="1489823"/>
            <a:ext cx="8368202" cy="3078902"/>
          </a:xfrm>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42" name="Google Shape;26;p5"/>
          <p:cNvSpPr/>
          <p:nvPr/>
        </p:nvSpPr>
        <p:spPr>
          <a:xfrm>
            <a:off x="492563" y="1260284"/>
            <a:ext cx="424801" cy="1"/>
          </a:xfrm>
          <a:prstGeom prst="line">
            <a:avLst/>
          </a:prstGeom>
          <a:ln w="38100">
            <a:solidFill>
              <a:schemeClr val="accent4"/>
            </a:solidFill>
          </a:ln>
        </p:spPr>
        <p:txBody>
          <a:bodyPr lIns="0" tIns="0" rIns="0" bIns="0"/>
          <a:lstStyle/>
          <a:p>
            <a:pPr/>
          </a:p>
        </p:txBody>
      </p:sp>
      <p:sp>
        <p:nvSpPr>
          <p:cNvPr id="43" name="Title Text"/>
          <p:cNvSpPr txBox="1"/>
          <p:nvPr>
            <p:ph type="title"/>
          </p:nvPr>
        </p:nvSpPr>
        <p:spPr>
          <a:xfrm>
            <a:off x="387899" y="458024"/>
            <a:ext cx="8368202" cy="686101"/>
          </a:xfrm>
          <a:prstGeom prst="rect">
            <a:avLst/>
          </a:prstGeom>
        </p:spPr>
        <p:txBody>
          <a:bodyPr/>
          <a:lstStyle/>
          <a:p>
            <a:pPr/>
            <a:r>
              <a:t>Title Text</a:t>
            </a:r>
          </a:p>
        </p:txBody>
      </p:sp>
      <p:sp>
        <p:nvSpPr>
          <p:cNvPr id="44" name="Body Level One…"/>
          <p:cNvSpPr txBox="1"/>
          <p:nvPr>
            <p:ph type="body" sz="half" idx="1"/>
          </p:nvPr>
        </p:nvSpPr>
        <p:spPr>
          <a:xfrm>
            <a:off x="387899" y="1489824"/>
            <a:ext cx="3999902" cy="3078902"/>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45" name="Google Shape;29;p5"/>
          <p:cNvSpPr txBox="1"/>
          <p:nvPr>
            <p:ph type="body" sz="half" idx="21"/>
          </p:nvPr>
        </p:nvSpPr>
        <p:spPr>
          <a:xfrm>
            <a:off x="4756199" y="1489824"/>
            <a:ext cx="3999902" cy="3078901"/>
          </a:xfrm>
          <a:prstGeom prst="rect">
            <a:avLst/>
          </a:prstGeom>
        </p:spPr>
        <p:txBody>
          <a:bodyPr/>
          <a:lstStyle/>
          <a:p>
            <a:pPr indent="-317500">
              <a:buSzPts val="1400"/>
              <a:defRPr sz="1400"/>
            </a:pPr>
          </a:p>
        </p:txBody>
      </p:sp>
      <p:sp>
        <p:nvSpPr>
          <p:cNvPr id="4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53" name="Title Text"/>
          <p:cNvSpPr txBox="1"/>
          <p:nvPr>
            <p:ph type="title"/>
          </p:nvPr>
        </p:nvSpPr>
        <p:spPr>
          <a:xfrm>
            <a:off x="490250" y="526349"/>
            <a:ext cx="5618701" cy="4090801"/>
          </a:xfrm>
          <a:prstGeom prst="rect">
            <a:avLst/>
          </a:prstGeom>
        </p:spPr>
        <p:txBody>
          <a:bodyPr anchor="ctr"/>
          <a:lstStyle>
            <a:lvl1pPr>
              <a:defRPr sz="4800"/>
            </a:lvl1pPr>
          </a:lstStyle>
          <a:p>
            <a:pPr/>
            <a:r>
              <a:t>Title Text</a:t>
            </a:r>
          </a:p>
        </p:txBody>
      </p:sp>
      <p:sp>
        <p:nvSpPr>
          <p:cNvPr id="5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61" name="Google Shape;35;p7"/>
          <p:cNvSpPr/>
          <p:nvPr/>
        </p:nvSpPr>
        <p:spPr>
          <a:xfrm>
            <a:off x="4572000" y="-75"/>
            <a:ext cx="4572000" cy="5143501"/>
          </a:xfrm>
          <a:prstGeom prst="rect">
            <a:avLst/>
          </a:prstGeom>
          <a:solidFill>
            <a:srgbClr val="004065"/>
          </a:solidFill>
          <a:ln w="12700">
            <a:miter lim="400000"/>
          </a:ln>
        </p:spPr>
        <p:txBody>
          <a:bodyPr lIns="0" tIns="0" rIns="0" bIns="0" anchor="ctr"/>
          <a:lstStyle/>
          <a:p>
            <a:pPr>
              <a:defRPr>
                <a:solidFill>
                  <a:srgbClr val="000000"/>
                </a:solidFill>
              </a:defRPr>
            </a:pPr>
          </a:p>
        </p:txBody>
      </p:sp>
      <p:sp>
        <p:nvSpPr>
          <p:cNvPr id="62" name="Google Shape;36;p7"/>
          <p:cNvSpPr/>
          <p:nvPr/>
        </p:nvSpPr>
        <p:spPr>
          <a:xfrm>
            <a:off x="5029675" y="4495503"/>
            <a:ext cx="540901" cy="1"/>
          </a:xfrm>
          <a:prstGeom prst="line">
            <a:avLst/>
          </a:prstGeom>
          <a:ln w="38100">
            <a:solidFill>
              <a:schemeClr val="accent5"/>
            </a:solidFill>
          </a:ln>
        </p:spPr>
        <p:txBody>
          <a:bodyPr lIns="0" tIns="0" rIns="0" bIns="0"/>
          <a:lstStyle/>
          <a:p>
            <a:pPr/>
          </a:p>
        </p:txBody>
      </p:sp>
      <p:sp>
        <p:nvSpPr>
          <p:cNvPr id="63" name="Title Text"/>
          <p:cNvSpPr txBox="1"/>
          <p:nvPr>
            <p:ph type="title"/>
          </p:nvPr>
        </p:nvSpPr>
        <p:spPr>
          <a:xfrm>
            <a:off x="265500" y="1209075"/>
            <a:ext cx="4045200" cy="1506301"/>
          </a:xfrm>
          <a:prstGeom prst="rect">
            <a:avLst/>
          </a:prstGeom>
        </p:spPr>
        <p:txBody>
          <a:bodyPr/>
          <a:lstStyle>
            <a:lvl1pPr algn="ctr">
              <a:defRPr sz="3800"/>
            </a:lvl1pPr>
          </a:lstStyle>
          <a:p>
            <a:pPr/>
            <a:r>
              <a:t>Title Text</a:t>
            </a:r>
          </a:p>
        </p:txBody>
      </p:sp>
      <p:sp>
        <p:nvSpPr>
          <p:cNvPr id="64" name="Body Level One…"/>
          <p:cNvSpPr txBox="1"/>
          <p:nvPr>
            <p:ph type="body" sz="quarter" idx="1"/>
          </p:nvPr>
        </p:nvSpPr>
        <p:spPr>
          <a:xfrm>
            <a:off x="265500" y="2769000"/>
            <a:ext cx="4045200" cy="1345501"/>
          </a:xfrm>
          <a:prstGeom prst="rect">
            <a:avLst/>
          </a:prstGeom>
        </p:spPr>
        <p:txBody>
          <a:bodyPr/>
          <a:lstStyle>
            <a:lvl1pPr marL="342900" indent="-228600" algn="ctr">
              <a:lnSpc>
                <a:spcPct val="100000"/>
              </a:lnSpc>
              <a:buClrTx/>
              <a:buSzTx/>
              <a:buFontTx/>
              <a:buNone/>
              <a:defRPr sz="2100">
                <a:solidFill>
                  <a:schemeClr val="accent5"/>
                </a:solidFill>
              </a:defRPr>
            </a:lvl1pPr>
            <a:lvl2pPr marL="342900" indent="254000" algn="ctr">
              <a:lnSpc>
                <a:spcPct val="100000"/>
              </a:lnSpc>
              <a:buClrTx/>
              <a:buSzTx/>
              <a:buFontTx/>
              <a:buNone/>
              <a:defRPr sz="2100">
                <a:solidFill>
                  <a:schemeClr val="accent5"/>
                </a:solidFill>
              </a:defRPr>
            </a:lvl2pPr>
            <a:lvl3pPr marL="342900" indent="711200" algn="ctr">
              <a:lnSpc>
                <a:spcPct val="100000"/>
              </a:lnSpc>
              <a:buClrTx/>
              <a:buSzTx/>
              <a:buFontTx/>
              <a:buNone/>
              <a:defRPr sz="2100">
                <a:solidFill>
                  <a:schemeClr val="accent5"/>
                </a:solidFill>
              </a:defRPr>
            </a:lvl3pPr>
            <a:lvl4pPr marL="342900" indent="1168400" algn="ctr">
              <a:lnSpc>
                <a:spcPct val="100000"/>
              </a:lnSpc>
              <a:buClrTx/>
              <a:buSzTx/>
              <a:buFontTx/>
              <a:buNone/>
              <a:defRPr sz="2100">
                <a:solidFill>
                  <a:schemeClr val="accent5"/>
                </a:solidFill>
              </a:defRPr>
            </a:lvl4pPr>
            <a:lvl5pPr marL="342900" indent="1625600" algn="ctr">
              <a:lnSpc>
                <a:spcPct val="100000"/>
              </a:lnSpc>
              <a:buClrTx/>
              <a:buSzTx/>
              <a:buFontTx/>
              <a:buNone/>
              <a:defRPr sz="2100">
                <a:solidFill>
                  <a:schemeClr val="accent5"/>
                </a:solidFill>
              </a:defRPr>
            </a:lvl5pPr>
          </a:lstStyle>
          <a:p>
            <a:pPr/>
            <a:r>
              <a:t>Body Level One</a:t>
            </a:r>
          </a:p>
          <a:p>
            <a:pPr lvl="1"/>
            <a:r>
              <a:t>Body Level Two</a:t>
            </a:r>
          </a:p>
          <a:p>
            <a:pPr lvl="2"/>
            <a:r>
              <a:t>Body Level Three</a:t>
            </a:r>
          </a:p>
          <a:p>
            <a:pPr lvl="3"/>
            <a:r>
              <a:t>Body Level Four</a:t>
            </a:r>
          </a:p>
          <a:p>
            <a:pPr lvl="4"/>
            <a:r>
              <a:t>Body Level Five</a:t>
            </a:r>
          </a:p>
        </p:txBody>
      </p:sp>
      <p:sp>
        <p:nvSpPr>
          <p:cNvPr id="65" name="Google Shape;39;p7"/>
          <p:cNvSpPr txBox="1"/>
          <p:nvPr>
            <p:ph type="body" sz="half" idx="21"/>
          </p:nvPr>
        </p:nvSpPr>
        <p:spPr>
          <a:xfrm>
            <a:off x="4939500" y="724199"/>
            <a:ext cx="3837000" cy="3695101"/>
          </a:xfrm>
          <a:prstGeom prst="rect">
            <a:avLst/>
          </a:prstGeom>
        </p:spPr>
        <p:txBody>
          <a:bodyPr anchor="ctr"/>
          <a:lstStyle/>
          <a:p>
            <a:pPr/>
          </a:p>
        </p:txBody>
      </p:sp>
      <p:sp>
        <p:nvSpPr>
          <p:cNvPr id="6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73" name="Google Shape;42;p8"/>
          <p:cNvSpPr/>
          <p:nvPr/>
        </p:nvSpPr>
        <p:spPr>
          <a:xfrm>
            <a:off x="149" y="5076825"/>
            <a:ext cx="9143702" cy="66600"/>
          </a:xfrm>
          <a:prstGeom prst="rect">
            <a:avLst/>
          </a:prstGeom>
          <a:solidFill>
            <a:schemeClr val="accent4"/>
          </a:solidFill>
          <a:ln w="12700">
            <a:miter lim="400000"/>
          </a:ln>
        </p:spPr>
        <p:txBody>
          <a:bodyPr lIns="0" tIns="0" rIns="0" bIns="0" anchor="ctr"/>
          <a:lstStyle/>
          <a:p>
            <a:pPr>
              <a:defRPr>
                <a:solidFill>
                  <a:srgbClr val="000000"/>
                </a:solidFill>
              </a:defRPr>
            </a:pPr>
          </a:p>
        </p:txBody>
      </p:sp>
      <p:sp>
        <p:nvSpPr>
          <p:cNvPr id="74" name="xx%"/>
          <p:cNvSpPr txBox="1"/>
          <p:nvPr>
            <p:ph type="title" hasCustomPrompt="1"/>
          </p:nvPr>
        </p:nvSpPr>
        <p:spPr>
          <a:xfrm>
            <a:off x="387899" y="1152450"/>
            <a:ext cx="8368202" cy="1538400"/>
          </a:xfrm>
          <a:prstGeom prst="rect">
            <a:avLst/>
          </a:prstGeom>
        </p:spPr>
        <p:txBody>
          <a:bodyPr anchor="ctr"/>
          <a:lstStyle>
            <a:lvl1pPr algn="ctr">
              <a:defRPr sz="13000">
                <a:solidFill>
                  <a:schemeClr val="accent5"/>
                </a:solidFill>
              </a:defRPr>
            </a:lvl1pPr>
          </a:lstStyle>
          <a:p>
            <a:pPr/>
            <a:r>
              <a:t>xx%</a:t>
            </a:r>
          </a:p>
        </p:txBody>
      </p:sp>
      <p:sp>
        <p:nvSpPr>
          <p:cNvPr id="75" name="Body Level One…"/>
          <p:cNvSpPr txBox="1"/>
          <p:nvPr>
            <p:ph type="body" sz="quarter" idx="1"/>
          </p:nvPr>
        </p:nvSpPr>
        <p:spPr>
          <a:xfrm>
            <a:off x="387899" y="2919450"/>
            <a:ext cx="8368202" cy="1071601"/>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7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8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90" name="Title Text"/>
          <p:cNvSpPr txBox="1"/>
          <p:nvPr>
            <p:ph type="title"/>
          </p:nvPr>
        </p:nvSpPr>
        <p:spPr>
          <a:xfrm>
            <a:off x="387899" y="458024"/>
            <a:ext cx="8368202" cy="686101"/>
          </a:xfrm>
          <a:prstGeom prst="rect">
            <a:avLst/>
          </a:prstGeom>
        </p:spPr>
        <p:txBody>
          <a:bodyPr/>
          <a:lstStyle/>
          <a:p>
            <a:pPr/>
            <a:r>
              <a:t>Title Text</a:t>
            </a:r>
          </a:p>
        </p:txBody>
      </p:sp>
      <p:sp>
        <p:nvSpPr>
          <p:cNvPr id="9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00517C"/>
        </a:solidFill>
      </p:bgPr>
    </p:bg>
    <p:spTree>
      <p:nvGrpSpPr>
        <p:cNvPr id="1" name=""/>
        <p:cNvGrpSpPr/>
        <p:nvPr/>
      </p:nvGrpSpPr>
      <p:grpSpPr>
        <a:xfrm>
          <a:off x="0" y="0"/>
          <a:ext cx="0" cy="0"/>
          <a:chOff x="0" y="0"/>
          <a:chExt cx="0" cy="0"/>
        </a:xfrm>
      </p:grpSpPr>
      <p:sp>
        <p:nvSpPr>
          <p:cNvPr id="2" name="Title Text"/>
          <p:cNvSpPr txBox="1"/>
          <p:nvPr>
            <p:ph type="title"/>
          </p:nvPr>
        </p:nvSpPr>
        <p:spPr>
          <a:xfrm>
            <a:off x="457200" y="0"/>
            <a:ext cx="8229600" cy="1063229"/>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chor="b">
            <a:normAutofit fontScale="100000" lnSpcReduction="0"/>
          </a:bodyPr>
          <a:lstStyle/>
          <a:p>
            <a:pPr/>
            <a:r>
              <a:t>Title Text</a:t>
            </a:r>
          </a:p>
        </p:txBody>
      </p:sp>
      <p:sp>
        <p:nvSpPr>
          <p:cNvPr id="3" name="Body Level One…"/>
          <p:cNvSpPr txBox="1"/>
          <p:nvPr>
            <p:ph type="body" idx="1"/>
          </p:nvPr>
        </p:nvSpPr>
        <p:spPr>
          <a:xfrm>
            <a:off x="457200" y="1200150"/>
            <a:ext cx="8229600" cy="3943350"/>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684345" y="4692391"/>
            <a:ext cx="336814" cy="335251"/>
          </a:xfrm>
          <a:prstGeom prst="rect">
            <a:avLst/>
          </a:prstGeom>
          <a:ln w="12700">
            <a:miter lim="400000"/>
          </a:ln>
        </p:spPr>
        <p:txBody>
          <a:bodyPr wrap="none" lIns="91424" tIns="91424" rIns="91424" bIns="91424" anchor="ctr">
            <a:normAutofit fontScale="100000" lnSpcReduction="0"/>
          </a:bodyPr>
          <a:lstStyle>
            <a:lvl1pPr algn="r">
              <a:defRPr sz="1000">
                <a:latin typeface="Roboto"/>
                <a:ea typeface="Roboto"/>
                <a:cs typeface="Roboto"/>
                <a:sym typeface="Roboto"/>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1pPr>
      <a:lvl2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2pPr>
      <a:lvl3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3pPr>
      <a:lvl4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4pPr>
      <a:lvl5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5pPr>
      <a:lvl6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6pPr>
      <a:lvl7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7pPr>
      <a:lvl8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8pPr>
      <a:lvl9pPr marL="0" marR="0" indent="0" algn="l" defTabSz="914400" rtl="0" latinLnBrk="0">
        <a:lnSpc>
          <a:spcPct val="100000"/>
        </a:lnSpc>
        <a:spcBef>
          <a:spcPts val="0"/>
        </a:spcBef>
        <a:spcAft>
          <a:spcPts val="0"/>
        </a:spcAft>
        <a:buClrTx/>
        <a:buSzTx/>
        <a:buFontTx/>
        <a:buNone/>
        <a:tabLst/>
        <a:defRPr b="0" baseline="0" cap="none" i="0" spc="0" strike="noStrike" sz="3000" u="none">
          <a:solidFill>
            <a:srgbClr val="FFFFFF"/>
          </a:solidFill>
          <a:uFillTx/>
          <a:latin typeface="Roboto Slab"/>
          <a:ea typeface="Roboto Slab"/>
          <a:cs typeface="Roboto Slab"/>
          <a:sym typeface="Roboto Slab"/>
        </a:defRPr>
      </a:lvl9pPr>
    </p:titleStyle>
    <p:bodyStyle>
      <a:lvl1pPr marL="457200" marR="0" indent="-342900"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1pPr>
      <a:lvl2pPr marL="1005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2pPr>
      <a:lvl3pPr marL="1462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3pPr>
      <a:lvl4pPr marL="1919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4pPr>
      <a:lvl5pPr marL="23767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5pPr>
      <a:lvl6pPr marL="28339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6pPr>
      <a:lvl7pPr marL="32911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7pPr>
      <a:lvl8pPr marL="37483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8pPr>
      <a:lvl9pPr marL="4205514" marR="0" indent="-408214" algn="l" defTabSz="914400" rtl="0" latinLnBrk="0">
        <a:lnSpc>
          <a:spcPct val="115000"/>
        </a:lnSpc>
        <a:spcBef>
          <a:spcPts val="0"/>
        </a:spcBef>
        <a:spcAft>
          <a:spcPts val="0"/>
        </a:spcAft>
        <a:buClr>
          <a:srgbClr val="FFFFFF"/>
        </a:buClr>
        <a:buSzPts val="1800"/>
        <a:buFont typeface="Helvetica"/>
        <a:buChar char="■"/>
        <a:tabLst/>
        <a:defRPr b="0" baseline="0" cap="none" i="0" spc="0" strike="noStrike" sz="1800" u="none">
          <a:solidFill>
            <a:srgbClr val="FFFFFF"/>
          </a:solidFill>
          <a:uFillTx/>
          <a:latin typeface="Roboto"/>
          <a:ea typeface="Roboto"/>
          <a:cs typeface="Roboto"/>
          <a:sym typeface="Roboto"/>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1pPr>
      <a:lvl2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2pPr>
      <a:lvl3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3pPr>
      <a:lvl4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4pPr>
      <a:lvl5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Roboto"/>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12.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8.xml"/><Relationship Id="rId3" Type="http://schemas.openxmlformats.org/officeDocument/2006/relationships/hyperlink" Target="http://www.learningstylequiz.com/" TargetMode="External"/></Relationships>

</file>

<file path=ppt/slides/_rels/slide13.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_rels/slide14.xml.rels><?xml version="1.0" encoding="UTF-8"?>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5.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2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2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2.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23.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24.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6.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27.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8.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9.xml.rels><?xml version="1.0" encoding="UTF-8"?>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eg"/></Relationships>

</file>

<file path=ppt/slides/_rels/slide3.xml.rels><?xml version="1.0" encoding="UTF-8"?>
<Relationships xmlns="http://schemas.openxmlformats.org/package/2006/relationships"><Relationship Id="rId1" Type="http://schemas.openxmlformats.org/officeDocument/2006/relationships/slideLayout" Target="../slideLayouts/slideLayout19.xml"/></Relationships>

</file>

<file path=ppt/slides/_rels/slide30.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3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2.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3.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34.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35.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3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3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 Id="rId3" Type="http://schemas.openxmlformats.org/officeDocument/2006/relationships/hyperlink" Target="https://fyp.citytech.cuny.edu/media/2020/06/The-Companion-online.pdf" TargetMode="External"/></Relationships>

</file>

<file path=ppt/slides/_rels/slide3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9.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9.xml"/></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0.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s>

</file>

<file path=ppt/slides/_rels/slide41.xml.rels><?xml version="1.0" encoding="UTF-8"?>
<Relationships xmlns="http://schemas.openxmlformats.org/package/2006/relationships"><Relationship Id="rId1" Type="http://schemas.openxmlformats.org/officeDocument/2006/relationships/slideLayout" Target="../slideLayouts/slideLayout19.xml"/></Relationships>

</file>

<file path=ppt/slides/_rels/slide42.xml.rels><?xml version="1.0" encoding="UTF-8"?>
<Relationships xmlns="http://schemas.openxmlformats.org/package/2006/relationships"><Relationship Id="rId1" Type="http://schemas.openxmlformats.org/officeDocument/2006/relationships/slideLayout" Target="../slideLayouts/slideLayout14.xml"/></Relationships>

</file>

<file path=ppt/slides/_rels/slide43.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hyperlink" Target="http://creativecommons.org/licenses/by-nc-sa/4.0/" TargetMode="External"/></Relationships>

</file>

<file path=ppt/slides/_rels/slide5.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6.xml.rels><?xml version="1.0" encoding="UTF-8"?>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8.xml.rels><?xml version="1.0" encoding="UTF-8"?>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3" name="Google Shape;117;p25"/>
          <p:cNvSpPr txBox="1"/>
          <p:nvPr>
            <p:ph type="title"/>
          </p:nvPr>
        </p:nvSpPr>
        <p:spPr>
          <a:xfrm>
            <a:off x="1680302" y="1188925"/>
            <a:ext cx="5783401" cy="1457401"/>
          </a:xfrm>
          <a:prstGeom prst="rect">
            <a:avLst/>
          </a:prstGeom>
        </p:spPr>
        <p:txBody>
          <a:bodyPr/>
          <a:lstStyle>
            <a:lvl1pPr>
              <a:defRPr b="1" sz="5500"/>
            </a:lvl1pPr>
          </a:lstStyle>
          <a:p>
            <a:pPr/>
            <a:r>
              <a:t>City Tech 101</a:t>
            </a:r>
          </a:p>
        </p:txBody>
      </p:sp>
      <p:sp>
        <p:nvSpPr>
          <p:cNvPr id="224" name="Google Shape;118;p25"/>
          <p:cNvSpPr txBox="1"/>
          <p:nvPr>
            <p:ph type="body" sz="quarter" idx="1"/>
          </p:nvPr>
        </p:nvSpPr>
        <p:spPr>
          <a:xfrm>
            <a:off x="1680302" y="3280474"/>
            <a:ext cx="5783401" cy="909001"/>
          </a:xfrm>
          <a:prstGeom prst="rect">
            <a:avLst/>
          </a:prstGeom>
        </p:spPr>
        <p:txBody>
          <a:bodyPr/>
          <a:lstStyle>
            <a:lvl1pPr marL="0" indent="0">
              <a:lnSpc>
                <a:spcPct val="80000"/>
              </a:lnSpc>
              <a:defRPr sz="1800"/>
            </a:lvl1pPr>
          </a:lstStyle>
          <a:p>
            <a:pPr/>
            <a:r>
              <a:t>Spring 2023</a:t>
            </a:r>
          </a:p>
        </p:txBody>
      </p:sp>
      <p:grpSp>
        <p:nvGrpSpPr>
          <p:cNvPr id="227" name="Google Shape;119;p25"/>
          <p:cNvGrpSpPr/>
          <p:nvPr/>
        </p:nvGrpSpPr>
        <p:grpSpPr>
          <a:xfrm>
            <a:off x="86850" y="4448816"/>
            <a:ext cx="1273859" cy="607272"/>
            <a:chOff x="0" y="0"/>
            <a:chExt cx="1273858" cy="607270"/>
          </a:xfrm>
        </p:grpSpPr>
        <p:pic>
          <p:nvPicPr>
            <p:cNvPr id="225" name="Google Shape;120;p25" descr="Google Shape;120;p25"/>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226" name="Google Shape;121;p25"/>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4" name="Google Shape;175;p34"/>
          <p:cNvSpPr txBox="1"/>
          <p:nvPr>
            <p:ph type="title"/>
          </p:nvPr>
        </p:nvSpPr>
        <p:spPr>
          <a:xfrm>
            <a:off x="250550" y="1600949"/>
            <a:ext cx="4045200" cy="1789201"/>
          </a:xfrm>
          <a:prstGeom prst="rect">
            <a:avLst/>
          </a:prstGeom>
        </p:spPr>
        <p:txBody>
          <a:bodyPr/>
          <a:lstStyle>
            <a:lvl1pPr>
              <a:defRPr b="1" sz="3400">
                <a:solidFill>
                  <a:schemeClr val="accent5"/>
                </a:solidFill>
              </a:defRPr>
            </a:lvl1pPr>
          </a:lstStyle>
          <a:p>
            <a:pPr/>
            <a:r>
              <a:t>Increased Personal Responsibility</a:t>
            </a:r>
          </a:p>
        </p:txBody>
      </p:sp>
      <p:sp>
        <p:nvSpPr>
          <p:cNvPr id="265" name="Google Shape;176;p34"/>
          <p:cNvSpPr txBox="1"/>
          <p:nvPr>
            <p:ph type="body" sz="half" idx="1"/>
          </p:nvPr>
        </p:nvSpPr>
        <p:spPr>
          <a:xfrm>
            <a:off x="4939500" y="724199"/>
            <a:ext cx="3837000" cy="3695101"/>
          </a:xfrm>
          <a:prstGeom prst="rect">
            <a:avLst/>
          </a:prstGeom>
        </p:spPr>
        <p:txBody>
          <a:bodyPr anchor="ctr"/>
          <a:lstStyle>
            <a:lvl1pPr marL="0" indent="0">
              <a:lnSpc>
                <a:spcPct val="115000"/>
              </a:lnSpc>
              <a:spcBef>
                <a:spcPts val="1200"/>
              </a:spcBef>
              <a:defRPr b="1" sz="2800">
                <a:solidFill>
                  <a:srgbClr val="FFFFFF"/>
                </a:solidFill>
                <a:latin typeface="Roboto Slab"/>
                <a:ea typeface="Roboto Slab"/>
                <a:cs typeface="Roboto Slab"/>
                <a:sym typeface="Roboto Slab"/>
              </a:defRPr>
            </a:lvl1pPr>
          </a:lstStyle>
          <a:p>
            <a:pPr/>
            <a:r>
              <a:t>Taking Control of Your Own Learning</a:t>
            </a:r>
          </a:p>
        </p:txBody>
      </p:sp>
      <p:sp>
        <p:nvSpPr>
          <p:cNvPr id="266" name="Google Shape;177;p34"/>
          <p:cNvSpPr txBox="1"/>
          <p:nvPr/>
        </p:nvSpPr>
        <p:spPr>
          <a:xfrm>
            <a:off x="4307625" y="2272700"/>
            <a:ext cx="599401" cy="9575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sz="5000">
                <a:solidFill>
                  <a:schemeClr val="accent6"/>
                </a:solidFill>
                <a:latin typeface="Impact"/>
                <a:ea typeface="Impact"/>
                <a:cs typeface="Impact"/>
                <a:sym typeface="Impact"/>
              </a:defRPr>
            </a:lvl1pPr>
          </a:lstStyle>
          <a:p>
            <a:pPr/>
            <a:r>
              <a:t>=</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0" name="Google Shape;182;p35"/>
          <p:cNvSpPr txBox="1"/>
          <p:nvPr>
            <p:ph type="title"/>
          </p:nvPr>
        </p:nvSpPr>
        <p:spPr>
          <a:xfrm>
            <a:off x="465024" y="167249"/>
            <a:ext cx="8520602" cy="4692302"/>
          </a:xfrm>
          <a:prstGeom prst="rect">
            <a:avLst/>
          </a:prstGeom>
        </p:spPr>
        <p:txBody>
          <a:bodyPr/>
          <a:lstStyle/>
          <a:p>
            <a:pPr algn="ctr">
              <a:defRPr b="1">
                <a:solidFill>
                  <a:schemeClr val="accent5"/>
                </a:solidFill>
              </a:defRPr>
            </a:pPr>
            <a:r>
              <a:t>How do you learn something new?</a:t>
            </a:r>
          </a:p>
          <a:p>
            <a:pPr algn="ctr"/>
            <a:endParaRPr b="1">
              <a:solidFill>
                <a:schemeClr val="accent5"/>
              </a:solidFill>
            </a:endParaRPr>
          </a:p>
          <a:p>
            <a:pPr algn="ctr">
              <a:defRPr b="1">
                <a:solidFill>
                  <a:schemeClr val="accent6"/>
                </a:solidFill>
              </a:defRPr>
            </a:pPr>
            <a:r>
              <a:t>How do you practice a new skill?</a:t>
            </a:r>
          </a:p>
          <a:p>
            <a:pPr algn="ctr"/>
            <a:endParaRPr b="1">
              <a:solidFill>
                <a:schemeClr val="accent6"/>
              </a:solidFill>
            </a:endParaRPr>
          </a:p>
          <a:p>
            <a:pPr algn="ctr">
              <a:defRPr b="1">
                <a:solidFill>
                  <a:schemeClr val="accent5"/>
                </a:solidFill>
              </a:defRPr>
            </a:pPr>
            <a:r>
              <a:t>How do you know that you understand </a:t>
            </a:r>
          </a:p>
          <a:p>
            <a:pPr algn="ctr">
              <a:defRPr b="1">
                <a:solidFill>
                  <a:schemeClr val="accent5"/>
                </a:solidFill>
              </a:defRPr>
            </a:pPr>
            <a:r>
              <a:t>a new concept?</a:t>
            </a:r>
          </a:p>
          <a:p>
            <a:pPr algn="ctr"/>
            <a:endParaRPr b="1">
              <a:solidFill>
                <a:schemeClr val="accent5"/>
              </a:solidFill>
            </a:endParaRPr>
          </a:p>
          <a:p>
            <a:pPr algn="ctr">
              <a:defRPr b="1">
                <a:solidFill>
                  <a:schemeClr val="accent6"/>
                </a:solidFill>
              </a:defRPr>
            </a:pPr>
            <a:r>
              <a:t>How do you know that you can apply </a:t>
            </a:r>
          </a:p>
          <a:p>
            <a:pPr algn="ctr">
              <a:defRPr b="1">
                <a:solidFill>
                  <a:schemeClr val="accent6"/>
                </a:solidFill>
              </a:defRPr>
            </a:pPr>
            <a:r>
              <a:t>a new idea?</a:t>
            </a:r>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4" name="Google Shape;187;p36"/>
          <p:cNvSpPr txBox="1"/>
          <p:nvPr>
            <p:ph type="title"/>
          </p:nvPr>
        </p:nvSpPr>
        <p:spPr>
          <a:xfrm>
            <a:off x="482275" y="-1"/>
            <a:ext cx="7774500" cy="4085701"/>
          </a:xfrm>
          <a:prstGeom prst="rect">
            <a:avLst/>
          </a:prstGeom>
        </p:spPr>
        <p:txBody>
          <a:bodyPr/>
          <a:lstStyle>
            <a:lvl1pPr>
              <a:defRPr b="1">
                <a:solidFill>
                  <a:schemeClr val="accent5"/>
                </a:solidFill>
              </a:defRPr>
            </a:lvl1pPr>
          </a:lstStyle>
          <a:p>
            <a:pPr/>
            <a:r>
              <a:t>Learning Style Quiz</a:t>
            </a:r>
          </a:p>
        </p:txBody>
      </p:sp>
      <p:sp>
        <p:nvSpPr>
          <p:cNvPr id="275" name="Google Shape;188;p36"/>
          <p:cNvSpPr txBox="1"/>
          <p:nvPr>
            <p:ph type="body" idx="4294967295"/>
          </p:nvPr>
        </p:nvSpPr>
        <p:spPr>
          <a:xfrm>
            <a:off x="109224" y="1994374"/>
            <a:ext cx="8520602" cy="3099902"/>
          </a:xfrm>
          <a:prstGeom prst="rect">
            <a:avLst/>
          </a:prstGeom>
        </p:spPr>
        <p:txBody>
          <a:bodyPr anchor="ctr"/>
          <a:lstStyle>
            <a:lvl1pPr marL="0" indent="0" algn="ctr">
              <a:lnSpc>
                <a:spcPct val="100000"/>
              </a:lnSpc>
              <a:buSzTx/>
              <a:buNone/>
              <a:defRPr b="1" sz="2600" u="sng">
                <a:solidFill>
                  <a:schemeClr val="accent5"/>
                </a:solidFill>
                <a:uFill>
                  <a:solidFill>
                    <a:schemeClr val="accent5"/>
                  </a:solidFill>
                </a:uFill>
                <a:latin typeface="Roboto Slab"/>
                <a:ea typeface="Roboto Slab"/>
                <a:cs typeface="Roboto Slab"/>
                <a:sym typeface="Roboto Slab"/>
                <a:hlinkClick r:id="rId3" invalidUrl="" action="" tgtFrame="" tooltip="" history="1" highlightClick="0" endSnd="0"/>
              </a:defRPr>
            </a:lvl1pPr>
          </a:lstStyle>
          <a:p>
            <a:pPr>
              <a:defRPr>
                <a:solidFill>
                  <a:srgbClr val="FFFFFF"/>
                </a:solidFill>
                <a:uFillTx/>
              </a:defRPr>
            </a:pPr>
            <a:r>
              <a:rPr>
                <a:solidFill>
                  <a:schemeClr val="accent5"/>
                </a:solidFill>
                <a:uFill>
                  <a:solidFill>
                    <a:schemeClr val="accent5"/>
                  </a:solidFill>
                </a:uFill>
                <a:hlinkClick r:id="rId3" invalidUrl="" action="" tgtFrame="" tooltip="" history="1" highlightClick="0" endSnd="0"/>
              </a:rPr>
              <a:t>http://www.learningstylequiz.com/</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79" name="Google Shape;193;p37"/>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Learning Style Quiz</a:t>
            </a:r>
          </a:p>
        </p:txBody>
      </p:sp>
      <p:sp>
        <p:nvSpPr>
          <p:cNvPr id="280" name="Google Shape;194;p37"/>
          <p:cNvSpPr txBox="1"/>
          <p:nvPr>
            <p:ph type="body" idx="1"/>
          </p:nvPr>
        </p:nvSpPr>
        <p:spPr>
          <a:xfrm>
            <a:off x="387899" y="1489823"/>
            <a:ext cx="8368202" cy="3078902"/>
          </a:xfrm>
          <a:prstGeom prst="rect">
            <a:avLst/>
          </a:prstGeom>
        </p:spPr>
        <p:txBody>
          <a:bodyPr anchor="ctr"/>
          <a:lstStyle/>
          <a:p>
            <a:pPr marL="0" indent="0" algn="ctr">
              <a:lnSpc>
                <a:spcPct val="100000"/>
              </a:lnSpc>
              <a:buSzTx/>
              <a:buNone/>
              <a:defRPr b="1" sz="2600">
                <a:latin typeface="Roboto Slab"/>
                <a:ea typeface="Roboto Slab"/>
                <a:cs typeface="Roboto Slab"/>
                <a:sym typeface="Roboto Slab"/>
              </a:defRPr>
            </a:pPr>
            <a:r>
              <a:t>Poll/Share</a:t>
            </a:r>
          </a:p>
          <a:p>
            <a:pPr marL="0" indent="0" algn="ctr">
              <a:lnSpc>
                <a:spcPct val="100000"/>
              </a:lnSpc>
              <a:buSzTx/>
              <a:buNone/>
              <a:defRPr b="1" sz="2600">
                <a:latin typeface="Roboto Slab"/>
                <a:ea typeface="Roboto Slab"/>
                <a:cs typeface="Roboto Slab"/>
                <a:sym typeface="Roboto Slab"/>
              </a:defRPr>
            </a:pPr>
            <a:r>
              <a:t>What type of learner are you?</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4" name="Google Shape;199;p38"/>
          <p:cNvSpPr txBox="1"/>
          <p:nvPr>
            <p:ph type="title"/>
          </p:nvPr>
        </p:nvSpPr>
        <p:spPr>
          <a:xfrm>
            <a:off x="387899" y="1152450"/>
            <a:ext cx="8368202" cy="1538401"/>
          </a:xfrm>
          <a:prstGeom prst="rect">
            <a:avLst/>
          </a:prstGeom>
        </p:spPr>
        <p:txBody>
          <a:bodyPr/>
          <a:lstStyle>
            <a:lvl1pPr defTabSz="694944">
              <a:defRPr b="1" sz="8892"/>
            </a:lvl1pPr>
          </a:lstStyle>
          <a:p>
            <a:pPr/>
            <a:r>
              <a:t>Kinesthetic</a:t>
            </a:r>
          </a:p>
        </p:txBody>
      </p:sp>
      <p:sp>
        <p:nvSpPr>
          <p:cNvPr id="285" name="Google Shape;200;p38"/>
          <p:cNvSpPr txBox="1"/>
          <p:nvPr>
            <p:ph type="body" sz="half" idx="1"/>
          </p:nvPr>
        </p:nvSpPr>
        <p:spPr>
          <a:xfrm>
            <a:off x="116549" y="3166149"/>
            <a:ext cx="8520602" cy="1300801"/>
          </a:xfrm>
          <a:prstGeom prst="rect">
            <a:avLst/>
          </a:prstGeom>
        </p:spPr>
        <p:txBody>
          <a:bodyPr/>
          <a:lstStyle>
            <a:lvl1pPr marL="0" indent="0">
              <a:spcBef>
                <a:spcPts val="1200"/>
              </a:spcBef>
              <a:buSzTx/>
              <a:buNone/>
              <a:defRPr sz="2500">
                <a:solidFill>
                  <a:schemeClr val="accent6"/>
                </a:solidFill>
                <a:latin typeface="Roboto Slab"/>
                <a:ea typeface="Roboto Slab"/>
                <a:cs typeface="Roboto Slab"/>
                <a:sym typeface="Roboto Slab"/>
              </a:defRPr>
            </a:lvl1pPr>
          </a:lstStyle>
          <a:p>
            <a:pPr/>
            <a:r>
              <a:t>Learn by doing</a:t>
            </a:r>
          </a:p>
        </p:txBody>
      </p:sp>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9" name="Google Shape;205;p39"/>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Kinesthetic</a:t>
            </a:r>
          </a:p>
        </p:txBody>
      </p:sp>
      <p:sp>
        <p:nvSpPr>
          <p:cNvPr id="290" name="Google Shape;206;p39"/>
          <p:cNvSpPr txBox="1"/>
          <p:nvPr>
            <p:ph type="body" idx="1"/>
          </p:nvPr>
        </p:nvSpPr>
        <p:spPr>
          <a:xfrm>
            <a:off x="311699" y="1245650"/>
            <a:ext cx="8520602" cy="3483900"/>
          </a:xfrm>
          <a:prstGeom prst="rect">
            <a:avLst/>
          </a:prstGeom>
        </p:spPr>
        <p:txBody>
          <a:bodyPr/>
          <a:lstStyle/>
          <a:p>
            <a:pPr marL="0" indent="0">
              <a:lnSpc>
                <a:spcPct val="163636"/>
              </a:lnSpc>
              <a:buSzTx/>
              <a:buNone/>
              <a:defRPr sz="1000">
                <a:latin typeface="Roboto Slab"/>
                <a:ea typeface="Roboto Slab"/>
                <a:cs typeface="Roboto Slab"/>
                <a:sym typeface="Roboto Slab"/>
              </a:defRPr>
            </a:pPr>
            <a:r>
              <a:t>Like to touch, taste, smell, and be active within the lesson in order to best process and remember </a:t>
            </a:r>
          </a:p>
          <a:p>
            <a:pPr marL="0" indent="0">
              <a:lnSpc>
                <a:spcPct val="163636"/>
              </a:lnSpc>
              <a:spcBef>
                <a:spcPts val="1500"/>
              </a:spcBef>
              <a:buSzTx/>
              <a:buNone/>
              <a:defRPr sz="1000">
                <a:latin typeface="Roboto Slab"/>
                <a:ea typeface="Roboto Slab"/>
                <a:cs typeface="Roboto Slab"/>
                <a:sym typeface="Roboto Slab"/>
              </a:defRPr>
            </a:pPr>
            <a:r>
              <a:t>Need a deep dive to be fully engaged with the material and learn from experiencing</a:t>
            </a:r>
          </a:p>
          <a:p>
            <a:pPr marL="0" indent="0">
              <a:lnSpc>
                <a:spcPct val="171428"/>
              </a:lnSpc>
              <a:spcBef>
                <a:spcPts val="1500"/>
              </a:spcBef>
              <a:buSzTx/>
              <a:buNone/>
              <a:defRPr sz="1000">
                <a:latin typeface="Roboto Slab"/>
                <a:ea typeface="Roboto Slab"/>
                <a:cs typeface="Roboto Slab"/>
                <a:sym typeface="Roboto Slab"/>
              </a:defRPr>
            </a:pPr>
            <a:r>
              <a:t>Tips for optimizing the kinesthetic  learning experience:</a:t>
            </a:r>
          </a:p>
          <a:p>
            <a:pPr indent="-295275">
              <a:lnSpc>
                <a:spcPct val="171428"/>
              </a:lnSpc>
              <a:spcBef>
                <a:spcPts val="800"/>
              </a:spcBef>
              <a:buClr>
                <a:srgbClr val="004065"/>
              </a:buClr>
              <a:buSzPts val="1000"/>
              <a:defRPr sz="1000">
                <a:latin typeface="Roboto Slab"/>
                <a:ea typeface="Roboto Slab"/>
                <a:cs typeface="Roboto Slab"/>
                <a:sym typeface="Roboto Slab"/>
              </a:defRPr>
            </a:pPr>
            <a:r>
              <a:t>Make activities as active as possible. When learning a new language, engage in conversation regularly.</a:t>
            </a:r>
          </a:p>
          <a:p>
            <a:pPr indent="-295275">
              <a:lnSpc>
                <a:spcPct val="171428"/>
              </a:lnSpc>
              <a:buClr>
                <a:srgbClr val="004065"/>
              </a:buClr>
              <a:buSzPts val="1000"/>
              <a:defRPr sz="1000">
                <a:latin typeface="Roboto Slab"/>
                <a:ea typeface="Roboto Slab"/>
                <a:cs typeface="Roboto Slab"/>
                <a:sym typeface="Roboto Slab"/>
              </a:defRPr>
            </a:pPr>
            <a:r>
              <a:t>Background music or other audio stimulation tends to help kinesthetic learners engage with and retain information.</a:t>
            </a:r>
          </a:p>
          <a:p>
            <a:pPr indent="-295275">
              <a:lnSpc>
                <a:spcPct val="171428"/>
              </a:lnSpc>
              <a:buClr>
                <a:srgbClr val="004065"/>
              </a:buClr>
              <a:buSzPts val="1000"/>
              <a:defRPr sz="1000">
                <a:latin typeface="Roboto Slab"/>
                <a:ea typeface="Roboto Slab"/>
                <a:cs typeface="Roboto Slab"/>
                <a:sym typeface="Roboto Slab"/>
              </a:defRPr>
            </a:pPr>
            <a:r>
              <a:t>Highlight key points and/or draw sketches of the material.</a:t>
            </a:r>
          </a:p>
          <a:p>
            <a:pPr indent="-295275">
              <a:lnSpc>
                <a:spcPct val="171428"/>
              </a:lnSpc>
              <a:buClr>
                <a:srgbClr val="004065"/>
              </a:buClr>
              <a:buSzPts val="1000"/>
              <a:defRPr sz="1000">
                <a:latin typeface="Roboto Slab"/>
                <a:ea typeface="Roboto Slab"/>
                <a:cs typeface="Roboto Slab"/>
                <a:sym typeface="Roboto Slab"/>
              </a:defRPr>
            </a:pPr>
            <a:r>
              <a:t>Take your time when working through a lesson to make sure you are fully engaged with what is being taught.</a:t>
            </a:r>
          </a:p>
          <a:p>
            <a:pPr indent="-295275">
              <a:lnSpc>
                <a:spcPct val="171428"/>
              </a:lnSpc>
              <a:buClr>
                <a:srgbClr val="004065"/>
              </a:buClr>
              <a:buSzPts val="1000"/>
              <a:defRPr sz="1000">
                <a:latin typeface="Roboto Slab"/>
                <a:ea typeface="Roboto Slab"/>
                <a:cs typeface="Roboto Slab"/>
                <a:sym typeface="Roboto Slab"/>
              </a:defRPr>
            </a:pPr>
            <a:r>
              <a:t>Sensual stimuli such as foods, drinks, and physical objects that the learner can touch or interact with can be of immense help.</a:t>
            </a:r>
          </a:p>
          <a:p>
            <a:pPr indent="-295275">
              <a:lnSpc>
                <a:spcPct val="171428"/>
              </a:lnSpc>
              <a:buClr>
                <a:srgbClr val="004065"/>
              </a:buClr>
              <a:buSzPts val="1000"/>
              <a:defRPr sz="1000">
                <a:latin typeface="Roboto Slab"/>
                <a:ea typeface="Roboto Slab"/>
                <a:cs typeface="Roboto Slab"/>
                <a:sym typeface="Roboto Slab"/>
              </a:defRPr>
            </a:pPr>
            <a:r>
              <a:t>Make complex tasks visual and interactive.</a:t>
            </a:r>
          </a:p>
          <a:p>
            <a:pPr marL="0" indent="0" algn="r">
              <a:lnSpc>
                <a:spcPct val="171428"/>
              </a:lnSpc>
              <a:spcBef>
                <a:spcPts val="800"/>
              </a:spcBef>
              <a:buSzTx/>
              <a:buNone/>
              <a:defRPr sz="1000">
                <a:latin typeface="Roboto Slab"/>
                <a:ea typeface="Roboto Slab"/>
                <a:cs typeface="Roboto Slab"/>
                <a:sym typeface="Roboto Slab"/>
              </a:defRPr>
            </a:pPr>
            <a:r>
              <a:t>(source: learningstylequiz.com)</a:t>
            </a:r>
          </a:p>
        </p:txBody>
      </p:sp>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2" name="Google Shape;211;p40"/>
          <p:cNvSpPr txBox="1"/>
          <p:nvPr>
            <p:ph type="title"/>
          </p:nvPr>
        </p:nvSpPr>
        <p:spPr>
          <a:xfrm>
            <a:off x="387899" y="1152450"/>
            <a:ext cx="8368202" cy="1538401"/>
          </a:xfrm>
          <a:prstGeom prst="rect">
            <a:avLst/>
          </a:prstGeom>
        </p:spPr>
        <p:txBody>
          <a:bodyPr/>
          <a:lstStyle>
            <a:lvl1pPr defTabSz="694944">
              <a:defRPr b="1" sz="8892"/>
            </a:lvl1pPr>
          </a:lstStyle>
          <a:p>
            <a:pPr/>
            <a:r>
              <a:t>Visual</a:t>
            </a:r>
          </a:p>
        </p:txBody>
      </p:sp>
      <p:sp>
        <p:nvSpPr>
          <p:cNvPr id="293" name="Google Shape;212;p40"/>
          <p:cNvSpPr txBox="1"/>
          <p:nvPr>
            <p:ph type="body" sz="quarter" idx="1"/>
          </p:nvPr>
        </p:nvSpPr>
        <p:spPr>
          <a:xfrm>
            <a:off x="387899" y="2919450"/>
            <a:ext cx="8368202" cy="1071601"/>
          </a:xfrm>
          <a:prstGeom prst="rect">
            <a:avLst/>
          </a:prstGeom>
        </p:spPr>
        <p:txBody>
          <a:bodyPr/>
          <a:lstStyle>
            <a:lvl1pPr marL="0" indent="0">
              <a:spcBef>
                <a:spcPts val="1200"/>
              </a:spcBef>
              <a:buSzTx/>
              <a:buNone/>
              <a:defRPr sz="2500">
                <a:solidFill>
                  <a:schemeClr val="accent6"/>
                </a:solidFill>
                <a:latin typeface="Roboto Slab"/>
                <a:ea typeface="Roboto Slab"/>
                <a:cs typeface="Roboto Slab"/>
                <a:sym typeface="Roboto Slab"/>
              </a:defRPr>
            </a:lvl1pPr>
          </a:lstStyle>
          <a:p>
            <a:pPr/>
            <a:r>
              <a:t>Learn by seeing</a:t>
            </a:r>
          </a:p>
        </p:txBody>
      </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 name="Google Shape;217;p41"/>
          <p:cNvSpPr txBox="1"/>
          <p:nvPr>
            <p:ph type="title"/>
          </p:nvPr>
        </p:nvSpPr>
        <p:spPr>
          <a:xfrm>
            <a:off x="387899" y="458024"/>
            <a:ext cx="8368202" cy="686102"/>
          </a:xfrm>
          <a:prstGeom prst="rect">
            <a:avLst/>
          </a:prstGeom>
        </p:spPr>
        <p:txBody>
          <a:bodyPr/>
          <a:lstStyle>
            <a:lvl1pPr>
              <a:defRPr b="1" sz="2900">
                <a:solidFill>
                  <a:schemeClr val="accent5"/>
                </a:solidFill>
              </a:defRPr>
            </a:lvl1pPr>
          </a:lstStyle>
          <a:p>
            <a:pPr/>
            <a:r>
              <a:t>Visual</a:t>
            </a:r>
          </a:p>
        </p:txBody>
      </p:sp>
      <p:sp>
        <p:nvSpPr>
          <p:cNvPr id="296" name="Google Shape;218;p41"/>
          <p:cNvSpPr txBox="1"/>
          <p:nvPr>
            <p:ph type="body" idx="1"/>
          </p:nvPr>
        </p:nvSpPr>
        <p:spPr>
          <a:xfrm>
            <a:off x="373800" y="1316849"/>
            <a:ext cx="8701200" cy="3099902"/>
          </a:xfrm>
          <a:prstGeom prst="rect">
            <a:avLst/>
          </a:prstGeom>
        </p:spPr>
        <p:txBody>
          <a:bodyPr/>
          <a:lstStyle/>
          <a:p>
            <a:pPr marL="0" indent="0">
              <a:lnSpc>
                <a:spcPct val="171428"/>
              </a:lnSpc>
              <a:buSzTx/>
              <a:buNone/>
              <a:defRPr sz="1000">
                <a:latin typeface="Roboto Slab"/>
                <a:ea typeface="Roboto Slab"/>
                <a:cs typeface="Roboto Slab"/>
                <a:sym typeface="Roboto Slab"/>
              </a:defRPr>
            </a:pPr>
            <a:r>
              <a:t>Process information through writing and reading, good at taking notes. </a:t>
            </a:r>
          </a:p>
          <a:p>
            <a:pPr marL="0" indent="0">
              <a:lnSpc>
                <a:spcPct val="171428"/>
              </a:lnSpc>
              <a:spcBef>
                <a:spcPts val="800"/>
              </a:spcBef>
              <a:buSzTx/>
              <a:buNone/>
              <a:defRPr sz="1000">
                <a:latin typeface="Roboto Slab"/>
                <a:ea typeface="Roboto Slab"/>
                <a:cs typeface="Roboto Slab"/>
                <a:sym typeface="Roboto Slab"/>
              </a:defRPr>
            </a:pPr>
            <a:r>
              <a:t>Memorize by taking a mental picture and using the image to process.</a:t>
            </a:r>
          </a:p>
          <a:p>
            <a:pPr marL="0" indent="0">
              <a:spcBef>
                <a:spcPts val="800"/>
              </a:spcBef>
              <a:buSzTx/>
              <a:buNone/>
              <a:defRPr sz="1000">
                <a:latin typeface="Roboto Slab"/>
                <a:ea typeface="Roboto Slab"/>
                <a:cs typeface="Roboto Slab"/>
                <a:sym typeface="Roboto Slab"/>
              </a:defRPr>
            </a:pPr>
            <a:r>
              <a:t>Tips for optimizing the visual learning experience:</a:t>
            </a:r>
          </a:p>
          <a:p>
            <a:pPr marL="0" indent="0">
              <a:buSzTx/>
              <a:buNone/>
            </a:pPr>
            <a:endParaRPr sz="1000">
              <a:latin typeface="Roboto Slab"/>
              <a:ea typeface="Roboto Slab"/>
              <a:cs typeface="Roboto Slab"/>
              <a:sym typeface="Roboto Slab"/>
            </a:endParaRPr>
          </a:p>
          <a:p>
            <a:pPr indent="-295275">
              <a:lnSpc>
                <a:spcPct val="171428"/>
              </a:lnSpc>
              <a:buClr>
                <a:srgbClr val="004065"/>
              </a:buClr>
              <a:buSzPts val="1000"/>
              <a:defRPr sz="1000">
                <a:latin typeface="Roboto Slab"/>
                <a:ea typeface="Roboto Slab"/>
                <a:cs typeface="Roboto Slab"/>
                <a:sym typeface="Roboto Slab"/>
              </a:defRPr>
            </a:pPr>
            <a:r>
              <a:t>Use attachments such as maps, itineraries, articles, and photos to process and memorize information, and be able to recall it later.</a:t>
            </a:r>
          </a:p>
          <a:p>
            <a:pPr indent="-295275">
              <a:lnSpc>
                <a:spcPct val="171428"/>
              </a:lnSpc>
              <a:buClr>
                <a:srgbClr val="004065"/>
              </a:buClr>
              <a:buSzPts val="1000"/>
              <a:defRPr sz="1000">
                <a:latin typeface="Roboto Slab"/>
                <a:ea typeface="Roboto Slab"/>
                <a:cs typeface="Roboto Slab"/>
                <a:sym typeface="Roboto Slab"/>
              </a:defRPr>
            </a:pPr>
            <a:r>
              <a:t>Take notes – whether that be text, drawing, or charts. Always make sure you’re taking something with you at the end of a lesson!</a:t>
            </a:r>
          </a:p>
          <a:p>
            <a:pPr indent="-295275">
              <a:lnSpc>
                <a:spcPct val="171428"/>
              </a:lnSpc>
              <a:buClr>
                <a:srgbClr val="004065"/>
              </a:buClr>
              <a:buSzPts val="1000"/>
              <a:defRPr sz="1000">
                <a:latin typeface="Roboto Slab"/>
                <a:ea typeface="Roboto Slab"/>
                <a:cs typeface="Roboto Slab"/>
                <a:sym typeface="Roboto Slab"/>
              </a:defRPr>
            </a:pPr>
            <a:r>
              <a:t>Go through notes and ask questions – then modify as needed.</a:t>
            </a:r>
          </a:p>
          <a:p>
            <a:pPr indent="-295275">
              <a:lnSpc>
                <a:spcPct val="171428"/>
              </a:lnSpc>
              <a:buClr>
                <a:srgbClr val="004065"/>
              </a:buClr>
              <a:buSzPts val="1000"/>
              <a:defRPr sz="1000">
                <a:latin typeface="Roboto Slab"/>
                <a:ea typeface="Roboto Slab"/>
                <a:cs typeface="Roboto Slab"/>
                <a:sym typeface="Roboto Slab"/>
              </a:defRPr>
            </a:pPr>
            <a:r>
              <a:t>Pay attention to pauses in a lesson – great opportunities to ensure you have everything jotted down or drawn out.</a:t>
            </a:r>
          </a:p>
          <a:p>
            <a:pPr indent="-295275">
              <a:lnSpc>
                <a:spcPct val="171428"/>
              </a:lnSpc>
              <a:buClr>
                <a:srgbClr val="004065"/>
              </a:buClr>
              <a:buSzPts val="1000"/>
              <a:defRPr sz="1000">
                <a:latin typeface="Roboto Slab"/>
                <a:ea typeface="Roboto Slab"/>
                <a:cs typeface="Roboto Slab"/>
                <a:sym typeface="Roboto Slab"/>
              </a:defRPr>
            </a:pPr>
            <a:r>
              <a:t>Minimize audible or visual distractions.</a:t>
            </a:r>
          </a:p>
          <a:p>
            <a:pPr indent="-295275">
              <a:lnSpc>
                <a:spcPct val="171428"/>
              </a:lnSpc>
              <a:buClr>
                <a:srgbClr val="004065"/>
              </a:buClr>
              <a:buSzPts val="1000"/>
              <a:defRPr sz="1000">
                <a:latin typeface="Roboto Slab"/>
                <a:ea typeface="Roboto Slab"/>
                <a:cs typeface="Roboto Slab"/>
                <a:sym typeface="Roboto Slab"/>
              </a:defRPr>
            </a:pPr>
            <a:r>
              <a:t>Draw sketches/take notes in the margins of a page, in white space below paragraphs, or anywhere there’s room.</a:t>
            </a:r>
          </a:p>
          <a:p>
            <a:pPr marL="0" indent="0" algn="r">
              <a:lnSpc>
                <a:spcPct val="171428"/>
              </a:lnSpc>
              <a:spcBef>
                <a:spcPts val="800"/>
              </a:spcBef>
              <a:buSzTx/>
              <a:buNone/>
              <a:defRPr sz="1000">
                <a:latin typeface="Roboto Slab"/>
                <a:ea typeface="Roboto Slab"/>
                <a:cs typeface="Roboto Slab"/>
                <a:sym typeface="Roboto Slab"/>
              </a:defRPr>
            </a:pPr>
            <a:r>
              <a:t>(source: learningstylequiz.com)</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8" name="Google Shape;223;p42"/>
          <p:cNvSpPr txBox="1"/>
          <p:nvPr>
            <p:ph type="title"/>
          </p:nvPr>
        </p:nvSpPr>
        <p:spPr>
          <a:xfrm>
            <a:off x="387899" y="1152450"/>
            <a:ext cx="8368202" cy="1538401"/>
          </a:xfrm>
          <a:prstGeom prst="rect">
            <a:avLst/>
          </a:prstGeom>
        </p:spPr>
        <p:txBody>
          <a:bodyPr/>
          <a:lstStyle>
            <a:lvl1pPr defTabSz="694944">
              <a:defRPr b="1" sz="8892"/>
            </a:lvl1pPr>
          </a:lstStyle>
          <a:p>
            <a:pPr/>
            <a:r>
              <a:t>Auditory</a:t>
            </a:r>
          </a:p>
        </p:txBody>
      </p:sp>
      <p:sp>
        <p:nvSpPr>
          <p:cNvPr id="299" name="Google Shape;224;p42"/>
          <p:cNvSpPr txBox="1"/>
          <p:nvPr>
            <p:ph type="body" sz="quarter" idx="1"/>
          </p:nvPr>
        </p:nvSpPr>
        <p:spPr>
          <a:xfrm>
            <a:off x="387899" y="2919450"/>
            <a:ext cx="8368202" cy="1071601"/>
          </a:xfrm>
          <a:prstGeom prst="rect">
            <a:avLst/>
          </a:prstGeom>
        </p:spPr>
        <p:txBody>
          <a:bodyPr/>
          <a:lstStyle>
            <a:lvl1pPr marL="0" indent="0">
              <a:spcBef>
                <a:spcPts val="1200"/>
              </a:spcBef>
              <a:buSzTx/>
              <a:buNone/>
              <a:defRPr sz="2500">
                <a:solidFill>
                  <a:schemeClr val="accent6"/>
                </a:solidFill>
                <a:latin typeface="Roboto Slab"/>
                <a:ea typeface="Roboto Slab"/>
                <a:cs typeface="Roboto Slab"/>
                <a:sym typeface="Roboto Slab"/>
              </a:defRPr>
            </a:lvl1pPr>
          </a:lstStyle>
          <a:p>
            <a:pPr/>
            <a:r>
              <a:t>Learn by listening</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1" name="Google Shape;229;p43"/>
          <p:cNvSpPr txBox="1"/>
          <p:nvPr>
            <p:ph type="title"/>
          </p:nvPr>
        </p:nvSpPr>
        <p:spPr>
          <a:xfrm>
            <a:off x="387899" y="458024"/>
            <a:ext cx="8368202" cy="686102"/>
          </a:xfrm>
          <a:prstGeom prst="rect">
            <a:avLst/>
          </a:prstGeom>
        </p:spPr>
        <p:txBody>
          <a:bodyPr/>
          <a:lstStyle/>
          <a:p>
            <a:pPr/>
            <a:r>
              <a:t>Auditory</a:t>
            </a:r>
          </a:p>
        </p:txBody>
      </p:sp>
      <p:sp>
        <p:nvSpPr>
          <p:cNvPr id="302" name="Google Shape;230;p43"/>
          <p:cNvSpPr txBox="1"/>
          <p:nvPr>
            <p:ph type="body" idx="1"/>
          </p:nvPr>
        </p:nvSpPr>
        <p:spPr>
          <a:xfrm>
            <a:off x="387899" y="1489823"/>
            <a:ext cx="8368202" cy="3078902"/>
          </a:xfrm>
          <a:prstGeom prst="rect">
            <a:avLst/>
          </a:prstGeom>
        </p:spPr>
        <p:txBody>
          <a:bodyPr/>
          <a:lstStyle/>
          <a:p>
            <a:pPr marL="0" indent="0" defTabSz="850391">
              <a:lnSpc>
                <a:spcPct val="163636"/>
              </a:lnSpc>
              <a:buSzTx/>
              <a:buNone/>
              <a:defRPr sz="930">
                <a:latin typeface="Roboto Slab"/>
                <a:ea typeface="Roboto Slab"/>
                <a:cs typeface="Roboto Slab"/>
                <a:sym typeface="Roboto Slab"/>
              </a:defRPr>
            </a:pPr>
            <a:r>
              <a:t>Often talk out loud to themselves, helps process thoughts and ideas. </a:t>
            </a:r>
          </a:p>
          <a:p>
            <a:pPr marL="0" indent="0" defTabSz="850391">
              <a:lnSpc>
                <a:spcPct val="163636"/>
              </a:lnSpc>
              <a:spcBef>
                <a:spcPts val="1300"/>
              </a:spcBef>
              <a:buSzTx/>
              <a:buNone/>
              <a:defRPr sz="930">
                <a:latin typeface="Roboto Slab"/>
                <a:ea typeface="Roboto Slab"/>
                <a:cs typeface="Roboto Slab"/>
                <a:sym typeface="Roboto Slab"/>
              </a:defRPr>
            </a:pPr>
            <a:r>
              <a:t>Can struggle with remembering what they read, or putting their thoughts to paper.</a:t>
            </a:r>
          </a:p>
          <a:p>
            <a:pPr marL="0" indent="0" defTabSz="850391">
              <a:lnSpc>
                <a:spcPct val="163636"/>
              </a:lnSpc>
              <a:spcBef>
                <a:spcPts val="1300"/>
              </a:spcBef>
              <a:buSzTx/>
              <a:buNone/>
              <a:defRPr sz="930">
                <a:latin typeface="Roboto Slab"/>
                <a:ea typeface="Roboto Slab"/>
                <a:cs typeface="Roboto Slab"/>
                <a:sym typeface="Roboto Slab"/>
              </a:defRPr>
            </a:pPr>
            <a:r>
              <a:t>Tips for optimizing the auditory learning experience:</a:t>
            </a:r>
          </a:p>
          <a:p>
            <a:pPr marL="425195" indent="-274605" defTabSz="850391">
              <a:lnSpc>
                <a:spcPct val="171428"/>
              </a:lnSpc>
              <a:spcBef>
                <a:spcPts val="1300"/>
              </a:spcBef>
              <a:buClr>
                <a:srgbClr val="004065"/>
              </a:buClr>
              <a:buSzPts val="900"/>
              <a:defRPr sz="930">
                <a:latin typeface="Roboto Slab"/>
                <a:ea typeface="Roboto Slab"/>
                <a:cs typeface="Roboto Slab"/>
                <a:sym typeface="Roboto Slab"/>
              </a:defRPr>
            </a:pPr>
            <a:r>
              <a:t>Finish study sessions or classes with a summary, for a chance to recap. </a:t>
            </a:r>
          </a:p>
          <a:p>
            <a:pPr marL="425195" indent="-274605" defTabSz="850391">
              <a:lnSpc>
                <a:spcPct val="171428"/>
              </a:lnSpc>
              <a:buClr>
                <a:srgbClr val="004065"/>
              </a:buClr>
              <a:buSzPts val="900"/>
              <a:defRPr sz="930">
                <a:latin typeface="Roboto Slab"/>
                <a:ea typeface="Roboto Slab"/>
                <a:cs typeface="Roboto Slab"/>
                <a:sym typeface="Roboto Slab"/>
              </a:defRPr>
            </a:pPr>
            <a:r>
              <a:t>Listen to readings when possible (audio books, text speak programs, podcasts, etc.)</a:t>
            </a:r>
          </a:p>
          <a:p>
            <a:pPr marL="425195" indent="-274605" defTabSz="850391">
              <a:lnSpc>
                <a:spcPct val="171428"/>
              </a:lnSpc>
              <a:buClr>
                <a:srgbClr val="004065"/>
              </a:buClr>
              <a:buSzPts val="900"/>
              <a:defRPr sz="930">
                <a:latin typeface="Roboto Slab"/>
                <a:ea typeface="Roboto Slab"/>
                <a:cs typeface="Roboto Slab"/>
                <a:sym typeface="Roboto Slab"/>
              </a:defRPr>
            </a:pPr>
            <a:r>
              <a:t>Inclusive brainstorming and small group discussion allow ideas to spoken and written simultaneously helping to express ideas and remember them.</a:t>
            </a:r>
          </a:p>
          <a:p>
            <a:pPr marL="425195" indent="-274605" defTabSz="850391">
              <a:lnSpc>
                <a:spcPct val="171428"/>
              </a:lnSpc>
              <a:buClr>
                <a:srgbClr val="004065"/>
              </a:buClr>
              <a:buSzPts val="900"/>
              <a:defRPr sz="930">
                <a:latin typeface="Roboto Slab"/>
                <a:ea typeface="Roboto Slab"/>
                <a:cs typeface="Roboto Slab"/>
                <a:sym typeface="Roboto Slab"/>
              </a:defRPr>
            </a:pPr>
            <a:r>
              <a:t>Study groups and partnered work help things stick more easily. The more conversational, the better! </a:t>
            </a:r>
          </a:p>
          <a:p>
            <a:pPr marL="425195" indent="-274605" defTabSz="850391">
              <a:lnSpc>
                <a:spcPct val="171428"/>
              </a:lnSpc>
              <a:buClr>
                <a:srgbClr val="004065"/>
              </a:buClr>
              <a:buSzPts val="900"/>
              <a:defRPr sz="930">
                <a:latin typeface="Roboto Slab"/>
                <a:ea typeface="Roboto Slab"/>
                <a:cs typeface="Roboto Slab"/>
                <a:sym typeface="Roboto Slab"/>
              </a:defRPr>
            </a:pPr>
            <a:r>
              <a:t>Talk to professors during office hours to reinforce ideas from class.</a:t>
            </a:r>
          </a:p>
          <a:p>
            <a:pPr marL="0" indent="0" algn="r" defTabSz="850391">
              <a:lnSpc>
                <a:spcPct val="171428"/>
              </a:lnSpc>
              <a:spcBef>
                <a:spcPts val="700"/>
              </a:spcBef>
              <a:buSzTx/>
              <a:buNone/>
              <a:defRPr sz="930">
                <a:latin typeface="Roboto Slab"/>
                <a:ea typeface="Roboto Slab"/>
                <a:cs typeface="Roboto Slab"/>
                <a:sym typeface="Roboto Slab"/>
              </a:defRPr>
            </a:pPr>
            <a:r>
              <a:t>(source: learningstylequiz.com)</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9" name="Google Shape;126;p26"/>
          <p:cNvSpPr txBox="1"/>
          <p:nvPr>
            <p:ph type="ctrTitle"/>
          </p:nvPr>
        </p:nvSpPr>
        <p:spPr>
          <a:xfrm>
            <a:off x="1680302" y="1188925"/>
            <a:ext cx="5783401" cy="1457401"/>
          </a:xfrm>
          <a:prstGeom prst="rect">
            <a:avLst/>
          </a:prstGeom>
        </p:spPr>
        <p:txBody>
          <a:bodyPr/>
          <a:lstStyle>
            <a:lvl1pPr>
              <a:defRPr b="1" sz="5600"/>
            </a:lvl1pPr>
          </a:lstStyle>
          <a:p>
            <a:pPr/>
            <a:r>
              <a:t>#RiseAndGrind</a:t>
            </a:r>
          </a:p>
        </p:txBody>
      </p:sp>
      <p:sp>
        <p:nvSpPr>
          <p:cNvPr id="230" name="Google Shape;127;p26"/>
          <p:cNvSpPr txBox="1"/>
          <p:nvPr/>
        </p:nvSpPr>
        <p:spPr>
          <a:xfrm>
            <a:off x="1680299" y="3089854"/>
            <a:ext cx="5783401" cy="14574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lgn="r">
              <a:lnSpc>
                <a:spcPct val="80000"/>
              </a:lnSpc>
              <a:defRPr sz="2000">
                <a:solidFill>
                  <a:schemeClr val="accent6"/>
                </a:solidFill>
                <a:latin typeface="Roboto Slab"/>
                <a:ea typeface="Roboto Slab"/>
                <a:cs typeface="Roboto Slab"/>
                <a:sym typeface="Roboto Slab"/>
              </a:defRPr>
            </a:pPr>
            <a:r>
              <a:t>City Tech 101</a:t>
            </a:r>
            <a:endParaRPr sz="2200"/>
          </a:p>
          <a:p>
            <a:pPr algn="r">
              <a:lnSpc>
                <a:spcPct val="80000"/>
              </a:lnSpc>
              <a:defRPr sz="2000">
                <a:solidFill>
                  <a:schemeClr val="accent6"/>
                </a:solidFill>
                <a:latin typeface="Roboto Slab"/>
                <a:ea typeface="Roboto Slab"/>
                <a:cs typeface="Roboto Slab"/>
                <a:sym typeface="Roboto Slab"/>
              </a:defRPr>
            </a:pPr>
            <a:r>
              <a:t>Session 3</a:t>
            </a:r>
            <a:endParaRPr sz="2200"/>
          </a:p>
          <a:p>
            <a:pPr algn="r">
              <a:lnSpc>
                <a:spcPct val="80000"/>
              </a:lnSpc>
              <a:defRPr sz="2000">
                <a:solidFill>
                  <a:schemeClr val="accent6"/>
                </a:solidFill>
                <a:latin typeface="Roboto Slab"/>
                <a:ea typeface="Roboto Slab"/>
                <a:cs typeface="Roboto Slab"/>
                <a:sym typeface="Roboto Slab"/>
              </a:defRPr>
            </a:pPr>
            <a:endParaRPr sz="2200">
              <a:solidFill>
                <a:schemeClr val="accent5"/>
              </a:solidFill>
            </a:endParaRPr>
          </a:p>
        </p:txBody>
      </p:sp>
      <p:grpSp>
        <p:nvGrpSpPr>
          <p:cNvPr id="233" name="Google Shape;128;p26"/>
          <p:cNvGrpSpPr/>
          <p:nvPr/>
        </p:nvGrpSpPr>
        <p:grpSpPr>
          <a:xfrm>
            <a:off x="86850" y="4448816"/>
            <a:ext cx="1273859" cy="607272"/>
            <a:chOff x="0" y="0"/>
            <a:chExt cx="1273858" cy="607270"/>
          </a:xfrm>
        </p:grpSpPr>
        <p:pic>
          <p:nvPicPr>
            <p:cNvPr id="231" name="Google Shape;129;p26" descr="Google Shape;129;p26"/>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232" name="Google Shape;130;p26"/>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4" name="Google Shape;235;p44"/>
          <p:cNvSpPr txBox="1"/>
          <p:nvPr>
            <p:ph type="title"/>
          </p:nvPr>
        </p:nvSpPr>
        <p:spPr>
          <a:xfrm>
            <a:off x="265500" y="0"/>
            <a:ext cx="4045200" cy="5143500"/>
          </a:xfrm>
          <a:prstGeom prst="rect">
            <a:avLst/>
          </a:prstGeom>
        </p:spPr>
        <p:txBody>
          <a:bodyPr anchor="ctr"/>
          <a:lstStyle/>
          <a:p>
            <a:pPr>
              <a:defRPr b="1" sz="5500">
                <a:solidFill>
                  <a:schemeClr val="accent6"/>
                </a:solidFill>
              </a:defRPr>
            </a:pPr>
            <a:r>
              <a:t>BE</a:t>
            </a:r>
            <a:br/>
            <a:r>
              <a:t>OPEN</a:t>
            </a:r>
            <a:br/>
            <a:r>
              <a:t>TO</a:t>
            </a:r>
            <a:br/>
            <a:r>
              <a:t>CHANGE!</a:t>
            </a:r>
          </a:p>
        </p:txBody>
      </p:sp>
      <p:sp>
        <p:nvSpPr>
          <p:cNvPr id="305" name="Google Shape;236;p44"/>
          <p:cNvSpPr txBox="1"/>
          <p:nvPr>
            <p:ph type="body" sz="half" idx="1"/>
          </p:nvPr>
        </p:nvSpPr>
        <p:spPr>
          <a:xfrm>
            <a:off x="4939500" y="724199"/>
            <a:ext cx="3837000" cy="3695101"/>
          </a:xfrm>
          <a:prstGeom prst="rect">
            <a:avLst/>
          </a:prstGeom>
        </p:spPr>
        <p:txBody>
          <a:bodyPr anchor="ctr"/>
          <a:lstStyle/>
          <a:p>
            <a:pPr marL="0" indent="0" algn="l">
              <a:lnSpc>
                <a:spcPct val="115000"/>
              </a:lnSpc>
              <a:defRPr b="1" sz="1800">
                <a:solidFill>
                  <a:srgbClr val="FFFFFF"/>
                </a:solidFill>
                <a:latin typeface="Roboto Slab"/>
                <a:ea typeface="Roboto Slab"/>
                <a:cs typeface="Roboto Slab"/>
                <a:sym typeface="Roboto Slab"/>
              </a:defRPr>
            </a:pPr>
            <a:r>
              <a:t>The definition of insanity is doing them same thing over and over, but expecting different results.</a:t>
            </a:r>
          </a:p>
          <a:p>
            <a:pPr marL="0" indent="0" algn="l">
              <a:lnSpc>
                <a:spcPct val="115000"/>
              </a:lnSpc>
              <a:spcBef>
                <a:spcPts val="1200"/>
              </a:spcBef>
              <a:defRPr sz="1800">
                <a:solidFill>
                  <a:srgbClr val="FFFFFF"/>
                </a:solidFill>
              </a:defRPr>
            </a:pPr>
            <a:endParaRPr b="1">
              <a:latin typeface="Roboto Slab"/>
              <a:ea typeface="Roboto Slab"/>
              <a:cs typeface="Roboto Slab"/>
              <a:sym typeface="Roboto Slab"/>
            </a:endParaRPr>
          </a:p>
          <a:p>
            <a:pPr marL="0" indent="0" algn="l">
              <a:lnSpc>
                <a:spcPct val="115000"/>
              </a:lnSpc>
              <a:spcBef>
                <a:spcPts val="1200"/>
              </a:spcBef>
              <a:defRPr b="1" sz="1800">
                <a:solidFill>
                  <a:srgbClr val="FFFFFF"/>
                </a:solidFill>
                <a:latin typeface="Roboto Slab"/>
                <a:ea typeface="Roboto Slab"/>
                <a:cs typeface="Roboto Slab"/>
                <a:sym typeface="Roboto Slab"/>
              </a:defRPr>
            </a:pPr>
            <a:r>
              <a:t>If you want different results, you have to do things differently.</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9" name="Google Shape;241;p45"/>
          <p:cNvSpPr txBox="1"/>
          <p:nvPr>
            <p:ph type="title"/>
          </p:nvPr>
        </p:nvSpPr>
        <p:spPr>
          <a:xfrm>
            <a:off x="480750" y="1764950"/>
            <a:ext cx="8222099" cy="907500"/>
          </a:xfrm>
          <a:prstGeom prst="rect">
            <a:avLst/>
          </a:prstGeom>
        </p:spPr>
        <p:txBody>
          <a:bodyPr/>
          <a:lstStyle>
            <a:lvl1pPr defTabSz="740663">
              <a:defRPr b="1" sz="4698">
                <a:solidFill>
                  <a:schemeClr val="accent6"/>
                </a:solidFill>
              </a:defRPr>
            </a:lvl1pPr>
          </a:lstStyle>
          <a:p>
            <a:pPr/>
            <a:r>
              <a:t>The Study Cycle</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3" name="Google Shape;246;p46"/>
          <p:cNvSpPr/>
          <p:nvPr/>
        </p:nvSpPr>
        <p:spPr>
          <a:xfrm>
            <a:off x="1978699" y="759225"/>
            <a:ext cx="2244301" cy="2174401"/>
          </a:xfrm>
          <a:prstGeom prst="ellipse">
            <a:avLst/>
          </a:prstGeom>
          <a:solidFill>
            <a:schemeClr val="accent6"/>
          </a:solidFill>
          <a:ln>
            <a:solidFill>
              <a:srgbClr val="004065"/>
            </a:solidFill>
          </a:ln>
        </p:spPr>
        <p:txBody>
          <a:bodyPr lIns="0" tIns="0" rIns="0" bIns="0" anchor="ctr"/>
          <a:lstStyle/>
          <a:p>
            <a:pPr>
              <a:defRPr>
                <a:solidFill>
                  <a:srgbClr val="000000"/>
                </a:solidFill>
              </a:defRPr>
            </a:pPr>
          </a:p>
        </p:txBody>
      </p:sp>
      <p:sp>
        <p:nvSpPr>
          <p:cNvPr id="314" name="Google Shape;247;p46"/>
          <p:cNvSpPr txBox="1"/>
          <p:nvPr/>
        </p:nvSpPr>
        <p:spPr>
          <a:xfrm>
            <a:off x="2097200" y="1184624"/>
            <a:ext cx="2007301"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5</a:t>
            </a:r>
          </a:p>
          <a:p>
            <a:pPr algn="ctr">
              <a:defRPr sz="3700">
                <a:latin typeface="Impact"/>
                <a:ea typeface="Impact"/>
                <a:cs typeface="Impact"/>
                <a:sym typeface="Impact"/>
              </a:defRPr>
            </a:pPr>
            <a:r>
              <a:t>Assess</a:t>
            </a:r>
          </a:p>
        </p:txBody>
      </p:sp>
      <p:sp>
        <p:nvSpPr>
          <p:cNvPr id="315" name="Google Shape;248;p46"/>
          <p:cNvSpPr/>
          <p:nvPr/>
        </p:nvSpPr>
        <p:spPr>
          <a:xfrm>
            <a:off x="3040250" y="2933624"/>
            <a:ext cx="2244301" cy="2174402"/>
          </a:xfrm>
          <a:prstGeom prst="ellipse">
            <a:avLst/>
          </a:prstGeom>
          <a:solidFill>
            <a:srgbClr val="FF6700"/>
          </a:solidFill>
          <a:ln>
            <a:solidFill>
              <a:srgbClr val="004065"/>
            </a:solidFill>
          </a:ln>
        </p:spPr>
        <p:txBody>
          <a:bodyPr lIns="0" tIns="0" rIns="0" bIns="0" anchor="ctr"/>
          <a:lstStyle/>
          <a:p>
            <a:pPr>
              <a:defRPr>
                <a:solidFill>
                  <a:srgbClr val="000000"/>
                </a:solidFill>
              </a:defRPr>
            </a:pPr>
          </a:p>
        </p:txBody>
      </p:sp>
      <p:sp>
        <p:nvSpPr>
          <p:cNvPr id="316" name="Google Shape;249;p46"/>
          <p:cNvSpPr txBox="1"/>
          <p:nvPr/>
        </p:nvSpPr>
        <p:spPr>
          <a:xfrm>
            <a:off x="3158750" y="3359024"/>
            <a:ext cx="2007301"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4</a:t>
            </a:r>
          </a:p>
          <a:p>
            <a:pPr algn="ctr">
              <a:defRPr sz="3700">
                <a:latin typeface="Impact"/>
                <a:ea typeface="Impact"/>
                <a:cs typeface="Impact"/>
                <a:sym typeface="Impact"/>
              </a:defRPr>
            </a:pPr>
            <a:r>
              <a:t>Study</a:t>
            </a:r>
          </a:p>
        </p:txBody>
      </p:sp>
      <p:sp>
        <p:nvSpPr>
          <p:cNvPr id="317" name="Google Shape;250;p46"/>
          <p:cNvSpPr/>
          <p:nvPr/>
        </p:nvSpPr>
        <p:spPr>
          <a:xfrm>
            <a:off x="5673275" y="2933624"/>
            <a:ext cx="2244301" cy="2174402"/>
          </a:xfrm>
          <a:prstGeom prst="ellipse">
            <a:avLst/>
          </a:prstGeom>
          <a:solidFill>
            <a:srgbClr val="CC0000"/>
          </a:solidFill>
          <a:ln>
            <a:solidFill>
              <a:srgbClr val="004065"/>
            </a:solidFill>
          </a:ln>
        </p:spPr>
        <p:txBody>
          <a:bodyPr lIns="0" tIns="0" rIns="0" bIns="0" anchor="ctr"/>
          <a:lstStyle/>
          <a:p>
            <a:pPr>
              <a:defRPr>
                <a:solidFill>
                  <a:srgbClr val="000000"/>
                </a:solidFill>
              </a:defRPr>
            </a:pPr>
          </a:p>
        </p:txBody>
      </p:sp>
      <p:sp>
        <p:nvSpPr>
          <p:cNvPr id="318" name="Google Shape;251;p46"/>
          <p:cNvSpPr txBox="1"/>
          <p:nvPr/>
        </p:nvSpPr>
        <p:spPr>
          <a:xfrm>
            <a:off x="5791775" y="3359024"/>
            <a:ext cx="2007301"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3 </a:t>
            </a:r>
          </a:p>
          <a:p>
            <a:pPr algn="ctr">
              <a:defRPr sz="3700">
                <a:latin typeface="Impact"/>
                <a:ea typeface="Impact"/>
                <a:cs typeface="Impact"/>
                <a:sym typeface="Impact"/>
              </a:defRPr>
            </a:pPr>
            <a:r>
              <a:t>Review</a:t>
            </a:r>
          </a:p>
        </p:txBody>
      </p:sp>
      <p:sp>
        <p:nvSpPr>
          <p:cNvPr id="319" name="Google Shape;252;p46"/>
          <p:cNvSpPr/>
          <p:nvPr/>
        </p:nvSpPr>
        <p:spPr>
          <a:xfrm>
            <a:off x="6861937" y="759225"/>
            <a:ext cx="2244301" cy="2174401"/>
          </a:xfrm>
          <a:prstGeom prst="ellipse">
            <a:avLst/>
          </a:prstGeom>
          <a:solidFill>
            <a:srgbClr val="3C78D8"/>
          </a:solidFill>
          <a:ln>
            <a:solidFill>
              <a:srgbClr val="004065"/>
            </a:solidFill>
          </a:ln>
        </p:spPr>
        <p:txBody>
          <a:bodyPr lIns="0" tIns="0" rIns="0" bIns="0" anchor="ctr"/>
          <a:lstStyle/>
          <a:p>
            <a:pPr>
              <a:defRPr>
                <a:solidFill>
                  <a:srgbClr val="000000"/>
                </a:solidFill>
              </a:defRPr>
            </a:pPr>
          </a:p>
        </p:txBody>
      </p:sp>
      <p:sp>
        <p:nvSpPr>
          <p:cNvPr id="320" name="Google Shape;253;p46"/>
          <p:cNvSpPr txBox="1"/>
          <p:nvPr/>
        </p:nvSpPr>
        <p:spPr>
          <a:xfrm>
            <a:off x="6980438" y="1184624"/>
            <a:ext cx="2007301"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2</a:t>
            </a:r>
          </a:p>
          <a:p>
            <a:pPr algn="ctr">
              <a:defRPr sz="3700">
                <a:latin typeface="Impact"/>
                <a:ea typeface="Impact"/>
                <a:cs typeface="Impact"/>
                <a:sym typeface="Impact"/>
              </a:defRPr>
            </a:pPr>
            <a:r>
              <a:t>Attend</a:t>
            </a:r>
          </a:p>
        </p:txBody>
      </p:sp>
      <p:sp>
        <p:nvSpPr>
          <p:cNvPr id="321" name="Google Shape;254;p46"/>
          <p:cNvSpPr/>
          <p:nvPr/>
        </p:nvSpPr>
        <p:spPr>
          <a:xfrm>
            <a:off x="4420325" y="35474"/>
            <a:ext cx="2244301" cy="2174402"/>
          </a:xfrm>
          <a:prstGeom prst="ellipse">
            <a:avLst/>
          </a:prstGeom>
          <a:solidFill>
            <a:srgbClr val="00A551"/>
          </a:solidFill>
          <a:ln>
            <a:solidFill>
              <a:srgbClr val="004065"/>
            </a:solidFill>
          </a:ln>
        </p:spPr>
        <p:txBody>
          <a:bodyPr lIns="0" tIns="0" rIns="0" bIns="0" anchor="ctr"/>
          <a:lstStyle/>
          <a:p>
            <a:pPr>
              <a:defRPr>
                <a:solidFill>
                  <a:srgbClr val="000000"/>
                </a:solidFill>
              </a:defRPr>
            </a:pPr>
          </a:p>
        </p:txBody>
      </p:sp>
      <p:sp>
        <p:nvSpPr>
          <p:cNvPr id="322" name="Google Shape;255;p46"/>
          <p:cNvSpPr txBox="1"/>
          <p:nvPr/>
        </p:nvSpPr>
        <p:spPr>
          <a:xfrm>
            <a:off x="4538824" y="460875"/>
            <a:ext cx="2007301"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1</a:t>
            </a:r>
          </a:p>
          <a:p>
            <a:pPr algn="ctr">
              <a:defRPr sz="3700">
                <a:latin typeface="Impact"/>
                <a:ea typeface="Impact"/>
                <a:cs typeface="Impact"/>
                <a:sym typeface="Impact"/>
              </a:defRPr>
            </a:pPr>
            <a:r>
              <a:t>Prepare</a:t>
            </a:r>
          </a:p>
        </p:txBody>
      </p:sp>
      <p:sp>
        <p:nvSpPr>
          <p:cNvPr id="323" name="Google Shape;256;p46"/>
          <p:cNvSpPr/>
          <p:nvPr/>
        </p:nvSpPr>
        <p:spPr>
          <a:xfrm rot="2703882">
            <a:off x="6816469" y="514443"/>
            <a:ext cx="563636" cy="5205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10916"/>
                </a:lnTo>
                <a:cubicBezTo>
                  <a:pt x="0" y="6173"/>
                  <a:pt x="3551" y="2329"/>
                  <a:pt x="7931" y="2329"/>
                </a:cubicBezTo>
                <a:lnTo>
                  <a:pt x="16613" y="2329"/>
                </a:lnTo>
                <a:lnTo>
                  <a:pt x="16613" y="0"/>
                </a:lnTo>
                <a:lnTo>
                  <a:pt x="21600" y="4495"/>
                </a:lnTo>
                <a:lnTo>
                  <a:pt x="16613" y="8991"/>
                </a:lnTo>
                <a:lnTo>
                  <a:pt x="16613" y="6662"/>
                </a:lnTo>
                <a:lnTo>
                  <a:pt x="7931" y="6662"/>
                </a:lnTo>
                <a:cubicBezTo>
                  <a:pt x="5761" y="6662"/>
                  <a:pt x="4003" y="8567"/>
                  <a:pt x="4003" y="10916"/>
                </a:cubicBezTo>
                <a:lnTo>
                  <a:pt x="4002" y="21600"/>
                </a:lnTo>
                <a:close/>
              </a:path>
            </a:pathLst>
          </a:custGeom>
          <a:solidFill>
            <a:srgbClr val="00A551"/>
          </a:solidFill>
          <a:ln>
            <a:solidFill>
              <a:srgbClr val="004065"/>
            </a:solidFill>
          </a:ln>
        </p:spPr>
        <p:txBody>
          <a:bodyPr lIns="0" tIns="0" rIns="0" bIns="0" anchor="ctr"/>
          <a:lstStyle/>
          <a:p>
            <a:pPr>
              <a:defRPr>
                <a:solidFill>
                  <a:srgbClr val="00A551"/>
                </a:solidFill>
              </a:defRPr>
            </a:pPr>
          </a:p>
        </p:txBody>
      </p:sp>
      <p:sp>
        <p:nvSpPr>
          <p:cNvPr id="324" name="Google Shape;257;p46"/>
          <p:cNvSpPr/>
          <p:nvPr/>
        </p:nvSpPr>
        <p:spPr>
          <a:xfrm rot="9440275">
            <a:off x="7877975" y="3073810"/>
            <a:ext cx="563724" cy="520501"/>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10916"/>
                </a:lnTo>
                <a:cubicBezTo>
                  <a:pt x="0" y="6173"/>
                  <a:pt x="3550" y="2329"/>
                  <a:pt x="7929" y="2329"/>
                </a:cubicBezTo>
                <a:lnTo>
                  <a:pt x="16614" y="2329"/>
                </a:lnTo>
                <a:lnTo>
                  <a:pt x="16614" y="0"/>
                </a:lnTo>
                <a:lnTo>
                  <a:pt x="21600" y="4495"/>
                </a:lnTo>
                <a:lnTo>
                  <a:pt x="16614" y="8991"/>
                </a:lnTo>
                <a:lnTo>
                  <a:pt x="16614" y="6662"/>
                </a:lnTo>
                <a:lnTo>
                  <a:pt x="7929" y="6662"/>
                </a:lnTo>
                <a:cubicBezTo>
                  <a:pt x="5760" y="6662"/>
                  <a:pt x="4001" y="8567"/>
                  <a:pt x="4001" y="10916"/>
                </a:cubicBezTo>
                <a:lnTo>
                  <a:pt x="4001" y="21600"/>
                </a:lnTo>
                <a:close/>
              </a:path>
            </a:pathLst>
          </a:custGeom>
          <a:solidFill>
            <a:srgbClr val="0088CC"/>
          </a:solidFill>
          <a:ln>
            <a:solidFill>
              <a:srgbClr val="004065"/>
            </a:solidFill>
          </a:ln>
        </p:spPr>
        <p:txBody>
          <a:bodyPr lIns="0" tIns="0" rIns="0" bIns="0" anchor="ctr"/>
          <a:lstStyle/>
          <a:p>
            <a:pPr>
              <a:defRPr>
                <a:solidFill>
                  <a:srgbClr val="000000"/>
                </a:solidFill>
              </a:defRPr>
            </a:pPr>
          </a:p>
        </p:txBody>
      </p:sp>
      <p:sp>
        <p:nvSpPr>
          <p:cNvPr id="325" name="Google Shape;258;p46"/>
          <p:cNvSpPr/>
          <p:nvPr/>
        </p:nvSpPr>
        <p:spPr>
          <a:xfrm rot="17124296">
            <a:off x="2551183" y="3013893"/>
            <a:ext cx="563549" cy="5204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10916"/>
                </a:lnTo>
                <a:cubicBezTo>
                  <a:pt x="0" y="6173"/>
                  <a:pt x="3551" y="2329"/>
                  <a:pt x="7931" y="2329"/>
                </a:cubicBezTo>
                <a:lnTo>
                  <a:pt x="16613" y="2329"/>
                </a:lnTo>
                <a:lnTo>
                  <a:pt x="16613" y="0"/>
                </a:lnTo>
                <a:lnTo>
                  <a:pt x="21600" y="4495"/>
                </a:lnTo>
                <a:lnTo>
                  <a:pt x="16613" y="8991"/>
                </a:lnTo>
                <a:lnTo>
                  <a:pt x="16613" y="6662"/>
                </a:lnTo>
                <a:lnTo>
                  <a:pt x="7931" y="6662"/>
                </a:lnTo>
                <a:cubicBezTo>
                  <a:pt x="5761" y="6662"/>
                  <a:pt x="4002" y="8567"/>
                  <a:pt x="4002" y="10916"/>
                </a:cubicBezTo>
                <a:lnTo>
                  <a:pt x="4002" y="21600"/>
                </a:lnTo>
                <a:close/>
              </a:path>
            </a:pathLst>
          </a:custGeom>
          <a:solidFill>
            <a:srgbClr val="FF6700"/>
          </a:solidFill>
          <a:ln>
            <a:solidFill>
              <a:srgbClr val="004065"/>
            </a:solidFill>
          </a:ln>
        </p:spPr>
        <p:txBody>
          <a:bodyPr lIns="0" tIns="0" rIns="0" bIns="0" anchor="ctr"/>
          <a:lstStyle/>
          <a:p>
            <a:pPr>
              <a:defRPr>
                <a:solidFill>
                  <a:srgbClr val="000000"/>
                </a:solidFill>
              </a:defRPr>
            </a:pPr>
          </a:p>
        </p:txBody>
      </p:sp>
      <p:sp>
        <p:nvSpPr>
          <p:cNvPr id="326" name="Google Shape;259;p46"/>
          <p:cNvSpPr/>
          <p:nvPr/>
        </p:nvSpPr>
        <p:spPr>
          <a:xfrm rot="1629899">
            <a:off x="3814462" y="497733"/>
            <a:ext cx="563789" cy="520580"/>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10916"/>
                </a:lnTo>
                <a:cubicBezTo>
                  <a:pt x="0" y="6173"/>
                  <a:pt x="3550" y="2329"/>
                  <a:pt x="7929" y="2329"/>
                </a:cubicBezTo>
                <a:lnTo>
                  <a:pt x="16614" y="2329"/>
                </a:lnTo>
                <a:lnTo>
                  <a:pt x="16614" y="0"/>
                </a:lnTo>
                <a:lnTo>
                  <a:pt x="21600" y="4495"/>
                </a:lnTo>
                <a:lnTo>
                  <a:pt x="16614" y="8991"/>
                </a:lnTo>
                <a:lnTo>
                  <a:pt x="16614" y="6662"/>
                </a:lnTo>
                <a:lnTo>
                  <a:pt x="7929" y="6662"/>
                </a:lnTo>
                <a:cubicBezTo>
                  <a:pt x="5760" y="6662"/>
                  <a:pt x="4001" y="8567"/>
                  <a:pt x="4001" y="10916"/>
                </a:cubicBezTo>
                <a:lnTo>
                  <a:pt x="4001" y="21600"/>
                </a:lnTo>
                <a:close/>
              </a:path>
            </a:pathLst>
          </a:custGeom>
          <a:solidFill>
            <a:srgbClr val="FFFF00"/>
          </a:solidFill>
          <a:ln>
            <a:solidFill>
              <a:srgbClr val="004065"/>
            </a:solidFill>
          </a:ln>
        </p:spPr>
        <p:txBody>
          <a:bodyPr lIns="0" tIns="0" rIns="0" bIns="0" anchor="ctr"/>
          <a:lstStyle/>
          <a:p>
            <a:pPr>
              <a:defRPr>
                <a:solidFill>
                  <a:srgbClr val="000000"/>
                </a:solidFill>
              </a:defRPr>
            </a:pPr>
          </a:p>
        </p:txBody>
      </p:sp>
      <p:sp>
        <p:nvSpPr>
          <p:cNvPr id="327" name="Google Shape;260;p46"/>
          <p:cNvSpPr/>
          <p:nvPr/>
        </p:nvSpPr>
        <p:spPr>
          <a:xfrm rot="13503882">
            <a:off x="5203068" y="4464194"/>
            <a:ext cx="563636" cy="520573"/>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10916"/>
                </a:lnTo>
                <a:cubicBezTo>
                  <a:pt x="0" y="6173"/>
                  <a:pt x="3551" y="2329"/>
                  <a:pt x="7931" y="2329"/>
                </a:cubicBezTo>
                <a:lnTo>
                  <a:pt x="16613" y="2329"/>
                </a:lnTo>
                <a:lnTo>
                  <a:pt x="16613" y="0"/>
                </a:lnTo>
                <a:lnTo>
                  <a:pt x="21600" y="4495"/>
                </a:lnTo>
                <a:lnTo>
                  <a:pt x="16613" y="8991"/>
                </a:lnTo>
                <a:lnTo>
                  <a:pt x="16613" y="6662"/>
                </a:lnTo>
                <a:lnTo>
                  <a:pt x="7931" y="6662"/>
                </a:lnTo>
                <a:cubicBezTo>
                  <a:pt x="5761" y="6662"/>
                  <a:pt x="4003" y="8567"/>
                  <a:pt x="4003" y="10916"/>
                </a:cubicBezTo>
                <a:lnTo>
                  <a:pt x="4002" y="21600"/>
                </a:lnTo>
                <a:close/>
              </a:path>
            </a:pathLst>
          </a:custGeom>
          <a:solidFill>
            <a:srgbClr val="FF0000"/>
          </a:solidFill>
          <a:ln>
            <a:solidFill>
              <a:srgbClr val="004065"/>
            </a:solidFill>
          </a:ln>
        </p:spPr>
        <p:txBody>
          <a:bodyPr lIns="0" tIns="0" rIns="0" bIns="0" anchor="ctr"/>
          <a:lstStyle/>
          <a:p>
            <a:pPr>
              <a:defRPr>
                <a:solidFill>
                  <a:srgbClr val="000000"/>
                </a:solidFill>
              </a:defRPr>
            </a:pPr>
          </a:p>
        </p:txBody>
      </p:sp>
      <p:sp>
        <p:nvSpPr>
          <p:cNvPr id="328" name="Google Shape;261;p46"/>
          <p:cNvSpPr txBox="1"/>
          <p:nvPr/>
        </p:nvSpPr>
        <p:spPr>
          <a:xfrm>
            <a:off x="137075" y="51224"/>
            <a:ext cx="7344300" cy="7035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defRPr b="1" sz="3400">
                <a:solidFill>
                  <a:schemeClr val="accent5"/>
                </a:solidFill>
                <a:latin typeface="Roboto Slab"/>
                <a:ea typeface="Roboto Slab"/>
                <a:cs typeface="Roboto Slab"/>
                <a:sym typeface="Roboto Slab"/>
              </a:defRPr>
            </a:lvl1pPr>
          </a:lstStyle>
          <a:p>
            <a:pPr/>
            <a:r>
              <a:t>The Study Cycle</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2" name="Google Shape;266;p47"/>
          <p:cNvSpPr txBox="1"/>
          <p:nvPr>
            <p:ph type="title"/>
          </p:nvPr>
        </p:nvSpPr>
        <p:spPr>
          <a:xfrm>
            <a:off x="311699" y="939125"/>
            <a:ext cx="8520602" cy="733501"/>
          </a:xfrm>
          <a:prstGeom prst="rect">
            <a:avLst/>
          </a:prstGeom>
        </p:spPr>
        <p:txBody>
          <a:bodyPr/>
          <a:lstStyle/>
          <a:p>
            <a:pPr>
              <a:defRPr b="1">
                <a:solidFill>
                  <a:schemeClr val="accent5"/>
                </a:solidFill>
              </a:defRPr>
            </a:pPr>
            <a:r>
              <a:t>                            Prepare </a:t>
            </a:r>
            <a:r>
              <a:rPr i="1"/>
              <a:t>Before</a:t>
            </a:r>
            <a:r>
              <a:t> Class</a:t>
            </a:r>
          </a:p>
        </p:txBody>
      </p:sp>
      <p:sp>
        <p:nvSpPr>
          <p:cNvPr id="333" name="Google Shape;267;p47"/>
          <p:cNvSpPr txBox="1"/>
          <p:nvPr>
            <p:ph type="body" sz="half" idx="1"/>
          </p:nvPr>
        </p:nvSpPr>
        <p:spPr>
          <a:xfrm>
            <a:off x="2334449" y="2258024"/>
            <a:ext cx="6448502" cy="2310601"/>
          </a:xfrm>
          <a:prstGeom prst="rect">
            <a:avLst/>
          </a:prstGeom>
        </p:spPr>
        <p:txBody>
          <a:bodyPr/>
          <a:lstStyle/>
          <a:p>
            <a:pPr>
              <a:buChar char="-"/>
              <a:defRPr>
                <a:latin typeface="Roboto Slab"/>
                <a:ea typeface="Roboto Slab"/>
                <a:cs typeface="Roboto Slab"/>
                <a:sym typeface="Roboto Slab"/>
              </a:defRPr>
            </a:pPr>
            <a:r>
              <a:t>Complete assigned reading </a:t>
            </a:r>
            <a:r>
              <a:rPr i="1"/>
              <a:t>before</a:t>
            </a:r>
            <a:r>
              <a:t> class</a:t>
            </a:r>
          </a:p>
          <a:p>
            <a:pPr>
              <a:buChar char="-"/>
              <a:defRPr>
                <a:latin typeface="Roboto Slab"/>
                <a:ea typeface="Roboto Slab"/>
                <a:cs typeface="Roboto Slab"/>
                <a:sym typeface="Roboto Slab"/>
              </a:defRPr>
            </a:pPr>
            <a:r>
              <a:t>Annotate readings</a:t>
            </a:r>
          </a:p>
          <a:p>
            <a:pPr>
              <a:buChar char="-"/>
              <a:defRPr>
                <a:latin typeface="Roboto Slab"/>
                <a:ea typeface="Roboto Slab"/>
                <a:cs typeface="Roboto Slab"/>
                <a:sym typeface="Roboto Slab"/>
              </a:defRPr>
            </a:pPr>
            <a:r>
              <a:t>Come up with questions to ask in class</a:t>
            </a:r>
          </a:p>
        </p:txBody>
      </p:sp>
      <p:sp>
        <p:nvSpPr>
          <p:cNvPr id="334" name="Google Shape;268;p47"/>
          <p:cNvSpPr/>
          <p:nvPr/>
        </p:nvSpPr>
        <p:spPr>
          <a:xfrm>
            <a:off x="139374" y="83624"/>
            <a:ext cx="2244302" cy="2174402"/>
          </a:xfrm>
          <a:prstGeom prst="ellipse">
            <a:avLst/>
          </a:prstGeom>
          <a:solidFill>
            <a:srgbClr val="00A551"/>
          </a:solidFill>
          <a:ln>
            <a:solidFill>
              <a:srgbClr val="004065"/>
            </a:solidFill>
          </a:ln>
        </p:spPr>
        <p:txBody>
          <a:bodyPr lIns="0" tIns="0" rIns="0" bIns="0" anchor="ctr"/>
          <a:lstStyle/>
          <a:p>
            <a:pPr>
              <a:defRPr>
                <a:solidFill>
                  <a:srgbClr val="000000"/>
                </a:solidFill>
              </a:defRPr>
            </a:pPr>
          </a:p>
        </p:txBody>
      </p:sp>
      <p:sp>
        <p:nvSpPr>
          <p:cNvPr id="335" name="Google Shape;269;p47"/>
          <p:cNvSpPr txBox="1"/>
          <p:nvPr/>
        </p:nvSpPr>
        <p:spPr>
          <a:xfrm>
            <a:off x="257875" y="509024"/>
            <a:ext cx="2007300"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1</a:t>
            </a:r>
          </a:p>
          <a:p>
            <a:pPr algn="ctr">
              <a:defRPr sz="3700">
                <a:latin typeface="Impact"/>
                <a:ea typeface="Impact"/>
                <a:cs typeface="Impact"/>
                <a:sym typeface="Impact"/>
              </a:defRPr>
            </a:pPr>
            <a:r>
              <a:t>Prepare</a:t>
            </a:r>
          </a:p>
        </p:txBody>
      </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9" name="Google Shape;274;p48"/>
          <p:cNvSpPr txBox="1"/>
          <p:nvPr>
            <p:ph type="title"/>
          </p:nvPr>
        </p:nvSpPr>
        <p:spPr>
          <a:xfrm>
            <a:off x="405224" y="168700"/>
            <a:ext cx="8520602" cy="733500"/>
          </a:xfrm>
          <a:prstGeom prst="rect">
            <a:avLst/>
          </a:prstGeom>
        </p:spPr>
        <p:txBody>
          <a:bodyPr/>
          <a:lstStyle>
            <a:lvl1pPr>
              <a:defRPr b="1">
                <a:solidFill>
                  <a:schemeClr val="accent5"/>
                </a:solidFill>
              </a:defRPr>
            </a:lvl1pPr>
          </a:lstStyle>
          <a:p>
            <a:pPr/>
            <a:r>
              <a:t>                            Annotating Readings</a:t>
            </a:r>
          </a:p>
        </p:txBody>
      </p:sp>
      <p:sp>
        <p:nvSpPr>
          <p:cNvPr id="340" name="Google Shape;275;p48"/>
          <p:cNvSpPr/>
          <p:nvPr/>
        </p:nvSpPr>
        <p:spPr>
          <a:xfrm>
            <a:off x="139374" y="83624"/>
            <a:ext cx="2244302" cy="2174402"/>
          </a:xfrm>
          <a:prstGeom prst="ellipse">
            <a:avLst/>
          </a:prstGeom>
          <a:solidFill>
            <a:srgbClr val="93C47D"/>
          </a:solidFill>
          <a:ln>
            <a:solidFill>
              <a:srgbClr val="004065"/>
            </a:solidFill>
          </a:ln>
        </p:spPr>
        <p:txBody>
          <a:bodyPr lIns="0" tIns="0" rIns="0" bIns="0" anchor="ctr"/>
          <a:lstStyle/>
          <a:p>
            <a:pPr>
              <a:defRPr>
                <a:solidFill>
                  <a:srgbClr val="000000"/>
                </a:solidFill>
              </a:defRPr>
            </a:pPr>
          </a:p>
        </p:txBody>
      </p:sp>
      <p:sp>
        <p:nvSpPr>
          <p:cNvPr id="341" name="Google Shape;276;p48"/>
          <p:cNvSpPr txBox="1"/>
          <p:nvPr/>
        </p:nvSpPr>
        <p:spPr>
          <a:xfrm>
            <a:off x="257875" y="509024"/>
            <a:ext cx="2007300"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solidFill>
                  <a:srgbClr val="00517C"/>
                </a:solidFill>
                <a:latin typeface="Impact"/>
                <a:ea typeface="Impact"/>
                <a:cs typeface="Impact"/>
                <a:sym typeface="Impact"/>
              </a:defRPr>
            </a:pPr>
            <a:r>
              <a:t>1</a:t>
            </a:r>
          </a:p>
          <a:p>
            <a:pPr algn="ctr">
              <a:defRPr sz="3700">
                <a:solidFill>
                  <a:srgbClr val="00517C"/>
                </a:solidFill>
                <a:latin typeface="Impact"/>
                <a:ea typeface="Impact"/>
                <a:cs typeface="Impact"/>
                <a:sym typeface="Impact"/>
              </a:defRPr>
            </a:pPr>
            <a:r>
              <a:t>Prepare</a:t>
            </a:r>
          </a:p>
        </p:txBody>
      </p:sp>
      <p:sp>
        <p:nvSpPr>
          <p:cNvPr id="342" name="Google Shape;277;p48"/>
          <p:cNvSpPr txBox="1"/>
          <p:nvPr/>
        </p:nvSpPr>
        <p:spPr>
          <a:xfrm>
            <a:off x="745499" y="2325299"/>
            <a:ext cx="4094102" cy="2719041"/>
          </a:xfrm>
          <a:prstGeom prst="rect">
            <a:avLst/>
          </a:prstGeom>
          <a:solidFill>
            <a:srgbClr val="00517C"/>
          </a:solidFill>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marL="596900" indent="-342900">
              <a:lnSpc>
                <a:spcPct val="115000"/>
              </a:lnSpc>
              <a:spcBef>
                <a:spcPts val="1800"/>
              </a:spcBef>
              <a:buClr>
                <a:srgbClr val="FFFFFF"/>
              </a:buClr>
              <a:buSzPts val="1900"/>
              <a:buFont typeface="Helvetica"/>
              <a:buChar char="○"/>
              <a:defRPr sz="1900">
                <a:latin typeface="Roboto Slab"/>
                <a:ea typeface="Roboto Slab"/>
                <a:cs typeface="Roboto Slab"/>
                <a:sym typeface="Roboto Slab"/>
              </a:defRPr>
            </a:pPr>
            <a:r>
              <a:t>More than highlighting</a:t>
            </a:r>
          </a:p>
          <a:p>
            <a:pPr marL="596900" indent="-342900">
              <a:lnSpc>
                <a:spcPct val="115000"/>
              </a:lnSpc>
              <a:buClr>
                <a:srgbClr val="FFFFFF"/>
              </a:buClr>
              <a:buSzPts val="1900"/>
              <a:buFont typeface="Helvetica"/>
              <a:buChar char="○"/>
              <a:defRPr sz="1900">
                <a:latin typeface="Roboto Slab"/>
                <a:ea typeface="Roboto Slab"/>
                <a:cs typeface="Roboto Slab"/>
                <a:sym typeface="Roboto Slab"/>
              </a:defRPr>
            </a:pPr>
            <a:r>
              <a:t>Note key ideas</a:t>
            </a:r>
          </a:p>
          <a:p>
            <a:pPr marL="596900" indent="-342900">
              <a:lnSpc>
                <a:spcPct val="115000"/>
              </a:lnSpc>
              <a:buClr>
                <a:srgbClr val="FFFFFF"/>
              </a:buClr>
              <a:buSzPts val="1900"/>
              <a:buFont typeface="Helvetica"/>
              <a:buChar char="○"/>
              <a:defRPr sz="1900">
                <a:latin typeface="Roboto Slab"/>
                <a:ea typeface="Roboto Slab"/>
                <a:cs typeface="Roboto Slab"/>
                <a:sym typeface="Roboto Slab"/>
              </a:defRPr>
            </a:pPr>
            <a:r>
              <a:t>Mark unfamiliar words</a:t>
            </a:r>
          </a:p>
          <a:p>
            <a:pPr marL="596900" indent="-342900">
              <a:lnSpc>
                <a:spcPct val="115000"/>
              </a:lnSpc>
              <a:buClr>
                <a:srgbClr val="FFFFFF"/>
              </a:buClr>
              <a:buSzPts val="1900"/>
              <a:buFont typeface="Helvetica"/>
              <a:buChar char="○"/>
              <a:defRPr sz="1900">
                <a:latin typeface="Roboto Slab"/>
                <a:ea typeface="Roboto Slab"/>
                <a:cs typeface="Roboto Slab"/>
                <a:sym typeface="Roboto Slab"/>
              </a:defRPr>
            </a:pPr>
            <a:r>
              <a:t>Ask questions</a:t>
            </a:r>
          </a:p>
          <a:p>
            <a:pPr marL="596900" indent="-342900">
              <a:lnSpc>
                <a:spcPct val="115000"/>
              </a:lnSpc>
              <a:buClr>
                <a:srgbClr val="FFFFFF"/>
              </a:buClr>
              <a:buSzPts val="1900"/>
              <a:buFont typeface="Helvetica"/>
              <a:buChar char="○"/>
              <a:defRPr sz="1900">
                <a:latin typeface="Roboto Slab"/>
                <a:ea typeface="Roboto Slab"/>
                <a:cs typeface="Roboto Slab"/>
                <a:sym typeface="Roboto Slab"/>
              </a:defRPr>
            </a:pPr>
            <a:r>
              <a:t>Add mini-summaries</a:t>
            </a:r>
          </a:p>
          <a:p>
            <a:pPr marL="596900" indent="-342900">
              <a:lnSpc>
                <a:spcPct val="115000"/>
              </a:lnSpc>
              <a:buClr>
                <a:srgbClr val="FFFFFF"/>
              </a:buClr>
              <a:buSzPts val="1900"/>
              <a:buFont typeface="Helvetica"/>
              <a:buChar char="○"/>
              <a:defRPr sz="1900">
                <a:latin typeface="Roboto Slab"/>
                <a:ea typeface="Roboto Slab"/>
                <a:cs typeface="Roboto Slab"/>
                <a:sym typeface="Roboto Slab"/>
              </a:defRPr>
            </a:pPr>
            <a:r>
              <a:t>Make your own system</a:t>
            </a:r>
          </a:p>
        </p:txBody>
      </p:sp>
      <p:pic>
        <p:nvPicPr>
          <p:cNvPr id="343" name="Google Shape;278;p48" descr="Google Shape;278;p48"/>
          <p:cNvPicPr>
            <a:picLocks noChangeAspect="1"/>
          </p:cNvPicPr>
          <p:nvPr/>
        </p:nvPicPr>
        <p:blipFill>
          <a:blip r:embed="rId3">
            <a:extLst/>
          </a:blip>
          <a:srcRect l="9812" t="0" r="0" b="0"/>
          <a:stretch>
            <a:fillRect/>
          </a:stretch>
        </p:blipFill>
        <p:spPr>
          <a:xfrm>
            <a:off x="4839599" y="902199"/>
            <a:ext cx="3801352" cy="4009601"/>
          </a:xfrm>
          <a:prstGeom prst="rect">
            <a:avLst/>
          </a:prstGeom>
          <a:ln w="19050">
            <a:solidFill>
              <a:srgbClr val="004065"/>
            </a:solidFill>
          </a:ln>
        </p:spPr>
      </p:pic>
      <p:sp>
        <p:nvSpPr>
          <p:cNvPr id="344" name="Google Shape;279;p48"/>
          <p:cNvSpPr/>
          <p:nvPr/>
        </p:nvSpPr>
        <p:spPr>
          <a:xfrm>
            <a:off x="139374" y="83624"/>
            <a:ext cx="2244302" cy="2174402"/>
          </a:xfrm>
          <a:prstGeom prst="ellipse">
            <a:avLst/>
          </a:prstGeom>
          <a:solidFill>
            <a:srgbClr val="00A551"/>
          </a:solidFill>
          <a:ln>
            <a:solidFill>
              <a:srgbClr val="004065"/>
            </a:solidFill>
          </a:ln>
        </p:spPr>
        <p:txBody>
          <a:bodyPr lIns="0" tIns="0" rIns="0" bIns="0" anchor="ctr"/>
          <a:lstStyle/>
          <a:p>
            <a:pPr>
              <a:defRPr>
                <a:solidFill>
                  <a:srgbClr val="000000"/>
                </a:solidFill>
              </a:defRPr>
            </a:pPr>
          </a:p>
        </p:txBody>
      </p:sp>
      <p:sp>
        <p:nvSpPr>
          <p:cNvPr id="345" name="Google Shape;280;p48"/>
          <p:cNvSpPr txBox="1"/>
          <p:nvPr/>
        </p:nvSpPr>
        <p:spPr>
          <a:xfrm>
            <a:off x="257875" y="509024"/>
            <a:ext cx="2007300"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1</a:t>
            </a:r>
          </a:p>
          <a:p>
            <a:pPr algn="ctr">
              <a:defRPr sz="3700">
                <a:latin typeface="Impact"/>
                <a:ea typeface="Impact"/>
                <a:cs typeface="Impact"/>
                <a:sym typeface="Impact"/>
              </a:defRPr>
            </a:pPr>
            <a:r>
              <a:t>Prepare</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9" name="Google Shape;285;p49"/>
          <p:cNvSpPr txBox="1"/>
          <p:nvPr>
            <p:ph type="title"/>
          </p:nvPr>
        </p:nvSpPr>
        <p:spPr>
          <a:xfrm>
            <a:off x="2825949" y="797899"/>
            <a:ext cx="5602802" cy="733501"/>
          </a:xfrm>
          <a:prstGeom prst="rect">
            <a:avLst/>
          </a:prstGeom>
        </p:spPr>
        <p:txBody>
          <a:bodyPr/>
          <a:lstStyle>
            <a:lvl1pPr>
              <a:defRPr b="1">
                <a:solidFill>
                  <a:schemeClr val="accent4"/>
                </a:solidFill>
              </a:defRPr>
            </a:lvl1pPr>
          </a:lstStyle>
          <a:p>
            <a:pPr/>
            <a:r>
              <a:t>Attend Class</a:t>
            </a:r>
          </a:p>
        </p:txBody>
      </p:sp>
      <p:sp>
        <p:nvSpPr>
          <p:cNvPr id="350" name="Google Shape;286;p49"/>
          <p:cNvSpPr/>
          <p:nvPr/>
        </p:nvSpPr>
        <p:spPr>
          <a:xfrm>
            <a:off x="311687" y="372499"/>
            <a:ext cx="2244302" cy="2174402"/>
          </a:xfrm>
          <a:prstGeom prst="ellipse">
            <a:avLst/>
          </a:prstGeom>
          <a:solidFill>
            <a:srgbClr val="3C78D8"/>
          </a:solidFill>
          <a:ln>
            <a:solidFill>
              <a:srgbClr val="004065"/>
            </a:solidFill>
          </a:ln>
        </p:spPr>
        <p:txBody>
          <a:bodyPr lIns="0" tIns="0" rIns="0" bIns="0" anchor="ctr"/>
          <a:lstStyle/>
          <a:p>
            <a:pPr>
              <a:defRPr>
                <a:solidFill>
                  <a:srgbClr val="000000"/>
                </a:solidFill>
              </a:defRPr>
            </a:pPr>
          </a:p>
        </p:txBody>
      </p:sp>
      <p:sp>
        <p:nvSpPr>
          <p:cNvPr id="351" name="Google Shape;287;p49"/>
          <p:cNvSpPr txBox="1"/>
          <p:nvPr/>
        </p:nvSpPr>
        <p:spPr>
          <a:xfrm>
            <a:off x="430188" y="797899"/>
            <a:ext cx="2007300"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2</a:t>
            </a:r>
          </a:p>
          <a:p>
            <a:pPr algn="ctr">
              <a:defRPr sz="3700">
                <a:latin typeface="Impact"/>
                <a:ea typeface="Impact"/>
                <a:cs typeface="Impact"/>
                <a:sym typeface="Impact"/>
              </a:defRPr>
            </a:pPr>
            <a:r>
              <a:t>Attend</a:t>
            </a:r>
          </a:p>
        </p:txBody>
      </p:sp>
      <p:sp>
        <p:nvSpPr>
          <p:cNvPr id="352" name="Google Shape;288;p49"/>
          <p:cNvSpPr txBox="1"/>
          <p:nvPr/>
        </p:nvSpPr>
        <p:spPr>
          <a:xfrm>
            <a:off x="2870799" y="2153099"/>
            <a:ext cx="5352901" cy="19354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marL="457200" indent="-349250">
              <a:buClr>
                <a:srgbClr val="FFFFFF"/>
              </a:buClr>
              <a:buSzPts val="1900"/>
              <a:buFont typeface="Helvetica"/>
              <a:buChar char="-"/>
              <a:defRPr sz="1900">
                <a:latin typeface="Roboto Slab"/>
                <a:ea typeface="Roboto Slab"/>
                <a:cs typeface="Roboto Slab"/>
                <a:sym typeface="Roboto Slab"/>
              </a:defRPr>
            </a:pPr>
            <a:r>
              <a:t>Be on time</a:t>
            </a:r>
          </a:p>
          <a:p>
            <a:pPr marL="457200" indent="-349250">
              <a:buClr>
                <a:srgbClr val="FFFFFF"/>
              </a:buClr>
              <a:buSzPts val="1900"/>
              <a:buFont typeface="Helvetica"/>
              <a:buChar char="-"/>
              <a:defRPr sz="1900">
                <a:latin typeface="Roboto Slab"/>
                <a:ea typeface="Roboto Slab"/>
                <a:cs typeface="Roboto Slab"/>
                <a:sym typeface="Roboto Slab"/>
              </a:defRPr>
            </a:pPr>
            <a:r>
              <a:t>Create a workspace at home</a:t>
            </a:r>
          </a:p>
          <a:p>
            <a:pPr marL="457200" indent="-349250">
              <a:buClr>
                <a:srgbClr val="FFFFFF"/>
              </a:buClr>
              <a:buSzPts val="1900"/>
              <a:buFont typeface="Helvetica"/>
              <a:buChar char="-"/>
              <a:defRPr sz="1900">
                <a:latin typeface="Roboto Slab"/>
                <a:ea typeface="Roboto Slab"/>
                <a:cs typeface="Roboto Slab"/>
                <a:sym typeface="Roboto Slab"/>
              </a:defRPr>
            </a:pPr>
            <a:r>
              <a:t>Choose a good seat in the classroom </a:t>
            </a:r>
          </a:p>
          <a:p>
            <a:pPr marL="457200" indent="-349250">
              <a:buClr>
                <a:srgbClr val="FFFFFF"/>
              </a:buClr>
              <a:buSzPts val="1900"/>
              <a:buFont typeface="Helvetica"/>
              <a:buChar char="-"/>
              <a:defRPr sz="1900">
                <a:latin typeface="Roboto Slab"/>
                <a:ea typeface="Roboto Slab"/>
                <a:cs typeface="Roboto Slab"/>
                <a:sym typeface="Roboto Slab"/>
              </a:defRPr>
            </a:pPr>
            <a:r>
              <a:t>Be an active learner</a:t>
            </a:r>
          </a:p>
          <a:p>
            <a:pPr marL="457200" indent="-349250">
              <a:buClr>
                <a:srgbClr val="FFFFFF"/>
              </a:buClr>
              <a:buSzPts val="1900"/>
              <a:buFont typeface="Helvetica"/>
              <a:buChar char="-"/>
              <a:defRPr sz="1900">
                <a:latin typeface="Roboto Slab"/>
                <a:ea typeface="Roboto Slab"/>
                <a:cs typeface="Roboto Slab"/>
                <a:sym typeface="Roboto Slab"/>
              </a:defRPr>
            </a:pPr>
            <a:r>
              <a:t>Ask + answer questions</a:t>
            </a:r>
          </a:p>
          <a:p>
            <a:pPr marL="457200" indent="-349250">
              <a:buClr>
                <a:srgbClr val="FFFFFF"/>
              </a:buClr>
              <a:buSzPts val="1900"/>
              <a:buFont typeface="Helvetica"/>
              <a:buChar char="-"/>
              <a:defRPr sz="1900">
                <a:latin typeface="Roboto Slab"/>
                <a:ea typeface="Roboto Slab"/>
                <a:cs typeface="Roboto Slab"/>
                <a:sym typeface="Roboto Slab"/>
              </a:defRPr>
            </a:pPr>
            <a:r>
              <a:t>Take notes</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6" name="Google Shape;293;p50"/>
          <p:cNvSpPr txBox="1"/>
          <p:nvPr>
            <p:ph type="title"/>
          </p:nvPr>
        </p:nvSpPr>
        <p:spPr>
          <a:xfrm>
            <a:off x="2825949" y="797899"/>
            <a:ext cx="5602802" cy="733501"/>
          </a:xfrm>
          <a:prstGeom prst="rect">
            <a:avLst/>
          </a:prstGeom>
        </p:spPr>
        <p:txBody>
          <a:bodyPr/>
          <a:lstStyle>
            <a:lvl1pPr>
              <a:defRPr b="1">
                <a:solidFill>
                  <a:schemeClr val="accent4"/>
                </a:solidFill>
              </a:defRPr>
            </a:lvl1pPr>
          </a:lstStyle>
          <a:p>
            <a:pPr/>
            <a:r>
              <a:t>Taking Notes</a:t>
            </a:r>
          </a:p>
        </p:txBody>
      </p:sp>
      <p:sp>
        <p:nvSpPr>
          <p:cNvPr id="357" name="Google Shape;294;p50"/>
          <p:cNvSpPr txBox="1"/>
          <p:nvPr/>
        </p:nvSpPr>
        <p:spPr>
          <a:xfrm>
            <a:off x="2314574" y="1825800"/>
            <a:ext cx="6829502" cy="2519650"/>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marL="457200" indent="-349250">
              <a:buClr>
                <a:srgbClr val="FFFFFF"/>
              </a:buClr>
              <a:buSzPts val="1900"/>
              <a:buFont typeface="Helvetica"/>
              <a:buChar char="-"/>
              <a:defRPr sz="1900">
                <a:latin typeface="Roboto Slab"/>
                <a:ea typeface="Roboto Slab"/>
                <a:cs typeface="Roboto Slab"/>
                <a:sym typeface="Roboto Slab"/>
              </a:defRPr>
            </a:pPr>
            <a:r>
              <a:t>Take notes on paper, by hand</a:t>
            </a:r>
          </a:p>
          <a:p>
            <a:pPr marL="457200" indent="-349250">
              <a:buClr>
                <a:srgbClr val="FFFFFF"/>
              </a:buClr>
              <a:buSzPts val="1900"/>
              <a:buFont typeface="Helvetica"/>
              <a:buChar char="-"/>
              <a:defRPr sz="1900">
                <a:latin typeface="Roboto Slab"/>
                <a:ea typeface="Roboto Slab"/>
                <a:cs typeface="Roboto Slab"/>
                <a:sym typeface="Roboto Slab"/>
              </a:defRPr>
            </a:pPr>
            <a:r>
              <a:t>Do not try to write down every word the professor says</a:t>
            </a:r>
          </a:p>
          <a:p>
            <a:pPr marL="457200" indent="-349250">
              <a:buClr>
                <a:srgbClr val="FFFFFF"/>
              </a:buClr>
              <a:buSzPts val="1900"/>
              <a:buFont typeface="Helvetica"/>
              <a:buChar char="-"/>
              <a:defRPr sz="1900">
                <a:latin typeface="Roboto Slab"/>
                <a:ea typeface="Roboto Slab"/>
                <a:cs typeface="Roboto Slab"/>
                <a:sym typeface="Roboto Slab"/>
              </a:defRPr>
            </a:pPr>
            <a:r>
              <a:t>Recreate charts and diagrams carefully</a:t>
            </a:r>
          </a:p>
          <a:p>
            <a:pPr marL="457200" indent="-349250">
              <a:buClr>
                <a:srgbClr val="FFFFFF"/>
              </a:buClr>
              <a:buSzPts val="1900"/>
              <a:buFont typeface="Helvetica"/>
              <a:buChar char="-"/>
              <a:defRPr sz="1900">
                <a:latin typeface="Roboto Slab"/>
                <a:ea typeface="Roboto Slab"/>
                <a:cs typeface="Roboto Slab"/>
                <a:sym typeface="Roboto Slab"/>
              </a:defRPr>
            </a:pPr>
            <a:r>
              <a:t>Underline/Highlight key words and phrases</a:t>
            </a:r>
          </a:p>
          <a:p>
            <a:pPr marL="457200" indent="-349250">
              <a:buClr>
                <a:srgbClr val="FFFFFF"/>
              </a:buClr>
              <a:buSzPts val="1900"/>
              <a:buFont typeface="Helvetica"/>
              <a:buChar char="-"/>
              <a:defRPr sz="1900">
                <a:latin typeface="Roboto Slab"/>
                <a:ea typeface="Roboto Slab"/>
                <a:cs typeface="Roboto Slab"/>
                <a:sym typeface="Roboto Slab"/>
              </a:defRPr>
            </a:pPr>
            <a:r>
              <a:t>Leave extra spaces on the page, making it easy to go back and add missing pieces</a:t>
            </a:r>
          </a:p>
          <a:p>
            <a:pPr marL="457200" indent="-349250">
              <a:buClr>
                <a:srgbClr val="FFFFFF"/>
              </a:buClr>
              <a:buSzPts val="1900"/>
              <a:buFont typeface="Helvetica"/>
              <a:buChar char="-"/>
              <a:defRPr sz="1900">
                <a:latin typeface="Roboto Slab"/>
                <a:ea typeface="Roboto Slab"/>
                <a:cs typeface="Roboto Slab"/>
                <a:sym typeface="Roboto Slab"/>
              </a:defRPr>
            </a:pPr>
            <a:r>
              <a:t>At the top of each page, write the class and date</a:t>
            </a:r>
          </a:p>
          <a:p>
            <a:pPr marL="457200" indent="-349250">
              <a:buClr>
                <a:srgbClr val="FFFFFF"/>
              </a:buClr>
              <a:buSzPts val="1900"/>
              <a:buFont typeface="Helvetica"/>
              <a:buChar char="-"/>
              <a:defRPr sz="1900">
                <a:latin typeface="Roboto Slab"/>
                <a:ea typeface="Roboto Slab"/>
                <a:cs typeface="Roboto Slab"/>
                <a:sym typeface="Roboto Slab"/>
              </a:defRPr>
            </a:pPr>
            <a:r>
              <a:t>Stay organized!</a:t>
            </a:r>
          </a:p>
        </p:txBody>
      </p:sp>
      <p:sp>
        <p:nvSpPr>
          <p:cNvPr id="358" name="Google Shape;295;p50"/>
          <p:cNvSpPr/>
          <p:nvPr/>
        </p:nvSpPr>
        <p:spPr>
          <a:xfrm>
            <a:off x="311687" y="372499"/>
            <a:ext cx="2244302" cy="2174402"/>
          </a:xfrm>
          <a:prstGeom prst="ellipse">
            <a:avLst/>
          </a:prstGeom>
          <a:solidFill>
            <a:srgbClr val="3C78D8"/>
          </a:solidFill>
          <a:ln>
            <a:solidFill>
              <a:srgbClr val="004065"/>
            </a:solidFill>
          </a:ln>
        </p:spPr>
        <p:txBody>
          <a:bodyPr lIns="0" tIns="0" rIns="0" bIns="0" anchor="ctr"/>
          <a:lstStyle/>
          <a:p>
            <a:pPr>
              <a:defRPr>
                <a:solidFill>
                  <a:srgbClr val="000000"/>
                </a:solidFill>
              </a:defRPr>
            </a:pPr>
          </a:p>
        </p:txBody>
      </p:sp>
      <p:sp>
        <p:nvSpPr>
          <p:cNvPr id="359" name="Google Shape;296;p50"/>
          <p:cNvSpPr txBox="1"/>
          <p:nvPr/>
        </p:nvSpPr>
        <p:spPr>
          <a:xfrm>
            <a:off x="430188" y="797899"/>
            <a:ext cx="2007300"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2</a:t>
            </a:r>
          </a:p>
          <a:p>
            <a:pPr algn="ctr">
              <a:defRPr sz="3700">
                <a:latin typeface="Impact"/>
                <a:ea typeface="Impact"/>
                <a:cs typeface="Impact"/>
                <a:sym typeface="Impact"/>
              </a:defRPr>
            </a:pPr>
            <a:r>
              <a:t>Attend</a:t>
            </a:r>
          </a:p>
        </p:txBody>
      </p:sp>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3" name="Google Shape;301;p51"/>
          <p:cNvSpPr txBox="1"/>
          <p:nvPr>
            <p:ph type="title"/>
          </p:nvPr>
        </p:nvSpPr>
        <p:spPr>
          <a:xfrm>
            <a:off x="623399" y="1092949"/>
            <a:ext cx="8520602" cy="733501"/>
          </a:xfrm>
          <a:prstGeom prst="rect">
            <a:avLst/>
          </a:prstGeom>
        </p:spPr>
        <p:txBody>
          <a:bodyPr/>
          <a:lstStyle/>
          <a:p>
            <a:pPr/>
            <a:r>
              <a:t>          Rev       </a:t>
            </a:r>
            <a:r>
              <a:rPr>
                <a:solidFill>
                  <a:srgbClr val="CC0000"/>
                </a:solidFill>
              </a:rPr>
              <a:t>   Review </a:t>
            </a:r>
            <a:r>
              <a:rPr b="1" i="1">
                <a:solidFill>
                  <a:srgbClr val="CC0000"/>
                </a:solidFill>
              </a:rPr>
              <a:t>After</a:t>
            </a:r>
            <a:r>
              <a:rPr i="1">
                <a:solidFill>
                  <a:srgbClr val="CC0000"/>
                </a:solidFill>
              </a:rPr>
              <a:t> </a:t>
            </a:r>
            <a:r>
              <a:rPr>
                <a:solidFill>
                  <a:srgbClr val="CC0000"/>
                </a:solidFill>
              </a:rPr>
              <a:t>Class</a:t>
            </a:r>
          </a:p>
        </p:txBody>
      </p:sp>
      <p:sp>
        <p:nvSpPr>
          <p:cNvPr id="364" name="Google Shape;302;p51"/>
          <p:cNvSpPr/>
          <p:nvPr/>
        </p:nvSpPr>
        <p:spPr>
          <a:xfrm>
            <a:off x="311699" y="372499"/>
            <a:ext cx="2244302" cy="2174402"/>
          </a:xfrm>
          <a:prstGeom prst="ellipse">
            <a:avLst/>
          </a:prstGeom>
          <a:solidFill>
            <a:srgbClr val="CC0000"/>
          </a:solidFill>
          <a:ln>
            <a:solidFill>
              <a:srgbClr val="004065"/>
            </a:solidFill>
          </a:ln>
        </p:spPr>
        <p:txBody>
          <a:bodyPr lIns="0" tIns="0" rIns="0" bIns="0" anchor="ctr"/>
          <a:lstStyle/>
          <a:p>
            <a:pPr>
              <a:defRPr>
                <a:solidFill>
                  <a:srgbClr val="000000"/>
                </a:solidFill>
              </a:defRPr>
            </a:pPr>
          </a:p>
        </p:txBody>
      </p:sp>
      <p:sp>
        <p:nvSpPr>
          <p:cNvPr id="365" name="Google Shape;303;p51"/>
          <p:cNvSpPr txBox="1"/>
          <p:nvPr/>
        </p:nvSpPr>
        <p:spPr>
          <a:xfrm>
            <a:off x="430200" y="797899"/>
            <a:ext cx="2007300"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3 </a:t>
            </a:r>
          </a:p>
          <a:p>
            <a:pPr algn="ctr">
              <a:defRPr sz="3700">
                <a:latin typeface="Impact"/>
                <a:ea typeface="Impact"/>
                <a:cs typeface="Impact"/>
                <a:sym typeface="Impact"/>
              </a:defRPr>
            </a:pPr>
            <a:r>
              <a:t>Review</a:t>
            </a:r>
          </a:p>
        </p:txBody>
      </p:sp>
      <p:sp>
        <p:nvSpPr>
          <p:cNvPr id="366" name="Google Shape;304;p51"/>
          <p:cNvSpPr txBox="1"/>
          <p:nvPr/>
        </p:nvSpPr>
        <p:spPr>
          <a:xfrm>
            <a:off x="2478224" y="2121499"/>
            <a:ext cx="6499502" cy="25196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marL="457200" indent="-349250">
              <a:buClr>
                <a:srgbClr val="FFFFFF"/>
              </a:buClr>
              <a:buSzPts val="1900"/>
              <a:buFont typeface="Helvetica"/>
              <a:buChar char="-"/>
              <a:defRPr sz="1900">
                <a:latin typeface="Roboto Slab"/>
                <a:ea typeface="Roboto Slab"/>
                <a:cs typeface="Roboto Slab"/>
                <a:sym typeface="Roboto Slab"/>
              </a:defRPr>
            </a:pPr>
            <a:r>
              <a:t>As soon as class ends, review your notes</a:t>
            </a:r>
          </a:p>
          <a:p>
            <a:pPr marL="457200" indent="-349250">
              <a:buClr>
                <a:srgbClr val="FFFFFF"/>
              </a:buClr>
              <a:buSzPts val="1900"/>
              <a:buFont typeface="Helvetica"/>
              <a:buChar char="-"/>
              <a:defRPr sz="1900">
                <a:latin typeface="Roboto Slab"/>
                <a:ea typeface="Roboto Slab"/>
                <a:cs typeface="Roboto Slab"/>
                <a:sym typeface="Roboto Slab"/>
              </a:defRPr>
            </a:pPr>
            <a:r>
              <a:t>Fill in gaps and missing pieces</a:t>
            </a:r>
          </a:p>
          <a:p>
            <a:pPr marL="457200" indent="-349250">
              <a:buClr>
                <a:srgbClr val="FFFFFF"/>
              </a:buClr>
              <a:buSzPts val="1900"/>
              <a:buFont typeface="Helvetica"/>
              <a:buChar char="-"/>
              <a:defRPr sz="1900">
                <a:latin typeface="Roboto Slab"/>
                <a:ea typeface="Roboto Slab"/>
                <a:cs typeface="Roboto Slab"/>
                <a:sym typeface="Roboto Slab"/>
              </a:defRPr>
            </a:pPr>
            <a:r>
              <a:t>Write down questions</a:t>
            </a:r>
          </a:p>
          <a:p>
            <a:pPr marL="457200" indent="-349250">
              <a:buClr>
                <a:srgbClr val="FFFFFF"/>
              </a:buClr>
              <a:buSzPts val="1900"/>
              <a:buFont typeface="Helvetica"/>
              <a:buChar char="-"/>
              <a:defRPr sz="1900">
                <a:latin typeface="Roboto Slab"/>
                <a:ea typeface="Roboto Slab"/>
                <a:cs typeface="Roboto Slab"/>
                <a:sym typeface="Roboto Slab"/>
              </a:defRPr>
            </a:pPr>
            <a:r>
              <a:t>Mark parts that are still confusing</a:t>
            </a:r>
          </a:p>
          <a:p>
            <a:pPr marL="457200" indent="-349250">
              <a:buClr>
                <a:srgbClr val="FFFFFF"/>
              </a:buClr>
              <a:buSzPts val="1900"/>
              <a:buFont typeface="Helvetica"/>
              <a:buChar char="-"/>
              <a:defRPr sz="1900">
                <a:latin typeface="Roboto Slab"/>
                <a:ea typeface="Roboto Slab"/>
                <a:cs typeface="Roboto Slab"/>
                <a:sym typeface="Roboto Slab"/>
              </a:defRPr>
            </a:pPr>
            <a:r>
              <a:t>Go back to readings to search for answers</a:t>
            </a:r>
          </a:p>
          <a:p>
            <a:pPr marL="457200" indent="-349250">
              <a:buClr>
                <a:srgbClr val="FFFFFF"/>
              </a:buClr>
              <a:buSzPts val="1900"/>
              <a:buFont typeface="Helvetica"/>
              <a:buChar char="-"/>
              <a:defRPr sz="1900">
                <a:latin typeface="Roboto Slab"/>
                <a:ea typeface="Roboto Slab"/>
                <a:cs typeface="Roboto Slab"/>
                <a:sym typeface="Roboto Slab"/>
              </a:defRPr>
            </a:pPr>
            <a:r>
              <a:t>Compare notes with a classmate</a:t>
            </a:r>
          </a:p>
          <a:p>
            <a:pPr marL="457200" indent="-349250">
              <a:buClr>
                <a:srgbClr val="FFFFFF"/>
              </a:buClr>
              <a:buSzPts val="1900"/>
              <a:buFont typeface="Helvetica"/>
              <a:buChar char="-"/>
              <a:defRPr sz="1900">
                <a:latin typeface="Roboto Slab"/>
                <a:ea typeface="Roboto Slab"/>
                <a:cs typeface="Roboto Slab"/>
                <a:sym typeface="Roboto Slab"/>
              </a:defRPr>
            </a:pPr>
            <a:r>
              <a:t>Ask your professor questions, in office hours or at beginning of next class</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0" name="Google Shape;309;p52"/>
          <p:cNvSpPr txBox="1"/>
          <p:nvPr>
            <p:ph type="title"/>
          </p:nvPr>
        </p:nvSpPr>
        <p:spPr>
          <a:xfrm>
            <a:off x="311699" y="940675"/>
            <a:ext cx="8520602" cy="733501"/>
          </a:xfrm>
          <a:prstGeom prst="rect">
            <a:avLst/>
          </a:prstGeom>
        </p:spPr>
        <p:txBody>
          <a:bodyPr/>
          <a:lstStyle>
            <a:lvl1pPr>
              <a:defRPr b="1">
                <a:solidFill>
                  <a:srgbClr val="FF6700"/>
                </a:solidFill>
              </a:defRPr>
            </a:lvl1pPr>
          </a:lstStyle>
          <a:p>
            <a:pPr/>
            <a:r>
              <a:t>                              Study Every Day</a:t>
            </a:r>
          </a:p>
        </p:txBody>
      </p:sp>
      <p:sp>
        <p:nvSpPr>
          <p:cNvPr id="371" name="Google Shape;310;p52"/>
          <p:cNvSpPr txBox="1"/>
          <p:nvPr>
            <p:ph type="body" sz="half" idx="1"/>
          </p:nvPr>
        </p:nvSpPr>
        <p:spPr>
          <a:xfrm>
            <a:off x="2437499" y="1956874"/>
            <a:ext cx="6610502" cy="2812501"/>
          </a:xfrm>
          <a:prstGeom prst="rect">
            <a:avLst/>
          </a:prstGeom>
        </p:spPr>
        <p:txBody>
          <a:bodyPr/>
          <a:lstStyle/>
          <a:p>
            <a:pPr>
              <a:buChar char="-"/>
              <a:defRPr>
                <a:latin typeface="Roboto Slab"/>
                <a:ea typeface="Roboto Slab"/>
                <a:cs typeface="Roboto Slab"/>
                <a:sym typeface="Roboto Slab"/>
              </a:defRPr>
            </a:pPr>
            <a:r>
              <a:t>Repetition is key--even 10-15 minutes a day will make a huge difference</a:t>
            </a:r>
          </a:p>
          <a:p>
            <a:pPr>
              <a:buChar char="-"/>
              <a:defRPr>
                <a:latin typeface="Roboto Slab"/>
                <a:ea typeface="Roboto Slab"/>
                <a:cs typeface="Roboto Slab"/>
                <a:sym typeface="Roboto Slab"/>
              </a:defRPr>
            </a:pPr>
            <a:r>
              <a:t>Ask yourself questions about the material, such as ‘why’, ‘how’, and ‘what if…’ </a:t>
            </a:r>
          </a:p>
          <a:p>
            <a:pPr>
              <a:buChar char="-"/>
              <a:defRPr>
                <a:latin typeface="Roboto Slab"/>
                <a:ea typeface="Roboto Slab"/>
                <a:cs typeface="Roboto Slab"/>
                <a:sym typeface="Roboto Slab"/>
              </a:defRPr>
            </a:pPr>
            <a:r>
              <a:t>Don’t just memorize, try to understand the material</a:t>
            </a:r>
          </a:p>
          <a:p>
            <a:pPr>
              <a:buChar char="-"/>
              <a:defRPr>
                <a:latin typeface="Roboto Slab"/>
                <a:ea typeface="Roboto Slab"/>
                <a:cs typeface="Roboto Slab"/>
                <a:sym typeface="Roboto Slab"/>
              </a:defRPr>
            </a:pPr>
            <a:r>
              <a:t>Make connections to help you remember</a:t>
            </a:r>
          </a:p>
        </p:txBody>
      </p:sp>
      <p:sp>
        <p:nvSpPr>
          <p:cNvPr id="372" name="Google Shape;311;p52"/>
          <p:cNvSpPr/>
          <p:nvPr/>
        </p:nvSpPr>
        <p:spPr>
          <a:xfrm>
            <a:off x="311699" y="372499"/>
            <a:ext cx="2244302" cy="2174402"/>
          </a:xfrm>
          <a:prstGeom prst="ellipse">
            <a:avLst/>
          </a:prstGeom>
          <a:solidFill>
            <a:srgbClr val="FF6700"/>
          </a:solidFill>
          <a:ln>
            <a:solidFill>
              <a:srgbClr val="004065"/>
            </a:solidFill>
          </a:ln>
        </p:spPr>
        <p:txBody>
          <a:bodyPr lIns="0" tIns="0" rIns="0" bIns="0" anchor="ctr"/>
          <a:lstStyle/>
          <a:p>
            <a:pPr>
              <a:defRPr>
                <a:solidFill>
                  <a:srgbClr val="000000"/>
                </a:solidFill>
              </a:defRPr>
            </a:pPr>
          </a:p>
        </p:txBody>
      </p:sp>
      <p:sp>
        <p:nvSpPr>
          <p:cNvPr id="373" name="Google Shape;312;p52"/>
          <p:cNvSpPr txBox="1"/>
          <p:nvPr/>
        </p:nvSpPr>
        <p:spPr>
          <a:xfrm>
            <a:off x="430200" y="797899"/>
            <a:ext cx="2007300"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4</a:t>
            </a:r>
          </a:p>
          <a:p>
            <a:pPr algn="ctr">
              <a:defRPr sz="3700">
                <a:latin typeface="Impact"/>
                <a:ea typeface="Impact"/>
                <a:cs typeface="Impact"/>
                <a:sym typeface="Impact"/>
              </a:defRPr>
            </a:pPr>
            <a:r>
              <a:t>Study</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77" name="Google Shape;317;p53" descr="Google Shape;317;p53"/>
          <p:cNvPicPr>
            <a:picLocks noChangeAspect="1"/>
          </p:cNvPicPr>
          <p:nvPr/>
        </p:nvPicPr>
        <p:blipFill>
          <a:blip r:embed="rId2">
            <a:extLst/>
          </a:blip>
          <a:stretch>
            <a:fillRect/>
          </a:stretch>
        </p:blipFill>
        <p:spPr>
          <a:xfrm>
            <a:off x="2135425" y="58974"/>
            <a:ext cx="5008325" cy="5008326"/>
          </a:xfrm>
          <a:prstGeom prst="rect">
            <a:avLst/>
          </a:prstGeom>
          <a:ln w="12700">
            <a:miter lim="400000"/>
          </a:ln>
        </p:spPr>
      </p:pic>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5" name="Google Shape;135;p27"/>
          <p:cNvSpPr txBox="1"/>
          <p:nvPr>
            <p:ph type="title"/>
          </p:nvPr>
        </p:nvSpPr>
        <p:spPr>
          <a:xfrm>
            <a:off x="277199" y="1583850"/>
            <a:ext cx="4045201" cy="1482301"/>
          </a:xfrm>
          <a:prstGeom prst="rect">
            <a:avLst/>
          </a:prstGeom>
        </p:spPr>
        <p:txBody>
          <a:bodyPr/>
          <a:lstStyle>
            <a:lvl1pPr defTabSz="795527">
              <a:defRPr b="1" sz="4263">
                <a:solidFill>
                  <a:schemeClr val="accent6"/>
                </a:solidFill>
              </a:defRPr>
            </a:lvl1pPr>
          </a:lstStyle>
          <a:p>
            <a:pPr/>
            <a:r>
              <a:t>Today’s Topics</a:t>
            </a:r>
          </a:p>
        </p:txBody>
      </p:sp>
      <p:sp>
        <p:nvSpPr>
          <p:cNvPr id="236" name="Google Shape;136;p27"/>
          <p:cNvSpPr txBox="1"/>
          <p:nvPr>
            <p:ph type="body" sz="half" idx="1"/>
          </p:nvPr>
        </p:nvSpPr>
        <p:spPr>
          <a:xfrm>
            <a:off x="4939500" y="724199"/>
            <a:ext cx="3837000" cy="3695101"/>
          </a:xfrm>
          <a:prstGeom prst="rect">
            <a:avLst/>
          </a:prstGeom>
        </p:spPr>
        <p:txBody>
          <a:bodyPr anchor="ctr"/>
          <a:lstStyle/>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Creating Workspaces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Learning Styles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The Study Cycle</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Your New Schedule</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Time Management</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Self-Care</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9" name="Google Shape;322;p54"/>
          <p:cNvSpPr txBox="1"/>
          <p:nvPr>
            <p:ph type="title"/>
          </p:nvPr>
        </p:nvSpPr>
        <p:spPr>
          <a:xfrm>
            <a:off x="1238724" y="910775"/>
            <a:ext cx="8520602" cy="733501"/>
          </a:xfrm>
          <a:prstGeom prst="rect">
            <a:avLst/>
          </a:prstGeom>
        </p:spPr>
        <p:txBody>
          <a:bodyPr/>
          <a:lstStyle>
            <a:lvl1pPr>
              <a:defRPr b="1">
                <a:solidFill>
                  <a:schemeClr val="accent6"/>
                </a:solidFill>
              </a:defRPr>
            </a:lvl1pPr>
          </a:lstStyle>
          <a:p>
            <a:pPr/>
            <a:r>
              <a:t>                   Assess Your Learning</a:t>
            </a:r>
          </a:p>
        </p:txBody>
      </p:sp>
      <p:sp>
        <p:nvSpPr>
          <p:cNvPr id="380" name="Google Shape;323;p54"/>
          <p:cNvSpPr/>
          <p:nvPr/>
        </p:nvSpPr>
        <p:spPr>
          <a:xfrm>
            <a:off x="311699" y="372499"/>
            <a:ext cx="2244302" cy="2174402"/>
          </a:xfrm>
          <a:prstGeom prst="ellipse">
            <a:avLst/>
          </a:prstGeom>
          <a:solidFill>
            <a:schemeClr val="accent6"/>
          </a:solidFill>
          <a:ln>
            <a:solidFill>
              <a:srgbClr val="004065"/>
            </a:solidFill>
          </a:ln>
        </p:spPr>
        <p:txBody>
          <a:bodyPr lIns="0" tIns="0" rIns="0" bIns="0" anchor="ctr"/>
          <a:lstStyle/>
          <a:p>
            <a:pPr>
              <a:defRPr>
                <a:solidFill>
                  <a:srgbClr val="000000"/>
                </a:solidFill>
              </a:defRPr>
            </a:pPr>
          </a:p>
        </p:txBody>
      </p:sp>
      <p:sp>
        <p:nvSpPr>
          <p:cNvPr id="381" name="Google Shape;324;p54"/>
          <p:cNvSpPr txBox="1"/>
          <p:nvPr/>
        </p:nvSpPr>
        <p:spPr>
          <a:xfrm>
            <a:off x="430200" y="797899"/>
            <a:ext cx="2007300" cy="1325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lgn="ctr">
              <a:defRPr sz="3700">
                <a:latin typeface="Impact"/>
                <a:ea typeface="Impact"/>
                <a:cs typeface="Impact"/>
                <a:sym typeface="Impact"/>
              </a:defRPr>
            </a:pPr>
            <a:r>
              <a:t>5</a:t>
            </a:r>
          </a:p>
          <a:p>
            <a:pPr algn="ctr">
              <a:defRPr sz="3700">
                <a:latin typeface="Impact"/>
                <a:ea typeface="Impact"/>
                <a:cs typeface="Impact"/>
                <a:sym typeface="Impact"/>
              </a:defRPr>
            </a:pPr>
            <a:r>
              <a:t>Assess</a:t>
            </a:r>
          </a:p>
        </p:txBody>
      </p:sp>
      <p:sp>
        <p:nvSpPr>
          <p:cNvPr id="382" name="Google Shape;325;p54"/>
          <p:cNvSpPr txBox="1"/>
          <p:nvPr/>
        </p:nvSpPr>
        <p:spPr>
          <a:xfrm>
            <a:off x="2653574" y="1753474"/>
            <a:ext cx="6219002" cy="29768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marL="457200" indent="-336550">
              <a:buClr>
                <a:srgbClr val="FFFFFF"/>
              </a:buClr>
              <a:buSzPts val="1700"/>
              <a:buFont typeface="Helvetica"/>
              <a:buChar char="-"/>
              <a:defRPr sz="1700">
                <a:latin typeface="Roboto Slab"/>
                <a:ea typeface="Roboto Slab"/>
                <a:cs typeface="Roboto Slab"/>
                <a:sym typeface="Roboto Slab"/>
              </a:defRPr>
            </a:pPr>
            <a:r>
              <a:t>Check in with yourself weekly by asking:</a:t>
            </a:r>
          </a:p>
          <a:p>
            <a:pPr lvl="1" marL="914400" indent="-336550">
              <a:buClr>
                <a:srgbClr val="FFFFFF"/>
              </a:buClr>
              <a:buSzPts val="1700"/>
              <a:buFont typeface="Helvetica"/>
              <a:buChar char="-"/>
              <a:defRPr sz="1700">
                <a:latin typeface="Roboto Slab"/>
                <a:ea typeface="Roboto Slab"/>
                <a:cs typeface="Roboto Slab"/>
                <a:sym typeface="Roboto Slab"/>
              </a:defRPr>
            </a:pPr>
            <a:r>
              <a:t>How are my classes going?</a:t>
            </a:r>
          </a:p>
          <a:p>
            <a:pPr lvl="1" marL="914400" indent="-336550">
              <a:buClr>
                <a:srgbClr val="FFFFFF"/>
              </a:buClr>
              <a:buSzPts val="1700"/>
              <a:buFont typeface="Helvetica"/>
              <a:buChar char="-"/>
              <a:defRPr sz="1700">
                <a:latin typeface="Roboto Slab"/>
                <a:ea typeface="Roboto Slab"/>
                <a:cs typeface="Roboto Slab"/>
                <a:sym typeface="Roboto Slab"/>
              </a:defRPr>
            </a:pPr>
            <a:r>
              <a:t>Am I satisfied with my grades?</a:t>
            </a:r>
          </a:p>
          <a:p>
            <a:pPr lvl="1" marL="914400" indent="-336550">
              <a:buClr>
                <a:srgbClr val="FFFFFF"/>
              </a:buClr>
              <a:buSzPts val="1700"/>
              <a:buFont typeface="Helvetica"/>
              <a:buChar char="-"/>
              <a:defRPr sz="1700">
                <a:latin typeface="Roboto Slab"/>
                <a:ea typeface="Roboto Slab"/>
                <a:cs typeface="Roboto Slab"/>
                <a:sym typeface="Roboto Slab"/>
              </a:defRPr>
            </a:pPr>
            <a:r>
              <a:t>Am I sticking to my Study Cycle routine?</a:t>
            </a:r>
          </a:p>
          <a:p>
            <a:pPr lvl="1" marL="914400" indent="-336550">
              <a:buClr>
                <a:srgbClr val="FFFFFF"/>
              </a:buClr>
              <a:buSzPts val="1700"/>
              <a:buFont typeface="Helvetica"/>
              <a:buChar char="-"/>
              <a:defRPr sz="1700">
                <a:latin typeface="Roboto Slab"/>
                <a:ea typeface="Roboto Slab"/>
                <a:cs typeface="Roboto Slab"/>
                <a:sym typeface="Roboto Slab"/>
              </a:defRPr>
            </a:pPr>
            <a:r>
              <a:t>Do I need to make changes to my routine or methods?</a:t>
            </a:r>
          </a:p>
          <a:p>
            <a:pPr lvl="1" marL="914400" indent="-336550">
              <a:buClr>
                <a:srgbClr val="FFFFFF"/>
              </a:buClr>
              <a:buSzPts val="1700"/>
              <a:buFont typeface="Helvetica"/>
              <a:buChar char="-"/>
              <a:defRPr sz="1700">
                <a:latin typeface="Roboto Slab"/>
                <a:ea typeface="Roboto Slab"/>
                <a:cs typeface="Roboto Slab"/>
                <a:sym typeface="Roboto Slab"/>
              </a:defRPr>
            </a:pPr>
            <a:r>
              <a:t>Do I need extra help?</a:t>
            </a:r>
          </a:p>
          <a:p>
            <a:pPr marL="457200" indent="-336550">
              <a:buClr>
                <a:srgbClr val="FFFFFF"/>
              </a:buClr>
              <a:buSzPts val="1700"/>
              <a:buFont typeface="Helvetica"/>
              <a:buChar char="-"/>
              <a:defRPr sz="1700">
                <a:latin typeface="Roboto Slab"/>
                <a:ea typeface="Roboto Slab"/>
                <a:cs typeface="Roboto Slab"/>
                <a:sym typeface="Roboto Slab"/>
              </a:defRPr>
            </a:pPr>
            <a:r>
              <a:t>Test yourself often by asking: Do I understand this enough to teach it to someone else? (Also, try to actually teach it to someone else!)</a:t>
            </a:r>
          </a:p>
          <a:p>
            <a:pPr marL="457200" indent="-336550">
              <a:buClr>
                <a:srgbClr val="FFFFFF"/>
              </a:buClr>
              <a:buSzPts val="1700"/>
              <a:buFont typeface="Helvetica"/>
              <a:buChar char="-"/>
              <a:defRPr sz="1700">
                <a:latin typeface="Roboto Slab"/>
                <a:ea typeface="Roboto Slab"/>
                <a:cs typeface="Roboto Slab"/>
                <a:sym typeface="Roboto Slab"/>
              </a:defRPr>
            </a:pPr>
            <a:r>
              <a:t>Don’t get stuck or frustrated-- get help.</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86" name="Google Shape;330;p55"/>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Your Time, Your Success</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0" name="Google Shape;335;p56"/>
          <p:cNvSpPr txBox="1"/>
          <p:nvPr>
            <p:ph type="title"/>
          </p:nvPr>
        </p:nvSpPr>
        <p:spPr>
          <a:xfrm>
            <a:off x="311699" y="74749"/>
            <a:ext cx="8520602" cy="851702"/>
          </a:xfrm>
          <a:prstGeom prst="rect">
            <a:avLst/>
          </a:prstGeom>
        </p:spPr>
        <p:txBody>
          <a:bodyPr/>
          <a:lstStyle>
            <a:lvl1pPr>
              <a:defRPr b="1" sz="3600">
                <a:solidFill>
                  <a:schemeClr val="accent6"/>
                </a:solidFill>
              </a:defRPr>
            </a:lvl1pPr>
          </a:lstStyle>
          <a:p>
            <a:pPr/>
            <a:r>
              <a:t>A Typical FY College Schedule</a:t>
            </a:r>
          </a:p>
        </p:txBody>
      </p:sp>
      <p:sp>
        <p:nvSpPr>
          <p:cNvPr id="391" name="Google Shape;336;p56"/>
          <p:cNvSpPr txBox="1"/>
          <p:nvPr>
            <p:ph type="body" sz="half" idx="1"/>
          </p:nvPr>
        </p:nvSpPr>
        <p:spPr>
          <a:xfrm>
            <a:off x="387899" y="1489824"/>
            <a:ext cx="3999902" cy="3078901"/>
          </a:xfrm>
          <a:prstGeom prst="rect">
            <a:avLst/>
          </a:prstGeom>
        </p:spPr>
        <p:txBody>
          <a:bodyPr/>
          <a:lstStyle>
            <a:lvl1pPr marL="0" indent="0">
              <a:spcBef>
                <a:spcPts val="1200"/>
              </a:spcBef>
              <a:buSzTx/>
              <a:buNone/>
              <a:defRPr b="1"/>
            </a:lvl1pPr>
          </a:lstStyle>
          <a:p>
            <a:pPr/>
            <a:r>
              <a:t>IMAGE</a:t>
            </a:r>
          </a:p>
        </p:txBody>
      </p:sp>
      <p:sp>
        <p:nvSpPr>
          <p:cNvPr id="392" name="Google Shape;337;p56"/>
          <p:cNvSpPr txBox="1"/>
          <p:nvPr>
            <p:ph type="body" idx="21"/>
          </p:nvPr>
        </p:nvSpPr>
        <p:spPr>
          <a:xfrm>
            <a:off x="5382724" y="1373174"/>
            <a:ext cx="3673802" cy="3099902"/>
          </a:xfrm>
          <a:prstGeom prst="rect">
            <a:avLst/>
          </a:prstGeom>
          <a:extLst>
            <a:ext uri="{C572A759-6A51-4108-AA02-DFA0A04FC94B}">
              <ma14:wrappingTextBoxFlag xmlns:ma14="http://schemas.microsoft.com/office/mac/drawingml/2011/main" val="1"/>
            </a:ext>
          </a:extLst>
        </p:spPr>
        <p:txBody>
          <a:bodyPr/>
          <a:lstStyle/>
          <a:p>
            <a:pPr marL="0" indent="0">
              <a:buSzTx/>
              <a:buNone/>
              <a:defRPr sz="1700">
                <a:latin typeface="Roboto Slab"/>
                <a:ea typeface="Roboto Slab"/>
                <a:cs typeface="Roboto Slab"/>
                <a:sym typeface="Roboto Slab"/>
              </a:defRPr>
            </a:pPr>
            <a:r>
              <a:t>What does this schedule look like compared to your HS schedule?</a:t>
            </a:r>
          </a:p>
          <a:p>
            <a:pPr marL="0" indent="0">
              <a:spcBef>
                <a:spcPts val="1200"/>
              </a:spcBef>
              <a:buSzTx/>
              <a:buNone/>
              <a:defRPr sz="1400"/>
            </a:pPr>
            <a:endParaRPr sz="1700">
              <a:latin typeface="Roboto Slab"/>
              <a:ea typeface="Roboto Slab"/>
              <a:cs typeface="Roboto Slab"/>
              <a:sym typeface="Roboto Slab"/>
            </a:endParaRPr>
          </a:p>
          <a:p>
            <a:pPr marL="0" indent="0">
              <a:spcBef>
                <a:spcPts val="1200"/>
              </a:spcBef>
              <a:buSzTx/>
              <a:buNone/>
              <a:defRPr sz="1700">
                <a:latin typeface="Roboto Slab"/>
                <a:ea typeface="Roboto Slab"/>
                <a:cs typeface="Roboto Slab"/>
                <a:sym typeface="Roboto Slab"/>
              </a:defRPr>
            </a:pPr>
            <a:r>
              <a:t>What assumptions might you make based on those differences?</a:t>
            </a:r>
          </a:p>
        </p:txBody>
      </p:sp>
      <p:pic>
        <p:nvPicPr>
          <p:cNvPr id="393" name="Google Shape;338;p56" descr="Google Shape;338;p56"/>
          <p:cNvPicPr>
            <a:picLocks noChangeAspect="1"/>
          </p:cNvPicPr>
          <p:nvPr/>
        </p:nvPicPr>
        <p:blipFill>
          <a:blip r:embed="rId3">
            <a:extLst/>
          </a:blip>
          <a:srcRect l="0" t="0" r="16534" b="0"/>
          <a:stretch>
            <a:fillRect/>
          </a:stretch>
        </p:blipFill>
        <p:spPr>
          <a:xfrm>
            <a:off x="311699" y="1016724"/>
            <a:ext cx="4520702" cy="3812776"/>
          </a:xfrm>
          <a:prstGeom prst="rect">
            <a:avLst/>
          </a:prstGeom>
          <a:ln w="12700">
            <a:miter lim="400000"/>
          </a:ln>
        </p:spPr>
      </p:pic>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7" name="Google Shape;343;p57"/>
          <p:cNvSpPr txBox="1"/>
          <p:nvPr>
            <p:ph type="title"/>
          </p:nvPr>
        </p:nvSpPr>
        <p:spPr>
          <a:xfrm>
            <a:off x="295400" y="1557199"/>
            <a:ext cx="4045200" cy="1789202"/>
          </a:xfrm>
          <a:prstGeom prst="rect">
            <a:avLst/>
          </a:prstGeom>
        </p:spPr>
        <p:txBody>
          <a:bodyPr/>
          <a:lstStyle>
            <a:lvl1pPr>
              <a:defRPr b="1" sz="3400"/>
            </a:lvl1pPr>
          </a:lstStyle>
          <a:p>
            <a:pPr/>
            <a:r>
              <a:t>Do you really have all that free time now??</a:t>
            </a:r>
          </a:p>
        </p:txBody>
      </p:sp>
      <p:sp>
        <p:nvSpPr>
          <p:cNvPr id="398" name="Google Shape;344;p57"/>
          <p:cNvSpPr txBox="1"/>
          <p:nvPr>
            <p:ph type="body" sz="half" idx="1"/>
          </p:nvPr>
        </p:nvSpPr>
        <p:spPr>
          <a:xfrm>
            <a:off x="4939500" y="724199"/>
            <a:ext cx="3837000" cy="3695101"/>
          </a:xfrm>
          <a:prstGeom prst="rect">
            <a:avLst/>
          </a:prstGeom>
        </p:spPr>
        <p:txBody>
          <a:bodyPr anchor="ctr"/>
          <a:lstStyle>
            <a:lvl1pPr marL="0" indent="0">
              <a:lnSpc>
                <a:spcPct val="150000"/>
              </a:lnSpc>
              <a:defRPr b="1">
                <a:latin typeface="Roboto Slab"/>
                <a:ea typeface="Roboto Slab"/>
                <a:cs typeface="Roboto Slab"/>
                <a:sym typeface="Roboto Slab"/>
              </a:defRPr>
            </a:lvl1pPr>
          </a:lstStyle>
          <a:p>
            <a:pPr/>
            <a:r>
              <a:t>One of the hardest parts of college is BALANCING everything—your courses,your assignments, and the rest of your life.</a:t>
            </a: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2" name="Google Shape;349;p58"/>
          <p:cNvSpPr txBox="1"/>
          <p:nvPr>
            <p:ph type="title"/>
          </p:nvPr>
        </p:nvSpPr>
        <p:spPr>
          <a:xfrm>
            <a:off x="523324" y="432300"/>
            <a:ext cx="8520602" cy="733501"/>
          </a:xfrm>
          <a:prstGeom prst="rect">
            <a:avLst/>
          </a:prstGeom>
        </p:spPr>
        <p:txBody>
          <a:bodyPr/>
          <a:lstStyle>
            <a:lvl1pPr defTabSz="859536">
              <a:defRPr b="1" sz="3666">
                <a:solidFill>
                  <a:schemeClr val="accent5"/>
                </a:solidFill>
              </a:defRPr>
            </a:lvl1pPr>
          </a:lstStyle>
          <a:p>
            <a:pPr/>
            <a:r>
              <a:t>Question</a:t>
            </a:r>
          </a:p>
        </p:txBody>
      </p:sp>
      <p:sp>
        <p:nvSpPr>
          <p:cNvPr id="403" name="Google Shape;350;p58"/>
          <p:cNvSpPr txBox="1"/>
          <p:nvPr>
            <p:ph type="body" idx="1"/>
          </p:nvPr>
        </p:nvSpPr>
        <p:spPr>
          <a:xfrm>
            <a:off x="387899" y="1489823"/>
            <a:ext cx="8368202" cy="3078902"/>
          </a:xfrm>
          <a:prstGeom prst="rect">
            <a:avLst/>
          </a:prstGeom>
        </p:spPr>
        <p:txBody>
          <a:bodyPr/>
          <a:lstStyle/>
          <a:p>
            <a:pPr marL="0" indent="0" algn="ctr">
              <a:buSzTx/>
              <a:buNone/>
              <a:defRPr sz="3600">
                <a:latin typeface="Roboto Slab"/>
                <a:ea typeface="Roboto Slab"/>
                <a:cs typeface="Roboto Slab"/>
                <a:sym typeface="Roboto Slab"/>
              </a:defRPr>
            </a:pPr>
            <a:r>
              <a:t>How many hours will you spend </a:t>
            </a:r>
          </a:p>
          <a:p>
            <a:pPr marL="0" indent="0" algn="ctr">
              <a:buSzTx/>
              <a:buNone/>
              <a:defRPr sz="3600">
                <a:latin typeface="Roboto Slab"/>
                <a:ea typeface="Roboto Slab"/>
                <a:cs typeface="Roboto Slab"/>
                <a:sym typeface="Roboto Slab"/>
              </a:defRPr>
            </a:pPr>
            <a:r>
              <a:t>in class and doing work for class in one semester?</a:t>
            </a:r>
          </a:p>
        </p:txBody>
      </p:sp>
    </p:spTree>
  </p:cSld>
  <p:clrMapOvr>
    <a:masterClrMapping/>
  </p:clrMapOvr>
  <p:transition xmlns:p14="http://schemas.microsoft.com/office/powerpoint/2010/main" spd="med" advClick="1"/>
</p:sld>
</file>

<file path=ppt/slides/slide3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7" name="Google Shape;355;p59"/>
          <p:cNvSpPr txBox="1"/>
          <p:nvPr>
            <p:ph type="title"/>
          </p:nvPr>
        </p:nvSpPr>
        <p:spPr>
          <a:xfrm>
            <a:off x="387899" y="458024"/>
            <a:ext cx="8368202" cy="686102"/>
          </a:xfrm>
          <a:prstGeom prst="rect">
            <a:avLst/>
          </a:prstGeom>
        </p:spPr>
        <p:txBody>
          <a:bodyPr/>
          <a:lstStyle>
            <a:lvl1pPr defTabSz="868680">
              <a:defRPr b="1" sz="3230">
                <a:solidFill>
                  <a:schemeClr val="accent5"/>
                </a:solidFill>
              </a:defRPr>
            </a:lvl1pPr>
          </a:lstStyle>
          <a:p>
            <a:pPr/>
            <a:r>
              <a:t>Answer:</a:t>
            </a:r>
          </a:p>
        </p:txBody>
      </p:sp>
      <p:sp>
        <p:nvSpPr>
          <p:cNvPr id="408" name="Google Shape;356;p59"/>
          <p:cNvSpPr txBox="1"/>
          <p:nvPr>
            <p:ph type="body" sz="quarter" idx="1"/>
          </p:nvPr>
        </p:nvSpPr>
        <p:spPr>
          <a:xfrm>
            <a:off x="311699" y="1468824"/>
            <a:ext cx="8520602" cy="1102801"/>
          </a:xfrm>
          <a:prstGeom prst="rect">
            <a:avLst/>
          </a:prstGeom>
        </p:spPr>
        <p:txBody>
          <a:bodyPr/>
          <a:lstStyle>
            <a:lvl1pPr marL="0" indent="0" algn="ctr">
              <a:spcBef>
                <a:spcPts val="1200"/>
              </a:spcBef>
              <a:buSzTx/>
              <a:buNone/>
              <a:defRPr b="1" sz="3700">
                <a:solidFill>
                  <a:schemeClr val="accent6"/>
                </a:solidFill>
                <a:latin typeface="Roboto Slab"/>
                <a:ea typeface="Roboto Slab"/>
                <a:cs typeface="Roboto Slab"/>
                <a:sym typeface="Roboto Slab"/>
              </a:defRPr>
            </a:lvl1pPr>
          </a:lstStyle>
          <a:p>
            <a:pPr/>
            <a:r>
              <a:t>Over 600 hours!</a:t>
            </a:r>
          </a:p>
        </p:txBody>
      </p:sp>
      <p:sp>
        <p:nvSpPr>
          <p:cNvPr id="409" name="Google Shape;357;p59"/>
          <p:cNvSpPr txBox="1"/>
          <p:nvPr>
            <p:ph type="body" idx="21"/>
          </p:nvPr>
        </p:nvSpPr>
        <p:spPr>
          <a:xfrm>
            <a:off x="1945099" y="2818574"/>
            <a:ext cx="5393402" cy="3099902"/>
          </a:xfrm>
          <a:prstGeom prst="rect">
            <a:avLst/>
          </a:prstGeom>
          <a:extLst>
            <a:ext uri="{C572A759-6A51-4108-AA02-DFA0A04FC94B}">
              <ma14:wrappingTextBoxFlag xmlns:ma14="http://schemas.microsoft.com/office/mac/drawingml/2011/main" val="1"/>
            </a:ext>
          </a:extLst>
        </p:spPr>
        <p:txBody>
          <a:bodyPr/>
          <a:lstStyle/>
          <a:p>
            <a:pPr marL="0" indent="0" algn="ctr">
              <a:lnSpc>
                <a:spcPct val="150000"/>
              </a:lnSpc>
              <a:buSzTx/>
              <a:buNone/>
              <a:defRPr b="1">
                <a:latin typeface="Roboto Slab"/>
                <a:ea typeface="Roboto Slab"/>
                <a:cs typeface="Roboto Slab"/>
                <a:sym typeface="Roboto Slab"/>
              </a:defRPr>
            </a:pPr>
            <a:r>
              <a:t>That’s a lot of hours!</a:t>
            </a:r>
          </a:p>
          <a:p>
            <a:pPr marL="0" indent="0" algn="ctr">
              <a:lnSpc>
                <a:spcPct val="150000"/>
              </a:lnSpc>
              <a:buSzTx/>
              <a:buNone/>
              <a:defRPr b="1">
                <a:latin typeface="Roboto Slab"/>
                <a:ea typeface="Roboto Slab"/>
                <a:cs typeface="Roboto Slab"/>
                <a:sym typeface="Roboto Slab"/>
              </a:defRPr>
            </a:pPr>
            <a:r>
              <a:t>Let’s break it down week by week.</a:t>
            </a:r>
          </a:p>
        </p:txBody>
      </p:sp>
    </p:spTree>
  </p:cSld>
  <p:clrMapOvr>
    <a:masterClrMapping/>
  </p:clrMapOvr>
  <p:transition xmlns:p14="http://schemas.microsoft.com/office/powerpoint/2010/main" spd="med" advClick="1"/>
</p:sld>
</file>

<file path=ppt/slides/slide3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3" name="Google Shape;362;p60"/>
          <p:cNvSpPr txBox="1"/>
          <p:nvPr>
            <p:ph type="title"/>
          </p:nvPr>
        </p:nvSpPr>
        <p:spPr>
          <a:xfrm>
            <a:off x="354675" y="213699"/>
            <a:ext cx="4045201" cy="1789202"/>
          </a:xfrm>
          <a:prstGeom prst="rect">
            <a:avLst/>
          </a:prstGeom>
        </p:spPr>
        <p:txBody>
          <a:bodyPr anchor="ctr"/>
          <a:lstStyle>
            <a:lvl1pPr>
              <a:defRPr b="1">
                <a:solidFill>
                  <a:schemeClr val="accent5"/>
                </a:solidFill>
              </a:defRPr>
            </a:lvl1pPr>
          </a:lstStyle>
          <a:p>
            <a:pPr/>
            <a:r>
              <a:t>The Breakdown</a:t>
            </a:r>
          </a:p>
        </p:txBody>
      </p:sp>
      <p:sp>
        <p:nvSpPr>
          <p:cNvPr id="414" name="Google Shape;363;p60"/>
          <p:cNvSpPr txBox="1"/>
          <p:nvPr>
            <p:ph type="body" sz="half" idx="1"/>
          </p:nvPr>
        </p:nvSpPr>
        <p:spPr>
          <a:xfrm>
            <a:off x="4638599" y="658499"/>
            <a:ext cx="4332301" cy="3826502"/>
          </a:xfrm>
          <a:prstGeom prst="rect">
            <a:avLst/>
          </a:prstGeom>
        </p:spPr>
        <p:txBody>
          <a:bodyPr/>
          <a:lstStyle/>
          <a:p>
            <a:pPr marL="0" indent="0">
              <a:lnSpc>
                <a:spcPct val="103500"/>
              </a:lnSpc>
              <a:defRPr sz="1600">
                <a:solidFill>
                  <a:srgbClr val="FFFFFF"/>
                </a:solidFill>
              </a:defRPr>
            </a:pPr>
            <a:endParaRPr b="1" sz="1800">
              <a:latin typeface="Roboto Slab"/>
              <a:ea typeface="Roboto Slab"/>
              <a:cs typeface="Roboto Slab"/>
              <a:sym typeface="Roboto Slab"/>
            </a:endParaRPr>
          </a:p>
          <a:p>
            <a:pPr marL="0" indent="0">
              <a:lnSpc>
                <a:spcPct val="103500"/>
              </a:lnSpc>
              <a:defRPr sz="1600">
                <a:solidFill>
                  <a:srgbClr val="FFFFFF"/>
                </a:solidFill>
              </a:defRPr>
            </a:pPr>
            <a:endParaRPr b="1">
              <a:latin typeface="Roboto Slab"/>
              <a:ea typeface="Roboto Slab"/>
              <a:cs typeface="Roboto Slab"/>
              <a:sym typeface="Roboto Slab"/>
            </a:endParaRPr>
          </a:p>
          <a:p>
            <a:pPr marL="0" indent="0">
              <a:lnSpc>
                <a:spcPct val="103500"/>
              </a:lnSpc>
              <a:defRPr b="1" sz="1400">
                <a:solidFill>
                  <a:srgbClr val="FFFFFF"/>
                </a:solidFill>
                <a:latin typeface="Roboto Slab"/>
                <a:ea typeface="Roboto Slab"/>
                <a:cs typeface="Roboto Slab"/>
                <a:sym typeface="Roboto Slab"/>
              </a:defRPr>
            </a:pPr>
            <a:r>
              <a:t>15 credits = roughly 15 hours in class each week </a:t>
            </a:r>
            <a:endParaRPr sz="1600"/>
          </a:p>
          <a:p>
            <a:pPr marL="0" indent="0">
              <a:lnSpc>
                <a:spcPct val="103500"/>
              </a:lnSpc>
              <a:defRPr sz="1600">
                <a:solidFill>
                  <a:srgbClr val="FFFFFF"/>
                </a:solidFill>
              </a:defRPr>
            </a:pPr>
            <a:endParaRPr b="1">
              <a:latin typeface="Roboto Slab"/>
              <a:ea typeface="Roboto Slab"/>
              <a:cs typeface="Roboto Slab"/>
              <a:sym typeface="Roboto Slab"/>
            </a:endParaRPr>
          </a:p>
          <a:p>
            <a:pPr marL="0" indent="0">
              <a:lnSpc>
                <a:spcPct val="103500"/>
              </a:lnSpc>
              <a:defRPr b="1" sz="1400">
                <a:solidFill>
                  <a:srgbClr val="FFFFFF"/>
                </a:solidFill>
                <a:latin typeface="Roboto Slab"/>
                <a:ea typeface="Roboto Slab"/>
                <a:cs typeface="Roboto Slab"/>
                <a:sym typeface="Roboto Slab"/>
              </a:defRPr>
            </a:pPr>
            <a:r>
              <a:t>for each hour in class, budget 2 hours for homework and studying</a:t>
            </a:r>
            <a:endParaRPr sz="1600"/>
          </a:p>
          <a:p>
            <a:pPr marL="0" indent="0">
              <a:lnSpc>
                <a:spcPct val="103500"/>
              </a:lnSpc>
              <a:defRPr sz="1600">
                <a:solidFill>
                  <a:srgbClr val="FFFFFF"/>
                </a:solidFill>
              </a:defRPr>
            </a:pPr>
            <a:endParaRPr b="1">
              <a:latin typeface="Roboto Slab"/>
              <a:ea typeface="Roboto Slab"/>
              <a:cs typeface="Roboto Slab"/>
              <a:sym typeface="Roboto Slab"/>
            </a:endParaRPr>
          </a:p>
          <a:p>
            <a:pPr marL="0" indent="0">
              <a:lnSpc>
                <a:spcPct val="103500"/>
              </a:lnSpc>
              <a:defRPr b="1" sz="1400">
                <a:solidFill>
                  <a:srgbClr val="FFFFFF"/>
                </a:solidFill>
                <a:latin typeface="Roboto Slab"/>
                <a:ea typeface="Roboto Slab"/>
                <a:cs typeface="Roboto Slab"/>
                <a:sym typeface="Roboto Slab"/>
              </a:defRPr>
            </a:pPr>
            <a:r>
              <a:t>15 credits = roughly 30 hours of work outside of class each week</a:t>
            </a:r>
            <a:endParaRPr sz="1600"/>
          </a:p>
          <a:p>
            <a:pPr marL="0" indent="0">
              <a:lnSpc>
                <a:spcPct val="103500"/>
              </a:lnSpc>
              <a:defRPr sz="1600">
                <a:solidFill>
                  <a:srgbClr val="FFFFFF"/>
                </a:solidFill>
              </a:defRPr>
            </a:pPr>
            <a:endParaRPr b="1">
              <a:latin typeface="Roboto Slab"/>
              <a:ea typeface="Roboto Slab"/>
              <a:cs typeface="Roboto Slab"/>
              <a:sym typeface="Roboto Slab"/>
            </a:endParaRPr>
          </a:p>
          <a:p>
            <a:pPr marL="0" indent="0">
              <a:lnSpc>
                <a:spcPct val="103500"/>
              </a:lnSpc>
              <a:defRPr b="1" sz="1400">
                <a:solidFill>
                  <a:srgbClr val="FFFFFF"/>
                </a:solidFill>
                <a:latin typeface="Roboto Slab"/>
                <a:ea typeface="Roboto Slab"/>
                <a:cs typeface="Roboto Slab"/>
                <a:sym typeface="Roboto Slab"/>
              </a:defRPr>
            </a:pPr>
            <a:r>
              <a:t>so when taking 15 credits, you should expect to spend about 45 hours each week just on school</a:t>
            </a:r>
          </a:p>
        </p:txBody>
      </p:sp>
      <p:sp>
        <p:nvSpPr>
          <p:cNvPr id="415" name="Google Shape;364;p60"/>
          <p:cNvSpPr txBox="1"/>
          <p:nvPr/>
        </p:nvSpPr>
        <p:spPr>
          <a:xfrm>
            <a:off x="354675" y="1739650"/>
            <a:ext cx="4045201" cy="24354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marL="457200" indent="-330200">
              <a:lnSpc>
                <a:spcPct val="120000"/>
              </a:lnSpc>
              <a:buClr>
                <a:schemeClr val="accent6"/>
              </a:buClr>
              <a:buSzPts val="1600"/>
              <a:buFont typeface="Helvetica"/>
              <a:buChar char="●"/>
              <a:defRPr b="1" sz="1600">
                <a:solidFill>
                  <a:schemeClr val="accent6"/>
                </a:solidFill>
                <a:latin typeface="Roboto Slab"/>
                <a:ea typeface="Roboto Slab"/>
                <a:cs typeface="Roboto Slab"/>
                <a:sym typeface="Roboto Slab"/>
              </a:defRPr>
            </a:pPr>
            <a:r>
              <a:t>15 credits each semester </a:t>
            </a:r>
          </a:p>
          <a:p>
            <a:pPr marL="457200" indent="-330200">
              <a:lnSpc>
                <a:spcPct val="120000"/>
              </a:lnSpc>
              <a:buClr>
                <a:schemeClr val="accent6"/>
              </a:buClr>
              <a:buSzPts val="1600"/>
              <a:buFont typeface="Helvetica"/>
              <a:buChar char="●"/>
              <a:defRPr b="1" sz="1600">
                <a:solidFill>
                  <a:schemeClr val="accent6"/>
                </a:solidFill>
                <a:latin typeface="Roboto Slab"/>
                <a:ea typeface="Roboto Slab"/>
                <a:cs typeface="Roboto Slab"/>
                <a:sym typeface="Roboto Slab"/>
              </a:defRPr>
            </a:pPr>
            <a:r>
              <a:t>many classes are 3 credits </a:t>
            </a:r>
          </a:p>
          <a:p>
            <a:pPr marL="457200" indent="-330200">
              <a:lnSpc>
                <a:spcPct val="120000"/>
              </a:lnSpc>
              <a:buClr>
                <a:schemeClr val="accent6"/>
              </a:buClr>
              <a:buSzPts val="1600"/>
              <a:buFont typeface="Helvetica"/>
              <a:buChar char="●"/>
              <a:defRPr b="1" sz="1600">
                <a:solidFill>
                  <a:schemeClr val="accent6"/>
                </a:solidFill>
                <a:latin typeface="Roboto Slab"/>
                <a:ea typeface="Roboto Slab"/>
                <a:cs typeface="Roboto Slab"/>
                <a:sym typeface="Roboto Slab"/>
              </a:defRPr>
            </a:pPr>
            <a:r>
              <a:t>often, 15 credits means </a:t>
            </a:r>
          </a:p>
          <a:p>
            <a:pPr indent="457200">
              <a:lnSpc>
                <a:spcPct val="120000"/>
              </a:lnSpc>
              <a:defRPr b="1" sz="1600">
                <a:solidFill>
                  <a:schemeClr val="accent6"/>
                </a:solidFill>
                <a:latin typeface="Roboto Slab"/>
                <a:ea typeface="Roboto Slab"/>
                <a:cs typeface="Roboto Slab"/>
                <a:sym typeface="Roboto Slab"/>
              </a:defRPr>
            </a:pPr>
            <a:r>
              <a:t>5 courses (but not always)</a:t>
            </a:r>
          </a:p>
          <a:p>
            <a:pPr marL="457200" indent="-330200">
              <a:lnSpc>
                <a:spcPct val="120000"/>
              </a:lnSpc>
              <a:buClr>
                <a:schemeClr val="accent6"/>
              </a:buClr>
              <a:buSzPts val="1600"/>
              <a:buFont typeface="Helvetica"/>
              <a:buChar char="●"/>
              <a:defRPr b="1" sz="1600">
                <a:solidFill>
                  <a:schemeClr val="accent6"/>
                </a:solidFill>
                <a:latin typeface="Roboto Slab"/>
                <a:ea typeface="Roboto Slab"/>
                <a:cs typeface="Roboto Slab"/>
                <a:sym typeface="Roboto Slab"/>
              </a:defRPr>
            </a:pPr>
            <a:r>
              <a:t>1 credit = approximately 1 hour in class each week</a:t>
            </a:r>
          </a:p>
        </p:txBody>
      </p:sp>
    </p:spTree>
  </p:cSld>
  <p:clrMapOvr>
    <a:masterClrMapping/>
  </p:clrMapOvr>
  <p:transition xmlns:p14="http://schemas.microsoft.com/office/powerpoint/2010/main" spd="med" advClick="1"/>
</p:sld>
</file>

<file path=ppt/slides/slide3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19" name="Google Shape;369;p61"/>
          <p:cNvSpPr txBox="1"/>
          <p:nvPr>
            <p:ph type="title"/>
          </p:nvPr>
        </p:nvSpPr>
        <p:spPr>
          <a:xfrm>
            <a:off x="265500" y="1209075"/>
            <a:ext cx="4045200" cy="1506301"/>
          </a:xfrm>
          <a:prstGeom prst="rect">
            <a:avLst/>
          </a:prstGeom>
        </p:spPr>
        <p:txBody>
          <a:bodyPr/>
          <a:lstStyle>
            <a:lvl1pPr>
              <a:defRPr b="1" sz="4500">
                <a:solidFill>
                  <a:schemeClr val="accent5"/>
                </a:solidFill>
              </a:defRPr>
            </a:lvl1pPr>
          </a:lstStyle>
          <a:p>
            <a:pPr/>
            <a:r>
              <a:t>Math Time!</a:t>
            </a:r>
          </a:p>
        </p:txBody>
      </p:sp>
      <p:sp>
        <p:nvSpPr>
          <p:cNvPr id="420" name="Google Shape;370;p61"/>
          <p:cNvSpPr txBox="1"/>
          <p:nvPr>
            <p:ph type="body" sz="quarter" idx="1"/>
          </p:nvPr>
        </p:nvSpPr>
        <p:spPr>
          <a:xfrm>
            <a:off x="265500" y="3166876"/>
            <a:ext cx="4045200" cy="1345501"/>
          </a:xfrm>
          <a:prstGeom prst="rect">
            <a:avLst/>
          </a:prstGeom>
        </p:spPr>
        <p:txBody>
          <a:bodyPr/>
          <a:lstStyle>
            <a:lvl1pPr marL="0" indent="0">
              <a:defRPr>
                <a:solidFill>
                  <a:schemeClr val="accent6"/>
                </a:solidFill>
                <a:latin typeface="Roboto Slab"/>
                <a:ea typeface="Roboto Slab"/>
                <a:cs typeface="Roboto Slab"/>
                <a:sym typeface="Roboto Slab"/>
              </a:defRPr>
            </a:lvl1pPr>
          </a:lstStyle>
          <a:p>
            <a:pPr/>
            <a:r>
              <a:t>(But don’t worry, you can use your calculator for this.)</a:t>
            </a:r>
          </a:p>
        </p:txBody>
      </p:sp>
      <p:sp>
        <p:nvSpPr>
          <p:cNvPr id="421" name="Google Shape;371;p61"/>
          <p:cNvSpPr txBox="1"/>
          <p:nvPr>
            <p:ph type="body" idx="21"/>
          </p:nvPr>
        </p:nvSpPr>
        <p:spPr>
          <a:prstGeom prst="rect">
            <a:avLst/>
          </a:prstGeom>
          <a:extLst>
            <a:ext uri="{C572A759-6A51-4108-AA02-DFA0A04FC94B}">
              <ma14:wrappingTextBoxFlag xmlns:ma14="http://schemas.microsoft.com/office/mac/drawingml/2011/main" val="1"/>
            </a:ext>
          </a:extLst>
        </p:spPr>
        <p:txBody>
          <a:bodyPr/>
          <a:lstStyle/>
          <a:p>
            <a:pPr marL="0" indent="0">
              <a:buSzTx/>
              <a:buNone/>
              <a:defRPr b="1">
                <a:latin typeface="Roboto Slab"/>
                <a:ea typeface="Roboto Slab"/>
                <a:cs typeface="Roboto Slab"/>
                <a:sym typeface="Roboto Slab"/>
              </a:defRPr>
            </a:pPr>
            <a:r>
              <a:t>How many hours a week do you spend doing…</a:t>
            </a:r>
          </a:p>
          <a:p>
            <a:pPr marL="0" indent="0">
              <a:spcBef>
                <a:spcPts val="1200"/>
              </a:spcBef>
              <a:buSzTx/>
              <a:buNone/>
            </a:pPr>
            <a:endParaRPr b="1">
              <a:latin typeface="Roboto Slab"/>
              <a:ea typeface="Roboto Slab"/>
              <a:cs typeface="Roboto Slab"/>
              <a:sym typeface="Roboto Slab"/>
            </a:endParaRPr>
          </a:p>
          <a:p>
            <a:pPr marL="0" indent="0">
              <a:spcBef>
                <a:spcPts val="1200"/>
              </a:spcBef>
              <a:buSzTx/>
              <a:buNone/>
              <a:defRPr b="1" sz="1500" u="sng">
                <a:latin typeface="Roboto Slab"/>
                <a:ea typeface="Roboto Slab"/>
                <a:cs typeface="Roboto Slab"/>
                <a:sym typeface="Roboto Slab"/>
              </a:defRPr>
            </a:pPr>
            <a:r>
              <a:rPr>
                <a:solidFill>
                  <a:schemeClr val="accent5"/>
                </a:solidFill>
                <a:uFill>
                  <a:solidFill>
                    <a:schemeClr val="accent5"/>
                  </a:solidFill>
                </a:uFill>
                <a:hlinkClick r:id="rId3" invalidUrl="" action="" tgtFrame="" tooltip="" history="1" highlightClick="0" endSnd="0"/>
              </a:rPr>
              <a:t>https://fyp.citytech.cuny.edu/media/2020/06/The-Companion-online.pdf</a:t>
            </a:r>
            <a:endParaRPr sz="1400"/>
          </a:p>
        </p:txBody>
      </p:sp>
    </p:spTree>
  </p:cSld>
  <p:clrMapOvr>
    <a:masterClrMapping/>
  </p:clrMapOvr>
  <p:transition xmlns:p14="http://schemas.microsoft.com/office/powerpoint/2010/main" spd="med" advClick="1"/>
</p:sld>
</file>

<file path=ppt/slides/slide3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5" name="Google Shape;376;p62"/>
          <p:cNvSpPr txBox="1"/>
          <p:nvPr>
            <p:ph type="title"/>
          </p:nvPr>
        </p:nvSpPr>
        <p:spPr>
          <a:xfrm>
            <a:off x="480750" y="1764950"/>
            <a:ext cx="8222099" cy="907500"/>
          </a:xfrm>
          <a:prstGeom prst="rect">
            <a:avLst/>
          </a:prstGeom>
        </p:spPr>
        <p:txBody>
          <a:bodyPr/>
          <a:lstStyle>
            <a:lvl1pPr defTabSz="859536">
              <a:defRPr b="1" sz="4700">
                <a:solidFill>
                  <a:schemeClr val="accent5"/>
                </a:solidFill>
              </a:defRPr>
            </a:lvl1pPr>
          </a:lstStyle>
          <a:p>
            <a:pPr/>
            <a:r>
              <a:t>Be Good to Yourself!</a:t>
            </a:r>
          </a:p>
        </p:txBody>
      </p:sp>
    </p:spTree>
  </p:cSld>
  <p:clrMapOvr>
    <a:masterClrMapping/>
  </p:clrMapOvr>
  <p:transition xmlns:p14="http://schemas.microsoft.com/office/powerpoint/2010/main" spd="med" advClick="1"/>
</p:sld>
</file>

<file path=ppt/slides/slide3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9" name="Google Shape;381;p63"/>
          <p:cNvSpPr txBox="1"/>
          <p:nvPr>
            <p:ph type="title"/>
          </p:nvPr>
        </p:nvSpPr>
        <p:spPr>
          <a:xfrm>
            <a:off x="1831500" y="2054724"/>
            <a:ext cx="5678100" cy="1177801"/>
          </a:xfrm>
          <a:prstGeom prst="rect">
            <a:avLst/>
          </a:prstGeom>
        </p:spPr>
        <p:txBody>
          <a:bodyPr/>
          <a:lstStyle>
            <a:lvl1pPr>
              <a:defRPr b="1" sz="4300">
                <a:solidFill>
                  <a:schemeClr val="accent5"/>
                </a:solidFill>
              </a:defRPr>
            </a:lvl1pPr>
          </a:lstStyle>
          <a:p>
            <a:pPr/>
            <a:r>
              <a:t>Self-Care JamBoard</a:t>
            </a: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8" name="Google Shape;141;p28"/>
          <p:cNvSpPr txBox="1"/>
          <p:nvPr>
            <p:ph type="title"/>
          </p:nvPr>
        </p:nvSpPr>
        <p:spPr>
          <a:xfrm>
            <a:off x="252150" y="1764950"/>
            <a:ext cx="8222099" cy="907500"/>
          </a:xfrm>
          <a:prstGeom prst="rect">
            <a:avLst/>
          </a:prstGeom>
        </p:spPr>
        <p:txBody>
          <a:bodyPr/>
          <a:lstStyle/>
          <a:p>
            <a:pPr defTabSz="502920">
              <a:defRPr b="1" sz="2365">
                <a:solidFill>
                  <a:schemeClr val="accent5"/>
                </a:solidFill>
              </a:defRPr>
            </a:pPr>
            <a:r>
              <a:t>Learning Spaces, </a:t>
            </a:r>
          </a:p>
          <a:p>
            <a:pPr defTabSz="502920">
              <a:defRPr b="1" sz="2365">
                <a:solidFill>
                  <a:schemeClr val="accent5"/>
                </a:solidFill>
              </a:defRPr>
            </a:pPr>
            <a:r>
              <a:t>Learning Places</a:t>
            </a:r>
          </a:p>
        </p:txBody>
      </p:sp>
    </p:spTree>
  </p:cSld>
  <p:clrMapOvr>
    <a:masterClrMapping/>
  </p:clrMapOvr>
  <p:transition xmlns:p14="http://schemas.microsoft.com/office/powerpoint/2010/main" spd="med" advClick="1"/>
</p:sld>
</file>

<file path=ppt/slides/slide4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3" name="Google Shape;386;p64"/>
          <p:cNvSpPr txBox="1"/>
          <p:nvPr>
            <p:ph type="title"/>
          </p:nvPr>
        </p:nvSpPr>
        <p:spPr>
          <a:xfrm>
            <a:off x="387899" y="458024"/>
            <a:ext cx="8368202" cy="686102"/>
          </a:xfrm>
          <a:prstGeom prst="rect">
            <a:avLst/>
          </a:prstGeom>
        </p:spPr>
        <p:txBody>
          <a:bodyPr/>
          <a:lstStyle>
            <a:lvl1pPr algn="ctr" defTabSz="740663">
              <a:defRPr b="1" sz="3240">
                <a:solidFill>
                  <a:schemeClr val="accent6"/>
                </a:solidFill>
              </a:defRPr>
            </a:lvl1pPr>
          </a:lstStyle>
          <a:p>
            <a:pPr/>
            <a:r>
              <a:t>Two Types of Self-Care</a:t>
            </a:r>
          </a:p>
        </p:txBody>
      </p:sp>
      <p:sp>
        <p:nvSpPr>
          <p:cNvPr id="434" name="Google Shape;387;p64"/>
          <p:cNvSpPr txBox="1"/>
          <p:nvPr>
            <p:ph type="body" sz="quarter" idx="1"/>
          </p:nvPr>
        </p:nvSpPr>
        <p:spPr>
          <a:xfrm>
            <a:off x="311699" y="1690925"/>
            <a:ext cx="3999902" cy="1089901"/>
          </a:xfrm>
          <a:prstGeom prst="rect">
            <a:avLst/>
          </a:prstGeom>
          <a:ln w="28575">
            <a:solidFill>
              <a:schemeClr val="accent5"/>
            </a:solidFill>
            <a:round/>
          </a:ln>
        </p:spPr>
        <p:txBody>
          <a:bodyPr/>
          <a:lstStyle/>
          <a:p>
            <a:pPr marL="0" indent="0" algn="ctr">
              <a:buSzTx/>
              <a:buNone/>
              <a:defRPr b="1" sz="1900" u="sng">
                <a:solidFill>
                  <a:schemeClr val="accent5"/>
                </a:solidFill>
                <a:latin typeface="Roboto Slab"/>
                <a:ea typeface="Roboto Slab"/>
                <a:cs typeface="Roboto Slab"/>
                <a:sym typeface="Roboto Slab"/>
              </a:defRPr>
            </a:pPr>
            <a:r>
              <a:t>INDULGE + RELAX</a:t>
            </a:r>
          </a:p>
          <a:p>
            <a:pPr marL="0" indent="0" algn="ctr">
              <a:spcBef>
                <a:spcPts val="1200"/>
              </a:spcBef>
              <a:buSzTx/>
              <a:buNone/>
              <a:defRPr sz="1900">
                <a:solidFill>
                  <a:schemeClr val="accent5"/>
                </a:solidFill>
                <a:latin typeface="Roboto Slab"/>
                <a:ea typeface="Roboto Slab"/>
                <a:cs typeface="Roboto Slab"/>
                <a:sym typeface="Roboto Slab"/>
              </a:defRPr>
            </a:pPr>
            <a:r>
              <a:t>Feels good right now.</a:t>
            </a:r>
          </a:p>
        </p:txBody>
      </p:sp>
      <p:sp>
        <p:nvSpPr>
          <p:cNvPr id="435" name="Google Shape;388;p64"/>
          <p:cNvSpPr txBox="1"/>
          <p:nvPr>
            <p:ph type="body" idx="21"/>
          </p:nvPr>
        </p:nvSpPr>
        <p:spPr>
          <a:xfrm>
            <a:off x="4832399" y="1690925"/>
            <a:ext cx="3999902" cy="1089901"/>
          </a:xfrm>
          <a:prstGeom prst="rect">
            <a:avLst/>
          </a:prstGeom>
          <a:ln w="28575">
            <a:solidFill>
              <a:srgbClr val="FFFFFF"/>
            </a:solidFill>
            <a:round/>
          </a:ln>
          <a:extLst>
            <a:ext uri="{C572A759-6A51-4108-AA02-DFA0A04FC94B}">
              <ma14:wrappingTextBoxFlag xmlns:ma14="http://schemas.microsoft.com/office/mac/drawingml/2011/main" val="1"/>
            </a:ext>
          </a:extLst>
        </p:spPr>
        <p:txBody>
          <a:bodyPr/>
          <a:lstStyle/>
          <a:p>
            <a:pPr marL="0" indent="0" algn="ctr">
              <a:buSzTx/>
              <a:buNone/>
              <a:defRPr b="1" u="sng">
                <a:latin typeface="Roboto Slab"/>
                <a:ea typeface="Roboto Slab"/>
                <a:cs typeface="Roboto Slab"/>
                <a:sym typeface="Roboto Slab"/>
              </a:defRPr>
            </a:pPr>
            <a:r>
              <a:t>RESPONSIBLE + RATIONAL</a:t>
            </a:r>
          </a:p>
          <a:p>
            <a:pPr marL="0" indent="0" algn="ctr">
              <a:spcBef>
                <a:spcPts val="1200"/>
              </a:spcBef>
              <a:buSzTx/>
              <a:buNone/>
              <a:defRPr>
                <a:latin typeface="Roboto Slab"/>
                <a:ea typeface="Roboto Slab"/>
                <a:cs typeface="Roboto Slab"/>
                <a:sym typeface="Roboto Slab"/>
              </a:defRPr>
            </a:pPr>
            <a:r>
              <a:t>Your future self will thank you.</a:t>
            </a:r>
          </a:p>
        </p:txBody>
      </p:sp>
      <p:sp>
        <p:nvSpPr>
          <p:cNvPr id="436" name="Google Shape;389;p64"/>
          <p:cNvSpPr/>
          <p:nvPr/>
        </p:nvSpPr>
        <p:spPr>
          <a:xfrm rot="2095651">
            <a:off x="3063652" y="1057013"/>
            <a:ext cx="327489" cy="52105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4812"/>
                </a:moveTo>
                <a:lnTo>
                  <a:pt x="5400" y="14812"/>
                </a:lnTo>
                <a:lnTo>
                  <a:pt x="5400" y="0"/>
                </a:lnTo>
                <a:lnTo>
                  <a:pt x="16200" y="0"/>
                </a:lnTo>
                <a:lnTo>
                  <a:pt x="16200" y="14812"/>
                </a:lnTo>
                <a:lnTo>
                  <a:pt x="21600" y="14812"/>
                </a:lnTo>
                <a:lnTo>
                  <a:pt x="10800" y="21600"/>
                </a:lnTo>
                <a:close/>
              </a:path>
            </a:pathLst>
          </a:custGeom>
          <a:solidFill>
            <a:schemeClr val="accent5"/>
          </a:solidFill>
          <a:ln>
            <a:solidFill>
              <a:srgbClr val="004065"/>
            </a:solidFill>
          </a:ln>
        </p:spPr>
        <p:txBody>
          <a:bodyPr lIns="0" tIns="0" rIns="0" bIns="0" anchor="ctr"/>
          <a:lstStyle/>
          <a:p>
            <a:pPr>
              <a:defRPr>
                <a:solidFill>
                  <a:srgbClr val="000000"/>
                </a:solidFill>
              </a:defRPr>
            </a:pPr>
          </a:p>
        </p:txBody>
      </p:sp>
      <p:sp>
        <p:nvSpPr>
          <p:cNvPr id="437" name="Google Shape;390;p64"/>
          <p:cNvSpPr/>
          <p:nvPr/>
        </p:nvSpPr>
        <p:spPr>
          <a:xfrm rot="19610911">
            <a:off x="5390446" y="1057240"/>
            <a:ext cx="327510" cy="52063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14806"/>
                </a:moveTo>
                <a:lnTo>
                  <a:pt x="5400" y="14806"/>
                </a:lnTo>
                <a:lnTo>
                  <a:pt x="5400" y="0"/>
                </a:lnTo>
                <a:lnTo>
                  <a:pt x="16200" y="0"/>
                </a:lnTo>
                <a:lnTo>
                  <a:pt x="16200" y="14806"/>
                </a:lnTo>
                <a:lnTo>
                  <a:pt x="21600" y="14806"/>
                </a:lnTo>
                <a:lnTo>
                  <a:pt x="10800" y="21600"/>
                </a:lnTo>
                <a:close/>
              </a:path>
            </a:pathLst>
          </a:custGeom>
          <a:solidFill>
            <a:srgbClr val="FFFFFF"/>
          </a:solidFill>
          <a:ln>
            <a:solidFill>
              <a:srgbClr val="004065"/>
            </a:solidFill>
          </a:ln>
        </p:spPr>
        <p:txBody>
          <a:bodyPr lIns="0" tIns="0" rIns="0" bIns="0" anchor="ctr"/>
          <a:lstStyle/>
          <a:p>
            <a:pPr>
              <a:defRPr>
                <a:solidFill>
                  <a:srgbClr val="000000"/>
                </a:solidFill>
              </a:defRPr>
            </a:pPr>
          </a:p>
        </p:txBody>
      </p:sp>
      <p:sp>
        <p:nvSpPr>
          <p:cNvPr id="438" name="Google Shape;391;p64"/>
          <p:cNvSpPr txBox="1"/>
          <p:nvPr/>
        </p:nvSpPr>
        <p:spPr>
          <a:xfrm>
            <a:off x="24" y="3565375"/>
            <a:ext cx="9144001" cy="6400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lvl1pPr algn="ctr">
              <a:defRPr i="1" sz="3000">
                <a:solidFill>
                  <a:schemeClr val="accent6"/>
                </a:solidFill>
                <a:latin typeface="Roboto Slab"/>
                <a:ea typeface="Roboto Slab"/>
                <a:cs typeface="Roboto Slab"/>
                <a:sym typeface="Roboto Slab"/>
              </a:defRPr>
            </a:lvl1pPr>
          </a:lstStyle>
          <a:p>
            <a:pPr/>
            <a:r>
              <a:t>Both types are important and necessary!!</a:t>
            </a:r>
          </a:p>
        </p:txBody>
      </p:sp>
    </p:spTree>
  </p:cSld>
  <p:clrMapOvr>
    <a:masterClrMapping/>
  </p:clrMapOvr>
  <p:transition xmlns:p14="http://schemas.microsoft.com/office/powerpoint/2010/main" spd="med" advClick="1"/>
</p:sld>
</file>

<file path=ppt/slides/slide4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2" name="Google Shape;396;p65"/>
          <p:cNvSpPr txBox="1"/>
          <p:nvPr>
            <p:ph type="title"/>
          </p:nvPr>
        </p:nvSpPr>
        <p:spPr>
          <a:xfrm>
            <a:off x="277199" y="1583850"/>
            <a:ext cx="4045201" cy="1482301"/>
          </a:xfrm>
          <a:prstGeom prst="rect">
            <a:avLst/>
          </a:prstGeom>
        </p:spPr>
        <p:txBody>
          <a:bodyPr/>
          <a:lstStyle>
            <a:lvl1pPr defTabSz="795527">
              <a:defRPr b="1" sz="4263">
                <a:solidFill>
                  <a:schemeClr val="accent6"/>
                </a:solidFill>
              </a:defRPr>
            </a:lvl1pPr>
          </a:lstStyle>
          <a:p>
            <a:pPr/>
            <a:r>
              <a:t>Today’s Topics</a:t>
            </a:r>
          </a:p>
        </p:txBody>
      </p:sp>
      <p:sp>
        <p:nvSpPr>
          <p:cNvPr id="443" name="Google Shape;397;p65"/>
          <p:cNvSpPr txBox="1"/>
          <p:nvPr>
            <p:ph type="body" sz="half" idx="1"/>
          </p:nvPr>
        </p:nvSpPr>
        <p:spPr>
          <a:xfrm>
            <a:off x="4939500" y="724199"/>
            <a:ext cx="3837000" cy="3695101"/>
          </a:xfrm>
          <a:prstGeom prst="rect">
            <a:avLst/>
          </a:prstGeom>
        </p:spPr>
        <p:txBody>
          <a:bodyPr anchor="ctr"/>
          <a:lstStyle/>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Creating Workspaces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Learning Styles</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The Study Cycle</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Your New Schedule</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Time Management</a:t>
            </a:r>
          </a:p>
          <a:p>
            <a:pPr marL="457200" indent="-342900" algn="l">
              <a:lnSpc>
                <a:spcPct val="115000"/>
              </a:lnSpc>
              <a:buClr>
                <a:schemeClr val="accent5"/>
              </a:buClr>
              <a:buSzPts val="1800"/>
              <a:buFont typeface="Helvetica"/>
              <a:buChar char="★"/>
              <a:defRPr sz="1800">
                <a:latin typeface="Roboto Slab"/>
                <a:ea typeface="Roboto Slab"/>
                <a:cs typeface="Roboto Slab"/>
                <a:sym typeface="Roboto Slab"/>
              </a:defRPr>
            </a:pPr>
            <a:r>
              <a:t>Self-Care</a:t>
            </a:r>
          </a:p>
        </p:txBody>
      </p:sp>
    </p:spTree>
  </p:cSld>
  <p:clrMapOvr>
    <a:masterClrMapping/>
  </p:clrMapOvr>
  <p:transition xmlns:p14="http://schemas.microsoft.com/office/powerpoint/2010/main" spd="med" advClick="1"/>
</p:sld>
</file>

<file path=ppt/slides/slide4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5" name="Google Shape;402;p66"/>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Before Session 4…</a:t>
            </a:r>
          </a:p>
        </p:txBody>
      </p:sp>
      <p:sp>
        <p:nvSpPr>
          <p:cNvPr id="446" name="Google Shape;403;p66"/>
          <p:cNvSpPr txBox="1"/>
          <p:nvPr>
            <p:ph type="body" idx="1"/>
          </p:nvPr>
        </p:nvSpPr>
        <p:spPr>
          <a:xfrm>
            <a:off x="387899" y="1312425"/>
            <a:ext cx="8368202" cy="3696001"/>
          </a:xfrm>
          <a:prstGeom prst="rect">
            <a:avLst/>
          </a:prstGeom>
        </p:spPr>
        <p:txBody>
          <a:bodyPr/>
          <a:lstStyle/>
          <a:p>
            <a:pPr marL="0" indent="0">
              <a:lnSpc>
                <a:spcPct val="92000"/>
              </a:lnSpc>
              <a:buSzTx/>
              <a:buNone/>
              <a:defRPr b="1" sz="1100">
                <a:latin typeface="Roboto Slab"/>
                <a:ea typeface="Roboto Slab"/>
                <a:cs typeface="Roboto Slab"/>
                <a:sym typeface="Roboto Slab"/>
              </a:defRPr>
            </a:pPr>
            <a:r>
              <a:t>Complete Reflection on OpenLab by replying to Reflection #3 Post.</a:t>
            </a:r>
            <a:endParaRPr sz="1400"/>
          </a:p>
          <a:p>
            <a:pPr marL="0" indent="0">
              <a:lnSpc>
                <a:spcPct val="92000"/>
              </a:lnSpc>
              <a:buSzTx/>
              <a:buNone/>
              <a:defRPr sz="1500"/>
            </a:pPr>
            <a:endParaRPr b="1" sz="1400">
              <a:latin typeface="Roboto Slab"/>
              <a:ea typeface="Roboto Slab"/>
              <a:cs typeface="Roboto Slab"/>
              <a:sym typeface="Roboto Slab"/>
            </a:endParaRPr>
          </a:p>
          <a:p>
            <a:pPr marL="0" indent="0">
              <a:lnSpc>
                <a:spcPct val="92000"/>
              </a:lnSpc>
              <a:buSzTx/>
              <a:buNone/>
              <a:defRPr sz="1500"/>
            </a:pPr>
            <a:endParaRPr b="1" sz="1400">
              <a:latin typeface="Roboto Slab"/>
              <a:ea typeface="Roboto Slab"/>
              <a:cs typeface="Roboto Slab"/>
              <a:sym typeface="Roboto Slab"/>
            </a:endParaRPr>
          </a:p>
          <a:p>
            <a:pPr marL="0" indent="457200">
              <a:lnSpc>
                <a:spcPct val="92000"/>
              </a:lnSpc>
              <a:buSzTx/>
              <a:buNone/>
              <a:defRPr b="1" sz="1100">
                <a:solidFill>
                  <a:schemeClr val="accent6"/>
                </a:solidFill>
                <a:latin typeface="Roboto Slab"/>
                <a:ea typeface="Roboto Slab"/>
                <a:cs typeface="Roboto Slab"/>
                <a:sym typeface="Roboto Slab"/>
              </a:defRPr>
            </a:pPr>
            <a:r>
              <a:t>Reflection #3</a:t>
            </a:r>
            <a:endParaRPr sz="1400"/>
          </a:p>
          <a:p>
            <a:pPr marL="0" marR="182279" indent="1371600">
              <a:lnSpc>
                <a:spcPct val="92000"/>
              </a:lnSpc>
              <a:buSzTx/>
              <a:buNone/>
              <a:defRPr i="1" sz="1100">
                <a:solidFill>
                  <a:schemeClr val="accent6"/>
                </a:solidFill>
                <a:latin typeface="Roboto Slab"/>
                <a:ea typeface="Roboto Slab"/>
                <a:cs typeface="Roboto Slab"/>
                <a:sym typeface="Roboto Slab"/>
              </a:defRPr>
            </a:pPr>
            <a:r>
              <a:t>Read the following quote by Dr. Pamela Brown, Provost and Vice President for Academic Affairs: </a:t>
            </a:r>
            <a:endParaRPr sz="1400"/>
          </a:p>
          <a:p>
            <a:pPr marL="0" marR="182279" indent="1371600">
              <a:lnSpc>
                <a:spcPct val="92000"/>
              </a:lnSpc>
              <a:buSzTx/>
              <a:buNone/>
              <a:defRPr sz="1500"/>
            </a:pPr>
            <a:endParaRPr i="1" sz="1400">
              <a:solidFill>
                <a:schemeClr val="accent6"/>
              </a:solidFill>
              <a:latin typeface="Roboto Slab"/>
              <a:ea typeface="Roboto Slab"/>
              <a:cs typeface="Roboto Slab"/>
              <a:sym typeface="Roboto Slab"/>
            </a:endParaRPr>
          </a:p>
          <a:p>
            <a:pPr marL="0" marR="182279" indent="1371600">
              <a:lnSpc>
                <a:spcPct val="92000"/>
              </a:lnSpc>
              <a:buSzTx/>
              <a:buNone/>
              <a:defRPr i="1" sz="1100">
                <a:solidFill>
                  <a:schemeClr val="accent6"/>
                </a:solidFill>
                <a:latin typeface="Roboto Slab"/>
                <a:ea typeface="Roboto Slab"/>
                <a:cs typeface="Roboto Slab"/>
                <a:sym typeface="Roboto Slab"/>
              </a:defRPr>
            </a:pPr>
            <a:r>
              <a:t>“Learning is a source of hope for a better future. It requires hard work and sacrifice which can be even more difficult in challenging times. Your time in college is also your opportunity to connect with others, lift your spirit, enrich your life, and develop the skills and knowledge to make a difference in your community.” </a:t>
            </a:r>
            <a:endParaRPr sz="1400"/>
          </a:p>
          <a:p>
            <a:pPr marL="0" marR="182279" indent="1371600">
              <a:lnSpc>
                <a:spcPct val="92000"/>
              </a:lnSpc>
              <a:buSzTx/>
              <a:buNone/>
              <a:defRPr i="1" sz="1100">
                <a:solidFill>
                  <a:schemeClr val="accent6"/>
                </a:solidFill>
                <a:latin typeface="Roboto Slab"/>
                <a:ea typeface="Roboto Slab"/>
                <a:cs typeface="Roboto Slab"/>
                <a:sym typeface="Roboto Slab"/>
              </a:defRPr>
            </a:pPr>
            <a:r>
              <a:t> </a:t>
            </a:r>
            <a:endParaRPr sz="1400"/>
          </a:p>
          <a:p>
            <a:pPr marL="0" marR="182279" indent="1371600">
              <a:lnSpc>
                <a:spcPct val="92000"/>
              </a:lnSpc>
              <a:buSzTx/>
              <a:buNone/>
              <a:defRPr i="1" sz="1100">
                <a:solidFill>
                  <a:schemeClr val="accent6"/>
                </a:solidFill>
                <a:latin typeface="Roboto Slab"/>
                <a:ea typeface="Roboto Slab"/>
                <a:cs typeface="Roboto Slab"/>
                <a:sym typeface="Roboto Slab"/>
              </a:defRPr>
            </a:pPr>
            <a:r>
              <a:t>Choose a question below and write a reflection in the comment box below this post. </a:t>
            </a:r>
            <a:endParaRPr sz="1400"/>
          </a:p>
          <a:p>
            <a:pPr marL="1828800" marR="182279" indent="-304163">
              <a:lnSpc>
                <a:spcPct val="92000"/>
              </a:lnSpc>
              <a:buClr>
                <a:schemeClr val="accent6"/>
              </a:buClr>
              <a:buSzPct val="100000"/>
              <a:buChar char="❖"/>
              <a:defRPr i="1" sz="1100">
                <a:solidFill>
                  <a:schemeClr val="accent6"/>
                </a:solidFill>
                <a:latin typeface="Roboto Slab"/>
                <a:ea typeface="Roboto Slab"/>
                <a:cs typeface="Roboto Slab"/>
                <a:sym typeface="Roboto Slab"/>
              </a:defRPr>
            </a:pPr>
            <a:r>
              <a:t>What life experiences have prepared me for college? </a:t>
            </a:r>
            <a:endParaRPr sz="1400"/>
          </a:p>
          <a:p>
            <a:pPr marL="1828800" marR="182279" indent="-304163">
              <a:lnSpc>
                <a:spcPct val="92000"/>
              </a:lnSpc>
              <a:buClr>
                <a:schemeClr val="accent6"/>
              </a:buClr>
              <a:buSzPct val="100000"/>
              <a:buChar char="❖"/>
              <a:defRPr i="1" sz="1100">
                <a:solidFill>
                  <a:schemeClr val="accent6"/>
                </a:solidFill>
                <a:latin typeface="Roboto Slab"/>
                <a:ea typeface="Roboto Slab"/>
                <a:cs typeface="Roboto Slab"/>
                <a:sym typeface="Roboto Slab"/>
              </a:defRPr>
            </a:pPr>
            <a:r>
              <a:t>When I have been faced with a difficult situation, what strategies did I use to find a solution? </a:t>
            </a:r>
            <a:endParaRPr sz="1400"/>
          </a:p>
          <a:p>
            <a:pPr marL="1828800" marR="182279" indent="-304163">
              <a:lnSpc>
                <a:spcPct val="92000"/>
              </a:lnSpc>
              <a:buClr>
                <a:schemeClr val="accent6"/>
              </a:buClr>
              <a:buSzPct val="100000"/>
              <a:buChar char="❖"/>
              <a:defRPr i="1" sz="1100">
                <a:solidFill>
                  <a:schemeClr val="accent6"/>
                </a:solidFill>
                <a:latin typeface="Roboto Slab"/>
                <a:ea typeface="Roboto Slab"/>
                <a:cs typeface="Roboto Slab"/>
                <a:sym typeface="Roboto Slab"/>
              </a:defRPr>
            </a:pPr>
            <a:r>
              <a:t>How will I create positive academic habits for myself? </a:t>
            </a:r>
            <a:endParaRPr sz="1400"/>
          </a:p>
          <a:p>
            <a:pPr marL="0" marR="182279" indent="1371600">
              <a:lnSpc>
                <a:spcPct val="92000"/>
              </a:lnSpc>
              <a:buSzTx/>
              <a:buNone/>
              <a:defRPr i="1" sz="1100">
                <a:solidFill>
                  <a:schemeClr val="accent6"/>
                </a:solidFill>
                <a:latin typeface="Roboto Slab"/>
                <a:ea typeface="Roboto Slab"/>
                <a:cs typeface="Roboto Slab"/>
                <a:sym typeface="Roboto Slab"/>
              </a:defRPr>
            </a:pPr>
            <a:r>
              <a:t> </a:t>
            </a:r>
            <a:endParaRPr sz="1400"/>
          </a:p>
          <a:p>
            <a:pPr marL="0" marR="182279" indent="1371600">
              <a:lnSpc>
                <a:spcPct val="92000"/>
              </a:lnSpc>
              <a:buSzTx/>
              <a:buNone/>
              <a:defRPr i="1" sz="1100">
                <a:solidFill>
                  <a:schemeClr val="accent6"/>
                </a:solidFill>
                <a:latin typeface="Roboto Slab"/>
                <a:ea typeface="Roboto Slab"/>
                <a:cs typeface="Roboto Slab"/>
                <a:sym typeface="Roboto Slab"/>
              </a:defRPr>
            </a:pPr>
            <a:r>
              <a:t>Read and comment on another student’s post. These are your classmates, encourage them to work towards their goals.</a:t>
            </a:r>
          </a:p>
        </p:txBody>
      </p:sp>
    </p:spTree>
  </p:cSld>
  <p:clrMapOvr>
    <a:masterClrMapping/>
  </p:clrMapOvr>
  <p:transition xmlns:p14="http://schemas.microsoft.com/office/powerpoint/2010/main" spd="med" advClick="1"/>
</p:sld>
</file>

<file path=ppt/slides/slide4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8" name="Google Shape;408;p67"/>
          <p:cNvSpPr txBox="1"/>
          <p:nvPr>
            <p:ph type="ctrTitle"/>
          </p:nvPr>
        </p:nvSpPr>
        <p:spPr>
          <a:xfrm>
            <a:off x="1680302" y="1188925"/>
            <a:ext cx="5783401" cy="1457401"/>
          </a:xfrm>
          <a:prstGeom prst="rect">
            <a:avLst/>
          </a:prstGeom>
        </p:spPr>
        <p:txBody>
          <a:bodyPr/>
          <a:lstStyle>
            <a:lvl1pPr>
              <a:defRPr b="1" sz="5600"/>
            </a:lvl1pPr>
          </a:lstStyle>
          <a:p>
            <a:pPr/>
            <a:r>
              <a:t>#RiseAndGrind</a:t>
            </a:r>
          </a:p>
        </p:txBody>
      </p:sp>
      <p:sp>
        <p:nvSpPr>
          <p:cNvPr id="449" name="Google Shape;409;p67"/>
          <p:cNvSpPr txBox="1"/>
          <p:nvPr/>
        </p:nvSpPr>
        <p:spPr>
          <a:xfrm>
            <a:off x="1680299" y="3089854"/>
            <a:ext cx="5783401" cy="145740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normAutofit fontScale="100000" lnSpcReduction="0"/>
          </a:bodyPr>
          <a:lstStyle/>
          <a:p>
            <a:pPr algn="r">
              <a:lnSpc>
                <a:spcPct val="80000"/>
              </a:lnSpc>
              <a:defRPr sz="2000">
                <a:solidFill>
                  <a:schemeClr val="accent6"/>
                </a:solidFill>
                <a:latin typeface="Roboto Slab"/>
                <a:ea typeface="Roboto Slab"/>
                <a:cs typeface="Roboto Slab"/>
                <a:sym typeface="Roboto Slab"/>
              </a:defRPr>
            </a:pPr>
            <a:r>
              <a:t>City Tech 101</a:t>
            </a:r>
            <a:endParaRPr sz="2200"/>
          </a:p>
          <a:p>
            <a:pPr algn="r">
              <a:lnSpc>
                <a:spcPct val="80000"/>
              </a:lnSpc>
              <a:defRPr sz="2000">
                <a:solidFill>
                  <a:schemeClr val="accent6"/>
                </a:solidFill>
                <a:latin typeface="Roboto Slab"/>
                <a:ea typeface="Roboto Slab"/>
                <a:cs typeface="Roboto Slab"/>
                <a:sym typeface="Roboto Slab"/>
              </a:defRPr>
            </a:pPr>
            <a:r>
              <a:t>Session 3</a:t>
            </a:r>
            <a:endParaRPr sz="2200"/>
          </a:p>
          <a:p>
            <a:pPr algn="r">
              <a:lnSpc>
                <a:spcPct val="80000"/>
              </a:lnSpc>
              <a:defRPr sz="2000">
                <a:solidFill>
                  <a:schemeClr val="accent6"/>
                </a:solidFill>
                <a:latin typeface="Roboto Slab"/>
                <a:ea typeface="Roboto Slab"/>
                <a:cs typeface="Roboto Slab"/>
                <a:sym typeface="Roboto Slab"/>
              </a:defRPr>
            </a:pPr>
            <a:endParaRPr sz="2200">
              <a:solidFill>
                <a:schemeClr val="accent5"/>
              </a:solidFill>
            </a:endParaRPr>
          </a:p>
        </p:txBody>
      </p:sp>
      <p:grpSp>
        <p:nvGrpSpPr>
          <p:cNvPr id="452" name="Google Shape;410;p67"/>
          <p:cNvGrpSpPr/>
          <p:nvPr/>
        </p:nvGrpSpPr>
        <p:grpSpPr>
          <a:xfrm>
            <a:off x="86850" y="4448816"/>
            <a:ext cx="1273859" cy="607272"/>
            <a:chOff x="0" y="0"/>
            <a:chExt cx="1273858" cy="607270"/>
          </a:xfrm>
        </p:grpSpPr>
        <p:pic>
          <p:nvPicPr>
            <p:cNvPr id="450" name="Google Shape;411;p67" descr="Google Shape;411;p67"/>
            <p:cNvPicPr>
              <a:picLocks noChangeAspect="1"/>
            </p:cNvPicPr>
            <p:nvPr/>
          </p:nvPicPr>
          <p:blipFill>
            <a:blip r:embed="rId2">
              <a:extLst/>
            </a:blip>
            <a:stretch>
              <a:fillRect/>
            </a:stretch>
          </p:blipFill>
          <p:spPr>
            <a:xfrm>
              <a:off x="395114" y="-1"/>
              <a:ext cx="483629" cy="263152"/>
            </a:xfrm>
            <a:prstGeom prst="rect">
              <a:avLst/>
            </a:prstGeom>
            <a:ln w="12700" cap="flat">
              <a:noFill/>
              <a:miter lim="400000"/>
            </a:ln>
            <a:effectLst/>
          </p:spPr>
        </p:pic>
        <p:sp>
          <p:nvSpPr>
            <p:cNvPr id="451" name="Google Shape;412;p67"/>
            <p:cNvSpPr txBox="1"/>
            <p:nvPr/>
          </p:nvSpPr>
          <p:spPr>
            <a:xfrm>
              <a:off x="-1" y="154955"/>
              <a:ext cx="1273860" cy="452316"/>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4" tIns="91424" rIns="91424" bIns="91424" numCol="1" anchor="ctr">
              <a:normAutofit fontScale="100000" lnSpcReduction="0"/>
            </a:bodyPr>
            <a:lstStyle/>
            <a:p>
              <a:pPr algn="just">
                <a:lnSpc>
                  <a:spcPct val="103500"/>
                </a:lnSpc>
                <a:defRPr sz="300">
                  <a:solidFill>
                    <a:srgbClr val="000000"/>
                  </a:solidFill>
                </a:defRPr>
              </a:pPr>
            </a:p>
            <a:p>
              <a:pPr algn="ctr">
                <a:lnSpc>
                  <a:spcPct val="90000"/>
                </a:lnSpc>
                <a:defRPr sz="300">
                  <a:solidFill>
                    <a:srgbClr val="000000"/>
                  </a:solidFill>
                  <a:latin typeface="Roboto"/>
                  <a:ea typeface="Roboto"/>
                  <a:cs typeface="Roboto"/>
                  <a:sym typeface="Roboto"/>
                </a:defRPr>
              </a:pPr>
              <a:r>
                <a:t>City Tech 101 by Karen Goodlad and Sarah Paruolo is licensed under a </a:t>
              </a:r>
              <a:r>
                <a:rPr u="sng">
                  <a:solidFill>
                    <a:schemeClr val="accent5"/>
                  </a:solidFill>
                  <a:uFill>
                    <a:solidFill>
                      <a:schemeClr val="accent5"/>
                    </a:solidFill>
                  </a:uFill>
                  <a:hlinkClick r:id="rId3" invalidUrl="" action="" tgtFrame="" tooltip="" history="1" highlightClick="0" endSnd="0"/>
                </a:rPr>
                <a:t>Creative Commons Attribution-NonCommercial-ShareAlike 4.0 International License</a:t>
              </a:r>
              <a:r>
                <a:t>.</a:t>
              </a:r>
            </a:p>
          </p:txBody>
        </p:sp>
      </p:gr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2" name="Google Shape;146;p29"/>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On City Tech Campus</a:t>
            </a:r>
          </a:p>
        </p:txBody>
      </p:sp>
      <p:sp>
        <p:nvSpPr>
          <p:cNvPr id="243" name="Google Shape;147;p29"/>
          <p:cNvSpPr txBox="1"/>
          <p:nvPr>
            <p:ph type="body" idx="1"/>
          </p:nvPr>
        </p:nvSpPr>
        <p:spPr>
          <a:xfrm>
            <a:off x="387899" y="1489823"/>
            <a:ext cx="8368202" cy="3078902"/>
          </a:xfrm>
          <a:prstGeom prst="rect">
            <a:avLst/>
          </a:prstGeom>
        </p:spPr>
        <p:txBody>
          <a:bodyPr/>
          <a:lstStyle/>
          <a:p>
            <a:pPr indent="-355600">
              <a:buSzPts val="2000"/>
              <a:buChar char="-"/>
              <a:defRPr b="1" sz="2000">
                <a:latin typeface="Roboto Slab"/>
                <a:ea typeface="Roboto Slab"/>
                <a:cs typeface="Roboto Slab"/>
                <a:sym typeface="Roboto Slab"/>
              </a:defRPr>
            </a:pPr>
            <a:r>
              <a:t>In the classroom</a:t>
            </a:r>
          </a:p>
          <a:p>
            <a:pPr indent="-355600">
              <a:buSzPts val="2000"/>
              <a:buChar char="-"/>
              <a:defRPr b="1" sz="2000">
                <a:latin typeface="Roboto Slab"/>
                <a:ea typeface="Roboto Slab"/>
                <a:cs typeface="Roboto Slab"/>
                <a:sym typeface="Roboto Slab"/>
              </a:defRPr>
            </a:pPr>
            <a:r>
              <a:t>In the lab</a:t>
            </a:r>
          </a:p>
          <a:p>
            <a:pPr indent="-355600">
              <a:buSzPts val="2000"/>
              <a:buChar char="-"/>
              <a:defRPr b="1" sz="2000">
                <a:latin typeface="Roboto Slab"/>
                <a:ea typeface="Roboto Slab"/>
                <a:cs typeface="Roboto Slab"/>
                <a:sym typeface="Roboto Slab"/>
              </a:defRPr>
            </a:pPr>
            <a:r>
              <a:t>In the library</a:t>
            </a:r>
          </a:p>
          <a:p>
            <a:pPr indent="-355600">
              <a:buSzPts val="2000"/>
              <a:buChar char="-"/>
              <a:defRPr b="1" sz="2000">
                <a:latin typeface="Roboto Slab"/>
                <a:ea typeface="Roboto Slab"/>
                <a:cs typeface="Roboto Slab"/>
                <a:sym typeface="Roboto Slab"/>
              </a:defRPr>
            </a:pPr>
            <a:r>
              <a:t>In the computer lab</a:t>
            </a:r>
          </a:p>
          <a:p>
            <a:pPr indent="-355600">
              <a:buSzPts val="2000"/>
              <a:buChar char="-"/>
              <a:defRPr b="1" sz="2000">
                <a:latin typeface="Roboto Slab"/>
                <a:ea typeface="Roboto Slab"/>
                <a:cs typeface="Roboto Slab"/>
                <a:sym typeface="Roboto Slab"/>
              </a:defRPr>
            </a:pPr>
            <a:r>
              <a:t>In other spaces</a:t>
            </a:r>
          </a:p>
        </p:txBody>
      </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7" name="Google Shape;152;p30"/>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Working Remotely</a:t>
            </a:r>
          </a:p>
        </p:txBody>
      </p:sp>
      <p:sp>
        <p:nvSpPr>
          <p:cNvPr id="248" name="Google Shape;153;p30"/>
          <p:cNvSpPr txBox="1"/>
          <p:nvPr>
            <p:ph type="body" idx="1"/>
          </p:nvPr>
        </p:nvSpPr>
        <p:spPr>
          <a:xfrm>
            <a:off x="387899" y="1489823"/>
            <a:ext cx="8368202" cy="3078902"/>
          </a:xfrm>
          <a:prstGeom prst="rect">
            <a:avLst/>
          </a:prstGeom>
        </p:spPr>
        <p:txBody>
          <a:bodyPr/>
          <a:lstStyle/>
          <a:p>
            <a:pPr indent="-361950">
              <a:buSzPts val="2100"/>
              <a:buChar char="-"/>
              <a:defRPr b="1" sz="2100">
                <a:latin typeface="Roboto Slab"/>
                <a:ea typeface="Roboto Slab"/>
                <a:cs typeface="Roboto Slab"/>
                <a:sym typeface="Roboto Slab"/>
              </a:defRPr>
            </a:pPr>
            <a:r>
              <a:t>In your home</a:t>
            </a:r>
          </a:p>
          <a:p>
            <a:pPr indent="-361950">
              <a:buSzPts val="2100"/>
              <a:buChar char="-"/>
              <a:defRPr b="1" sz="2100">
                <a:latin typeface="Roboto Slab"/>
                <a:ea typeface="Roboto Slab"/>
                <a:cs typeface="Roboto Slab"/>
                <a:sym typeface="Roboto Slab"/>
              </a:defRPr>
            </a:pPr>
            <a:r>
              <a:t>In your own space</a:t>
            </a:r>
          </a:p>
          <a:p>
            <a:pPr indent="-361950">
              <a:buSzPts val="2100"/>
              <a:buChar char="-"/>
              <a:defRPr b="1" sz="2100">
                <a:latin typeface="Roboto Slab"/>
                <a:ea typeface="Roboto Slab"/>
                <a:cs typeface="Roboto Slab"/>
                <a:sym typeface="Roboto Slab"/>
              </a:defRPr>
            </a:pPr>
            <a:r>
              <a:t>In your personal classroom</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2" name="Google Shape;158;p31"/>
          <p:cNvSpPr txBox="1"/>
          <p:nvPr>
            <p:ph type="title"/>
          </p:nvPr>
        </p:nvSpPr>
        <p:spPr>
          <a:xfrm>
            <a:off x="387899" y="458024"/>
            <a:ext cx="8368202" cy="686102"/>
          </a:xfrm>
          <a:prstGeom prst="rect">
            <a:avLst/>
          </a:prstGeom>
        </p:spPr>
        <p:txBody>
          <a:bodyPr/>
          <a:lstStyle>
            <a:lvl1pPr>
              <a:defRPr b="1">
                <a:solidFill>
                  <a:schemeClr val="accent5"/>
                </a:solidFill>
              </a:defRPr>
            </a:lvl1pPr>
          </a:lstStyle>
          <a:p>
            <a:pPr/>
            <a:r>
              <a:t>Create Your Own Workspace</a:t>
            </a:r>
          </a:p>
        </p:txBody>
      </p:sp>
      <p:sp>
        <p:nvSpPr>
          <p:cNvPr id="253" name="Google Shape;159;p31"/>
          <p:cNvSpPr txBox="1"/>
          <p:nvPr>
            <p:ph type="body" idx="1"/>
          </p:nvPr>
        </p:nvSpPr>
        <p:spPr>
          <a:xfrm>
            <a:off x="311699" y="1468824"/>
            <a:ext cx="8520602" cy="3421802"/>
          </a:xfrm>
          <a:prstGeom prst="rect">
            <a:avLst/>
          </a:prstGeom>
        </p:spPr>
        <p:txBody>
          <a:bodyPr/>
          <a:lstStyle/>
          <a:p>
            <a:pPr indent="-342900">
              <a:buSzPts val="1800"/>
              <a:buChar char="-"/>
              <a:defRPr b="1" sz="1800">
                <a:latin typeface="Roboto Slab"/>
                <a:ea typeface="Roboto Slab"/>
                <a:cs typeface="Roboto Slab"/>
                <a:sym typeface="Roboto Slab"/>
              </a:defRPr>
            </a:pPr>
            <a:r>
              <a:t>Limit distractions and noise</a:t>
            </a:r>
          </a:p>
          <a:p>
            <a:pPr indent="-342900">
              <a:buSzPts val="1800"/>
              <a:buChar char="-"/>
              <a:defRPr b="1" sz="1800">
                <a:latin typeface="Roboto Slab"/>
                <a:ea typeface="Roboto Slab"/>
                <a:cs typeface="Roboto Slab"/>
                <a:sym typeface="Roboto Slab"/>
              </a:defRPr>
            </a:pPr>
            <a:r>
              <a:t>Set up computer/tablet on a desk or table, not your lap</a:t>
            </a:r>
          </a:p>
          <a:p>
            <a:pPr indent="-342900">
              <a:buSzPts val="1800"/>
              <a:buChar char="-"/>
              <a:defRPr b="1" sz="1800">
                <a:latin typeface="Roboto Slab"/>
                <a:ea typeface="Roboto Slab"/>
                <a:cs typeface="Roboto Slab"/>
                <a:sym typeface="Roboto Slab"/>
              </a:defRPr>
            </a:pPr>
            <a:r>
              <a:t>Sit in a chair, rather than a couch or bed</a:t>
            </a:r>
          </a:p>
          <a:p>
            <a:pPr indent="-342900">
              <a:buSzPts val="1800"/>
              <a:buChar char="-"/>
              <a:defRPr b="1" sz="1800">
                <a:latin typeface="Roboto Slab"/>
                <a:ea typeface="Roboto Slab"/>
                <a:cs typeface="Roboto Slab"/>
                <a:sym typeface="Roboto Slab"/>
              </a:defRPr>
            </a:pPr>
            <a:r>
              <a:t>Have a notebook and pens/pencils nearby</a:t>
            </a:r>
          </a:p>
          <a:p>
            <a:pPr indent="-342900">
              <a:buSzPts val="1800"/>
              <a:buChar char="-"/>
              <a:defRPr b="1" sz="1800">
                <a:latin typeface="Roboto Slab"/>
                <a:ea typeface="Roboto Slab"/>
                <a:cs typeface="Roboto Slab"/>
                <a:sym typeface="Roboto Slab"/>
              </a:defRPr>
            </a:pPr>
            <a:r>
              <a:t>Make sure there is plenty of light</a:t>
            </a:r>
          </a:p>
          <a:p>
            <a:pPr indent="-342900">
              <a:buSzPts val="1800"/>
              <a:buChar char="-"/>
              <a:defRPr b="1" sz="1800">
                <a:latin typeface="Roboto Slab"/>
                <a:ea typeface="Roboto Slab"/>
                <a:cs typeface="Roboto Slab"/>
                <a:sym typeface="Roboto Slab"/>
              </a:defRPr>
            </a:pPr>
            <a:r>
              <a:t>Hang a calendar or weekly schedule </a:t>
            </a:r>
          </a:p>
          <a:p>
            <a:pPr indent="-342900">
              <a:buSzPts val="1800"/>
              <a:buChar char="-"/>
              <a:defRPr b="1" sz="1800">
                <a:latin typeface="Roboto Slab"/>
                <a:ea typeface="Roboto Slab"/>
                <a:cs typeface="Roboto Slab"/>
                <a:sym typeface="Roboto Slab"/>
              </a:defRPr>
            </a:pPr>
            <a:r>
              <a:t>Post To Do list </a:t>
            </a:r>
          </a:p>
          <a:p>
            <a:pPr indent="-342900">
              <a:buSzPts val="1800"/>
              <a:buChar char="-"/>
              <a:defRPr b="1" sz="1800">
                <a:latin typeface="Roboto Slab"/>
                <a:ea typeface="Roboto Slab"/>
                <a:cs typeface="Roboto Slab"/>
                <a:sym typeface="Roboto Slab"/>
              </a:defRPr>
            </a:pPr>
            <a:r>
              <a:t>Post pictures, images, and/or motivational quotes</a:t>
            </a:r>
          </a:p>
          <a:p>
            <a:pPr indent="-342900">
              <a:buSzPts val="1800"/>
              <a:buChar char="-"/>
              <a:defRPr b="1" sz="1800">
                <a:latin typeface="Roboto Slab"/>
                <a:ea typeface="Roboto Slab"/>
                <a:cs typeface="Roboto Slab"/>
                <a:sym typeface="Roboto Slab"/>
              </a:defRPr>
            </a:pPr>
            <a:r>
              <a:t>Add a plant for increased oxygen</a:t>
            </a:r>
          </a:p>
        </p:txBody>
      </p:sp>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7" name="Google Shape;164;p32"/>
          <p:cNvSpPr txBox="1"/>
          <p:nvPr>
            <p:ph type="title"/>
          </p:nvPr>
        </p:nvSpPr>
        <p:spPr>
          <a:xfrm>
            <a:off x="525324" y="488624"/>
            <a:ext cx="3621601" cy="4085701"/>
          </a:xfrm>
          <a:prstGeom prst="rect">
            <a:avLst/>
          </a:prstGeom>
        </p:spPr>
        <p:txBody>
          <a:bodyPr/>
          <a:lstStyle/>
          <a:p>
            <a:pPr>
              <a:defRPr b="1" sz="4300">
                <a:solidFill>
                  <a:schemeClr val="accent6"/>
                </a:solidFill>
              </a:defRPr>
            </a:pPr>
            <a:r>
              <a:t>Small Group Discussions:</a:t>
            </a:r>
          </a:p>
          <a:p>
            <a:pPr algn="r">
              <a:defRPr b="1" sz="3700">
                <a:solidFill>
                  <a:schemeClr val="accent5"/>
                </a:solidFill>
              </a:defRPr>
            </a:pPr>
            <a:r>
              <a:t>Online Learning</a:t>
            </a:r>
            <a:endParaRPr sz="4200"/>
          </a:p>
          <a:p>
            <a:pPr algn="r">
              <a:defRPr b="1" sz="3700">
                <a:solidFill>
                  <a:schemeClr val="accent5"/>
                </a:solidFill>
              </a:defRPr>
            </a:pPr>
            <a:r>
              <a:t>Challenges</a:t>
            </a:r>
          </a:p>
        </p:txBody>
      </p:sp>
      <p:sp>
        <p:nvSpPr>
          <p:cNvPr id="258" name="Google Shape;165;p32"/>
          <p:cNvSpPr txBox="1"/>
          <p:nvPr/>
        </p:nvSpPr>
        <p:spPr>
          <a:xfrm>
            <a:off x="4572000" y="584499"/>
            <a:ext cx="4382400" cy="4069051"/>
          </a:xfrm>
          <a:prstGeom prst="rect">
            <a:avLst/>
          </a:prstGeom>
          <a:ln w="12700">
            <a:miter lim="400000"/>
          </a:ln>
          <a:extLst>
            <a:ext uri="{C572A759-6A51-4108-AA02-DFA0A04FC94B}">
              <ma14:wrappingTextBoxFlag xmlns:ma14="http://schemas.microsoft.com/office/mac/drawingml/2011/main" val="1"/>
            </a:ext>
          </a:extLst>
        </p:spPr>
        <p:txBody>
          <a:bodyPr lIns="91424" tIns="91424" rIns="91424" bIns="91424">
            <a:spAutoFit/>
          </a:bodyPr>
          <a:lstStyle/>
          <a:p>
            <a:pPr>
              <a:defRPr b="1">
                <a:latin typeface="Roboto Slab"/>
                <a:ea typeface="Roboto Slab"/>
                <a:cs typeface="Roboto Slab"/>
                <a:sym typeface="Roboto Slab"/>
              </a:defRPr>
            </a:pPr>
            <a:r>
              <a:t>Question #1: </a:t>
            </a:r>
            <a:r>
              <a:rPr b="0"/>
              <a:t>What are some challenges you face while taking classes online/studying at home?</a:t>
            </a:r>
          </a:p>
          <a:p>
            <a:pPr>
              <a:defRPr>
                <a:solidFill>
                  <a:srgbClr val="000000"/>
                </a:solidFill>
              </a:defRPr>
            </a:pPr>
            <a:endParaRPr>
              <a:latin typeface="Roboto Slab"/>
              <a:ea typeface="Roboto Slab"/>
              <a:cs typeface="Roboto Slab"/>
              <a:sym typeface="Roboto Slab"/>
            </a:endParaRPr>
          </a:p>
          <a:p>
            <a:pPr>
              <a:defRPr b="1">
                <a:latin typeface="Roboto Slab"/>
                <a:ea typeface="Roboto Slab"/>
                <a:cs typeface="Roboto Slab"/>
                <a:sym typeface="Roboto Slab"/>
              </a:defRPr>
            </a:pPr>
            <a:r>
              <a:t>Question #2: </a:t>
            </a:r>
            <a:r>
              <a:rPr b="0"/>
              <a:t>What are some potential solutions for these challenges?</a:t>
            </a:r>
          </a:p>
          <a:p>
            <a:pPr>
              <a:defRPr>
                <a:solidFill>
                  <a:srgbClr val="000000"/>
                </a:solidFill>
              </a:defRPr>
            </a:pPr>
            <a:endParaRPr>
              <a:latin typeface="Roboto Slab"/>
              <a:ea typeface="Roboto Slab"/>
              <a:cs typeface="Roboto Slab"/>
              <a:sym typeface="Roboto Slab"/>
            </a:endParaRPr>
          </a:p>
          <a:p>
            <a:pPr>
              <a:defRPr>
                <a:solidFill>
                  <a:srgbClr val="000000"/>
                </a:solidFill>
              </a:defRPr>
            </a:pPr>
            <a:endParaRPr>
              <a:latin typeface="Roboto Slab"/>
              <a:ea typeface="Roboto Slab"/>
              <a:cs typeface="Roboto Slab"/>
              <a:sym typeface="Roboto Slab"/>
            </a:endParaRPr>
          </a:p>
          <a:p>
            <a:pPr>
              <a:defRPr b="1">
                <a:latin typeface="Roboto Slab"/>
                <a:ea typeface="Roboto Slab"/>
                <a:cs typeface="Roboto Slab"/>
                <a:sym typeface="Roboto Slab"/>
              </a:defRPr>
            </a:pPr>
            <a:r>
              <a:t>Directions:</a:t>
            </a:r>
          </a:p>
          <a:p>
            <a:pPr marL="457200" indent="-317500">
              <a:buClr>
                <a:srgbClr val="FFFFFF"/>
              </a:buClr>
              <a:buSzPts val="1400"/>
              <a:buFont typeface="Helvetica"/>
              <a:buChar char="-"/>
              <a:defRPr>
                <a:latin typeface="Roboto Slab"/>
                <a:ea typeface="Roboto Slab"/>
                <a:cs typeface="Roboto Slab"/>
                <a:sym typeface="Roboto Slab"/>
              </a:defRPr>
            </a:pPr>
            <a:r>
              <a:t>5-7 minutes to discuss questions in breakout rooms</a:t>
            </a:r>
          </a:p>
          <a:p>
            <a:pPr marL="457200" indent="-317500">
              <a:buClr>
                <a:srgbClr val="FFFFFF"/>
              </a:buClr>
              <a:buSzPts val="1400"/>
              <a:buFont typeface="Helvetica"/>
              <a:buChar char="-"/>
              <a:defRPr>
                <a:latin typeface="Roboto Slab"/>
                <a:ea typeface="Roboto Slab"/>
                <a:cs typeface="Roboto Slab"/>
                <a:sym typeface="Roboto Slab"/>
              </a:defRPr>
            </a:pPr>
            <a:r>
              <a:t>Assign scribe to take notes while you all discuss (GoogleDoc to share with group)</a:t>
            </a:r>
          </a:p>
          <a:p>
            <a:pPr marL="457200" indent="-317500">
              <a:buClr>
                <a:srgbClr val="FFFFFF"/>
              </a:buClr>
              <a:buSzPts val="1400"/>
              <a:buFont typeface="Helvetica"/>
              <a:buChar char="-"/>
              <a:defRPr>
                <a:latin typeface="Roboto Slab"/>
                <a:ea typeface="Roboto Slab"/>
                <a:cs typeface="Roboto Slab"/>
                <a:sym typeface="Roboto Slab"/>
              </a:defRPr>
            </a:pPr>
            <a:r>
              <a:t>Assign reporter to share answers to question #1 with full class</a:t>
            </a:r>
          </a:p>
          <a:p>
            <a:pPr marL="457200" indent="-317500">
              <a:buClr>
                <a:srgbClr val="FFFFFF"/>
              </a:buClr>
              <a:buSzPts val="1400"/>
              <a:buFont typeface="Helvetica"/>
              <a:buChar char="-"/>
              <a:defRPr>
                <a:latin typeface="Roboto Slab"/>
                <a:ea typeface="Roboto Slab"/>
                <a:cs typeface="Roboto Slab"/>
                <a:sym typeface="Roboto Slab"/>
              </a:defRPr>
            </a:pPr>
            <a:r>
              <a:t>Assign reporter to share answers to question #2 with full class</a:t>
            </a:r>
          </a:p>
          <a:p>
            <a:pPr marL="457200" indent="-317500">
              <a:buClr>
                <a:srgbClr val="FFFFFF"/>
              </a:buClr>
              <a:buSzPts val="1400"/>
              <a:buFont typeface="Helvetica"/>
              <a:buChar char="-"/>
              <a:defRPr>
                <a:latin typeface="Roboto Slab"/>
                <a:ea typeface="Roboto Slab"/>
                <a:cs typeface="Roboto Slab"/>
                <a:sym typeface="Roboto Slab"/>
              </a:defRPr>
            </a:pPr>
            <a:r>
              <a:t>We will come back as group to discuss-- be prepared!</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2" name="Google Shape;170;p33"/>
          <p:cNvSpPr txBox="1"/>
          <p:nvPr>
            <p:ph type="title"/>
          </p:nvPr>
        </p:nvSpPr>
        <p:spPr>
          <a:xfrm>
            <a:off x="480750" y="1764950"/>
            <a:ext cx="8222099" cy="907500"/>
          </a:xfrm>
          <a:prstGeom prst="rect">
            <a:avLst/>
          </a:prstGeom>
        </p:spPr>
        <p:txBody>
          <a:bodyPr/>
          <a:lstStyle>
            <a:lvl1pPr>
              <a:defRPr b="1" sz="4300">
                <a:solidFill>
                  <a:schemeClr val="accent5"/>
                </a:solidFill>
              </a:defRPr>
            </a:lvl1pPr>
          </a:lstStyle>
          <a:p>
            <a:pPr/>
            <a:r>
              <a:t>Learning Styles</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Marina">
  <a:themeElements>
    <a:clrScheme name="Marina">
      <a:dk1>
        <a:srgbClr val="00517C"/>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Helvetica"/>
        <a:ea typeface="Helvetica"/>
        <a:cs typeface="Helvetica"/>
      </a:majorFont>
      <a:minorFont>
        <a:latin typeface="Arial"/>
        <a:ea typeface="Arial"/>
        <a:cs typeface="Arial"/>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Marina">
  <a:themeElements>
    <a:clrScheme name="Marina">
      <a:dk1>
        <a:srgbClr val="000000"/>
      </a:dk1>
      <a:lt1>
        <a:srgbClr val="FFFFFF"/>
      </a:lt1>
      <a:dk2>
        <a:srgbClr val="A7A7A7"/>
      </a:dk2>
      <a:lt2>
        <a:srgbClr val="535353"/>
      </a:lt2>
      <a:accent1>
        <a:srgbClr val="0277BD"/>
      </a:accent1>
      <a:accent2>
        <a:srgbClr val="558B2F"/>
      </a:accent2>
      <a:accent3>
        <a:srgbClr val="009688"/>
      </a:accent3>
      <a:accent4>
        <a:srgbClr val="039BE5"/>
      </a:accent4>
      <a:accent5>
        <a:srgbClr val="8BC34A"/>
      </a:accent5>
      <a:accent6>
        <a:srgbClr val="FFEB38"/>
      </a:accent6>
      <a:hlink>
        <a:srgbClr val="0000FF"/>
      </a:hlink>
      <a:folHlink>
        <a:srgbClr val="FF00FF"/>
      </a:folHlink>
    </a:clrScheme>
    <a:fontScheme name="Marina">
      <a:majorFont>
        <a:latin typeface="Helvetica"/>
        <a:ea typeface="Helvetica"/>
        <a:cs typeface="Helvetica"/>
      </a:majorFont>
      <a:minorFont>
        <a:latin typeface="Arial"/>
        <a:ea typeface="Arial"/>
        <a:cs typeface="Arial"/>
      </a:minorFont>
    </a:fontScheme>
    <a:fmtScheme name="Marin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517C"/>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