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embeddedFontLst>
    <p:embeddedFont>
      <p:font typeface="Lobster" panose="00000500000000000000" pitchFamily="2" charset="0"/>
      <p:regular r:id="rId48"/>
    </p:embeddedFont>
    <p:embeddedFont>
      <p:font typeface="Roboto" panose="02000000000000000000" pitchFamily="2" charset="0"/>
      <p:regular r:id="rId49"/>
      <p:bold r:id="rId50"/>
      <p:italic r:id="rId51"/>
      <p:boldItalic r:id="rId52"/>
    </p:embeddedFont>
    <p:embeddedFont>
      <p:font typeface="Roboto Slab" pitchFamily="2" charset="0"/>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535a20f126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535a20f126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535a20f126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2535a20f126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55081b0c6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255081b0c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Give students a few minutes to find and complete the survey if they haven’t done it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99c20875c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99c20875c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2a8159c7ede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2a8159c7ede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a8159c7ede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2a8159c7ed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de4c9a3ed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2de4c9a3ed1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http://cis.citytech.cuny.edu/Student/it_student_findemail.aspx</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5c900ee287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25c900ee28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Please give students time to activate their email accounts if they have not already done so. The peer mentors can help any students who need support. Please make sure students know that their CUNYFirst login is NOT the same as their email address!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31b3843ba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2531b3843ba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You should mention this option, but you do not need to give students time to do this in class, unless you find time at the end or in another session.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https://help.dropbox.com/guide/team/how-to-use-dropbox#how-to-use-dropbox-business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de4c9a3ed1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g2de4c9a3ed1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55081b0c6a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55081b0c6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https://openlab.citytech.cuny.edu/</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de4c9a3ed1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g2de4c9a3ed1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Add your OpenLab course name to the slide so students can more easily search for the site. If you have time, students can create their accounts and join your course during class. If not, give students time after class to get help with technology.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Again, no need to give students time to do this in class. Just make sure they know that the link to the instructions is embedded in these slides. https://it.citytech.cuny.edu//docs/Login_CUNY_Zoom.pdf</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Many students have already accessed CUNYFirst when they come to CT101. If any students have not, you can ask the peer mentors to make sure they can do so. https://home.cunyfirst.cuny.edu/oam/Portal_Login1.html</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e8f90e0b64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g2e8f90e0b64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e8f90e0b64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3" name="Google Shape;303;g2e8f90e0b64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Again, you do not need to give students time to look at Schedule Builder–they will have time to navigate it during the session on advisement and registration. </a:t>
            </a:r>
            <a:r>
              <a:rPr lang="en">
                <a:solidFill>
                  <a:schemeClr val="dk1"/>
                </a:solidFill>
              </a:rPr>
              <a:t>Just mention that it is a part of CUNYFirst, and let them know they will look at it soon.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e8f90e0b64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g2e8f90e0b64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 Please MAKE SURE STUDENTS DO NOT USE SCHEDULEBUILDER TO CHECK THEIR FALL SCHEDULES. Schedulebuilder can contain tentative schedule options that are not part of their official schedule. They should use the “Academic Records” tile to find their schedule.”</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e8f90e0b64_0_1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2e8f90e0b64_0_1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Treat DegreeWorks the same as Schedule Builder–a quick mention is enough. Students will get to know ScheduleBuilder and DegreeWorks in Session 8.</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2a8159c7ed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g2a8159c7ed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Using the following slides, help students to decode the information on their schedules. Make sure they are clear on the differences between in-person, hybrid, and synchronous/asynchronous classes.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8" name="Google Shape;338;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With the remaining class time, you can take your students on a tour of the campus or ask them to complete the “If the Walls Could Talk” activity. Full instructions and links to all relevant materials can be found in the faculty handbook. Whatever activity you choose, please take every measure to make the activity accessible to all students. Take the elevator or use ramps instead of stairs (even when just going up or down one flight or a few steps), and move slowly.</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2" name="Google Shape;372;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8" name="Google Shape;378;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ADD LINK</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0" name="Google Shape;390;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Personalize this slide with your name and City Tech email address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Please give your peer mentors time to introduce themselves–their names, years, majors, any other relevant info.</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Please give your peer mentors time to introduce themselves–their names, years, majors, any other relevant info.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Personalize this slide with your peer mentor names and CT email addresses.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Feel free to use any of the icebreaker activities from the CT101 faculty handbook, or use one of your own choosing.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3"/>
        <p:cNvGrpSpPr/>
        <p:nvPr/>
      </p:nvGrpSpPr>
      <p:grpSpPr>
        <a:xfrm>
          <a:off x="0" y="0"/>
          <a:ext cx="0" cy="0"/>
          <a:chOff x="0" y="0"/>
          <a:chExt cx="0" cy="0"/>
        </a:xfrm>
      </p:grpSpPr>
      <p:sp>
        <p:nvSpPr>
          <p:cNvPr id="54" name="Google Shape;54;p11"/>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cxnSp>
        <p:nvCxnSpPr>
          <p:cNvPr id="24" name="Google Shape;24;p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25" name="Google Shape;25;p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6" name="Google Shape;26;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7"/>
        <p:cNvGrpSpPr/>
        <p:nvPr/>
      </p:nvGrpSpPr>
      <p:grpSpPr>
        <a:xfrm>
          <a:off x="0" y="0"/>
          <a:ext cx="0" cy="0"/>
          <a:chOff x="0" y="0"/>
          <a:chExt cx="0" cy="0"/>
        </a:xfrm>
      </p:grpSpPr>
      <p:sp>
        <p:nvSpPr>
          <p:cNvPr id="28" name="Google Shape;28;p5"/>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5"/>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0" name="Google Shape;30;p5"/>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2"/>
        <p:cNvGrpSpPr/>
        <p:nvPr/>
      </p:nvGrpSpPr>
      <p:grpSpPr>
        <a:xfrm>
          <a:off x="0" y="0"/>
          <a:ext cx="0" cy="0"/>
          <a:chOff x="0" y="0"/>
          <a:chExt cx="0" cy="0"/>
        </a:xfrm>
      </p:grpSpPr>
      <p:cxnSp>
        <p:nvCxnSpPr>
          <p:cNvPr id="33" name="Google Shape;33;p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4" name="Google Shape;34;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6" name="Google Shape;3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9" name="Google Shape;3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0"/>
        <p:cNvGrpSpPr/>
        <p:nvPr/>
      </p:nvGrpSpPr>
      <p:grpSpPr>
        <a:xfrm>
          <a:off x="0" y="0"/>
          <a:ext cx="0" cy="0"/>
          <a:chOff x="0" y="0"/>
          <a:chExt cx="0" cy="0"/>
        </a:xfrm>
      </p:grpSpPr>
      <p:cxnSp>
        <p:nvCxnSpPr>
          <p:cNvPr id="41" name="Google Shape;41;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2" name="Google Shape;42;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3" name="Google Shape;43;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4" name="Google Shape;44;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cxnSp>
        <p:nvCxnSpPr>
          <p:cNvPr id="47" name="Google Shape;47;p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8" name="Google Shape;48;p9"/>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9" name="Google Shape;49;p9"/>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0" name="Google Shape;5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forgot.citytech.cuny.edu"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s://it.citytech.cuny.edu/email-lookup/"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is.citytech.cuny.edu/Student/it_student_findemail.aspx"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hyperlink" Target="https://myapps.microsoft.com/"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s://brightspace.cuny.edu/" TargetMode="External"/><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openlab.citytech.cuny.edu"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hyperlink" Target="https://it.citytech.cuny.edu/docs/Login_CUNY_Zoom.pdf"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118" name="Google Shape;118;p25"/>
          <p:cNvSpPr txBox="1">
            <a:spLocks noGrp="1"/>
          </p:cNvSpPr>
          <p:nvPr>
            <p:ph type="subTitle" idx="1"/>
          </p:nvPr>
        </p:nvSpPr>
        <p:spPr>
          <a:xfrm>
            <a:off x="1805402" y="3428625"/>
            <a:ext cx="5783400" cy="9090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3097"/>
              <a:buNone/>
            </a:pPr>
            <a:r>
              <a:rPr lang="en" sz="2000" dirty="0"/>
              <a:t>Fall 2024</a:t>
            </a:r>
          </a:p>
          <a:p>
            <a:pPr marL="0" lvl="0" indent="0" algn="r" rtl="0">
              <a:lnSpc>
                <a:spcPct val="100000"/>
              </a:lnSpc>
              <a:spcBef>
                <a:spcPts val="0"/>
              </a:spcBef>
              <a:spcAft>
                <a:spcPts val="0"/>
              </a:spcAft>
              <a:buSzPts val="3097"/>
              <a:buNone/>
            </a:pPr>
            <a:r>
              <a:rPr lang="en" sz="2000" dirty="0"/>
              <a:t>Professor G.Perreira</a:t>
            </a:r>
            <a:endParaRPr sz="2000" dirty="0"/>
          </a:p>
          <a:p>
            <a:pPr marL="0" lvl="0" indent="0" algn="r" rtl="0">
              <a:lnSpc>
                <a:spcPct val="100000"/>
              </a:lnSpc>
              <a:spcBef>
                <a:spcPts val="0"/>
              </a:spcBef>
              <a:spcAft>
                <a:spcPts val="0"/>
              </a:spcAft>
              <a:buSzPts val="3097"/>
              <a:buNone/>
            </a:pPr>
            <a:r>
              <a:rPr lang="en" sz="2000" dirty="0"/>
              <a:t> Email: gperreira@citytech.cuny.edu</a:t>
            </a:r>
            <a:endParaRPr sz="2000" dirty="0"/>
          </a:p>
        </p:txBody>
      </p:sp>
      <p:sp>
        <p:nvSpPr>
          <p:cNvPr id="119" name="Google Shape;119;p25"/>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 sz="6000" b="0" i="0" u="none" strike="noStrike" cap="none">
                <a:solidFill>
                  <a:srgbClr val="FF00FF"/>
                </a:solidFill>
                <a:latin typeface="Lobster"/>
                <a:ea typeface="Lobster"/>
                <a:cs typeface="Lobster"/>
                <a:sym typeface="Lobster"/>
              </a:rPr>
              <a:t>Welcome!</a:t>
            </a:r>
            <a:endParaRPr sz="6000" b="0" i="0" u="none" strike="noStrike" cap="none">
              <a:solidFill>
                <a:srgbClr val="FF00FF"/>
              </a:solidFill>
              <a:latin typeface="Lobster"/>
              <a:ea typeface="Lobster"/>
              <a:cs typeface="Lobster"/>
              <a:sym typeface="Lobster"/>
            </a:endParaRPr>
          </a:p>
        </p:txBody>
      </p:sp>
      <p:grpSp>
        <p:nvGrpSpPr>
          <p:cNvPr id="120" name="Google Shape;120;p25"/>
          <p:cNvGrpSpPr/>
          <p:nvPr/>
        </p:nvGrpSpPr>
        <p:grpSpPr>
          <a:xfrm>
            <a:off x="86851" y="4448817"/>
            <a:ext cx="1273858" cy="607271"/>
            <a:chOff x="86851" y="4297675"/>
            <a:chExt cx="1881900" cy="758425"/>
          </a:xfrm>
        </p:grpSpPr>
        <p:pic>
          <p:nvPicPr>
            <p:cNvPr id="121" name="Google Shape;121;p25"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22" name="Google Shape;122;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5"/>
                </a:solidFill>
              </a:rPr>
              <a:t>What will we do during the ten sessions?</a:t>
            </a:r>
            <a:endParaRPr sz="4000" b="1">
              <a:solidFill>
                <a:schemeClr val="accent5"/>
              </a:solidFill>
            </a:endParaRPr>
          </a:p>
        </p:txBody>
      </p:sp>
      <p:sp>
        <p:nvSpPr>
          <p:cNvPr id="177" name="Google Shape;177;p34"/>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Syllabus + Schedule Review (10-Session)</a:t>
            </a:r>
            <a:endParaRPr b="1">
              <a:solidFill>
                <a:schemeClr val="accent5"/>
              </a:solidFill>
            </a:endParaRPr>
          </a:p>
        </p:txBody>
      </p:sp>
      <p:sp>
        <p:nvSpPr>
          <p:cNvPr id="183" name="Google Shape;183;p35"/>
          <p:cNvSpPr txBox="1">
            <a:spLocks noGrp="1"/>
          </p:cNvSpPr>
          <p:nvPr>
            <p:ph type="body" idx="1"/>
          </p:nvPr>
        </p:nvSpPr>
        <p:spPr>
          <a:xfrm>
            <a:off x="135525" y="1328125"/>
            <a:ext cx="4535100" cy="3448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dirty="0">
                <a:solidFill>
                  <a:schemeClr val="accent6"/>
                </a:solidFill>
              </a:rPr>
              <a:t>Session 1 &gt;</a:t>
            </a:r>
            <a:r>
              <a:rPr lang="en" dirty="0"/>
              <a:t> </a:t>
            </a:r>
            <a:r>
              <a:rPr lang="en" b="1" dirty="0"/>
              <a:t>Academic Basics: #WelcomeToCityTech</a:t>
            </a:r>
            <a:endParaRPr b="1" dirty="0"/>
          </a:p>
          <a:p>
            <a:pPr marL="914400" lvl="0" indent="0" algn="l" rtl="0">
              <a:spcBef>
                <a:spcPts val="0"/>
              </a:spcBef>
              <a:spcAft>
                <a:spcPts val="0"/>
              </a:spcAft>
              <a:buNone/>
            </a:pPr>
            <a:r>
              <a:rPr lang="en" dirty="0"/>
              <a:t>Tuesday/09/3/24/12:00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2 &gt; </a:t>
            </a:r>
            <a:r>
              <a:rPr lang="en" b="1" dirty="0"/>
              <a:t>The Syllabus and the Classroom</a:t>
            </a:r>
            <a:endParaRPr b="1" dirty="0"/>
          </a:p>
          <a:p>
            <a:pPr marL="914400" lvl="0" indent="0" algn="l" rtl="0">
              <a:spcBef>
                <a:spcPts val="0"/>
              </a:spcBef>
              <a:spcAft>
                <a:spcPts val="0"/>
              </a:spcAft>
              <a:buNone/>
            </a:pPr>
            <a:r>
              <a:rPr lang="en" dirty="0"/>
              <a:t>Tuesday/09/10/24/12:00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3 &gt; </a:t>
            </a:r>
            <a:r>
              <a:rPr lang="en" b="1" dirty="0"/>
              <a:t>#RiseAndGrind</a:t>
            </a:r>
            <a:endParaRPr b="1" dirty="0"/>
          </a:p>
          <a:p>
            <a:pPr marL="914400" lvl="0" indent="0" algn="l" rtl="0">
              <a:spcBef>
                <a:spcPts val="0"/>
              </a:spcBef>
              <a:spcAft>
                <a:spcPts val="0"/>
              </a:spcAft>
              <a:buNone/>
            </a:pPr>
            <a:r>
              <a:rPr lang="en" dirty="0"/>
              <a:t>Tuesday/09/17/24/12:00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4 &gt; </a:t>
            </a:r>
            <a:r>
              <a:rPr lang="en" sz="1200" b="1" dirty="0"/>
              <a:t>You Paid For It, Use It: Resources + Services</a:t>
            </a:r>
            <a:endParaRPr sz="1200" b="1" dirty="0"/>
          </a:p>
          <a:p>
            <a:pPr marL="914400" lvl="0" indent="0" algn="l" rtl="0">
              <a:spcBef>
                <a:spcPts val="0"/>
              </a:spcBef>
              <a:spcAft>
                <a:spcPts val="0"/>
              </a:spcAft>
              <a:buNone/>
            </a:pPr>
            <a:r>
              <a:rPr lang="en" dirty="0"/>
              <a:t>Tuesday/09/24/24/12:00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5 &gt;</a:t>
            </a:r>
            <a:r>
              <a:rPr lang="en" dirty="0"/>
              <a:t> </a:t>
            </a:r>
            <a:r>
              <a:rPr lang="en" sz="1200" b="1" dirty="0"/>
              <a:t>Get Your Head in the Game: Mindset + Self-Care</a:t>
            </a:r>
            <a:endParaRPr sz="1200" b="1" dirty="0"/>
          </a:p>
          <a:p>
            <a:pPr marL="914400" lvl="0" indent="0" algn="l" rtl="0">
              <a:spcBef>
                <a:spcPts val="0"/>
              </a:spcBef>
              <a:spcAft>
                <a:spcPts val="0"/>
              </a:spcAft>
              <a:buNone/>
            </a:pPr>
            <a:r>
              <a:rPr lang="en" dirty="0"/>
              <a:t>Tuesday/10/1/24/12:00 pm to 1:50 pm</a:t>
            </a:r>
            <a:endParaRPr dirty="0"/>
          </a:p>
        </p:txBody>
      </p:sp>
      <p:sp>
        <p:nvSpPr>
          <p:cNvPr id="184" name="Google Shape;184;p35"/>
          <p:cNvSpPr txBox="1">
            <a:spLocks noGrp="1"/>
          </p:cNvSpPr>
          <p:nvPr>
            <p:ph type="body" idx="2"/>
          </p:nvPr>
        </p:nvSpPr>
        <p:spPr>
          <a:xfrm>
            <a:off x="4531575" y="1328125"/>
            <a:ext cx="4535100" cy="3620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solidFill>
                  <a:schemeClr val="accent6"/>
                </a:solidFill>
              </a:rPr>
              <a:t>Session 6 &gt; </a:t>
            </a:r>
            <a:r>
              <a:rPr lang="en" sz="1200" b="1" dirty="0"/>
              <a:t>#YellowJacketLife: The Buzz on Getting Involved</a:t>
            </a:r>
            <a:endParaRPr sz="1200" b="1" dirty="0"/>
          </a:p>
          <a:p>
            <a:pPr marL="914400" lvl="0" indent="0" algn="l" rtl="0">
              <a:spcBef>
                <a:spcPts val="0"/>
              </a:spcBef>
              <a:spcAft>
                <a:spcPts val="0"/>
              </a:spcAft>
              <a:buNone/>
            </a:pPr>
            <a:r>
              <a:rPr lang="en" dirty="0"/>
              <a:t>Tuesday/10/8/24/ 12:00 pm to 1:50 pm</a:t>
            </a:r>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7 &gt; </a:t>
            </a:r>
            <a:r>
              <a:rPr lang="en" b="1" dirty="0"/>
              <a:t>Coming to Terms with College Vocabulary</a:t>
            </a:r>
            <a:endParaRPr b="1" dirty="0"/>
          </a:p>
          <a:p>
            <a:pPr marL="914400" lvl="0" indent="0" algn="l" rtl="0">
              <a:spcBef>
                <a:spcPts val="0"/>
              </a:spcBef>
              <a:spcAft>
                <a:spcPts val="0"/>
              </a:spcAft>
              <a:buNone/>
            </a:pPr>
            <a:r>
              <a:rPr lang="en" dirty="0"/>
              <a:t>Tuesday/10/15/24/12:00 pm to 1:50 pm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8 &gt; </a:t>
            </a:r>
            <a:r>
              <a:rPr lang="en" b="1" dirty="0"/>
              <a:t>#aMAJORdecision</a:t>
            </a:r>
            <a:endParaRPr b="1" dirty="0"/>
          </a:p>
          <a:p>
            <a:pPr marL="914400" lvl="0" indent="0" algn="l" rtl="0">
              <a:spcBef>
                <a:spcPts val="0"/>
              </a:spcBef>
              <a:spcAft>
                <a:spcPts val="0"/>
              </a:spcAft>
              <a:buNone/>
            </a:pPr>
            <a:r>
              <a:rPr lang="en" dirty="0"/>
              <a:t>Tuesday/10/22/24/12:00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9&gt; </a:t>
            </a:r>
            <a:r>
              <a:rPr lang="en" b="1" dirty="0"/>
              <a:t>Discover your Direction</a:t>
            </a:r>
            <a:endParaRPr b="1" dirty="0"/>
          </a:p>
          <a:p>
            <a:pPr marL="914400" lvl="0" indent="0" algn="l" rtl="0">
              <a:spcBef>
                <a:spcPts val="0"/>
              </a:spcBef>
              <a:spcAft>
                <a:spcPts val="0"/>
              </a:spcAft>
              <a:buNone/>
            </a:pPr>
            <a:r>
              <a:rPr lang="en" dirty="0"/>
              <a:t>Tuesday/10/29/24/12:00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10 &gt; </a:t>
            </a:r>
            <a:r>
              <a:rPr lang="en" b="1" dirty="0"/>
              <a:t>Wildcard / Wrap-up</a:t>
            </a:r>
            <a:endParaRPr b="1" dirty="0"/>
          </a:p>
          <a:p>
            <a:pPr marL="914400" lvl="0" indent="0" algn="l" rtl="0">
              <a:spcBef>
                <a:spcPts val="0"/>
              </a:spcBef>
              <a:spcAft>
                <a:spcPts val="0"/>
              </a:spcAft>
              <a:buNone/>
            </a:pPr>
            <a:r>
              <a:rPr lang="en" dirty="0"/>
              <a:t>Tuesday/11/5/24/12:00 pm to 1:50 pm</a:t>
            </a:r>
            <a:endParaRPr dirty="0"/>
          </a:p>
          <a:p>
            <a:pPr marL="914400" lvl="0" indent="0" algn="l" rtl="0">
              <a:spcBef>
                <a:spcPts val="0"/>
              </a:spcBef>
              <a:spcAft>
                <a:spcPts val="0"/>
              </a:spcAft>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6"/>
          <p:cNvSpPr txBox="1">
            <a:spLocks noGrp="1"/>
          </p:cNvSpPr>
          <p:nvPr>
            <p:ph type="body" idx="4294967295"/>
          </p:nvPr>
        </p:nvSpPr>
        <p:spPr>
          <a:xfrm>
            <a:off x="493500" y="1032300"/>
            <a:ext cx="8157000" cy="307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b="1"/>
              <a:t>Have you completed the pre-workshop survey?</a:t>
            </a:r>
            <a:endParaRPr sz="3000" b="1"/>
          </a:p>
          <a:p>
            <a:pPr marL="0" lvl="0" indent="0" algn="ctr" rtl="0">
              <a:spcBef>
                <a:spcPts val="1200"/>
              </a:spcBef>
              <a:spcAft>
                <a:spcPts val="0"/>
              </a:spcAft>
              <a:buNone/>
            </a:pPr>
            <a:endParaRPr sz="3000" b="1">
              <a:solidFill>
                <a:schemeClr val="accent6"/>
              </a:solidFill>
            </a:endParaRPr>
          </a:p>
          <a:p>
            <a:pPr marL="0" lvl="0" indent="0" algn="ctr" rtl="0">
              <a:spcBef>
                <a:spcPts val="1200"/>
              </a:spcBef>
              <a:spcAft>
                <a:spcPts val="1200"/>
              </a:spcAft>
              <a:buNone/>
            </a:pPr>
            <a:r>
              <a:rPr lang="en" sz="3000" b="1">
                <a:solidFill>
                  <a:schemeClr val="accent6"/>
                </a:solidFill>
              </a:rPr>
              <a:t>To get credit for successful completion of this workshop, you must complete it by </a:t>
            </a:r>
            <a:r>
              <a:rPr lang="en" sz="3000" b="1" u="sng">
                <a:solidFill>
                  <a:schemeClr val="accent6"/>
                </a:solidFill>
              </a:rPr>
              <a:t>today</a:t>
            </a:r>
            <a:r>
              <a:rPr lang="en" sz="3000" b="1">
                <a:solidFill>
                  <a:schemeClr val="accent6"/>
                </a:solidFill>
              </a:rPr>
              <a:t>!</a:t>
            </a:r>
            <a:endParaRPr sz="3000" b="1">
              <a:solidFill>
                <a:schemeClr val="accent6"/>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Tools</a:t>
            </a:r>
            <a:endParaRPr b="1">
              <a:solidFill>
                <a:schemeClr val="accent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Electronic Platforms Used at City Tech</a:t>
            </a:r>
            <a:endParaRPr b="1">
              <a:solidFill>
                <a:schemeClr val="accent5"/>
              </a:solidFill>
            </a:endParaRPr>
          </a:p>
        </p:txBody>
      </p:sp>
      <p:sp>
        <p:nvSpPr>
          <p:cNvPr id="200" name="Google Shape;200;p38"/>
          <p:cNvSpPr txBox="1">
            <a:spLocks noGrp="1"/>
          </p:cNvSpPr>
          <p:nvPr>
            <p:ph type="body" idx="1"/>
          </p:nvPr>
        </p:nvSpPr>
        <p:spPr>
          <a:xfrm>
            <a:off x="387900" y="1560138"/>
            <a:ext cx="2487300" cy="1998900"/>
          </a:xfrm>
          <a:prstGeom prst="rect">
            <a:avLst/>
          </a:prstGeom>
          <a:noFill/>
          <a:ln>
            <a:noFill/>
          </a:ln>
        </p:spPr>
        <p:txBody>
          <a:bodyPr spcFirstLastPara="1" wrap="square" lIns="91425" tIns="91425" rIns="91425" bIns="91425" anchor="t" anchorCtr="0">
            <a:normAutofit lnSpcReduction="20000"/>
          </a:bodyPr>
          <a:lstStyle/>
          <a:p>
            <a:pPr marL="0" lvl="0" indent="0" algn="l" rtl="0">
              <a:lnSpc>
                <a:spcPct val="115000"/>
              </a:lnSpc>
              <a:spcBef>
                <a:spcPts val="0"/>
              </a:spcBef>
              <a:spcAft>
                <a:spcPts val="0"/>
              </a:spcAft>
              <a:buSzPts val="1400"/>
              <a:buNone/>
            </a:pPr>
            <a:r>
              <a:rPr lang="en" sz="1500" b="1">
                <a:latin typeface="Roboto Slab"/>
                <a:ea typeface="Roboto Slab"/>
                <a:cs typeface="Roboto Slab"/>
                <a:sym typeface="Roboto Slab"/>
              </a:rPr>
              <a:t>Administrative Apps</a:t>
            </a:r>
            <a:endParaRPr sz="1500" b="1">
              <a:latin typeface="Roboto Slab"/>
              <a:ea typeface="Roboto Slab"/>
              <a:cs typeface="Roboto Slab"/>
              <a:sym typeface="Roboto Slab"/>
            </a:endParaRPr>
          </a:p>
          <a:p>
            <a:pPr marL="457200" lvl="0" indent="-316706" algn="l" rtl="0">
              <a:lnSpc>
                <a:spcPct val="115000"/>
              </a:lnSpc>
              <a:spcBef>
                <a:spcPts val="1200"/>
              </a:spcBef>
              <a:spcAft>
                <a:spcPts val="0"/>
              </a:spcAft>
              <a:buSzPts val="15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lnSpc>
                <a:spcPct val="115000"/>
              </a:lnSpc>
              <a:spcBef>
                <a:spcPts val="1200"/>
              </a:spcBef>
              <a:spcAft>
                <a:spcPts val="0"/>
              </a:spcAft>
              <a:buSzPts val="1400"/>
              <a:buNone/>
            </a:pPr>
            <a:endParaRPr>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endParaRPr>
              <a:latin typeface="Roboto Slab"/>
              <a:ea typeface="Roboto Slab"/>
              <a:cs typeface="Roboto Slab"/>
              <a:sym typeface="Roboto Slab"/>
            </a:endParaRPr>
          </a:p>
        </p:txBody>
      </p:sp>
      <p:sp>
        <p:nvSpPr>
          <p:cNvPr id="201" name="Google Shape;201;p38"/>
          <p:cNvSpPr txBox="1">
            <a:spLocks noGrp="1"/>
          </p:cNvSpPr>
          <p:nvPr>
            <p:ph type="body" idx="2"/>
          </p:nvPr>
        </p:nvSpPr>
        <p:spPr>
          <a:xfrm>
            <a:off x="625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lnSpc>
                <a:spcPct val="115000"/>
              </a:lnSpc>
              <a:spcBef>
                <a:spcPts val="1200"/>
              </a:spcBef>
              <a:spcAft>
                <a:spcPts val="0"/>
              </a:spcAft>
              <a:buSzPts val="1400"/>
              <a:buFont typeface="Roboto Slab"/>
              <a:buChar char="-"/>
            </a:pPr>
            <a:r>
              <a:rPr lang="en">
                <a:latin typeface="Roboto Slab"/>
                <a:ea typeface="Roboto Slab"/>
                <a:cs typeface="Roboto Slab"/>
                <a:sym typeface="Roboto Slab"/>
              </a:rPr>
              <a:t>Brightspace</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p:txBody>
      </p:sp>
      <p:sp>
        <p:nvSpPr>
          <p:cNvPr id="202" name="Google Shape;202;p38"/>
          <p:cNvSpPr txBox="1"/>
          <p:nvPr/>
        </p:nvSpPr>
        <p:spPr>
          <a:xfrm>
            <a:off x="3082250" y="1529700"/>
            <a:ext cx="2851500" cy="1656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500"/>
              <a:buFont typeface="Arial"/>
              <a:buNone/>
            </a:pPr>
            <a:r>
              <a:rPr lang="en" sz="1500" b="1" i="0" u="none" strike="noStrike" cap="none">
                <a:solidFill>
                  <a:schemeClr val="dk1"/>
                </a:solidFill>
                <a:latin typeface="Roboto Slab"/>
                <a:ea typeface="Roboto Slab"/>
                <a:cs typeface="Roboto Slab"/>
                <a:sym typeface="Roboto Slab"/>
              </a:rPr>
              <a:t>General College Activities</a:t>
            </a:r>
            <a:endParaRPr sz="1400" b="1" i="0" u="none" strike="noStrike" cap="none">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Campus Wifi</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City Tech Email (Outlook)</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Microsoft Office</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OneDrive (Microsoft)</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DropBox</a:t>
            </a:r>
            <a:endParaRPr>
              <a:solidFill>
                <a:schemeClr val="dk1"/>
              </a:solidFill>
              <a:latin typeface="Roboto Slab"/>
              <a:ea typeface="Roboto Slab"/>
              <a:cs typeface="Roboto Slab"/>
              <a:sym typeface="Roboto Slab"/>
            </a:endParaRPr>
          </a:p>
        </p:txBody>
      </p:sp>
      <p:sp>
        <p:nvSpPr>
          <p:cNvPr id="203" name="Google Shape;203;p38"/>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accent6"/>
                </a:solidFill>
                <a:latin typeface="Roboto Slab"/>
                <a:ea typeface="Roboto Slab"/>
                <a:cs typeface="Roboto Slab"/>
                <a:sym typeface="Roboto Slab"/>
              </a:rPr>
              <a:t>Which of these are you familiar with?</a:t>
            </a: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6"/>
                </a:solidFill>
              </a:rPr>
              <a:t>How to Access Campus Computers</a:t>
            </a:r>
            <a:endParaRPr b="1">
              <a:solidFill>
                <a:schemeClr val="accent6"/>
              </a:solidFill>
            </a:endParaRPr>
          </a:p>
        </p:txBody>
      </p:sp>
      <p:sp>
        <p:nvSpPr>
          <p:cNvPr id="209" name="Google Shape;209;p39"/>
          <p:cNvSpPr txBox="1">
            <a:spLocks noGrp="1"/>
          </p:cNvSpPr>
          <p:nvPr>
            <p:ph type="body" idx="1"/>
          </p:nvPr>
        </p:nvSpPr>
        <p:spPr>
          <a:xfrm>
            <a:off x="263250" y="1337425"/>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Navigate to: </a:t>
            </a:r>
            <a:r>
              <a:rPr lang="en" sz="1500" u="sng">
                <a:solidFill>
                  <a:schemeClr val="hlink"/>
                </a:solidFill>
                <a:hlinkClick r:id="rId3"/>
              </a:rPr>
              <a:t>https://forgot.citytech.cuny.edu</a:t>
            </a:r>
            <a:r>
              <a:rPr lang="en" sz="1500"/>
              <a:t> </a:t>
            </a:r>
            <a:endParaRPr sz="1500"/>
          </a:p>
          <a:p>
            <a:pPr marL="457200" lvl="0" indent="-323850" algn="l" rtl="0">
              <a:spcBef>
                <a:spcPts val="300"/>
              </a:spcBef>
              <a:spcAft>
                <a:spcPts val="0"/>
              </a:spcAft>
              <a:buSzPts val="1500"/>
              <a:buAutoNum type="arabicPeriod"/>
            </a:pPr>
            <a:r>
              <a:rPr lang="en" sz="1500"/>
              <a:t>Enter username. Username: Firstname.Lastname </a:t>
            </a:r>
            <a:endParaRPr sz="1500"/>
          </a:p>
          <a:p>
            <a:pPr marL="457200" lvl="0" indent="-323850" algn="l" rtl="0">
              <a:spcBef>
                <a:spcPts val="300"/>
              </a:spcBef>
              <a:spcAft>
                <a:spcPts val="0"/>
              </a:spcAft>
              <a:buSzPts val="1500"/>
              <a:buAutoNum type="arabicPeriod"/>
            </a:pPr>
            <a:r>
              <a:rPr lang="en" sz="1500"/>
              <a:t> Enter default password.</a:t>
            </a:r>
            <a:endParaRPr sz="1500"/>
          </a:p>
          <a:p>
            <a:pPr marL="514350" lvl="0" indent="0" algn="l" rtl="0">
              <a:spcBef>
                <a:spcPts val="300"/>
              </a:spcBef>
              <a:spcAft>
                <a:spcPts val="0"/>
              </a:spcAft>
              <a:buNone/>
            </a:pPr>
            <a:r>
              <a:rPr lang="en" sz="1500"/>
              <a:t> (For New Users Only) First name initial UPPERCASE, last name initial lowercase, your Date of Birth (MMDDYYYY), followed by the last four digits of your CUNYfirst EMPL ID. Default Password: JdMMDDYYYY9367 </a:t>
            </a:r>
            <a:endParaRPr sz="1500"/>
          </a:p>
          <a:p>
            <a:pPr marL="514350" lvl="0" indent="0" algn="l" rtl="0">
              <a:spcBef>
                <a:spcPts val="300"/>
              </a:spcBef>
              <a:spcAft>
                <a:spcPts val="0"/>
              </a:spcAft>
              <a:buNone/>
            </a:pPr>
            <a:r>
              <a:rPr lang="en" sz="1500"/>
              <a:t>(Current Users): password you set up for your Active Directory account</a:t>
            </a:r>
            <a:endParaRPr sz="1500"/>
          </a:p>
          <a:p>
            <a:pPr marL="457200" lvl="0" indent="-323850" algn="l" rtl="0">
              <a:spcBef>
                <a:spcPts val="300"/>
              </a:spcBef>
              <a:spcAft>
                <a:spcPts val="0"/>
              </a:spcAft>
              <a:buSzPts val="1500"/>
              <a:buAutoNum type="arabicPeriod"/>
            </a:pPr>
            <a:r>
              <a:rPr lang="en" sz="1500"/>
              <a:t> Select four Security Questions and Provide Answers, click Save Answers. • The answers are not case sensitive. • Answers must be more than four characters. </a:t>
            </a:r>
            <a:endParaRPr sz="1500"/>
          </a:p>
          <a:p>
            <a:pPr marL="457200" lvl="0" indent="-323850" algn="l" rtl="0">
              <a:spcBef>
                <a:spcPts val="300"/>
              </a:spcBef>
              <a:spcAft>
                <a:spcPts val="0"/>
              </a:spcAft>
              <a:buSzPts val="1500"/>
              <a:buAutoNum type="arabicPeriod"/>
            </a:pPr>
            <a:r>
              <a:rPr lang="en" sz="1500"/>
              <a:t>Answer both Helpdesk Security Questions, click Save Answers.</a:t>
            </a:r>
            <a:endParaRPr sz="1500"/>
          </a:p>
          <a:p>
            <a:pPr marL="457200" lvl="0" indent="-323850" algn="l" rtl="0">
              <a:spcBef>
                <a:spcPts val="300"/>
              </a:spcBef>
              <a:spcAft>
                <a:spcPts val="300"/>
              </a:spcAft>
              <a:buSzPts val="1500"/>
              <a:buAutoNum type="arabicPeriod"/>
            </a:pPr>
            <a:r>
              <a:rPr lang="en" sz="1500"/>
              <a:t> Enter and confirm your new password, click Change Password. </a:t>
            </a:r>
            <a:endParaRPr sz="1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a:solidFill>
                  <a:schemeClr val="accent6"/>
                </a:solidFill>
              </a:rPr>
              <a:t>How to Access Campus Wifi on a </a:t>
            </a:r>
            <a:endParaRPr b="1">
              <a:solidFill>
                <a:schemeClr val="accent6"/>
              </a:solidFill>
            </a:endParaRPr>
          </a:p>
          <a:p>
            <a:pPr marL="0" lvl="0" indent="0" algn="l" rtl="0">
              <a:spcBef>
                <a:spcPts val="0"/>
              </a:spcBef>
              <a:spcAft>
                <a:spcPts val="0"/>
              </a:spcAft>
              <a:buNone/>
            </a:pPr>
            <a:r>
              <a:rPr lang="en" b="1">
                <a:solidFill>
                  <a:schemeClr val="accent6"/>
                </a:solidFill>
              </a:rPr>
              <a:t>Personal Device </a:t>
            </a:r>
            <a:endParaRPr b="1">
              <a:solidFill>
                <a:schemeClr val="accent6"/>
              </a:solidFill>
            </a:endParaRPr>
          </a:p>
        </p:txBody>
      </p:sp>
      <p:sp>
        <p:nvSpPr>
          <p:cNvPr id="215" name="Google Shape;215;p40"/>
          <p:cNvSpPr txBox="1">
            <a:spLocks noGrp="1"/>
          </p:cNvSpPr>
          <p:nvPr>
            <p:ph type="body" idx="1"/>
          </p:nvPr>
        </p:nvSpPr>
        <p:spPr>
          <a:xfrm>
            <a:off x="263250" y="1467450"/>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Connect your device to CityTech-WiFi network. </a:t>
            </a:r>
            <a:endParaRPr sz="1500"/>
          </a:p>
          <a:p>
            <a:pPr marL="457200" lvl="0" indent="-323850" algn="l" rtl="0">
              <a:spcBef>
                <a:spcPts val="300"/>
              </a:spcBef>
              <a:spcAft>
                <a:spcPts val="0"/>
              </a:spcAft>
              <a:buSzPts val="1500"/>
              <a:buAutoNum type="arabicPeriod"/>
            </a:pPr>
            <a:r>
              <a:rPr lang="en" sz="1500"/>
              <a:t> Open a browser, enter: http://ecsa.citytech.cuny.edu </a:t>
            </a:r>
            <a:endParaRPr sz="1500"/>
          </a:p>
          <a:p>
            <a:pPr marL="457200" lvl="0" indent="-323850" algn="l" rtl="0">
              <a:spcBef>
                <a:spcPts val="300"/>
              </a:spcBef>
              <a:spcAft>
                <a:spcPts val="0"/>
              </a:spcAft>
              <a:buSzPts val="1500"/>
              <a:buAutoNum type="arabicPeriod"/>
            </a:pPr>
            <a:r>
              <a:rPr lang="en" sz="1500"/>
              <a:t>Click on “Faculty, Staff and Students.”</a:t>
            </a:r>
            <a:endParaRPr sz="1500"/>
          </a:p>
          <a:p>
            <a:pPr marL="457200" lvl="0" indent="-323850" algn="l" rtl="0">
              <a:spcBef>
                <a:spcPts val="300"/>
              </a:spcBef>
              <a:spcAft>
                <a:spcPts val="0"/>
              </a:spcAft>
              <a:buSzPts val="1500"/>
              <a:buAutoNum type="arabicPeriod"/>
            </a:pPr>
            <a:r>
              <a:rPr lang="en" sz="1500"/>
              <a:t>Enter username: Firstname.Lastname </a:t>
            </a:r>
            <a:endParaRPr sz="1500"/>
          </a:p>
          <a:p>
            <a:pPr marL="457200" lvl="0" indent="-323850" algn="l" rtl="0">
              <a:spcBef>
                <a:spcPts val="300"/>
              </a:spcBef>
              <a:spcAft>
                <a:spcPts val="0"/>
              </a:spcAft>
              <a:buSzPts val="1500"/>
              <a:buAutoNum type="arabicPeriod"/>
            </a:pPr>
            <a:r>
              <a:rPr lang="en" sz="1500"/>
              <a:t>Enter password: City Tech Active Directory (AD) password.</a:t>
            </a:r>
            <a:endParaRPr sz="1500"/>
          </a:p>
          <a:p>
            <a:pPr marL="457200" lvl="0" indent="-323850" algn="l" rtl="0">
              <a:spcBef>
                <a:spcPts val="300"/>
              </a:spcBef>
              <a:spcAft>
                <a:spcPts val="300"/>
              </a:spcAft>
              <a:buSzPts val="1500"/>
              <a:buAutoNum type="arabicPeriod"/>
            </a:pPr>
            <a:r>
              <a:rPr lang="en" sz="1500"/>
              <a:t>Click Continue and wait for the progress bar to complete your network connection.</a:t>
            </a:r>
            <a:endParaRPr sz="15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a:solidFill>
                  <a:schemeClr val="accent6"/>
                </a:solidFill>
              </a:rPr>
              <a:t>How to Access Campus Wifi on a </a:t>
            </a:r>
            <a:endParaRPr b="1">
              <a:solidFill>
                <a:schemeClr val="accent6"/>
              </a:solidFill>
            </a:endParaRPr>
          </a:p>
          <a:p>
            <a:pPr marL="0" lvl="0" indent="0" algn="l" rtl="0">
              <a:spcBef>
                <a:spcPts val="0"/>
              </a:spcBef>
              <a:spcAft>
                <a:spcPts val="0"/>
              </a:spcAft>
              <a:buNone/>
            </a:pPr>
            <a:r>
              <a:rPr lang="en" b="1">
                <a:solidFill>
                  <a:schemeClr val="accent6"/>
                </a:solidFill>
              </a:rPr>
              <a:t>Personal Device (alternate option/continued)</a:t>
            </a:r>
            <a:endParaRPr b="1">
              <a:solidFill>
                <a:schemeClr val="accent6"/>
              </a:solidFill>
            </a:endParaRPr>
          </a:p>
        </p:txBody>
      </p:sp>
      <p:sp>
        <p:nvSpPr>
          <p:cNvPr id="221" name="Google Shape;221;p41"/>
          <p:cNvSpPr txBox="1">
            <a:spLocks noGrp="1"/>
          </p:cNvSpPr>
          <p:nvPr>
            <p:ph type="body" idx="1"/>
          </p:nvPr>
        </p:nvSpPr>
        <p:spPr>
          <a:xfrm>
            <a:off x="263250" y="1481925"/>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Download the free “geteduroam” app onto your device</a:t>
            </a:r>
            <a:endParaRPr sz="1500"/>
          </a:p>
          <a:p>
            <a:pPr marL="457200" lvl="0" indent="-323850" algn="l" rtl="0">
              <a:spcBef>
                <a:spcPts val="300"/>
              </a:spcBef>
              <a:spcAft>
                <a:spcPts val="0"/>
              </a:spcAft>
              <a:buSzPts val="1500"/>
              <a:buAutoNum type="arabicPeriod"/>
            </a:pPr>
            <a:r>
              <a:rPr lang="en" sz="1500"/>
              <a:t> Search for the institution “City University of New York,” then click “next.”</a:t>
            </a:r>
            <a:endParaRPr sz="1500"/>
          </a:p>
          <a:p>
            <a:pPr marL="457200" lvl="0" indent="-323850" algn="l" rtl="0">
              <a:spcBef>
                <a:spcPts val="300"/>
              </a:spcBef>
              <a:spcAft>
                <a:spcPts val="0"/>
              </a:spcAft>
              <a:buSzPts val="1500"/>
              <a:buAutoNum type="arabicPeriod"/>
            </a:pPr>
            <a:r>
              <a:rPr lang="en" sz="1500"/>
              <a:t>Login using your CUNYFirst credentials</a:t>
            </a:r>
            <a:endParaRPr sz="1500"/>
          </a:p>
          <a:p>
            <a:pPr marL="457200" lvl="0" indent="0" algn="l" rtl="0">
              <a:spcBef>
                <a:spcPts val="300"/>
              </a:spcBef>
              <a:spcAft>
                <a:spcPts val="300"/>
              </a:spcAft>
              <a:buNone/>
            </a:pPr>
            <a:endParaRPr sz="15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2"/>
          <p:cNvSpPr txBox="1">
            <a:spLocks noGrp="1"/>
          </p:cNvSpPr>
          <p:nvPr>
            <p:ph type="title"/>
          </p:nvPr>
        </p:nvSpPr>
        <p:spPr>
          <a:xfrm>
            <a:off x="387900" y="555600"/>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27" name="Google Shape;227;p42"/>
          <p:cNvSpPr txBox="1">
            <a:spLocks noGrp="1"/>
          </p:cNvSpPr>
          <p:nvPr>
            <p:ph type="body" idx="1"/>
          </p:nvPr>
        </p:nvSpPr>
        <p:spPr>
          <a:xfrm>
            <a:off x="880650" y="1651300"/>
            <a:ext cx="2808000" cy="26811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200"/>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lnSpc>
                <a:spcPct val="115000"/>
              </a:lnSpc>
              <a:spcBef>
                <a:spcPts val="1200"/>
              </a:spcBef>
              <a:spcAft>
                <a:spcPts val="1200"/>
              </a:spcAft>
              <a:buSzPts val="1200"/>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228" name="Google Shape;228;p42"/>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3"/>
          <p:cNvSpPr txBox="1">
            <a:spLocks noGrp="1"/>
          </p:cNvSpPr>
          <p:nvPr>
            <p:ph type="title"/>
          </p:nvPr>
        </p:nvSpPr>
        <p:spPr>
          <a:xfrm>
            <a:off x="223575" y="175475"/>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34" name="Google Shape;234;p43"/>
          <p:cNvSpPr txBox="1">
            <a:spLocks noGrp="1"/>
          </p:cNvSpPr>
          <p:nvPr>
            <p:ph type="body" idx="1"/>
          </p:nvPr>
        </p:nvSpPr>
        <p:spPr>
          <a:xfrm>
            <a:off x="2160088" y="4387800"/>
            <a:ext cx="5533500" cy="755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200"/>
              <a:buNone/>
            </a:pPr>
            <a:r>
              <a:rPr lang="en" sz="1650" b="1">
                <a:solidFill>
                  <a:schemeClr val="accent6"/>
                </a:solidFill>
                <a:latin typeface="Roboto Slab"/>
                <a:ea typeface="Roboto Slab"/>
                <a:cs typeface="Roboto Slab"/>
                <a:sym typeface="Roboto Slab"/>
              </a:rPr>
              <a:t>Have you activated your email?</a:t>
            </a:r>
            <a:endParaRPr sz="1650" b="1">
              <a:solidFill>
                <a:schemeClr val="accent6"/>
              </a:solidFill>
              <a:latin typeface="Roboto Slab"/>
              <a:ea typeface="Roboto Slab"/>
              <a:cs typeface="Roboto Slab"/>
              <a:sym typeface="Roboto Slab"/>
            </a:endParaRPr>
          </a:p>
        </p:txBody>
      </p:sp>
      <p:pic>
        <p:nvPicPr>
          <p:cNvPr id="235" name="Google Shape;235;p43">
            <a:hlinkClick r:id="rId3"/>
          </p:cNvPr>
          <p:cNvPicPr preferRelativeResize="0"/>
          <p:nvPr/>
        </p:nvPicPr>
        <p:blipFill rotWithShape="1">
          <a:blip r:embed="rId4">
            <a:alphaModFix/>
          </a:blip>
          <a:srcRect/>
          <a:stretch/>
        </p:blipFill>
        <p:spPr>
          <a:xfrm>
            <a:off x="1080325" y="1436550"/>
            <a:ext cx="4034102" cy="2000226"/>
          </a:xfrm>
          <a:prstGeom prst="rect">
            <a:avLst/>
          </a:prstGeom>
          <a:noFill/>
          <a:ln>
            <a:noFill/>
          </a:ln>
        </p:spPr>
      </p:pic>
      <p:pic>
        <p:nvPicPr>
          <p:cNvPr id="236" name="Google Shape;236;p43"/>
          <p:cNvPicPr preferRelativeResize="0"/>
          <p:nvPr/>
        </p:nvPicPr>
        <p:blipFill>
          <a:blip r:embed="rId5">
            <a:alphaModFix/>
          </a:blip>
          <a:stretch>
            <a:fillRect/>
          </a:stretch>
        </p:blipFill>
        <p:spPr>
          <a:xfrm>
            <a:off x="6015000" y="1436550"/>
            <a:ext cx="2000225" cy="2000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6"/>
          <p:cNvSpPr txBox="1">
            <a:spLocks noGrp="1"/>
          </p:cNvSpPr>
          <p:nvPr>
            <p:ph type="ctrTitle"/>
          </p:nvPr>
        </p:nvSpPr>
        <p:spPr>
          <a:xfrm>
            <a:off x="1680302" y="1419950"/>
            <a:ext cx="57834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97572"/>
              <a:buNone/>
            </a:pPr>
            <a:r>
              <a:rPr lang="en" sz="4555" b="1"/>
              <a:t>Academic Basics:</a:t>
            </a:r>
            <a:endParaRPr sz="4555" b="1"/>
          </a:p>
          <a:p>
            <a:pPr marL="0" lvl="0" indent="0" algn="ctr" rtl="0">
              <a:lnSpc>
                <a:spcPct val="100000"/>
              </a:lnSpc>
              <a:spcBef>
                <a:spcPts val="0"/>
              </a:spcBef>
              <a:spcAft>
                <a:spcPts val="0"/>
              </a:spcAft>
              <a:buSzPct val="111111"/>
              <a:buNone/>
            </a:pPr>
            <a:r>
              <a:rPr lang="en"/>
              <a:t>#WelcomeToCityTech</a:t>
            </a:r>
            <a:endParaRPr/>
          </a:p>
        </p:txBody>
      </p:sp>
      <p:sp>
        <p:nvSpPr>
          <p:cNvPr id="128" name="Google Shape;128;p26"/>
          <p:cNvSpPr txBox="1">
            <a:spLocks noGrp="1"/>
          </p:cNvSpPr>
          <p:nvPr>
            <p:ph type="subTitle" idx="1"/>
          </p:nvPr>
        </p:nvSpPr>
        <p:spPr>
          <a:xfrm>
            <a:off x="1822377" y="361240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dirty="0">
                <a:solidFill>
                  <a:schemeClr val="accent6"/>
                </a:solidFill>
              </a:rPr>
              <a:t>Session 1</a:t>
            </a:r>
            <a:endParaRPr dirty="0">
              <a:solidFill>
                <a:schemeClr val="accent6"/>
              </a:solidFill>
            </a:endParaRPr>
          </a:p>
          <a:p>
            <a:pPr marL="0" lvl="0" indent="0" algn="r" rtl="0">
              <a:lnSpc>
                <a:spcPct val="100000"/>
              </a:lnSpc>
              <a:spcBef>
                <a:spcPts val="0"/>
              </a:spcBef>
              <a:spcAft>
                <a:spcPts val="0"/>
              </a:spcAft>
              <a:buSzPct val="129032"/>
              <a:buNone/>
            </a:pPr>
            <a:r>
              <a:rPr lang="en-US" dirty="0">
                <a:solidFill>
                  <a:schemeClr val="accent6"/>
                </a:solidFill>
              </a:rPr>
              <a:t>09/03/24</a:t>
            </a:r>
            <a:endParaRPr dirty="0">
              <a:solidFill>
                <a:schemeClr val="accent6"/>
              </a:solidFill>
            </a:endParaRPr>
          </a:p>
          <a:p>
            <a:pPr marL="0" lvl="0" indent="0" algn="r" rtl="0">
              <a:lnSpc>
                <a:spcPct val="100000"/>
              </a:lnSpc>
              <a:spcBef>
                <a:spcPts val="0"/>
              </a:spcBef>
              <a:spcAft>
                <a:spcPts val="0"/>
              </a:spcAft>
              <a:buSzPct val="129032"/>
              <a:buNone/>
            </a:pPr>
            <a:r>
              <a:rPr lang="en" dirty="0">
                <a:solidFill>
                  <a:schemeClr val="accent6"/>
                </a:solidFill>
              </a:rPr>
              <a:t>Professor Perreira</a:t>
            </a:r>
            <a:endParaRPr dirty="0">
              <a:solidFill>
                <a:schemeClr val="accent6"/>
              </a:solidFill>
            </a:endParaRPr>
          </a:p>
        </p:txBody>
      </p:sp>
      <p:grpSp>
        <p:nvGrpSpPr>
          <p:cNvPr id="129" name="Google Shape;129;p26"/>
          <p:cNvGrpSpPr/>
          <p:nvPr/>
        </p:nvGrpSpPr>
        <p:grpSpPr>
          <a:xfrm>
            <a:off x="1" y="4385075"/>
            <a:ext cx="1881900" cy="758425"/>
            <a:chOff x="86851" y="4297675"/>
            <a:chExt cx="1881900" cy="758425"/>
          </a:xfrm>
        </p:grpSpPr>
        <p:pic>
          <p:nvPicPr>
            <p:cNvPr id="130" name="Google Shape;130;p2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1" name="Google Shape;131;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4"/>
          <p:cNvSpPr txBox="1"/>
          <p:nvPr/>
        </p:nvSpPr>
        <p:spPr>
          <a:xfrm>
            <a:off x="514350" y="-169025"/>
            <a:ext cx="8115300" cy="7557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3177" b="1">
                <a:solidFill>
                  <a:srgbClr val="8BC34A"/>
                </a:solidFill>
                <a:latin typeface="Roboto Slab"/>
                <a:ea typeface="Roboto Slab"/>
                <a:cs typeface="Roboto Slab"/>
                <a:sym typeface="Roboto Slab"/>
              </a:rPr>
              <a:t>Activating Your City Tech Email </a:t>
            </a:r>
            <a:r>
              <a:rPr lang="en" sz="2400">
                <a:solidFill>
                  <a:srgbClr val="8BC34A"/>
                </a:solidFill>
                <a:latin typeface="Roboto Slab"/>
                <a:ea typeface="Roboto Slab"/>
                <a:cs typeface="Roboto Slab"/>
                <a:sym typeface="Roboto Slab"/>
              </a:rPr>
              <a:t>(Outlook)</a:t>
            </a:r>
            <a:endParaRPr sz="2400">
              <a:solidFill>
                <a:srgbClr val="8BC34A"/>
              </a:solidFill>
              <a:latin typeface="Roboto Slab"/>
              <a:ea typeface="Roboto Slab"/>
              <a:cs typeface="Roboto Slab"/>
              <a:sym typeface="Roboto Slab"/>
            </a:endParaRPr>
          </a:p>
        </p:txBody>
      </p:sp>
      <p:sp>
        <p:nvSpPr>
          <p:cNvPr id="242" name="Google Shape;242;p44"/>
          <p:cNvSpPr txBox="1"/>
          <p:nvPr/>
        </p:nvSpPr>
        <p:spPr>
          <a:xfrm>
            <a:off x="184200" y="506650"/>
            <a:ext cx="8775600" cy="3933000"/>
          </a:xfrm>
          <a:prstGeom prst="rect">
            <a:avLst/>
          </a:prstGeom>
          <a:noFill/>
          <a:ln>
            <a:noFill/>
          </a:ln>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Clr>
                <a:schemeClr val="dk1"/>
              </a:buClr>
              <a:buSzPts val="1500"/>
              <a:buFont typeface="Roboto Slab"/>
              <a:buAutoNum type="arabicPeriod"/>
            </a:pPr>
            <a:r>
              <a:rPr lang="en" sz="1300">
                <a:solidFill>
                  <a:schemeClr val="dk1"/>
                </a:solidFill>
                <a:latin typeface="Roboto Slab"/>
                <a:ea typeface="Roboto Slab"/>
                <a:cs typeface="Roboto Slab"/>
                <a:sym typeface="Roboto Slab"/>
              </a:rPr>
              <a:t>Visit </a:t>
            </a:r>
            <a:r>
              <a:rPr lang="en" sz="1300" u="sng">
                <a:solidFill>
                  <a:schemeClr val="accent5"/>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Email Address Look Up</a:t>
            </a:r>
            <a:r>
              <a:rPr lang="en" sz="1300">
                <a:solidFill>
                  <a:schemeClr val="dk1"/>
                </a:solidFill>
                <a:latin typeface="Roboto Slab"/>
                <a:ea typeface="Roboto Slab"/>
                <a:cs typeface="Roboto Slab"/>
                <a:sym typeface="Roboto Slab"/>
              </a:rPr>
              <a:t> to find your email.  </a:t>
            </a:r>
            <a:r>
              <a:rPr lang="en" sz="1100">
                <a:solidFill>
                  <a:schemeClr val="dk1"/>
                </a:solidFill>
                <a:latin typeface="Roboto Slab"/>
                <a:ea typeface="Roboto Slab"/>
                <a:cs typeface="Roboto Slab"/>
                <a:sym typeface="Roboto Slab"/>
              </a:rPr>
              <a:t>(https://cis.citytech.cuny.edu/Student/it_student_findemail.aspx)</a:t>
            </a:r>
            <a:endParaRPr sz="1100">
              <a:solidFill>
                <a:schemeClr val="dk1"/>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Go to the Microsoft Office 365 email login at </a:t>
            </a:r>
            <a:r>
              <a:rPr lang="en" sz="1500" u="sng">
                <a:solidFill>
                  <a:schemeClr val="hlink"/>
                </a:solidFill>
                <a:latin typeface="Roboto Slab"/>
                <a:ea typeface="Roboto Slab"/>
                <a:cs typeface="Roboto Slab"/>
                <a:sym typeface="Roboto Slab"/>
                <a:hlinkClick r:id="rId4"/>
              </a:rPr>
              <a:t>https://myapps.microsoft.com/</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Log in using the following:</a:t>
            </a:r>
            <a:endParaRPr sz="1500">
              <a:solidFill>
                <a:srgbClr val="FFFFFF"/>
              </a:solidFill>
              <a:latin typeface="Roboto Slab"/>
              <a:ea typeface="Roboto Slab"/>
              <a:cs typeface="Roboto Slab"/>
              <a:sym typeface="Roboto Slab"/>
            </a:endParaRPr>
          </a:p>
          <a:p>
            <a:pPr marL="457200" lvl="0" indent="0" algn="l" rtl="0">
              <a:lnSpc>
                <a:spcPct val="95000"/>
              </a:lnSpc>
              <a:spcBef>
                <a:spcPts val="600"/>
              </a:spcBef>
              <a:spcAft>
                <a:spcPts val="0"/>
              </a:spcAft>
              <a:buNone/>
            </a:pPr>
            <a:r>
              <a:rPr lang="en" sz="1500">
                <a:solidFill>
                  <a:srgbClr val="FFFFFF"/>
                </a:solidFill>
                <a:latin typeface="Roboto Slab"/>
                <a:ea typeface="Roboto Slab"/>
                <a:cs typeface="Roboto Slab"/>
                <a:sym typeface="Roboto Slab"/>
              </a:rPr>
              <a:t>YourPassword: First initial of first name UPPERCASE + first initial of last name lowercase + MMDDYYYY + last 4 of your EMPL ID.</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For example: If your name is John Doe and your date of birth is 01/06/1986 and the last four digits of your EMPL ID are 1234, your password is: Jd010619861234 </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You will be asked a number of security  questions. If prompted to create a new password, do so, but make sure to write it down!</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You will also need to complete your e-mail security verification, which will enable you to reset your password if you forget it. To do this:</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Open a new tab in your browser and type https://myapps.microsoft.com in the address line.</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Click Verify Now.</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Set up authentication for cellphone and email and verify them. Set up security questions and answers.   Click Finish.</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600"/>
              </a:spcAft>
              <a:buClr>
                <a:srgbClr val="FFFFFF"/>
              </a:buClr>
              <a:buSzPts val="1500"/>
              <a:buFont typeface="Roboto Slab"/>
              <a:buAutoNum type="arabicPeriod"/>
            </a:pPr>
            <a:r>
              <a:rPr lang="en" sz="1500">
                <a:solidFill>
                  <a:srgbClr val="FFFFFF"/>
                </a:solidFill>
                <a:latin typeface="Roboto Slab"/>
                <a:ea typeface="Roboto Slab"/>
                <a:cs typeface="Roboto Slab"/>
                <a:sym typeface="Roboto Slab"/>
              </a:rPr>
              <a:t>Click the Outlook icon to access your email.</a:t>
            </a:r>
            <a:endParaRPr sz="1500">
              <a:solidFill>
                <a:srgbClr val="FFFFFF"/>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5"/>
          <p:cNvSpPr txBox="1">
            <a:spLocks noGrp="1"/>
          </p:cNvSpPr>
          <p:nvPr>
            <p:ph type="title"/>
          </p:nvPr>
        </p:nvSpPr>
        <p:spPr>
          <a:xfrm>
            <a:off x="490250" y="526350"/>
            <a:ext cx="7781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1200"/>
              </a:spcBef>
              <a:spcAft>
                <a:spcPts val="0"/>
              </a:spcAft>
              <a:buClr>
                <a:srgbClr val="000000"/>
              </a:buClr>
              <a:buSzPts val="1200"/>
              <a:buFont typeface="Arial"/>
              <a:buNone/>
            </a:pPr>
            <a:r>
              <a:rPr lang="en" sz="2400" b="1"/>
              <a:t>Log in. What is the most recent message you have received?</a:t>
            </a:r>
            <a:endParaRPr sz="2400" b="1"/>
          </a:p>
          <a:p>
            <a:pPr marL="0" lvl="0" indent="0" algn="l" rtl="0">
              <a:lnSpc>
                <a:spcPct val="115000"/>
              </a:lnSpc>
              <a:spcBef>
                <a:spcPts val="1200"/>
              </a:spcBef>
              <a:spcAft>
                <a:spcPts val="0"/>
              </a:spcAft>
              <a:buClr>
                <a:srgbClr val="000000"/>
              </a:buClr>
              <a:buSzPts val="1200"/>
              <a:buFont typeface="Arial"/>
              <a:buNone/>
            </a:pPr>
            <a:r>
              <a:rPr lang="en" sz="2400" b="1"/>
              <a:t>Have you received emails from any of your professors?</a:t>
            </a:r>
            <a:endParaRPr sz="2400" b="1"/>
          </a:p>
          <a:p>
            <a:pPr marL="0" lvl="0" indent="0" algn="l" rtl="0">
              <a:lnSpc>
                <a:spcPct val="115000"/>
              </a:lnSpc>
              <a:spcBef>
                <a:spcPts val="1200"/>
              </a:spcBef>
              <a:spcAft>
                <a:spcPts val="1200"/>
              </a:spcAft>
              <a:buClr>
                <a:srgbClr val="000000"/>
              </a:buClr>
              <a:buSzPts val="1200"/>
              <a:buFont typeface="Arial"/>
              <a:buNone/>
            </a:pPr>
            <a:r>
              <a:rPr lang="en" sz="2400" b="1"/>
              <a:t>What can you do in Outlook besides  email?</a:t>
            </a:r>
            <a:endParaRPr sz="24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6"/>
          <p:cNvSpPr txBox="1">
            <a:spLocks noGrp="1"/>
          </p:cNvSpPr>
          <p:nvPr>
            <p:ph type="body" idx="1"/>
          </p:nvPr>
        </p:nvSpPr>
        <p:spPr>
          <a:xfrm>
            <a:off x="700000" y="4200875"/>
            <a:ext cx="8221200" cy="598800"/>
          </a:xfrm>
          <a:prstGeom prst="rect">
            <a:avLst/>
          </a:prstGeom>
          <a:noFill/>
          <a:ln>
            <a:noFill/>
          </a:ln>
        </p:spPr>
        <p:txBody>
          <a:bodyPr spcFirstLastPara="1" wrap="square" lIns="91425" tIns="91425" rIns="91425" bIns="91425" anchor="ctr" anchorCtr="0">
            <a:normAutofit fontScale="92500" lnSpcReduction="20000"/>
          </a:bodyPr>
          <a:lstStyle/>
          <a:p>
            <a:pPr marL="0" lvl="0" indent="0" algn="l" rtl="0">
              <a:lnSpc>
                <a:spcPct val="100000"/>
              </a:lnSpc>
              <a:spcBef>
                <a:spcPts val="0"/>
              </a:spcBef>
              <a:spcAft>
                <a:spcPts val="0"/>
              </a:spcAft>
              <a:buSzPct val="108107"/>
              <a:buNone/>
            </a:pPr>
            <a:r>
              <a:rPr lang="en" b="1">
                <a:solidFill>
                  <a:schemeClr val="accent6"/>
                </a:solidFill>
              </a:rPr>
              <a:t>Students have access to Microsoft Word, Excel, Powerpoint, and </a:t>
            </a:r>
            <a:endParaRPr b="1">
              <a:solidFill>
                <a:schemeClr val="accent6"/>
              </a:solidFill>
            </a:endParaRPr>
          </a:p>
          <a:p>
            <a:pPr marL="0" lvl="0" indent="0" algn="l" rtl="0">
              <a:lnSpc>
                <a:spcPct val="100000"/>
              </a:lnSpc>
              <a:spcBef>
                <a:spcPts val="0"/>
              </a:spcBef>
              <a:spcAft>
                <a:spcPts val="0"/>
              </a:spcAft>
              <a:buSzPct val="108107"/>
              <a:buNone/>
            </a:pPr>
            <a:r>
              <a:rPr lang="en" b="1">
                <a:solidFill>
                  <a:schemeClr val="accent6"/>
                </a:solidFill>
              </a:rPr>
              <a:t>One Drive (cloud storage)!</a:t>
            </a:r>
            <a:endParaRPr b="1">
              <a:solidFill>
                <a:schemeClr val="accent6"/>
              </a:solidFill>
            </a:endParaRPr>
          </a:p>
        </p:txBody>
      </p:sp>
      <p:pic>
        <p:nvPicPr>
          <p:cNvPr id="253" name="Google Shape;253;p46"/>
          <p:cNvPicPr preferRelativeResize="0"/>
          <p:nvPr/>
        </p:nvPicPr>
        <p:blipFill rotWithShape="1">
          <a:blip r:embed="rId3">
            <a:alphaModFix/>
          </a:blip>
          <a:srcRect/>
          <a:stretch/>
        </p:blipFill>
        <p:spPr>
          <a:xfrm>
            <a:off x="699999" y="442450"/>
            <a:ext cx="7744000" cy="35543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7"/>
          <p:cNvSpPr txBox="1">
            <a:spLocks noGrp="1"/>
          </p:cNvSpPr>
          <p:nvPr>
            <p:ph type="body" idx="1"/>
          </p:nvPr>
        </p:nvSpPr>
        <p:spPr>
          <a:xfrm>
            <a:off x="383275" y="4217275"/>
            <a:ext cx="8537700" cy="598800"/>
          </a:xfrm>
          <a:prstGeom prst="rect">
            <a:avLst/>
          </a:prstGeom>
          <a:noFill/>
          <a:ln>
            <a:noFill/>
          </a:ln>
        </p:spPr>
        <p:txBody>
          <a:bodyPr spcFirstLastPara="1" wrap="square" lIns="91425" tIns="91425" rIns="91425" bIns="91425" anchor="ctr" anchorCtr="0">
            <a:normAutofit fontScale="92500"/>
          </a:bodyPr>
          <a:lstStyle/>
          <a:p>
            <a:pPr marL="0" lvl="0" indent="0" algn="l" rtl="0">
              <a:lnSpc>
                <a:spcPct val="100000"/>
              </a:lnSpc>
              <a:spcBef>
                <a:spcPts val="0"/>
              </a:spcBef>
              <a:spcAft>
                <a:spcPts val="0"/>
              </a:spcAft>
              <a:buSzPct val="108107"/>
              <a:buNone/>
            </a:pPr>
            <a:r>
              <a:rPr lang="en" b="1">
                <a:solidFill>
                  <a:schemeClr val="accent6"/>
                </a:solidFill>
              </a:rPr>
              <a:t>Some professors use DropBox for course materials and collecting student work.</a:t>
            </a:r>
            <a:endParaRPr b="1">
              <a:solidFill>
                <a:schemeClr val="accent6"/>
              </a:solidFill>
            </a:endParaRPr>
          </a:p>
        </p:txBody>
      </p:sp>
      <p:pic>
        <p:nvPicPr>
          <p:cNvPr id="259" name="Google Shape;259;p47"/>
          <p:cNvPicPr preferRelativeResize="0"/>
          <p:nvPr/>
        </p:nvPicPr>
        <p:blipFill rotWithShape="1">
          <a:blip r:embed="rId3">
            <a:alphaModFix/>
          </a:blip>
          <a:srcRect/>
          <a:stretch/>
        </p:blipFill>
        <p:spPr>
          <a:xfrm>
            <a:off x="383275" y="540850"/>
            <a:ext cx="8410174" cy="352464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8"/>
          <p:cNvSpPr txBox="1">
            <a:spLocks noGrp="1"/>
          </p:cNvSpPr>
          <p:nvPr>
            <p:ph type="body" idx="1"/>
          </p:nvPr>
        </p:nvSpPr>
        <p:spPr>
          <a:xfrm>
            <a:off x="629100" y="3068750"/>
            <a:ext cx="7885800" cy="1718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Brightspace is a Learning Management System– this is where many of your courses live online. Professors will use Brightspace to post syllabi, schedules, assignments, homework, quizzes, grades, etc</a:t>
            </a:r>
            <a:r>
              <a:rPr lang="en" b="1"/>
              <a:t>.</a:t>
            </a:r>
            <a:endParaRPr b="1"/>
          </a:p>
          <a:p>
            <a:pPr marL="0" lvl="0" indent="0" algn="l" rtl="0">
              <a:lnSpc>
                <a:spcPct val="100000"/>
              </a:lnSpc>
              <a:spcBef>
                <a:spcPts val="0"/>
              </a:spcBef>
              <a:spcAft>
                <a:spcPts val="0"/>
              </a:spcAft>
              <a:buSzPts val="1800"/>
              <a:buNone/>
            </a:pPr>
            <a:endParaRPr b="1"/>
          </a:p>
          <a:p>
            <a:pPr marL="0" lvl="0" indent="0" algn="l" rtl="0">
              <a:lnSpc>
                <a:spcPct val="100000"/>
              </a:lnSpc>
              <a:spcBef>
                <a:spcPts val="0"/>
              </a:spcBef>
              <a:spcAft>
                <a:spcPts val="0"/>
              </a:spcAft>
              <a:buSzPts val="1800"/>
              <a:buNone/>
            </a:pPr>
            <a:endParaRPr b="1">
              <a:solidFill>
                <a:schemeClr val="accent6"/>
              </a:solidFill>
            </a:endParaRPr>
          </a:p>
        </p:txBody>
      </p:sp>
      <p:pic>
        <p:nvPicPr>
          <p:cNvPr id="265" name="Google Shape;265;p48">
            <a:hlinkClick r:id="rId3"/>
          </p:cNvPr>
          <p:cNvPicPr preferRelativeResize="0"/>
          <p:nvPr/>
        </p:nvPicPr>
        <p:blipFill rotWithShape="1">
          <a:blip r:embed="rId4">
            <a:alphaModFix/>
          </a:blip>
          <a:srcRect/>
          <a:stretch/>
        </p:blipFill>
        <p:spPr>
          <a:xfrm>
            <a:off x="3039525" y="269925"/>
            <a:ext cx="2866376" cy="26534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9"/>
          <p:cNvSpPr txBox="1">
            <a:spLocks noGrp="1"/>
          </p:cNvSpPr>
          <p:nvPr>
            <p:ph type="body" idx="4294967295"/>
          </p:nvPr>
        </p:nvSpPr>
        <p:spPr>
          <a:xfrm>
            <a:off x="493500" y="1623900"/>
            <a:ext cx="8157000" cy="2561100"/>
          </a:xfrm>
          <a:prstGeom prst="rect">
            <a:avLst/>
          </a:prstGeom>
        </p:spPr>
        <p:txBody>
          <a:bodyPr spcFirstLastPara="1" wrap="square" lIns="91425" tIns="91425" rIns="91425" bIns="91425" anchor="t" anchorCtr="0">
            <a:noAutofit/>
          </a:bodyPr>
          <a:lstStyle/>
          <a:p>
            <a:pPr marL="457200" lvl="0" indent="-406400" algn="l" rtl="0">
              <a:spcBef>
                <a:spcPts val="0"/>
              </a:spcBef>
              <a:spcAft>
                <a:spcPts val="0"/>
              </a:spcAft>
              <a:buSzPts val="2800"/>
              <a:buChar char="●"/>
            </a:pPr>
            <a:r>
              <a:rPr lang="en" sz="2800" b="1"/>
              <a:t>What features do you notice?</a:t>
            </a:r>
            <a:endParaRPr sz="2800" b="1"/>
          </a:p>
          <a:p>
            <a:pPr marL="457200" lvl="0" indent="-406400" algn="l" rtl="0">
              <a:spcBef>
                <a:spcPts val="0"/>
              </a:spcBef>
              <a:spcAft>
                <a:spcPts val="0"/>
              </a:spcAft>
              <a:buSzPts val="2800"/>
              <a:buChar char="●"/>
            </a:pPr>
            <a:r>
              <a:rPr lang="en" sz="2800" b="1"/>
              <a:t>Are any of your classes available yet?</a:t>
            </a:r>
            <a:endParaRPr sz="2800" b="1"/>
          </a:p>
          <a:p>
            <a:pPr marL="457200" lvl="0" indent="-406400" algn="l" rtl="0">
              <a:spcBef>
                <a:spcPts val="0"/>
              </a:spcBef>
              <a:spcAft>
                <a:spcPts val="0"/>
              </a:spcAft>
              <a:buSzPts val="2800"/>
              <a:buChar char="●"/>
            </a:pPr>
            <a:r>
              <a:rPr lang="en" sz="2800" b="1"/>
              <a:t>Have any professors posted a welcome message or other info?</a:t>
            </a:r>
            <a:endParaRPr sz="2800" b="1"/>
          </a:p>
        </p:txBody>
      </p:sp>
      <p:sp>
        <p:nvSpPr>
          <p:cNvPr id="271" name="Google Shape;271;p49"/>
          <p:cNvSpPr txBox="1"/>
          <p:nvPr/>
        </p:nvSpPr>
        <p:spPr>
          <a:xfrm>
            <a:off x="660900" y="385800"/>
            <a:ext cx="78222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200" b="1">
                <a:solidFill>
                  <a:schemeClr val="accent6"/>
                </a:solidFill>
                <a:latin typeface="Roboto"/>
                <a:ea typeface="Roboto"/>
                <a:cs typeface="Roboto"/>
                <a:sym typeface="Roboto"/>
              </a:rPr>
              <a:t>Log in to Brightspace…</a:t>
            </a:r>
            <a:endParaRPr sz="3200" b="1">
              <a:solidFill>
                <a:schemeClr val="accent6"/>
              </a:solidFill>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0"/>
          <p:cNvSpPr txBox="1">
            <a:spLocks noGrp="1"/>
          </p:cNvSpPr>
          <p:nvPr>
            <p:ph type="body" idx="1"/>
          </p:nvPr>
        </p:nvSpPr>
        <p:spPr>
          <a:xfrm>
            <a:off x="229100" y="4417000"/>
            <a:ext cx="88551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770"/>
              <a:buNone/>
            </a:pPr>
            <a:r>
              <a:rPr lang="en" sz="1560" b="1">
                <a:solidFill>
                  <a:schemeClr val="accent6"/>
                </a:solidFill>
              </a:rPr>
              <a:t>OpenLab (OL) is similar to Brighspace– this is a place where your courses live online. Some professors may use it in a similar way as Brightspace. OL also has projects, clubs, and portfolios, which you will not find on Brightspace</a:t>
            </a:r>
            <a:r>
              <a:rPr lang="en" sz="1360">
                <a:solidFill>
                  <a:schemeClr val="accent6"/>
                </a:solidFill>
              </a:rPr>
              <a:t>.</a:t>
            </a:r>
            <a:endParaRPr sz="1360">
              <a:solidFill>
                <a:schemeClr val="accent6"/>
              </a:solidFill>
            </a:endParaRPr>
          </a:p>
        </p:txBody>
      </p:sp>
      <p:pic>
        <p:nvPicPr>
          <p:cNvPr id="277" name="Google Shape;277;p50"/>
          <p:cNvPicPr preferRelativeResize="0"/>
          <p:nvPr/>
        </p:nvPicPr>
        <p:blipFill rotWithShape="1">
          <a:blip r:embed="rId3">
            <a:alphaModFix/>
          </a:blip>
          <a:srcRect/>
          <a:stretch/>
        </p:blipFill>
        <p:spPr>
          <a:xfrm>
            <a:off x="1057375" y="118025"/>
            <a:ext cx="6972901" cy="41825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51"/>
          <p:cNvSpPr txBox="1">
            <a:spLocks noGrp="1"/>
          </p:cNvSpPr>
          <p:nvPr>
            <p:ph type="body" idx="1"/>
          </p:nvPr>
        </p:nvSpPr>
        <p:spPr>
          <a:xfrm>
            <a:off x="579150" y="447525"/>
            <a:ext cx="7985700" cy="4498500"/>
          </a:xfrm>
          <a:prstGeom prst="rect">
            <a:avLst/>
          </a:prstGeom>
          <a:noFill/>
          <a:ln>
            <a:noFill/>
          </a:ln>
        </p:spPr>
        <p:txBody>
          <a:bodyPr spcFirstLastPara="1" wrap="square" lIns="91425" tIns="91425" rIns="91425" bIns="91425" anchor="ctr" anchorCtr="0">
            <a:normAutofit fontScale="92500" lnSpcReduction="20000"/>
          </a:bodyPr>
          <a:lstStyle/>
          <a:p>
            <a:pPr marL="0" lvl="0" indent="0" algn="l" rtl="0">
              <a:lnSpc>
                <a:spcPct val="120000"/>
              </a:lnSpc>
              <a:spcBef>
                <a:spcPts val="0"/>
              </a:spcBef>
              <a:spcAft>
                <a:spcPts val="0"/>
              </a:spcAft>
              <a:buSzPct val="75000"/>
              <a:buNone/>
            </a:pPr>
            <a:r>
              <a:rPr lang="en" sz="2400" b="1"/>
              <a:t>We will be using OpenLab as the classroom management tool for our CT101 Workshop.</a:t>
            </a:r>
            <a:endParaRPr sz="2400" b="1"/>
          </a:p>
          <a:p>
            <a:pPr marL="0" lvl="0" indent="0" algn="l" rtl="0">
              <a:lnSpc>
                <a:spcPct val="120000"/>
              </a:lnSpc>
              <a:spcBef>
                <a:spcPts val="1000"/>
              </a:spcBef>
              <a:spcAft>
                <a:spcPts val="0"/>
              </a:spcAft>
              <a:buSzPct val="75000"/>
              <a:buNone/>
            </a:pPr>
            <a:r>
              <a:rPr lang="en" sz="2400" b="1"/>
              <a:t>Please take a moment now to go to </a:t>
            </a:r>
            <a:r>
              <a:rPr lang="en" sz="2400" b="1" u="sng">
                <a:solidFill>
                  <a:schemeClr val="hlink"/>
                </a:solidFill>
                <a:hlinkClick r:id="rId3"/>
              </a:rPr>
              <a:t>openlab.citytech.cuny.edu</a:t>
            </a:r>
            <a:r>
              <a:rPr lang="en" sz="2400" b="1"/>
              <a:t> to set up your account and join this course!</a:t>
            </a: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100000"/>
              <a:buNone/>
            </a:pPr>
            <a:endParaRPr/>
          </a:p>
          <a:p>
            <a:pPr marL="0" lvl="0" indent="0" algn="ctr" rtl="0">
              <a:lnSpc>
                <a:spcPct val="120000"/>
              </a:lnSpc>
              <a:spcBef>
                <a:spcPts val="1000"/>
              </a:spcBef>
              <a:spcAft>
                <a:spcPts val="1000"/>
              </a:spcAft>
              <a:buSzPct val="75000"/>
              <a:buNone/>
            </a:pPr>
            <a:r>
              <a:rPr lang="en" sz="2400" b="1">
                <a:solidFill>
                  <a:srgbClr val="000000"/>
                </a:solidFill>
                <a:highlight>
                  <a:schemeClr val="accent6"/>
                </a:highlight>
              </a:rPr>
              <a:t>[insert openlab course name to facilitate lookup]</a:t>
            </a:r>
            <a:endParaRPr sz="2400" b="1">
              <a:solidFill>
                <a:srgbClr val="000000"/>
              </a:solidFill>
              <a:highlight>
                <a:schemeClr val="accent6"/>
              </a:highlight>
            </a:endParaRPr>
          </a:p>
        </p:txBody>
      </p:sp>
      <p:pic>
        <p:nvPicPr>
          <p:cNvPr id="283" name="Google Shape;283;p51"/>
          <p:cNvPicPr preferRelativeResize="0"/>
          <p:nvPr/>
        </p:nvPicPr>
        <p:blipFill>
          <a:blip r:embed="rId4">
            <a:alphaModFix/>
          </a:blip>
          <a:stretch>
            <a:fillRect/>
          </a:stretch>
        </p:blipFill>
        <p:spPr>
          <a:xfrm>
            <a:off x="3737513" y="2571750"/>
            <a:ext cx="1668975" cy="16689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52"/>
          <p:cNvSpPr txBox="1">
            <a:spLocks noGrp="1"/>
          </p:cNvSpPr>
          <p:nvPr>
            <p:ph type="body" idx="1"/>
          </p:nvPr>
        </p:nvSpPr>
        <p:spPr>
          <a:xfrm>
            <a:off x="319500" y="4032325"/>
            <a:ext cx="8547000" cy="8001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a:solidFill>
                  <a:schemeClr val="accent6"/>
                </a:solidFill>
              </a:rPr>
              <a:t>Students may use Zoom to attend online or hybrid classes, meet with professors, attend school events, and more.</a:t>
            </a:r>
            <a:endParaRPr>
              <a:solidFill>
                <a:schemeClr val="accent6"/>
              </a:solidFill>
            </a:endParaRPr>
          </a:p>
        </p:txBody>
      </p:sp>
      <p:pic>
        <p:nvPicPr>
          <p:cNvPr id="289" name="Google Shape;289;p52">
            <a:hlinkClick r:id="rId3"/>
          </p:cNvPr>
          <p:cNvPicPr preferRelativeResize="0"/>
          <p:nvPr/>
        </p:nvPicPr>
        <p:blipFill rotWithShape="1">
          <a:blip r:embed="rId4">
            <a:alphaModFix/>
          </a:blip>
          <a:srcRect/>
          <a:stretch/>
        </p:blipFill>
        <p:spPr>
          <a:xfrm>
            <a:off x="2915850" y="816825"/>
            <a:ext cx="3354300" cy="23334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53"/>
          <p:cNvSpPr txBox="1">
            <a:spLocks noGrp="1"/>
          </p:cNvSpPr>
          <p:nvPr>
            <p:ph type="body" idx="1"/>
          </p:nvPr>
        </p:nvSpPr>
        <p:spPr>
          <a:xfrm>
            <a:off x="552650" y="4250175"/>
            <a:ext cx="8501100" cy="598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Students use CUNYfirst for management of almost all personal records. </a:t>
            </a:r>
            <a:endParaRPr b="1">
              <a:solidFill>
                <a:schemeClr val="accent6"/>
              </a:solidFill>
            </a:endParaRPr>
          </a:p>
        </p:txBody>
      </p:sp>
      <p:pic>
        <p:nvPicPr>
          <p:cNvPr id="295" name="Google Shape;295;p53"/>
          <p:cNvPicPr preferRelativeResize="0"/>
          <p:nvPr/>
        </p:nvPicPr>
        <p:blipFill rotWithShape="1">
          <a:blip r:embed="rId3">
            <a:alphaModFix/>
          </a:blip>
          <a:srcRect/>
          <a:stretch/>
        </p:blipFill>
        <p:spPr>
          <a:xfrm>
            <a:off x="651261" y="553850"/>
            <a:ext cx="7841475" cy="3520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7"/>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137" name="Google Shape;137;p2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Campus Tour/”If the Walls…”</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54"/>
          <p:cNvSpPr txBox="1">
            <a:spLocks noGrp="1"/>
          </p:cNvSpPr>
          <p:nvPr>
            <p:ph type="title"/>
          </p:nvPr>
        </p:nvSpPr>
        <p:spPr>
          <a:xfrm>
            <a:off x="847650" y="526350"/>
            <a:ext cx="7448700" cy="40908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1200"/>
              </a:spcBef>
              <a:spcAft>
                <a:spcPts val="0"/>
              </a:spcAft>
              <a:buClr>
                <a:srgbClr val="000000"/>
              </a:buClr>
              <a:buSzPts val="1200"/>
              <a:buFont typeface="Arial"/>
              <a:buNone/>
            </a:pPr>
            <a:r>
              <a:rPr lang="en" sz="2400" b="1"/>
              <a:t>Log in. What is the most recent message you have received?</a:t>
            </a:r>
            <a:endParaRPr sz="2400" b="1"/>
          </a:p>
          <a:p>
            <a:pPr marL="0" lvl="0" indent="0" algn="l" rtl="0">
              <a:lnSpc>
                <a:spcPct val="115000"/>
              </a:lnSpc>
              <a:spcBef>
                <a:spcPts val="1200"/>
              </a:spcBef>
              <a:spcAft>
                <a:spcPts val="0"/>
              </a:spcAft>
              <a:buClr>
                <a:srgbClr val="000000"/>
              </a:buClr>
              <a:buSzPts val="1200"/>
              <a:buFont typeface="Arial"/>
              <a:buNone/>
            </a:pPr>
            <a:r>
              <a:rPr lang="en" sz="2400" b="1"/>
              <a:t>Have you received emails from any of your professors?</a:t>
            </a:r>
            <a:endParaRPr sz="2400" b="1"/>
          </a:p>
          <a:p>
            <a:pPr marL="0" lvl="0" indent="0" algn="l" rtl="0">
              <a:lnSpc>
                <a:spcPct val="115000"/>
              </a:lnSpc>
              <a:spcBef>
                <a:spcPts val="1200"/>
              </a:spcBef>
              <a:spcAft>
                <a:spcPts val="1200"/>
              </a:spcAft>
              <a:buClr>
                <a:srgbClr val="000000"/>
              </a:buClr>
              <a:buSzPts val="1200"/>
              <a:buFont typeface="Arial"/>
              <a:buNone/>
            </a:pPr>
            <a:r>
              <a:rPr lang="en" sz="2400" b="1"/>
              <a:t>What can you do in Outlook besides  email?</a:t>
            </a:r>
            <a:endParaRPr sz="24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5"/>
          <p:cNvSpPr txBox="1">
            <a:spLocks noGrp="1"/>
          </p:cNvSpPr>
          <p:nvPr>
            <p:ph type="body" idx="1"/>
          </p:nvPr>
        </p:nvSpPr>
        <p:spPr>
          <a:xfrm>
            <a:off x="1365150" y="3852000"/>
            <a:ext cx="6413700" cy="10917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Schedule Builder is a tool you can find within CUNYFirst. You can use it to help register for classes.</a:t>
            </a:r>
            <a:endParaRPr b="1">
              <a:solidFill>
                <a:schemeClr val="accent6"/>
              </a:solidFill>
            </a:endParaRPr>
          </a:p>
        </p:txBody>
      </p:sp>
      <p:pic>
        <p:nvPicPr>
          <p:cNvPr id="306" name="Google Shape;306;p55"/>
          <p:cNvPicPr preferRelativeResize="0"/>
          <p:nvPr/>
        </p:nvPicPr>
        <p:blipFill>
          <a:blip r:embed="rId3">
            <a:alphaModFix/>
          </a:blip>
          <a:stretch>
            <a:fillRect/>
          </a:stretch>
        </p:blipFill>
        <p:spPr>
          <a:xfrm>
            <a:off x="2705100" y="644350"/>
            <a:ext cx="3733800" cy="2895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6"/>
          <p:cNvSpPr txBox="1">
            <a:spLocks noGrp="1"/>
          </p:cNvSpPr>
          <p:nvPr>
            <p:ph type="title"/>
          </p:nvPr>
        </p:nvSpPr>
        <p:spPr>
          <a:xfrm>
            <a:off x="460950" y="39834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 sz="3120" b="1"/>
              <a:t>Schedule Builder is a planning tool that can contain draft versions of your schedule.</a:t>
            </a:r>
            <a:endParaRPr sz="3120" b="1"/>
          </a:p>
          <a:p>
            <a:pPr marL="0" lvl="0" indent="0" algn="ctr" rtl="0">
              <a:lnSpc>
                <a:spcPct val="100000"/>
              </a:lnSpc>
              <a:spcBef>
                <a:spcPts val="0"/>
              </a:spcBef>
              <a:spcAft>
                <a:spcPts val="0"/>
              </a:spcAft>
              <a:buSzPts val="4800"/>
              <a:buNone/>
            </a:pPr>
            <a:endParaRPr sz="3120" b="1"/>
          </a:p>
          <a:p>
            <a:pPr marL="0" lvl="0" indent="0" algn="ctr" rtl="0">
              <a:lnSpc>
                <a:spcPct val="100000"/>
              </a:lnSpc>
              <a:spcBef>
                <a:spcPts val="0"/>
              </a:spcBef>
              <a:spcAft>
                <a:spcPts val="0"/>
              </a:spcAft>
              <a:buSzPts val="4800"/>
              <a:buNone/>
            </a:pPr>
            <a:endParaRPr sz="3120" b="1"/>
          </a:p>
          <a:p>
            <a:pPr marL="0" lvl="0" indent="0" algn="ctr" rtl="0">
              <a:lnSpc>
                <a:spcPct val="100000"/>
              </a:lnSpc>
              <a:spcBef>
                <a:spcPts val="0"/>
              </a:spcBef>
              <a:spcAft>
                <a:spcPts val="0"/>
              </a:spcAft>
              <a:buSzPts val="4800"/>
              <a:buNone/>
            </a:pPr>
            <a:r>
              <a:rPr lang="en" sz="3120" b="1"/>
              <a:t>Do NOT use Schedule Builder to look up your schedule for the upcoming semester! </a:t>
            </a:r>
            <a:r>
              <a:rPr lang="en" sz="3120" b="1">
                <a:solidFill>
                  <a:srgbClr val="FFF2CC"/>
                </a:solidFill>
              </a:rPr>
              <a:t>Instead, use the “Course Planning and Enrollment” tile in CUNY First.</a:t>
            </a:r>
            <a:endParaRPr sz="3120" b="1">
              <a:solidFill>
                <a:srgbClr val="FFF2CC"/>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7"/>
          <p:cNvSpPr txBox="1">
            <a:spLocks noGrp="1"/>
          </p:cNvSpPr>
          <p:nvPr>
            <p:ph type="body" idx="1"/>
          </p:nvPr>
        </p:nvSpPr>
        <p:spPr>
          <a:xfrm>
            <a:off x="586050" y="4162975"/>
            <a:ext cx="79719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1865" b="1">
                <a:solidFill>
                  <a:schemeClr val="accent6"/>
                </a:solidFill>
              </a:rPr>
              <a:t>DegreeWorks can also be found within CUNYFirst. Use it to track academic progress and degree requirements.</a:t>
            </a:r>
            <a:endParaRPr sz="1865" b="1">
              <a:solidFill>
                <a:schemeClr val="accent6"/>
              </a:solidFill>
            </a:endParaRPr>
          </a:p>
        </p:txBody>
      </p:sp>
      <p:pic>
        <p:nvPicPr>
          <p:cNvPr id="317" name="Google Shape;317;p57"/>
          <p:cNvPicPr preferRelativeResize="0"/>
          <p:nvPr/>
        </p:nvPicPr>
        <p:blipFill>
          <a:blip r:embed="rId3">
            <a:alphaModFix/>
          </a:blip>
          <a:stretch>
            <a:fillRect/>
          </a:stretch>
        </p:blipFill>
        <p:spPr>
          <a:xfrm>
            <a:off x="2814638" y="728075"/>
            <a:ext cx="3514725" cy="27051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Instructional Modalities at City Tech</a:t>
            </a:r>
            <a:endParaRPr b="1">
              <a:solidFill>
                <a:schemeClr val="accent5"/>
              </a:solidFill>
            </a:endParaRPr>
          </a:p>
        </p:txBody>
      </p:sp>
      <p:sp>
        <p:nvSpPr>
          <p:cNvPr id="328" name="Google Shape;328;p5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In person</a:t>
            </a:r>
            <a:endParaRPr sz="2300">
              <a:latin typeface="Roboto Slab"/>
              <a:ea typeface="Roboto Slab"/>
              <a:cs typeface="Roboto Slab"/>
              <a:sym typeface="Roboto Slab"/>
            </a:endParaRPr>
          </a:p>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Online</a:t>
            </a:r>
            <a:endParaRPr sz="2300">
              <a:latin typeface="Roboto Slab"/>
              <a:ea typeface="Roboto Slab"/>
              <a:cs typeface="Roboto Slab"/>
              <a:sym typeface="Roboto Slab"/>
            </a:endParaRPr>
          </a:p>
          <a:p>
            <a:pPr marL="914400" lvl="1" indent="-349250" algn="l" rtl="0">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marL="914400" lvl="1" indent="-349250" algn="l" rtl="0">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1900">
              <a:latin typeface="Roboto Slab"/>
              <a:ea typeface="Roboto Slab"/>
              <a:cs typeface="Roboto Slab"/>
              <a:sym typeface="Roboto Slab"/>
            </a:endParaRPr>
          </a:p>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Hybrid</a:t>
            </a:r>
            <a:endParaRPr sz="23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60"/>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2400"/>
              <a:buNone/>
            </a:pPr>
            <a:r>
              <a:rPr lang="en" b="1">
                <a:solidFill>
                  <a:schemeClr val="accent5"/>
                </a:solidFill>
              </a:rPr>
              <a:t>Modalities</a:t>
            </a:r>
            <a:endParaRPr b="1">
              <a:solidFill>
                <a:schemeClr val="accent5"/>
              </a:solidFill>
            </a:endParaRPr>
          </a:p>
        </p:txBody>
      </p:sp>
      <p:sp>
        <p:nvSpPr>
          <p:cNvPr id="334" name="Google Shape;334;p60"/>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p>
            <a:pPr marL="457200" lvl="0" indent="-311150" algn="l" rtl="0">
              <a:lnSpc>
                <a:spcPct val="115000"/>
              </a:lnSpc>
              <a:spcBef>
                <a:spcPts val="0"/>
              </a:spcBef>
              <a:spcAft>
                <a:spcPts val="0"/>
              </a:spcAft>
              <a:buSzPts val="1300"/>
              <a:buFont typeface="Roboto Slab"/>
              <a:buChar char="-"/>
            </a:pPr>
            <a:r>
              <a:rPr lang="en" sz="1300">
                <a:latin typeface="Roboto Slab"/>
                <a:ea typeface="Roboto Slab"/>
                <a:cs typeface="Roboto Slab"/>
                <a:sym typeface="Roboto Slab"/>
              </a:rPr>
              <a:t>Which class is fully in person?</a:t>
            </a:r>
            <a:endParaRPr sz="1300">
              <a:latin typeface="Roboto Slab"/>
              <a:ea typeface="Roboto Slab"/>
              <a:cs typeface="Roboto Slab"/>
              <a:sym typeface="Roboto Slab"/>
            </a:endParaRPr>
          </a:p>
          <a:p>
            <a:pPr marL="457200" lvl="0" indent="-311150" algn="l" rtl="0">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Synchronous?</a:t>
            </a:r>
            <a:endParaRPr sz="1300">
              <a:latin typeface="Roboto Slab"/>
              <a:ea typeface="Roboto Slab"/>
              <a:cs typeface="Roboto Slab"/>
              <a:sym typeface="Roboto Slab"/>
            </a:endParaRPr>
          </a:p>
          <a:p>
            <a:pPr marL="457200" lvl="0" indent="-311150" algn="l" rtl="0">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Asynchronous?</a:t>
            </a:r>
            <a:endParaRPr sz="1300">
              <a:latin typeface="Roboto Slab"/>
              <a:ea typeface="Roboto Slab"/>
              <a:cs typeface="Roboto Slab"/>
              <a:sym typeface="Roboto Slab"/>
            </a:endParaRPr>
          </a:p>
          <a:p>
            <a:pPr marL="457200" lvl="0" indent="-311150" algn="l" rtl="0">
              <a:lnSpc>
                <a:spcPct val="115000"/>
              </a:lnSpc>
              <a:spcBef>
                <a:spcPts val="1000"/>
              </a:spcBef>
              <a:spcAft>
                <a:spcPts val="1000"/>
              </a:spcAft>
              <a:buSzPts val="1300"/>
              <a:buFont typeface="Roboto Slab"/>
              <a:buChar char="-"/>
            </a:pPr>
            <a:r>
              <a:rPr lang="en" sz="1300">
                <a:latin typeface="Roboto Slab"/>
                <a:ea typeface="Roboto Slab"/>
                <a:cs typeface="Roboto Slab"/>
                <a:sym typeface="Roboto Slab"/>
              </a:rPr>
              <a:t>Which class is Hybrid?</a:t>
            </a:r>
            <a:endParaRPr sz="1300">
              <a:latin typeface="Roboto Slab"/>
              <a:ea typeface="Roboto Slab"/>
              <a:cs typeface="Roboto Slab"/>
              <a:sym typeface="Roboto Slab"/>
            </a:endParaRPr>
          </a:p>
        </p:txBody>
      </p:sp>
      <p:pic>
        <p:nvPicPr>
          <p:cNvPr id="335" name="Google Shape;335;p60"/>
          <p:cNvPicPr preferRelativeResize="0"/>
          <p:nvPr/>
        </p:nvPicPr>
        <p:blipFill rotWithShape="1">
          <a:blip r:embed="rId3">
            <a:alphaModFix/>
          </a:blip>
          <a:srcRect/>
          <a:stretch/>
        </p:blipFill>
        <p:spPr>
          <a:xfrm>
            <a:off x="3577400" y="627188"/>
            <a:ext cx="5391750" cy="38891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0" name="Google Shape;340;p61"/>
          <p:cNvPicPr preferRelativeResize="0"/>
          <p:nvPr/>
        </p:nvPicPr>
        <p:blipFill rotWithShape="1">
          <a:blip r:embed="rId3">
            <a:alphaModFix/>
          </a:blip>
          <a:srcRect/>
          <a:stretch/>
        </p:blipFill>
        <p:spPr>
          <a:xfrm>
            <a:off x="51125" y="555025"/>
            <a:ext cx="5643301" cy="1891834"/>
          </a:xfrm>
          <a:prstGeom prst="rect">
            <a:avLst/>
          </a:prstGeom>
          <a:noFill/>
          <a:ln>
            <a:noFill/>
          </a:ln>
        </p:spPr>
      </p:pic>
      <p:pic>
        <p:nvPicPr>
          <p:cNvPr id="341" name="Google Shape;341;p61"/>
          <p:cNvPicPr preferRelativeResize="0"/>
          <p:nvPr/>
        </p:nvPicPr>
        <p:blipFill rotWithShape="1">
          <a:blip r:embed="rId4">
            <a:alphaModFix/>
          </a:blip>
          <a:srcRect/>
          <a:stretch/>
        </p:blipFill>
        <p:spPr>
          <a:xfrm>
            <a:off x="51125" y="2677718"/>
            <a:ext cx="5643300" cy="2096083"/>
          </a:xfrm>
          <a:prstGeom prst="rect">
            <a:avLst/>
          </a:prstGeom>
          <a:noFill/>
          <a:ln>
            <a:noFill/>
          </a:ln>
        </p:spPr>
      </p:pic>
      <p:pic>
        <p:nvPicPr>
          <p:cNvPr id="342" name="Google Shape;342;p61"/>
          <p:cNvPicPr preferRelativeResize="0"/>
          <p:nvPr/>
        </p:nvPicPr>
        <p:blipFill rotWithShape="1">
          <a:blip r:embed="rId5">
            <a:alphaModFix/>
          </a:blip>
          <a:srcRect/>
          <a:stretch/>
        </p:blipFill>
        <p:spPr>
          <a:xfrm>
            <a:off x="5808875" y="1348775"/>
            <a:ext cx="3258925" cy="2573675"/>
          </a:xfrm>
          <a:prstGeom prst="rect">
            <a:avLst/>
          </a:prstGeom>
          <a:noFill/>
          <a:ln>
            <a:noFill/>
          </a:ln>
        </p:spPr>
      </p:pic>
      <p:sp>
        <p:nvSpPr>
          <p:cNvPr id="343" name="Google Shape;343;p61"/>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61"/>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45" name="Google Shape;345;p61"/>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sm" len="sm"/>
            <a:tailEnd type="triangle" w="med" len="med"/>
          </a:ln>
        </p:spPr>
      </p:cxnSp>
      <p:cxnSp>
        <p:nvCxnSpPr>
          <p:cNvPr id="346" name="Google Shape;346;p61"/>
          <p:cNvCxnSpPr>
            <a:stCxn id="344"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sm" len="sm"/>
            <a:tailEnd type="triangle" w="med" len="med"/>
          </a:ln>
        </p:spPr>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pic>
        <p:nvPicPr>
          <p:cNvPr id="351" name="Google Shape;351;p62"/>
          <p:cNvPicPr preferRelativeResize="0"/>
          <p:nvPr/>
        </p:nvPicPr>
        <p:blipFill rotWithShape="1">
          <a:blip r:embed="rId3">
            <a:alphaModFix/>
          </a:blip>
          <a:srcRect/>
          <a:stretch/>
        </p:blipFill>
        <p:spPr>
          <a:xfrm>
            <a:off x="5808875" y="1348775"/>
            <a:ext cx="3258925" cy="2573675"/>
          </a:xfrm>
          <a:prstGeom prst="rect">
            <a:avLst/>
          </a:prstGeom>
          <a:noFill/>
          <a:ln>
            <a:noFill/>
          </a:ln>
        </p:spPr>
      </p:pic>
      <p:pic>
        <p:nvPicPr>
          <p:cNvPr id="352" name="Google Shape;352;p62"/>
          <p:cNvPicPr preferRelativeResize="0"/>
          <p:nvPr/>
        </p:nvPicPr>
        <p:blipFill rotWithShape="1">
          <a:blip r:embed="rId4">
            <a:alphaModFix/>
          </a:blip>
          <a:srcRect/>
          <a:stretch/>
        </p:blipFill>
        <p:spPr>
          <a:xfrm>
            <a:off x="152400" y="304800"/>
            <a:ext cx="5580275" cy="2164423"/>
          </a:xfrm>
          <a:prstGeom prst="rect">
            <a:avLst/>
          </a:prstGeom>
          <a:noFill/>
          <a:ln>
            <a:noFill/>
          </a:ln>
        </p:spPr>
      </p:pic>
      <p:pic>
        <p:nvPicPr>
          <p:cNvPr id="353" name="Google Shape;353;p62"/>
          <p:cNvPicPr preferRelativeResize="0"/>
          <p:nvPr/>
        </p:nvPicPr>
        <p:blipFill rotWithShape="1">
          <a:blip r:embed="rId5">
            <a:alphaModFix/>
          </a:blip>
          <a:srcRect/>
          <a:stretch/>
        </p:blipFill>
        <p:spPr>
          <a:xfrm>
            <a:off x="152400" y="2850223"/>
            <a:ext cx="5580275" cy="1852210"/>
          </a:xfrm>
          <a:prstGeom prst="rect">
            <a:avLst/>
          </a:prstGeom>
          <a:noFill/>
          <a:ln>
            <a:noFill/>
          </a:ln>
        </p:spPr>
      </p:pic>
      <p:sp>
        <p:nvSpPr>
          <p:cNvPr id="354" name="Google Shape;354;p62"/>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62"/>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56" name="Google Shape;356;p62"/>
          <p:cNvCxnSpPr>
            <a:stCxn id="355"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sm" len="sm"/>
            <a:tailEnd type="triangle" w="med" len="med"/>
          </a:ln>
        </p:spPr>
      </p:cxnSp>
      <p:cxnSp>
        <p:nvCxnSpPr>
          <p:cNvPr id="357" name="Google Shape;357;p62"/>
          <p:cNvCxnSpPr>
            <a:stCxn id="354"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sm" len="sm"/>
            <a:tailEnd type="triangle" w="med" len="med"/>
          </a:ln>
        </p:spPr>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Schedule Issues?</a:t>
            </a:r>
            <a:endParaRPr b="1">
              <a:solidFill>
                <a:schemeClr val="accent5"/>
              </a:solidFill>
            </a:endParaRPr>
          </a:p>
        </p:txBody>
      </p:sp>
      <p:sp>
        <p:nvSpPr>
          <p:cNvPr id="363" name="Google Shape;363;p63"/>
          <p:cNvSpPr txBox="1">
            <a:spLocks noGrp="1"/>
          </p:cNvSpPr>
          <p:nvPr>
            <p:ph type="body" idx="1"/>
          </p:nvPr>
        </p:nvSpPr>
        <p:spPr>
          <a:xfrm>
            <a:off x="387900" y="2064599"/>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a:latin typeface="Roboto Slab"/>
                <a:ea typeface="Roboto Slab"/>
                <a:cs typeface="Roboto Slab"/>
                <a:sym typeface="Roboto Slab"/>
              </a:rPr>
              <a:t>Stay at the end of the session today for help with your schedule.</a:t>
            </a: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Introductions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4"/>
          <p:cNvSpPr txBox="1">
            <a:spLocks noGrp="1"/>
          </p:cNvSpPr>
          <p:nvPr>
            <p:ph type="title"/>
          </p:nvPr>
        </p:nvSpPr>
        <p:spPr>
          <a:xfrm>
            <a:off x="460950" y="847975"/>
            <a:ext cx="8222100" cy="13470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333"/>
              <a:buNone/>
            </a:pPr>
            <a:r>
              <a:rPr lang="en" sz="4500" b="1">
                <a:solidFill>
                  <a:schemeClr val="accent5"/>
                </a:solidFill>
              </a:rPr>
              <a:t>Let’s take a tour!</a:t>
            </a:r>
            <a:endParaRPr sz="4500" b="1">
              <a:solidFill>
                <a:schemeClr val="accent5"/>
              </a:solidFill>
            </a:endParaRPr>
          </a:p>
        </p:txBody>
      </p:sp>
      <p:sp>
        <p:nvSpPr>
          <p:cNvPr id="369" name="Google Shape;369;p64"/>
          <p:cNvSpPr txBox="1">
            <a:spLocks noGrp="1"/>
          </p:cNvSpPr>
          <p:nvPr>
            <p:ph type="title"/>
          </p:nvPr>
        </p:nvSpPr>
        <p:spPr>
          <a:xfrm>
            <a:off x="390025" y="2422125"/>
            <a:ext cx="8222100" cy="17910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333"/>
              <a:buNone/>
            </a:pPr>
            <a:r>
              <a:rPr lang="en" sz="4500" b="1">
                <a:solidFill>
                  <a:schemeClr val="accent5"/>
                </a:solidFill>
              </a:rPr>
              <a:t>or</a:t>
            </a:r>
            <a:endParaRPr sz="4500" b="1">
              <a:solidFill>
                <a:schemeClr val="accent5"/>
              </a:solidFill>
            </a:endParaRPr>
          </a:p>
          <a:p>
            <a:pPr marL="0" lvl="0" indent="0" algn="ctr" rtl="0">
              <a:lnSpc>
                <a:spcPct val="100000"/>
              </a:lnSpc>
              <a:spcBef>
                <a:spcPts val="0"/>
              </a:spcBef>
              <a:spcAft>
                <a:spcPts val="0"/>
              </a:spcAft>
              <a:buSzPts val="5333"/>
              <a:buNone/>
            </a:pPr>
            <a:r>
              <a:rPr lang="en" sz="4500" b="1">
                <a:solidFill>
                  <a:schemeClr val="accent5"/>
                </a:solidFill>
              </a:rPr>
              <a:t>If the Walls Could Talk</a:t>
            </a:r>
            <a:endParaRPr sz="4500" b="1">
              <a:solidFill>
                <a:schemeClr val="accent5"/>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6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Course Information</a:t>
            </a:r>
            <a:endParaRPr b="1">
              <a:solidFill>
                <a:schemeClr val="accent5"/>
              </a:solidFill>
            </a:endParaRPr>
          </a:p>
        </p:txBody>
      </p:sp>
      <p:sp>
        <p:nvSpPr>
          <p:cNvPr id="375" name="Google Shape;375;p6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dirty="0">
                <a:latin typeface="Roboto Slab"/>
                <a:ea typeface="Roboto Slab"/>
                <a:cs typeface="Roboto Slab"/>
                <a:sym typeface="Roboto Slab"/>
              </a:rPr>
              <a:t>Next Meeting: 09/10/24</a:t>
            </a:r>
          </a:p>
          <a:p>
            <a:pPr marL="0" lvl="0" indent="0" algn="l" rtl="0">
              <a:lnSpc>
                <a:spcPct val="115000"/>
              </a:lnSpc>
              <a:spcBef>
                <a:spcPts val="0"/>
              </a:spcBef>
              <a:spcAft>
                <a:spcPts val="0"/>
              </a:spcAft>
              <a:buSzPts val="1800"/>
              <a:buNone/>
            </a:pPr>
            <a:r>
              <a:rPr lang="en" dirty="0">
                <a:latin typeface="Roboto Slab"/>
                <a:ea typeface="Roboto Slab"/>
                <a:cs typeface="Roboto Slab"/>
                <a:sym typeface="Roboto Slab"/>
              </a:rPr>
              <a:t>Workshop Location: Namm 417</a:t>
            </a:r>
            <a:endParaRPr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Open Lab site: ADD LINK</a:t>
            </a:r>
            <a:endParaRPr dirty="0">
              <a:solidFill>
                <a:schemeClr val="accent6"/>
              </a:solidFill>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Prof. email: gperreira@citytech.cuny.edu</a:t>
            </a:r>
            <a:endParaRPr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Peer Mentor 1 Email: aurora.hidalgo@mail.citytech.cuny.edu</a:t>
            </a: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66"/>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381" name="Google Shape;381;p6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Campus Tour/”If the Walls…”</a:t>
            </a:r>
            <a:endParaRPr>
              <a:solidFill>
                <a:schemeClr val="accent5"/>
              </a:solidFill>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2…</a:t>
            </a:r>
            <a:endParaRPr b="1">
              <a:solidFill>
                <a:schemeClr val="accent5"/>
              </a:solidFill>
            </a:endParaRPr>
          </a:p>
        </p:txBody>
      </p:sp>
      <p:sp>
        <p:nvSpPr>
          <p:cNvPr id="387" name="Google Shape;387;p67"/>
          <p:cNvSpPr txBox="1">
            <a:spLocks noGrp="1"/>
          </p:cNvSpPr>
          <p:nvPr>
            <p:ph type="body" idx="1"/>
          </p:nvPr>
        </p:nvSpPr>
        <p:spPr>
          <a:xfrm>
            <a:off x="387900" y="1341375"/>
            <a:ext cx="8368200" cy="3638100"/>
          </a:xfrm>
          <a:prstGeom prst="rect">
            <a:avLst/>
          </a:prstGeom>
          <a:noFill/>
          <a:ln>
            <a:noFill/>
          </a:ln>
        </p:spPr>
        <p:txBody>
          <a:bodyPr spcFirstLastPara="1" wrap="square" lIns="91425" tIns="91425" rIns="91425" bIns="91425" anchor="t" anchorCtr="0">
            <a:normAutofit fontScale="92500" lnSpcReduction="20000"/>
          </a:bodyPr>
          <a:lstStyle/>
          <a:p>
            <a:pPr marL="457200" lvl="0" indent="-310832" algn="l" rtl="0">
              <a:lnSpc>
                <a:spcPct val="115000"/>
              </a:lnSpc>
              <a:spcBef>
                <a:spcPts val="0"/>
              </a:spcBef>
              <a:spcAft>
                <a:spcPts val="0"/>
              </a:spcAft>
              <a:buSzPct val="100000"/>
              <a:buFont typeface="Roboto Slab"/>
              <a:buChar char="●"/>
            </a:pPr>
            <a:r>
              <a:rPr lang="en" sz="1400" b="1">
                <a:latin typeface="Roboto Slab"/>
                <a:ea typeface="Roboto Slab"/>
                <a:cs typeface="Roboto Slab"/>
                <a:sym typeface="Roboto Slab"/>
              </a:rPr>
              <a:t>Download and review 1101 syllabi (plural of syllabus) posted on OpenLab.</a:t>
            </a:r>
            <a:endParaRPr sz="1400" b="1">
              <a:latin typeface="Roboto Slab"/>
              <a:ea typeface="Roboto Slab"/>
              <a:cs typeface="Roboto Slab"/>
              <a:sym typeface="Roboto Slab"/>
            </a:endParaRPr>
          </a:p>
          <a:p>
            <a:pPr marL="457200" lvl="0" indent="-310832" algn="l" rtl="0">
              <a:lnSpc>
                <a:spcPct val="115000"/>
              </a:lnSpc>
              <a:spcBef>
                <a:spcPts val="0"/>
              </a:spcBef>
              <a:spcAft>
                <a:spcPts val="0"/>
              </a:spcAft>
              <a:buSzPct val="100000"/>
              <a:buFont typeface="Roboto Slab"/>
              <a:buChar char="●"/>
            </a:pPr>
            <a:r>
              <a:rPr lang="en" sz="1400" b="1">
                <a:latin typeface="Roboto Slab"/>
                <a:ea typeface="Roboto Slab"/>
                <a:cs typeface="Roboto Slab"/>
                <a:sym typeface="Roboto Slab"/>
              </a:rPr>
              <a:t>Complete Reflection on OpenLab by replying to Reflection #1 Post.</a:t>
            </a:r>
            <a:endParaRPr sz="1400" b="1">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Remember, you must have an account and be logged in to OpenLab to reply to a post.</a:t>
            </a:r>
            <a:endParaRPr>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How to Respond to a Reflection</a:t>
            </a:r>
            <a:endParaRPr>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Read the Reflection post.</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on Comment.</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Write your comment in the box.</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Post.</a:t>
            </a:r>
            <a:endParaRPr sz="1400" b="1">
              <a:latin typeface="Roboto Slab"/>
              <a:ea typeface="Roboto Slab"/>
              <a:cs typeface="Roboto Slab"/>
              <a:sym typeface="Roboto Slab"/>
            </a:endParaRPr>
          </a:p>
          <a:p>
            <a:pPr marL="0" lvl="0" indent="0" algn="l" rtl="0">
              <a:lnSpc>
                <a:spcPct val="115000"/>
              </a:lnSpc>
              <a:spcBef>
                <a:spcPts val="1200"/>
              </a:spcBef>
              <a:spcAft>
                <a:spcPts val="0"/>
              </a:spcAft>
              <a:buSzPct val="138996"/>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ct val="138996"/>
              <a:buNone/>
            </a:pPr>
            <a:r>
              <a:rPr lang="en" sz="1400" b="1">
                <a:solidFill>
                  <a:schemeClr val="accent6"/>
                </a:solidFill>
                <a:latin typeface="Roboto Slab"/>
                <a:ea typeface="Roboto Slab"/>
                <a:cs typeface="Roboto Slab"/>
                <a:sym typeface="Roboto Slab"/>
              </a:rPr>
              <a:t>Reflection #1</a:t>
            </a:r>
            <a:endParaRPr sz="1400" b="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What do you want your classmates to know about you? Consider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sharing your goals as a college student, why you chose City Tech,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what you hope to learn in your first semester at City Tech or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anything important to you.</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Read other classmate’s posts and help welcome each other by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writing a response.</a:t>
            </a:r>
            <a:endParaRPr sz="1200">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8"/>
          <p:cNvSpPr txBox="1">
            <a:spLocks noGrp="1"/>
          </p:cNvSpPr>
          <p:nvPr>
            <p:ph type="ctrTitle"/>
          </p:nvPr>
        </p:nvSpPr>
        <p:spPr>
          <a:xfrm>
            <a:off x="1680302" y="1419950"/>
            <a:ext cx="57834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97572"/>
              <a:buNone/>
            </a:pPr>
            <a:r>
              <a:rPr lang="en" sz="4555" b="1"/>
              <a:t>Academic Basics:</a:t>
            </a:r>
            <a:endParaRPr sz="4555" b="1"/>
          </a:p>
          <a:p>
            <a:pPr marL="0" lvl="0" indent="0" algn="ctr" rtl="0">
              <a:lnSpc>
                <a:spcPct val="100000"/>
              </a:lnSpc>
              <a:spcBef>
                <a:spcPts val="0"/>
              </a:spcBef>
              <a:spcAft>
                <a:spcPts val="0"/>
              </a:spcAft>
              <a:buSzPct val="111111"/>
              <a:buNone/>
            </a:pPr>
            <a:r>
              <a:rPr lang="en"/>
              <a:t>#WelcomeToCityTech</a:t>
            </a:r>
            <a:endParaRPr/>
          </a:p>
        </p:txBody>
      </p:sp>
      <p:sp>
        <p:nvSpPr>
          <p:cNvPr id="393" name="Google Shape;393;p68"/>
          <p:cNvSpPr txBox="1">
            <a:spLocks noGrp="1"/>
          </p:cNvSpPr>
          <p:nvPr>
            <p:ph type="subTitle" idx="1"/>
          </p:nvPr>
        </p:nvSpPr>
        <p:spPr>
          <a:xfrm>
            <a:off x="1808502" y="358825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dirty="0">
                <a:solidFill>
                  <a:schemeClr val="accent6"/>
                </a:solidFill>
              </a:rPr>
              <a:t>Session 1</a:t>
            </a:r>
            <a:endParaRPr dirty="0">
              <a:solidFill>
                <a:schemeClr val="accent6"/>
              </a:solidFill>
            </a:endParaRPr>
          </a:p>
          <a:p>
            <a:pPr marL="0" lvl="0" indent="0" algn="r" rtl="0">
              <a:lnSpc>
                <a:spcPct val="100000"/>
              </a:lnSpc>
              <a:spcBef>
                <a:spcPts val="0"/>
              </a:spcBef>
              <a:spcAft>
                <a:spcPts val="0"/>
              </a:spcAft>
              <a:buSzPct val="129032"/>
              <a:buNone/>
            </a:pPr>
            <a:r>
              <a:rPr lang="en-US" dirty="0">
                <a:solidFill>
                  <a:schemeClr val="accent6"/>
                </a:solidFill>
              </a:rPr>
              <a:t>09/03/24</a:t>
            </a:r>
            <a:endParaRPr dirty="0">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Professor Perreira</a:t>
            </a:r>
            <a:endParaRPr dirty="0">
              <a:solidFill>
                <a:schemeClr val="accent6"/>
              </a:solidFill>
            </a:endParaRPr>
          </a:p>
        </p:txBody>
      </p:sp>
      <p:grpSp>
        <p:nvGrpSpPr>
          <p:cNvPr id="394" name="Google Shape;394;p68"/>
          <p:cNvGrpSpPr/>
          <p:nvPr/>
        </p:nvGrpSpPr>
        <p:grpSpPr>
          <a:xfrm>
            <a:off x="1" y="4385075"/>
            <a:ext cx="1881900" cy="758425"/>
            <a:chOff x="86851" y="4297675"/>
            <a:chExt cx="1881900" cy="758425"/>
          </a:xfrm>
        </p:grpSpPr>
        <p:pic>
          <p:nvPicPr>
            <p:cNvPr id="395" name="Google Shape;395;p68"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96" name="Google Shape;396;p6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9"/>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3000"/>
              <a:buNone/>
            </a:pPr>
            <a:r>
              <a:rPr lang="en" sz="4800" b="1"/>
              <a:t>Connect with your Professor</a:t>
            </a:r>
            <a:endParaRPr sz="4800" b="1"/>
          </a:p>
        </p:txBody>
      </p:sp>
      <p:sp>
        <p:nvSpPr>
          <p:cNvPr id="148" name="Google Shape;148;p29"/>
          <p:cNvSpPr txBox="1">
            <a:spLocks noGrp="1"/>
          </p:cNvSpPr>
          <p:nvPr>
            <p:ph type="body" idx="1"/>
          </p:nvPr>
        </p:nvSpPr>
        <p:spPr>
          <a:xfrm>
            <a:off x="387900" y="2919450"/>
            <a:ext cx="8368200" cy="1725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800"/>
              <a:buNone/>
            </a:pPr>
            <a:r>
              <a:rPr lang="en" sz="2400" dirty="0">
                <a:latin typeface="Roboto Slab"/>
                <a:ea typeface="Roboto Slab"/>
                <a:cs typeface="Roboto Slab"/>
                <a:sym typeface="Roboto Slab"/>
              </a:rPr>
              <a:t>Prof. Perreira </a:t>
            </a:r>
          </a:p>
          <a:p>
            <a:pPr marL="0" lvl="0" indent="0" algn="ctr" rtl="0">
              <a:lnSpc>
                <a:spcPct val="115000"/>
              </a:lnSpc>
              <a:spcBef>
                <a:spcPts val="0"/>
              </a:spcBef>
              <a:spcAft>
                <a:spcPts val="0"/>
              </a:spcAft>
              <a:buSzPts val="1800"/>
              <a:buNone/>
            </a:pPr>
            <a:r>
              <a:rPr lang="en" sz="2400" dirty="0">
                <a:latin typeface="Roboto Slab"/>
                <a:ea typeface="Roboto Slab"/>
                <a:cs typeface="Roboto Slab"/>
                <a:sym typeface="Roboto Slab"/>
              </a:rPr>
              <a:t>Email: gperreira@citytech.cuny.edu</a:t>
            </a:r>
            <a:endParaRPr sz="2400" dirty="0">
              <a:latin typeface="Roboto Slab"/>
              <a:ea typeface="Roboto Slab"/>
              <a:cs typeface="Roboto Slab"/>
              <a:sym typeface="Roboto Slab"/>
            </a:endParaRPr>
          </a:p>
          <a:p>
            <a:pPr marL="0" lvl="0" indent="0" algn="ctr" rtl="0">
              <a:lnSpc>
                <a:spcPct val="115000"/>
              </a:lnSpc>
              <a:spcBef>
                <a:spcPts val="1200"/>
              </a:spcBef>
              <a:spcAft>
                <a:spcPts val="0"/>
              </a:spcAft>
              <a:buSzPts val="1800"/>
              <a:buNone/>
            </a:pPr>
            <a:endParaRPr sz="2400" dirty="0">
              <a:latin typeface="Roboto Slab"/>
              <a:ea typeface="Roboto Slab"/>
              <a:cs typeface="Roboto Slab"/>
              <a:sym typeface="Roboto Slab"/>
            </a:endParaRPr>
          </a:p>
          <a:p>
            <a:pPr marL="0" lvl="0" indent="0" algn="ctr" rtl="0">
              <a:lnSpc>
                <a:spcPct val="115000"/>
              </a:lnSpc>
              <a:spcBef>
                <a:spcPts val="1200"/>
              </a:spcBef>
              <a:spcAft>
                <a:spcPts val="0"/>
              </a:spcAft>
              <a:buSzPts val="1800"/>
              <a:buNone/>
            </a:pPr>
            <a:endParaRPr sz="2405" dirty="0">
              <a:solidFill>
                <a:schemeClr val="accent6"/>
              </a:solidFill>
              <a:latin typeface="Roboto Slab"/>
              <a:ea typeface="Roboto Slab"/>
              <a:cs typeface="Roboto Slab"/>
              <a:sym typeface="Roboto Slab"/>
            </a:endParaRPr>
          </a:p>
          <a:p>
            <a:pPr marL="0" lvl="0" indent="0" algn="ctr" rtl="0">
              <a:lnSpc>
                <a:spcPct val="115000"/>
              </a:lnSpc>
              <a:spcBef>
                <a:spcPts val="1200"/>
              </a:spcBef>
              <a:spcAft>
                <a:spcPts val="1200"/>
              </a:spcAft>
              <a:buSzPts val="180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300" b="1">
                <a:solidFill>
                  <a:srgbClr val="E6CF28"/>
                </a:solidFill>
              </a:rPr>
              <a:t>What is a Peer Mentor?</a:t>
            </a:r>
            <a:endParaRPr sz="3300" b="1">
              <a:solidFill>
                <a:srgbClr val="E6CF28"/>
              </a:solidFill>
            </a:endParaRPr>
          </a:p>
        </p:txBody>
      </p:sp>
      <p:sp>
        <p:nvSpPr>
          <p:cNvPr id="154" name="Google Shape;154;p30"/>
          <p:cNvSpPr txBox="1">
            <a:spLocks noGrp="1"/>
          </p:cNvSpPr>
          <p:nvPr>
            <p:ph type="body" idx="1"/>
          </p:nvPr>
        </p:nvSpPr>
        <p:spPr>
          <a:xfrm>
            <a:off x="387900" y="1495625"/>
            <a:ext cx="8368200" cy="3498600"/>
          </a:xfrm>
          <a:prstGeom prst="rect">
            <a:avLst/>
          </a:prstGeom>
          <a:noFill/>
          <a:ln>
            <a:noFill/>
          </a:ln>
        </p:spPr>
        <p:txBody>
          <a:bodyPr spcFirstLastPara="1" wrap="square" lIns="91425" tIns="91425" rIns="91425" bIns="91425" anchor="t" anchorCtr="0">
            <a:normAutofit/>
          </a:bodyPr>
          <a:lstStyle/>
          <a:p>
            <a:pPr marL="457200" lvl="0" indent="-228600" algn="ctr" rtl="0">
              <a:lnSpc>
                <a:spcPct val="115000"/>
              </a:lnSpc>
              <a:spcBef>
                <a:spcPts val="0"/>
              </a:spcBef>
              <a:spcAft>
                <a:spcPts val="0"/>
              </a:spcAft>
              <a:buClr>
                <a:srgbClr val="FFFFFF"/>
              </a:buClr>
              <a:buSzPts val="2000"/>
              <a:buFont typeface="Roboto Slab"/>
              <a:buNone/>
            </a:pPr>
            <a:endParaRPr sz="2000">
              <a:solidFill>
                <a:srgbClr val="FFFFFF"/>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What is a Peer Mentor?</a:t>
            </a:r>
            <a:endParaRPr b="1">
              <a:solidFill>
                <a:schemeClr val="accent5"/>
              </a:solidFill>
            </a:endParaRPr>
          </a:p>
        </p:txBody>
      </p:sp>
      <p:sp>
        <p:nvSpPr>
          <p:cNvPr id="160" name="Google Shape;160;p31"/>
          <p:cNvSpPr txBox="1">
            <a:spLocks noGrp="1"/>
          </p:cNvSpPr>
          <p:nvPr>
            <p:ph type="body" idx="1"/>
          </p:nvPr>
        </p:nvSpPr>
        <p:spPr>
          <a:xfrm>
            <a:off x="387900" y="1495625"/>
            <a:ext cx="8368200" cy="3498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800"/>
              <a:buNone/>
            </a:pPr>
            <a:r>
              <a:rPr lang="en" sz="200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endParaRPr sz="2000">
              <a:solidFill>
                <a:srgbClr val="FFFFFF"/>
              </a:solidFill>
              <a:latin typeface="Roboto Slab"/>
              <a:ea typeface="Roboto Slab"/>
              <a:cs typeface="Roboto Slab"/>
              <a:sym typeface="Roboto Slab"/>
            </a:endParaRPr>
          </a:p>
          <a:p>
            <a:pPr marL="0" lvl="0" indent="0" algn="ctr" rtl="0">
              <a:lnSpc>
                <a:spcPct val="115000"/>
              </a:lnSpc>
              <a:spcBef>
                <a:spcPts val="0"/>
              </a:spcBef>
              <a:spcAft>
                <a:spcPts val="0"/>
              </a:spcAft>
              <a:buSzPts val="1800"/>
              <a:buNone/>
            </a:pPr>
            <a:endParaRPr sz="2000">
              <a:solidFill>
                <a:srgbClr val="FFFFFF"/>
              </a:solidFill>
              <a:latin typeface="Roboto Slab"/>
              <a:ea typeface="Roboto Slab"/>
              <a:cs typeface="Roboto Slab"/>
              <a:sym typeface="Roboto Slab"/>
            </a:endParaRPr>
          </a:p>
          <a:p>
            <a:pPr marL="457200" lvl="0" indent="-355600" algn="ctr" rtl="0">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Attend CT101 with you every week</a:t>
            </a:r>
            <a:endParaRPr sz="2000">
              <a:solidFill>
                <a:srgbClr val="FFFFFF"/>
              </a:solidFill>
              <a:latin typeface="Roboto Slab"/>
              <a:ea typeface="Roboto Slab"/>
              <a:cs typeface="Roboto Slab"/>
              <a:sym typeface="Roboto Slab"/>
            </a:endParaRPr>
          </a:p>
          <a:p>
            <a:pPr marL="457200" lvl="0" indent="-355600" algn="ctr" rtl="0">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Answer questions via email + office hours</a:t>
            </a:r>
            <a:endParaRPr sz="2000">
              <a:solidFill>
                <a:srgbClr val="FFFFFF"/>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3000"/>
              <a:buNone/>
            </a:pPr>
            <a:r>
              <a:rPr lang="en" sz="4800" b="1"/>
              <a:t>Connect with your </a:t>
            </a:r>
            <a:endParaRPr sz="4800" b="1"/>
          </a:p>
          <a:p>
            <a:pPr marL="0" lvl="0" indent="0" algn="ctr" rtl="0">
              <a:lnSpc>
                <a:spcPct val="100000"/>
              </a:lnSpc>
              <a:spcBef>
                <a:spcPts val="0"/>
              </a:spcBef>
              <a:spcAft>
                <a:spcPts val="0"/>
              </a:spcAft>
              <a:buSzPts val="13000"/>
              <a:buNone/>
            </a:pPr>
            <a:r>
              <a:rPr lang="en" sz="4800" b="1"/>
              <a:t>Peer Mentor</a:t>
            </a:r>
            <a:endParaRPr sz="4800" b="1"/>
          </a:p>
        </p:txBody>
      </p:sp>
      <p:sp>
        <p:nvSpPr>
          <p:cNvPr id="166" name="Google Shape;166;p32"/>
          <p:cNvSpPr txBox="1">
            <a:spLocks noGrp="1"/>
          </p:cNvSpPr>
          <p:nvPr>
            <p:ph type="body" idx="1"/>
          </p:nvPr>
        </p:nvSpPr>
        <p:spPr>
          <a:xfrm>
            <a:off x="387900" y="2919450"/>
            <a:ext cx="8368200" cy="1725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1200"/>
              </a:spcBef>
              <a:spcAft>
                <a:spcPts val="0"/>
              </a:spcAft>
              <a:buSzPts val="1800"/>
              <a:buNone/>
            </a:pPr>
            <a:r>
              <a:rPr lang="en" sz="2405" dirty="0">
                <a:latin typeface="Roboto Slab"/>
                <a:ea typeface="Roboto Slab"/>
                <a:cs typeface="Roboto Slab"/>
                <a:sym typeface="Roboto Slab"/>
              </a:rPr>
              <a:t>Name: Aurora Hidago</a:t>
            </a:r>
          </a:p>
          <a:p>
            <a:pPr marL="0" lvl="0" indent="0" algn="ctr" rtl="0">
              <a:lnSpc>
                <a:spcPct val="115000"/>
              </a:lnSpc>
              <a:spcBef>
                <a:spcPts val="1200"/>
              </a:spcBef>
              <a:spcAft>
                <a:spcPts val="0"/>
              </a:spcAft>
              <a:buSzPts val="1800"/>
              <a:buNone/>
            </a:pPr>
            <a:r>
              <a:rPr lang="en" sz="2405" dirty="0">
                <a:latin typeface="Roboto Slab"/>
                <a:ea typeface="Roboto Slab"/>
                <a:cs typeface="Roboto Slab"/>
                <a:sym typeface="Roboto Slab"/>
              </a:rPr>
              <a:t>Email: aurora.hidalgo@mail.citytech.cuny.edu</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3"/>
          <p:cNvSpPr txBox="1">
            <a:spLocks noGrp="1"/>
          </p:cNvSpPr>
          <p:nvPr>
            <p:ph type="title"/>
          </p:nvPr>
        </p:nvSpPr>
        <p:spPr>
          <a:xfrm>
            <a:off x="0" y="1172900"/>
            <a:ext cx="9144000" cy="22803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5333"/>
              <a:buNone/>
            </a:pPr>
            <a:r>
              <a:rPr lang="en" b="1">
                <a:solidFill>
                  <a:schemeClr val="accent5"/>
                </a:solidFill>
              </a:rPr>
              <a:t>Ice Breaker Activity</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2307</Words>
  <Application>Microsoft Office PowerPoint</Application>
  <PresentationFormat>On-screen Show (16:9)</PresentationFormat>
  <Paragraphs>232</Paragraphs>
  <Slides>44</Slides>
  <Notes>44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44</vt:i4>
      </vt:variant>
    </vt:vector>
  </HeadingPairs>
  <TitlesOfParts>
    <vt:vector size="50" baseType="lpstr">
      <vt:lpstr>Lobster</vt:lpstr>
      <vt:lpstr>Roboto</vt:lpstr>
      <vt:lpstr>Arial</vt:lpstr>
      <vt:lpstr>Roboto Slab</vt:lpstr>
      <vt:lpstr>Marina</vt:lpstr>
      <vt:lpstr>Marina</vt:lpstr>
      <vt:lpstr>City Tech 101</vt:lpstr>
      <vt:lpstr>Academic Basics: #WelcomeToCityTech</vt:lpstr>
      <vt:lpstr>Today’s Topics</vt:lpstr>
      <vt:lpstr>Introductions</vt:lpstr>
      <vt:lpstr>Connect with your Professor</vt:lpstr>
      <vt:lpstr>What is a Peer Mentor?</vt:lpstr>
      <vt:lpstr>What is a Peer Mentor?</vt:lpstr>
      <vt:lpstr>Connect with your  Peer Mentor</vt:lpstr>
      <vt:lpstr>Ice Breaker Activity</vt:lpstr>
      <vt:lpstr>What will we do during the ten sessions?</vt:lpstr>
      <vt:lpstr>Syllabus + Schedule Review (10-Session)</vt:lpstr>
      <vt:lpstr>PowerPoint Presentation</vt:lpstr>
      <vt:lpstr>Learning Tools</vt:lpstr>
      <vt:lpstr>Electronic Platforms Used at City Tech</vt:lpstr>
      <vt:lpstr>How to Access Campus Computers</vt:lpstr>
      <vt:lpstr>How to Access Campus Wifi on a  Personal Device </vt:lpstr>
      <vt:lpstr>How to Access Campus Wifi on a  Personal Device (alternate option/continued)</vt:lpstr>
      <vt:lpstr>City Tech Email (Outlook)</vt:lpstr>
      <vt:lpstr>City Tech Email (Outlook)</vt:lpstr>
      <vt:lpstr>PowerPoint Presentation</vt:lpstr>
      <vt:lpstr>Log in. What is the most recent message you have received? Have you received emails from any of your professors? What can you do in Outlook besides  email?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Log in. What is the most recent message you have received? Have you received emails from any of your professors? What can you do in Outlook besides  email?</vt:lpstr>
      <vt:lpstr>PowerPoint Presentation</vt:lpstr>
      <vt:lpstr>Schedule Builder is a planning tool that can contain draft versions of your schedule.   Do NOT use Schedule Builder to look up your schedule for the upcoming semester! Instead, use the “Course Planning and Enrollment” tile in CUNY First.</vt:lpstr>
      <vt:lpstr>PowerPoint Presentation</vt:lpstr>
      <vt:lpstr>Instructional Modalities</vt:lpstr>
      <vt:lpstr>Instructional Modalities at City Tech</vt:lpstr>
      <vt:lpstr>Modalities</vt:lpstr>
      <vt:lpstr>PowerPoint Presentation</vt:lpstr>
      <vt:lpstr>PowerPoint Presentation</vt:lpstr>
      <vt:lpstr>Schedule Issues?</vt:lpstr>
      <vt:lpstr>Let’s take a tour!</vt:lpstr>
      <vt:lpstr>Course Information</vt:lpstr>
      <vt:lpstr>Recap</vt:lpstr>
      <vt:lpstr>Before Session 2…</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2024-08-26T13:00:08Z</dcterms:modified>
</cp:coreProperties>
</file>