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9" r:id="rId2"/>
    <p:sldId id="302" r:id="rId3"/>
    <p:sldId id="301" r:id="rId4"/>
    <p:sldId id="300" r:id="rId5"/>
    <p:sldId id="304" r:id="rId6"/>
    <p:sldId id="27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DE9650-A486-4A22-B45B-4FB8D710D235}" v="6" dt="2022-02-03T16:24:17.0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AADE9650-A486-4A22-B45B-4FB8D710D235}"/>
    <pc:docChg chg="undo redo custSel modSld">
      <pc:chgData name="Tom Smith" userId="eac52e5223bf4258" providerId="LiveId" clId="{AADE9650-A486-4A22-B45B-4FB8D710D235}" dt="2022-02-03T16:24:17.087" v="301" actId="14100"/>
      <pc:docMkLst>
        <pc:docMk/>
      </pc:docMkLst>
      <pc:sldChg chg="modSp mod">
        <pc:chgData name="Tom Smith" userId="eac52e5223bf4258" providerId="LiveId" clId="{AADE9650-A486-4A22-B45B-4FB8D710D235}" dt="2022-02-03T16:24:17.087" v="301" actId="14100"/>
        <pc:sldMkLst>
          <pc:docMk/>
          <pc:sldMk cId="1552480648" sldId="272"/>
        </pc:sldMkLst>
        <pc:spChg chg="mod">
          <ac:chgData name="Tom Smith" userId="eac52e5223bf4258" providerId="LiveId" clId="{AADE9650-A486-4A22-B45B-4FB8D710D235}" dt="2022-02-03T16:24:03.875" v="299" actId="27636"/>
          <ac:spMkLst>
            <pc:docMk/>
            <pc:sldMk cId="1552480648" sldId="272"/>
            <ac:spMk id="3" creationId="{00000000-0000-0000-0000-000000000000}"/>
          </ac:spMkLst>
        </pc:spChg>
        <pc:picChg chg="mod">
          <ac:chgData name="Tom Smith" userId="eac52e5223bf4258" providerId="LiveId" clId="{AADE9650-A486-4A22-B45B-4FB8D710D235}" dt="2022-02-03T16:24:17.087" v="301" actId="14100"/>
          <ac:picMkLst>
            <pc:docMk/>
            <pc:sldMk cId="1552480648" sldId="272"/>
            <ac:picMk id="5122" creationId="{00000000-0000-0000-0000-000000000000}"/>
          </ac:picMkLst>
        </pc:picChg>
      </pc:sldChg>
      <pc:sldChg chg="modAnim">
        <pc:chgData name="Tom Smith" userId="eac52e5223bf4258" providerId="LiveId" clId="{AADE9650-A486-4A22-B45B-4FB8D710D235}" dt="2022-02-03T16:20:14.320" v="2"/>
        <pc:sldMkLst>
          <pc:docMk/>
          <pc:sldMk cId="2777770589" sldId="30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2/3/2022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6</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2/3/2022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1524000" y="4125127"/>
            <a:ext cx="9144000" cy="1975421"/>
          </a:xfrm>
        </p:spPr>
        <p:txBody>
          <a:bodyPr>
            <a:normAutofit fontScale="775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Discuss Tan &amp; Beasley’s work</a:t>
            </a:r>
          </a:p>
          <a:p>
            <a:r>
              <a:rPr lang="en-US" sz="4100" dirty="0">
                <a:cs typeface="Times New Roman" panose="02020603050405020304" pitchFamily="18" charset="0"/>
              </a:rPr>
              <a:t>Think &amp; write about their work</a:t>
            </a:r>
          </a:p>
          <a:p>
            <a:r>
              <a:rPr lang="en-US" sz="4100" dirty="0">
                <a:cs typeface="Times New Roman" panose="02020603050405020304" pitchFamily="18" charset="0"/>
              </a:rPr>
              <a:t>Learn how to comment &amp; post on OpenLab</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8" name="Rectangle 7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Legendary Poet Derek Walcott Has Died ‹ Literary Hub">
            <a:extLst>
              <a:ext uri="{FF2B5EF4-FFF2-40B4-BE49-F238E27FC236}">
                <a16:creationId xmlns:a16="http://schemas.microsoft.com/office/drawing/2014/main" id="{58E40376-A151-4CE5-A9F7-A8FA640C773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4" r="27245" b="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29" name="Rectangle 7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100D2E58-46CF-4D13-A70B-7BF5883BD23F}"/>
              </a:ext>
            </a:extLst>
          </p:cNvPr>
          <p:cNvSpPr>
            <a:spLocks noGrp="1"/>
          </p:cNvSpPr>
          <p:nvPr>
            <p:ph idx="1"/>
          </p:nvPr>
        </p:nvSpPr>
        <p:spPr>
          <a:xfrm>
            <a:off x="7531610" y="1042219"/>
            <a:ext cx="3822189" cy="5134744"/>
          </a:xfrm>
        </p:spPr>
        <p:txBody>
          <a:bodyPr>
            <a:normAutofit/>
          </a:bodyPr>
          <a:lstStyle/>
          <a:p>
            <a:pPr marL="0" indent="0">
              <a:buNone/>
            </a:pPr>
            <a:r>
              <a:rPr lang="en-US" sz="2000" b="0" i="0" dirty="0">
                <a:effectLst/>
              </a:rPr>
              <a:t>The English language is nobody's special property. It is the property of the imagination: it is the property of the language itself. </a:t>
            </a:r>
          </a:p>
          <a:p>
            <a:pPr>
              <a:buFontTx/>
              <a:buChar char="-"/>
            </a:pPr>
            <a:r>
              <a:rPr lang="en-US" sz="2000" b="0" i="0" dirty="0">
                <a:effectLst/>
              </a:rPr>
              <a:t>Derek Walcott</a:t>
            </a:r>
          </a:p>
          <a:p>
            <a:pPr marL="0" indent="0">
              <a:buNone/>
            </a:pPr>
            <a:endParaRPr lang="en-US" sz="2000" dirty="0"/>
          </a:p>
          <a:p>
            <a:pPr marL="0" indent="0">
              <a:buNone/>
            </a:pPr>
            <a:r>
              <a:rPr lang="en-US" sz="2000" b="0" i="0" dirty="0">
                <a:effectLst/>
              </a:rPr>
              <a:t>What does Walcott mean by saying English isn’t anyone’s “special property”? </a:t>
            </a:r>
          </a:p>
          <a:p>
            <a:pPr marL="0" indent="0">
              <a:buNone/>
            </a:pPr>
            <a:r>
              <a:rPr lang="en-US" sz="2000" b="0" i="0" dirty="0">
                <a:effectLst/>
              </a:rPr>
              <a:t>How does this relate to the assignments for today?</a:t>
            </a:r>
            <a:endParaRPr lang="en-US" sz="2000" dirty="0">
              <a:latin typeface="Merriweather"/>
            </a:endParaRPr>
          </a:p>
          <a:p>
            <a:pPr marL="0" indent="0">
              <a:buNone/>
            </a:pPr>
            <a:endParaRPr lang="en-US" sz="2000" dirty="0"/>
          </a:p>
        </p:txBody>
      </p:sp>
    </p:spTree>
    <p:extLst>
      <p:ext uri="{BB962C8B-B14F-4D97-AF65-F5344CB8AC3E}">
        <p14:creationId xmlns:p14="http://schemas.microsoft.com/office/powerpoint/2010/main" val="4292422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FDCA80F-9C68-47BE-8414-4413844B4D7D}"/>
              </a:ext>
            </a:extLst>
          </p:cNvPr>
          <p:cNvSpPr>
            <a:spLocks noGrp="1"/>
          </p:cNvSpPr>
          <p:nvPr>
            <p:ph type="title"/>
          </p:nvPr>
        </p:nvSpPr>
        <p:spPr>
          <a:xfrm>
            <a:off x="572493" y="238539"/>
            <a:ext cx="11018520" cy="1434415"/>
          </a:xfrm>
        </p:spPr>
        <p:txBody>
          <a:bodyPr anchor="b">
            <a:normAutofit/>
          </a:bodyPr>
          <a:lstStyle/>
          <a:p>
            <a:r>
              <a:rPr lang="en-US" sz="5400" dirty="0"/>
              <a:t>Review/Write/Discuss</a:t>
            </a:r>
          </a:p>
        </p:txBody>
      </p:sp>
      <p:sp>
        <p:nvSpPr>
          <p:cNvPr id="13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BF72294-51AE-46BE-95D2-9957BE818B5E}"/>
              </a:ext>
            </a:extLst>
          </p:cNvPr>
          <p:cNvSpPr>
            <a:spLocks noGrp="1"/>
          </p:cNvSpPr>
          <p:nvPr>
            <p:ph idx="1"/>
          </p:nvPr>
        </p:nvSpPr>
        <p:spPr>
          <a:xfrm>
            <a:off x="572493" y="2071316"/>
            <a:ext cx="6713552" cy="4119172"/>
          </a:xfrm>
        </p:spPr>
        <p:txBody>
          <a:bodyPr anchor="t">
            <a:normAutofit fontScale="92500"/>
          </a:bodyPr>
          <a:lstStyle/>
          <a:p>
            <a:r>
              <a:rPr lang="en-US" sz="2200" dirty="0"/>
              <a:t>Pull up Amy Tan’s “Mother Tongue” on your device. I’ll give you a few minutes to review this piece. </a:t>
            </a:r>
          </a:p>
          <a:p>
            <a:r>
              <a:rPr lang="en-US" sz="2200" dirty="0"/>
              <a:t>When time’s up, I want you to consider the following questions (these are also on our Agenda). Take notes, because we’ll be discussing these questions:</a:t>
            </a:r>
          </a:p>
          <a:p>
            <a:r>
              <a:rPr lang="en-US" sz="2200" dirty="0"/>
              <a:t>In Amy Tan’s ‘Mother Tongue,’ Tan writes, “Recently, I was made keenly aware of the different </a:t>
            </a:r>
            <a:r>
              <a:rPr lang="en-US" sz="2200" dirty="0" err="1"/>
              <a:t>Englishes</a:t>
            </a:r>
            <a:r>
              <a:rPr lang="en-US" sz="2200" dirty="0"/>
              <a:t> I do use.”</a:t>
            </a:r>
          </a:p>
          <a:p>
            <a:pPr lvl="1"/>
            <a:r>
              <a:rPr lang="en-US" sz="1800" dirty="0"/>
              <a:t>What are these different </a:t>
            </a:r>
            <a:r>
              <a:rPr lang="en-US" sz="1800" dirty="0" err="1"/>
              <a:t>Englishes</a:t>
            </a:r>
            <a:r>
              <a:rPr lang="en-US" sz="1800" dirty="0"/>
              <a:t>; when, where and how does she use them?</a:t>
            </a:r>
          </a:p>
          <a:p>
            <a:pPr lvl="1"/>
            <a:r>
              <a:rPr lang="en-US" sz="1800" dirty="0"/>
              <a:t>What does this piece illustrate about Tan’s responsibility to and feelings about her different communities and the way she moves between these groups?</a:t>
            </a:r>
          </a:p>
          <a:p>
            <a:pPr lvl="1"/>
            <a:r>
              <a:rPr lang="en-US" sz="1800" dirty="0"/>
              <a:t>Who do you think would benefit or be interested in reading this piece? Why?</a:t>
            </a:r>
          </a:p>
        </p:txBody>
      </p:sp>
      <p:pic>
        <p:nvPicPr>
          <p:cNvPr id="11266" name="Picture 2" descr="Project 1: Rhetorical Analysis - Mills B Taylor">
            <a:extLst>
              <a:ext uri="{FF2B5EF4-FFF2-40B4-BE49-F238E27FC236}">
                <a16:creationId xmlns:a16="http://schemas.microsoft.com/office/drawing/2014/main" id="{548FC024-62F2-49AA-B543-A60ACBB065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997" r="5694" b="-3"/>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675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CB0ACE0-B8C3-45AE-8391-B70FDDBE6B1C}"/>
              </a:ext>
            </a:extLst>
          </p:cNvPr>
          <p:cNvSpPr>
            <a:spLocks noGrp="1"/>
          </p:cNvSpPr>
          <p:nvPr>
            <p:ph type="title"/>
          </p:nvPr>
        </p:nvSpPr>
        <p:spPr>
          <a:xfrm>
            <a:off x="572493" y="238539"/>
            <a:ext cx="11018520" cy="1434415"/>
          </a:xfrm>
        </p:spPr>
        <p:txBody>
          <a:bodyPr anchor="b">
            <a:normAutofit/>
          </a:bodyPr>
          <a:lstStyle/>
          <a:p>
            <a:r>
              <a:rPr lang="en-US" sz="5400" dirty="0"/>
              <a:t>Discuss/Write</a:t>
            </a:r>
          </a:p>
        </p:txBody>
      </p:sp>
      <p:sp>
        <p:nvSpPr>
          <p:cNvPr id="13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6FA8406-EE31-44A9-ACB4-57BAA56260A8}"/>
              </a:ext>
            </a:extLst>
          </p:cNvPr>
          <p:cNvSpPr>
            <a:spLocks noGrp="1"/>
          </p:cNvSpPr>
          <p:nvPr>
            <p:ph idx="1"/>
          </p:nvPr>
        </p:nvSpPr>
        <p:spPr>
          <a:xfrm>
            <a:off x="572493" y="2071316"/>
            <a:ext cx="6713552" cy="4119172"/>
          </a:xfrm>
        </p:spPr>
        <p:txBody>
          <a:bodyPr anchor="t">
            <a:normAutofit/>
          </a:bodyPr>
          <a:lstStyle/>
          <a:p>
            <a:r>
              <a:rPr lang="en-US" sz="2000" dirty="0"/>
              <a:t>Define “code switching.”</a:t>
            </a:r>
          </a:p>
          <a:p>
            <a:r>
              <a:rPr lang="en-US" sz="2000" dirty="0"/>
              <a:t>Spend some time thinking/writing about the following question:</a:t>
            </a:r>
          </a:p>
          <a:p>
            <a:r>
              <a:rPr lang="en-US" sz="2000" dirty="0"/>
              <a:t>Choose a word or phrase that you use with one group of people (family, friends, co-workers, etc.) that would not be understood by a different group of people in your life. What is the meaning of this word or phrase and how would you explain it to someone who is an outsider to the group who uses it?</a:t>
            </a:r>
          </a:p>
          <a:p>
            <a:endParaRPr lang="en-US" sz="2000" dirty="0"/>
          </a:p>
          <a:p>
            <a:endParaRPr lang="en-US" sz="2000" dirty="0"/>
          </a:p>
        </p:txBody>
      </p:sp>
      <p:pic>
        <p:nvPicPr>
          <p:cNvPr id="10242" name="Picture 2">
            <a:extLst>
              <a:ext uri="{FF2B5EF4-FFF2-40B4-BE49-F238E27FC236}">
                <a16:creationId xmlns:a16="http://schemas.microsoft.com/office/drawing/2014/main" id="{5E70F7F7-C31D-44BA-A56C-898A03F322B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683" r="3" b="27936"/>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7770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C99B461-6618-4A1B-900D-7756B4F0FF5B}"/>
              </a:ext>
            </a:extLst>
          </p:cNvPr>
          <p:cNvSpPr>
            <a:spLocks noGrp="1"/>
          </p:cNvSpPr>
          <p:nvPr>
            <p:ph type="title"/>
          </p:nvPr>
        </p:nvSpPr>
        <p:spPr>
          <a:xfrm>
            <a:off x="838200" y="365125"/>
            <a:ext cx="10515600" cy="1325563"/>
          </a:xfrm>
        </p:spPr>
        <p:txBody>
          <a:bodyPr>
            <a:normAutofit/>
          </a:bodyPr>
          <a:lstStyle/>
          <a:p>
            <a:r>
              <a:rPr lang="en-US" sz="5400"/>
              <a:t>Commenting &amp; Posting</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C686AC8-E1B2-45AF-9FF7-448275FC10AD}"/>
              </a:ext>
            </a:extLst>
          </p:cNvPr>
          <p:cNvSpPr>
            <a:spLocks noGrp="1"/>
          </p:cNvSpPr>
          <p:nvPr>
            <p:ph idx="1"/>
          </p:nvPr>
        </p:nvSpPr>
        <p:spPr>
          <a:xfrm>
            <a:off x="838200" y="1929384"/>
            <a:ext cx="10515600" cy="4251960"/>
          </a:xfrm>
        </p:spPr>
        <p:txBody>
          <a:bodyPr>
            <a:normAutofit/>
          </a:bodyPr>
          <a:lstStyle/>
          <a:p>
            <a:r>
              <a:rPr lang="en-US" sz="2200" dirty="0"/>
              <a:t>First, we’re going to </a:t>
            </a:r>
            <a:r>
              <a:rPr lang="en-US" sz="2200" b="1" dirty="0"/>
              <a:t>comment</a:t>
            </a:r>
            <a:r>
              <a:rPr lang="en-US" sz="2200" dirty="0"/>
              <a:t> on OpenLab. On your device, go to the Discussion page under Student Work.</a:t>
            </a:r>
          </a:p>
          <a:p>
            <a:r>
              <a:rPr lang="en-US" sz="2200" dirty="0"/>
              <a:t>Click on the question.</a:t>
            </a:r>
          </a:p>
          <a:p>
            <a:r>
              <a:rPr lang="en-US" sz="2200" dirty="0"/>
              <a:t>Scroll down and hit “reply.” </a:t>
            </a:r>
          </a:p>
          <a:p>
            <a:r>
              <a:rPr lang="en-US" sz="2200" dirty="0"/>
              <a:t>Type your answer from the previous slide in the box and click on “submit comment.”</a:t>
            </a:r>
          </a:p>
          <a:p>
            <a:r>
              <a:rPr lang="en-US" sz="2200" dirty="0"/>
              <a:t>Next, I’m going to show you how to </a:t>
            </a:r>
            <a:r>
              <a:rPr lang="en-US" sz="2200" b="1" dirty="0"/>
              <a:t>post</a:t>
            </a:r>
            <a:r>
              <a:rPr lang="en-US" sz="2200" dirty="0"/>
              <a:t> your Core Values paragraphs (hopefully you’ve joined our class and you have one typed already so you can follow along).</a:t>
            </a:r>
          </a:p>
        </p:txBody>
      </p:sp>
    </p:spTree>
    <p:extLst>
      <p:ext uri="{BB962C8B-B14F-4D97-AF65-F5344CB8AC3E}">
        <p14:creationId xmlns:p14="http://schemas.microsoft.com/office/powerpoint/2010/main" val="3140944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31236"/>
            <a:ext cx="10515600" cy="5303672"/>
          </a:xfrm>
        </p:spPr>
        <p:txBody>
          <a:bodyPr>
            <a:normAutofit fontScale="92500" lnSpcReduction="10000"/>
          </a:bodyPr>
          <a:lstStyle/>
          <a:p>
            <a:r>
              <a:rPr lang="en-US" dirty="0"/>
              <a:t>Classes follow a </a:t>
            </a:r>
            <a:r>
              <a:rPr lang="en-US" u="sng" dirty="0"/>
              <a:t>Friday</a:t>
            </a:r>
            <a:r>
              <a:rPr lang="en-US" dirty="0"/>
              <a:t> schedule on Tuesday, February 8! Our next class is </a:t>
            </a:r>
            <a:r>
              <a:rPr lang="en-US" u="sng" dirty="0"/>
              <a:t>Thursday</a:t>
            </a:r>
            <a:r>
              <a:rPr lang="en-US" dirty="0"/>
              <a:t>.</a:t>
            </a:r>
          </a:p>
          <a:p>
            <a:r>
              <a:rPr lang="en-US" dirty="0"/>
              <a:t>Before class, read John Swales, “Reflections on the Concept of Discourse Community.”</a:t>
            </a:r>
          </a:p>
          <a:p>
            <a:r>
              <a:rPr lang="en-US" dirty="0"/>
              <a:t>While you’re reading Swales’ work, find two quotes you find compelling. Write down each quotation and then explain what you found interesting (or even confusing). </a:t>
            </a:r>
          </a:p>
          <a:p>
            <a:r>
              <a:rPr lang="en-US" dirty="0"/>
              <a:t>Before class, review Butte College, “Double-Entry Reading Journals.”</a:t>
            </a:r>
          </a:p>
          <a:p>
            <a:r>
              <a:rPr lang="en-US" dirty="0"/>
              <a:t>Post your completed Full Name, Core Values under Introductory Work by class time on Thursday.</a:t>
            </a:r>
          </a:p>
          <a:p>
            <a:r>
              <a:rPr lang="en-US" dirty="0"/>
              <a:t>The above assignments can be found on our website under Agenda and Week 1. </a:t>
            </a:r>
          </a:p>
          <a:p>
            <a:r>
              <a:rPr lang="en-US" dirty="0"/>
              <a:t>Look out for my email on Friday that will detail what we’ll be doing during Week 2.</a:t>
            </a:r>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95954" y="1"/>
            <a:ext cx="1196046" cy="1690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886</TotalTime>
  <Words>514</Words>
  <Application>Microsoft Office PowerPoint</Application>
  <PresentationFormat>Widescreen</PresentationFormat>
  <Paragraphs>38</Paragraphs>
  <Slides>6</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Merriweather</vt:lpstr>
      <vt:lpstr>Office Theme</vt:lpstr>
      <vt:lpstr>ENG 1121  English Composition 2 </vt:lpstr>
      <vt:lpstr>PowerPoint Presentation</vt:lpstr>
      <vt:lpstr>Review/Write/Discuss</vt:lpstr>
      <vt:lpstr>Discuss/Write</vt:lpstr>
      <vt:lpstr>Commenting &amp; Posting</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27</cp:revision>
  <dcterms:created xsi:type="dcterms:W3CDTF">2020-01-25T02:18:25Z</dcterms:created>
  <dcterms:modified xsi:type="dcterms:W3CDTF">2022-02-03T16:24:31Z</dcterms:modified>
</cp:coreProperties>
</file>