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embeddedFontLst>
    <p:embeddedFont>
      <p:font typeface="Playfair Display" panose="020B0604020202020204"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4" d="100"/>
          <a:sy n="84" d="100"/>
        </p:scale>
        <p:origin x="780" y="4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46913eca5c_1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46913eca5c_1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55046500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55046500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4550465009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4550465009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4550465009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4550465009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4550465009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4550465009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4550465009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4550465009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4550465009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4550465009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4550465009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4550465009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4550465009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4550465009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www.mybigfatcubanfamily.com/2015/11/5-cuban-desserts-that-you-need-to-master/" TargetMode="External"/><Relationship Id="rId3" Type="http://schemas.openxmlformats.org/officeDocument/2006/relationships/image" Target="../media/image2.jpg"/><Relationship Id="rId7" Type="http://schemas.openxmlformats.org/officeDocument/2006/relationships/hyperlink" Target="https://www.dominicancooking.com/19682-dominican-desserts-most-popular-recipes.html"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hyperlink" Target="https://flavorverse.com/traditional-puerto-rican-desserts/" TargetMode="External"/><Relationship Id="rId5" Type="http://schemas.openxmlformats.org/officeDocument/2006/relationships/hyperlink" Target="https://economics.rabobank.com/publications/2015/september/latin-america-agricultural-perspectives/" TargetMode="External"/><Relationship Id="rId4" Type="http://schemas.openxmlformats.org/officeDocument/2006/relationships/hyperlink" Target="https://www.indietraveller.co/a-mini-guide-to-exotic-tropical-fruit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3.jp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9.jpg"/><Relationship Id="rId7"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800">
                <a:latin typeface="Playfair Display"/>
                <a:ea typeface="Playfair Display"/>
                <a:cs typeface="Playfair Display"/>
                <a:sym typeface="Playfair Display"/>
              </a:rPr>
              <a:t>International </a:t>
            </a:r>
            <a:endParaRPr sz="4800">
              <a:latin typeface="Playfair Display"/>
              <a:ea typeface="Playfair Display"/>
              <a:cs typeface="Playfair Display"/>
              <a:sym typeface="Playfair Display"/>
            </a:endParaRPr>
          </a:p>
          <a:p>
            <a:pPr marL="0" lvl="0" indent="0" algn="ctr" rtl="0">
              <a:spcBef>
                <a:spcPts val="0"/>
              </a:spcBef>
              <a:spcAft>
                <a:spcPts val="0"/>
              </a:spcAft>
              <a:buNone/>
            </a:pPr>
            <a:r>
              <a:rPr lang="en" sz="4800">
                <a:latin typeface="Playfair Display"/>
                <a:ea typeface="Playfair Display"/>
                <a:cs typeface="Playfair Display"/>
                <a:sym typeface="Playfair Display"/>
              </a:rPr>
              <a:t>Desserts</a:t>
            </a:r>
            <a:endParaRPr sz="4800">
              <a:latin typeface="Playfair Display"/>
              <a:ea typeface="Playfair Display"/>
              <a:cs typeface="Playfair Display"/>
              <a:sym typeface="Playfair Display"/>
            </a:endParaRPr>
          </a:p>
        </p:txBody>
      </p:sp>
      <p:sp>
        <p:nvSpPr>
          <p:cNvPr id="55" name="Google Shape;55;p13"/>
          <p:cNvSpPr txBox="1">
            <a:spLocks noGrp="1"/>
          </p:cNvSpPr>
          <p:nvPr>
            <p:ph type="subTitle" idx="1"/>
          </p:nvPr>
        </p:nvSpPr>
        <p:spPr>
          <a:xfrm>
            <a:off x="311700" y="2834125"/>
            <a:ext cx="8520600" cy="115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000000"/>
                </a:solidFill>
                <a:latin typeface="Playfair Display"/>
                <a:ea typeface="Playfair Display"/>
                <a:cs typeface="Playfair Display"/>
                <a:sym typeface="Playfair Display"/>
              </a:rPr>
              <a:t>Week 9</a:t>
            </a:r>
            <a:endParaRPr>
              <a:solidFill>
                <a:srgbClr val="000000"/>
              </a:solidFill>
              <a:latin typeface="Playfair Display"/>
              <a:ea typeface="Playfair Display"/>
              <a:cs typeface="Playfair Display"/>
              <a:sym typeface="Playfair Display"/>
            </a:endParaRPr>
          </a:p>
          <a:p>
            <a:pPr marL="0" lvl="0" indent="0" algn="ctr" rtl="0">
              <a:spcBef>
                <a:spcPts val="0"/>
              </a:spcBef>
              <a:spcAft>
                <a:spcPts val="0"/>
              </a:spcAft>
              <a:buNone/>
            </a:pPr>
            <a:r>
              <a:rPr lang="en">
                <a:solidFill>
                  <a:srgbClr val="000000"/>
                </a:solidFill>
                <a:latin typeface="Playfair Display"/>
                <a:ea typeface="Playfair Display"/>
                <a:cs typeface="Playfair Display"/>
                <a:sym typeface="Playfair Display"/>
              </a:rPr>
              <a:t>Latin America and Mexico</a:t>
            </a:r>
            <a:endParaRPr>
              <a:solidFill>
                <a:srgbClr val="000000"/>
              </a:solidFill>
              <a:latin typeface="Playfair Display"/>
              <a:ea typeface="Playfair Display"/>
              <a:cs typeface="Playfair Display"/>
              <a:sym typeface="Playfair Display"/>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3"/>
        <p:cNvGrpSpPr/>
        <p:nvPr/>
      </p:nvGrpSpPr>
      <p:grpSpPr>
        <a:xfrm>
          <a:off x="0" y="0"/>
          <a:ext cx="0" cy="0"/>
          <a:chOff x="0" y="0"/>
          <a:chExt cx="0" cy="0"/>
        </a:xfrm>
      </p:grpSpPr>
      <p:sp>
        <p:nvSpPr>
          <p:cNvPr id="134" name="Google Shape;134;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800">
                <a:latin typeface="Playfair Display"/>
                <a:ea typeface="Playfair Display"/>
                <a:cs typeface="Playfair Display"/>
                <a:sym typeface="Playfair Display"/>
              </a:rPr>
              <a:t>References</a:t>
            </a:r>
            <a:endParaRPr sz="1800">
              <a:latin typeface="Playfair Display"/>
              <a:ea typeface="Playfair Display"/>
              <a:cs typeface="Playfair Display"/>
              <a:sym typeface="Playfair Display"/>
            </a:endParaRPr>
          </a:p>
        </p:txBody>
      </p:sp>
      <p:sp>
        <p:nvSpPr>
          <p:cNvPr id="135" name="Google Shape;135;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Font typeface="Playfair Display"/>
              <a:buAutoNum type="arabicPeriod"/>
            </a:pPr>
            <a:r>
              <a:rPr lang="en" sz="1200">
                <a:solidFill>
                  <a:srgbClr val="333333"/>
                </a:solidFill>
                <a:latin typeface="Playfair Display"/>
                <a:ea typeface="Playfair Display"/>
                <a:cs typeface="Playfair Display"/>
                <a:sym typeface="Playfair Display"/>
              </a:rPr>
              <a:t>Fox, E. (2017, November 27). 8 Spanish Christmas Traditions You Need to Know. Retrieved from https://theculturetrip.com/europe/spain/articles/8-spanish-christmas-traditions-you-need-to-know/ </a:t>
            </a:r>
            <a:endParaRPr sz="1200">
              <a:solidFill>
                <a:srgbClr val="333333"/>
              </a:solidFill>
              <a:latin typeface="Playfair Display"/>
              <a:ea typeface="Playfair Display"/>
              <a:cs typeface="Playfair Display"/>
              <a:sym typeface="Playfair Display"/>
            </a:endParaRPr>
          </a:p>
          <a:p>
            <a:pPr marL="457200" lvl="0" indent="-342900" algn="l" rtl="0">
              <a:spcBef>
                <a:spcPts val="0"/>
              </a:spcBef>
              <a:spcAft>
                <a:spcPts val="0"/>
              </a:spcAft>
              <a:buClr>
                <a:srgbClr val="333333"/>
              </a:buClr>
              <a:buSzPts val="1800"/>
              <a:buFont typeface="Playfair Display"/>
              <a:buAutoNum type="arabicPeriod"/>
            </a:pPr>
            <a:r>
              <a:rPr lang="en" sz="1200" u="sng">
                <a:solidFill>
                  <a:schemeClr val="hlink"/>
                </a:solidFill>
                <a:latin typeface="Playfair Display"/>
                <a:ea typeface="Playfair Display"/>
                <a:cs typeface="Playfair Display"/>
                <a:sym typeface="Playfair Display"/>
                <a:hlinkClick r:id="rId4"/>
              </a:rPr>
              <a:t>https://www.indietraveller.co/a-mini-guide-to-exotic-tropical-fruits/</a:t>
            </a:r>
            <a:endParaRPr sz="1200">
              <a:solidFill>
                <a:srgbClr val="333333"/>
              </a:solidFill>
              <a:latin typeface="Playfair Display"/>
              <a:ea typeface="Playfair Display"/>
              <a:cs typeface="Playfair Display"/>
              <a:sym typeface="Playfair Display"/>
            </a:endParaRPr>
          </a:p>
          <a:p>
            <a:pPr marL="457200" lvl="0" indent="-342900" algn="l" rtl="0">
              <a:spcBef>
                <a:spcPts val="0"/>
              </a:spcBef>
              <a:spcAft>
                <a:spcPts val="0"/>
              </a:spcAft>
              <a:buClr>
                <a:srgbClr val="333333"/>
              </a:buClr>
              <a:buSzPts val="1800"/>
              <a:buFont typeface="Playfair Display"/>
              <a:buAutoNum type="arabicPeriod"/>
            </a:pPr>
            <a:r>
              <a:rPr lang="en" sz="1200" u="sng">
                <a:solidFill>
                  <a:schemeClr val="hlink"/>
                </a:solidFill>
                <a:latin typeface="Playfair Display"/>
                <a:ea typeface="Playfair Display"/>
                <a:cs typeface="Playfair Display"/>
                <a:sym typeface="Playfair Display"/>
                <a:hlinkClick r:id="rId5"/>
              </a:rPr>
              <a:t>https://economics.rabobank.com/publications/2015/september/latin-america-agricultural-perspectives/</a:t>
            </a:r>
            <a:endParaRPr sz="1200">
              <a:solidFill>
                <a:srgbClr val="333333"/>
              </a:solidFill>
              <a:latin typeface="Playfair Display"/>
              <a:ea typeface="Playfair Display"/>
              <a:cs typeface="Playfair Display"/>
              <a:sym typeface="Playfair Display"/>
            </a:endParaRPr>
          </a:p>
          <a:p>
            <a:pPr marL="457200" lvl="0" indent="-342900" algn="l" rtl="0">
              <a:spcBef>
                <a:spcPts val="0"/>
              </a:spcBef>
              <a:spcAft>
                <a:spcPts val="0"/>
              </a:spcAft>
              <a:buClr>
                <a:srgbClr val="333333"/>
              </a:buClr>
              <a:buSzPts val="1800"/>
              <a:buFont typeface="Playfair Display"/>
              <a:buAutoNum type="arabicPeriod"/>
            </a:pPr>
            <a:r>
              <a:rPr lang="en" sz="1200" u="sng">
                <a:solidFill>
                  <a:schemeClr val="hlink"/>
                </a:solidFill>
                <a:latin typeface="Playfair Display"/>
                <a:ea typeface="Playfair Display"/>
                <a:cs typeface="Playfair Display"/>
                <a:sym typeface="Playfair Display"/>
                <a:hlinkClick r:id="rId6"/>
              </a:rPr>
              <a:t>https://flavorverse.com/traditional-puerto-rican-desserts/</a:t>
            </a:r>
            <a:endParaRPr sz="1200">
              <a:solidFill>
                <a:srgbClr val="333333"/>
              </a:solidFill>
              <a:latin typeface="Playfair Display"/>
              <a:ea typeface="Playfair Display"/>
              <a:cs typeface="Playfair Display"/>
              <a:sym typeface="Playfair Display"/>
            </a:endParaRPr>
          </a:p>
          <a:p>
            <a:pPr marL="457200" lvl="0" indent="-342900" algn="l" rtl="0">
              <a:spcBef>
                <a:spcPts val="0"/>
              </a:spcBef>
              <a:spcAft>
                <a:spcPts val="0"/>
              </a:spcAft>
              <a:buClr>
                <a:srgbClr val="333333"/>
              </a:buClr>
              <a:buSzPts val="1800"/>
              <a:buFont typeface="Playfair Display"/>
              <a:buAutoNum type="arabicPeriod"/>
            </a:pPr>
            <a:r>
              <a:rPr lang="en" sz="1200" u="sng">
                <a:solidFill>
                  <a:schemeClr val="hlink"/>
                </a:solidFill>
                <a:latin typeface="Playfair Display"/>
                <a:ea typeface="Playfair Display"/>
                <a:cs typeface="Playfair Display"/>
                <a:sym typeface="Playfair Display"/>
                <a:hlinkClick r:id="rId7"/>
              </a:rPr>
              <a:t>https://www.dominicancooking.com/19682-dominican-desserts-most-popular-recipes.html</a:t>
            </a:r>
            <a:endParaRPr sz="1200">
              <a:solidFill>
                <a:srgbClr val="333333"/>
              </a:solidFill>
              <a:latin typeface="Playfair Display"/>
              <a:ea typeface="Playfair Display"/>
              <a:cs typeface="Playfair Display"/>
              <a:sym typeface="Playfair Display"/>
            </a:endParaRPr>
          </a:p>
          <a:p>
            <a:pPr marL="457200" lvl="0" indent="-342900" algn="l" rtl="0">
              <a:spcBef>
                <a:spcPts val="0"/>
              </a:spcBef>
              <a:spcAft>
                <a:spcPts val="0"/>
              </a:spcAft>
              <a:buClr>
                <a:srgbClr val="333333"/>
              </a:buClr>
              <a:buSzPts val="1800"/>
              <a:buFont typeface="Playfair Display"/>
              <a:buAutoNum type="arabicPeriod"/>
            </a:pPr>
            <a:r>
              <a:rPr lang="en" sz="1200" u="sng">
                <a:solidFill>
                  <a:schemeClr val="hlink"/>
                </a:solidFill>
                <a:latin typeface="Playfair Display"/>
                <a:ea typeface="Playfair Display"/>
                <a:cs typeface="Playfair Display"/>
                <a:sym typeface="Playfair Display"/>
                <a:hlinkClick r:id="rId8"/>
              </a:rPr>
              <a:t>http://www.mybigfatcubanfamily.com/2015/11/5-cuban-desserts-that-you-need-to-master/</a:t>
            </a:r>
            <a:r>
              <a:rPr lang="en" sz="1200">
                <a:solidFill>
                  <a:srgbClr val="333333"/>
                </a:solidFill>
                <a:latin typeface="Playfair Display"/>
                <a:ea typeface="Playfair Display"/>
                <a:cs typeface="Playfair Display"/>
                <a:sym typeface="Playfair Display"/>
              </a:rPr>
              <a:t> </a:t>
            </a:r>
            <a:endParaRPr sz="1200">
              <a:solidFill>
                <a:srgbClr val="333333"/>
              </a:solidFill>
              <a:latin typeface="Playfair Display"/>
              <a:ea typeface="Playfair Display"/>
              <a:cs typeface="Playfair Display"/>
              <a:sym typeface="Playfair Display"/>
            </a:endParaRPr>
          </a:p>
          <a:p>
            <a:pPr marL="457200" lvl="0" indent="0" algn="l" rtl="0">
              <a:spcBef>
                <a:spcPts val="1600"/>
              </a:spcBef>
              <a:spcAft>
                <a:spcPts val="1600"/>
              </a:spcAft>
              <a:buNone/>
            </a:pPr>
            <a:endParaRPr sz="1200">
              <a:solidFill>
                <a:srgbClr val="333333"/>
              </a:solidFill>
              <a:latin typeface="Playfair Display"/>
              <a:ea typeface="Playfair Display"/>
              <a:cs typeface="Playfair Display"/>
              <a:sym typeface="Playfair Display"/>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154100"/>
            <a:ext cx="8520600" cy="597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000">
                <a:latin typeface="Playfair Display"/>
                <a:ea typeface="Playfair Display"/>
                <a:cs typeface="Playfair Display"/>
                <a:sym typeface="Playfair Display"/>
              </a:rPr>
              <a:t>Latin America</a:t>
            </a:r>
            <a:endParaRPr sz="3000">
              <a:latin typeface="Playfair Display"/>
              <a:ea typeface="Playfair Display"/>
              <a:cs typeface="Playfair Display"/>
              <a:sym typeface="Playfair Display"/>
            </a:endParaRPr>
          </a:p>
        </p:txBody>
      </p:sp>
      <p:sp>
        <p:nvSpPr>
          <p:cNvPr id="61" name="Google Shape;61;p14"/>
          <p:cNvSpPr txBox="1"/>
          <p:nvPr/>
        </p:nvSpPr>
        <p:spPr>
          <a:xfrm>
            <a:off x="3149675" y="857250"/>
            <a:ext cx="2841600" cy="4083900"/>
          </a:xfrm>
          <a:prstGeom prst="rect">
            <a:avLst/>
          </a:prstGeom>
          <a:noFill/>
          <a:ln>
            <a:noFill/>
          </a:ln>
        </p:spPr>
        <p:txBody>
          <a:bodyPr spcFirstLastPara="1" wrap="square" lIns="91425" tIns="91425" rIns="91425" bIns="91425" anchor="t" anchorCtr="0">
            <a:noAutofit/>
          </a:bodyPr>
          <a:lstStyle/>
          <a:p>
            <a:pPr marL="0" lvl="0" indent="457200" algn="l" rtl="0">
              <a:lnSpc>
                <a:spcPct val="115000"/>
              </a:lnSpc>
              <a:spcBef>
                <a:spcPts val="0"/>
              </a:spcBef>
              <a:spcAft>
                <a:spcPts val="0"/>
              </a:spcAft>
              <a:buNone/>
            </a:pPr>
            <a:r>
              <a:rPr lang="en" u="sng">
                <a:latin typeface="Playfair Display"/>
                <a:ea typeface="Playfair Display"/>
                <a:cs typeface="Playfair Display"/>
                <a:sym typeface="Playfair Display"/>
              </a:rPr>
              <a:t>South America:</a:t>
            </a:r>
            <a:endParaRPr u="sng">
              <a:latin typeface="Playfair Display"/>
              <a:ea typeface="Playfair Display"/>
              <a:cs typeface="Playfair Display"/>
              <a:sym typeface="Playfair Display"/>
            </a:endParaRPr>
          </a:p>
          <a:p>
            <a:pPr marL="0" lvl="0" indent="0" algn="l" rtl="0">
              <a:lnSpc>
                <a:spcPct val="115000"/>
              </a:lnSpc>
              <a:spcBef>
                <a:spcPts val="0"/>
              </a:spcBef>
              <a:spcAft>
                <a:spcPts val="0"/>
              </a:spcAft>
              <a:buNone/>
            </a:pPr>
            <a:endParaRPr u="sng">
              <a:latin typeface="Playfair Display"/>
              <a:ea typeface="Playfair Display"/>
              <a:cs typeface="Playfair Display"/>
              <a:sym typeface="Playfair Display"/>
            </a:endParaRPr>
          </a:p>
          <a:p>
            <a:pPr marL="914400" lvl="0" indent="-317500" algn="l" rtl="0">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Argentina </a:t>
            </a:r>
            <a:endParaRPr>
              <a:latin typeface="Playfair Display"/>
              <a:ea typeface="Playfair Display"/>
              <a:cs typeface="Playfair Display"/>
              <a:sym typeface="Playfair Display"/>
            </a:endParaRPr>
          </a:p>
          <a:p>
            <a:pPr marL="914400" lvl="0" indent="-317500" algn="l" rtl="0">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Bolivia </a:t>
            </a:r>
            <a:endParaRPr>
              <a:latin typeface="Playfair Display"/>
              <a:ea typeface="Playfair Display"/>
              <a:cs typeface="Playfair Display"/>
              <a:sym typeface="Playfair Display"/>
            </a:endParaRPr>
          </a:p>
          <a:p>
            <a:pPr marL="914400" lvl="0" indent="-317500" algn="l" rtl="0">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Brazil</a:t>
            </a:r>
            <a:endParaRPr>
              <a:latin typeface="Playfair Display"/>
              <a:ea typeface="Playfair Display"/>
              <a:cs typeface="Playfair Display"/>
              <a:sym typeface="Playfair Display"/>
            </a:endParaRPr>
          </a:p>
          <a:p>
            <a:pPr marL="914400" lvl="0" indent="-317500" algn="l" rtl="0">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Chile </a:t>
            </a:r>
            <a:endParaRPr>
              <a:latin typeface="Playfair Display"/>
              <a:ea typeface="Playfair Display"/>
              <a:cs typeface="Playfair Display"/>
              <a:sym typeface="Playfair Display"/>
            </a:endParaRPr>
          </a:p>
          <a:p>
            <a:pPr marL="914400" lvl="0" indent="-317500" algn="l" rtl="0">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Columbia </a:t>
            </a:r>
            <a:endParaRPr>
              <a:latin typeface="Playfair Display"/>
              <a:ea typeface="Playfair Display"/>
              <a:cs typeface="Playfair Display"/>
              <a:sym typeface="Playfair Display"/>
            </a:endParaRPr>
          </a:p>
          <a:p>
            <a:pPr marL="914400" lvl="0" indent="-317500" algn="l" rtl="0">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Ecuador</a:t>
            </a:r>
            <a:endParaRPr>
              <a:latin typeface="Playfair Display"/>
              <a:ea typeface="Playfair Display"/>
              <a:cs typeface="Playfair Display"/>
              <a:sym typeface="Playfair Display"/>
            </a:endParaRPr>
          </a:p>
          <a:p>
            <a:pPr marL="914400" lvl="0" indent="-317500" algn="l" rtl="0">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Peru </a:t>
            </a:r>
            <a:endParaRPr>
              <a:latin typeface="Playfair Display"/>
              <a:ea typeface="Playfair Display"/>
              <a:cs typeface="Playfair Display"/>
              <a:sym typeface="Playfair Display"/>
            </a:endParaRPr>
          </a:p>
          <a:p>
            <a:pPr marL="914400" lvl="0" indent="-317500" algn="l" rtl="0">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Venezuela </a:t>
            </a:r>
            <a:endParaRPr>
              <a:latin typeface="Playfair Display"/>
              <a:ea typeface="Playfair Display"/>
              <a:cs typeface="Playfair Display"/>
              <a:sym typeface="Playfair Display"/>
            </a:endParaRPr>
          </a:p>
          <a:p>
            <a:pPr marL="0" lvl="0" indent="0" algn="l" rtl="0">
              <a:lnSpc>
                <a:spcPct val="115000"/>
              </a:lnSpc>
              <a:spcBef>
                <a:spcPts val="0"/>
              </a:spcBef>
              <a:spcAft>
                <a:spcPts val="0"/>
              </a:spcAft>
              <a:buNone/>
            </a:pPr>
            <a:endParaRPr u="sng">
              <a:latin typeface="Playfair Display"/>
              <a:ea typeface="Playfair Display"/>
              <a:cs typeface="Playfair Display"/>
              <a:sym typeface="Playfair Display"/>
            </a:endParaRPr>
          </a:p>
          <a:p>
            <a:pPr marL="0" lvl="0" indent="0" algn="l" rtl="0">
              <a:lnSpc>
                <a:spcPct val="115000"/>
              </a:lnSpc>
              <a:spcBef>
                <a:spcPts val="0"/>
              </a:spcBef>
              <a:spcAft>
                <a:spcPts val="0"/>
              </a:spcAft>
              <a:buNone/>
            </a:pPr>
            <a:endParaRPr u="sng">
              <a:latin typeface="Playfair Display"/>
              <a:ea typeface="Playfair Display"/>
              <a:cs typeface="Playfair Display"/>
              <a:sym typeface="Playfair Display"/>
            </a:endParaRPr>
          </a:p>
          <a:p>
            <a:pPr marL="0" lvl="0" indent="0" algn="l" rtl="0">
              <a:spcBef>
                <a:spcPts val="0"/>
              </a:spcBef>
              <a:spcAft>
                <a:spcPts val="0"/>
              </a:spcAft>
              <a:buNone/>
            </a:pPr>
            <a:endParaRPr>
              <a:latin typeface="Playfair Display"/>
              <a:ea typeface="Playfair Display"/>
              <a:cs typeface="Playfair Display"/>
              <a:sym typeface="Playfair Display"/>
            </a:endParaRPr>
          </a:p>
        </p:txBody>
      </p:sp>
      <p:sp>
        <p:nvSpPr>
          <p:cNvPr id="62" name="Google Shape;62;p14"/>
          <p:cNvSpPr txBox="1"/>
          <p:nvPr/>
        </p:nvSpPr>
        <p:spPr>
          <a:xfrm>
            <a:off x="693575" y="857250"/>
            <a:ext cx="2456100" cy="359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u="sng">
                <a:latin typeface="Playfair Display"/>
                <a:ea typeface="Playfair Display"/>
                <a:cs typeface="Playfair Display"/>
                <a:sym typeface="Playfair Display"/>
              </a:rPr>
              <a:t>North and Central America:</a:t>
            </a:r>
            <a:endParaRPr u="sng">
              <a:latin typeface="Playfair Display"/>
              <a:ea typeface="Playfair Display"/>
              <a:cs typeface="Playfair Display"/>
              <a:sym typeface="Playfair Display"/>
            </a:endParaRPr>
          </a:p>
          <a:p>
            <a:pPr marL="0" lvl="0" indent="0" algn="l" rtl="0">
              <a:spcBef>
                <a:spcPts val="0"/>
              </a:spcBef>
              <a:spcAft>
                <a:spcPts val="0"/>
              </a:spcAft>
              <a:buNone/>
            </a:pPr>
            <a:endParaRPr u="sng">
              <a:latin typeface="Playfair Display"/>
              <a:ea typeface="Playfair Display"/>
              <a:cs typeface="Playfair Display"/>
              <a:sym typeface="Playfair Display"/>
            </a:endParaRPr>
          </a:p>
          <a:p>
            <a:pPr marL="457200" lvl="0" indent="-317500" algn="l" rtl="0">
              <a:spcBef>
                <a:spcPts val="0"/>
              </a:spcBef>
              <a:spcAft>
                <a:spcPts val="0"/>
              </a:spcAft>
              <a:buSzPts val="1400"/>
              <a:buFont typeface="Playfair Display"/>
              <a:buChar char="●"/>
            </a:pPr>
            <a:r>
              <a:rPr lang="en">
                <a:latin typeface="Playfair Display"/>
                <a:ea typeface="Playfair Display"/>
                <a:cs typeface="Playfair Display"/>
                <a:sym typeface="Playfair Display"/>
              </a:rPr>
              <a:t>Costa Rica </a:t>
            </a:r>
            <a:endParaRPr>
              <a:latin typeface="Playfair Display"/>
              <a:ea typeface="Playfair Display"/>
              <a:cs typeface="Playfair Display"/>
              <a:sym typeface="Playfair Display"/>
            </a:endParaRPr>
          </a:p>
          <a:p>
            <a:pPr marL="457200" lvl="0" indent="-317500" algn="l" rtl="0">
              <a:spcBef>
                <a:spcPts val="0"/>
              </a:spcBef>
              <a:spcAft>
                <a:spcPts val="0"/>
              </a:spcAft>
              <a:buSzPts val="1400"/>
              <a:buFont typeface="Playfair Display"/>
              <a:buChar char="●"/>
            </a:pPr>
            <a:r>
              <a:rPr lang="en">
                <a:latin typeface="Playfair Display"/>
                <a:ea typeface="Playfair Display"/>
                <a:cs typeface="Playfair Display"/>
                <a:sym typeface="Playfair Display"/>
              </a:rPr>
              <a:t>El Salvador </a:t>
            </a:r>
            <a:endParaRPr>
              <a:latin typeface="Playfair Display"/>
              <a:ea typeface="Playfair Display"/>
              <a:cs typeface="Playfair Display"/>
              <a:sym typeface="Playfair Display"/>
            </a:endParaRPr>
          </a:p>
          <a:p>
            <a:pPr marL="457200" lvl="0" indent="-317500" algn="l" rtl="0">
              <a:spcBef>
                <a:spcPts val="0"/>
              </a:spcBef>
              <a:spcAft>
                <a:spcPts val="0"/>
              </a:spcAft>
              <a:buSzPts val="1400"/>
              <a:buFont typeface="Playfair Display"/>
              <a:buChar char="●"/>
            </a:pPr>
            <a:r>
              <a:rPr lang="en">
                <a:latin typeface="Playfair Display"/>
                <a:ea typeface="Playfair Display"/>
                <a:cs typeface="Playfair Display"/>
                <a:sym typeface="Playfair Display"/>
              </a:rPr>
              <a:t>Guatemala</a:t>
            </a:r>
            <a:endParaRPr>
              <a:latin typeface="Playfair Display"/>
              <a:ea typeface="Playfair Display"/>
              <a:cs typeface="Playfair Display"/>
              <a:sym typeface="Playfair Display"/>
            </a:endParaRPr>
          </a:p>
          <a:p>
            <a:pPr marL="457200" lvl="0" indent="-317500" algn="l" rtl="0">
              <a:spcBef>
                <a:spcPts val="0"/>
              </a:spcBef>
              <a:spcAft>
                <a:spcPts val="0"/>
              </a:spcAft>
              <a:buSzPts val="1400"/>
              <a:buFont typeface="Playfair Display"/>
              <a:buChar char="●"/>
            </a:pPr>
            <a:r>
              <a:rPr lang="en">
                <a:latin typeface="Playfair Display"/>
                <a:ea typeface="Playfair Display"/>
                <a:cs typeface="Playfair Display"/>
                <a:sym typeface="Playfair Display"/>
              </a:rPr>
              <a:t>Honduras </a:t>
            </a:r>
            <a:endParaRPr>
              <a:latin typeface="Playfair Display"/>
              <a:ea typeface="Playfair Display"/>
              <a:cs typeface="Playfair Display"/>
              <a:sym typeface="Playfair Display"/>
            </a:endParaRPr>
          </a:p>
          <a:p>
            <a:pPr marL="457200" lvl="0" indent="-317500" algn="l" rtl="0">
              <a:spcBef>
                <a:spcPts val="0"/>
              </a:spcBef>
              <a:spcAft>
                <a:spcPts val="0"/>
              </a:spcAft>
              <a:buSzPts val="1400"/>
              <a:buFont typeface="Playfair Display"/>
              <a:buChar char="●"/>
            </a:pPr>
            <a:r>
              <a:rPr lang="en">
                <a:latin typeface="Playfair Display"/>
                <a:ea typeface="Playfair Display"/>
                <a:cs typeface="Playfair Display"/>
                <a:sym typeface="Playfair Display"/>
              </a:rPr>
              <a:t>Mexico </a:t>
            </a:r>
            <a:endParaRPr>
              <a:latin typeface="Playfair Display"/>
              <a:ea typeface="Playfair Display"/>
              <a:cs typeface="Playfair Display"/>
              <a:sym typeface="Playfair Display"/>
            </a:endParaRPr>
          </a:p>
          <a:p>
            <a:pPr marL="457200" lvl="0" indent="-317500" algn="l" rtl="0">
              <a:spcBef>
                <a:spcPts val="0"/>
              </a:spcBef>
              <a:spcAft>
                <a:spcPts val="0"/>
              </a:spcAft>
              <a:buSzPts val="1400"/>
              <a:buFont typeface="Playfair Display"/>
              <a:buChar char="●"/>
            </a:pPr>
            <a:r>
              <a:rPr lang="en">
                <a:latin typeface="Playfair Display"/>
                <a:ea typeface="Playfair Display"/>
                <a:cs typeface="Playfair Display"/>
                <a:sym typeface="Playfair Display"/>
              </a:rPr>
              <a:t>Nicaragua </a:t>
            </a:r>
            <a:endParaRPr>
              <a:latin typeface="Playfair Display"/>
              <a:ea typeface="Playfair Display"/>
              <a:cs typeface="Playfair Display"/>
              <a:sym typeface="Playfair Display"/>
            </a:endParaRPr>
          </a:p>
          <a:p>
            <a:pPr marL="457200" lvl="0" indent="-317500" algn="l" rtl="0">
              <a:spcBef>
                <a:spcPts val="0"/>
              </a:spcBef>
              <a:spcAft>
                <a:spcPts val="0"/>
              </a:spcAft>
              <a:buSzPts val="1400"/>
              <a:buFont typeface="Playfair Display"/>
              <a:buChar char="●"/>
            </a:pPr>
            <a:r>
              <a:rPr lang="en">
                <a:latin typeface="Playfair Display"/>
                <a:ea typeface="Playfair Display"/>
                <a:cs typeface="Playfair Display"/>
                <a:sym typeface="Playfair Display"/>
              </a:rPr>
              <a:t>Panama </a:t>
            </a:r>
            <a:endParaRPr>
              <a:latin typeface="Playfair Display"/>
              <a:ea typeface="Playfair Display"/>
              <a:cs typeface="Playfair Display"/>
              <a:sym typeface="Playfair Display"/>
            </a:endParaRPr>
          </a:p>
          <a:p>
            <a:pPr marL="457200" lvl="0" indent="-317500" algn="l" rtl="0">
              <a:spcBef>
                <a:spcPts val="0"/>
              </a:spcBef>
              <a:spcAft>
                <a:spcPts val="0"/>
              </a:spcAft>
              <a:buSzPts val="1400"/>
              <a:buFont typeface="Playfair Display"/>
              <a:buChar char="●"/>
            </a:pPr>
            <a:r>
              <a:rPr lang="en">
                <a:latin typeface="Playfair Display"/>
                <a:ea typeface="Playfair Display"/>
                <a:cs typeface="Playfair Display"/>
                <a:sym typeface="Playfair Display"/>
              </a:rPr>
              <a:t>Belize</a:t>
            </a:r>
            <a:endParaRPr>
              <a:latin typeface="Playfair Display"/>
              <a:ea typeface="Playfair Display"/>
              <a:cs typeface="Playfair Display"/>
              <a:sym typeface="Playfair Display"/>
            </a:endParaRPr>
          </a:p>
        </p:txBody>
      </p:sp>
      <p:sp>
        <p:nvSpPr>
          <p:cNvPr id="63" name="Google Shape;63;p14"/>
          <p:cNvSpPr txBox="1"/>
          <p:nvPr/>
        </p:nvSpPr>
        <p:spPr>
          <a:xfrm>
            <a:off x="5779225" y="857250"/>
            <a:ext cx="2456100" cy="3361500"/>
          </a:xfrm>
          <a:prstGeom prst="rect">
            <a:avLst/>
          </a:prstGeom>
          <a:noFill/>
          <a:ln>
            <a:noFill/>
          </a:ln>
        </p:spPr>
        <p:txBody>
          <a:bodyPr spcFirstLastPara="1" wrap="square" lIns="91425" tIns="91425" rIns="91425" bIns="91425" anchor="t" anchorCtr="0">
            <a:noAutofit/>
          </a:bodyPr>
          <a:lstStyle/>
          <a:p>
            <a:pPr marL="0" lvl="0" indent="457200" algn="l" rtl="0">
              <a:spcBef>
                <a:spcPts val="0"/>
              </a:spcBef>
              <a:spcAft>
                <a:spcPts val="0"/>
              </a:spcAft>
              <a:buNone/>
            </a:pPr>
            <a:r>
              <a:rPr lang="en" u="sng">
                <a:latin typeface="Playfair Display"/>
                <a:ea typeface="Playfair Display"/>
                <a:cs typeface="Playfair Display"/>
                <a:sym typeface="Playfair Display"/>
              </a:rPr>
              <a:t>Caribbean: </a:t>
            </a:r>
            <a:endParaRPr u="sng">
              <a:latin typeface="Playfair Display"/>
              <a:ea typeface="Playfair Display"/>
              <a:cs typeface="Playfair Display"/>
              <a:sym typeface="Playfair Display"/>
            </a:endParaRPr>
          </a:p>
          <a:p>
            <a:pPr marL="0" lvl="0" indent="457200" algn="l" rtl="0">
              <a:spcBef>
                <a:spcPts val="0"/>
              </a:spcBef>
              <a:spcAft>
                <a:spcPts val="0"/>
              </a:spcAft>
              <a:buNone/>
            </a:pPr>
            <a:endParaRPr u="sng">
              <a:latin typeface="Playfair Display"/>
              <a:ea typeface="Playfair Display"/>
              <a:cs typeface="Playfair Display"/>
              <a:sym typeface="Playfair Display"/>
            </a:endParaRPr>
          </a:p>
          <a:p>
            <a:pPr marL="457200" lvl="0" indent="-317500" algn="l" rtl="0">
              <a:spcBef>
                <a:spcPts val="0"/>
              </a:spcBef>
              <a:spcAft>
                <a:spcPts val="0"/>
              </a:spcAft>
              <a:buSzPts val="1400"/>
              <a:buFont typeface="Playfair Display"/>
              <a:buChar char="●"/>
            </a:pPr>
            <a:r>
              <a:rPr lang="en">
                <a:latin typeface="Playfair Display"/>
                <a:ea typeface="Playfair Display"/>
                <a:cs typeface="Playfair Display"/>
                <a:sym typeface="Playfair Display"/>
              </a:rPr>
              <a:t>Cuba</a:t>
            </a:r>
            <a:endParaRPr>
              <a:latin typeface="Playfair Display"/>
              <a:ea typeface="Playfair Display"/>
              <a:cs typeface="Playfair Display"/>
              <a:sym typeface="Playfair Display"/>
            </a:endParaRPr>
          </a:p>
          <a:p>
            <a:pPr marL="457200" lvl="0" indent="-317500" algn="l" rtl="0">
              <a:spcBef>
                <a:spcPts val="0"/>
              </a:spcBef>
              <a:spcAft>
                <a:spcPts val="0"/>
              </a:spcAft>
              <a:buSzPts val="1400"/>
              <a:buFont typeface="Playfair Display"/>
              <a:buChar char="●"/>
            </a:pPr>
            <a:r>
              <a:rPr lang="en">
                <a:latin typeface="Playfair Display"/>
                <a:ea typeface="Playfair Display"/>
                <a:cs typeface="Playfair Display"/>
                <a:sym typeface="Playfair Display"/>
              </a:rPr>
              <a:t>Dominican Republic</a:t>
            </a:r>
            <a:endParaRPr>
              <a:latin typeface="Playfair Display"/>
              <a:ea typeface="Playfair Display"/>
              <a:cs typeface="Playfair Display"/>
              <a:sym typeface="Playfair Display"/>
            </a:endParaRPr>
          </a:p>
          <a:p>
            <a:pPr marL="457200" lvl="0" indent="-317500" algn="l" rtl="0">
              <a:spcBef>
                <a:spcPts val="0"/>
              </a:spcBef>
              <a:spcAft>
                <a:spcPts val="0"/>
              </a:spcAft>
              <a:buSzPts val="1400"/>
              <a:buFont typeface="Playfair Display"/>
              <a:buChar char="●"/>
            </a:pPr>
            <a:r>
              <a:rPr lang="en">
                <a:latin typeface="Playfair Display"/>
                <a:ea typeface="Playfair Display"/>
                <a:cs typeface="Playfair Display"/>
                <a:sym typeface="Playfair Display"/>
              </a:rPr>
              <a:t>Haiti</a:t>
            </a:r>
            <a:endParaRPr>
              <a:latin typeface="Playfair Display"/>
              <a:ea typeface="Playfair Display"/>
              <a:cs typeface="Playfair Display"/>
              <a:sym typeface="Playfair Display"/>
            </a:endParaRPr>
          </a:p>
          <a:p>
            <a:pPr marL="457200" lvl="0" indent="-317500" algn="l" rtl="0">
              <a:spcBef>
                <a:spcPts val="0"/>
              </a:spcBef>
              <a:spcAft>
                <a:spcPts val="0"/>
              </a:spcAft>
              <a:buSzPts val="1400"/>
              <a:buFont typeface="Playfair Display"/>
              <a:buChar char="●"/>
            </a:pPr>
            <a:r>
              <a:rPr lang="en">
                <a:latin typeface="Playfair Display"/>
                <a:ea typeface="Playfair Display"/>
                <a:cs typeface="Playfair Display"/>
                <a:sym typeface="Playfair Display"/>
              </a:rPr>
              <a:t>Puerto Rico</a:t>
            </a:r>
            <a:endParaRPr>
              <a:latin typeface="Playfair Display"/>
              <a:ea typeface="Playfair Display"/>
              <a:cs typeface="Playfair Display"/>
              <a:sym typeface="Playfair Display"/>
            </a:endParaRPr>
          </a:p>
          <a:p>
            <a:pPr marL="457200" lvl="0" indent="-317500" algn="l" rtl="0">
              <a:spcBef>
                <a:spcPts val="0"/>
              </a:spcBef>
              <a:spcAft>
                <a:spcPts val="0"/>
              </a:spcAft>
              <a:buSzPts val="1400"/>
              <a:buFont typeface="Playfair Display"/>
              <a:buChar char="●"/>
            </a:pPr>
            <a:r>
              <a:rPr lang="en">
                <a:latin typeface="Playfair Display"/>
                <a:ea typeface="Playfair Display"/>
                <a:cs typeface="Playfair Display"/>
                <a:sym typeface="Playfair Display"/>
              </a:rPr>
              <a:t>Saint Martin</a:t>
            </a:r>
            <a:endParaRPr>
              <a:latin typeface="Playfair Display"/>
              <a:ea typeface="Playfair Display"/>
              <a:cs typeface="Playfair Display"/>
              <a:sym typeface="Playfair Display"/>
            </a:endParaRPr>
          </a:p>
          <a:p>
            <a:pPr marL="914400" lvl="0" indent="0" algn="l" rtl="0">
              <a:spcBef>
                <a:spcPts val="0"/>
              </a:spcBef>
              <a:spcAft>
                <a:spcPts val="0"/>
              </a:spcAft>
              <a:buNone/>
            </a:pPr>
            <a:endParaRPr>
              <a:latin typeface="Playfair Display"/>
              <a:ea typeface="Playfair Display"/>
              <a:cs typeface="Playfair Display"/>
              <a:sym typeface="Playfair Display"/>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a:latin typeface="Playfair Display"/>
                <a:ea typeface="Playfair Display"/>
                <a:cs typeface="Playfair Display"/>
                <a:sym typeface="Playfair Display"/>
              </a:rPr>
              <a:t>Natural Food Sources</a:t>
            </a:r>
            <a:endParaRPr sz="2400">
              <a:latin typeface="Playfair Display"/>
              <a:ea typeface="Playfair Display"/>
              <a:cs typeface="Playfair Display"/>
              <a:sym typeface="Playfair Display"/>
            </a:endParaRPr>
          </a:p>
        </p:txBody>
      </p:sp>
      <p:sp>
        <p:nvSpPr>
          <p:cNvPr id="69" name="Google Shape;69;p15"/>
          <p:cNvSpPr txBox="1">
            <a:spLocks noGrp="1"/>
          </p:cNvSpPr>
          <p:nvPr>
            <p:ph type="body" idx="1"/>
          </p:nvPr>
        </p:nvSpPr>
        <p:spPr>
          <a:xfrm>
            <a:off x="311700" y="1152475"/>
            <a:ext cx="20577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Font typeface="Playfair Display"/>
              <a:buChar char="●"/>
            </a:pPr>
            <a:r>
              <a:rPr lang="en">
                <a:solidFill>
                  <a:srgbClr val="000000"/>
                </a:solidFill>
                <a:latin typeface="Playfair Display"/>
                <a:ea typeface="Playfair Display"/>
                <a:cs typeface="Playfair Display"/>
                <a:sym typeface="Playfair Display"/>
              </a:rPr>
              <a:t>Coffee</a:t>
            </a:r>
            <a:endParaRPr>
              <a:solidFill>
                <a:srgbClr val="000000"/>
              </a:solidFill>
              <a:latin typeface="Playfair Display"/>
              <a:ea typeface="Playfair Display"/>
              <a:cs typeface="Playfair Display"/>
              <a:sym typeface="Playfair Display"/>
            </a:endParaRPr>
          </a:p>
          <a:p>
            <a:pPr marL="457200" lvl="0" indent="-342900" algn="l" rtl="0">
              <a:spcBef>
                <a:spcPts val="0"/>
              </a:spcBef>
              <a:spcAft>
                <a:spcPts val="0"/>
              </a:spcAft>
              <a:buClr>
                <a:srgbClr val="000000"/>
              </a:buClr>
              <a:buSzPts val="1800"/>
              <a:buFont typeface="Playfair Display"/>
              <a:buChar char="●"/>
            </a:pPr>
            <a:r>
              <a:rPr lang="en">
                <a:solidFill>
                  <a:srgbClr val="000000"/>
                </a:solidFill>
                <a:latin typeface="Playfair Display"/>
                <a:ea typeface="Playfair Display"/>
                <a:cs typeface="Playfair Display"/>
                <a:sym typeface="Playfair Display"/>
              </a:rPr>
              <a:t>Cacao (cocoa)</a:t>
            </a:r>
            <a:endParaRPr>
              <a:solidFill>
                <a:srgbClr val="000000"/>
              </a:solidFill>
              <a:latin typeface="Playfair Display"/>
              <a:ea typeface="Playfair Display"/>
              <a:cs typeface="Playfair Display"/>
              <a:sym typeface="Playfair Display"/>
            </a:endParaRPr>
          </a:p>
          <a:p>
            <a:pPr marL="457200" lvl="0" indent="-342900" algn="l" rtl="0">
              <a:spcBef>
                <a:spcPts val="0"/>
              </a:spcBef>
              <a:spcAft>
                <a:spcPts val="0"/>
              </a:spcAft>
              <a:buClr>
                <a:srgbClr val="000000"/>
              </a:buClr>
              <a:buSzPts val="1800"/>
              <a:buFont typeface="Playfair Display"/>
              <a:buChar char="●"/>
            </a:pPr>
            <a:r>
              <a:rPr lang="en">
                <a:solidFill>
                  <a:srgbClr val="000000"/>
                </a:solidFill>
                <a:latin typeface="Playfair Display"/>
                <a:ea typeface="Playfair Display"/>
                <a:cs typeface="Playfair Display"/>
                <a:sym typeface="Playfair Display"/>
              </a:rPr>
              <a:t>Rice</a:t>
            </a:r>
            <a:endParaRPr>
              <a:solidFill>
                <a:srgbClr val="000000"/>
              </a:solidFill>
              <a:latin typeface="Playfair Display"/>
              <a:ea typeface="Playfair Display"/>
              <a:cs typeface="Playfair Display"/>
              <a:sym typeface="Playfair Display"/>
            </a:endParaRPr>
          </a:p>
          <a:p>
            <a:pPr marL="457200" lvl="0" indent="-342900" algn="l" rtl="0">
              <a:spcBef>
                <a:spcPts val="0"/>
              </a:spcBef>
              <a:spcAft>
                <a:spcPts val="0"/>
              </a:spcAft>
              <a:buClr>
                <a:srgbClr val="000000"/>
              </a:buClr>
              <a:buSzPts val="1800"/>
              <a:buFont typeface="Playfair Display"/>
              <a:buChar char="●"/>
            </a:pPr>
            <a:r>
              <a:rPr lang="en">
                <a:solidFill>
                  <a:srgbClr val="000000"/>
                </a:solidFill>
                <a:latin typeface="Playfair Display"/>
                <a:ea typeface="Playfair Display"/>
                <a:cs typeface="Playfair Display"/>
                <a:sym typeface="Playfair Display"/>
              </a:rPr>
              <a:t>Cashews</a:t>
            </a:r>
            <a:endParaRPr>
              <a:solidFill>
                <a:srgbClr val="000000"/>
              </a:solidFill>
              <a:latin typeface="Playfair Display"/>
              <a:ea typeface="Playfair Display"/>
              <a:cs typeface="Playfair Display"/>
              <a:sym typeface="Playfair Display"/>
            </a:endParaRPr>
          </a:p>
          <a:p>
            <a:pPr marL="457200" lvl="0" indent="-342900" algn="l" rtl="0">
              <a:spcBef>
                <a:spcPts val="0"/>
              </a:spcBef>
              <a:spcAft>
                <a:spcPts val="0"/>
              </a:spcAft>
              <a:buClr>
                <a:srgbClr val="000000"/>
              </a:buClr>
              <a:buSzPts val="1800"/>
              <a:buFont typeface="Playfair Display"/>
              <a:buChar char="●"/>
            </a:pPr>
            <a:r>
              <a:rPr lang="en">
                <a:solidFill>
                  <a:srgbClr val="000000"/>
                </a:solidFill>
                <a:latin typeface="Playfair Display"/>
                <a:ea typeface="Playfair Display"/>
                <a:cs typeface="Playfair Display"/>
                <a:sym typeface="Playfair Display"/>
              </a:rPr>
              <a:t>Brazil Nuts</a:t>
            </a:r>
            <a:endParaRPr>
              <a:solidFill>
                <a:srgbClr val="000000"/>
              </a:solidFill>
              <a:latin typeface="Playfair Display"/>
              <a:ea typeface="Playfair Display"/>
              <a:cs typeface="Playfair Display"/>
              <a:sym typeface="Playfair Display"/>
            </a:endParaRPr>
          </a:p>
          <a:p>
            <a:pPr marL="457200" lvl="0" indent="0" algn="l" rtl="0">
              <a:spcBef>
                <a:spcPts val="1600"/>
              </a:spcBef>
              <a:spcAft>
                <a:spcPts val="0"/>
              </a:spcAft>
              <a:buNone/>
            </a:pPr>
            <a:endParaRPr>
              <a:solidFill>
                <a:srgbClr val="000000"/>
              </a:solidFill>
              <a:latin typeface="Playfair Display"/>
              <a:ea typeface="Playfair Display"/>
              <a:cs typeface="Playfair Display"/>
              <a:sym typeface="Playfair Display"/>
            </a:endParaRPr>
          </a:p>
          <a:p>
            <a:pPr marL="457200" lvl="0" indent="0" algn="l" rtl="0">
              <a:spcBef>
                <a:spcPts val="1600"/>
              </a:spcBef>
              <a:spcAft>
                <a:spcPts val="0"/>
              </a:spcAft>
              <a:buNone/>
            </a:pPr>
            <a:endParaRPr>
              <a:solidFill>
                <a:srgbClr val="000000"/>
              </a:solidFill>
              <a:latin typeface="Playfair Display"/>
              <a:ea typeface="Playfair Display"/>
              <a:cs typeface="Playfair Display"/>
              <a:sym typeface="Playfair Display"/>
            </a:endParaRPr>
          </a:p>
          <a:p>
            <a:pPr marL="914400" lvl="0" indent="0" algn="l" rtl="0">
              <a:spcBef>
                <a:spcPts val="1600"/>
              </a:spcBef>
              <a:spcAft>
                <a:spcPts val="1600"/>
              </a:spcAft>
              <a:buNone/>
            </a:pPr>
            <a:endParaRPr>
              <a:solidFill>
                <a:srgbClr val="000000"/>
              </a:solidFill>
              <a:latin typeface="Playfair Display"/>
              <a:ea typeface="Playfair Display"/>
              <a:cs typeface="Playfair Display"/>
              <a:sym typeface="Playfair Display"/>
            </a:endParaRPr>
          </a:p>
        </p:txBody>
      </p:sp>
      <p:sp>
        <p:nvSpPr>
          <p:cNvPr id="70" name="Google Shape;70;p15"/>
          <p:cNvSpPr txBox="1"/>
          <p:nvPr/>
        </p:nvSpPr>
        <p:spPr>
          <a:xfrm>
            <a:off x="2456175" y="1136575"/>
            <a:ext cx="2542800" cy="34386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SzPts val="1800"/>
              <a:buFont typeface="Playfair Display"/>
              <a:buChar char="●"/>
            </a:pPr>
            <a:r>
              <a:rPr lang="en" sz="1800">
                <a:latin typeface="Playfair Display"/>
                <a:ea typeface="Playfair Display"/>
                <a:cs typeface="Playfair Display"/>
                <a:sym typeface="Playfair Display"/>
              </a:rPr>
              <a:t>Avocado </a:t>
            </a:r>
            <a:endParaRPr sz="1800">
              <a:latin typeface="Playfair Display"/>
              <a:ea typeface="Playfair Display"/>
              <a:cs typeface="Playfair Display"/>
              <a:sym typeface="Playfair Display"/>
            </a:endParaRPr>
          </a:p>
          <a:p>
            <a:pPr marL="457200" lvl="0" indent="-342900" algn="l" rtl="0">
              <a:spcBef>
                <a:spcPts val="0"/>
              </a:spcBef>
              <a:spcAft>
                <a:spcPts val="0"/>
              </a:spcAft>
              <a:buSzPts val="1800"/>
              <a:buFont typeface="Playfair Display"/>
              <a:buChar char="●"/>
            </a:pPr>
            <a:r>
              <a:rPr lang="en" sz="1800">
                <a:latin typeface="Playfair Display"/>
                <a:ea typeface="Playfair Display"/>
                <a:cs typeface="Playfair Display"/>
                <a:sym typeface="Playfair Display"/>
              </a:rPr>
              <a:t>Papaya </a:t>
            </a:r>
            <a:endParaRPr sz="1800">
              <a:latin typeface="Playfair Display"/>
              <a:ea typeface="Playfair Display"/>
              <a:cs typeface="Playfair Display"/>
              <a:sym typeface="Playfair Display"/>
            </a:endParaRPr>
          </a:p>
          <a:p>
            <a:pPr marL="457200" lvl="0" indent="-342900" algn="l" rtl="0">
              <a:spcBef>
                <a:spcPts val="0"/>
              </a:spcBef>
              <a:spcAft>
                <a:spcPts val="0"/>
              </a:spcAft>
              <a:buSzPts val="1800"/>
              <a:buFont typeface="Playfair Display"/>
              <a:buChar char="●"/>
            </a:pPr>
            <a:r>
              <a:rPr lang="en" sz="1800">
                <a:latin typeface="Playfair Display"/>
                <a:ea typeface="Playfair Display"/>
                <a:cs typeface="Playfair Display"/>
                <a:sym typeface="Playfair Display"/>
              </a:rPr>
              <a:t>Pineapple</a:t>
            </a:r>
            <a:endParaRPr sz="1800">
              <a:latin typeface="Playfair Display"/>
              <a:ea typeface="Playfair Display"/>
              <a:cs typeface="Playfair Display"/>
              <a:sym typeface="Playfair Display"/>
            </a:endParaRPr>
          </a:p>
          <a:p>
            <a:pPr marL="457200" lvl="0" indent="-342900" algn="l" rtl="0">
              <a:spcBef>
                <a:spcPts val="0"/>
              </a:spcBef>
              <a:spcAft>
                <a:spcPts val="0"/>
              </a:spcAft>
              <a:buSzPts val="1800"/>
              <a:buFont typeface="Playfair Display"/>
              <a:buChar char="●"/>
            </a:pPr>
            <a:r>
              <a:rPr lang="en" sz="1800">
                <a:latin typeface="Playfair Display"/>
                <a:ea typeface="Playfair Display"/>
                <a:cs typeface="Playfair Display"/>
                <a:sym typeface="Playfair Display"/>
              </a:rPr>
              <a:t>Guava</a:t>
            </a:r>
            <a:endParaRPr sz="1800">
              <a:latin typeface="Playfair Display"/>
              <a:ea typeface="Playfair Display"/>
              <a:cs typeface="Playfair Display"/>
              <a:sym typeface="Playfair Display"/>
            </a:endParaRPr>
          </a:p>
          <a:p>
            <a:pPr marL="457200" lvl="0" indent="-342900" algn="l" rtl="0">
              <a:spcBef>
                <a:spcPts val="0"/>
              </a:spcBef>
              <a:spcAft>
                <a:spcPts val="0"/>
              </a:spcAft>
              <a:buSzPts val="1800"/>
              <a:buFont typeface="Playfair Display"/>
              <a:buChar char="●"/>
            </a:pPr>
            <a:r>
              <a:rPr lang="en" sz="1800">
                <a:latin typeface="Playfair Display"/>
                <a:ea typeface="Playfair Display"/>
                <a:cs typeface="Playfair Display"/>
                <a:sym typeface="Playfair Display"/>
              </a:rPr>
              <a:t>Cape Gooseberry</a:t>
            </a:r>
            <a:endParaRPr sz="1800">
              <a:latin typeface="Playfair Display"/>
              <a:ea typeface="Playfair Display"/>
              <a:cs typeface="Playfair Display"/>
              <a:sym typeface="Playfair Display"/>
            </a:endParaRPr>
          </a:p>
          <a:p>
            <a:pPr marL="457200" lvl="0" indent="-342900" algn="l" rtl="0">
              <a:spcBef>
                <a:spcPts val="0"/>
              </a:spcBef>
              <a:spcAft>
                <a:spcPts val="0"/>
              </a:spcAft>
              <a:buSzPts val="1800"/>
              <a:buFont typeface="Playfair Display"/>
              <a:buChar char="●"/>
            </a:pPr>
            <a:r>
              <a:rPr lang="en" sz="1800">
                <a:latin typeface="Playfair Display"/>
                <a:ea typeface="Playfair Display"/>
                <a:cs typeface="Playfair Display"/>
                <a:sym typeface="Playfair Display"/>
              </a:rPr>
              <a:t>Tamarind</a:t>
            </a:r>
            <a:endParaRPr sz="1800">
              <a:latin typeface="Playfair Display"/>
              <a:ea typeface="Playfair Display"/>
              <a:cs typeface="Playfair Display"/>
              <a:sym typeface="Playfair Display"/>
            </a:endParaRPr>
          </a:p>
          <a:p>
            <a:pPr marL="457200" lvl="0" indent="-342900" algn="l" rtl="0">
              <a:spcBef>
                <a:spcPts val="0"/>
              </a:spcBef>
              <a:spcAft>
                <a:spcPts val="0"/>
              </a:spcAft>
              <a:buSzPts val="1800"/>
              <a:buFont typeface="Playfair Display"/>
              <a:buChar char="●"/>
            </a:pPr>
            <a:r>
              <a:rPr lang="en" sz="1800">
                <a:latin typeface="Playfair Display"/>
                <a:ea typeface="Playfair Display"/>
                <a:cs typeface="Playfair Display"/>
                <a:sym typeface="Playfair Display"/>
              </a:rPr>
              <a:t>Dragon Fruit</a:t>
            </a:r>
            <a:endParaRPr sz="1800">
              <a:latin typeface="Playfair Display"/>
              <a:ea typeface="Playfair Display"/>
              <a:cs typeface="Playfair Display"/>
              <a:sym typeface="Playfair Display"/>
            </a:endParaRPr>
          </a:p>
          <a:p>
            <a:pPr marL="457200" lvl="0" indent="-342900" algn="l" rtl="0">
              <a:spcBef>
                <a:spcPts val="0"/>
              </a:spcBef>
              <a:spcAft>
                <a:spcPts val="0"/>
              </a:spcAft>
              <a:buSzPts val="1800"/>
              <a:buFont typeface="Playfair Display"/>
              <a:buChar char="●"/>
            </a:pPr>
            <a:r>
              <a:rPr lang="en" sz="1800">
                <a:latin typeface="Playfair Display"/>
                <a:ea typeface="Playfair Display"/>
                <a:cs typeface="Playfair Display"/>
                <a:sym typeface="Playfair Display"/>
              </a:rPr>
              <a:t>Passion Fruit</a:t>
            </a:r>
            <a:endParaRPr sz="1800">
              <a:latin typeface="Playfair Display"/>
              <a:ea typeface="Playfair Display"/>
              <a:cs typeface="Playfair Display"/>
              <a:sym typeface="Playfair Display"/>
            </a:endParaRPr>
          </a:p>
          <a:p>
            <a:pPr marL="457200" lvl="0" indent="0" algn="l" rtl="0">
              <a:spcBef>
                <a:spcPts val="0"/>
              </a:spcBef>
              <a:spcAft>
                <a:spcPts val="0"/>
              </a:spcAft>
              <a:buNone/>
            </a:pPr>
            <a:endParaRPr sz="1800">
              <a:latin typeface="Playfair Display"/>
              <a:ea typeface="Playfair Display"/>
              <a:cs typeface="Playfair Display"/>
              <a:sym typeface="Playfair Display"/>
            </a:endParaRPr>
          </a:p>
        </p:txBody>
      </p:sp>
      <p:sp>
        <p:nvSpPr>
          <p:cNvPr id="71" name="Google Shape;71;p15"/>
          <p:cNvSpPr txBox="1"/>
          <p:nvPr/>
        </p:nvSpPr>
        <p:spPr>
          <a:xfrm>
            <a:off x="5056800" y="1117325"/>
            <a:ext cx="2957100" cy="34515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SzPts val="1800"/>
              <a:buFont typeface="Playfair Display"/>
              <a:buChar char="●"/>
            </a:pPr>
            <a:r>
              <a:rPr lang="en" sz="1800">
                <a:latin typeface="Playfair Display"/>
                <a:ea typeface="Playfair Display"/>
                <a:cs typeface="Playfair Display"/>
                <a:sym typeface="Playfair Display"/>
              </a:rPr>
              <a:t>Cassava (yuca)</a:t>
            </a:r>
            <a:endParaRPr sz="1800">
              <a:latin typeface="Playfair Display"/>
              <a:ea typeface="Playfair Display"/>
              <a:cs typeface="Playfair Display"/>
              <a:sym typeface="Playfair Display"/>
            </a:endParaRPr>
          </a:p>
          <a:p>
            <a:pPr marL="457200" lvl="0" indent="-342900" algn="l" rtl="0">
              <a:spcBef>
                <a:spcPts val="0"/>
              </a:spcBef>
              <a:spcAft>
                <a:spcPts val="0"/>
              </a:spcAft>
              <a:buSzPts val="1800"/>
              <a:buFont typeface="Playfair Display"/>
              <a:buChar char="●"/>
            </a:pPr>
            <a:r>
              <a:rPr lang="en" sz="1800">
                <a:latin typeface="Playfair Display"/>
                <a:ea typeface="Playfair Display"/>
                <a:cs typeface="Playfair Display"/>
                <a:sym typeface="Playfair Display"/>
              </a:rPr>
              <a:t>Chia</a:t>
            </a:r>
            <a:endParaRPr sz="1800">
              <a:latin typeface="Playfair Display"/>
              <a:ea typeface="Playfair Display"/>
              <a:cs typeface="Playfair Display"/>
              <a:sym typeface="Playfair Display"/>
            </a:endParaRPr>
          </a:p>
          <a:p>
            <a:pPr marL="457200" lvl="0" indent="-342900" algn="l" rtl="0">
              <a:spcBef>
                <a:spcPts val="0"/>
              </a:spcBef>
              <a:spcAft>
                <a:spcPts val="0"/>
              </a:spcAft>
              <a:buSzPts val="1800"/>
              <a:buFont typeface="Playfair Display"/>
              <a:buChar char="●"/>
            </a:pPr>
            <a:r>
              <a:rPr lang="en" sz="1800">
                <a:latin typeface="Playfair Display"/>
                <a:ea typeface="Playfair Display"/>
                <a:cs typeface="Playfair Display"/>
                <a:sym typeface="Playfair Display"/>
              </a:rPr>
              <a:t>Corn</a:t>
            </a:r>
            <a:endParaRPr sz="1800">
              <a:latin typeface="Playfair Display"/>
              <a:ea typeface="Playfair Display"/>
              <a:cs typeface="Playfair Display"/>
              <a:sym typeface="Playfair Display"/>
            </a:endParaRPr>
          </a:p>
          <a:p>
            <a:pPr marL="457200" lvl="0" indent="-342900" algn="l" rtl="0">
              <a:spcBef>
                <a:spcPts val="0"/>
              </a:spcBef>
              <a:spcAft>
                <a:spcPts val="0"/>
              </a:spcAft>
              <a:buSzPts val="1800"/>
              <a:buFont typeface="Playfair Display"/>
              <a:buChar char="●"/>
            </a:pPr>
            <a:r>
              <a:rPr lang="en" sz="1800">
                <a:latin typeface="Playfair Display"/>
                <a:ea typeface="Playfair Display"/>
                <a:cs typeface="Playfair Display"/>
                <a:sym typeface="Playfair Display"/>
              </a:rPr>
              <a:t>Peppers</a:t>
            </a:r>
            <a:endParaRPr sz="1800">
              <a:latin typeface="Playfair Display"/>
              <a:ea typeface="Playfair Display"/>
              <a:cs typeface="Playfair Display"/>
              <a:sym typeface="Playfair Display"/>
            </a:endParaRPr>
          </a:p>
          <a:p>
            <a:pPr marL="457200" lvl="0" indent="-342900" algn="l" rtl="0">
              <a:spcBef>
                <a:spcPts val="0"/>
              </a:spcBef>
              <a:spcAft>
                <a:spcPts val="0"/>
              </a:spcAft>
              <a:buSzPts val="1800"/>
              <a:buFont typeface="Playfair Display"/>
              <a:buChar char="●"/>
            </a:pPr>
            <a:r>
              <a:rPr lang="en" sz="1800">
                <a:latin typeface="Playfair Display"/>
                <a:ea typeface="Playfair Display"/>
                <a:cs typeface="Playfair Display"/>
                <a:sym typeface="Playfair Display"/>
              </a:rPr>
              <a:t>Potatoes</a:t>
            </a:r>
            <a:endParaRPr sz="1800">
              <a:latin typeface="Playfair Display"/>
              <a:ea typeface="Playfair Display"/>
              <a:cs typeface="Playfair Display"/>
              <a:sym typeface="Playfair Display"/>
            </a:endParaRPr>
          </a:p>
          <a:p>
            <a:pPr marL="457200" lvl="0" indent="-342900" algn="l" rtl="0">
              <a:spcBef>
                <a:spcPts val="0"/>
              </a:spcBef>
              <a:spcAft>
                <a:spcPts val="0"/>
              </a:spcAft>
              <a:buSzPts val="1800"/>
              <a:buFont typeface="Playfair Display"/>
              <a:buChar char="●"/>
            </a:pPr>
            <a:r>
              <a:rPr lang="en" sz="1800">
                <a:latin typeface="Playfair Display"/>
                <a:ea typeface="Playfair Display"/>
                <a:cs typeface="Playfair Display"/>
                <a:sym typeface="Playfair Display"/>
              </a:rPr>
              <a:t>Sweet Potato</a:t>
            </a:r>
            <a:endParaRPr sz="1800">
              <a:latin typeface="Playfair Display"/>
              <a:ea typeface="Playfair Display"/>
              <a:cs typeface="Playfair Display"/>
              <a:sym typeface="Playfair Display"/>
            </a:endParaRPr>
          </a:p>
          <a:p>
            <a:pPr marL="457200" lvl="0" indent="-342900" algn="l" rtl="0">
              <a:spcBef>
                <a:spcPts val="0"/>
              </a:spcBef>
              <a:spcAft>
                <a:spcPts val="0"/>
              </a:spcAft>
              <a:buSzPts val="1800"/>
              <a:buFont typeface="Playfair Display"/>
              <a:buChar char="●"/>
            </a:pPr>
            <a:r>
              <a:rPr lang="en" sz="1800">
                <a:latin typeface="Playfair Display"/>
                <a:ea typeface="Playfair Display"/>
                <a:cs typeface="Playfair Display"/>
                <a:sym typeface="Playfair Display"/>
              </a:rPr>
              <a:t>Tomatillo</a:t>
            </a:r>
            <a:endParaRPr sz="1800">
              <a:latin typeface="Playfair Display"/>
              <a:ea typeface="Playfair Display"/>
              <a:cs typeface="Playfair Display"/>
              <a:sym typeface="Playfair Display"/>
            </a:endParaRPr>
          </a:p>
          <a:p>
            <a:pPr marL="457200" lvl="0" indent="-342900" algn="l" rtl="0">
              <a:spcBef>
                <a:spcPts val="0"/>
              </a:spcBef>
              <a:spcAft>
                <a:spcPts val="0"/>
              </a:spcAft>
              <a:buSzPts val="1800"/>
              <a:buFont typeface="Playfair Display"/>
              <a:buChar char="●"/>
            </a:pPr>
            <a:r>
              <a:rPr lang="en" sz="1800">
                <a:latin typeface="Playfair Display"/>
                <a:ea typeface="Playfair Display"/>
                <a:cs typeface="Playfair Display"/>
                <a:sym typeface="Playfair Display"/>
              </a:rPr>
              <a:t>Tomatoes</a:t>
            </a:r>
            <a:endParaRPr sz="1800">
              <a:latin typeface="Playfair Display"/>
              <a:ea typeface="Playfair Display"/>
              <a:cs typeface="Playfair Display"/>
              <a:sym typeface="Playfair Display"/>
            </a:endParaRPr>
          </a:p>
          <a:p>
            <a:pPr marL="457200" lvl="0" indent="0" algn="l" rtl="0">
              <a:spcBef>
                <a:spcPts val="0"/>
              </a:spcBef>
              <a:spcAft>
                <a:spcPts val="0"/>
              </a:spcAft>
              <a:buNone/>
            </a:pPr>
            <a:endParaRPr sz="1800">
              <a:latin typeface="Playfair Display"/>
              <a:ea typeface="Playfair Display"/>
              <a:cs typeface="Playfair Display"/>
              <a:sym typeface="Playfair Display"/>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5"/>
        <p:cNvGrpSpPr/>
        <p:nvPr/>
      </p:nvGrpSpPr>
      <p:grpSpPr>
        <a:xfrm>
          <a:off x="0" y="0"/>
          <a:ext cx="0" cy="0"/>
          <a:chOff x="0" y="0"/>
          <a:chExt cx="0" cy="0"/>
        </a:xfrm>
      </p:grpSpPr>
      <p:sp>
        <p:nvSpPr>
          <p:cNvPr id="76" name="Google Shape;76;p16"/>
          <p:cNvSpPr txBox="1">
            <a:spLocks noGrp="1"/>
          </p:cNvSpPr>
          <p:nvPr>
            <p:ph type="title"/>
          </p:nvPr>
        </p:nvSpPr>
        <p:spPr>
          <a:xfrm>
            <a:off x="311700" y="0"/>
            <a:ext cx="8520600" cy="491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a:latin typeface="Playfair Display"/>
                <a:ea typeface="Playfair Display"/>
                <a:cs typeface="Playfair Display"/>
                <a:sym typeface="Playfair Display"/>
              </a:rPr>
              <a:t>Desserts</a:t>
            </a:r>
            <a:endParaRPr sz="2400">
              <a:latin typeface="Playfair Display"/>
              <a:ea typeface="Playfair Display"/>
              <a:cs typeface="Playfair Display"/>
              <a:sym typeface="Playfair Display"/>
            </a:endParaRPr>
          </a:p>
        </p:txBody>
      </p:sp>
      <p:sp>
        <p:nvSpPr>
          <p:cNvPr id="77" name="Google Shape;77;p16"/>
          <p:cNvSpPr txBox="1">
            <a:spLocks noGrp="1"/>
          </p:cNvSpPr>
          <p:nvPr>
            <p:ph type="body" idx="1"/>
          </p:nvPr>
        </p:nvSpPr>
        <p:spPr>
          <a:xfrm>
            <a:off x="311700" y="433450"/>
            <a:ext cx="8520600" cy="47100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Clr>
                <a:srgbClr val="000000"/>
              </a:buClr>
              <a:buSzPts val="1200"/>
              <a:buFont typeface="Playfair Display"/>
              <a:buChar char="●"/>
            </a:pPr>
            <a:r>
              <a:rPr lang="en" sz="1200" dirty="0">
                <a:solidFill>
                  <a:srgbClr val="000000"/>
                </a:solidFill>
                <a:latin typeface="Playfair Display"/>
                <a:ea typeface="Playfair Display"/>
                <a:cs typeface="Playfair Display"/>
                <a:sym typeface="Playfair Display"/>
              </a:rPr>
              <a:t>Puerto Rico</a:t>
            </a:r>
            <a:endParaRPr sz="1200" dirty="0">
              <a:solidFill>
                <a:srgbClr val="000000"/>
              </a:solidFill>
              <a:latin typeface="Playfair Display"/>
              <a:ea typeface="Playfair Display"/>
              <a:cs typeface="Playfair Display"/>
              <a:sym typeface="Playfair Display"/>
            </a:endParaRPr>
          </a:p>
          <a:p>
            <a:pPr marL="914400" lvl="1" indent="-304800" algn="l" rtl="0">
              <a:spcBef>
                <a:spcPts val="0"/>
              </a:spcBef>
              <a:spcAft>
                <a:spcPts val="0"/>
              </a:spcAft>
              <a:buClr>
                <a:srgbClr val="000000"/>
              </a:buClr>
              <a:buSzPts val="1200"/>
              <a:buFont typeface="Playfair Display"/>
              <a:buChar char="○"/>
            </a:pPr>
            <a:r>
              <a:rPr lang="en" sz="1200" b="1" dirty="0">
                <a:solidFill>
                  <a:srgbClr val="000000"/>
                </a:solidFill>
                <a:latin typeface="Playfair Display"/>
                <a:ea typeface="Playfair Display"/>
                <a:cs typeface="Playfair Display"/>
                <a:sym typeface="Playfair Display"/>
              </a:rPr>
              <a:t>Flan</a:t>
            </a:r>
            <a:r>
              <a:rPr lang="en" sz="1200" dirty="0">
                <a:solidFill>
                  <a:srgbClr val="000000"/>
                </a:solidFill>
                <a:latin typeface="Playfair Display"/>
                <a:ea typeface="Playfair Display"/>
                <a:cs typeface="Playfair Display"/>
                <a:sym typeface="Playfair Display"/>
              </a:rPr>
              <a:t>: A traditional Puerto Rican dessert with a creamy texture resembling a cheesecake or custard and usually covered in caramel.  There are different flavors such as chocolate or coconut but vanilla is the most popular</a:t>
            </a:r>
            <a:endParaRPr sz="1200" dirty="0">
              <a:solidFill>
                <a:srgbClr val="000000"/>
              </a:solidFill>
              <a:latin typeface="Playfair Display"/>
              <a:ea typeface="Playfair Display"/>
              <a:cs typeface="Playfair Display"/>
              <a:sym typeface="Playfair Display"/>
            </a:endParaRPr>
          </a:p>
          <a:p>
            <a:pPr marL="914400" lvl="1" indent="-304800" algn="l" rtl="0">
              <a:spcBef>
                <a:spcPts val="0"/>
              </a:spcBef>
              <a:spcAft>
                <a:spcPts val="0"/>
              </a:spcAft>
              <a:buClr>
                <a:srgbClr val="000000"/>
              </a:buClr>
              <a:buSzPts val="1200"/>
              <a:buFont typeface="Playfair Display"/>
              <a:buChar char="○"/>
            </a:pPr>
            <a:r>
              <a:rPr lang="en" sz="1200" b="1" dirty="0">
                <a:solidFill>
                  <a:srgbClr val="000000"/>
                </a:solidFill>
                <a:latin typeface="Playfair Display"/>
                <a:ea typeface="Playfair Display"/>
                <a:cs typeface="Playfair Display"/>
                <a:sym typeface="Playfair Display"/>
              </a:rPr>
              <a:t>Rice Pudding</a:t>
            </a:r>
            <a:r>
              <a:rPr lang="en" sz="1200" dirty="0">
                <a:solidFill>
                  <a:srgbClr val="000000"/>
                </a:solidFill>
                <a:latin typeface="Playfair Display"/>
                <a:ea typeface="Playfair Display"/>
                <a:cs typeface="Playfair Display"/>
                <a:sym typeface="Playfair Display"/>
              </a:rPr>
              <a:t>:  Rice mixed with either water or milk along with ingredients such as raisins, sugar, cinnamon, vanilla and eggs.  </a:t>
            </a:r>
            <a:endParaRPr sz="1200" dirty="0">
              <a:solidFill>
                <a:srgbClr val="000000"/>
              </a:solidFill>
              <a:latin typeface="Playfair Display"/>
              <a:ea typeface="Playfair Display"/>
              <a:cs typeface="Playfair Display"/>
              <a:sym typeface="Playfair Display"/>
            </a:endParaRPr>
          </a:p>
          <a:p>
            <a:pPr marL="914400" lvl="1" indent="-304800" algn="l" rtl="0">
              <a:spcBef>
                <a:spcPts val="0"/>
              </a:spcBef>
              <a:spcAft>
                <a:spcPts val="0"/>
              </a:spcAft>
              <a:buClr>
                <a:srgbClr val="000000"/>
              </a:buClr>
              <a:buSzPts val="1200"/>
              <a:buFont typeface="Playfair Display"/>
              <a:buChar char="○"/>
            </a:pPr>
            <a:r>
              <a:rPr lang="en" sz="1200" b="1" dirty="0">
                <a:solidFill>
                  <a:srgbClr val="000000"/>
                </a:solidFill>
                <a:latin typeface="Playfair Display"/>
                <a:ea typeface="Playfair Display"/>
                <a:cs typeface="Playfair Display"/>
                <a:sym typeface="Playfair Display"/>
              </a:rPr>
              <a:t>Coquito</a:t>
            </a:r>
            <a:r>
              <a:rPr lang="en" sz="1200" dirty="0">
                <a:solidFill>
                  <a:srgbClr val="000000"/>
                </a:solidFill>
                <a:latin typeface="Playfair Display"/>
                <a:ea typeface="Playfair Display"/>
                <a:cs typeface="Playfair Display"/>
                <a:sym typeface="Playfair Display"/>
              </a:rPr>
              <a:t>: A Puerto Rican beverage made with coconut milk, coconut cream, condensed milk, cinnamon, nutmeg, vanilla and if desired Puerto Rican rum.  </a:t>
            </a:r>
            <a:endParaRPr sz="1200" dirty="0">
              <a:solidFill>
                <a:srgbClr val="000000"/>
              </a:solidFill>
              <a:latin typeface="Playfair Display"/>
              <a:ea typeface="Playfair Display"/>
              <a:cs typeface="Playfair Display"/>
              <a:sym typeface="Playfair Display"/>
            </a:endParaRPr>
          </a:p>
          <a:p>
            <a:pPr marL="457200" lvl="0" indent="-304800" algn="l" rtl="0">
              <a:spcBef>
                <a:spcPts val="0"/>
              </a:spcBef>
              <a:spcAft>
                <a:spcPts val="0"/>
              </a:spcAft>
              <a:buClr>
                <a:srgbClr val="000000"/>
              </a:buClr>
              <a:buSzPts val="1200"/>
              <a:buFont typeface="Playfair Display"/>
              <a:buChar char="●"/>
            </a:pPr>
            <a:r>
              <a:rPr lang="en" sz="1200" dirty="0">
                <a:solidFill>
                  <a:srgbClr val="000000"/>
                </a:solidFill>
                <a:latin typeface="Playfair Display"/>
                <a:ea typeface="Playfair Display"/>
                <a:cs typeface="Playfair Display"/>
                <a:sym typeface="Playfair Display"/>
              </a:rPr>
              <a:t>Mexico</a:t>
            </a:r>
            <a:endParaRPr sz="1200" dirty="0">
              <a:solidFill>
                <a:srgbClr val="000000"/>
              </a:solidFill>
              <a:latin typeface="Playfair Display"/>
              <a:ea typeface="Playfair Display"/>
              <a:cs typeface="Playfair Display"/>
              <a:sym typeface="Playfair Display"/>
            </a:endParaRPr>
          </a:p>
          <a:p>
            <a:pPr marL="914400" lvl="1" indent="-304800" algn="l" rtl="0">
              <a:spcBef>
                <a:spcPts val="0"/>
              </a:spcBef>
              <a:spcAft>
                <a:spcPts val="0"/>
              </a:spcAft>
              <a:buClr>
                <a:srgbClr val="000000"/>
              </a:buClr>
              <a:buSzPts val="1200"/>
              <a:buFont typeface="Playfair Display"/>
              <a:buChar char="○"/>
            </a:pPr>
            <a:r>
              <a:rPr lang="en" sz="1200" b="1" dirty="0">
                <a:solidFill>
                  <a:srgbClr val="000000"/>
                </a:solidFill>
                <a:latin typeface="Playfair Display"/>
                <a:ea typeface="Playfair Display"/>
                <a:cs typeface="Playfair Display"/>
                <a:sym typeface="Playfair Display"/>
              </a:rPr>
              <a:t>Tres Leches</a:t>
            </a:r>
            <a:r>
              <a:rPr lang="en" sz="1200" dirty="0">
                <a:solidFill>
                  <a:srgbClr val="000000"/>
                </a:solidFill>
                <a:latin typeface="Playfair Display"/>
                <a:ea typeface="Playfair Display"/>
                <a:cs typeface="Playfair Display"/>
                <a:sym typeface="Playfair Display"/>
              </a:rPr>
              <a:t>:  A sponge cake soaked in 3 different kinds of milk; evaporated milk, heavy cream and condensed milk.  Sometimes will have fruit in between the layers such as apricots or peaches or as a topping. </a:t>
            </a:r>
            <a:endParaRPr sz="1200" dirty="0">
              <a:solidFill>
                <a:srgbClr val="000000"/>
              </a:solidFill>
              <a:latin typeface="Playfair Display"/>
              <a:ea typeface="Playfair Display"/>
              <a:cs typeface="Playfair Display"/>
              <a:sym typeface="Playfair Display"/>
            </a:endParaRPr>
          </a:p>
          <a:p>
            <a:pPr marL="914400" lvl="1" indent="-304800" algn="l" rtl="0">
              <a:spcBef>
                <a:spcPts val="0"/>
              </a:spcBef>
              <a:spcAft>
                <a:spcPts val="0"/>
              </a:spcAft>
              <a:buClr>
                <a:srgbClr val="000000"/>
              </a:buClr>
              <a:buSzPts val="1200"/>
              <a:buFont typeface="Playfair Display"/>
              <a:buChar char="○"/>
            </a:pPr>
            <a:r>
              <a:rPr lang="en" sz="1200" b="1" dirty="0">
                <a:solidFill>
                  <a:srgbClr val="000000"/>
                </a:solidFill>
                <a:latin typeface="Playfair Display"/>
                <a:ea typeface="Playfair Display"/>
                <a:cs typeface="Playfair Display"/>
                <a:sym typeface="Playfair Display"/>
              </a:rPr>
              <a:t>Chocolate Chili Cake</a:t>
            </a:r>
            <a:r>
              <a:rPr lang="en" sz="1200" dirty="0">
                <a:solidFill>
                  <a:srgbClr val="000000"/>
                </a:solidFill>
                <a:latin typeface="Playfair Display"/>
                <a:ea typeface="Playfair Display"/>
                <a:cs typeface="Playfair Display"/>
                <a:sym typeface="Playfair Display"/>
              </a:rPr>
              <a:t>:  A rich chocolate cake made with ancho chili </a:t>
            </a:r>
            <a:r>
              <a:rPr lang="en" sz="1200">
                <a:solidFill>
                  <a:srgbClr val="000000"/>
                </a:solidFill>
                <a:latin typeface="Playfair Display"/>
                <a:ea typeface="Playfair Display"/>
                <a:cs typeface="Playfair Display"/>
                <a:sym typeface="Playfair Display"/>
              </a:rPr>
              <a:t>powder.</a:t>
            </a:r>
            <a:endParaRPr sz="1200">
              <a:solidFill>
                <a:srgbClr val="000000"/>
              </a:solidFill>
              <a:latin typeface="Playfair Display"/>
              <a:ea typeface="Playfair Display"/>
              <a:cs typeface="Playfair Display"/>
              <a:sym typeface="Playfair Display"/>
            </a:endParaRPr>
          </a:p>
          <a:p>
            <a:pPr marL="457200" lvl="0" indent="-304800" algn="l" rtl="0">
              <a:spcBef>
                <a:spcPts val="0"/>
              </a:spcBef>
              <a:spcAft>
                <a:spcPts val="0"/>
              </a:spcAft>
              <a:buClr>
                <a:srgbClr val="000000"/>
              </a:buClr>
              <a:buSzPts val="1200"/>
              <a:buFont typeface="Playfair Display"/>
              <a:buChar char="●"/>
            </a:pPr>
            <a:r>
              <a:rPr lang="en" sz="1200" dirty="0">
                <a:solidFill>
                  <a:srgbClr val="000000"/>
                </a:solidFill>
                <a:latin typeface="Playfair Display"/>
                <a:ea typeface="Playfair Display"/>
                <a:cs typeface="Playfair Display"/>
                <a:sym typeface="Playfair Display"/>
              </a:rPr>
              <a:t>Dominican Republic</a:t>
            </a:r>
            <a:endParaRPr sz="1200" dirty="0">
              <a:solidFill>
                <a:srgbClr val="000000"/>
              </a:solidFill>
              <a:latin typeface="Playfair Display"/>
              <a:ea typeface="Playfair Display"/>
              <a:cs typeface="Playfair Display"/>
              <a:sym typeface="Playfair Display"/>
            </a:endParaRPr>
          </a:p>
          <a:p>
            <a:pPr marL="914400" lvl="1" indent="-304800" algn="l" rtl="0">
              <a:spcBef>
                <a:spcPts val="0"/>
              </a:spcBef>
              <a:spcAft>
                <a:spcPts val="0"/>
              </a:spcAft>
              <a:buClr>
                <a:srgbClr val="000000"/>
              </a:buClr>
              <a:buSzPts val="1200"/>
              <a:buFont typeface="Playfair Display"/>
              <a:buChar char="○"/>
            </a:pPr>
            <a:r>
              <a:rPr lang="en" sz="1200" b="1" dirty="0">
                <a:solidFill>
                  <a:srgbClr val="000000"/>
                </a:solidFill>
                <a:latin typeface="Playfair Display"/>
                <a:ea typeface="Playfair Display"/>
                <a:cs typeface="Playfair Display"/>
                <a:sym typeface="Playfair Display"/>
              </a:rPr>
              <a:t>Dulce Frio (Dominican Trifle)</a:t>
            </a:r>
            <a:r>
              <a:rPr lang="en" sz="1200" dirty="0">
                <a:solidFill>
                  <a:srgbClr val="000000"/>
                </a:solidFill>
                <a:latin typeface="Playfair Display"/>
                <a:ea typeface="Playfair Display"/>
                <a:cs typeface="Playfair Display"/>
                <a:sym typeface="Playfair Display"/>
              </a:rPr>
              <a:t>:  Made with condensed milk, evaporated milk, egg yolks, vanilla and lady fingers.  This trifle is usually topped with meringue (whipped cream if prefered) and fruits which are usually canned. </a:t>
            </a:r>
            <a:endParaRPr sz="1200" dirty="0">
              <a:solidFill>
                <a:srgbClr val="000000"/>
              </a:solidFill>
              <a:latin typeface="Playfair Display"/>
              <a:ea typeface="Playfair Display"/>
              <a:cs typeface="Playfair Display"/>
              <a:sym typeface="Playfair Display"/>
            </a:endParaRPr>
          </a:p>
          <a:p>
            <a:pPr marL="914400" lvl="1" indent="-304800" algn="l" rtl="0">
              <a:spcBef>
                <a:spcPts val="0"/>
              </a:spcBef>
              <a:spcAft>
                <a:spcPts val="0"/>
              </a:spcAft>
              <a:buClr>
                <a:srgbClr val="000000"/>
              </a:buClr>
              <a:buSzPts val="1200"/>
              <a:buFont typeface="Playfair Display"/>
              <a:buChar char="○"/>
            </a:pPr>
            <a:r>
              <a:rPr lang="en" sz="1200" b="1" dirty="0">
                <a:solidFill>
                  <a:srgbClr val="000000"/>
                </a:solidFill>
                <a:latin typeface="Playfair Display"/>
                <a:ea typeface="Playfair Display"/>
                <a:cs typeface="Playfair Display"/>
                <a:sym typeface="Playfair Display"/>
              </a:rPr>
              <a:t>Chaca (Cracked Corn Pudding)</a:t>
            </a:r>
            <a:r>
              <a:rPr lang="en" sz="1200" dirty="0">
                <a:solidFill>
                  <a:srgbClr val="000000"/>
                </a:solidFill>
                <a:latin typeface="Playfair Display"/>
                <a:ea typeface="Playfair Display"/>
                <a:cs typeface="Playfair Display"/>
                <a:sym typeface="Playfair Display"/>
              </a:rPr>
              <a:t>:  A delectable yet humble dish of DR.  It can be served for either breakfast, lunch, dinner or dessert.  Traditionally prepared with dried corn.  The skin of the corn is removed and mixed in with hot ashes, ground down in a mortar until the skin becomes loose and finally boiled for a few hours.  However, now you can just buy cracked corn.  </a:t>
            </a:r>
            <a:endParaRPr sz="1200" dirty="0">
              <a:solidFill>
                <a:srgbClr val="000000"/>
              </a:solidFill>
              <a:latin typeface="Playfair Display"/>
              <a:ea typeface="Playfair Display"/>
              <a:cs typeface="Playfair Display"/>
              <a:sym typeface="Playfair Display"/>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7"/>
          <p:cNvSpPr txBox="1">
            <a:spLocks noGrp="1"/>
          </p:cNvSpPr>
          <p:nvPr>
            <p:ph type="title"/>
          </p:nvPr>
        </p:nvSpPr>
        <p:spPr>
          <a:xfrm>
            <a:off x="7235425" y="144450"/>
            <a:ext cx="1742400" cy="915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latin typeface="Playfair Display"/>
                <a:ea typeface="Playfair Display"/>
                <a:cs typeface="Playfair Display"/>
                <a:sym typeface="Playfair Display"/>
              </a:rPr>
              <a:t>             Desserts</a:t>
            </a:r>
            <a:endParaRPr sz="2400">
              <a:latin typeface="Playfair Display"/>
              <a:ea typeface="Playfair Display"/>
              <a:cs typeface="Playfair Display"/>
              <a:sym typeface="Playfair Display"/>
            </a:endParaRPr>
          </a:p>
        </p:txBody>
      </p:sp>
      <p:pic>
        <p:nvPicPr>
          <p:cNvPr id="83" name="Google Shape;83;p17"/>
          <p:cNvPicPr preferRelativeResize="0"/>
          <p:nvPr/>
        </p:nvPicPr>
        <p:blipFill>
          <a:blip r:embed="rId3">
            <a:alphaModFix/>
          </a:blip>
          <a:stretch>
            <a:fillRect/>
          </a:stretch>
        </p:blipFill>
        <p:spPr>
          <a:xfrm>
            <a:off x="200563" y="250450"/>
            <a:ext cx="1716225" cy="1716225"/>
          </a:xfrm>
          <a:prstGeom prst="rect">
            <a:avLst/>
          </a:prstGeom>
          <a:noFill/>
          <a:ln>
            <a:noFill/>
          </a:ln>
        </p:spPr>
      </p:pic>
      <p:sp>
        <p:nvSpPr>
          <p:cNvPr id="84" name="Google Shape;84;p17"/>
          <p:cNvSpPr txBox="1"/>
          <p:nvPr/>
        </p:nvSpPr>
        <p:spPr>
          <a:xfrm>
            <a:off x="206225" y="1966675"/>
            <a:ext cx="1704900" cy="327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FLan</a:t>
            </a:r>
            <a:endParaRPr>
              <a:latin typeface="Playfair Display"/>
              <a:ea typeface="Playfair Display"/>
              <a:cs typeface="Playfair Display"/>
              <a:sym typeface="Playfair Display"/>
            </a:endParaRPr>
          </a:p>
        </p:txBody>
      </p:sp>
      <p:pic>
        <p:nvPicPr>
          <p:cNvPr id="85" name="Google Shape;85;p17"/>
          <p:cNvPicPr preferRelativeResize="0"/>
          <p:nvPr/>
        </p:nvPicPr>
        <p:blipFill>
          <a:blip r:embed="rId4">
            <a:alphaModFix/>
          </a:blip>
          <a:stretch>
            <a:fillRect/>
          </a:stretch>
        </p:blipFill>
        <p:spPr>
          <a:xfrm>
            <a:off x="28888" y="2405987"/>
            <a:ext cx="1928100" cy="2325530"/>
          </a:xfrm>
          <a:prstGeom prst="rect">
            <a:avLst/>
          </a:prstGeom>
          <a:noFill/>
          <a:ln>
            <a:noFill/>
          </a:ln>
        </p:spPr>
      </p:pic>
      <p:sp>
        <p:nvSpPr>
          <p:cNvPr id="86" name="Google Shape;86;p17"/>
          <p:cNvSpPr txBox="1"/>
          <p:nvPr/>
        </p:nvSpPr>
        <p:spPr>
          <a:xfrm>
            <a:off x="28900" y="4731525"/>
            <a:ext cx="1928100" cy="327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Rice Pudding</a:t>
            </a:r>
            <a:endParaRPr>
              <a:latin typeface="Playfair Display"/>
              <a:ea typeface="Playfair Display"/>
              <a:cs typeface="Playfair Display"/>
              <a:sym typeface="Playfair Display"/>
            </a:endParaRPr>
          </a:p>
        </p:txBody>
      </p:sp>
      <p:pic>
        <p:nvPicPr>
          <p:cNvPr id="87" name="Google Shape;87;p17"/>
          <p:cNvPicPr preferRelativeResize="0"/>
          <p:nvPr/>
        </p:nvPicPr>
        <p:blipFill>
          <a:blip r:embed="rId5">
            <a:alphaModFix/>
          </a:blip>
          <a:stretch>
            <a:fillRect/>
          </a:stretch>
        </p:blipFill>
        <p:spPr>
          <a:xfrm>
            <a:off x="2218004" y="2995638"/>
            <a:ext cx="2365308" cy="1773975"/>
          </a:xfrm>
          <a:prstGeom prst="rect">
            <a:avLst/>
          </a:prstGeom>
          <a:noFill/>
          <a:ln>
            <a:noFill/>
          </a:ln>
        </p:spPr>
      </p:pic>
      <p:pic>
        <p:nvPicPr>
          <p:cNvPr id="88" name="Google Shape;88;p17"/>
          <p:cNvPicPr preferRelativeResize="0"/>
          <p:nvPr/>
        </p:nvPicPr>
        <p:blipFill>
          <a:blip r:embed="rId6">
            <a:alphaModFix/>
          </a:blip>
          <a:stretch>
            <a:fillRect/>
          </a:stretch>
        </p:blipFill>
        <p:spPr>
          <a:xfrm>
            <a:off x="2152475" y="645363"/>
            <a:ext cx="2905175" cy="1937726"/>
          </a:xfrm>
          <a:prstGeom prst="rect">
            <a:avLst/>
          </a:prstGeom>
          <a:noFill/>
          <a:ln>
            <a:noFill/>
          </a:ln>
        </p:spPr>
      </p:pic>
      <p:pic>
        <p:nvPicPr>
          <p:cNvPr id="89" name="Google Shape;89;p17"/>
          <p:cNvPicPr preferRelativeResize="0"/>
          <p:nvPr/>
        </p:nvPicPr>
        <p:blipFill>
          <a:blip r:embed="rId7">
            <a:alphaModFix/>
          </a:blip>
          <a:stretch>
            <a:fillRect/>
          </a:stretch>
        </p:blipFill>
        <p:spPr>
          <a:xfrm>
            <a:off x="4950850" y="2995650"/>
            <a:ext cx="2148720" cy="1534800"/>
          </a:xfrm>
          <a:prstGeom prst="rect">
            <a:avLst/>
          </a:prstGeom>
          <a:noFill/>
          <a:ln>
            <a:noFill/>
          </a:ln>
        </p:spPr>
      </p:pic>
      <p:pic>
        <p:nvPicPr>
          <p:cNvPr id="90" name="Google Shape;90;p17"/>
          <p:cNvPicPr preferRelativeResize="0"/>
          <p:nvPr/>
        </p:nvPicPr>
        <p:blipFill>
          <a:blip r:embed="rId8">
            <a:alphaModFix/>
          </a:blip>
          <a:stretch>
            <a:fillRect/>
          </a:stretch>
        </p:blipFill>
        <p:spPr>
          <a:xfrm>
            <a:off x="5253125" y="250450"/>
            <a:ext cx="1742400" cy="2325526"/>
          </a:xfrm>
          <a:prstGeom prst="rect">
            <a:avLst/>
          </a:prstGeom>
          <a:noFill/>
          <a:ln>
            <a:noFill/>
          </a:ln>
        </p:spPr>
      </p:pic>
      <p:sp>
        <p:nvSpPr>
          <p:cNvPr id="91" name="Google Shape;91;p17"/>
          <p:cNvSpPr txBox="1"/>
          <p:nvPr/>
        </p:nvSpPr>
        <p:spPr>
          <a:xfrm>
            <a:off x="5253125" y="2575963"/>
            <a:ext cx="1742400" cy="327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Chaca</a:t>
            </a:r>
            <a:endParaRPr>
              <a:latin typeface="Playfair Display"/>
              <a:ea typeface="Playfair Display"/>
              <a:cs typeface="Playfair Display"/>
              <a:sym typeface="Playfair Display"/>
            </a:endParaRPr>
          </a:p>
        </p:txBody>
      </p:sp>
      <p:sp>
        <p:nvSpPr>
          <p:cNvPr id="92" name="Google Shape;92;p17"/>
          <p:cNvSpPr txBox="1"/>
          <p:nvPr/>
        </p:nvSpPr>
        <p:spPr>
          <a:xfrm>
            <a:off x="2218000" y="2625575"/>
            <a:ext cx="2774100" cy="327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Tres Leches Cake</a:t>
            </a:r>
            <a:endParaRPr>
              <a:latin typeface="Playfair Display"/>
              <a:ea typeface="Playfair Display"/>
              <a:cs typeface="Playfair Display"/>
              <a:sym typeface="Playfair Display"/>
            </a:endParaRPr>
          </a:p>
        </p:txBody>
      </p:sp>
      <p:sp>
        <p:nvSpPr>
          <p:cNvPr id="93" name="Google Shape;93;p17"/>
          <p:cNvSpPr txBox="1"/>
          <p:nvPr/>
        </p:nvSpPr>
        <p:spPr>
          <a:xfrm>
            <a:off x="5282700" y="4530450"/>
            <a:ext cx="1485000" cy="327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Dulce Frio</a:t>
            </a:r>
            <a:endParaRPr>
              <a:latin typeface="Playfair Display"/>
              <a:ea typeface="Playfair Display"/>
              <a:cs typeface="Playfair Display"/>
              <a:sym typeface="Playfair Display"/>
            </a:endParaRPr>
          </a:p>
        </p:txBody>
      </p:sp>
      <p:sp>
        <p:nvSpPr>
          <p:cNvPr id="94" name="Google Shape;94;p17"/>
          <p:cNvSpPr txBox="1"/>
          <p:nvPr/>
        </p:nvSpPr>
        <p:spPr>
          <a:xfrm>
            <a:off x="2424175" y="4745925"/>
            <a:ext cx="1868400" cy="29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Playfair Display"/>
                <a:ea typeface="Playfair Display"/>
                <a:cs typeface="Playfair Display"/>
                <a:sym typeface="Playfair Display"/>
              </a:rPr>
              <a:t>Chocolate Chili Cake</a:t>
            </a:r>
            <a:endParaRPr>
              <a:latin typeface="Playfair Display"/>
              <a:ea typeface="Playfair Display"/>
              <a:cs typeface="Playfair Display"/>
              <a:sym typeface="Playfair Display"/>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8"/>
        <p:cNvGrpSpPr/>
        <p:nvPr/>
      </p:nvGrpSpPr>
      <p:grpSpPr>
        <a:xfrm>
          <a:off x="0" y="0"/>
          <a:ext cx="0" cy="0"/>
          <a:chOff x="0" y="0"/>
          <a:chExt cx="0" cy="0"/>
        </a:xfrm>
      </p:grpSpPr>
      <p:sp>
        <p:nvSpPr>
          <p:cNvPr id="99" name="Google Shape;99;p18"/>
          <p:cNvSpPr txBox="1">
            <a:spLocks noGrp="1"/>
          </p:cNvSpPr>
          <p:nvPr>
            <p:ph type="title"/>
          </p:nvPr>
        </p:nvSpPr>
        <p:spPr>
          <a:xfrm>
            <a:off x="311700" y="77050"/>
            <a:ext cx="8520600" cy="57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a:latin typeface="Playfair Display"/>
                <a:ea typeface="Playfair Display"/>
                <a:cs typeface="Playfair Display"/>
                <a:sym typeface="Playfair Display"/>
              </a:rPr>
              <a:t>More Desserts</a:t>
            </a:r>
            <a:endParaRPr sz="2400">
              <a:latin typeface="Playfair Display"/>
              <a:ea typeface="Playfair Display"/>
              <a:cs typeface="Playfair Display"/>
              <a:sym typeface="Playfair Display"/>
            </a:endParaRPr>
          </a:p>
        </p:txBody>
      </p:sp>
      <p:sp>
        <p:nvSpPr>
          <p:cNvPr id="100" name="Google Shape;100;p18"/>
          <p:cNvSpPr txBox="1">
            <a:spLocks noGrp="1"/>
          </p:cNvSpPr>
          <p:nvPr>
            <p:ph type="body" idx="1"/>
          </p:nvPr>
        </p:nvSpPr>
        <p:spPr>
          <a:xfrm>
            <a:off x="311700" y="654850"/>
            <a:ext cx="8520600" cy="39141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Clr>
                <a:srgbClr val="000000"/>
              </a:buClr>
              <a:buSzPts val="1200"/>
              <a:buFont typeface="Playfair Display"/>
              <a:buChar char="●"/>
            </a:pPr>
            <a:r>
              <a:rPr lang="en" sz="1200">
                <a:solidFill>
                  <a:srgbClr val="000000"/>
                </a:solidFill>
                <a:latin typeface="Playfair Display"/>
                <a:ea typeface="Playfair Display"/>
                <a:cs typeface="Playfair Display"/>
                <a:sym typeface="Playfair Display"/>
              </a:rPr>
              <a:t>Cuba </a:t>
            </a:r>
            <a:endParaRPr sz="1200">
              <a:solidFill>
                <a:srgbClr val="000000"/>
              </a:solidFill>
              <a:latin typeface="Playfair Display"/>
              <a:ea typeface="Playfair Display"/>
              <a:cs typeface="Playfair Display"/>
              <a:sym typeface="Playfair Display"/>
            </a:endParaRPr>
          </a:p>
          <a:p>
            <a:pPr marL="914400" lvl="1" indent="-304800" algn="l" rtl="0">
              <a:spcBef>
                <a:spcPts val="0"/>
              </a:spcBef>
              <a:spcAft>
                <a:spcPts val="0"/>
              </a:spcAft>
              <a:buClr>
                <a:srgbClr val="000000"/>
              </a:buClr>
              <a:buSzPts val="1200"/>
              <a:buFont typeface="Playfair Display"/>
              <a:buChar char="○"/>
            </a:pPr>
            <a:r>
              <a:rPr lang="en" sz="1200" b="1">
                <a:solidFill>
                  <a:srgbClr val="000000"/>
                </a:solidFill>
                <a:latin typeface="Playfair Display"/>
                <a:ea typeface="Playfair Display"/>
                <a:cs typeface="Playfair Display"/>
                <a:sym typeface="Playfair Display"/>
              </a:rPr>
              <a:t>Flancocho (Flan Cake):  </a:t>
            </a:r>
            <a:r>
              <a:rPr lang="en" sz="1200">
                <a:solidFill>
                  <a:srgbClr val="000000"/>
                </a:solidFill>
                <a:latin typeface="Playfair Display"/>
                <a:ea typeface="Playfair Display"/>
                <a:cs typeface="Playfair Display"/>
                <a:sym typeface="Playfair Display"/>
              </a:rPr>
              <a:t>A combination of both flan and cake (biscocho).  It is made by pouring cake mixture on top of flan mixture and then spread evenly in the cake pan.  </a:t>
            </a:r>
            <a:endParaRPr sz="1200">
              <a:solidFill>
                <a:srgbClr val="000000"/>
              </a:solidFill>
              <a:latin typeface="Playfair Display"/>
              <a:ea typeface="Playfair Display"/>
              <a:cs typeface="Playfair Display"/>
              <a:sym typeface="Playfair Display"/>
            </a:endParaRPr>
          </a:p>
          <a:p>
            <a:pPr marL="914400" lvl="1" indent="-304800" algn="l" rtl="0">
              <a:spcBef>
                <a:spcPts val="0"/>
              </a:spcBef>
              <a:spcAft>
                <a:spcPts val="0"/>
              </a:spcAft>
              <a:buClr>
                <a:srgbClr val="000000"/>
              </a:buClr>
              <a:buSzPts val="1200"/>
              <a:buFont typeface="Playfair Display"/>
              <a:buChar char="○"/>
            </a:pPr>
            <a:r>
              <a:rPr lang="en" sz="1200" b="1">
                <a:solidFill>
                  <a:srgbClr val="000000"/>
                </a:solidFill>
                <a:latin typeface="Playfair Display"/>
                <a:ea typeface="Playfair Display"/>
                <a:cs typeface="Playfair Display"/>
                <a:sym typeface="Playfair Display"/>
              </a:rPr>
              <a:t>Pastelitos:  </a:t>
            </a:r>
            <a:r>
              <a:rPr lang="en" sz="1200">
                <a:solidFill>
                  <a:srgbClr val="000000"/>
                </a:solidFill>
                <a:latin typeface="Playfair Display"/>
                <a:ea typeface="Playfair Display"/>
                <a:cs typeface="Playfair Display"/>
                <a:sym typeface="Playfair Display"/>
              </a:rPr>
              <a:t>Small turnovers made with a thin dough, similar to pasta and fried.  For a sweeter treat the inside can contain cream cheese and guava paste or for a savory snack it can be filled with beef like an empanada.  </a:t>
            </a:r>
            <a:r>
              <a:rPr lang="en" sz="1200" b="1">
                <a:solidFill>
                  <a:srgbClr val="000000"/>
                </a:solidFill>
                <a:latin typeface="Playfair Display"/>
                <a:ea typeface="Playfair Display"/>
                <a:cs typeface="Playfair Display"/>
                <a:sym typeface="Playfair Display"/>
              </a:rPr>
              <a:t> </a:t>
            </a:r>
            <a:endParaRPr sz="1200" b="1">
              <a:solidFill>
                <a:srgbClr val="000000"/>
              </a:solidFill>
              <a:latin typeface="Playfair Display"/>
              <a:ea typeface="Playfair Display"/>
              <a:cs typeface="Playfair Display"/>
              <a:sym typeface="Playfair Display"/>
            </a:endParaRPr>
          </a:p>
          <a:p>
            <a:pPr marL="457200" lvl="0" indent="-304800" algn="l" rtl="0">
              <a:spcBef>
                <a:spcPts val="0"/>
              </a:spcBef>
              <a:spcAft>
                <a:spcPts val="0"/>
              </a:spcAft>
              <a:buClr>
                <a:srgbClr val="000000"/>
              </a:buClr>
              <a:buSzPts val="1200"/>
              <a:buFont typeface="Playfair Display"/>
              <a:buChar char="●"/>
            </a:pPr>
            <a:r>
              <a:rPr lang="en" sz="1200">
                <a:solidFill>
                  <a:srgbClr val="000000"/>
                </a:solidFill>
                <a:latin typeface="Playfair Display"/>
                <a:ea typeface="Playfair Display"/>
                <a:cs typeface="Playfair Display"/>
                <a:sym typeface="Playfair Display"/>
              </a:rPr>
              <a:t>Jamaica</a:t>
            </a:r>
            <a:endParaRPr sz="1200">
              <a:solidFill>
                <a:srgbClr val="000000"/>
              </a:solidFill>
              <a:latin typeface="Playfair Display"/>
              <a:ea typeface="Playfair Display"/>
              <a:cs typeface="Playfair Display"/>
              <a:sym typeface="Playfair Display"/>
            </a:endParaRPr>
          </a:p>
          <a:p>
            <a:pPr marL="914400" lvl="1" indent="-304800" algn="l" rtl="0">
              <a:spcBef>
                <a:spcPts val="0"/>
              </a:spcBef>
              <a:spcAft>
                <a:spcPts val="0"/>
              </a:spcAft>
              <a:buClr>
                <a:srgbClr val="000000"/>
              </a:buClr>
              <a:buSzPts val="1200"/>
              <a:buFont typeface="Playfair Display"/>
              <a:buChar char="○"/>
            </a:pPr>
            <a:r>
              <a:rPr lang="en" sz="1200" b="1">
                <a:solidFill>
                  <a:srgbClr val="000000"/>
                </a:solidFill>
                <a:latin typeface="Playfair Display"/>
                <a:ea typeface="Playfair Display"/>
                <a:cs typeface="Playfair Display"/>
                <a:sym typeface="Playfair Display"/>
              </a:rPr>
              <a:t>Gizzada: </a:t>
            </a:r>
            <a:r>
              <a:rPr lang="en" sz="1200">
                <a:solidFill>
                  <a:srgbClr val="000000"/>
                </a:solidFill>
                <a:latin typeface="Playfair Display"/>
                <a:ea typeface="Playfair Display"/>
                <a:cs typeface="Playfair Display"/>
                <a:sym typeface="Playfair Display"/>
              </a:rPr>
              <a:t>also popular in portugal, this pastry is a tart with a pinched crust, filled with a sweet and spicy coconut filling. </a:t>
            </a:r>
            <a:endParaRPr sz="1200">
              <a:solidFill>
                <a:srgbClr val="000000"/>
              </a:solidFill>
              <a:latin typeface="Playfair Display"/>
              <a:ea typeface="Playfair Display"/>
              <a:cs typeface="Playfair Display"/>
              <a:sym typeface="Playfair Display"/>
            </a:endParaRPr>
          </a:p>
          <a:p>
            <a:pPr marL="914400" lvl="1" indent="-304800" algn="l" rtl="0">
              <a:spcBef>
                <a:spcPts val="0"/>
              </a:spcBef>
              <a:spcAft>
                <a:spcPts val="0"/>
              </a:spcAft>
              <a:buClr>
                <a:srgbClr val="000000"/>
              </a:buClr>
              <a:buSzPts val="1200"/>
              <a:buFont typeface="Playfair Display"/>
              <a:buChar char="○"/>
            </a:pPr>
            <a:r>
              <a:rPr lang="en" sz="1200" b="1">
                <a:solidFill>
                  <a:srgbClr val="000000"/>
                </a:solidFill>
                <a:latin typeface="Playfair Display"/>
                <a:ea typeface="Playfair Display"/>
                <a:cs typeface="Playfair Display"/>
                <a:sym typeface="Playfair Display"/>
              </a:rPr>
              <a:t>Coconut Toto Cake:  </a:t>
            </a:r>
            <a:r>
              <a:rPr lang="en" sz="1200">
                <a:solidFill>
                  <a:srgbClr val="000000"/>
                </a:solidFill>
                <a:latin typeface="Playfair Display"/>
                <a:ea typeface="Playfair Display"/>
                <a:cs typeface="Playfair Display"/>
                <a:sym typeface="Playfair Display"/>
              </a:rPr>
              <a:t>A simple and delicious spiced cake made with coconut milk, brown sugar, flour and spices.  It can be eaten hot or room temperature for a snack or dessert.  </a:t>
            </a:r>
            <a:endParaRPr sz="1200">
              <a:solidFill>
                <a:srgbClr val="000000"/>
              </a:solidFill>
              <a:latin typeface="Playfair Display"/>
              <a:ea typeface="Playfair Display"/>
              <a:cs typeface="Playfair Display"/>
              <a:sym typeface="Playfair Display"/>
            </a:endParaRPr>
          </a:p>
          <a:p>
            <a:pPr marL="457200" lvl="0" indent="-304800" algn="l" rtl="0">
              <a:spcBef>
                <a:spcPts val="0"/>
              </a:spcBef>
              <a:spcAft>
                <a:spcPts val="0"/>
              </a:spcAft>
              <a:buClr>
                <a:srgbClr val="000000"/>
              </a:buClr>
              <a:buSzPts val="1200"/>
              <a:buFont typeface="Playfair Display"/>
              <a:buChar char="●"/>
            </a:pPr>
            <a:r>
              <a:rPr lang="en" sz="1200">
                <a:solidFill>
                  <a:srgbClr val="000000"/>
                </a:solidFill>
                <a:latin typeface="Playfair Display"/>
                <a:ea typeface="Playfair Display"/>
                <a:cs typeface="Playfair Display"/>
                <a:sym typeface="Playfair Display"/>
              </a:rPr>
              <a:t>El Salvador </a:t>
            </a:r>
            <a:endParaRPr sz="1200">
              <a:solidFill>
                <a:srgbClr val="000000"/>
              </a:solidFill>
              <a:latin typeface="Playfair Display"/>
              <a:ea typeface="Playfair Display"/>
              <a:cs typeface="Playfair Display"/>
              <a:sym typeface="Playfair Display"/>
            </a:endParaRPr>
          </a:p>
          <a:p>
            <a:pPr marL="914400" lvl="1" indent="-304800" algn="l" rtl="0">
              <a:spcBef>
                <a:spcPts val="0"/>
              </a:spcBef>
              <a:spcAft>
                <a:spcPts val="0"/>
              </a:spcAft>
              <a:buClr>
                <a:srgbClr val="000000"/>
              </a:buClr>
              <a:buSzPts val="1200"/>
              <a:buFont typeface="Playfair Display"/>
              <a:buChar char="○"/>
            </a:pPr>
            <a:r>
              <a:rPr lang="en" sz="1200" b="1">
                <a:solidFill>
                  <a:srgbClr val="000000"/>
                </a:solidFill>
                <a:latin typeface="Playfair Display"/>
                <a:ea typeface="Playfair Display"/>
                <a:cs typeface="Playfair Display"/>
                <a:sym typeface="Playfair Display"/>
              </a:rPr>
              <a:t>Quesadilla Salvadorena: </a:t>
            </a:r>
            <a:r>
              <a:rPr lang="en" sz="1200">
                <a:solidFill>
                  <a:srgbClr val="000000"/>
                </a:solidFill>
                <a:latin typeface="Playfair Display"/>
                <a:ea typeface="Playfair Display"/>
                <a:cs typeface="Playfair Display"/>
                <a:sym typeface="Playfair Display"/>
              </a:rPr>
              <a:t>Cake made with queso fresco cheese, milk, flour, butter and eggs.  Texture resembles pound cake and can be had with coffee in the morning.  </a:t>
            </a:r>
            <a:endParaRPr sz="1200">
              <a:solidFill>
                <a:srgbClr val="000000"/>
              </a:solidFill>
              <a:latin typeface="Playfair Display"/>
              <a:ea typeface="Playfair Display"/>
              <a:cs typeface="Playfair Display"/>
              <a:sym typeface="Playfair Display"/>
            </a:endParaRPr>
          </a:p>
          <a:p>
            <a:pPr marL="457200" lvl="0" indent="-304800" algn="l" rtl="0">
              <a:spcBef>
                <a:spcPts val="0"/>
              </a:spcBef>
              <a:spcAft>
                <a:spcPts val="0"/>
              </a:spcAft>
              <a:buClr>
                <a:srgbClr val="000000"/>
              </a:buClr>
              <a:buSzPts val="1200"/>
              <a:buFont typeface="Playfair Display"/>
              <a:buChar char="●"/>
            </a:pPr>
            <a:r>
              <a:rPr lang="en" sz="1200">
                <a:solidFill>
                  <a:srgbClr val="000000"/>
                </a:solidFill>
                <a:latin typeface="Playfair Display"/>
                <a:ea typeface="Playfair Display"/>
                <a:cs typeface="Playfair Display"/>
                <a:sym typeface="Playfair Display"/>
              </a:rPr>
              <a:t>Haiti</a:t>
            </a:r>
            <a:endParaRPr sz="1200">
              <a:solidFill>
                <a:srgbClr val="000000"/>
              </a:solidFill>
              <a:latin typeface="Playfair Display"/>
              <a:ea typeface="Playfair Display"/>
              <a:cs typeface="Playfair Display"/>
              <a:sym typeface="Playfair Display"/>
            </a:endParaRPr>
          </a:p>
          <a:p>
            <a:pPr marL="914400" lvl="1" indent="-304800" algn="l" rtl="0">
              <a:spcBef>
                <a:spcPts val="0"/>
              </a:spcBef>
              <a:spcAft>
                <a:spcPts val="0"/>
              </a:spcAft>
              <a:buClr>
                <a:srgbClr val="000000"/>
              </a:buClr>
              <a:buSzPts val="1200"/>
              <a:buFont typeface="Playfair Display"/>
              <a:buChar char="○"/>
            </a:pPr>
            <a:r>
              <a:rPr lang="en" sz="1200" b="1">
                <a:solidFill>
                  <a:srgbClr val="000000"/>
                </a:solidFill>
                <a:latin typeface="Playfair Display"/>
                <a:ea typeface="Playfair Display"/>
                <a:cs typeface="Playfair Display"/>
                <a:sym typeface="Playfair Display"/>
              </a:rPr>
              <a:t>Pain Patate (Potato Bread):  </a:t>
            </a:r>
            <a:r>
              <a:rPr lang="en" sz="1200">
                <a:solidFill>
                  <a:srgbClr val="000000"/>
                </a:solidFill>
                <a:latin typeface="Playfair Display"/>
                <a:ea typeface="Playfair Display"/>
                <a:cs typeface="Playfair Display"/>
                <a:sym typeface="Playfair Display"/>
              </a:rPr>
              <a:t>Also called sweet potato pudding, a rich dessert made from different spices.  Requires a lot of patience to make.  </a:t>
            </a:r>
            <a:endParaRPr sz="1200">
              <a:solidFill>
                <a:srgbClr val="000000"/>
              </a:solidFill>
              <a:latin typeface="Playfair Display"/>
              <a:ea typeface="Playfair Display"/>
              <a:cs typeface="Playfair Display"/>
              <a:sym typeface="Playfair Display"/>
            </a:endParaRPr>
          </a:p>
          <a:p>
            <a:pPr marL="457200" lvl="0" indent="0" algn="l" rtl="0">
              <a:spcBef>
                <a:spcPts val="1600"/>
              </a:spcBef>
              <a:spcAft>
                <a:spcPts val="1600"/>
              </a:spcAft>
              <a:buNone/>
            </a:pPr>
            <a:endParaRPr sz="1200">
              <a:solidFill>
                <a:srgbClr val="000000"/>
              </a:solidFill>
              <a:latin typeface="Playfair Display"/>
              <a:ea typeface="Playfair Display"/>
              <a:cs typeface="Playfair Display"/>
              <a:sym typeface="Playfair Display"/>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9"/>
          <p:cNvSpPr txBox="1">
            <a:spLocks noGrp="1"/>
          </p:cNvSpPr>
          <p:nvPr>
            <p:ph type="title"/>
          </p:nvPr>
        </p:nvSpPr>
        <p:spPr>
          <a:xfrm>
            <a:off x="518513" y="0"/>
            <a:ext cx="1990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latin typeface="Playfair Display"/>
                <a:ea typeface="Playfair Display"/>
                <a:cs typeface="Playfair Display"/>
                <a:sym typeface="Playfair Display"/>
              </a:rPr>
              <a:t>Desserts</a:t>
            </a:r>
            <a:endParaRPr sz="2400">
              <a:latin typeface="Playfair Display"/>
              <a:ea typeface="Playfair Display"/>
              <a:cs typeface="Playfair Display"/>
              <a:sym typeface="Playfair Display"/>
            </a:endParaRPr>
          </a:p>
        </p:txBody>
      </p:sp>
      <p:pic>
        <p:nvPicPr>
          <p:cNvPr id="106" name="Google Shape;106;p19"/>
          <p:cNvPicPr preferRelativeResize="0"/>
          <p:nvPr/>
        </p:nvPicPr>
        <p:blipFill>
          <a:blip r:embed="rId3">
            <a:alphaModFix/>
          </a:blip>
          <a:stretch>
            <a:fillRect/>
          </a:stretch>
        </p:blipFill>
        <p:spPr>
          <a:xfrm>
            <a:off x="3126300" y="0"/>
            <a:ext cx="2709500" cy="1668051"/>
          </a:xfrm>
          <a:prstGeom prst="rect">
            <a:avLst/>
          </a:prstGeom>
          <a:noFill/>
          <a:ln>
            <a:noFill/>
          </a:ln>
        </p:spPr>
      </p:pic>
      <p:pic>
        <p:nvPicPr>
          <p:cNvPr id="107" name="Google Shape;107;p19"/>
          <p:cNvPicPr preferRelativeResize="0"/>
          <p:nvPr/>
        </p:nvPicPr>
        <p:blipFill>
          <a:blip r:embed="rId4">
            <a:alphaModFix/>
          </a:blip>
          <a:stretch>
            <a:fillRect/>
          </a:stretch>
        </p:blipFill>
        <p:spPr>
          <a:xfrm>
            <a:off x="6104800" y="3088200"/>
            <a:ext cx="2709501" cy="1668050"/>
          </a:xfrm>
          <a:prstGeom prst="rect">
            <a:avLst/>
          </a:prstGeom>
          <a:noFill/>
          <a:ln>
            <a:noFill/>
          </a:ln>
        </p:spPr>
      </p:pic>
      <p:pic>
        <p:nvPicPr>
          <p:cNvPr id="108" name="Google Shape;108;p19"/>
          <p:cNvPicPr preferRelativeResize="0"/>
          <p:nvPr/>
        </p:nvPicPr>
        <p:blipFill>
          <a:blip r:embed="rId5">
            <a:alphaModFix/>
          </a:blip>
          <a:stretch>
            <a:fillRect/>
          </a:stretch>
        </p:blipFill>
        <p:spPr>
          <a:xfrm>
            <a:off x="108099" y="571000"/>
            <a:ext cx="2709501" cy="2089284"/>
          </a:xfrm>
          <a:prstGeom prst="rect">
            <a:avLst/>
          </a:prstGeom>
          <a:noFill/>
          <a:ln>
            <a:noFill/>
          </a:ln>
        </p:spPr>
      </p:pic>
      <p:pic>
        <p:nvPicPr>
          <p:cNvPr id="109" name="Google Shape;109;p19"/>
          <p:cNvPicPr preferRelativeResize="0"/>
          <p:nvPr/>
        </p:nvPicPr>
        <p:blipFill>
          <a:blip r:embed="rId6">
            <a:alphaModFix/>
          </a:blip>
          <a:stretch>
            <a:fillRect/>
          </a:stretch>
        </p:blipFill>
        <p:spPr>
          <a:xfrm>
            <a:off x="108100" y="3136625"/>
            <a:ext cx="2811327" cy="1668050"/>
          </a:xfrm>
          <a:prstGeom prst="rect">
            <a:avLst/>
          </a:prstGeom>
          <a:noFill/>
          <a:ln>
            <a:noFill/>
          </a:ln>
        </p:spPr>
      </p:pic>
      <p:pic>
        <p:nvPicPr>
          <p:cNvPr id="110" name="Google Shape;110;p19"/>
          <p:cNvPicPr preferRelativeResize="0"/>
          <p:nvPr/>
        </p:nvPicPr>
        <p:blipFill>
          <a:blip r:embed="rId7">
            <a:alphaModFix/>
          </a:blip>
          <a:stretch>
            <a:fillRect/>
          </a:stretch>
        </p:blipFill>
        <p:spPr>
          <a:xfrm>
            <a:off x="6144500" y="0"/>
            <a:ext cx="2506050" cy="2571750"/>
          </a:xfrm>
          <a:prstGeom prst="rect">
            <a:avLst/>
          </a:prstGeom>
          <a:noFill/>
          <a:ln>
            <a:noFill/>
          </a:ln>
        </p:spPr>
      </p:pic>
      <p:pic>
        <p:nvPicPr>
          <p:cNvPr id="111" name="Google Shape;111;p19"/>
          <p:cNvPicPr preferRelativeResize="0"/>
          <p:nvPr/>
        </p:nvPicPr>
        <p:blipFill>
          <a:blip r:embed="rId8">
            <a:alphaModFix/>
          </a:blip>
          <a:stretch>
            <a:fillRect/>
          </a:stretch>
        </p:blipFill>
        <p:spPr>
          <a:xfrm>
            <a:off x="3457725" y="2090125"/>
            <a:ext cx="2108775" cy="2745150"/>
          </a:xfrm>
          <a:prstGeom prst="rect">
            <a:avLst/>
          </a:prstGeom>
          <a:noFill/>
          <a:ln>
            <a:noFill/>
          </a:ln>
        </p:spPr>
      </p:pic>
      <p:sp>
        <p:nvSpPr>
          <p:cNvPr id="112" name="Google Shape;112;p19"/>
          <p:cNvSpPr txBox="1"/>
          <p:nvPr/>
        </p:nvSpPr>
        <p:spPr>
          <a:xfrm>
            <a:off x="125225" y="2648800"/>
            <a:ext cx="2709600" cy="318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Pain Patate</a:t>
            </a:r>
            <a:endParaRPr>
              <a:latin typeface="Playfair Display"/>
              <a:ea typeface="Playfair Display"/>
              <a:cs typeface="Playfair Display"/>
              <a:sym typeface="Playfair Display"/>
            </a:endParaRPr>
          </a:p>
        </p:txBody>
      </p:sp>
      <p:sp>
        <p:nvSpPr>
          <p:cNvPr id="113" name="Google Shape;113;p19"/>
          <p:cNvSpPr txBox="1"/>
          <p:nvPr/>
        </p:nvSpPr>
        <p:spPr>
          <a:xfrm>
            <a:off x="144475" y="4835275"/>
            <a:ext cx="2552400" cy="308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Quesadilla Salvadorena </a:t>
            </a:r>
            <a:endParaRPr>
              <a:latin typeface="Playfair Display"/>
              <a:ea typeface="Playfair Display"/>
              <a:cs typeface="Playfair Display"/>
              <a:sym typeface="Playfair Display"/>
            </a:endParaRPr>
          </a:p>
        </p:txBody>
      </p:sp>
      <p:sp>
        <p:nvSpPr>
          <p:cNvPr id="114" name="Google Shape;114;p19"/>
          <p:cNvSpPr txBox="1"/>
          <p:nvPr/>
        </p:nvSpPr>
        <p:spPr>
          <a:xfrm>
            <a:off x="3140050" y="1666350"/>
            <a:ext cx="2709600" cy="318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Flancocho</a:t>
            </a:r>
            <a:endParaRPr>
              <a:latin typeface="Playfair Display"/>
              <a:ea typeface="Playfair Display"/>
              <a:cs typeface="Playfair Display"/>
              <a:sym typeface="Playfair Display"/>
            </a:endParaRPr>
          </a:p>
        </p:txBody>
      </p:sp>
      <p:sp>
        <p:nvSpPr>
          <p:cNvPr id="115" name="Google Shape;115;p19"/>
          <p:cNvSpPr txBox="1"/>
          <p:nvPr/>
        </p:nvSpPr>
        <p:spPr>
          <a:xfrm>
            <a:off x="3448275" y="4844900"/>
            <a:ext cx="2128800" cy="308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Coconut Toto Cake</a:t>
            </a:r>
            <a:endParaRPr>
              <a:latin typeface="Playfair Display"/>
              <a:ea typeface="Playfair Display"/>
              <a:cs typeface="Playfair Display"/>
              <a:sym typeface="Playfair Display"/>
            </a:endParaRPr>
          </a:p>
        </p:txBody>
      </p:sp>
      <p:sp>
        <p:nvSpPr>
          <p:cNvPr id="116" name="Google Shape;116;p19"/>
          <p:cNvSpPr txBox="1"/>
          <p:nvPr/>
        </p:nvSpPr>
        <p:spPr>
          <a:xfrm>
            <a:off x="6135600" y="2591025"/>
            <a:ext cx="2552400" cy="318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Pastelitos</a:t>
            </a:r>
            <a:endParaRPr>
              <a:latin typeface="Playfair Display"/>
              <a:ea typeface="Playfair Display"/>
              <a:cs typeface="Playfair Display"/>
              <a:sym typeface="Playfair Display"/>
            </a:endParaRPr>
          </a:p>
        </p:txBody>
      </p:sp>
      <p:sp>
        <p:nvSpPr>
          <p:cNvPr id="117" name="Google Shape;117;p19"/>
          <p:cNvSpPr txBox="1"/>
          <p:nvPr/>
        </p:nvSpPr>
        <p:spPr>
          <a:xfrm>
            <a:off x="6116325" y="4777475"/>
            <a:ext cx="2709600" cy="318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Gizzada</a:t>
            </a:r>
            <a:endParaRPr>
              <a:latin typeface="Playfair Display"/>
              <a:ea typeface="Playfair Display"/>
              <a:cs typeface="Playfair Display"/>
              <a:sym typeface="Playfair Display"/>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1"/>
        <p:cNvGrpSpPr/>
        <p:nvPr/>
      </p:nvGrpSpPr>
      <p:grpSpPr>
        <a:xfrm>
          <a:off x="0" y="0"/>
          <a:ext cx="0" cy="0"/>
          <a:chOff x="0" y="0"/>
          <a:chExt cx="0" cy="0"/>
        </a:xfrm>
      </p:grpSpPr>
      <p:sp>
        <p:nvSpPr>
          <p:cNvPr id="122" name="Google Shape;122;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a:latin typeface="Playfair Display"/>
                <a:ea typeface="Playfair Display"/>
                <a:cs typeface="Playfair Display"/>
                <a:sym typeface="Playfair Display"/>
              </a:rPr>
              <a:t>Cultural Influences</a:t>
            </a:r>
            <a:endParaRPr sz="2400">
              <a:latin typeface="Playfair Display"/>
              <a:ea typeface="Playfair Display"/>
              <a:cs typeface="Playfair Display"/>
              <a:sym typeface="Playfair Display"/>
            </a:endParaRPr>
          </a:p>
        </p:txBody>
      </p:sp>
      <p:sp>
        <p:nvSpPr>
          <p:cNvPr id="123" name="Google Shape;123;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Font typeface="Playfair Display"/>
              <a:buChar char="●"/>
            </a:pPr>
            <a:r>
              <a:rPr lang="en">
                <a:solidFill>
                  <a:srgbClr val="000000"/>
                </a:solidFill>
                <a:latin typeface="Playfair Display"/>
                <a:ea typeface="Playfair Display"/>
                <a:cs typeface="Playfair Display"/>
                <a:sym typeface="Playfair Display"/>
              </a:rPr>
              <a:t>Latin America is a large region starting from Mexico and extending through North America, Central America, South America and parts of the Caribbean.  </a:t>
            </a:r>
            <a:endParaRPr>
              <a:solidFill>
                <a:srgbClr val="000000"/>
              </a:solidFill>
              <a:latin typeface="Playfair Display"/>
              <a:ea typeface="Playfair Display"/>
              <a:cs typeface="Playfair Display"/>
              <a:sym typeface="Playfair Display"/>
            </a:endParaRPr>
          </a:p>
          <a:p>
            <a:pPr marL="457200" lvl="0" indent="-342900" algn="l" rtl="0">
              <a:spcBef>
                <a:spcPts val="0"/>
              </a:spcBef>
              <a:spcAft>
                <a:spcPts val="0"/>
              </a:spcAft>
              <a:buClr>
                <a:srgbClr val="000000"/>
              </a:buClr>
              <a:buSzPts val="1800"/>
              <a:buFont typeface="Playfair Display"/>
              <a:buChar char="●"/>
            </a:pPr>
            <a:r>
              <a:rPr lang="en">
                <a:solidFill>
                  <a:srgbClr val="000000"/>
                </a:solidFill>
                <a:latin typeface="Playfair Display"/>
                <a:ea typeface="Playfair Display"/>
                <a:cs typeface="Playfair Display"/>
                <a:sym typeface="Playfair Display"/>
              </a:rPr>
              <a:t>Latin American countries are very diverse.  It possesses both european customs and practices along with traditions brought by Africans during the colonial times.  </a:t>
            </a:r>
            <a:endParaRPr>
              <a:solidFill>
                <a:srgbClr val="000000"/>
              </a:solidFill>
              <a:latin typeface="Playfair Display"/>
              <a:ea typeface="Playfair Display"/>
              <a:cs typeface="Playfair Display"/>
              <a:sym typeface="Playfair Display"/>
            </a:endParaRPr>
          </a:p>
          <a:p>
            <a:pPr marL="457200" lvl="0" indent="-342900" algn="l" rtl="0">
              <a:spcBef>
                <a:spcPts val="0"/>
              </a:spcBef>
              <a:spcAft>
                <a:spcPts val="0"/>
              </a:spcAft>
              <a:buClr>
                <a:srgbClr val="000000"/>
              </a:buClr>
              <a:buSzPts val="1800"/>
              <a:buFont typeface="Playfair Display"/>
              <a:buChar char="●"/>
            </a:pPr>
            <a:r>
              <a:rPr lang="en">
                <a:solidFill>
                  <a:srgbClr val="000000"/>
                </a:solidFill>
                <a:latin typeface="Playfair Display"/>
                <a:ea typeface="Playfair Display"/>
                <a:cs typeface="Playfair Display"/>
                <a:sym typeface="Playfair Display"/>
              </a:rPr>
              <a:t>Religion is primarily Catholicism, brought by the Spanish Conquerors and then later combined with native and African Beliefs.   </a:t>
            </a:r>
            <a:endParaRPr>
              <a:solidFill>
                <a:srgbClr val="000000"/>
              </a:solidFill>
              <a:latin typeface="Playfair Display"/>
              <a:ea typeface="Playfair Display"/>
              <a:cs typeface="Playfair Display"/>
              <a:sym typeface="Playfair Display"/>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7"/>
        <p:cNvGrpSpPr/>
        <p:nvPr/>
      </p:nvGrpSpPr>
      <p:grpSpPr>
        <a:xfrm>
          <a:off x="0" y="0"/>
          <a:ext cx="0" cy="0"/>
          <a:chOff x="0" y="0"/>
          <a:chExt cx="0" cy="0"/>
        </a:xfrm>
      </p:grpSpPr>
      <p:sp>
        <p:nvSpPr>
          <p:cNvPr id="128" name="Google Shape;128;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457200" lvl="0" indent="0" algn="ctr" rtl="0">
              <a:spcBef>
                <a:spcPts val="0"/>
              </a:spcBef>
              <a:spcAft>
                <a:spcPts val="0"/>
              </a:spcAft>
              <a:buNone/>
            </a:pPr>
            <a:r>
              <a:rPr lang="en" sz="2400">
                <a:latin typeface="Playfair Display"/>
                <a:ea typeface="Playfair Display"/>
                <a:cs typeface="Playfair Display"/>
                <a:sym typeface="Playfair Display"/>
              </a:rPr>
              <a:t>Holidays</a:t>
            </a:r>
            <a:endParaRPr sz="2400">
              <a:latin typeface="Playfair Display"/>
              <a:ea typeface="Playfair Display"/>
              <a:cs typeface="Playfair Display"/>
              <a:sym typeface="Playfair Display"/>
            </a:endParaRPr>
          </a:p>
        </p:txBody>
      </p:sp>
      <p:sp>
        <p:nvSpPr>
          <p:cNvPr id="129" name="Google Shape;129;p21"/>
          <p:cNvSpPr txBox="1">
            <a:spLocks noGrp="1"/>
          </p:cNvSpPr>
          <p:nvPr>
            <p:ph type="body" idx="1"/>
          </p:nvPr>
        </p:nvSpPr>
        <p:spPr>
          <a:xfrm>
            <a:off x="311700" y="1133200"/>
            <a:ext cx="8520600" cy="37311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Font typeface="Playfair Display"/>
              <a:buChar char="●"/>
            </a:pPr>
            <a:r>
              <a:rPr lang="en">
                <a:solidFill>
                  <a:srgbClr val="000000"/>
                </a:solidFill>
                <a:latin typeface="Playfair Display"/>
                <a:ea typeface="Playfair Display"/>
                <a:cs typeface="Playfair Display"/>
                <a:sym typeface="Playfair Display"/>
              </a:rPr>
              <a:t>Belens (Bethlehem) is an elaborate scenery with animals and figurines.  They are usually huge scenes with many houses, streets, farms, figures and more.  Families often set these scenes up in their homes to get ready for christmas. </a:t>
            </a:r>
            <a:endParaRPr>
              <a:solidFill>
                <a:srgbClr val="000000"/>
              </a:solidFill>
              <a:latin typeface="Playfair Display"/>
              <a:ea typeface="Playfair Display"/>
              <a:cs typeface="Playfair Display"/>
              <a:sym typeface="Playfair Display"/>
            </a:endParaRPr>
          </a:p>
          <a:p>
            <a:pPr marL="457200" lvl="0" indent="-342900" algn="l" rtl="0">
              <a:spcBef>
                <a:spcPts val="0"/>
              </a:spcBef>
              <a:spcAft>
                <a:spcPts val="0"/>
              </a:spcAft>
              <a:buClr>
                <a:srgbClr val="000000"/>
              </a:buClr>
              <a:buSzPts val="1800"/>
              <a:buFont typeface="Playfair Display"/>
              <a:buChar char="●"/>
            </a:pPr>
            <a:r>
              <a:rPr lang="en">
                <a:solidFill>
                  <a:srgbClr val="000000"/>
                </a:solidFill>
                <a:latin typeface="Playfair Display"/>
                <a:ea typeface="Playfair Display"/>
                <a:cs typeface="Playfair Display"/>
                <a:sym typeface="Playfair Display"/>
              </a:rPr>
              <a:t>Midnight Mass, also known as La Misa Del Gallo, occurs on christmas eve.  Families go to mass to celebrate their faith. </a:t>
            </a:r>
            <a:endParaRPr>
              <a:solidFill>
                <a:srgbClr val="000000"/>
              </a:solidFill>
              <a:latin typeface="Playfair Display"/>
              <a:ea typeface="Playfair Display"/>
              <a:cs typeface="Playfair Display"/>
              <a:sym typeface="Playfair Display"/>
            </a:endParaRPr>
          </a:p>
          <a:p>
            <a:pPr marL="457200" lvl="0" indent="-342900" algn="l" rtl="0">
              <a:spcBef>
                <a:spcPts val="0"/>
              </a:spcBef>
              <a:spcAft>
                <a:spcPts val="0"/>
              </a:spcAft>
              <a:buClr>
                <a:srgbClr val="000000"/>
              </a:buClr>
              <a:buSzPts val="1800"/>
              <a:buFont typeface="Playfair Display"/>
              <a:buChar char="●"/>
            </a:pPr>
            <a:r>
              <a:rPr lang="en">
                <a:solidFill>
                  <a:srgbClr val="000000"/>
                </a:solidFill>
                <a:latin typeface="Playfair Display"/>
                <a:ea typeface="Playfair Display"/>
                <a:cs typeface="Playfair Display"/>
                <a:sym typeface="Playfair Display"/>
              </a:rPr>
              <a:t>The Three Kings (</a:t>
            </a:r>
            <a:r>
              <a:rPr lang="en">
                <a:solidFill>
                  <a:srgbClr val="121416"/>
                </a:solidFill>
                <a:latin typeface="Playfair Display"/>
                <a:ea typeface="Playfair Display"/>
                <a:cs typeface="Playfair Display"/>
                <a:sym typeface="Playfair Display"/>
              </a:rPr>
              <a:t>Melchior, Gaspar and Baltazar) in latin america are known for bringing children their gifts instead of Santa.  The Three Kings is also celebrated on January 6th, not Christmas Day.  The kings parade through the town on floats and throw sweets out to the children.  When the children return home, they leave their shoes out so the kings can fill them with presents. </a:t>
            </a:r>
            <a:endParaRPr>
              <a:solidFill>
                <a:srgbClr val="000000"/>
              </a:solidFill>
              <a:latin typeface="Playfair Display"/>
              <a:ea typeface="Playfair Display"/>
              <a:cs typeface="Playfair Display"/>
              <a:sym typeface="Playfair Display"/>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894</Words>
  <Application>Microsoft Office PowerPoint</Application>
  <PresentationFormat>On-screen Show (16:9)</PresentationFormat>
  <Paragraphs>107</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Playfair Display</vt:lpstr>
      <vt:lpstr>Arial</vt:lpstr>
      <vt:lpstr>Simple Light</vt:lpstr>
      <vt:lpstr>International  Desserts</vt:lpstr>
      <vt:lpstr>Latin America</vt:lpstr>
      <vt:lpstr>Natural Food Sources</vt:lpstr>
      <vt:lpstr>Desserts</vt:lpstr>
      <vt:lpstr>             Desserts</vt:lpstr>
      <vt:lpstr>More Desserts</vt:lpstr>
      <vt:lpstr>Desserts</vt:lpstr>
      <vt:lpstr>Cultural Influences</vt:lpstr>
      <vt:lpstr>Holidays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Desserts</dc:title>
  <cp:lastModifiedBy>ashlie borrero</cp:lastModifiedBy>
  <cp:revision>1</cp:revision>
  <dcterms:modified xsi:type="dcterms:W3CDTF">2018-11-05T02:20:40Z</dcterms:modified>
</cp:coreProperties>
</file>