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68" r:id="rId3"/>
    <p:sldId id="273" r:id="rId4"/>
    <p:sldId id="274" r:id="rId5"/>
    <p:sldId id="271" r:id="rId6"/>
    <p:sldId id="272" r:id="rId7"/>
    <p:sldId id="266" r:id="rId8"/>
    <p:sldId id="269" r:id="rId9"/>
    <p:sldId id="275" r:id="rId10"/>
    <p:sldId id="301" r:id="rId11"/>
    <p:sldId id="357" r:id="rId12"/>
    <p:sldId id="356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77E0DC-4A4F-4302-B539-A71888B89DDF}" v="3539" dt="2022-02-21T22:25:20.9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scientificamerican.com/illusion-chasers/tell-me-about-your-research-this-time-with-feeling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Pictures from </a:t>
            </a:r>
            <a:r>
              <a:rPr lang="en-US" sz="1200" dirty="0">
                <a:hlinkClick r:id="rId3"/>
              </a:rPr>
              <a:t>https://blogs.scientificamerican.com/illusion-chasers/tell-me-about-your-research-this-time-with-feeling/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45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88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80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06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63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99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0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1141</a:t>
            </a:r>
            <a:br>
              <a:rPr lang="en-US" sz="4400" dirty="0">
                <a:effectLst/>
                <a:ea typeface="Batang" panose="02030600000101010101" pitchFamily="18" charset="-127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Creative Writing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850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plot by dissecting Anonymous, Gurba, &amp; Patchett’s work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writing Memoir 2</a:t>
            </a: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D05189-3853-4327-ACD3-D773A02E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Let’s take a break!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A5DD0-46C1-4CCA-8FE4-3E93D4A13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4983276"/>
            <a:ext cx="10512552" cy="112668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 next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minutes, you can stretch your legs, </a:t>
            </a:r>
            <a:r>
              <a:rPr lang="en-US" dirty="0">
                <a:solidFill>
                  <a:schemeClr val="tx1"/>
                </a:solidFill>
              </a:rPr>
              <a:t>wander the web, 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eat a snack (not in the classroom)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etc.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999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3218A7-6564-455F-B0D8-14E5A6A1C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Memoir 2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6B472D-3282-41E5-9030-BE7A7ED4A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468112" cy="3547872"/>
          </a:xfrm>
        </p:spPr>
        <p:txBody>
          <a:bodyPr anchor="t">
            <a:normAutofit/>
          </a:bodyPr>
          <a:lstStyle/>
          <a:p>
            <a:r>
              <a:rPr lang="en-US" sz="2200" dirty="0"/>
              <a:t>We’re going to write a new memoir piece!</a:t>
            </a:r>
          </a:p>
          <a:p>
            <a:r>
              <a:rPr lang="en-US" sz="2200" dirty="0"/>
              <a:t>You can use either Journal 1 or 2 (a friendship that’s important to you or a time when you were anonymous—either by choice or not) as </a:t>
            </a:r>
            <a:r>
              <a:rPr lang="en-US" sz="2200" i="1" dirty="0"/>
              <a:t>inspiration</a:t>
            </a:r>
            <a:r>
              <a:rPr lang="en-US" sz="2200" dirty="0"/>
              <a:t> for Memoir 2.</a:t>
            </a:r>
          </a:p>
          <a:p>
            <a:r>
              <a:rPr lang="en-US" sz="2200" b="1" i="1" dirty="0"/>
              <a:t>Or</a:t>
            </a:r>
            <a:r>
              <a:rPr lang="en-US" sz="2200" dirty="0"/>
              <a:t> share something else, so long as it fits in the memoir category (telling a particular story about your life from your perspective).</a:t>
            </a:r>
          </a:p>
          <a:p>
            <a:r>
              <a:rPr lang="en-US" sz="2200" dirty="0"/>
              <a:t>Try to tell a </a:t>
            </a:r>
            <a:r>
              <a:rPr lang="en-US" sz="2200" b="1" dirty="0"/>
              <a:t>true</a:t>
            </a:r>
            <a:r>
              <a:rPr lang="en-US" sz="2200" dirty="0"/>
              <a:t> story! </a:t>
            </a:r>
            <a:r>
              <a:rPr lang="en-US" sz="2200" dirty="0">
                <a:sym typeface="Wingdings" panose="05000000000000000000" pitchFamily="2" charset="2"/>
              </a:rPr>
              <a:t></a:t>
            </a:r>
            <a:endParaRPr lang="en-US" sz="2200" dirty="0"/>
          </a:p>
        </p:txBody>
      </p:sp>
      <p:pic>
        <p:nvPicPr>
          <p:cNvPr id="10" name="Graphic 8" descr="Fingerprint">
            <a:extLst>
              <a:ext uri="{FF2B5EF4-FFF2-40B4-BE49-F238E27FC236}">
                <a16:creationId xmlns:a16="http://schemas.microsoft.com/office/drawing/2014/main" id="{0B062F42-C34A-441F-AA82-14E118A71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9048" y="699516"/>
            <a:ext cx="5458968" cy="545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1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C2A6D2-5D80-4F41-86E1-E3F705B17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Write! Write!</a:t>
            </a:r>
            <a:br>
              <a:rPr lang="en-US" sz="5400" dirty="0"/>
            </a:br>
            <a:r>
              <a:rPr lang="en-US" sz="5400" dirty="0"/>
              <a:t>Write!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C116C-1414-4BD0-B5EE-EF82856F6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Until 2 pm, we will be focusing on writing for this class. </a:t>
            </a:r>
          </a:p>
          <a:p>
            <a:r>
              <a:rPr lang="en-US" dirty="0"/>
              <a:t>You can work on the following items ONLY:</a:t>
            </a:r>
          </a:p>
          <a:p>
            <a:pPr lvl="1"/>
            <a:r>
              <a:rPr lang="en-US" sz="2800" dirty="0"/>
              <a:t>Submitting your final draft of Memoir 1 (formerly known as Meet My ___) to OpenLab (due TODAY).</a:t>
            </a:r>
          </a:p>
          <a:p>
            <a:pPr lvl="1"/>
            <a:r>
              <a:rPr lang="en-US" sz="2800" dirty="0"/>
              <a:t>Writing your Journal 2.</a:t>
            </a:r>
          </a:p>
          <a:p>
            <a:pPr lvl="1"/>
            <a:r>
              <a:rPr lang="en-US" sz="2800" dirty="0"/>
              <a:t>Writing your critique of Gurba’s work.</a:t>
            </a:r>
          </a:p>
          <a:p>
            <a:pPr lvl="1"/>
            <a:r>
              <a:rPr lang="en-US" sz="2800" dirty="0"/>
              <a:t>Writing your Memoir 2.</a:t>
            </a:r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56735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(under Assignments for Week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4436"/>
            <a:ext cx="11181522" cy="5252991"/>
          </a:xfrm>
        </p:spPr>
        <p:txBody>
          <a:bodyPr>
            <a:normAutofit/>
          </a:bodyPr>
          <a:lstStyle/>
          <a:p>
            <a:r>
              <a:rPr lang="en-US" sz="2300" dirty="0"/>
              <a:t>Post </a:t>
            </a:r>
            <a:r>
              <a:rPr lang="en-US" sz="2300" b="1" dirty="0"/>
              <a:t>Journal Assignment 2</a:t>
            </a:r>
            <a:r>
              <a:rPr lang="en-US" sz="2300" dirty="0"/>
              <a:t>: Write about a time you’ve felt you were anonymous (either by choice or not). Title it </a:t>
            </a:r>
            <a:r>
              <a:rPr lang="en-US" sz="2300" b="1" dirty="0"/>
              <a:t>Full Name, Journal 2</a:t>
            </a:r>
            <a:r>
              <a:rPr lang="en-US" sz="2300" dirty="0"/>
              <a:t> and post it under </a:t>
            </a:r>
            <a:r>
              <a:rPr lang="en-US" sz="2300" b="1" dirty="0"/>
              <a:t>Journals</a:t>
            </a:r>
            <a:r>
              <a:rPr lang="en-US" sz="2300" dirty="0"/>
              <a:t>. Post this journal by </a:t>
            </a:r>
            <a:r>
              <a:rPr lang="en-US" sz="2300" b="1" dirty="0"/>
              <a:t>Wednesday, March 2</a:t>
            </a:r>
            <a:r>
              <a:rPr lang="en-US" sz="2300" dirty="0"/>
              <a:t>.</a:t>
            </a:r>
          </a:p>
          <a:p>
            <a:r>
              <a:rPr lang="en-US" sz="2300" dirty="0"/>
              <a:t>Write a critique of Gurba’s work. What did you enjoy? What questions do you have for the author? Title it </a:t>
            </a:r>
            <a:r>
              <a:rPr lang="en-US" sz="2300" b="1" dirty="0"/>
              <a:t>Full Name</a:t>
            </a:r>
            <a:r>
              <a:rPr lang="en-US" sz="2300" dirty="0"/>
              <a:t>, </a:t>
            </a:r>
            <a:r>
              <a:rPr lang="en-US" sz="2300" b="1" dirty="0"/>
              <a:t>Gurba’s Work</a:t>
            </a:r>
            <a:r>
              <a:rPr lang="en-US" sz="2300" dirty="0"/>
              <a:t>. Post it under </a:t>
            </a:r>
            <a:r>
              <a:rPr lang="en-US" sz="2300" b="1" dirty="0"/>
              <a:t>Discussions</a:t>
            </a:r>
            <a:r>
              <a:rPr lang="en-US" sz="2300" dirty="0"/>
              <a:t>. This is due by </a:t>
            </a:r>
            <a:r>
              <a:rPr lang="en-US" sz="2300" b="1" dirty="0"/>
              <a:t>Wednesday, March 2</a:t>
            </a:r>
            <a:r>
              <a:rPr lang="en-US" sz="2300" dirty="0"/>
              <a:t>.</a:t>
            </a:r>
          </a:p>
          <a:p>
            <a:r>
              <a:rPr lang="en-US" sz="2300" dirty="0"/>
              <a:t>Begin to work on a NEW memoir piece.</a:t>
            </a:r>
          </a:p>
          <a:p>
            <a:pPr lvl="1"/>
            <a:r>
              <a:rPr lang="en-US" sz="2300" dirty="0"/>
              <a:t>You can use either </a:t>
            </a:r>
            <a:r>
              <a:rPr lang="en-US" sz="2300" b="1" dirty="0"/>
              <a:t>Journal 1</a:t>
            </a:r>
            <a:r>
              <a:rPr lang="en-US" sz="2300" dirty="0"/>
              <a:t> or </a:t>
            </a:r>
            <a:r>
              <a:rPr lang="en-US" sz="2300" b="1" dirty="0"/>
              <a:t>2</a:t>
            </a:r>
            <a:r>
              <a:rPr lang="en-US" sz="2300" dirty="0"/>
              <a:t> as </a:t>
            </a:r>
            <a:r>
              <a:rPr lang="en-US" sz="2300" i="1" dirty="0"/>
              <a:t>inspiration</a:t>
            </a:r>
            <a:r>
              <a:rPr lang="en-US" sz="2300" dirty="0"/>
              <a:t> for the memoir, or share something else, as long as it fits in the memoir category.</a:t>
            </a:r>
          </a:p>
          <a:p>
            <a:pPr lvl="1"/>
            <a:r>
              <a:rPr lang="en-US" sz="2300" dirty="0"/>
              <a:t>You’ll be submitting it to your Cohort on </a:t>
            </a:r>
            <a:r>
              <a:rPr lang="en-US" sz="2300" b="1" dirty="0"/>
              <a:t>Wednesday, March 2</a:t>
            </a:r>
            <a:r>
              <a:rPr lang="en-US" sz="2300" dirty="0"/>
              <a:t>! Don’t wait until Tuesday night to start working on it!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372" y="5238579"/>
            <a:ext cx="1145628" cy="161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6" name="Rectangle 76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B335EF-63A3-4441-BC78-2D9983A76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What is “plot,” anyway?</a:t>
            </a:r>
          </a:p>
        </p:txBody>
      </p:sp>
      <p:sp>
        <p:nvSpPr>
          <p:cNvPr id="3087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Content Placeholder 3079">
            <a:extLst>
              <a:ext uri="{FF2B5EF4-FFF2-40B4-BE49-F238E27FC236}">
                <a16:creationId xmlns:a16="http://schemas.microsoft.com/office/drawing/2014/main" id="{FDD553A0-B0AC-4FA5-B61A-6D200BA2A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novelist E. M. Forster famously said the following is a story: </a:t>
            </a:r>
          </a:p>
          <a:p>
            <a:pPr marL="0" indent="0">
              <a:buNone/>
            </a:pPr>
            <a:r>
              <a:rPr lang="en-US" sz="2000" dirty="0"/>
              <a:t>“The king died and then the queen died.”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And the following is a plot: </a:t>
            </a:r>
          </a:p>
          <a:p>
            <a:pPr marL="0" indent="0">
              <a:buNone/>
            </a:pPr>
            <a:r>
              <a:rPr lang="en-US" sz="2000" dirty="0"/>
              <a:t>“The king died, and then the queen died of grief.”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What’s the difference between the two sentences? 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65646010-C257-42E5-A71D-4B9D2E79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81188" y="4042722"/>
            <a:ext cx="4014216" cy="129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4BC9DE8F-427F-4D0B-A6AB-42E7358EB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3840" y="2560897"/>
            <a:ext cx="3995928" cy="107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8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78EA36-EA7B-404E-A1A5-155ABA58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Definition of Plot</a:t>
            </a:r>
          </a:p>
        </p:txBody>
      </p:sp>
      <p:sp>
        <p:nvSpPr>
          <p:cNvPr id="38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7E427-0A85-44CA-8F24-3C22D0383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r>
              <a:rPr lang="en-US" sz="2200" b="0" i="0" dirty="0">
                <a:effectLst/>
              </a:rPr>
              <a:t>The first line tells us the </a:t>
            </a:r>
            <a:r>
              <a:rPr lang="en-US" sz="2200" b="1" i="0" dirty="0">
                <a:effectLst/>
              </a:rPr>
              <a:t>bare facts</a:t>
            </a:r>
            <a:r>
              <a:rPr lang="en-US" sz="2200" b="0" i="0" dirty="0">
                <a:effectLst/>
              </a:rPr>
              <a:t>. With the first line, we don’t know when or in what state the queen was in. </a:t>
            </a:r>
          </a:p>
          <a:p>
            <a:pPr lvl="1"/>
            <a:r>
              <a:rPr lang="en-US" sz="2200" b="0" i="0" dirty="0">
                <a:effectLst/>
              </a:rPr>
              <a:t>For all we know, the queen lived quite happily for 50 years before she died.</a:t>
            </a:r>
          </a:p>
          <a:p>
            <a:r>
              <a:rPr lang="en-US" sz="2200" b="0" i="0" dirty="0">
                <a:effectLst/>
              </a:rPr>
              <a:t>The second line </a:t>
            </a:r>
            <a:r>
              <a:rPr lang="en-US" sz="2200" b="1" i="0" dirty="0">
                <a:effectLst/>
              </a:rPr>
              <a:t>tells us more</a:t>
            </a:r>
            <a:r>
              <a:rPr lang="en-US" sz="2200" b="0" i="0" dirty="0">
                <a:effectLst/>
              </a:rPr>
              <a:t>–the state in which the queen died. </a:t>
            </a:r>
          </a:p>
          <a:p>
            <a:pPr lvl="1"/>
            <a:r>
              <a:rPr lang="en-US" sz="2200" b="0" i="0" dirty="0">
                <a:effectLst/>
              </a:rPr>
              <a:t>Now we know they were very close. They were soul mates. The queen couldn’t adapt to life after the king’s death.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DA63BE0-998D-428B-8FFE-99E6FBEF8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8227" y="3801263"/>
            <a:ext cx="4014216" cy="129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770DBCD-8AB8-4803-A70D-90EB9F628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89965" y="2092265"/>
            <a:ext cx="3995928" cy="107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77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7" name="Rectangle 85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78EA36-EA7B-404E-A1A5-155ABA58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128" y="638089"/>
            <a:ext cx="4818888" cy="1476801"/>
          </a:xfrm>
        </p:spPr>
        <p:txBody>
          <a:bodyPr anchor="b">
            <a:normAutofit/>
          </a:bodyPr>
          <a:lstStyle/>
          <a:p>
            <a:r>
              <a:rPr lang="en-US" sz="5000"/>
              <a:t>Definition of Plot</a:t>
            </a:r>
          </a:p>
        </p:txBody>
      </p:sp>
      <p:pic>
        <p:nvPicPr>
          <p:cNvPr id="4" name="Picture 4" descr="How to Tell a Story - Smarter Living Guides - The New York Times">
            <a:extLst>
              <a:ext uri="{FF2B5EF4-FFF2-40B4-BE49-F238E27FC236}">
                <a16:creationId xmlns:a16="http://schemas.microsoft.com/office/drawing/2014/main" id="{B2C9A99C-2D16-47DC-8918-43E007CAE2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" r="5094"/>
          <a:stretch/>
        </p:blipFill>
        <p:spPr bwMode="auto">
          <a:xfrm>
            <a:off x="630936" y="1332969"/>
            <a:ext cx="5458968" cy="419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sketch line">
            <a:extLst>
              <a:ext uri="{FF2B5EF4-FFF2-40B4-BE49-F238E27FC236}">
                <a16:creationId xmlns:a16="http://schemas.microsoft.com/office/drawing/2014/main" id="{953EE71A-6488-4203-A7C4-77102FD0D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912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7E427-0A85-44CA-8F24-3C22D0383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128" y="2664886"/>
            <a:ext cx="4818888" cy="355078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b="1" i="0" dirty="0">
                <a:effectLst/>
              </a:rPr>
              <a:t>Plot</a:t>
            </a:r>
            <a:r>
              <a:rPr lang="en-US" sz="1700" b="0" i="0" dirty="0">
                <a:effectLst/>
              </a:rPr>
              <a:t> is the </a:t>
            </a:r>
            <a:r>
              <a:rPr lang="en-US" sz="1700" b="0" i="1" dirty="0">
                <a:effectLst/>
              </a:rPr>
              <a:t>sequence of events</a:t>
            </a:r>
            <a:r>
              <a:rPr lang="en-US" sz="1700" b="0" i="0" dirty="0">
                <a:effectLst/>
              </a:rPr>
              <a:t> that make up the story.</a:t>
            </a:r>
          </a:p>
          <a:p>
            <a:pPr marL="0" indent="0">
              <a:buNone/>
            </a:pPr>
            <a:r>
              <a:rPr lang="en-US" sz="1700" b="0" i="0" dirty="0">
                <a:effectLst/>
              </a:rPr>
              <a:t>When you tell someone a story you often say: “X happened and Y happened, and then you’ll never guess what happened next!” Without realizing it, you are </a:t>
            </a:r>
            <a:r>
              <a:rPr lang="en-US" sz="1700" b="1" i="0" dirty="0">
                <a:effectLst/>
              </a:rPr>
              <a:t>plotting</a:t>
            </a:r>
            <a:r>
              <a:rPr lang="en-US" sz="1700" b="0" i="0" dirty="0">
                <a:effectLst/>
              </a:rPr>
              <a:t> your story.</a:t>
            </a:r>
          </a:p>
          <a:p>
            <a:pPr marL="0" indent="0">
              <a:buNone/>
            </a:pPr>
            <a:r>
              <a:rPr lang="en-US" sz="1700" b="0" i="0" dirty="0">
                <a:effectLst/>
              </a:rPr>
              <a:t>All writers are conscious of </a:t>
            </a:r>
            <a:r>
              <a:rPr lang="en-US" sz="1700" b="1" i="0" dirty="0">
                <a:effectLst/>
              </a:rPr>
              <a:t>plot</a:t>
            </a:r>
            <a:r>
              <a:rPr lang="en-US" sz="1700" b="0" i="0" dirty="0">
                <a:effectLst/>
              </a:rPr>
              <a:t>, whether they’re writing a fantasy novel or a newspaper article. </a:t>
            </a:r>
          </a:p>
          <a:p>
            <a:pPr marL="0" indent="0">
              <a:buNone/>
            </a:pPr>
            <a:r>
              <a:rPr lang="en-US" sz="1700" b="0" i="0" dirty="0">
                <a:effectLst/>
              </a:rPr>
              <a:t>They are hyper-aware of the need to show that something happened </a:t>
            </a:r>
            <a:r>
              <a:rPr lang="en-US" sz="1700" b="1" i="0" dirty="0">
                <a:effectLst/>
              </a:rPr>
              <a:t>because</a:t>
            </a:r>
            <a:r>
              <a:rPr lang="en-US" sz="1700" b="0" i="0" dirty="0">
                <a:effectLst/>
              </a:rPr>
              <a:t> something </a:t>
            </a:r>
            <a:r>
              <a:rPr lang="en-US" sz="1700" b="0" i="1" dirty="0">
                <a:effectLst/>
              </a:rPr>
              <a:t>else</a:t>
            </a:r>
            <a:r>
              <a:rPr lang="en-US" sz="1700" b="0" i="0" dirty="0">
                <a:effectLst/>
              </a:rPr>
              <a:t> happened.</a:t>
            </a:r>
          </a:p>
        </p:txBody>
      </p:sp>
    </p:spTree>
    <p:extLst>
      <p:ext uri="{BB962C8B-B14F-4D97-AF65-F5344CB8AC3E}">
        <p14:creationId xmlns:p14="http://schemas.microsoft.com/office/powerpoint/2010/main" val="326395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5" name="Rectangle 140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BCBCA1-8514-4134-84F9-30E4448FB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128" y="638089"/>
            <a:ext cx="4818888" cy="1476801"/>
          </a:xfrm>
        </p:spPr>
        <p:txBody>
          <a:bodyPr anchor="b">
            <a:normAutofit/>
          </a:bodyPr>
          <a:lstStyle/>
          <a:p>
            <a:r>
              <a:rPr lang="en-US" sz="5400" dirty="0"/>
              <a:t>Parts of Plot</a:t>
            </a:r>
          </a:p>
        </p:txBody>
      </p:sp>
      <p:pic>
        <p:nvPicPr>
          <p:cNvPr id="2052" name="Picture 4" descr="Man Telling The Story To His Friends At Home. by Guille Faingold -  Friendship, Conversation">
            <a:extLst>
              <a:ext uri="{FF2B5EF4-FFF2-40B4-BE49-F238E27FC236}">
                <a16:creationId xmlns:a16="http://schemas.microsoft.com/office/drawing/2014/main" id="{F8A42CA6-EA37-4E09-8188-55DD75E198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3" r="3164"/>
          <a:stretch/>
        </p:blipFill>
        <p:spPr bwMode="auto">
          <a:xfrm>
            <a:off x="630936" y="1332972"/>
            <a:ext cx="5458968" cy="419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9" name="sketch line">
            <a:extLst>
              <a:ext uri="{FF2B5EF4-FFF2-40B4-BE49-F238E27FC236}">
                <a16:creationId xmlns:a16="http://schemas.microsoft.com/office/drawing/2014/main" id="{953EE71A-6488-4203-A7C4-77102FD0D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912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Content Placeholder 3079">
            <a:extLst>
              <a:ext uri="{FF2B5EF4-FFF2-40B4-BE49-F238E27FC236}">
                <a16:creationId xmlns:a16="http://schemas.microsoft.com/office/drawing/2014/main" id="{FDD553A0-B0AC-4FA5-B61A-6D200BA2A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128" y="2664886"/>
            <a:ext cx="4818888" cy="355078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200" dirty="0"/>
              <a:t>Typically, a plot has three major parts—</a:t>
            </a:r>
            <a:r>
              <a:rPr lang="en-US" sz="2200" b="1" dirty="0"/>
              <a:t>beginning</a:t>
            </a:r>
            <a:r>
              <a:rPr lang="en-US" sz="2200" dirty="0"/>
              <a:t>, </a:t>
            </a:r>
            <a:r>
              <a:rPr lang="en-US" sz="2200" b="1" dirty="0"/>
              <a:t>middle</a:t>
            </a:r>
            <a:r>
              <a:rPr lang="en-US" sz="2200" dirty="0"/>
              <a:t>, and </a:t>
            </a:r>
            <a:r>
              <a:rPr lang="en-US" sz="2200" b="1" dirty="0"/>
              <a:t>end</a:t>
            </a:r>
            <a:r>
              <a:rPr lang="en-US" sz="2200" dirty="0"/>
              <a:t>. </a:t>
            </a:r>
          </a:p>
          <a:p>
            <a:pPr marL="0" indent="0">
              <a:buNone/>
            </a:pPr>
            <a:r>
              <a:rPr lang="en-US" sz="2200" dirty="0"/>
              <a:t>Each of these sections plays a specific role in the storytelling. </a:t>
            </a:r>
          </a:p>
          <a:p>
            <a:pPr marL="0" indent="0">
              <a:buNone/>
            </a:pPr>
            <a:r>
              <a:rPr lang="en-US" sz="2200" dirty="0"/>
              <a:t>There’s an old saying that in telling a story you should:</a:t>
            </a:r>
          </a:p>
          <a:p>
            <a:pPr marL="0" indent="0">
              <a:buNone/>
            </a:pPr>
            <a:r>
              <a:rPr lang="en-US" sz="2200" dirty="0"/>
              <a:t>1) get your protagonist up in a tree,</a:t>
            </a:r>
          </a:p>
          <a:p>
            <a:pPr marL="0" indent="0">
              <a:buNone/>
            </a:pPr>
            <a:r>
              <a:rPr lang="en-US" sz="2200" dirty="0"/>
              <a:t>2) throw rocks at your protagonist, and</a:t>
            </a:r>
          </a:p>
          <a:p>
            <a:pPr marL="0" indent="0">
              <a:buNone/>
            </a:pPr>
            <a:r>
              <a:rPr lang="en-US" sz="2200" dirty="0"/>
              <a:t>3) get your protagonist down.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69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6" name="Rectangle 76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AD7DC-B1AC-4B99-8CB0-4480A3DA8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000"/>
              <a:t>Plot in memoir (or other genres)</a:t>
            </a:r>
          </a:p>
        </p:txBody>
      </p:sp>
      <p:sp>
        <p:nvSpPr>
          <p:cNvPr id="1037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80511-D974-4A43-AB5E-6C5410E0E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500" b="1" dirty="0"/>
              <a:t>Get Your Protagonist Up in a Tree aka the “Beginning”</a:t>
            </a:r>
          </a:p>
          <a:p>
            <a:r>
              <a:rPr lang="en-US" sz="1500" dirty="0"/>
              <a:t>What’s the context (year, location, and other important setting details) of the story?</a:t>
            </a:r>
          </a:p>
          <a:p>
            <a:r>
              <a:rPr lang="en-US" sz="1500" dirty="0"/>
              <a:t>What’s the inciting incident (action that gets things going) in the story?</a:t>
            </a:r>
          </a:p>
          <a:p>
            <a:pPr marL="0" indent="0">
              <a:buNone/>
            </a:pPr>
            <a:r>
              <a:rPr lang="en-US" sz="1500" b="1" dirty="0"/>
              <a:t>Throw Rocks aka the “Middle”</a:t>
            </a:r>
          </a:p>
          <a:p>
            <a:r>
              <a:rPr lang="en-US" sz="1500" dirty="0"/>
              <a:t>What’s the rising action (events that lead to the climax) in the story?</a:t>
            </a:r>
          </a:p>
          <a:p>
            <a:pPr marL="0" indent="0">
              <a:buNone/>
            </a:pPr>
            <a:r>
              <a:rPr lang="en-US" sz="1500" b="1" dirty="0"/>
              <a:t>Get Down aka the “End”</a:t>
            </a:r>
          </a:p>
          <a:p>
            <a:r>
              <a:rPr lang="en-US" sz="1500" dirty="0"/>
              <a:t>What’s the climax (the most exciting or intense moment) in the story?</a:t>
            </a:r>
          </a:p>
          <a:p>
            <a:r>
              <a:rPr lang="en-US" sz="1500" dirty="0"/>
              <a:t>What’s the resolution (the “wrap up”) of the story?</a:t>
            </a:r>
          </a:p>
        </p:txBody>
      </p:sp>
      <p:pic>
        <p:nvPicPr>
          <p:cNvPr id="1026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3E3B33FA-F55A-494F-B27C-EEA366D4E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6099048" y="688896"/>
            <a:ext cx="5458968" cy="548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40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134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000"/>
              <a:t>The Elements of Plot</a:t>
            </a:r>
          </a:p>
        </p:txBody>
      </p:sp>
      <p:sp>
        <p:nvSpPr>
          <p:cNvPr id="3077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US" sz="2200" dirty="0"/>
              <a:t>Go to Course Profiles &gt; Files &gt; ENG1141 Handouts &gt; ENG1141 Plot Analysis Worksheet</a:t>
            </a:r>
          </a:p>
          <a:p>
            <a:r>
              <a:rPr lang="en-US" sz="2200" dirty="0"/>
              <a:t>Choose either Anonymous, Patchett, or Gurba’s memoir to focus on. </a:t>
            </a:r>
          </a:p>
          <a:p>
            <a:r>
              <a:rPr lang="en-US" sz="2200" dirty="0"/>
              <a:t>For the next 25 minutes, answer the questions on the worksheet individually. </a:t>
            </a:r>
          </a:p>
          <a:p>
            <a:r>
              <a:rPr lang="en-US" sz="2200" dirty="0"/>
              <a:t>You’ll be emailing this to me for participation purposes!</a:t>
            </a:r>
          </a:p>
        </p:txBody>
      </p:sp>
      <p:pic>
        <p:nvPicPr>
          <p:cNvPr id="3074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4B69E329-9413-48C4-8786-7CEA01A25D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6099048" y="688896"/>
            <a:ext cx="5458968" cy="548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72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5" name="Rectangle 7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600"/>
              <a:t>The Elements of Plot</a:t>
            </a:r>
          </a:p>
        </p:txBody>
      </p:sp>
      <p:sp>
        <p:nvSpPr>
          <p:cNvPr id="4106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5" y="2807208"/>
            <a:ext cx="3835961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Write on the board whether you used Anonymous, Gurba, or Patchett’s memoir. </a:t>
            </a:r>
          </a:p>
          <a:p>
            <a:r>
              <a:rPr lang="en-US" sz="2200" dirty="0"/>
              <a:t>I’ll give you 15 minutes to discuss your answers with your group.</a:t>
            </a:r>
          </a:p>
          <a:p>
            <a:r>
              <a:rPr lang="en-US" sz="2200" dirty="0"/>
              <a:t>Choose a speaker for the class discussion.</a:t>
            </a:r>
          </a:p>
        </p:txBody>
      </p:sp>
      <p:pic>
        <p:nvPicPr>
          <p:cNvPr id="4098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5FE0BC0E-9DE8-4214-870A-D63C9F51A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5328045" y="640080"/>
            <a:ext cx="5556221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8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600"/>
              <a:t>The Elements of Plot</a:t>
            </a:r>
          </a:p>
        </p:txBody>
      </p:sp>
      <p:sp>
        <p:nvSpPr>
          <p:cNvPr id="81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" y="2807208"/>
            <a:ext cx="4235354" cy="377500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dirty="0"/>
              <a:t>Let’s talk about Anonymous’ work:</a:t>
            </a:r>
          </a:p>
          <a:p>
            <a:r>
              <a:rPr lang="en-US" sz="1800" dirty="0"/>
              <a:t>Does she get the protagonist up a tree? </a:t>
            </a:r>
          </a:p>
          <a:p>
            <a:r>
              <a:rPr lang="en-US" sz="1800" dirty="0"/>
              <a:t>Does she have rocks thrown at her?</a:t>
            </a:r>
          </a:p>
          <a:p>
            <a:r>
              <a:rPr lang="en-US" sz="1800" dirty="0"/>
              <a:t>Does she get the protagonist down?</a:t>
            </a:r>
          </a:p>
          <a:p>
            <a:pPr marL="0" indent="0">
              <a:buNone/>
            </a:pPr>
            <a:r>
              <a:rPr lang="en-US" sz="1800" dirty="0"/>
              <a:t>How about Patchett?</a:t>
            </a:r>
          </a:p>
          <a:p>
            <a:pPr marL="0" indent="0">
              <a:buNone/>
            </a:pPr>
            <a:r>
              <a:rPr lang="en-US" sz="1800" dirty="0"/>
              <a:t>How about Gurba?</a:t>
            </a:r>
          </a:p>
          <a:p>
            <a:pPr marL="0" indent="0">
              <a:buNone/>
            </a:pPr>
            <a:r>
              <a:rPr lang="en-US" sz="1800" dirty="0"/>
              <a:t>One thing I want everyone to focus on for their next piece is PLOT. Make sure you have these elements present.</a:t>
            </a:r>
          </a:p>
          <a:p>
            <a:pPr marL="0" indent="0">
              <a:buNone/>
            </a:pPr>
            <a:r>
              <a:rPr lang="en-US" sz="1800" dirty="0"/>
              <a:t>Don’t forget to email your doc to me at creative.writing.citytech2@gmail.com!</a:t>
            </a:r>
          </a:p>
        </p:txBody>
      </p:sp>
      <p:pic>
        <p:nvPicPr>
          <p:cNvPr id="4098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5FE0BC0E-9DE8-4214-870A-D63C9F51A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5328045" y="640080"/>
            <a:ext cx="5556221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10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</TotalTime>
  <Words>969</Words>
  <Application>Microsoft Office PowerPoint</Application>
  <PresentationFormat>Widescreen</PresentationFormat>
  <Paragraphs>85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ENG 1141 Creative Writing</vt:lpstr>
      <vt:lpstr>What is “plot,” anyway?</vt:lpstr>
      <vt:lpstr>Definition of Plot</vt:lpstr>
      <vt:lpstr>Definition of Plot</vt:lpstr>
      <vt:lpstr>Parts of Plot</vt:lpstr>
      <vt:lpstr>Plot in memoir (or other genres)</vt:lpstr>
      <vt:lpstr>The Elements of Plot</vt:lpstr>
      <vt:lpstr>The Elements of Plot</vt:lpstr>
      <vt:lpstr>The Elements of Plot</vt:lpstr>
      <vt:lpstr>Let’s take a break!</vt:lpstr>
      <vt:lpstr>Memoir 2</vt:lpstr>
      <vt:lpstr>Write! Write! Write!</vt:lpstr>
      <vt:lpstr>Homework (under Assignments for Week 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60</cp:revision>
  <dcterms:created xsi:type="dcterms:W3CDTF">2020-01-25T02:18:25Z</dcterms:created>
  <dcterms:modified xsi:type="dcterms:W3CDTF">2022-02-21T22:31:20Z</dcterms:modified>
</cp:coreProperties>
</file>