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0" r:id="rId1"/>
    <p:sldMasterId id="2147483671" r:id="rId2"/>
  </p:sldMasterIdLst>
  <p:notesMasterIdLst>
    <p:notesMasterId r:id="rId47"/>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5143500" type="screen16x9"/>
  <p:notesSz cx="6858000" cy="9144000"/>
  <p:embeddedFontLst>
    <p:embeddedFont>
      <p:font typeface="Lobster" panose="00000500000000000000" pitchFamily="2" charset="0"/>
      <p:regular r:id="rId48"/>
    </p:embeddedFont>
    <p:embeddedFont>
      <p:font typeface="Roboto" panose="02000000000000000000" pitchFamily="2" charset="0"/>
      <p:regular r:id="rId49"/>
      <p:bold r:id="rId50"/>
      <p:italic r:id="rId51"/>
      <p:boldItalic r:id="rId52"/>
    </p:embeddedFont>
    <p:embeddedFont>
      <p:font typeface="Roboto Slab" pitchFamily="2" charset="0"/>
      <p:regular r:id="rId53"/>
      <p:bold r:id="rId5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5" d="100"/>
          <a:sy n="85" d="100"/>
        </p:scale>
        <p:origin x="966" y="8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notesMaster" Target="notesMasters/notesMaster1.xml"/><Relationship Id="rId50" Type="http://schemas.openxmlformats.org/officeDocument/2006/relationships/font" Target="fonts/font3.fntdata"/><Relationship Id="rId55"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font" Target="fonts/font6.fntdata"/><Relationship Id="rId58" Type="http://schemas.openxmlformats.org/officeDocument/2006/relationships/tableStyles" Target="tableStyles.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font" Target="fonts/font1.fntdata"/><Relationship Id="rId56"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font" Target="fonts/font4.fntdata"/><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font" Target="fonts/font2.fntdata"/><Relationship Id="rId57" Type="http://schemas.openxmlformats.org/officeDocument/2006/relationships/theme" Target="theme/theme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font" Target="fonts/font5.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5" name="Google Shape;115;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2535a20f126_0_6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4" name="Google Shape;174;g2535a20f126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2535a20f126_0_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0" name="Google Shape;180;g2535a20f126_0_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255081b0c6a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7" name="Google Shape;187;g255081b0c6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Give students a few minutes to find and complete the survey if they haven’t done it</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p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2" name="Google Shape;192;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7" name="Google Shape;197;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299c20875ce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6" name="Google Shape;206;g299c20875ce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2a8159c7ede_0_1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 name="Google Shape;212;g2a8159c7ede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2a8159c7ede_0_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8" name="Google Shape;218;g2a8159c7ede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4" name="Google Shape;224;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2de4c9a3ed1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1" name="Google Shape;231;g2de4c9a3ed1_0_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http://cis.citytech.cuny.edu/Student/it_student_findemail.aspx</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5" name="Google Shape;125;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g25c900ee287_1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9" name="Google Shape;239;g25c900ee287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Please give students time to activate their email accounts if they have not already done so. The peer mentors can help any students who need support. Please make sure students know that their CUNYFirst login is NOT the same as their email address!</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2531b3843ba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5" name="Google Shape;245;g2531b3843ba_0_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0" name="Google Shape;250;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a:t>You should mention this option, but you do not need to give students time to do this in class, unless you find time at the end or in another session. </a:t>
            </a: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6" name="Google Shape;256;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https://help.dropbox.com/guide/team/how-to-use-dropbox#how-to-use-dropbox-business</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g2de4c9a3ed1_0_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2" name="Google Shape;262;g2de4c9a3ed1_0_6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g255081b0c6a_0_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8" name="Google Shape;268;g255081b0c6a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4" name="Google Shape;274;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a:t>https://openlab.citytech.cuny.edu/</a:t>
            </a: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g2de4c9a3ed1_0_1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0" name="Google Shape;280;g2de4c9a3ed1_0_1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Add your OpenLab course name to the slide so students can more easily search for the site. If you have time, students can create their accounts and join your course during class. If not, give students time after class to get help with technology.</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6" name="Google Shape;286;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Again, no need to give students time to do this in class. Just make sure they know that the link to the instructions is embedded in these slides. https://it.citytech.cuny.edu//docs/Login_CUNY_Zoom.pdf</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2" name="Google Shape;292;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Many students have already accessed CUNYFirst when they come to CT101. If any students have not, you can ask the peer mentors to make sure they can do so. https://home.cunyfirst.cuny.edu/oam/Portal_Login1.html</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4" name="Google Shape;134;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g2e8f90e0b64_0_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8" name="Google Shape;298;g2e8f90e0b64_0_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g2e8f90e0b64_0_6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3" name="Google Shape;303;g2e8f90e0b64_0_6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Again, you do not need to give students time to look at Schedule Builder–they will have time to navigate it during the session on advisement and registration. </a:t>
            </a:r>
            <a:r>
              <a:rPr lang="en">
                <a:solidFill>
                  <a:schemeClr val="dk1"/>
                </a:solidFill>
              </a:rPr>
              <a:t>Just mention that it is a part of CUNYFirst, and let them know they will look at it soon.</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g2e8f90e0b64_0_6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9" name="Google Shape;309;g2e8f90e0b64_0_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
                <a:solidFill>
                  <a:schemeClr val="dk1"/>
                </a:solidFill>
              </a:rPr>
              <a:t> Please MAKE SURE STUDENTS DO NOT USE SCHEDULEBUILDER TO CHECK THEIR FALL SCHEDULES. Schedulebuilder can contain tentative schedule options that are not part of their official schedule. They should use the “Academic Records” tile to find their schedule.”</a:t>
            </a:r>
            <a:endParaRPr>
              <a:solidFill>
                <a:schemeClr val="dk1"/>
              </a:solidFill>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g2e8f90e0b64_0_12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4" name="Google Shape;314;g2e8f90e0b64_0_1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Treat DegreeWorks the same as Schedule Builder–a quick mention is enough. Students will get to know ScheduleBuilder and DegreeWorks in Session 8.</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g2a8159c7ede_0_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0" name="Google Shape;320;g2a8159c7ede_0_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Using the following slides, help students to decode the information on their schedules. Make sure they are clear on the differences between in-person, hybrid, and synchronous/asynchronous classes.</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p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5" name="Google Shape;325;p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p2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1" name="Google Shape;331;p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p2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8" name="Google Shape;338;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7"/>
        <p:cNvGrpSpPr/>
        <p:nvPr/>
      </p:nvGrpSpPr>
      <p:grpSpPr>
        <a:xfrm>
          <a:off x="0" y="0"/>
          <a:ext cx="0" cy="0"/>
          <a:chOff x="0" y="0"/>
          <a:chExt cx="0" cy="0"/>
        </a:xfrm>
      </p:grpSpPr>
      <p:sp>
        <p:nvSpPr>
          <p:cNvPr id="348" name="Google Shape;348;p2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9" name="Google Shape;349;p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Google Shape;359;p3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0" name="Google Shape;360;p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0" name="Google Shape;140;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Google Shape;365;p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6" name="Google Shape;366;p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With the remaining class time, you can take your students on a tour of the campus or ask them to complete the “If the Walls Could Talk” activity. Full instructions and links to all relevant materials can be found in the faculty handbook. Whatever activity you choose, please take every measure to make the activity accessible to all students. Take the elevator or use ramps instead of stairs (even when just going up or down one flight or a few steps), and move slowly.</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p:cNvGrpSpPr/>
        <p:nvPr/>
      </p:nvGrpSpPr>
      <p:grpSpPr>
        <a:xfrm>
          <a:off x="0" y="0"/>
          <a:ext cx="0" cy="0"/>
          <a:chOff x="0" y="0"/>
          <a:chExt cx="0" cy="0"/>
        </a:xfrm>
      </p:grpSpPr>
      <p:sp>
        <p:nvSpPr>
          <p:cNvPr id="371" name="Google Shape;371;p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2" name="Google Shape;372;p3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
        <p:cNvGrpSpPr/>
        <p:nvPr/>
      </p:nvGrpSpPr>
      <p:grpSpPr>
        <a:xfrm>
          <a:off x="0" y="0"/>
          <a:ext cx="0" cy="0"/>
          <a:chOff x="0" y="0"/>
          <a:chExt cx="0" cy="0"/>
        </a:xfrm>
      </p:grpSpPr>
      <p:sp>
        <p:nvSpPr>
          <p:cNvPr id="377" name="Google Shape;377;p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8" name="Google Shape;378;p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p:cNvGrpSpPr/>
        <p:nvPr/>
      </p:nvGrpSpPr>
      <p:grpSpPr>
        <a:xfrm>
          <a:off x="0" y="0"/>
          <a:ext cx="0" cy="0"/>
          <a:chOff x="0" y="0"/>
          <a:chExt cx="0" cy="0"/>
        </a:xfrm>
      </p:grpSpPr>
      <p:sp>
        <p:nvSpPr>
          <p:cNvPr id="383" name="Google Shape;383;p3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84" name="Google Shape;384;p3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ADD LINK</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8"/>
        <p:cNvGrpSpPr/>
        <p:nvPr/>
      </p:nvGrpSpPr>
      <p:grpSpPr>
        <a:xfrm>
          <a:off x="0" y="0"/>
          <a:ext cx="0" cy="0"/>
          <a:chOff x="0" y="0"/>
          <a:chExt cx="0" cy="0"/>
        </a:xfrm>
      </p:grpSpPr>
      <p:sp>
        <p:nvSpPr>
          <p:cNvPr id="389" name="Google Shape;389;p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90" name="Google Shape;390;p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5" name="Google Shape;145;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Personalize this slide with your name and City Tech email address</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1" name="Google Shape;151;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Please give your peer mentors time to introduce themselves–their names, years, majors, any other relevant info.</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7" name="Google Shape;157;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Please give your peer mentors time to introduce themselves–their names, years, majors, any other relevant info.</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3" name="Google Shape;163;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Personalize this slide with your peer mentor names and CT email addresses.</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9" name="Google Shape;169;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Feel free to use any of the icebreaker activities from the CT101 faculty handbook, or use one of your own choosing.</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11" name="Google Shape;11;p2"/>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12" name="Google Shape;12;p2"/>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3" name="Google Shape;13;p2"/>
          <p:cNvSpPr txBox="1">
            <a:spLocks noGrp="1"/>
          </p:cNvSpPr>
          <p:nvPr>
            <p:ph type="ctrTitle"/>
          </p:nvPr>
        </p:nvSpPr>
        <p:spPr>
          <a:xfrm>
            <a:off x="1680302" y="1188925"/>
            <a:ext cx="5783400" cy="14574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000"/>
              <a:buNone/>
              <a:defRPr sz="4000"/>
            </a:lvl1pPr>
            <a:lvl2pPr lvl="1" algn="ctr">
              <a:lnSpc>
                <a:spcPct val="100000"/>
              </a:lnSpc>
              <a:spcBef>
                <a:spcPts val="0"/>
              </a:spcBef>
              <a:spcAft>
                <a:spcPts val="0"/>
              </a:spcAft>
              <a:buSzPts val="4000"/>
              <a:buNone/>
              <a:defRPr sz="4000"/>
            </a:lvl2pPr>
            <a:lvl3pPr lvl="2" algn="ctr">
              <a:lnSpc>
                <a:spcPct val="100000"/>
              </a:lnSpc>
              <a:spcBef>
                <a:spcPts val="0"/>
              </a:spcBef>
              <a:spcAft>
                <a:spcPts val="0"/>
              </a:spcAft>
              <a:buSzPts val="4000"/>
              <a:buNone/>
              <a:defRPr sz="4000"/>
            </a:lvl3pPr>
            <a:lvl4pPr lvl="3" algn="ctr">
              <a:lnSpc>
                <a:spcPct val="100000"/>
              </a:lnSpc>
              <a:spcBef>
                <a:spcPts val="0"/>
              </a:spcBef>
              <a:spcAft>
                <a:spcPts val="0"/>
              </a:spcAft>
              <a:buSzPts val="4000"/>
              <a:buNone/>
              <a:defRPr sz="4000"/>
            </a:lvl4pPr>
            <a:lvl5pPr lvl="4" algn="ctr">
              <a:lnSpc>
                <a:spcPct val="100000"/>
              </a:lnSpc>
              <a:spcBef>
                <a:spcPts val="0"/>
              </a:spcBef>
              <a:spcAft>
                <a:spcPts val="0"/>
              </a:spcAft>
              <a:buSzPts val="4000"/>
              <a:buNone/>
              <a:defRPr sz="4000"/>
            </a:lvl5pPr>
            <a:lvl6pPr lvl="5" algn="ctr">
              <a:lnSpc>
                <a:spcPct val="100000"/>
              </a:lnSpc>
              <a:spcBef>
                <a:spcPts val="0"/>
              </a:spcBef>
              <a:spcAft>
                <a:spcPts val="0"/>
              </a:spcAft>
              <a:buSzPts val="4000"/>
              <a:buNone/>
              <a:defRPr sz="4000"/>
            </a:lvl6pPr>
            <a:lvl7pPr lvl="6" algn="ctr">
              <a:lnSpc>
                <a:spcPct val="100000"/>
              </a:lnSpc>
              <a:spcBef>
                <a:spcPts val="0"/>
              </a:spcBef>
              <a:spcAft>
                <a:spcPts val="0"/>
              </a:spcAft>
              <a:buSzPts val="4000"/>
              <a:buNone/>
              <a:defRPr sz="4000"/>
            </a:lvl7pPr>
            <a:lvl8pPr lvl="7" algn="ctr">
              <a:lnSpc>
                <a:spcPct val="100000"/>
              </a:lnSpc>
              <a:spcBef>
                <a:spcPts val="0"/>
              </a:spcBef>
              <a:spcAft>
                <a:spcPts val="0"/>
              </a:spcAft>
              <a:buSzPts val="4000"/>
              <a:buNone/>
              <a:defRPr sz="4000"/>
            </a:lvl8pPr>
            <a:lvl9pPr lvl="8" algn="ctr">
              <a:lnSpc>
                <a:spcPct val="100000"/>
              </a:lnSpc>
              <a:spcBef>
                <a:spcPts val="0"/>
              </a:spcBef>
              <a:spcAft>
                <a:spcPts val="0"/>
              </a:spcAft>
              <a:buSzPts val="4000"/>
              <a:buNone/>
              <a:defRPr sz="4000"/>
            </a:lvl9pPr>
          </a:lstStyle>
          <a:p>
            <a:endParaRPr/>
          </a:p>
        </p:txBody>
      </p:sp>
      <p:sp>
        <p:nvSpPr>
          <p:cNvPr id="14" name="Google Shape;14;p2"/>
          <p:cNvSpPr txBox="1">
            <a:spLocks noGrp="1"/>
          </p:cNvSpPr>
          <p:nvPr>
            <p:ph type="subTitle" idx="1"/>
          </p:nvPr>
        </p:nvSpPr>
        <p:spPr>
          <a:xfrm>
            <a:off x="1680302" y="3049450"/>
            <a:ext cx="5783400" cy="9090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15" name="Google Shape;15;p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3"/>
        <p:cNvGrpSpPr/>
        <p:nvPr/>
      </p:nvGrpSpPr>
      <p:grpSpPr>
        <a:xfrm>
          <a:off x="0" y="0"/>
          <a:ext cx="0" cy="0"/>
          <a:chOff x="0" y="0"/>
          <a:chExt cx="0" cy="0"/>
        </a:xfrm>
      </p:grpSpPr>
      <p:sp>
        <p:nvSpPr>
          <p:cNvPr id="54" name="Google Shape;54;p11"/>
          <p:cNvSpPr txBox="1">
            <a:spLocks noGrp="1"/>
          </p:cNvSpPr>
          <p:nvPr>
            <p:ph type="body" idx="1"/>
          </p:nvPr>
        </p:nvSpPr>
        <p:spPr>
          <a:xfrm>
            <a:off x="319500" y="4233725"/>
            <a:ext cx="5998800" cy="5988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55" name="Google Shape;55;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12"/>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58" name="Google Shape;58;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63"/>
        <p:cNvGrpSpPr/>
        <p:nvPr/>
      </p:nvGrpSpPr>
      <p:grpSpPr>
        <a:xfrm>
          <a:off x="0" y="0"/>
          <a:ext cx="0" cy="0"/>
          <a:chOff x="0" y="0"/>
          <a:chExt cx="0" cy="0"/>
        </a:xfrm>
      </p:grpSpPr>
      <p:sp>
        <p:nvSpPr>
          <p:cNvPr id="64" name="Google Shape;64;p14"/>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65" name="Google Shape;65;p14"/>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66" name="Google Shape;66;p14"/>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67" name="Google Shape;67;p14"/>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4000"/>
              <a:buNone/>
              <a:defRPr sz="4000"/>
            </a:lvl1pPr>
            <a:lvl2pPr lvl="1" algn="ctr" rtl="0">
              <a:spcBef>
                <a:spcPts val="0"/>
              </a:spcBef>
              <a:spcAft>
                <a:spcPts val="0"/>
              </a:spcAft>
              <a:buSzPts val="4000"/>
              <a:buNone/>
              <a:defRPr sz="4000"/>
            </a:lvl2pPr>
            <a:lvl3pPr lvl="2" algn="ctr" rtl="0">
              <a:spcBef>
                <a:spcPts val="0"/>
              </a:spcBef>
              <a:spcAft>
                <a:spcPts val="0"/>
              </a:spcAft>
              <a:buSzPts val="4000"/>
              <a:buNone/>
              <a:defRPr sz="4000"/>
            </a:lvl3pPr>
            <a:lvl4pPr lvl="3" algn="ctr" rtl="0">
              <a:spcBef>
                <a:spcPts val="0"/>
              </a:spcBef>
              <a:spcAft>
                <a:spcPts val="0"/>
              </a:spcAft>
              <a:buSzPts val="4000"/>
              <a:buNone/>
              <a:defRPr sz="4000"/>
            </a:lvl4pPr>
            <a:lvl5pPr lvl="4" algn="ctr" rtl="0">
              <a:spcBef>
                <a:spcPts val="0"/>
              </a:spcBef>
              <a:spcAft>
                <a:spcPts val="0"/>
              </a:spcAft>
              <a:buSzPts val="4000"/>
              <a:buNone/>
              <a:defRPr sz="4000"/>
            </a:lvl5pPr>
            <a:lvl6pPr lvl="5" algn="ctr" rtl="0">
              <a:spcBef>
                <a:spcPts val="0"/>
              </a:spcBef>
              <a:spcAft>
                <a:spcPts val="0"/>
              </a:spcAft>
              <a:buSzPts val="4000"/>
              <a:buNone/>
              <a:defRPr sz="4000"/>
            </a:lvl6pPr>
            <a:lvl7pPr lvl="6" algn="ctr" rtl="0">
              <a:spcBef>
                <a:spcPts val="0"/>
              </a:spcBef>
              <a:spcAft>
                <a:spcPts val="0"/>
              </a:spcAft>
              <a:buSzPts val="4000"/>
              <a:buNone/>
              <a:defRPr sz="4000"/>
            </a:lvl7pPr>
            <a:lvl8pPr lvl="7" algn="ctr" rtl="0">
              <a:spcBef>
                <a:spcPts val="0"/>
              </a:spcBef>
              <a:spcAft>
                <a:spcPts val="0"/>
              </a:spcAft>
              <a:buSzPts val="4000"/>
              <a:buNone/>
              <a:defRPr sz="4000"/>
            </a:lvl8pPr>
            <a:lvl9pPr lvl="8" algn="ctr" rtl="0">
              <a:spcBef>
                <a:spcPts val="0"/>
              </a:spcBef>
              <a:spcAft>
                <a:spcPts val="0"/>
              </a:spcAft>
              <a:buSzPts val="4000"/>
              <a:buNone/>
              <a:defRPr sz="4000"/>
            </a:lvl9pPr>
          </a:lstStyle>
          <a:p>
            <a:endParaRPr/>
          </a:p>
        </p:txBody>
      </p:sp>
      <p:sp>
        <p:nvSpPr>
          <p:cNvPr id="68" name="Google Shape;68;p14"/>
          <p:cNvSpPr txBox="1">
            <a:spLocks noGrp="1"/>
          </p:cNvSpPr>
          <p:nvPr>
            <p:ph type="subTitle" idx="1"/>
          </p:nvPr>
        </p:nvSpPr>
        <p:spPr>
          <a:xfrm>
            <a:off x="1680302" y="3049450"/>
            <a:ext cx="5783400" cy="9090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69" name="Google Shape;69;p1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70"/>
        <p:cNvGrpSpPr/>
        <p:nvPr/>
      </p:nvGrpSpPr>
      <p:grpSpPr>
        <a:xfrm>
          <a:off x="0" y="0"/>
          <a:ext cx="0" cy="0"/>
          <a:chOff x="0" y="0"/>
          <a:chExt cx="0" cy="0"/>
        </a:xfrm>
      </p:grpSpPr>
      <p:cxnSp>
        <p:nvCxnSpPr>
          <p:cNvPr id="71" name="Google Shape;71;p15"/>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72" name="Google Shape;72;p15"/>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4800"/>
              <a:buNone/>
              <a:defRPr sz="4800"/>
            </a:lvl1pPr>
            <a:lvl2pPr lvl="1" algn="ctr" rtl="0">
              <a:spcBef>
                <a:spcPts val="0"/>
              </a:spcBef>
              <a:spcAft>
                <a:spcPts val="0"/>
              </a:spcAft>
              <a:buSzPts val="4800"/>
              <a:buNone/>
              <a:defRPr sz="4800"/>
            </a:lvl2pPr>
            <a:lvl3pPr lvl="2" algn="ctr" rtl="0">
              <a:spcBef>
                <a:spcPts val="0"/>
              </a:spcBef>
              <a:spcAft>
                <a:spcPts val="0"/>
              </a:spcAft>
              <a:buSzPts val="4800"/>
              <a:buNone/>
              <a:defRPr sz="4800"/>
            </a:lvl3pPr>
            <a:lvl4pPr lvl="3" algn="ctr" rtl="0">
              <a:spcBef>
                <a:spcPts val="0"/>
              </a:spcBef>
              <a:spcAft>
                <a:spcPts val="0"/>
              </a:spcAft>
              <a:buSzPts val="4800"/>
              <a:buNone/>
              <a:defRPr sz="4800"/>
            </a:lvl4pPr>
            <a:lvl5pPr lvl="4" algn="ctr" rtl="0">
              <a:spcBef>
                <a:spcPts val="0"/>
              </a:spcBef>
              <a:spcAft>
                <a:spcPts val="0"/>
              </a:spcAft>
              <a:buSzPts val="4800"/>
              <a:buNone/>
              <a:defRPr sz="4800"/>
            </a:lvl5pPr>
            <a:lvl6pPr lvl="5" algn="ctr" rtl="0">
              <a:spcBef>
                <a:spcPts val="0"/>
              </a:spcBef>
              <a:spcAft>
                <a:spcPts val="0"/>
              </a:spcAft>
              <a:buSzPts val="4800"/>
              <a:buNone/>
              <a:defRPr sz="4800"/>
            </a:lvl6pPr>
            <a:lvl7pPr lvl="6" algn="ctr" rtl="0">
              <a:spcBef>
                <a:spcPts val="0"/>
              </a:spcBef>
              <a:spcAft>
                <a:spcPts val="0"/>
              </a:spcAft>
              <a:buSzPts val="4800"/>
              <a:buNone/>
              <a:defRPr sz="4800"/>
            </a:lvl7pPr>
            <a:lvl8pPr lvl="7" algn="ctr" rtl="0">
              <a:spcBef>
                <a:spcPts val="0"/>
              </a:spcBef>
              <a:spcAft>
                <a:spcPts val="0"/>
              </a:spcAft>
              <a:buSzPts val="4800"/>
              <a:buNone/>
              <a:defRPr sz="4800"/>
            </a:lvl8pPr>
            <a:lvl9pPr lvl="8" algn="ctr" rtl="0">
              <a:spcBef>
                <a:spcPts val="0"/>
              </a:spcBef>
              <a:spcAft>
                <a:spcPts val="0"/>
              </a:spcAft>
              <a:buSzPts val="4800"/>
              <a:buNone/>
              <a:defRPr sz="4800"/>
            </a:lvl9pPr>
          </a:lstStyle>
          <a:p>
            <a:endParaRPr/>
          </a:p>
        </p:txBody>
      </p:sp>
      <p:sp>
        <p:nvSpPr>
          <p:cNvPr id="73" name="Google Shape;73;p1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74"/>
        <p:cNvGrpSpPr/>
        <p:nvPr/>
      </p:nvGrpSpPr>
      <p:grpSpPr>
        <a:xfrm>
          <a:off x="0" y="0"/>
          <a:ext cx="0" cy="0"/>
          <a:chOff x="0" y="0"/>
          <a:chExt cx="0" cy="0"/>
        </a:xfrm>
      </p:grpSpPr>
      <p:cxnSp>
        <p:nvCxnSpPr>
          <p:cNvPr id="75" name="Google Shape;75;p16"/>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76" name="Google Shape;76;p16"/>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77" name="Google Shape;77;p16"/>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78" name="Google Shape;78;p1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79"/>
        <p:cNvGrpSpPr/>
        <p:nvPr/>
      </p:nvGrpSpPr>
      <p:grpSpPr>
        <a:xfrm>
          <a:off x="0" y="0"/>
          <a:ext cx="0" cy="0"/>
          <a:chOff x="0" y="0"/>
          <a:chExt cx="0" cy="0"/>
        </a:xfrm>
      </p:grpSpPr>
      <p:cxnSp>
        <p:nvCxnSpPr>
          <p:cNvPr id="80" name="Google Shape;80;p17"/>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81" name="Google Shape;81;p17"/>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82" name="Google Shape;82;p17"/>
          <p:cNvSpPr txBox="1">
            <a:spLocks noGrp="1"/>
          </p:cNvSpPr>
          <p:nvPr>
            <p:ph type="body" idx="1"/>
          </p:nvPr>
        </p:nvSpPr>
        <p:spPr>
          <a:xfrm>
            <a:off x="387900" y="1489825"/>
            <a:ext cx="3999900" cy="30789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83" name="Google Shape;83;p17"/>
          <p:cNvSpPr txBox="1">
            <a:spLocks noGrp="1"/>
          </p:cNvSpPr>
          <p:nvPr>
            <p:ph type="body" idx="2"/>
          </p:nvPr>
        </p:nvSpPr>
        <p:spPr>
          <a:xfrm>
            <a:off x="4756200" y="1489825"/>
            <a:ext cx="3999900" cy="30789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84" name="Google Shape;84;p1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5"/>
        <p:cNvGrpSpPr/>
        <p:nvPr/>
      </p:nvGrpSpPr>
      <p:grpSpPr>
        <a:xfrm>
          <a:off x="0" y="0"/>
          <a:ext cx="0" cy="0"/>
          <a:chOff x="0" y="0"/>
          <a:chExt cx="0" cy="0"/>
        </a:xfrm>
      </p:grpSpPr>
      <p:sp>
        <p:nvSpPr>
          <p:cNvPr id="86" name="Google Shape;86;p18"/>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87" name="Google Shape;87;p1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88"/>
        <p:cNvGrpSpPr/>
        <p:nvPr/>
      </p:nvGrpSpPr>
      <p:grpSpPr>
        <a:xfrm>
          <a:off x="0" y="0"/>
          <a:ext cx="0" cy="0"/>
          <a:chOff x="0" y="0"/>
          <a:chExt cx="0" cy="0"/>
        </a:xfrm>
      </p:grpSpPr>
      <p:cxnSp>
        <p:nvCxnSpPr>
          <p:cNvPr id="89" name="Google Shape;89;p19"/>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90" name="Google Shape;90;p19"/>
          <p:cNvSpPr txBox="1">
            <a:spLocks noGrp="1"/>
          </p:cNvSpPr>
          <p:nvPr>
            <p:ph type="title"/>
          </p:nvPr>
        </p:nvSpPr>
        <p:spPr>
          <a:xfrm>
            <a:off x="387900" y="555600"/>
            <a:ext cx="2808000" cy="755700"/>
          </a:xfrm>
          <a:prstGeom prst="rect">
            <a:avLst/>
          </a:prstGeom>
        </p:spPr>
        <p:txBody>
          <a:bodyPr spcFirstLastPara="1" wrap="square" lIns="91425" tIns="91425" rIns="91425" bIns="91425" anchor="b" anchorCtr="0">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91" name="Google Shape;91;p19"/>
          <p:cNvSpPr txBox="1">
            <a:spLocks noGrp="1"/>
          </p:cNvSpPr>
          <p:nvPr>
            <p:ph type="body" idx="1"/>
          </p:nvPr>
        </p:nvSpPr>
        <p:spPr>
          <a:xfrm>
            <a:off x="387900" y="1594025"/>
            <a:ext cx="2808000" cy="2681100"/>
          </a:xfrm>
          <a:prstGeom prst="rect">
            <a:avLst/>
          </a:prstGeom>
        </p:spPr>
        <p:txBody>
          <a:bodyPr spcFirstLastPara="1" wrap="square" lIns="91425" tIns="91425" rIns="91425" bIns="91425" anchor="t" anchorCtr="0">
            <a:normAutofit/>
          </a:bodyPr>
          <a:lstStyle>
            <a:lvl1pPr marL="457200" lvl="0" indent="-304800" rtl="0">
              <a:spcBef>
                <a:spcPts val="0"/>
              </a:spcBef>
              <a:spcAft>
                <a:spcPts val="0"/>
              </a:spcAft>
              <a:buSzPts val="1200"/>
              <a:buChar char="●"/>
              <a:defRPr sz="12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92" name="Google Shape;92;p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93"/>
        <p:cNvGrpSpPr/>
        <p:nvPr/>
      </p:nvGrpSpPr>
      <p:grpSpPr>
        <a:xfrm>
          <a:off x="0" y="0"/>
          <a:ext cx="0" cy="0"/>
          <a:chOff x="0" y="0"/>
          <a:chExt cx="0" cy="0"/>
        </a:xfrm>
      </p:grpSpPr>
      <p:sp>
        <p:nvSpPr>
          <p:cNvPr id="94" name="Google Shape;94;p20"/>
          <p:cNvSpPr txBox="1">
            <a:spLocks noGrp="1"/>
          </p:cNvSpPr>
          <p:nvPr>
            <p:ph type="title"/>
          </p:nvPr>
        </p:nvSpPr>
        <p:spPr>
          <a:xfrm>
            <a:off x="490250" y="526350"/>
            <a:ext cx="5618700" cy="4090800"/>
          </a:xfrm>
          <a:prstGeom prst="rect">
            <a:avLst/>
          </a:prstGeom>
        </p:spPr>
        <p:txBody>
          <a:bodyPr spcFirstLastPara="1" wrap="square" lIns="91425" tIns="91425" rIns="91425" bIns="91425" anchor="ctr" anchorCtr="0">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95" name="Google Shape;95;p2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96"/>
        <p:cNvGrpSpPr/>
        <p:nvPr/>
      </p:nvGrpSpPr>
      <p:grpSpPr>
        <a:xfrm>
          <a:off x="0" y="0"/>
          <a:ext cx="0" cy="0"/>
          <a:chOff x="0" y="0"/>
          <a:chExt cx="0" cy="0"/>
        </a:xfrm>
      </p:grpSpPr>
      <p:sp>
        <p:nvSpPr>
          <p:cNvPr id="97" name="Google Shape;97;p21"/>
          <p:cNvSpPr/>
          <p:nvPr/>
        </p:nvSpPr>
        <p:spPr>
          <a:xfrm>
            <a:off x="4572000" y="-7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98" name="Google Shape;98;p21"/>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99" name="Google Shape;99;p21"/>
          <p:cNvSpPr txBox="1">
            <a:spLocks noGrp="1"/>
          </p:cNvSpPr>
          <p:nvPr>
            <p:ph type="title"/>
          </p:nvPr>
        </p:nvSpPr>
        <p:spPr>
          <a:xfrm>
            <a:off x="265500" y="1209075"/>
            <a:ext cx="4045200" cy="15063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3800"/>
              <a:buNone/>
              <a:defRPr sz="3800"/>
            </a:lvl1pPr>
            <a:lvl2pPr lvl="1" algn="ctr" rtl="0">
              <a:spcBef>
                <a:spcPts val="0"/>
              </a:spcBef>
              <a:spcAft>
                <a:spcPts val="0"/>
              </a:spcAft>
              <a:buSzPts val="3800"/>
              <a:buNone/>
              <a:defRPr sz="3800"/>
            </a:lvl2pPr>
            <a:lvl3pPr lvl="2" algn="ctr" rtl="0">
              <a:spcBef>
                <a:spcPts val="0"/>
              </a:spcBef>
              <a:spcAft>
                <a:spcPts val="0"/>
              </a:spcAft>
              <a:buSzPts val="3800"/>
              <a:buNone/>
              <a:defRPr sz="3800"/>
            </a:lvl3pPr>
            <a:lvl4pPr lvl="3" algn="ctr" rtl="0">
              <a:spcBef>
                <a:spcPts val="0"/>
              </a:spcBef>
              <a:spcAft>
                <a:spcPts val="0"/>
              </a:spcAft>
              <a:buSzPts val="3800"/>
              <a:buNone/>
              <a:defRPr sz="3800"/>
            </a:lvl4pPr>
            <a:lvl5pPr lvl="4" algn="ctr" rtl="0">
              <a:spcBef>
                <a:spcPts val="0"/>
              </a:spcBef>
              <a:spcAft>
                <a:spcPts val="0"/>
              </a:spcAft>
              <a:buSzPts val="3800"/>
              <a:buNone/>
              <a:defRPr sz="3800"/>
            </a:lvl5pPr>
            <a:lvl6pPr lvl="5" algn="ctr" rtl="0">
              <a:spcBef>
                <a:spcPts val="0"/>
              </a:spcBef>
              <a:spcAft>
                <a:spcPts val="0"/>
              </a:spcAft>
              <a:buSzPts val="3800"/>
              <a:buNone/>
              <a:defRPr sz="3800"/>
            </a:lvl6pPr>
            <a:lvl7pPr lvl="6" algn="ctr" rtl="0">
              <a:spcBef>
                <a:spcPts val="0"/>
              </a:spcBef>
              <a:spcAft>
                <a:spcPts val="0"/>
              </a:spcAft>
              <a:buSzPts val="3800"/>
              <a:buNone/>
              <a:defRPr sz="3800"/>
            </a:lvl7pPr>
            <a:lvl8pPr lvl="7" algn="ctr" rtl="0">
              <a:spcBef>
                <a:spcPts val="0"/>
              </a:spcBef>
              <a:spcAft>
                <a:spcPts val="0"/>
              </a:spcAft>
              <a:buSzPts val="3800"/>
              <a:buNone/>
              <a:defRPr sz="3800"/>
            </a:lvl8pPr>
            <a:lvl9pPr lvl="8" algn="ctr" rtl="0">
              <a:spcBef>
                <a:spcPts val="0"/>
              </a:spcBef>
              <a:spcAft>
                <a:spcPts val="0"/>
              </a:spcAft>
              <a:buSzPts val="3800"/>
              <a:buNone/>
              <a:defRPr sz="3800"/>
            </a:lvl9pPr>
          </a:lstStyle>
          <a:p>
            <a:endParaRPr/>
          </a:p>
        </p:txBody>
      </p:sp>
      <p:sp>
        <p:nvSpPr>
          <p:cNvPr id="100" name="Google Shape;100;p21"/>
          <p:cNvSpPr txBox="1">
            <a:spLocks noGrp="1"/>
          </p:cNvSpPr>
          <p:nvPr>
            <p:ph type="subTitle" idx="1"/>
          </p:nvPr>
        </p:nvSpPr>
        <p:spPr>
          <a:xfrm>
            <a:off x="265500" y="2769001"/>
            <a:ext cx="4045200" cy="13455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Clr>
                <a:schemeClr val="accent5"/>
              </a:buClr>
              <a:buSzPts val="2100"/>
              <a:buNone/>
              <a:defRPr sz="2100">
                <a:solidFill>
                  <a:schemeClr val="accent5"/>
                </a:solidFill>
              </a:defRPr>
            </a:lvl1pPr>
            <a:lvl2pPr lvl="1" algn="ctr" rtl="0">
              <a:lnSpc>
                <a:spcPct val="100000"/>
              </a:lnSpc>
              <a:spcBef>
                <a:spcPts val="0"/>
              </a:spcBef>
              <a:spcAft>
                <a:spcPts val="0"/>
              </a:spcAft>
              <a:buClr>
                <a:schemeClr val="accent5"/>
              </a:buClr>
              <a:buSzPts val="2100"/>
              <a:buNone/>
              <a:defRPr sz="2100">
                <a:solidFill>
                  <a:schemeClr val="accent5"/>
                </a:solidFill>
              </a:defRPr>
            </a:lvl2pPr>
            <a:lvl3pPr lvl="2" algn="ctr" rtl="0">
              <a:lnSpc>
                <a:spcPct val="100000"/>
              </a:lnSpc>
              <a:spcBef>
                <a:spcPts val="0"/>
              </a:spcBef>
              <a:spcAft>
                <a:spcPts val="0"/>
              </a:spcAft>
              <a:buClr>
                <a:schemeClr val="accent5"/>
              </a:buClr>
              <a:buSzPts val="2100"/>
              <a:buNone/>
              <a:defRPr sz="2100">
                <a:solidFill>
                  <a:schemeClr val="accent5"/>
                </a:solidFill>
              </a:defRPr>
            </a:lvl3pPr>
            <a:lvl4pPr lvl="3" algn="ctr" rtl="0">
              <a:lnSpc>
                <a:spcPct val="100000"/>
              </a:lnSpc>
              <a:spcBef>
                <a:spcPts val="0"/>
              </a:spcBef>
              <a:spcAft>
                <a:spcPts val="0"/>
              </a:spcAft>
              <a:buClr>
                <a:schemeClr val="accent5"/>
              </a:buClr>
              <a:buSzPts val="2100"/>
              <a:buNone/>
              <a:defRPr sz="2100">
                <a:solidFill>
                  <a:schemeClr val="accent5"/>
                </a:solidFill>
              </a:defRPr>
            </a:lvl4pPr>
            <a:lvl5pPr lvl="4" algn="ctr" rtl="0">
              <a:lnSpc>
                <a:spcPct val="100000"/>
              </a:lnSpc>
              <a:spcBef>
                <a:spcPts val="0"/>
              </a:spcBef>
              <a:spcAft>
                <a:spcPts val="0"/>
              </a:spcAft>
              <a:buClr>
                <a:schemeClr val="accent5"/>
              </a:buClr>
              <a:buSzPts val="2100"/>
              <a:buNone/>
              <a:defRPr sz="2100">
                <a:solidFill>
                  <a:schemeClr val="accent5"/>
                </a:solidFill>
              </a:defRPr>
            </a:lvl5pPr>
            <a:lvl6pPr lvl="5" algn="ctr" rtl="0">
              <a:lnSpc>
                <a:spcPct val="100000"/>
              </a:lnSpc>
              <a:spcBef>
                <a:spcPts val="0"/>
              </a:spcBef>
              <a:spcAft>
                <a:spcPts val="0"/>
              </a:spcAft>
              <a:buClr>
                <a:schemeClr val="accent5"/>
              </a:buClr>
              <a:buSzPts val="2100"/>
              <a:buNone/>
              <a:defRPr sz="2100">
                <a:solidFill>
                  <a:schemeClr val="accent5"/>
                </a:solidFill>
              </a:defRPr>
            </a:lvl6pPr>
            <a:lvl7pPr lvl="6" algn="ctr" rtl="0">
              <a:lnSpc>
                <a:spcPct val="100000"/>
              </a:lnSpc>
              <a:spcBef>
                <a:spcPts val="0"/>
              </a:spcBef>
              <a:spcAft>
                <a:spcPts val="0"/>
              </a:spcAft>
              <a:buClr>
                <a:schemeClr val="accent5"/>
              </a:buClr>
              <a:buSzPts val="2100"/>
              <a:buNone/>
              <a:defRPr sz="2100">
                <a:solidFill>
                  <a:schemeClr val="accent5"/>
                </a:solidFill>
              </a:defRPr>
            </a:lvl7pPr>
            <a:lvl8pPr lvl="7" algn="ctr" rtl="0">
              <a:lnSpc>
                <a:spcPct val="100000"/>
              </a:lnSpc>
              <a:spcBef>
                <a:spcPts val="0"/>
              </a:spcBef>
              <a:spcAft>
                <a:spcPts val="0"/>
              </a:spcAft>
              <a:buClr>
                <a:schemeClr val="accent5"/>
              </a:buClr>
              <a:buSzPts val="2100"/>
              <a:buNone/>
              <a:defRPr sz="2100">
                <a:solidFill>
                  <a:schemeClr val="accent5"/>
                </a:solidFill>
              </a:defRPr>
            </a:lvl8pPr>
            <a:lvl9pPr lvl="8" algn="ctr" rtl="0">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101" name="Google Shape;101;p21"/>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102" name="Google Shape;102;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6"/>
        <p:cNvGrpSpPr/>
        <p:nvPr/>
      </p:nvGrpSpPr>
      <p:grpSpPr>
        <a:xfrm>
          <a:off x="0" y="0"/>
          <a:ext cx="0" cy="0"/>
          <a:chOff x="0" y="0"/>
          <a:chExt cx="0" cy="0"/>
        </a:xfrm>
      </p:grpSpPr>
      <p:sp>
        <p:nvSpPr>
          <p:cNvPr id="17" name="Google Shape;17;p3"/>
          <p:cNvSpPr/>
          <p:nvPr/>
        </p:nvSpPr>
        <p:spPr>
          <a:xfrm>
            <a:off x="4572000" y="-7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18" name="Google Shape;18;p3"/>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19" name="Google Shape;19;p3"/>
          <p:cNvSpPr txBox="1">
            <a:spLocks noGrp="1"/>
          </p:cNvSpPr>
          <p:nvPr>
            <p:ph type="title"/>
          </p:nvPr>
        </p:nvSpPr>
        <p:spPr>
          <a:xfrm>
            <a:off x="265500" y="1209075"/>
            <a:ext cx="4045200" cy="1506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3800"/>
              <a:buNone/>
              <a:defRPr sz="3800"/>
            </a:lvl1pPr>
            <a:lvl2pPr lvl="1" algn="ctr">
              <a:lnSpc>
                <a:spcPct val="100000"/>
              </a:lnSpc>
              <a:spcBef>
                <a:spcPts val="0"/>
              </a:spcBef>
              <a:spcAft>
                <a:spcPts val="0"/>
              </a:spcAft>
              <a:buSzPts val="3800"/>
              <a:buNone/>
              <a:defRPr sz="3800"/>
            </a:lvl2pPr>
            <a:lvl3pPr lvl="2" algn="ctr">
              <a:lnSpc>
                <a:spcPct val="100000"/>
              </a:lnSpc>
              <a:spcBef>
                <a:spcPts val="0"/>
              </a:spcBef>
              <a:spcAft>
                <a:spcPts val="0"/>
              </a:spcAft>
              <a:buSzPts val="3800"/>
              <a:buNone/>
              <a:defRPr sz="3800"/>
            </a:lvl3pPr>
            <a:lvl4pPr lvl="3" algn="ctr">
              <a:lnSpc>
                <a:spcPct val="100000"/>
              </a:lnSpc>
              <a:spcBef>
                <a:spcPts val="0"/>
              </a:spcBef>
              <a:spcAft>
                <a:spcPts val="0"/>
              </a:spcAft>
              <a:buSzPts val="3800"/>
              <a:buNone/>
              <a:defRPr sz="3800"/>
            </a:lvl4pPr>
            <a:lvl5pPr lvl="4" algn="ctr">
              <a:lnSpc>
                <a:spcPct val="100000"/>
              </a:lnSpc>
              <a:spcBef>
                <a:spcPts val="0"/>
              </a:spcBef>
              <a:spcAft>
                <a:spcPts val="0"/>
              </a:spcAft>
              <a:buSzPts val="3800"/>
              <a:buNone/>
              <a:defRPr sz="3800"/>
            </a:lvl5pPr>
            <a:lvl6pPr lvl="5" algn="ctr">
              <a:lnSpc>
                <a:spcPct val="100000"/>
              </a:lnSpc>
              <a:spcBef>
                <a:spcPts val="0"/>
              </a:spcBef>
              <a:spcAft>
                <a:spcPts val="0"/>
              </a:spcAft>
              <a:buSzPts val="3800"/>
              <a:buNone/>
              <a:defRPr sz="3800"/>
            </a:lvl6pPr>
            <a:lvl7pPr lvl="6" algn="ctr">
              <a:lnSpc>
                <a:spcPct val="100000"/>
              </a:lnSpc>
              <a:spcBef>
                <a:spcPts val="0"/>
              </a:spcBef>
              <a:spcAft>
                <a:spcPts val="0"/>
              </a:spcAft>
              <a:buSzPts val="3800"/>
              <a:buNone/>
              <a:defRPr sz="3800"/>
            </a:lvl7pPr>
            <a:lvl8pPr lvl="7" algn="ctr">
              <a:lnSpc>
                <a:spcPct val="100000"/>
              </a:lnSpc>
              <a:spcBef>
                <a:spcPts val="0"/>
              </a:spcBef>
              <a:spcAft>
                <a:spcPts val="0"/>
              </a:spcAft>
              <a:buSzPts val="3800"/>
              <a:buNone/>
              <a:defRPr sz="3800"/>
            </a:lvl8pPr>
            <a:lvl9pPr lvl="8" algn="ctr">
              <a:lnSpc>
                <a:spcPct val="100000"/>
              </a:lnSpc>
              <a:spcBef>
                <a:spcPts val="0"/>
              </a:spcBef>
              <a:spcAft>
                <a:spcPts val="0"/>
              </a:spcAft>
              <a:buSzPts val="3800"/>
              <a:buNone/>
              <a:defRPr sz="3800"/>
            </a:lvl9pPr>
          </a:lstStyle>
          <a:p>
            <a:endParaRPr/>
          </a:p>
        </p:txBody>
      </p:sp>
      <p:sp>
        <p:nvSpPr>
          <p:cNvPr id="20" name="Google Shape;20;p3"/>
          <p:cNvSpPr txBox="1">
            <a:spLocks noGrp="1"/>
          </p:cNvSpPr>
          <p:nvPr>
            <p:ph type="subTitle" idx="1"/>
          </p:nvPr>
        </p:nvSpPr>
        <p:spPr>
          <a:xfrm>
            <a:off x="265500" y="2769001"/>
            <a:ext cx="4045200" cy="13455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21" name="Google Shape;21;p3"/>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22" name="Google Shape;22;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03"/>
        <p:cNvGrpSpPr/>
        <p:nvPr/>
      </p:nvGrpSpPr>
      <p:grpSpPr>
        <a:xfrm>
          <a:off x="0" y="0"/>
          <a:ext cx="0" cy="0"/>
          <a:chOff x="0" y="0"/>
          <a:chExt cx="0" cy="0"/>
        </a:xfrm>
      </p:grpSpPr>
      <p:sp>
        <p:nvSpPr>
          <p:cNvPr id="104" name="Google Shape;104;p22"/>
          <p:cNvSpPr txBox="1">
            <a:spLocks noGrp="1"/>
          </p:cNvSpPr>
          <p:nvPr>
            <p:ph type="body" idx="1"/>
          </p:nvPr>
        </p:nvSpPr>
        <p:spPr>
          <a:xfrm>
            <a:off x="319500" y="4233725"/>
            <a:ext cx="5998800" cy="598800"/>
          </a:xfrm>
          <a:prstGeom prst="rect">
            <a:avLst/>
          </a:prstGeom>
        </p:spPr>
        <p:txBody>
          <a:bodyPr spcFirstLastPara="1" wrap="square" lIns="91425" tIns="91425" rIns="91425" bIns="91425" anchor="ctr" anchorCtr="0">
            <a:normAutofit/>
          </a:bodyPr>
          <a:lstStyle>
            <a:lvl1pPr marL="457200" lvl="0" indent="-228600" rtl="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105" name="Google Shape;105;p2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06"/>
        <p:cNvGrpSpPr/>
        <p:nvPr/>
      </p:nvGrpSpPr>
      <p:grpSpPr>
        <a:xfrm>
          <a:off x="0" y="0"/>
          <a:ext cx="0" cy="0"/>
          <a:chOff x="0" y="0"/>
          <a:chExt cx="0" cy="0"/>
        </a:xfrm>
      </p:grpSpPr>
      <p:sp>
        <p:nvSpPr>
          <p:cNvPr id="107" name="Google Shape;107;p23"/>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23"/>
          <p:cNvSpPr txBox="1">
            <a:spLocks noGrp="1"/>
          </p:cNvSpPr>
          <p:nvPr>
            <p:ph type="title" hasCustomPrompt="1"/>
          </p:nvPr>
        </p:nvSpPr>
        <p:spPr>
          <a:xfrm>
            <a:off x="387900" y="1152450"/>
            <a:ext cx="8368200" cy="1538400"/>
          </a:xfrm>
          <a:prstGeom prst="rect">
            <a:avLst/>
          </a:prstGeom>
        </p:spPr>
        <p:txBody>
          <a:bodyPr spcFirstLastPara="1" wrap="square" lIns="91425" tIns="91425" rIns="91425" bIns="91425" anchor="ctr" anchorCtr="0">
            <a:normAutofit/>
          </a:bodyPr>
          <a:lstStyle>
            <a:lvl1pPr lvl="0" algn="ctr" rtl="0">
              <a:spcBef>
                <a:spcPts val="0"/>
              </a:spcBef>
              <a:spcAft>
                <a:spcPts val="0"/>
              </a:spcAft>
              <a:buClr>
                <a:schemeClr val="accent5"/>
              </a:buClr>
              <a:buSzPts val="13000"/>
              <a:buNone/>
              <a:defRPr sz="13000">
                <a:solidFill>
                  <a:schemeClr val="accent5"/>
                </a:solidFill>
              </a:defRPr>
            </a:lvl1pPr>
            <a:lvl2pPr lvl="1" algn="ctr" rtl="0">
              <a:spcBef>
                <a:spcPts val="0"/>
              </a:spcBef>
              <a:spcAft>
                <a:spcPts val="0"/>
              </a:spcAft>
              <a:buClr>
                <a:schemeClr val="accent5"/>
              </a:buClr>
              <a:buSzPts val="13000"/>
              <a:buNone/>
              <a:defRPr sz="13000">
                <a:solidFill>
                  <a:schemeClr val="accent5"/>
                </a:solidFill>
              </a:defRPr>
            </a:lvl2pPr>
            <a:lvl3pPr lvl="2" algn="ctr" rtl="0">
              <a:spcBef>
                <a:spcPts val="0"/>
              </a:spcBef>
              <a:spcAft>
                <a:spcPts val="0"/>
              </a:spcAft>
              <a:buClr>
                <a:schemeClr val="accent5"/>
              </a:buClr>
              <a:buSzPts val="13000"/>
              <a:buNone/>
              <a:defRPr sz="13000">
                <a:solidFill>
                  <a:schemeClr val="accent5"/>
                </a:solidFill>
              </a:defRPr>
            </a:lvl3pPr>
            <a:lvl4pPr lvl="3" algn="ctr" rtl="0">
              <a:spcBef>
                <a:spcPts val="0"/>
              </a:spcBef>
              <a:spcAft>
                <a:spcPts val="0"/>
              </a:spcAft>
              <a:buClr>
                <a:schemeClr val="accent5"/>
              </a:buClr>
              <a:buSzPts val="13000"/>
              <a:buNone/>
              <a:defRPr sz="13000">
                <a:solidFill>
                  <a:schemeClr val="accent5"/>
                </a:solidFill>
              </a:defRPr>
            </a:lvl4pPr>
            <a:lvl5pPr lvl="4" algn="ctr" rtl="0">
              <a:spcBef>
                <a:spcPts val="0"/>
              </a:spcBef>
              <a:spcAft>
                <a:spcPts val="0"/>
              </a:spcAft>
              <a:buClr>
                <a:schemeClr val="accent5"/>
              </a:buClr>
              <a:buSzPts val="13000"/>
              <a:buNone/>
              <a:defRPr sz="13000">
                <a:solidFill>
                  <a:schemeClr val="accent5"/>
                </a:solidFill>
              </a:defRPr>
            </a:lvl5pPr>
            <a:lvl6pPr lvl="5" algn="ctr" rtl="0">
              <a:spcBef>
                <a:spcPts val="0"/>
              </a:spcBef>
              <a:spcAft>
                <a:spcPts val="0"/>
              </a:spcAft>
              <a:buClr>
                <a:schemeClr val="accent5"/>
              </a:buClr>
              <a:buSzPts val="13000"/>
              <a:buNone/>
              <a:defRPr sz="13000">
                <a:solidFill>
                  <a:schemeClr val="accent5"/>
                </a:solidFill>
              </a:defRPr>
            </a:lvl6pPr>
            <a:lvl7pPr lvl="6" algn="ctr" rtl="0">
              <a:spcBef>
                <a:spcPts val="0"/>
              </a:spcBef>
              <a:spcAft>
                <a:spcPts val="0"/>
              </a:spcAft>
              <a:buClr>
                <a:schemeClr val="accent5"/>
              </a:buClr>
              <a:buSzPts val="13000"/>
              <a:buNone/>
              <a:defRPr sz="13000">
                <a:solidFill>
                  <a:schemeClr val="accent5"/>
                </a:solidFill>
              </a:defRPr>
            </a:lvl7pPr>
            <a:lvl8pPr lvl="7" algn="ctr" rtl="0">
              <a:spcBef>
                <a:spcPts val="0"/>
              </a:spcBef>
              <a:spcAft>
                <a:spcPts val="0"/>
              </a:spcAft>
              <a:buClr>
                <a:schemeClr val="accent5"/>
              </a:buClr>
              <a:buSzPts val="13000"/>
              <a:buNone/>
              <a:defRPr sz="13000">
                <a:solidFill>
                  <a:schemeClr val="accent5"/>
                </a:solidFill>
              </a:defRPr>
            </a:lvl8pPr>
            <a:lvl9pPr lvl="8" algn="ctr" rtl="0">
              <a:spcBef>
                <a:spcPts val="0"/>
              </a:spcBef>
              <a:spcAft>
                <a:spcPts val="0"/>
              </a:spcAft>
              <a:buClr>
                <a:schemeClr val="accent5"/>
              </a:buClr>
              <a:buSzPts val="13000"/>
              <a:buNone/>
              <a:defRPr sz="13000">
                <a:solidFill>
                  <a:schemeClr val="accent5"/>
                </a:solidFill>
              </a:defRPr>
            </a:lvl9pPr>
          </a:lstStyle>
          <a:p>
            <a:r>
              <a:t>xx%</a:t>
            </a:r>
          </a:p>
        </p:txBody>
      </p:sp>
      <p:sp>
        <p:nvSpPr>
          <p:cNvPr id="109" name="Google Shape;109;p23"/>
          <p:cNvSpPr txBox="1">
            <a:spLocks noGrp="1"/>
          </p:cNvSpPr>
          <p:nvPr>
            <p:ph type="body" idx="1"/>
          </p:nvPr>
        </p:nvSpPr>
        <p:spPr>
          <a:xfrm>
            <a:off x="387900" y="2919450"/>
            <a:ext cx="8368200" cy="1071600"/>
          </a:xfrm>
          <a:prstGeom prst="rect">
            <a:avLst/>
          </a:prstGeom>
        </p:spPr>
        <p:txBody>
          <a:bodyPr spcFirstLastPara="1" wrap="square" lIns="91425" tIns="91425" rIns="91425" bIns="91425" anchor="t" anchorCtr="0">
            <a:normAutofit/>
          </a:bodyPr>
          <a:lstStyle>
            <a:lvl1pPr marL="457200" lvl="0" indent="-342900" algn="ctr" rtl="0">
              <a:spcBef>
                <a:spcPts val="0"/>
              </a:spcBef>
              <a:spcAft>
                <a:spcPts val="0"/>
              </a:spcAft>
              <a:buSzPts val="1800"/>
              <a:buChar char="●"/>
              <a:defRPr/>
            </a:lvl1pPr>
            <a:lvl2pPr marL="914400" lvl="1" indent="-317500" algn="ctr" rtl="0">
              <a:spcBef>
                <a:spcPts val="0"/>
              </a:spcBef>
              <a:spcAft>
                <a:spcPts val="0"/>
              </a:spcAft>
              <a:buSzPts val="1400"/>
              <a:buChar char="○"/>
              <a:defRPr/>
            </a:lvl2pPr>
            <a:lvl3pPr marL="1371600" lvl="2" indent="-317500" algn="ctr" rtl="0">
              <a:spcBef>
                <a:spcPts val="0"/>
              </a:spcBef>
              <a:spcAft>
                <a:spcPts val="0"/>
              </a:spcAft>
              <a:buSzPts val="1400"/>
              <a:buChar char="■"/>
              <a:defRPr/>
            </a:lvl3pPr>
            <a:lvl4pPr marL="1828800" lvl="3" indent="-317500" algn="ctr" rtl="0">
              <a:spcBef>
                <a:spcPts val="0"/>
              </a:spcBef>
              <a:spcAft>
                <a:spcPts val="0"/>
              </a:spcAft>
              <a:buSzPts val="1400"/>
              <a:buChar char="●"/>
              <a:defRPr/>
            </a:lvl4pPr>
            <a:lvl5pPr marL="2286000" lvl="4" indent="-317500" algn="ctr" rtl="0">
              <a:spcBef>
                <a:spcPts val="0"/>
              </a:spcBef>
              <a:spcAft>
                <a:spcPts val="0"/>
              </a:spcAft>
              <a:buSzPts val="1400"/>
              <a:buChar char="○"/>
              <a:defRPr/>
            </a:lvl5pPr>
            <a:lvl6pPr marL="2743200" lvl="5" indent="-317500" algn="ctr" rtl="0">
              <a:spcBef>
                <a:spcPts val="0"/>
              </a:spcBef>
              <a:spcAft>
                <a:spcPts val="0"/>
              </a:spcAft>
              <a:buSzPts val="1400"/>
              <a:buChar char="■"/>
              <a:defRPr/>
            </a:lvl6pPr>
            <a:lvl7pPr marL="3200400" lvl="6" indent="-317500" algn="ctr" rtl="0">
              <a:spcBef>
                <a:spcPts val="0"/>
              </a:spcBef>
              <a:spcAft>
                <a:spcPts val="0"/>
              </a:spcAft>
              <a:buSzPts val="1400"/>
              <a:buChar char="●"/>
              <a:defRPr/>
            </a:lvl7pPr>
            <a:lvl8pPr marL="3657600" lvl="7" indent="-317500" algn="ctr" rtl="0">
              <a:spcBef>
                <a:spcPts val="0"/>
              </a:spcBef>
              <a:spcAft>
                <a:spcPts val="0"/>
              </a:spcAft>
              <a:buSzPts val="1400"/>
              <a:buChar char="○"/>
              <a:defRPr/>
            </a:lvl8pPr>
            <a:lvl9pPr marL="4114800" lvl="8" indent="-317500" algn="ctr" rtl="0">
              <a:spcBef>
                <a:spcPts val="0"/>
              </a:spcBef>
              <a:spcAft>
                <a:spcPts val="0"/>
              </a:spcAft>
              <a:buSzPts val="1400"/>
              <a:buChar char="■"/>
              <a:defRPr/>
            </a:lvl9pPr>
          </a:lstStyle>
          <a:p>
            <a:endParaRPr/>
          </a:p>
        </p:txBody>
      </p:sp>
      <p:sp>
        <p:nvSpPr>
          <p:cNvPr id="110" name="Google Shape;110;p2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1"/>
        <p:cNvGrpSpPr/>
        <p:nvPr/>
      </p:nvGrpSpPr>
      <p:grpSpPr>
        <a:xfrm>
          <a:off x="0" y="0"/>
          <a:ext cx="0" cy="0"/>
          <a:chOff x="0" y="0"/>
          <a:chExt cx="0" cy="0"/>
        </a:xfrm>
      </p:grpSpPr>
      <p:sp>
        <p:nvSpPr>
          <p:cNvPr id="112" name="Google Shape;112;p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cxnSp>
        <p:nvCxnSpPr>
          <p:cNvPr id="24" name="Google Shape;24;p4"/>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25" name="Google Shape;25;p4"/>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800"/>
              <a:buNone/>
              <a:defRPr sz="4800"/>
            </a:lvl1pPr>
            <a:lvl2pPr lvl="1" algn="ctr">
              <a:lnSpc>
                <a:spcPct val="100000"/>
              </a:lnSpc>
              <a:spcBef>
                <a:spcPts val="0"/>
              </a:spcBef>
              <a:spcAft>
                <a:spcPts val="0"/>
              </a:spcAft>
              <a:buSzPts val="4800"/>
              <a:buNone/>
              <a:defRPr sz="4800"/>
            </a:lvl2pPr>
            <a:lvl3pPr lvl="2" algn="ctr">
              <a:lnSpc>
                <a:spcPct val="100000"/>
              </a:lnSpc>
              <a:spcBef>
                <a:spcPts val="0"/>
              </a:spcBef>
              <a:spcAft>
                <a:spcPts val="0"/>
              </a:spcAft>
              <a:buSzPts val="4800"/>
              <a:buNone/>
              <a:defRPr sz="4800"/>
            </a:lvl3pPr>
            <a:lvl4pPr lvl="3" algn="ctr">
              <a:lnSpc>
                <a:spcPct val="100000"/>
              </a:lnSpc>
              <a:spcBef>
                <a:spcPts val="0"/>
              </a:spcBef>
              <a:spcAft>
                <a:spcPts val="0"/>
              </a:spcAft>
              <a:buSzPts val="4800"/>
              <a:buNone/>
              <a:defRPr sz="4800"/>
            </a:lvl4pPr>
            <a:lvl5pPr lvl="4" algn="ctr">
              <a:lnSpc>
                <a:spcPct val="100000"/>
              </a:lnSpc>
              <a:spcBef>
                <a:spcPts val="0"/>
              </a:spcBef>
              <a:spcAft>
                <a:spcPts val="0"/>
              </a:spcAft>
              <a:buSzPts val="4800"/>
              <a:buNone/>
              <a:defRPr sz="4800"/>
            </a:lvl5pPr>
            <a:lvl6pPr lvl="5" algn="ctr">
              <a:lnSpc>
                <a:spcPct val="100000"/>
              </a:lnSpc>
              <a:spcBef>
                <a:spcPts val="0"/>
              </a:spcBef>
              <a:spcAft>
                <a:spcPts val="0"/>
              </a:spcAft>
              <a:buSzPts val="4800"/>
              <a:buNone/>
              <a:defRPr sz="4800"/>
            </a:lvl6pPr>
            <a:lvl7pPr lvl="6" algn="ctr">
              <a:lnSpc>
                <a:spcPct val="100000"/>
              </a:lnSpc>
              <a:spcBef>
                <a:spcPts val="0"/>
              </a:spcBef>
              <a:spcAft>
                <a:spcPts val="0"/>
              </a:spcAft>
              <a:buSzPts val="4800"/>
              <a:buNone/>
              <a:defRPr sz="4800"/>
            </a:lvl7pPr>
            <a:lvl8pPr lvl="7" algn="ctr">
              <a:lnSpc>
                <a:spcPct val="100000"/>
              </a:lnSpc>
              <a:spcBef>
                <a:spcPts val="0"/>
              </a:spcBef>
              <a:spcAft>
                <a:spcPts val="0"/>
              </a:spcAft>
              <a:buSzPts val="4800"/>
              <a:buNone/>
              <a:defRPr sz="4800"/>
            </a:lvl8pPr>
            <a:lvl9pPr lvl="8" algn="ctr">
              <a:lnSpc>
                <a:spcPct val="100000"/>
              </a:lnSpc>
              <a:spcBef>
                <a:spcPts val="0"/>
              </a:spcBef>
              <a:spcAft>
                <a:spcPts val="0"/>
              </a:spcAft>
              <a:buSzPts val="4800"/>
              <a:buNone/>
              <a:defRPr sz="4800"/>
            </a:lvl9pPr>
          </a:lstStyle>
          <a:p>
            <a:endParaRPr/>
          </a:p>
        </p:txBody>
      </p:sp>
      <p:sp>
        <p:nvSpPr>
          <p:cNvPr id="26" name="Google Shape;26;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27"/>
        <p:cNvGrpSpPr/>
        <p:nvPr/>
      </p:nvGrpSpPr>
      <p:grpSpPr>
        <a:xfrm>
          <a:off x="0" y="0"/>
          <a:ext cx="0" cy="0"/>
          <a:chOff x="0" y="0"/>
          <a:chExt cx="0" cy="0"/>
        </a:xfrm>
      </p:grpSpPr>
      <p:sp>
        <p:nvSpPr>
          <p:cNvPr id="28" name="Google Shape;28;p5"/>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 name="Google Shape;29;p5"/>
          <p:cNvSpPr txBox="1">
            <a:spLocks noGrp="1"/>
          </p:cNvSpPr>
          <p:nvPr>
            <p:ph type="title" hasCustomPrompt="1"/>
          </p:nvPr>
        </p:nvSpPr>
        <p:spPr>
          <a:xfrm>
            <a:off x="387900" y="1152450"/>
            <a:ext cx="8368200" cy="15384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Clr>
                <a:schemeClr val="accent5"/>
              </a:buClr>
              <a:buSzPts val="13000"/>
              <a:buNone/>
              <a:defRPr sz="13000">
                <a:solidFill>
                  <a:schemeClr val="accent5"/>
                </a:solidFill>
              </a:defRPr>
            </a:lvl1pPr>
            <a:lvl2pPr lvl="1" algn="ctr">
              <a:lnSpc>
                <a:spcPct val="100000"/>
              </a:lnSpc>
              <a:spcBef>
                <a:spcPts val="0"/>
              </a:spcBef>
              <a:spcAft>
                <a:spcPts val="0"/>
              </a:spcAft>
              <a:buClr>
                <a:schemeClr val="accent5"/>
              </a:buClr>
              <a:buSzPts val="13000"/>
              <a:buNone/>
              <a:defRPr sz="13000">
                <a:solidFill>
                  <a:schemeClr val="accent5"/>
                </a:solidFill>
              </a:defRPr>
            </a:lvl2pPr>
            <a:lvl3pPr lvl="2" algn="ctr">
              <a:lnSpc>
                <a:spcPct val="100000"/>
              </a:lnSpc>
              <a:spcBef>
                <a:spcPts val="0"/>
              </a:spcBef>
              <a:spcAft>
                <a:spcPts val="0"/>
              </a:spcAft>
              <a:buClr>
                <a:schemeClr val="accent5"/>
              </a:buClr>
              <a:buSzPts val="13000"/>
              <a:buNone/>
              <a:defRPr sz="13000">
                <a:solidFill>
                  <a:schemeClr val="accent5"/>
                </a:solidFill>
              </a:defRPr>
            </a:lvl3pPr>
            <a:lvl4pPr lvl="3" algn="ctr">
              <a:lnSpc>
                <a:spcPct val="100000"/>
              </a:lnSpc>
              <a:spcBef>
                <a:spcPts val="0"/>
              </a:spcBef>
              <a:spcAft>
                <a:spcPts val="0"/>
              </a:spcAft>
              <a:buClr>
                <a:schemeClr val="accent5"/>
              </a:buClr>
              <a:buSzPts val="13000"/>
              <a:buNone/>
              <a:defRPr sz="13000">
                <a:solidFill>
                  <a:schemeClr val="accent5"/>
                </a:solidFill>
              </a:defRPr>
            </a:lvl4pPr>
            <a:lvl5pPr lvl="4" algn="ctr">
              <a:lnSpc>
                <a:spcPct val="100000"/>
              </a:lnSpc>
              <a:spcBef>
                <a:spcPts val="0"/>
              </a:spcBef>
              <a:spcAft>
                <a:spcPts val="0"/>
              </a:spcAft>
              <a:buClr>
                <a:schemeClr val="accent5"/>
              </a:buClr>
              <a:buSzPts val="13000"/>
              <a:buNone/>
              <a:defRPr sz="13000">
                <a:solidFill>
                  <a:schemeClr val="accent5"/>
                </a:solidFill>
              </a:defRPr>
            </a:lvl5pPr>
            <a:lvl6pPr lvl="5" algn="ctr">
              <a:lnSpc>
                <a:spcPct val="100000"/>
              </a:lnSpc>
              <a:spcBef>
                <a:spcPts val="0"/>
              </a:spcBef>
              <a:spcAft>
                <a:spcPts val="0"/>
              </a:spcAft>
              <a:buClr>
                <a:schemeClr val="accent5"/>
              </a:buClr>
              <a:buSzPts val="13000"/>
              <a:buNone/>
              <a:defRPr sz="13000">
                <a:solidFill>
                  <a:schemeClr val="accent5"/>
                </a:solidFill>
              </a:defRPr>
            </a:lvl6pPr>
            <a:lvl7pPr lvl="6" algn="ctr">
              <a:lnSpc>
                <a:spcPct val="100000"/>
              </a:lnSpc>
              <a:spcBef>
                <a:spcPts val="0"/>
              </a:spcBef>
              <a:spcAft>
                <a:spcPts val="0"/>
              </a:spcAft>
              <a:buClr>
                <a:schemeClr val="accent5"/>
              </a:buClr>
              <a:buSzPts val="13000"/>
              <a:buNone/>
              <a:defRPr sz="13000">
                <a:solidFill>
                  <a:schemeClr val="accent5"/>
                </a:solidFill>
              </a:defRPr>
            </a:lvl7pPr>
            <a:lvl8pPr lvl="7" algn="ctr">
              <a:lnSpc>
                <a:spcPct val="100000"/>
              </a:lnSpc>
              <a:spcBef>
                <a:spcPts val="0"/>
              </a:spcBef>
              <a:spcAft>
                <a:spcPts val="0"/>
              </a:spcAft>
              <a:buClr>
                <a:schemeClr val="accent5"/>
              </a:buClr>
              <a:buSzPts val="13000"/>
              <a:buNone/>
              <a:defRPr sz="13000">
                <a:solidFill>
                  <a:schemeClr val="accent5"/>
                </a:solidFill>
              </a:defRPr>
            </a:lvl8pPr>
            <a:lvl9pPr lvl="8" algn="ctr">
              <a:lnSpc>
                <a:spcPct val="100000"/>
              </a:lnSpc>
              <a:spcBef>
                <a:spcPts val="0"/>
              </a:spcBef>
              <a:spcAft>
                <a:spcPts val="0"/>
              </a:spcAft>
              <a:buClr>
                <a:schemeClr val="accent5"/>
              </a:buClr>
              <a:buSzPts val="13000"/>
              <a:buNone/>
              <a:defRPr sz="13000">
                <a:solidFill>
                  <a:schemeClr val="accent5"/>
                </a:solidFill>
              </a:defRPr>
            </a:lvl9pPr>
          </a:lstStyle>
          <a:p>
            <a:r>
              <a:t>xx%</a:t>
            </a:r>
          </a:p>
        </p:txBody>
      </p:sp>
      <p:sp>
        <p:nvSpPr>
          <p:cNvPr id="30" name="Google Shape;30;p5"/>
          <p:cNvSpPr txBox="1">
            <a:spLocks noGrp="1"/>
          </p:cNvSpPr>
          <p:nvPr>
            <p:ph type="body" idx="1"/>
          </p:nvPr>
        </p:nvSpPr>
        <p:spPr>
          <a:xfrm>
            <a:off x="387900" y="2919450"/>
            <a:ext cx="8368200" cy="10716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31" name="Google Shape;31;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32"/>
        <p:cNvGrpSpPr/>
        <p:nvPr/>
      </p:nvGrpSpPr>
      <p:grpSpPr>
        <a:xfrm>
          <a:off x="0" y="0"/>
          <a:ext cx="0" cy="0"/>
          <a:chOff x="0" y="0"/>
          <a:chExt cx="0" cy="0"/>
        </a:xfrm>
      </p:grpSpPr>
      <p:cxnSp>
        <p:nvCxnSpPr>
          <p:cNvPr id="33" name="Google Shape;33;p6"/>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34" name="Google Shape;34;p6"/>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35" name="Google Shape;35;p6"/>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36" name="Google Shape;36;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7"/>
        <p:cNvGrpSpPr/>
        <p:nvPr/>
      </p:nvGrpSpPr>
      <p:grpSpPr>
        <a:xfrm>
          <a:off x="0" y="0"/>
          <a:ext cx="0" cy="0"/>
          <a:chOff x="0" y="0"/>
          <a:chExt cx="0" cy="0"/>
        </a:xfrm>
      </p:grpSpPr>
      <p:sp>
        <p:nvSpPr>
          <p:cNvPr id="38" name="Google Shape;38;p7"/>
          <p:cNvSpPr txBox="1">
            <a:spLocks noGrp="1"/>
          </p:cNvSpPr>
          <p:nvPr>
            <p:ph type="title"/>
          </p:nvPr>
        </p:nvSpPr>
        <p:spPr>
          <a:xfrm>
            <a:off x="490250" y="526350"/>
            <a:ext cx="56187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39" name="Google Shape;39;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40"/>
        <p:cNvGrpSpPr/>
        <p:nvPr/>
      </p:nvGrpSpPr>
      <p:grpSpPr>
        <a:xfrm>
          <a:off x="0" y="0"/>
          <a:ext cx="0" cy="0"/>
          <a:chOff x="0" y="0"/>
          <a:chExt cx="0" cy="0"/>
        </a:xfrm>
      </p:grpSpPr>
      <p:cxnSp>
        <p:nvCxnSpPr>
          <p:cNvPr id="41" name="Google Shape;41;p8"/>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42" name="Google Shape;42;p8"/>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43" name="Google Shape;43;p8"/>
          <p:cNvSpPr txBox="1">
            <a:spLocks noGrp="1"/>
          </p:cNvSpPr>
          <p:nvPr>
            <p:ph type="body" idx="1"/>
          </p:nvPr>
        </p:nvSpPr>
        <p:spPr>
          <a:xfrm>
            <a:off x="3879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44" name="Google Shape;44;p8"/>
          <p:cNvSpPr txBox="1">
            <a:spLocks noGrp="1"/>
          </p:cNvSpPr>
          <p:nvPr>
            <p:ph type="body" idx="2"/>
          </p:nvPr>
        </p:nvSpPr>
        <p:spPr>
          <a:xfrm>
            <a:off x="47562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45" name="Google Shape;45;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6"/>
        <p:cNvGrpSpPr/>
        <p:nvPr/>
      </p:nvGrpSpPr>
      <p:grpSpPr>
        <a:xfrm>
          <a:off x="0" y="0"/>
          <a:ext cx="0" cy="0"/>
          <a:chOff x="0" y="0"/>
          <a:chExt cx="0" cy="0"/>
        </a:xfrm>
      </p:grpSpPr>
      <p:cxnSp>
        <p:nvCxnSpPr>
          <p:cNvPr id="47" name="Google Shape;47;p9"/>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48" name="Google Shape;48;p9"/>
          <p:cNvSpPr txBox="1">
            <a:spLocks noGrp="1"/>
          </p:cNvSpPr>
          <p:nvPr>
            <p:ph type="title"/>
          </p:nvPr>
        </p:nvSpPr>
        <p:spPr>
          <a:xfrm>
            <a:off x="3879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49" name="Google Shape;49;p9"/>
          <p:cNvSpPr txBox="1">
            <a:spLocks noGrp="1"/>
          </p:cNvSpPr>
          <p:nvPr>
            <p:ph type="body" idx="1"/>
          </p:nvPr>
        </p:nvSpPr>
        <p:spPr>
          <a:xfrm>
            <a:off x="387900" y="1594025"/>
            <a:ext cx="2808000" cy="26811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50" name="Google Shape;50;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1"/>
        <p:cNvGrpSpPr/>
        <p:nvPr/>
      </p:nvGrpSpPr>
      <p:grpSpPr>
        <a:xfrm>
          <a:off x="0" y="0"/>
          <a:ext cx="0" cy="0"/>
          <a:chOff x="0" y="0"/>
          <a:chExt cx="0" cy="0"/>
        </a:xfrm>
      </p:grpSpPr>
      <p:sp>
        <p:nvSpPr>
          <p:cNvPr id="52" name="Google Shape;52;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marR="0" lvl="0"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1pPr>
            <a:lvl2pPr marR="0" lvl="1"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2pPr>
            <a:lvl3pPr marR="0" lvl="2"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3pPr>
            <a:lvl4pPr marR="0" lvl="3"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4pPr>
            <a:lvl5pPr marR="0" lvl="4"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5pPr>
            <a:lvl6pPr marR="0" lvl="5"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6pPr>
            <a:lvl7pPr marR="0" lvl="6"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7pPr>
            <a:lvl8pPr marR="0" lvl="7"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8pPr>
            <a:lvl9pPr marR="0" lvl="8"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9pPr>
          </a:lstStyle>
          <a:p>
            <a:endParaRPr/>
          </a:p>
        </p:txBody>
      </p:sp>
      <p:sp>
        <p:nvSpPr>
          <p:cNvPr id="7" name="Google Shape;7;p1"/>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1"/>
              </a:buClr>
              <a:buSzPts val="1800"/>
              <a:buFont typeface="Roboto"/>
              <a:buChar char="●"/>
              <a:defRPr sz="1800" b="0" i="0" u="none" strike="noStrike" cap="none">
                <a:solidFill>
                  <a:schemeClr val="dk1"/>
                </a:solidFill>
                <a:latin typeface="Roboto"/>
                <a:ea typeface="Roboto"/>
                <a:cs typeface="Roboto"/>
                <a:sym typeface="Roboto"/>
              </a:defRPr>
            </a:lvl1pPr>
            <a:lvl2pPr marL="914400" marR="0" lvl="1"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2pPr>
            <a:lvl3pPr marL="1371600" marR="0" lvl="2"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3pPr>
            <a:lvl4pPr marL="1828800" marR="0" lvl="3"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4pPr>
            <a:lvl5pPr marL="2286000" marR="0" lvl="4"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5pPr>
            <a:lvl6pPr marL="2743200" marR="0" lvl="5"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6pPr>
            <a:lvl7pPr marL="3200400" marR="0" lvl="6"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7pPr>
            <a:lvl8pPr marL="3657600" marR="0" lvl="7"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8pPr>
            <a:lvl9pPr marL="4114800" marR="0" lvl="8"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9"/>
        <p:cNvGrpSpPr/>
        <p:nvPr/>
      </p:nvGrpSpPr>
      <p:grpSpPr>
        <a:xfrm>
          <a:off x="0" y="0"/>
          <a:ext cx="0" cy="0"/>
          <a:chOff x="0" y="0"/>
          <a:chExt cx="0" cy="0"/>
        </a:xfrm>
      </p:grpSpPr>
      <p:sp>
        <p:nvSpPr>
          <p:cNvPr id="60" name="Google Shape;60;p13"/>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1pPr>
            <a:lvl2pPr lvl="1"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2pPr>
            <a:lvl3pPr lvl="2"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3pPr>
            <a:lvl4pPr lvl="3"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4pPr>
            <a:lvl5pPr lvl="4"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5pPr>
            <a:lvl6pPr lvl="5"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6pPr>
            <a:lvl7pPr lvl="6"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7pPr>
            <a:lvl8pPr lvl="7"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8pPr>
            <a:lvl9pPr lvl="8"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9pPr>
          </a:lstStyle>
          <a:p>
            <a:endParaRPr/>
          </a:p>
        </p:txBody>
      </p:sp>
      <p:sp>
        <p:nvSpPr>
          <p:cNvPr id="61" name="Google Shape;61;p13"/>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rtl="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marL="914400" lvl="1"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2pPr>
            <a:lvl3pPr marL="1371600" lvl="2"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3pPr>
            <a:lvl4pPr marL="1828800" lvl="3"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4pPr>
            <a:lvl5pPr marL="2286000" lvl="4"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5pPr>
            <a:lvl6pPr marL="2743200" lvl="5"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6pPr>
            <a:lvl7pPr marL="3200400" lvl="6"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7pPr>
            <a:lvl8pPr marL="3657600" lvl="7"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8pPr>
            <a:lvl9pPr marL="4114800" lvl="8"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9pPr>
          </a:lstStyle>
          <a:p>
            <a:endParaRPr/>
          </a:p>
        </p:txBody>
      </p:sp>
      <p:sp>
        <p:nvSpPr>
          <p:cNvPr id="62" name="Google Shape;62;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rtl="0">
              <a:buNone/>
              <a:defRPr sz="1000">
                <a:solidFill>
                  <a:schemeClr val="dk1"/>
                </a:solidFill>
                <a:latin typeface="Roboto"/>
                <a:ea typeface="Roboto"/>
                <a:cs typeface="Roboto"/>
                <a:sym typeface="Roboto"/>
              </a:defRPr>
            </a:lvl1pPr>
            <a:lvl2pPr lvl="1" algn="r" rtl="0">
              <a:buNone/>
              <a:defRPr sz="1000">
                <a:solidFill>
                  <a:schemeClr val="dk1"/>
                </a:solidFill>
                <a:latin typeface="Roboto"/>
                <a:ea typeface="Roboto"/>
                <a:cs typeface="Roboto"/>
                <a:sym typeface="Roboto"/>
              </a:defRPr>
            </a:lvl2pPr>
            <a:lvl3pPr lvl="2" algn="r" rtl="0">
              <a:buNone/>
              <a:defRPr sz="1000">
                <a:solidFill>
                  <a:schemeClr val="dk1"/>
                </a:solidFill>
                <a:latin typeface="Roboto"/>
                <a:ea typeface="Roboto"/>
                <a:cs typeface="Roboto"/>
                <a:sym typeface="Roboto"/>
              </a:defRPr>
            </a:lvl3pPr>
            <a:lvl4pPr lvl="3" algn="r" rtl="0">
              <a:buNone/>
              <a:defRPr sz="1000">
                <a:solidFill>
                  <a:schemeClr val="dk1"/>
                </a:solidFill>
                <a:latin typeface="Roboto"/>
                <a:ea typeface="Roboto"/>
                <a:cs typeface="Roboto"/>
                <a:sym typeface="Roboto"/>
              </a:defRPr>
            </a:lvl4pPr>
            <a:lvl5pPr lvl="4" algn="r" rtl="0">
              <a:buNone/>
              <a:defRPr sz="1000">
                <a:solidFill>
                  <a:schemeClr val="dk1"/>
                </a:solidFill>
                <a:latin typeface="Roboto"/>
                <a:ea typeface="Roboto"/>
                <a:cs typeface="Roboto"/>
                <a:sym typeface="Roboto"/>
              </a:defRPr>
            </a:lvl5pPr>
            <a:lvl6pPr lvl="5" algn="r" rtl="0">
              <a:buNone/>
              <a:defRPr sz="1000">
                <a:solidFill>
                  <a:schemeClr val="dk1"/>
                </a:solidFill>
                <a:latin typeface="Roboto"/>
                <a:ea typeface="Roboto"/>
                <a:cs typeface="Roboto"/>
                <a:sym typeface="Roboto"/>
              </a:defRPr>
            </a:lvl6pPr>
            <a:lvl7pPr lvl="6" algn="r" rtl="0">
              <a:buNone/>
              <a:defRPr sz="1000">
                <a:solidFill>
                  <a:schemeClr val="dk1"/>
                </a:solidFill>
                <a:latin typeface="Roboto"/>
                <a:ea typeface="Roboto"/>
                <a:cs typeface="Roboto"/>
                <a:sym typeface="Roboto"/>
              </a:defRPr>
            </a:lvl7pPr>
            <a:lvl8pPr lvl="7" algn="r" rtl="0">
              <a:buNone/>
              <a:defRPr sz="1000">
                <a:solidFill>
                  <a:schemeClr val="dk1"/>
                </a:solidFill>
                <a:latin typeface="Roboto"/>
                <a:ea typeface="Roboto"/>
                <a:cs typeface="Roboto"/>
                <a:sym typeface="Roboto"/>
              </a:defRPr>
            </a:lvl8pPr>
            <a:lvl9pPr lvl="8" algn="r" rtl="0">
              <a:buNone/>
              <a:defRPr sz="1000">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s://forgot.citytech.cuny.edu" TargetMode="External"/><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hyperlink" Target="https://it.citytech.cuny.edu/email-lookup/" TargetMode="External"/><Relationship Id="rId2" Type="http://schemas.openxmlformats.org/officeDocument/2006/relationships/notesSlide" Target="../notesSlides/notesSlide19.xml"/><Relationship Id="rId1" Type="http://schemas.openxmlformats.org/officeDocument/2006/relationships/slideLayout" Target="../slideLayouts/slideLayout8.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s://cis.citytech.cuny.edu/Student/it_student_findemail.aspx" TargetMode="External"/><Relationship Id="rId2" Type="http://schemas.openxmlformats.org/officeDocument/2006/relationships/notesSlide" Target="../notesSlides/notesSlide20.xml"/><Relationship Id="rId1" Type="http://schemas.openxmlformats.org/officeDocument/2006/relationships/slideLayout" Target="../slideLayouts/slideLayout9.xml"/><Relationship Id="rId4" Type="http://schemas.openxmlformats.org/officeDocument/2006/relationships/hyperlink" Target="https://myapps.microsoft.com/"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hyperlink" Target="https://brightspace.cuny.edu/" TargetMode="External"/><Relationship Id="rId2" Type="http://schemas.openxmlformats.org/officeDocument/2006/relationships/notesSlide" Target="../notesSlides/notesSlide24.xml"/><Relationship Id="rId1" Type="http://schemas.openxmlformats.org/officeDocument/2006/relationships/slideLayout" Target="../slideLayouts/slideLayout10.xml"/><Relationship Id="rId4" Type="http://schemas.openxmlformats.org/officeDocument/2006/relationships/image" Target="../media/image7.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2.xml"/></Relationships>
</file>

<file path=ppt/slides/_rels/slide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3" Type="http://schemas.openxmlformats.org/officeDocument/2006/relationships/hyperlink" Target="http://openlab.citytech.cuny.edu" TargetMode="External"/><Relationship Id="rId2" Type="http://schemas.openxmlformats.org/officeDocument/2006/relationships/notesSlide" Target="../notesSlides/notesSlide27.xml"/><Relationship Id="rId1" Type="http://schemas.openxmlformats.org/officeDocument/2006/relationships/slideLayout" Target="../slideLayouts/slideLayout10.xml"/><Relationship Id="rId4" Type="http://schemas.openxmlformats.org/officeDocument/2006/relationships/image" Target="../media/image9.png"/></Relationships>
</file>

<file path=ppt/slides/_rels/slide28.xml.rels><?xml version="1.0" encoding="UTF-8" standalone="yes"?>
<Relationships xmlns="http://schemas.openxmlformats.org/package/2006/relationships"><Relationship Id="rId3" Type="http://schemas.openxmlformats.org/officeDocument/2006/relationships/hyperlink" Target="https://it.citytech.cuny.edu/docs/Login_CUNY_Zoom.pdf" TargetMode="External"/><Relationship Id="rId2" Type="http://schemas.openxmlformats.org/officeDocument/2006/relationships/notesSlide" Target="../notesSlides/notesSlide28.xml"/><Relationship Id="rId1" Type="http://schemas.openxmlformats.org/officeDocument/2006/relationships/slideLayout" Target="../slideLayouts/slideLayout10.xml"/><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7.xml"/><Relationship Id="rId1" Type="http://schemas.openxmlformats.org/officeDocument/2006/relationships/slideLayout" Target="../slideLayouts/slideLayout9.xml"/><Relationship Id="rId5" Type="http://schemas.openxmlformats.org/officeDocument/2006/relationships/image" Target="../media/image14.png"/><Relationship Id="rId4" Type="http://schemas.openxmlformats.org/officeDocument/2006/relationships/image" Target="../media/image16.png"/></Relationships>
</file>

<file path=ppt/slides/_rels/slide3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8.xml"/><Relationship Id="rId1" Type="http://schemas.openxmlformats.org/officeDocument/2006/relationships/slideLayout" Target="../slideLayouts/slideLayout9.xml"/><Relationship Id="rId5" Type="http://schemas.openxmlformats.org/officeDocument/2006/relationships/image" Target="../media/image18.png"/><Relationship Id="rId4" Type="http://schemas.openxmlformats.org/officeDocument/2006/relationships/image" Target="../media/image17.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4.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ctrTitle"/>
          </p:nvPr>
        </p:nvSpPr>
        <p:spPr>
          <a:xfrm>
            <a:off x="1680302" y="1188925"/>
            <a:ext cx="5783400" cy="14574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000"/>
              <a:buNone/>
            </a:pPr>
            <a:r>
              <a:rPr lang="en" sz="5500" b="1"/>
              <a:t>City Tech 101</a:t>
            </a:r>
            <a:endParaRPr sz="5500" b="1"/>
          </a:p>
        </p:txBody>
      </p:sp>
      <p:sp>
        <p:nvSpPr>
          <p:cNvPr id="118" name="Google Shape;118;p25"/>
          <p:cNvSpPr txBox="1">
            <a:spLocks noGrp="1"/>
          </p:cNvSpPr>
          <p:nvPr>
            <p:ph type="subTitle" idx="1"/>
          </p:nvPr>
        </p:nvSpPr>
        <p:spPr>
          <a:xfrm>
            <a:off x="1805402" y="3428625"/>
            <a:ext cx="5783400" cy="9090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3097"/>
              <a:buNone/>
            </a:pPr>
            <a:r>
              <a:rPr lang="en" sz="2000" dirty="0"/>
              <a:t>Fall 2024</a:t>
            </a:r>
          </a:p>
          <a:p>
            <a:pPr marL="0" lvl="0" indent="0" algn="r" rtl="0">
              <a:lnSpc>
                <a:spcPct val="100000"/>
              </a:lnSpc>
              <a:spcBef>
                <a:spcPts val="0"/>
              </a:spcBef>
              <a:spcAft>
                <a:spcPts val="0"/>
              </a:spcAft>
              <a:buSzPts val="3097"/>
              <a:buNone/>
            </a:pPr>
            <a:r>
              <a:rPr lang="en" sz="2000" dirty="0"/>
              <a:t>Professor G.Perreira</a:t>
            </a:r>
            <a:endParaRPr sz="2000" dirty="0"/>
          </a:p>
          <a:p>
            <a:pPr marL="0" lvl="0" indent="0" algn="r" rtl="0">
              <a:lnSpc>
                <a:spcPct val="100000"/>
              </a:lnSpc>
              <a:spcBef>
                <a:spcPts val="0"/>
              </a:spcBef>
              <a:spcAft>
                <a:spcPts val="0"/>
              </a:spcAft>
              <a:buSzPts val="3097"/>
              <a:buNone/>
            </a:pPr>
            <a:r>
              <a:rPr lang="en" sz="2000" dirty="0"/>
              <a:t> Email: gperreira@citytech.cuny.edu</a:t>
            </a:r>
            <a:endParaRPr sz="2000" dirty="0"/>
          </a:p>
        </p:txBody>
      </p:sp>
      <p:sp>
        <p:nvSpPr>
          <p:cNvPr id="119" name="Google Shape;119;p25"/>
          <p:cNvSpPr txBox="1"/>
          <p:nvPr/>
        </p:nvSpPr>
        <p:spPr>
          <a:xfrm rot="-864376">
            <a:off x="441729" y="705928"/>
            <a:ext cx="4754501" cy="1108184"/>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6000"/>
              <a:buFont typeface="Arial"/>
              <a:buNone/>
            </a:pPr>
            <a:r>
              <a:rPr lang="en" sz="6000" b="0" i="0" u="none" strike="noStrike" cap="none">
                <a:solidFill>
                  <a:srgbClr val="FF00FF"/>
                </a:solidFill>
                <a:latin typeface="Lobster"/>
                <a:ea typeface="Lobster"/>
                <a:cs typeface="Lobster"/>
                <a:sym typeface="Lobster"/>
              </a:rPr>
              <a:t>Welcome!</a:t>
            </a:r>
            <a:endParaRPr sz="6000" b="0" i="0" u="none" strike="noStrike" cap="none">
              <a:solidFill>
                <a:srgbClr val="FF00FF"/>
              </a:solidFill>
              <a:latin typeface="Lobster"/>
              <a:ea typeface="Lobster"/>
              <a:cs typeface="Lobster"/>
              <a:sym typeface="Lobster"/>
            </a:endParaRPr>
          </a:p>
        </p:txBody>
      </p:sp>
      <p:grpSp>
        <p:nvGrpSpPr>
          <p:cNvPr id="120" name="Google Shape;120;p25"/>
          <p:cNvGrpSpPr/>
          <p:nvPr/>
        </p:nvGrpSpPr>
        <p:grpSpPr>
          <a:xfrm>
            <a:off x="86851" y="4448817"/>
            <a:ext cx="1273858" cy="607271"/>
            <a:chOff x="86851" y="4297675"/>
            <a:chExt cx="1881900" cy="758425"/>
          </a:xfrm>
        </p:grpSpPr>
        <p:pic>
          <p:nvPicPr>
            <p:cNvPr id="121" name="Google Shape;121;p25" descr="Creative Commons License"/>
            <p:cNvPicPr preferRelativeResize="0"/>
            <p:nvPr/>
          </p:nvPicPr>
          <p:blipFill rotWithShape="1">
            <a:blip r:embed="rId3">
              <a:alphaModFix/>
            </a:blip>
            <a:srcRect/>
            <a:stretch/>
          </p:blipFill>
          <p:spPr>
            <a:xfrm>
              <a:off x="670563" y="4297675"/>
              <a:ext cx="714475" cy="328650"/>
            </a:xfrm>
            <a:prstGeom prst="rect">
              <a:avLst/>
            </a:prstGeom>
            <a:noFill/>
            <a:ln>
              <a:noFill/>
            </a:ln>
          </p:spPr>
        </p:pic>
        <p:sp>
          <p:nvSpPr>
            <p:cNvPr id="122" name="Google Shape;122;p25"/>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marR="0" lvl="0" indent="0" algn="just" rtl="0">
                <a:lnSpc>
                  <a:spcPct val="115000"/>
                </a:lnSpc>
                <a:spcBef>
                  <a:spcPts val="0"/>
                </a:spcBef>
                <a:spcAft>
                  <a:spcPts val="0"/>
                </a:spcAft>
                <a:buClr>
                  <a:srgbClr val="000000"/>
                </a:buClr>
                <a:buSzPct val="100000"/>
                <a:buFont typeface="Arial"/>
                <a:buNone/>
              </a:pP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100000"/>
                <a:buFont typeface="Arial"/>
                <a:buNone/>
              </a:pPr>
              <a:r>
                <a:rPr lang="en" sz="1450" b="0" i="0" u="none" strike="noStrike" cap="none">
                  <a:solidFill>
                    <a:srgbClr val="000000"/>
                  </a:solidFill>
                  <a:latin typeface="Roboto"/>
                  <a:ea typeface="Roboto"/>
                  <a:cs typeface="Roboto"/>
                  <a:sym typeface="Roboto"/>
                </a:rPr>
                <a:t>City Tech 101 by Karen Goodlad and Sarah Paruolo is licensed under a </a:t>
              </a:r>
              <a:r>
                <a:rPr lang="en" sz="1450" b="0" i="0" u="none" strike="noStrike" cap="none">
                  <a:solidFill>
                    <a:srgbClr val="000000"/>
                  </a:solidFill>
                  <a:uFill>
                    <a:noFill/>
                  </a:uFill>
                  <a:latin typeface="Roboto"/>
                  <a:ea typeface="Roboto"/>
                  <a:cs typeface="Roboto"/>
                  <a:sym typeface="Roboto"/>
                  <a:hlinkClick r:id="rId4">
                    <a:extLst>
                      <a:ext uri="{A12FA001-AC4F-418D-AE19-62706E023703}">
                        <ahyp:hlinkClr xmlns:ahyp="http://schemas.microsoft.com/office/drawing/2018/hyperlinkcolor" val="tx"/>
                      </a:ext>
                    </a:extLst>
                  </a:hlinkClick>
                </a:rPr>
                <a:t>Creative Commons Attribution-NonCommercial-ShareAlike 4.0 International License</a:t>
              </a:r>
              <a:r>
                <a:rPr lang="en" sz="1450" b="0" i="0" u="none" strike="noStrike" cap="none">
                  <a:solidFill>
                    <a:srgbClr val="000000"/>
                  </a:solidFill>
                  <a:latin typeface="Roboto"/>
                  <a:ea typeface="Roboto"/>
                  <a:cs typeface="Roboto"/>
                  <a:sym typeface="Roboto"/>
                </a:rPr>
                <a:t>.</a:t>
              </a:r>
              <a:endParaRPr sz="1400" b="0" i="0" u="none" strike="noStrike" cap="none">
                <a:solidFill>
                  <a:srgbClr val="000000"/>
                </a:solidFill>
                <a:latin typeface="Roboto"/>
                <a:ea typeface="Roboto"/>
                <a:cs typeface="Roboto"/>
                <a:sym typeface="Roboto"/>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p34"/>
          <p:cNvSpPr txBox="1">
            <a:spLocks noGrp="1"/>
          </p:cNvSpPr>
          <p:nvPr>
            <p:ph type="title"/>
          </p:nvPr>
        </p:nvSpPr>
        <p:spPr>
          <a:xfrm>
            <a:off x="265500" y="828075"/>
            <a:ext cx="4045200" cy="26514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sz="4000" b="1">
                <a:solidFill>
                  <a:schemeClr val="accent5"/>
                </a:solidFill>
              </a:rPr>
              <a:t>What will we do during the ten sessions?</a:t>
            </a:r>
            <a:endParaRPr sz="4000" b="1">
              <a:solidFill>
                <a:schemeClr val="accent5"/>
              </a:solidFill>
            </a:endParaRPr>
          </a:p>
        </p:txBody>
      </p:sp>
      <p:sp>
        <p:nvSpPr>
          <p:cNvPr id="177" name="Google Shape;177;p34"/>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p>
            <a:pPr marL="0" lvl="0" indent="0" algn="l" rtl="0">
              <a:lnSpc>
                <a:spcPct val="100000"/>
              </a:lnSpc>
              <a:spcBef>
                <a:spcPts val="0"/>
              </a:spcBef>
              <a:spcAft>
                <a:spcPts val="0"/>
              </a:spcAft>
              <a:buNone/>
            </a:pPr>
            <a:r>
              <a:rPr lang="en" sz="1500" i="1">
                <a:latin typeface="Roboto Slab"/>
                <a:ea typeface="Roboto Slab"/>
                <a:cs typeface="Roboto Slab"/>
                <a:sym typeface="Roboto Slab"/>
              </a:rPr>
              <a:t>This workshop focuses on helping new students transition to college life, and specifically to City Tech. The workshop will enhance the new student experience with information, activities, and various opportunities to connect with faculty, staff, and current City Tech students. In addition to learning how to access a variety of college services and resources, students will develop personalized plans for their college career.</a:t>
            </a:r>
            <a:endParaRPr sz="2200" i="1">
              <a:latin typeface="Roboto Slab"/>
              <a:ea typeface="Roboto Slab"/>
              <a:cs typeface="Roboto Slab"/>
              <a:sym typeface="Roboto Slab"/>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35"/>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Syllabus + Schedule Review (10-Session)</a:t>
            </a:r>
            <a:endParaRPr b="1">
              <a:solidFill>
                <a:schemeClr val="accent5"/>
              </a:solidFill>
            </a:endParaRPr>
          </a:p>
        </p:txBody>
      </p:sp>
      <p:sp>
        <p:nvSpPr>
          <p:cNvPr id="183" name="Google Shape;183;p35"/>
          <p:cNvSpPr txBox="1">
            <a:spLocks noGrp="1"/>
          </p:cNvSpPr>
          <p:nvPr>
            <p:ph type="body" idx="1"/>
          </p:nvPr>
        </p:nvSpPr>
        <p:spPr>
          <a:xfrm>
            <a:off x="135525" y="1328125"/>
            <a:ext cx="4535100" cy="3448200"/>
          </a:xfrm>
          <a:prstGeom prst="rect">
            <a:avLst/>
          </a:prstGeom>
        </p:spPr>
        <p:txBody>
          <a:bodyPr spcFirstLastPara="1" wrap="square" lIns="91425" tIns="91425" rIns="91425" bIns="91425" anchor="t" anchorCtr="0">
            <a:normAutofit lnSpcReduction="10000"/>
          </a:bodyPr>
          <a:lstStyle/>
          <a:p>
            <a:pPr marL="0" lvl="0" indent="0" algn="l" rtl="0">
              <a:spcBef>
                <a:spcPts val="0"/>
              </a:spcBef>
              <a:spcAft>
                <a:spcPts val="0"/>
              </a:spcAft>
              <a:buNone/>
            </a:pPr>
            <a:r>
              <a:rPr lang="en" b="1" dirty="0">
                <a:solidFill>
                  <a:schemeClr val="accent6"/>
                </a:solidFill>
              </a:rPr>
              <a:t>Session 1 &gt;</a:t>
            </a:r>
            <a:r>
              <a:rPr lang="en" dirty="0"/>
              <a:t> </a:t>
            </a:r>
            <a:r>
              <a:rPr lang="en" b="1" dirty="0"/>
              <a:t>Academic Basics: #WelcomeToCityTech</a:t>
            </a:r>
            <a:endParaRPr b="1" dirty="0"/>
          </a:p>
          <a:p>
            <a:pPr marL="914400" lvl="0" indent="0" algn="l" rtl="0">
              <a:spcBef>
                <a:spcPts val="0"/>
              </a:spcBef>
              <a:spcAft>
                <a:spcPts val="0"/>
              </a:spcAft>
              <a:buNone/>
            </a:pPr>
            <a:r>
              <a:rPr lang="en" dirty="0"/>
              <a:t>Tuesday/09/3/24/12:00 pm to 1:50 pm</a:t>
            </a:r>
            <a:endParaRPr dirty="0"/>
          </a:p>
          <a:p>
            <a:pPr marL="0" lvl="0" indent="0" algn="l" rtl="0">
              <a:spcBef>
                <a:spcPts val="0"/>
              </a:spcBef>
              <a:spcAft>
                <a:spcPts val="0"/>
              </a:spcAft>
              <a:buNone/>
            </a:pPr>
            <a:endParaRPr b="1" dirty="0">
              <a:solidFill>
                <a:schemeClr val="accent6"/>
              </a:solidFill>
            </a:endParaRPr>
          </a:p>
          <a:p>
            <a:pPr marL="0" lvl="0" indent="0" algn="l" rtl="0">
              <a:spcBef>
                <a:spcPts val="0"/>
              </a:spcBef>
              <a:spcAft>
                <a:spcPts val="0"/>
              </a:spcAft>
              <a:buNone/>
            </a:pPr>
            <a:r>
              <a:rPr lang="en" b="1" dirty="0">
                <a:solidFill>
                  <a:schemeClr val="accent6"/>
                </a:solidFill>
              </a:rPr>
              <a:t>Session 2 &gt; </a:t>
            </a:r>
            <a:r>
              <a:rPr lang="en" b="1" dirty="0"/>
              <a:t>The Syllabus and the Classroom</a:t>
            </a:r>
            <a:endParaRPr b="1" dirty="0"/>
          </a:p>
          <a:p>
            <a:pPr marL="914400" lvl="0" indent="0" algn="l" rtl="0">
              <a:spcBef>
                <a:spcPts val="0"/>
              </a:spcBef>
              <a:spcAft>
                <a:spcPts val="0"/>
              </a:spcAft>
              <a:buNone/>
            </a:pPr>
            <a:r>
              <a:rPr lang="en" dirty="0"/>
              <a:t>Tuesday/09/10/24/12:00 pm to 1:50 pm</a:t>
            </a:r>
            <a:endParaRPr dirty="0"/>
          </a:p>
          <a:p>
            <a:pPr marL="0" lvl="0" indent="0" algn="l" rtl="0">
              <a:spcBef>
                <a:spcPts val="0"/>
              </a:spcBef>
              <a:spcAft>
                <a:spcPts val="0"/>
              </a:spcAft>
              <a:buNone/>
            </a:pPr>
            <a:endParaRPr b="1" dirty="0">
              <a:solidFill>
                <a:schemeClr val="accent6"/>
              </a:solidFill>
            </a:endParaRPr>
          </a:p>
          <a:p>
            <a:pPr marL="0" lvl="0" indent="0" algn="l" rtl="0">
              <a:spcBef>
                <a:spcPts val="0"/>
              </a:spcBef>
              <a:spcAft>
                <a:spcPts val="0"/>
              </a:spcAft>
              <a:buNone/>
            </a:pPr>
            <a:r>
              <a:rPr lang="en" b="1" dirty="0">
                <a:solidFill>
                  <a:schemeClr val="accent6"/>
                </a:solidFill>
              </a:rPr>
              <a:t>Session 3 &gt; </a:t>
            </a:r>
            <a:r>
              <a:rPr lang="en" b="1" dirty="0"/>
              <a:t>#RiseAndGrind</a:t>
            </a:r>
            <a:endParaRPr b="1" dirty="0"/>
          </a:p>
          <a:p>
            <a:pPr marL="914400" lvl="0" indent="0" algn="l" rtl="0">
              <a:spcBef>
                <a:spcPts val="0"/>
              </a:spcBef>
              <a:spcAft>
                <a:spcPts val="0"/>
              </a:spcAft>
              <a:buNone/>
            </a:pPr>
            <a:r>
              <a:rPr lang="en" dirty="0"/>
              <a:t>Tuesday/09/17/24/12:00 pm to 1:50 pm</a:t>
            </a:r>
            <a:endParaRPr dirty="0"/>
          </a:p>
          <a:p>
            <a:pPr marL="0" lvl="0" indent="0" algn="l" rtl="0">
              <a:spcBef>
                <a:spcPts val="0"/>
              </a:spcBef>
              <a:spcAft>
                <a:spcPts val="0"/>
              </a:spcAft>
              <a:buNone/>
            </a:pPr>
            <a:endParaRPr b="1" dirty="0">
              <a:solidFill>
                <a:schemeClr val="accent6"/>
              </a:solidFill>
            </a:endParaRPr>
          </a:p>
          <a:p>
            <a:pPr marL="0" lvl="0" indent="0" algn="l" rtl="0">
              <a:spcBef>
                <a:spcPts val="0"/>
              </a:spcBef>
              <a:spcAft>
                <a:spcPts val="0"/>
              </a:spcAft>
              <a:buNone/>
            </a:pPr>
            <a:r>
              <a:rPr lang="en" b="1" dirty="0">
                <a:solidFill>
                  <a:schemeClr val="accent6"/>
                </a:solidFill>
              </a:rPr>
              <a:t>Session 4 &gt; </a:t>
            </a:r>
            <a:r>
              <a:rPr lang="en" sz="1200" b="1" dirty="0"/>
              <a:t>You Paid For It, Use It: Resources + Services</a:t>
            </a:r>
            <a:endParaRPr sz="1200" b="1" dirty="0"/>
          </a:p>
          <a:p>
            <a:pPr marL="914400" lvl="0" indent="0" algn="l" rtl="0">
              <a:spcBef>
                <a:spcPts val="0"/>
              </a:spcBef>
              <a:spcAft>
                <a:spcPts val="0"/>
              </a:spcAft>
              <a:buNone/>
            </a:pPr>
            <a:r>
              <a:rPr lang="en" dirty="0"/>
              <a:t>Tuesday/09/24/24/12:00 pm to 1:50 pm</a:t>
            </a:r>
            <a:endParaRPr dirty="0"/>
          </a:p>
          <a:p>
            <a:pPr marL="914400" lvl="0" indent="0" algn="l" rtl="0">
              <a:spcBef>
                <a:spcPts val="0"/>
              </a:spcBef>
              <a:spcAft>
                <a:spcPts val="0"/>
              </a:spcAft>
              <a:buNone/>
            </a:pPr>
            <a:endParaRPr dirty="0"/>
          </a:p>
          <a:p>
            <a:pPr marL="0" lvl="0" indent="0" algn="l" rtl="0">
              <a:spcBef>
                <a:spcPts val="0"/>
              </a:spcBef>
              <a:spcAft>
                <a:spcPts val="0"/>
              </a:spcAft>
              <a:buNone/>
            </a:pPr>
            <a:r>
              <a:rPr lang="en" b="1" dirty="0">
                <a:solidFill>
                  <a:schemeClr val="accent6"/>
                </a:solidFill>
              </a:rPr>
              <a:t>Session 5 &gt;</a:t>
            </a:r>
            <a:r>
              <a:rPr lang="en" dirty="0"/>
              <a:t> </a:t>
            </a:r>
            <a:r>
              <a:rPr lang="en" sz="1200" b="1" dirty="0"/>
              <a:t>Get Your Head in the Game: Mindset + Self-Care</a:t>
            </a:r>
            <a:endParaRPr sz="1200" b="1" dirty="0"/>
          </a:p>
          <a:p>
            <a:pPr marL="914400" lvl="0" indent="0" algn="l" rtl="0">
              <a:spcBef>
                <a:spcPts val="0"/>
              </a:spcBef>
              <a:spcAft>
                <a:spcPts val="0"/>
              </a:spcAft>
              <a:buNone/>
            </a:pPr>
            <a:r>
              <a:rPr lang="en" dirty="0"/>
              <a:t>Tuesday/10/1/24/12:00 pm to 1:50 pm</a:t>
            </a:r>
            <a:endParaRPr dirty="0"/>
          </a:p>
        </p:txBody>
      </p:sp>
      <p:sp>
        <p:nvSpPr>
          <p:cNvPr id="184" name="Google Shape;184;p35"/>
          <p:cNvSpPr txBox="1">
            <a:spLocks noGrp="1"/>
          </p:cNvSpPr>
          <p:nvPr>
            <p:ph type="body" idx="2"/>
          </p:nvPr>
        </p:nvSpPr>
        <p:spPr>
          <a:xfrm>
            <a:off x="4531575" y="1328125"/>
            <a:ext cx="4535100" cy="36201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b="1" dirty="0">
                <a:solidFill>
                  <a:schemeClr val="accent6"/>
                </a:solidFill>
              </a:rPr>
              <a:t>Session 6 &gt; </a:t>
            </a:r>
            <a:r>
              <a:rPr lang="en" sz="1200" b="1" dirty="0"/>
              <a:t>#YellowJacketLife: The Buzz on Getting Involved</a:t>
            </a:r>
            <a:endParaRPr sz="1200" b="1" dirty="0"/>
          </a:p>
          <a:p>
            <a:pPr marL="914400" lvl="0" indent="0" algn="l" rtl="0">
              <a:spcBef>
                <a:spcPts val="0"/>
              </a:spcBef>
              <a:spcAft>
                <a:spcPts val="0"/>
              </a:spcAft>
              <a:buNone/>
            </a:pPr>
            <a:r>
              <a:rPr lang="en" dirty="0"/>
              <a:t>Tuesday/10/8/24/ 12:00 pm to 1:50 pm</a:t>
            </a:r>
          </a:p>
          <a:p>
            <a:pPr marL="914400" lvl="0" indent="0" algn="l" rtl="0">
              <a:spcBef>
                <a:spcPts val="0"/>
              </a:spcBef>
              <a:spcAft>
                <a:spcPts val="0"/>
              </a:spcAft>
              <a:buNone/>
            </a:pPr>
            <a:endParaRPr dirty="0"/>
          </a:p>
          <a:p>
            <a:pPr marL="0" lvl="0" indent="0" algn="l" rtl="0">
              <a:spcBef>
                <a:spcPts val="0"/>
              </a:spcBef>
              <a:spcAft>
                <a:spcPts val="0"/>
              </a:spcAft>
              <a:buNone/>
            </a:pPr>
            <a:r>
              <a:rPr lang="en" b="1" dirty="0">
                <a:solidFill>
                  <a:schemeClr val="accent6"/>
                </a:solidFill>
              </a:rPr>
              <a:t>Session 7 &gt; </a:t>
            </a:r>
            <a:r>
              <a:rPr lang="en" b="1" dirty="0"/>
              <a:t>Coming to Terms with College Vocabulary</a:t>
            </a:r>
            <a:endParaRPr b="1" dirty="0"/>
          </a:p>
          <a:p>
            <a:pPr marL="914400" lvl="0" indent="0" algn="l" rtl="0">
              <a:spcBef>
                <a:spcPts val="0"/>
              </a:spcBef>
              <a:spcAft>
                <a:spcPts val="0"/>
              </a:spcAft>
              <a:buNone/>
            </a:pPr>
            <a:r>
              <a:rPr lang="en" dirty="0"/>
              <a:t>Tuesday/10/22/24/12:00 pm to 1:50 pm</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b="1" dirty="0">
                <a:solidFill>
                  <a:schemeClr val="accent6"/>
                </a:solidFill>
              </a:rPr>
              <a:t>Session 8 &gt; </a:t>
            </a:r>
            <a:r>
              <a:rPr lang="en" b="1" dirty="0"/>
              <a:t>#aMAJORdecision</a:t>
            </a:r>
            <a:endParaRPr b="1" dirty="0"/>
          </a:p>
          <a:p>
            <a:pPr marL="914400" lvl="0" indent="0" algn="l" rtl="0">
              <a:spcBef>
                <a:spcPts val="0"/>
              </a:spcBef>
              <a:spcAft>
                <a:spcPts val="0"/>
              </a:spcAft>
              <a:buNone/>
            </a:pPr>
            <a:r>
              <a:rPr lang="en" dirty="0"/>
              <a:t>Tuesday/10/29/24/12:00 pm to 1:50 pm</a:t>
            </a:r>
            <a:endParaRPr dirty="0"/>
          </a:p>
          <a:p>
            <a:pPr marL="914400" lvl="0" indent="0" algn="l" rtl="0">
              <a:spcBef>
                <a:spcPts val="0"/>
              </a:spcBef>
              <a:spcAft>
                <a:spcPts val="0"/>
              </a:spcAft>
              <a:buNone/>
            </a:pPr>
            <a:endParaRPr dirty="0"/>
          </a:p>
          <a:p>
            <a:pPr marL="0" lvl="0" indent="0" algn="l" rtl="0">
              <a:spcBef>
                <a:spcPts val="0"/>
              </a:spcBef>
              <a:spcAft>
                <a:spcPts val="0"/>
              </a:spcAft>
              <a:buNone/>
            </a:pPr>
            <a:r>
              <a:rPr lang="en" b="1" dirty="0">
                <a:solidFill>
                  <a:schemeClr val="accent6"/>
                </a:solidFill>
              </a:rPr>
              <a:t>Session  9&gt; </a:t>
            </a:r>
            <a:r>
              <a:rPr lang="en" b="1" dirty="0"/>
              <a:t>Discover your Direction</a:t>
            </a:r>
            <a:endParaRPr b="1" dirty="0"/>
          </a:p>
          <a:p>
            <a:pPr marL="914400" lvl="0" indent="0" algn="l" rtl="0">
              <a:spcBef>
                <a:spcPts val="0"/>
              </a:spcBef>
              <a:spcAft>
                <a:spcPts val="0"/>
              </a:spcAft>
              <a:buNone/>
            </a:pPr>
            <a:r>
              <a:rPr lang="en" dirty="0"/>
              <a:t>Tuesday/11/05/24/12:00 pm to 1:50 pm</a:t>
            </a:r>
            <a:endParaRPr dirty="0"/>
          </a:p>
          <a:p>
            <a:pPr marL="914400" lvl="0" indent="0" algn="l" rtl="0">
              <a:spcBef>
                <a:spcPts val="0"/>
              </a:spcBef>
              <a:spcAft>
                <a:spcPts val="0"/>
              </a:spcAft>
              <a:buNone/>
            </a:pPr>
            <a:endParaRPr dirty="0"/>
          </a:p>
          <a:p>
            <a:pPr marL="0" lvl="0" indent="0" algn="l" rtl="0">
              <a:spcBef>
                <a:spcPts val="0"/>
              </a:spcBef>
              <a:spcAft>
                <a:spcPts val="0"/>
              </a:spcAft>
              <a:buNone/>
            </a:pPr>
            <a:r>
              <a:rPr lang="en" b="1" dirty="0">
                <a:solidFill>
                  <a:schemeClr val="accent6"/>
                </a:solidFill>
              </a:rPr>
              <a:t>Session 10 &gt; </a:t>
            </a:r>
            <a:r>
              <a:rPr lang="en" b="1" dirty="0"/>
              <a:t>Wildcard / Wrap-up</a:t>
            </a:r>
            <a:endParaRPr b="1" dirty="0"/>
          </a:p>
          <a:p>
            <a:pPr marL="914400" lvl="0" indent="0" algn="l" rtl="0">
              <a:spcBef>
                <a:spcPts val="0"/>
              </a:spcBef>
              <a:spcAft>
                <a:spcPts val="0"/>
              </a:spcAft>
              <a:buNone/>
            </a:pPr>
            <a:r>
              <a:rPr lang="en" dirty="0"/>
              <a:t>Tuesday/11/12/24/12:00 pm to 1:50 pm</a:t>
            </a:r>
            <a:endParaRPr dirty="0"/>
          </a:p>
          <a:p>
            <a:pPr marL="914400" lvl="0" indent="0" algn="l" rtl="0">
              <a:spcBef>
                <a:spcPts val="0"/>
              </a:spcBef>
              <a:spcAft>
                <a:spcPts val="0"/>
              </a:spcAft>
              <a:buNone/>
            </a:pPr>
            <a:endParaRP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36"/>
          <p:cNvSpPr txBox="1">
            <a:spLocks noGrp="1"/>
          </p:cNvSpPr>
          <p:nvPr>
            <p:ph type="body" idx="4294967295"/>
          </p:nvPr>
        </p:nvSpPr>
        <p:spPr>
          <a:xfrm>
            <a:off x="493500" y="1032300"/>
            <a:ext cx="8157000" cy="30789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000" b="1"/>
              <a:t>Have you completed the pre-workshop survey?</a:t>
            </a:r>
            <a:endParaRPr sz="3000" b="1"/>
          </a:p>
          <a:p>
            <a:pPr marL="0" lvl="0" indent="0" algn="ctr" rtl="0">
              <a:spcBef>
                <a:spcPts val="1200"/>
              </a:spcBef>
              <a:spcAft>
                <a:spcPts val="0"/>
              </a:spcAft>
              <a:buNone/>
            </a:pPr>
            <a:endParaRPr sz="3000" b="1">
              <a:solidFill>
                <a:schemeClr val="accent6"/>
              </a:solidFill>
            </a:endParaRPr>
          </a:p>
          <a:p>
            <a:pPr marL="0" lvl="0" indent="0" algn="ctr" rtl="0">
              <a:spcBef>
                <a:spcPts val="1200"/>
              </a:spcBef>
              <a:spcAft>
                <a:spcPts val="1200"/>
              </a:spcAft>
              <a:buNone/>
            </a:pPr>
            <a:r>
              <a:rPr lang="en" sz="3000" b="1">
                <a:solidFill>
                  <a:schemeClr val="accent6"/>
                </a:solidFill>
              </a:rPr>
              <a:t>To get credit for successful completion of this workshop, you must complete it by </a:t>
            </a:r>
            <a:r>
              <a:rPr lang="en" sz="3000" b="1" u="sng">
                <a:solidFill>
                  <a:schemeClr val="accent6"/>
                </a:solidFill>
              </a:rPr>
              <a:t>today</a:t>
            </a:r>
            <a:r>
              <a:rPr lang="en" sz="3000" b="1">
                <a:solidFill>
                  <a:schemeClr val="accent6"/>
                </a:solidFill>
              </a:rPr>
              <a:t>!</a:t>
            </a:r>
            <a:endParaRPr sz="3000" b="1">
              <a:solidFill>
                <a:schemeClr val="accent6"/>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p37"/>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Learning Tools</a:t>
            </a:r>
            <a:endParaRPr b="1">
              <a:solidFill>
                <a:schemeClr val="accent5"/>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Google Shape;199;p38"/>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Electronic Platforms Used at City Tech</a:t>
            </a:r>
            <a:endParaRPr b="1">
              <a:solidFill>
                <a:schemeClr val="accent5"/>
              </a:solidFill>
            </a:endParaRPr>
          </a:p>
        </p:txBody>
      </p:sp>
      <p:sp>
        <p:nvSpPr>
          <p:cNvPr id="200" name="Google Shape;200;p38"/>
          <p:cNvSpPr txBox="1">
            <a:spLocks noGrp="1"/>
          </p:cNvSpPr>
          <p:nvPr>
            <p:ph type="body" idx="1"/>
          </p:nvPr>
        </p:nvSpPr>
        <p:spPr>
          <a:xfrm>
            <a:off x="387900" y="1560138"/>
            <a:ext cx="2487300" cy="1998900"/>
          </a:xfrm>
          <a:prstGeom prst="rect">
            <a:avLst/>
          </a:prstGeom>
          <a:noFill/>
          <a:ln>
            <a:noFill/>
          </a:ln>
        </p:spPr>
        <p:txBody>
          <a:bodyPr spcFirstLastPara="1" wrap="square" lIns="91425" tIns="91425" rIns="91425" bIns="91425" anchor="t" anchorCtr="0">
            <a:normAutofit lnSpcReduction="20000"/>
          </a:bodyPr>
          <a:lstStyle/>
          <a:p>
            <a:pPr marL="0" lvl="0" indent="0" algn="l" rtl="0">
              <a:lnSpc>
                <a:spcPct val="115000"/>
              </a:lnSpc>
              <a:spcBef>
                <a:spcPts val="0"/>
              </a:spcBef>
              <a:spcAft>
                <a:spcPts val="0"/>
              </a:spcAft>
              <a:buSzPts val="1400"/>
              <a:buNone/>
            </a:pPr>
            <a:r>
              <a:rPr lang="en" sz="1500" b="1">
                <a:latin typeface="Roboto Slab"/>
                <a:ea typeface="Roboto Slab"/>
                <a:cs typeface="Roboto Slab"/>
                <a:sym typeface="Roboto Slab"/>
              </a:rPr>
              <a:t>Administrative Apps</a:t>
            </a:r>
            <a:endParaRPr sz="1500" b="1">
              <a:latin typeface="Roboto Slab"/>
              <a:ea typeface="Roboto Slab"/>
              <a:cs typeface="Roboto Slab"/>
              <a:sym typeface="Roboto Slab"/>
            </a:endParaRPr>
          </a:p>
          <a:p>
            <a:pPr marL="457200" lvl="0" indent="-316706" algn="l" rtl="0">
              <a:lnSpc>
                <a:spcPct val="115000"/>
              </a:lnSpc>
              <a:spcBef>
                <a:spcPts val="1200"/>
              </a:spcBef>
              <a:spcAft>
                <a:spcPts val="0"/>
              </a:spcAft>
              <a:buSzPts val="1500"/>
              <a:buFont typeface="Roboto Slab"/>
              <a:buChar char="-"/>
            </a:pPr>
            <a:r>
              <a:rPr lang="en" sz="1500">
                <a:latin typeface="Roboto Slab"/>
                <a:ea typeface="Roboto Slab"/>
                <a:cs typeface="Roboto Slab"/>
                <a:sym typeface="Roboto Slab"/>
              </a:rPr>
              <a:t>CUNYFirst</a:t>
            </a:r>
            <a:endParaRPr sz="1500">
              <a:latin typeface="Roboto Slab"/>
              <a:ea typeface="Roboto Slab"/>
              <a:cs typeface="Roboto Slab"/>
              <a:sym typeface="Roboto Slab"/>
            </a:endParaRPr>
          </a:p>
          <a:p>
            <a:pPr marL="457200" lvl="0" indent="-316706" algn="l" rtl="0">
              <a:lnSpc>
                <a:spcPct val="115000"/>
              </a:lnSpc>
              <a:spcBef>
                <a:spcPts val="0"/>
              </a:spcBef>
              <a:spcAft>
                <a:spcPts val="0"/>
              </a:spcAft>
              <a:buSzPts val="1500"/>
              <a:buFont typeface="Roboto Slab"/>
              <a:buChar char="-"/>
            </a:pPr>
            <a:r>
              <a:rPr lang="en" sz="1500">
                <a:latin typeface="Roboto Slab"/>
                <a:ea typeface="Roboto Slab"/>
                <a:cs typeface="Roboto Slab"/>
                <a:sym typeface="Roboto Slab"/>
              </a:rPr>
              <a:t>Schedule Builder</a:t>
            </a:r>
            <a:endParaRPr sz="1500">
              <a:latin typeface="Roboto Slab"/>
              <a:ea typeface="Roboto Slab"/>
              <a:cs typeface="Roboto Slab"/>
              <a:sym typeface="Roboto Slab"/>
            </a:endParaRPr>
          </a:p>
          <a:p>
            <a:pPr marL="457200" lvl="0" indent="-316706" algn="l" rtl="0">
              <a:lnSpc>
                <a:spcPct val="115000"/>
              </a:lnSpc>
              <a:spcBef>
                <a:spcPts val="0"/>
              </a:spcBef>
              <a:spcAft>
                <a:spcPts val="0"/>
              </a:spcAft>
              <a:buSzPts val="1500"/>
              <a:buFont typeface="Roboto Slab"/>
              <a:buChar char="-"/>
            </a:pPr>
            <a:r>
              <a:rPr lang="en" sz="1500">
                <a:latin typeface="Roboto Slab"/>
                <a:ea typeface="Roboto Slab"/>
                <a:cs typeface="Roboto Slab"/>
                <a:sym typeface="Roboto Slab"/>
              </a:rPr>
              <a:t>DegreeWorks</a:t>
            </a:r>
            <a:endParaRPr sz="1500">
              <a:latin typeface="Roboto Slab"/>
              <a:ea typeface="Roboto Slab"/>
              <a:cs typeface="Roboto Slab"/>
              <a:sym typeface="Roboto Slab"/>
            </a:endParaRPr>
          </a:p>
          <a:p>
            <a:pPr marL="457200" lvl="0" indent="0" algn="l" rtl="0">
              <a:lnSpc>
                <a:spcPct val="115000"/>
              </a:lnSpc>
              <a:spcBef>
                <a:spcPts val="1200"/>
              </a:spcBef>
              <a:spcAft>
                <a:spcPts val="0"/>
              </a:spcAft>
              <a:buSzPts val="1400"/>
              <a:buNone/>
            </a:pPr>
            <a:endParaRPr>
              <a:latin typeface="Roboto Slab"/>
              <a:ea typeface="Roboto Slab"/>
              <a:cs typeface="Roboto Slab"/>
              <a:sym typeface="Roboto Slab"/>
            </a:endParaRPr>
          </a:p>
          <a:p>
            <a:pPr marL="0" lvl="0" indent="0" algn="l" rtl="0">
              <a:lnSpc>
                <a:spcPct val="115000"/>
              </a:lnSpc>
              <a:spcBef>
                <a:spcPts val="1200"/>
              </a:spcBef>
              <a:spcAft>
                <a:spcPts val="1200"/>
              </a:spcAft>
              <a:buSzPts val="1400"/>
              <a:buNone/>
            </a:pPr>
            <a:endParaRPr>
              <a:latin typeface="Roboto Slab"/>
              <a:ea typeface="Roboto Slab"/>
              <a:cs typeface="Roboto Slab"/>
              <a:sym typeface="Roboto Slab"/>
            </a:endParaRPr>
          </a:p>
        </p:txBody>
      </p:sp>
      <p:sp>
        <p:nvSpPr>
          <p:cNvPr id="201" name="Google Shape;201;p38"/>
          <p:cNvSpPr txBox="1">
            <a:spLocks noGrp="1"/>
          </p:cNvSpPr>
          <p:nvPr>
            <p:ph type="body" idx="2"/>
          </p:nvPr>
        </p:nvSpPr>
        <p:spPr>
          <a:xfrm>
            <a:off x="6257900" y="1489825"/>
            <a:ext cx="3999900" cy="30789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400"/>
              <a:buNone/>
            </a:pPr>
            <a:r>
              <a:rPr lang="en" b="1">
                <a:latin typeface="Roboto Slab"/>
                <a:ea typeface="Roboto Slab"/>
                <a:cs typeface="Roboto Slab"/>
                <a:sym typeface="Roboto Slab"/>
              </a:rPr>
              <a:t>In the Classroom</a:t>
            </a:r>
            <a:endParaRPr b="1">
              <a:latin typeface="Roboto Slab"/>
              <a:ea typeface="Roboto Slab"/>
              <a:cs typeface="Roboto Slab"/>
              <a:sym typeface="Roboto Slab"/>
            </a:endParaRPr>
          </a:p>
          <a:p>
            <a:pPr marL="457200" lvl="0" indent="-317500" algn="l" rtl="0">
              <a:lnSpc>
                <a:spcPct val="115000"/>
              </a:lnSpc>
              <a:spcBef>
                <a:spcPts val="1200"/>
              </a:spcBef>
              <a:spcAft>
                <a:spcPts val="0"/>
              </a:spcAft>
              <a:buSzPts val="1400"/>
              <a:buFont typeface="Roboto Slab"/>
              <a:buChar char="-"/>
            </a:pPr>
            <a:r>
              <a:rPr lang="en">
                <a:latin typeface="Roboto Slab"/>
                <a:ea typeface="Roboto Slab"/>
                <a:cs typeface="Roboto Slab"/>
                <a:sym typeface="Roboto Slab"/>
              </a:rPr>
              <a:t>Brightspace</a:t>
            </a:r>
            <a:endParaRPr>
              <a:latin typeface="Roboto Slab"/>
              <a:ea typeface="Roboto Slab"/>
              <a:cs typeface="Roboto Slab"/>
              <a:sym typeface="Roboto Slab"/>
            </a:endParaRPr>
          </a:p>
          <a:p>
            <a:pPr marL="457200" lvl="0" indent="-317500" algn="l" rtl="0">
              <a:lnSpc>
                <a:spcPct val="115000"/>
              </a:lnSpc>
              <a:spcBef>
                <a:spcPts val="0"/>
              </a:spcBef>
              <a:spcAft>
                <a:spcPts val="0"/>
              </a:spcAft>
              <a:buSzPts val="1400"/>
              <a:buFont typeface="Roboto Slab"/>
              <a:buChar char="-"/>
            </a:pPr>
            <a:r>
              <a:rPr lang="en">
                <a:latin typeface="Roboto Slab"/>
                <a:ea typeface="Roboto Slab"/>
                <a:cs typeface="Roboto Slab"/>
                <a:sym typeface="Roboto Slab"/>
              </a:rPr>
              <a:t>OpenLab</a:t>
            </a:r>
            <a:endParaRPr>
              <a:latin typeface="Roboto Slab"/>
              <a:ea typeface="Roboto Slab"/>
              <a:cs typeface="Roboto Slab"/>
              <a:sym typeface="Roboto Slab"/>
            </a:endParaRPr>
          </a:p>
          <a:p>
            <a:pPr marL="457200" lvl="0" indent="-317500" algn="l" rtl="0">
              <a:lnSpc>
                <a:spcPct val="115000"/>
              </a:lnSpc>
              <a:spcBef>
                <a:spcPts val="0"/>
              </a:spcBef>
              <a:spcAft>
                <a:spcPts val="0"/>
              </a:spcAft>
              <a:buSzPts val="1400"/>
              <a:buFont typeface="Roboto Slab"/>
              <a:buChar char="-"/>
            </a:pPr>
            <a:r>
              <a:rPr lang="en">
                <a:latin typeface="Roboto Slab"/>
                <a:ea typeface="Roboto Slab"/>
                <a:cs typeface="Roboto Slab"/>
                <a:sym typeface="Roboto Slab"/>
              </a:rPr>
              <a:t>Zoom</a:t>
            </a:r>
            <a:endParaRPr>
              <a:latin typeface="Roboto Slab"/>
              <a:ea typeface="Roboto Slab"/>
              <a:cs typeface="Roboto Slab"/>
              <a:sym typeface="Roboto Slab"/>
            </a:endParaRPr>
          </a:p>
        </p:txBody>
      </p:sp>
      <p:sp>
        <p:nvSpPr>
          <p:cNvPr id="202" name="Google Shape;202;p38"/>
          <p:cNvSpPr txBox="1"/>
          <p:nvPr/>
        </p:nvSpPr>
        <p:spPr>
          <a:xfrm>
            <a:off x="3082250" y="1529700"/>
            <a:ext cx="2851500" cy="16569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1500"/>
              <a:buFont typeface="Arial"/>
              <a:buNone/>
            </a:pPr>
            <a:r>
              <a:rPr lang="en" sz="1500" b="1" i="0" u="none" strike="noStrike" cap="none">
                <a:solidFill>
                  <a:schemeClr val="dk1"/>
                </a:solidFill>
                <a:latin typeface="Roboto Slab"/>
                <a:ea typeface="Roboto Slab"/>
                <a:cs typeface="Roboto Slab"/>
                <a:sym typeface="Roboto Slab"/>
              </a:rPr>
              <a:t>General College Activities</a:t>
            </a:r>
            <a:endParaRPr sz="1400" b="1" i="0" u="none" strike="noStrike" cap="none">
              <a:solidFill>
                <a:schemeClr val="dk1"/>
              </a:solidFill>
              <a:latin typeface="Roboto Slab"/>
              <a:ea typeface="Roboto Slab"/>
              <a:cs typeface="Roboto Slab"/>
              <a:sym typeface="Roboto Slab"/>
            </a:endParaRPr>
          </a:p>
          <a:p>
            <a:pPr marL="457200" lvl="0" indent="-317500" algn="l" rtl="0">
              <a:lnSpc>
                <a:spcPct val="115000"/>
              </a:lnSpc>
              <a:spcBef>
                <a:spcPts val="0"/>
              </a:spcBef>
              <a:spcAft>
                <a:spcPts val="0"/>
              </a:spcAft>
              <a:buClr>
                <a:schemeClr val="dk1"/>
              </a:buClr>
              <a:buSzPts val="1400"/>
              <a:buFont typeface="Roboto Slab"/>
              <a:buChar char="-"/>
            </a:pPr>
            <a:r>
              <a:rPr lang="en">
                <a:solidFill>
                  <a:schemeClr val="dk1"/>
                </a:solidFill>
                <a:latin typeface="Roboto Slab"/>
                <a:ea typeface="Roboto Slab"/>
                <a:cs typeface="Roboto Slab"/>
                <a:sym typeface="Roboto Slab"/>
              </a:rPr>
              <a:t>Campus Wifi</a:t>
            </a:r>
            <a:endParaRPr>
              <a:solidFill>
                <a:schemeClr val="dk1"/>
              </a:solidFill>
              <a:latin typeface="Roboto Slab"/>
              <a:ea typeface="Roboto Slab"/>
              <a:cs typeface="Roboto Slab"/>
              <a:sym typeface="Roboto Slab"/>
            </a:endParaRPr>
          </a:p>
          <a:p>
            <a:pPr marL="457200" lvl="0" indent="-317500" algn="l" rtl="0">
              <a:lnSpc>
                <a:spcPct val="115000"/>
              </a:lnSpc>
              <a:spcBef>
                <a:spcPts val="0"/>
              </a:spcBef>
              <a:spcAft>
                <a:spcPts val="0"/>
              </a:spcAft>
              <a:buClr>
                <a:schemeClr val="dk1"/>
              </a:buClr>
              <a:buSzPts val="1400"/>
              <a:buFont typeface="Roboto Slab"/>
              <a:buChar char="-"/>
            </a:pPr>
            <a:r>
              <a:rPr lang="en" sz="1400" b="0" i="0" u="none" strike="noStrike" cap="none">
                <a:solidFill>
                  <a:schemeClr val="dk1"/>
                </a:solidFill>
                <a:latin typeface="Roboto Slab"/>
                <a:ea typeface="Roboto Slab"/>
                <a:cs typeface="Roboto Slab"/>
                <a:sym typeface="Roboto Slab"/>
              </a:rPr>
              <a:t>City Tech Email (Outlook)</a:t>
            </a:r>
            <a:endParaRPr sz="1400" b="0" i="0" u="none" strike="noStrike" cap="none">
              <a:solidFill>
                <a:schemeClr val="dk1"/>
              </a:solidFill>
              <a:latin typeface="Roboto Slab"/>
              <a:ea typeface="Roboto Slab"/>
              <a:cs typeface="Roboto Slab"/>
              <a:sym typeface="Roboto Slab"/>
            </a:endParaRPr>
          </a:p>
          <a:p>
            <a:pPr marL="457200" marR="0" lvl="0" indent="-317500" algn="l" rtl="0">
              <a:lnSpc>
                <a:spcPct val="115000"/>
              </a:lnSpc>
              <a:spcBef>
                <a:spcPts val="0"/>
              </a:spcBef>
              <a:spcAft>
                <a:spcPts val="0"/>
              </a:spcAft>
              <a:buClr>
                <a:schemeClr val="dk1"/>
              </a:buClr>
              <a:buSzPts val="1400"/>
              <a:buFont typeface="Roboto Slab"/>
              <a:buChar char="-"/>
            </a:pPr>
            <a:r>
              <a:rPr lang="en" sz="1400" b="0" i="0" u="none" strike="noStrike" cap="none">
                <a:solidFill>
                  <a:schemeClr val="dk1"/>
                </a:solidFill>
                <a:latin typeface="Roboto Slab"/>
                <a:ea typeface="Roboto Slab"/>
                <a:cs typeface="Roboto Slab"/>
                <a:sym typeface="Roboto Slab"/>
              </a:rPr>
              <a:t>Microsoft Office</a:t>
            </a:r>
            <a:endParaRPr sz="1400" b="0" i="0" u="none" strike="noStrike" cap="none">
              <a:solidFill>
                <a:schemeClr val="dk1"/>
              </a:solidFill>
              <a:latin typeface="Roboto Slab"/>
              <a:ea typeface="Roboto Slab"/>
              <a:cs typeface="Roboto Slab"/>
              <a:sym typeface="Roboto Slab"/>
            </a:endParaRPr>
          </a:p>
          <a:p>
            <a:pPr marL="457200" marR="0" lvl="0" indent="-317500" algn="l" rtl="0">
              <a:lnSpc>
                <a:spcPct val="115000"/>
              </a:lnSpc>
              <a:spcBef>
                <a:spcPts val="0"/>
              </a:spcBef>
              <a:spcAft>
                <a:spcPts val="0"/>
              </a:spcAft>
              <a:buClr>
                <a:schemeClr val="dk1"/>
              </a:buClr>
              <a:buSzPts val="1400"/>
              <a:buFont typeface="Roboto Slab"/>
              <a:buChar char="-"/>
            </a:pPr>
            <a:r>
              <a:rPr lang="en" sz="1400" b="0" i="0" u="none" strike="noStrike" cap="none">
                <a:solidFill>
                  <a:schemeClr val="dk1"/>
                </a:solidFill>
                <a:latin typeface="Roboto Slab"/>
                <a:ea typeface="Roboto Slab"/>
                <a:cs typeface="Roboto Slab"/>
                <a:sym typeface="Roboto Slab"/>
              </a:rPr>
              <a:t>OneDrive (Microsoft)</a:t>
            </a:r>
            <a:endParaRPr sz="1400" b="0" i="0" u="none" strike="noStrike" cap="none">
              <a:solidFill>
                <a:schemeClr val="dk1"/>
              </a:solidFill>
              <a:latin typeface="Roboto Slab"/>
              <a:ea typeface="Roboto Slab"/>
              <a:cs typeface="Roboto Slab"/>
              <a:sym typeface="Roboto Slab"/>
            </a:endParaRPr>
          </a:p>
          <a:p>
            <a:pPr marL="457200" marR="0" lvl="0" indent="-317500" algn="l" rtl="0">
              <a:lnSpc>
                <a:spcPct val="115000"/>
              </a:lnSpc>
              <a:spcBef>
                <a:spcPts val="0"/>
              </a:spcBef>
              <a:spcAft>
                <a:spcPts val="0"/>
              </a:spcAft>
              <a:buClr>
                <a:schemeClr val="dk1"/>
              </a:buClr>
              <a:buSzPts val="1400"/>
              <a:buFont typeface="Roboto Slab"/>
              <a:buChar char="-"/>
            </a:pPr>
            <a:r>
              <a:rPr lang="en" sz="1400" b="0" i="0" u="none" strike="noStrike" cap="none">
                <a:solidFill>
                  <a:schemeClr val="dk1"/>
                </a:solidFill>
                <a:latin typeface="Roboto Slab"/>
                <a:ea typeface="Roboto Slab"/>
                <a:cs typeface="Roboto Slab"/>
                <a:sym typeface="Roboto Slab"/>
              </a:rPr>
              <a:t>DropBox</a:t>
            </a:r>
            <a:endParaRPr>
              <a:solidFill>
                <a:schemeClr val="dk1"/>
              </a:solidFill>
              <a:latin typeface="Roboto Slab"/>
              <a:ea typeface="Roboto Slab"/>
              <a:cs typeface="Roboto Slab"/>
              <a:sym typeface="Roboto Slab"/>
            </a:endParaRPr>
          </a:p>
        </p:txBody>
      </p:sp>
      <p:sp>
        <p:nvSpPr>
          <p:cNvPr id="203" name="Google Shape;203;p38"/>
          <p:cNvSpPr txBox="1"/>
          <p:nvPr/>
        </p:nvSpPr>
        <p:spPr>
          <a:xfrm>
            <a:off x="2273550" y="3975050"/>
            <a:ext cx="4596900" cy="431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 sz="1600" b="1" i="0" u="none" strike="noStrike" cap="none">
                <a:solidFill>
                  <a:schemeClr val="accent6"/>
                </a:solidFill>
                <a:latin typeface="Roboto Slab"/>
                <a:ea typeface="Roboto Slab"/>
                <a:cs typeface="Roboto Slab"/>
                <a:sym typeface="Roboto Slab"/>
              </a:rPr>
              <a:t>Which of these are you familiar with?</a:t>
            </a:r>
            <a:endParaRPr sz="1600" b="1" i="0" u="none" strike="noStrike" cap="none">
              <a:solidFill>
                <a:schemeClr val="accent6"/>
              </a:solidFill>
              <a:latin typeface="Roboto Slab"/>
              <a:ea typeface="Roboto Slab"/>
              <a:cs typeface="Roboto Slab"/>
              <a:sym typeface="Roboto Slab"/>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39"/>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6"/>
                </a:solidFill>
              </a:rPr>
              <a:t>How to Access Campus Computers</a:t>
            </a:r>
            <a:endParaRPr b="1">
              <a:solidFill>
                <a:schemeClr val="accent6"/>
              </a:solidFill>
            </a:endParaRPr>
          </a:p>
        </p:txBody>
      </p:sp>
      <p:sp>
        <p:nvSpPr>
          <p:cNvPr id="209" name="Google Shape;209;p39"/>
          <p:cNvSpPr txBox="1">
            <a:spLocks noGrp="1"/>
          </p:cNvSpPr>
          <p:nvPr>
            <p:ph type="body" idx="1"/>
          </p:nvPr>
        </p:nvSpPr>
        <p:spPr>
          <a:xfrm>
            <a:off x="263250" y="1337425"/>
            <a:ext cx="8617500" cy="3742200"/>
          </a:xfrm>
          <a:prstGeom prst="rect">
            <a:avLst/>
          </a:prstGeom>
        </p:spPr>
        <p:txBody>
          <a:bodyPr spcFirstLastPara="1" wrap="square" lIns="91425" tIns="91425" rIns="91425" bIns="91425" anchor="t" anchorCtr="0">
            <a:normAutofit/>
          </a:bodyPr>
          <a:lstStyle/>
          <a:p>
            <a:pPr marL="457200" lvl="0" indent="-323850" algn="l" rtl="0">
              <a:spcBef>
                <a:spcPts val="0"/>
              </a:spcBef>
              <a:spcAft>
                <a:spcPts val="0"/>
              </a:spcAft>
              <a:buSzPts val="1500"/>
              <a:buAutoNum type="arabicPeriod"/>
            </a:pPr>
            <a:r>
              <a:rPr lang="en" sz="1500"/>
              <a:t>Navigate to: </a:t>
            </a:r>
            <a:r>
              <a:rPr lang="en" sz="1500" u="sng">
                <a:solidFill>
                  <a:schemeClr val="hlink"/>
                </a:solidFill>
                <a:hlinkClick r:id="rId3"/>
              </a:rPr>
              <a:t>https://forgot.citytech.cuny.edu</a:t>
            </a:r>
            <a:r>
              <a:rPr lang="en" sz="1500"/>
              <a:t> </a:t>
            </a:r>
            <a:endParaRPr sz="1500"/>
          </a:p>
          <a:p>
            <a:pPr marL="457200" lvl="0" indent="-323850" algn="l" rtl="0">
              <a:spcBef>
                <a:spcPts val="300"/>
              </a:spcBef>
              <a:spcAft>
                <a:spcPts val="0"/>
              </a:spcAft>
              <a:buSzPts val="1500"/>
              <a:buAutoNum type="arabicPeriod"/>
            </a:pPr>
            <a:r>
              <a:rPr lang="en" sz="1500"/>
              <a:t>Enter username. Username: Firstname.Lastname </a:t>
            </a:r>
            <a:endParaRPr sz="1500"/>
          </a:p>
          <a:p>
            <a:pPr marL="457200" lvl="0" indent="-323850" algn="l" rtl="0">
              <a:spcBef>
                <a:spcPts val="300"/>
              </a:spcBef>
              <a:spcAft>
                <a:spcPts val="0"/>
              </a:spcAft>
              <a:buSzPts val="1500"/>
              <a:buAutoNum type="arabicPeriod"/>
            </a:pPr>
            <a:r>
              <a:rPr lang="en" sz="1500"/>
              <a:t> Enter default password.</a:t>
            </a:r>
            <a:endParaRPr sz="1500"/>
          </a:p>
          <a:p>
            <a:pPr marL="514350" lvl="0" indent="0" algn="l" rtl="0">
              <a:spcBef>
                <a:spcPts val="300"/>
              </a:spcBef>
              <a:spcAft>
                <a:spcPts val="0"/>
              </a:spcAft>
              <a:buNone/>
            </a:pPr>
            <a:r>
              <a:rPr lang="en" sz="1500"/>
              <a:t> (For New Users Only) First name initial UPPERCASE, last name initial lowercase, your Date of Birth (MMDDYYYY), followed by the last four digits of your CUNYfirst EMPL ID. Default Password: JdMMDDYYYY9367 </a:t>
            </a:r>
            <a:endParaRPr sz="1500"/>
          </a:p>
          <a:p>
            <a:pPr marL="514350" lvl="0" indent="0" algn="l" rtl="0">
              <a:spcBef>
                <a:spcPts val="300"/>
              </a:spcBef>
              <a:spcAft>
                <a:spcPts val="0"/>
              </a:spcAft>
              <a:buNone/>
            </a:pPr>
            <a:r>
              <a:rPr lang="en" sz="1500"/>
              <a:t>(Current Users): password you set up for your Active Directory account</a:t>
            </a:r>
            <a:endParaRPr sz="1500"/>
          </a:p>
          <a:p>
            <a:pPr marL="457200" lvl="0" indent="-323850" algn="l" rtl="0">
              <a:spcBef>
                <a:spcPts val="300"/>
              </a:spcBef>
              <a:spcAft>
                <a:spcPts val="0"/>
              </a:spcAft>
              <a:buSzPts val="1500"/>
              <a:buAutoNum type="arabicPeriod"/>
            </a:pPr>
            <a:r>
              <a:rPr lang="en" sz="1500"/>
              <a:t> Select four Security Questions and Provide Answers, click Save Answers. • The answers are not case sensitive. • Answers must be more than four characters. </a:t>
            </a:r>
            <a:endParaRPr sz="1500"/>
          </a:p>
          <a:p>
            <a:pPr marL="457200" lvl="0" indent="-323850" algn="l" rtl="0">
              <a:spcBef>
                <a:spcPts val="300"/>
              </a:spcBef>
              <a:spcAft>
                <a:spcPts val="0"/>
              </a:spcAft>
              <a:buSzPts val="1500"/>
              <a:buAutoNum type="arabicPeriod"/>
            </a:pPr>
            <a:r>
              <a:rPr lang="en" sz="1500"/>
              <a:t>Answer both Helpdesk Security Questions, click Save Answers.</a:t>
            </a:r>
            <a:endParaRPr sz="1500"/>
          </a:p>
          <a:p>
            <a:pPr marL="457200" lvl="0" indent="-323850" algn="l" rtl="0">
              <a:spcBef>
                <a:spcPts val="300"/>
              </a:spcBef>
              <a:spcAft>
                <a:spcPts val="300"/>
              </a:spcAft>
              <a:buSzPts val="1500"/>
              <a:buAutoNum type="arabicPeriod"/>
            </a:pPr>
            <a:r>
              <a:rPr lang="en" sz="1500"/>
              <a:t> Enter and confirm your new password, click Change Password. </a:t>
            </a:r>
            <a:endParaRPr sz="15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40"/>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fontScale="90000"/>
          </a:bodyPr>
          <a:lstStyle/>
          <a:p>
            <a:pPr marL="0" lvl="0" indent="0" algn="l" rtl="0">
              <a:spcBef>
                <a:spcPts val="0"/>
              </a:spcBef>
              <a:spcAft>
                <a:spcPts val="0"/>
              </a:spcAft>
              <a:buNone/>
            </a:pPr>
            <a:r>
              <a:rPr lang="en" b="1">
                <a:solidFill>
                  <a:schemeClr val="accent6"/>
                </a:solidFill>
              </a:rPr>
              <a:t>How to Access Campus Wifi on a </a:t>
            </a:r>
            <a:endParaRPr b="1">
              <a:solidFill>
                <a:schemeClr val="accent6"/>
              </a:solidFill>
            </a:endParaRPr>
          </a:p>
          <a:p>
            <a:pPr marL="0" lvl="0" indent="0" algn="l" rtl="0">
              <a:spcBef>
                <a:spcPts val="0"/>
              </a:spcBef>
              <a:spcAft>
                <a:spcPts val="0"/>
              </a:spcAft>
              <a:buNone/>
            </a:pPr>
            <a:r>
              <a:rPr lang="en" b="1">
                <a:solidFill>
                  <a:schemeClr val="accent6"/>
                </a:solidFill>
              </a:rPr>
              <a:t>Personal Device </a:t>
            </a:r>
            <a:endParaRPr b="1">
              <a:solidFill>
                <a:schemeClr val="accent6"/>
              </a:solidFill>
            </a:endParaRPr>
          </a:p>
        </p:txBody>
      </p:sp>
      <p:sp>
        <p:nvSpPr>
          <p:cNvPr id="215" name="Google Shape;215;p40"/>
          <p:cNvSpPr txBox="1">
            <a:spLocks noGrp="1"/>
          </p:cNvSpPr>
          <p:nvPr>
            <p:ph type="body" idx="1"/>
          </p:nvPr>
        </p:nvSpPr>
        <p:spPr>
          <a:xfrm>
            <a:off x="263250" y="1467450"/>
            <a:ext cx="8617500" cy="3742200"/>
          </a:xfrm>
          <a:prstGeom prst="rect">
            <a:avLst/>
          </a:prstGeom>
        </p:spPr>
        <p:txBody>
          <a:bodyPr spcFirstLastPara="1" wrap="square" lIns="91425" tIns="91425" rIns="91425" bIns="91425" anchor="t" anchorCtr="0">
            <a:normAutofit/>
          </a:bodyPr>
          <a:lstStyle/>
          <a:p>
            <a:pPr marL="457200" lvl="0" indent="-323850" algn="l" rtl="0">
              <a:spcBef>
                <a:spcPts val="0"/>
              </a:spcBef>
              <a:spcAft>
                <a:spcPts val="0"/>
              </a:spcAft>
              <a:buSzPts val="1500"/>
              <a:buAutoNum type="arabicPeriod"/>
            </a:pPr>
            <a:r>
              <a:rPr lang="en" sz="1500"/>
              <a:t>Connect your device to CityTech-WiFi network. </a:t>
            </a:r>
            <a:endParaRPr sz="1500"/>
          </a:p>
          <a:p>
            <a:pPr marL="457200" lvl="0" indent="-323850" algn="l" rtl="0">
              <a:spcBef>
                <a:spcPts val="300"/>
              </a:spcBef>
              <a:spcAft>
                <a:spcPts val="0"/>
              </a:spcAft>
              <a:buSzPts val="1500"/>
              <a:buAutoNum type="arabicPeriod"/>
            </a:pPr>
            <a:r>
              <a:rPr lang="en" sz="1500"/>
              <a:t> Open a browser, enter: http://ecsa.citytech.cuny.edu </a:t>
            </a:r>
            <a:endParaRPr sz="1500"/>
          </a:p>
          <a:p>
            <a:pPr marL="457200" lvl="0" indent="-323850" algn="l" rtl="0">
              <a:spcBef>
                <a:spcPts val="300"/>
              </a:spcBef>
              <a:spcAft>
                <a:spcPts val="0"/>
              </a:spcAft>
              <a:buSzPts val="1500"/>
              <a:buAutoNum type="arabicPeriod"/>
            </a:pPr>
            <a:r>
              <a:rPr lang="en" sz="1500"/>
              <a:t>Click on “Faculty, Staff and Students.”</a:t>
            </a:r>
            <a:endParaRPr sz="1500"/>
          </a:p>
          <a:p>
            <a:pPr marL="457200" lvl="0" indent="-323850" algn="l" rtl="0">
              <a:spcBef>
                <a:spcPts val="300"/>
              </a:spcBef>
              <a:spcAft>
                <a:spcPts val="0"/>
              </a:spcAft>
              <a:buSzPts val="1500"/>
              <a:buAutoNum type="arabicPeriod"/>
            </a:pPr>
            <a:r>
              <a:rPr lang="en" sz="1500"/>
              <a:t>Enter username: Firstname.Lastname </a:t>
            </a:r>
            <a:endParaRPr sz="1500"/>
          </a:p>
          <a:p>
            <a:pPr marL="457200" lvl="0" indent="-323850" algn="l" rtl="0">
              <a:spcBef>
                <a:spcPts val="300"/>
              </a:spcBef>
              <a:spcAft>
                <a:spcPts val="0"/>
              </a:spcAft>
              <a:buSzPts val="1500"/>
              <a:buAutoNum type="arabicPeriod"/>
            </a:pPr>
            <a:r>
              <a:rPr lang="en" sz="1500"/>
              <a:t>Enter password: City Tech Active Directory (AD) password.</a:t>
            </a:r>
            <a:endParaRPr sz="1500"/>
          </a:p>
          <a:p>
            <a:pPr marL="457200" lvl="0" indent="-323850" algn="l" rtl="0">
              <a:spcBef>
                <a:spcPts val="300"/>
              </a:spcBef>
              <a:spcAft>
                <a:spcPts val="300"/>
              </a:spcAft>
              <a:buSzPts val="1500"/>
              <a:buAutoNum type="arabicPeriod"/>
            </a:pPr>
            <a:r>
              <a:rPr lang="en" sz="1500"/>
              <a:t>Click Continue and wait for the progress bar to complete your network connection.</a:t>
            </a:r>
            <a:endParaRPr sz="15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p41"/>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fontScale="90000"/>
          </a:bodyPr>
          <a:lstStyle/>
          <a:p>
            <a:pPr marL="0" lvl="0" indent="0" algn="l" rtl="0">
              <a:spcBef>
                <a:spcPts val="0"/>
              </a:spcBef>
              <a:spcAft>
                <a:spcPts val="0"/>
              </a:spcAft>
              <a:buNone/>
            </a:pPr>
            <a:r>
              <a:rPr lang="en" b="1">
                <a:solidFill>
                  <a:schemeClr val="accent6"/>
                </a:solidFill>
              </a:rPr>
              <a:t>How to Access Campus Wifi on a </a:t>
            </a:r>
            <a:endParaRPr b="1">
              <a:solidFill>
                <a:schemeClr val="accent6"/>
              </a:solidFill>
            </a:endParaRPr>
          </a:p>
          <a:p>
            <a:pPr marL="0" lvl="0" indent="0" algn="l" rtl="0">
              <a:spcBef>
                <a:spcPts val="0"/>
              </a:spcBef>
              <a:spcAft>
                <a:spcPts val="0"/>
              </a:spcAft>
              <a:buNone/>
            </a:pPr>
            <a:r>
              <a:rPr lang="en" b="1">
                <a:solidFill>
                  <a:schemeClr val="accent6"/>
                </a:solidFill>
              </a:rPr>
              <a:t>Personal Device (alternate option/continued)</a:t>
            </a:r>
            <a:endParaRPr b="1">
              <a:solidFill>
                <a:schemeClr val="accent6"/>
              </a:solidFill>
            </a:endParaRPr>
          </a:p>
        </p:txBody>
      </p:sp>
      <p:sp>
        <p:nvSpPr>
          <p:cNvPr id="221" name="Google Shape;221;p41"/>
          <p:cNvSpPr txBox="1">
            <a:spLocks noGrp="1"/>
          </p:cNvSpPr>
          <p:nvPr>
            <p:ph type="body" idx="1"/>
          </p:nvPr>
        </p:nvSpPr>
        <p:spPr>
          <a:xfrm>
            <a:off x="263250" y="1481925"/>
            <a:ext cx="8617500" cy="3742200"/>
          </a:xfrm>
          <a:prstGeom prst="rect">
            <a:avLst/>
          </a:prstGeom>
        </p:spPr>
        <p:txBody>
          <a:bodyPr spcFirstLastPara="1" wrap="square" lIns="91425" tIns="91425" rIns="91425" bIns="91425" anchor="t" anchorCtr="0">
            <a:normAutofit/>
          </a:bodyPr>
          <a:lstStyle/>
          <a:p>
            <a:pPr marL="457200" lvl="0" indent="-323850" algn="l" rtl="0">
              <a:spcBef>
                <a:spcPts val="0"/>
              </a:spcBef>
              <a:spcAft>
                <a:spcPts val="0"/>
              </a:spcAft>
              <a:buSzPts val="1500"/>
              <a:buAutoNum type="arabicPeriod"/>
            </a:pPr>
            <a:r>
              <a:rPr lang="en" sz="1500"/>
              <a:t>Download the free “geteduroam” app onto your device</a:t>
            </a:r>
            <a:endParaRPr sz="1500"/>
          </a:p>
          <a:p>
            <a:pPr marL="457200" lvl="0" indent="-323850" algn="l" rtl="0">
              <a:spcBef>
                <a:spcPts val="300"/>
              </a:spcBef>
              <a:spcAft>
                <a:spcPts val="0"/>
              </a:spcAft>
              <a:buSzPts val="1500"/>
              <a:buAutoNum type="arabicPeriod"/>
            </a:pPr>
            <a:r>
              <a:rPr lang="en" sz="1500"/>
              <a:t> Search for the institution “City University of New York,” then click “next.”</a:t>
            </a:r>
            <a:endParaRPr sz="1500"/>
          </a:p>
          <a:p>
            <a:pPr marL="457200" lvl="0" indent="-323850" algn="l" rtl="0">
              <a:spcBef>
                <a:spcPts val="300"/>
              </a:spcBef>
              <a:spcAft>
                <a:spcPts val="0"/>
              </a:spcAft>
              <a:buSzPts val="1500"/>
              <a:buAutoNum type="arabicPeriod"/>
            </a:pPr>
            <a:r>
              <a:rPr lang="en" sz="1500"/>
              <a:t>Login using your CUNYFirst credentials</a:t>
            </a:r>
            <a:endParaRPr sz="1500"/>
          </a:p>
          <a:p>
            <a:pPr marL="457200" lvl="0" indent="0" algn="l" rtl="0">
              <a:spcBef>
                <a:spcPts val="300"/>
              </a:spcBef>
              <a:spcAft>
                <a:spcPts val="300"/>
              </a:spcAft>
              <a:buNone/>
            </a:pPr>
            <a:endParaRPr sz="15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42"/>
          <p:cNvSpPr txBox="1">
            <a:spLocks noGrp="1"/>
          </p:cNvSpPr>
          <p:nvPr>
            <p:ph type="title"/>
          </p:nvPr>
        </p:nvSpPr>
        <p:spPr>
          <a:xfrm>
            <a:off x="387900" y="555600"/>
            <a:ext cx="3793500" cy="755700"/>
          </a:xfrm>
          <a:prstGeom prst="rect">
            <a:avLst/>
          </a:prstGeom>
          <a:noFill/>
          <a:ln>
            <a:noFill/>
          </a:ln>
        </p:spPr>
        <p:txBody>
          <a:bodyPr spcFirstLastPara="1" wrap="square" lIns="91425" tIns="91425" rIns="91425" bIns="91425" anchor="b" anchorCtr="0">
            <a:normAutofit fontScale="90000"/>
          </a:bodyPr>
          <a:lstStyle/>
          <a:p>
            <a:pPr marL="0" lvl="0" indent="0" algn="l" rtl="0">
              <a:lnSpc>
                <a:spcPct val="100000"/>
              </a:lnSpc>
              <a:spcBef>
                <a:spcPts val="0"/>
              </a:spcBef>
              <a:spcAft>
                <a:spcPts val="0"/>
              </a:spcAft>
              <a:buSzPct val="83936"/>
              <a:buNone/>
            </a:pPr>
            <a:r>
              <a:rPr lang="en" sz="3177" b="1">
                <a:solidFill>
                  <a:schemeClr val="accent5"/>
                </a:solidFill>
              </a:rPr>
              <a:t>City Tech Email </a:t>
            </a:r>
            <a:r>
              <a:rPr lang="en">
                <a:solidFill>
                  <a:schemeClr val="accent5"/>
                </a:solidFill>
              </a:rPr>
              <a:t>(Outlook)</a:t>
            </a:r>
            <a:endParaRPr>
              <a:solidFill>
                <a:schemeClr val="accent5"/>
              </a:solidFill>
            </a:endParaRPr>
          </a:p>
        </p:txBody>
      </p:sp>
      <p:sp>
        <p:nvSpPr>
          <p:cNvPr id="227" name="Google Shape;227;p42"/>
          <p:cNvSpPr txBox="1">
            <a:spLocks noGrp="1"/>
          </p:cNvSpPr>
          <p:nvPr>
            <p:ph type="body" idx="1"/>
          </p:nvPr>
        </p:nvSpPr>
        <p:spPr>
          <a:xfrm>
            <a:off x="880650" y="1651300"/>
            <a:ext cx="2808000" cy="26811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200"/>
              <a:buNone/>
            </a:pPr>
            <a:r>
              <a:rPr lang="en" sz="1600">
                <a:latin typeface="Roboto Slab"/>
                <a:ea typeface="Roboto Slab"/>
                <a:cs typeface="Roboto Slab"/>
                <a:sym typeface="Roboto Slab"/>
              </a:rPr>
              <a:t>Email</a:t>
            </a:r>
            <a:endParaRPr sz="1600">
              <a:latin typeface="Roboto Slab"/>
              <a:ea typeface="Roboto Slab"/>
              <a:cs typeface="Roboto Slab"/>
              <a:sym typeface="Roboto Slab"/>
            </a:endParaRPr>
          </a:p>
          <a:p>
            <a:pPr marL="0" lvl="0" indent="0" algn="l" rtl="0">
              <a:lnSpc>
                <a:spcPct val="115000"/>
              </a:lnSpc>
              <a:spcBef>
                <a:spcPts val="1200"/>
              </a:spcBef>
              <a:spcAft>
                <a:spcPts val="0"/>
              </a:spcAft>
              <a:buSzPts val="1200"/>
              <a:buNone/>
            </a:pPr>
            <a:r>
              <a:rPr lang="en" sz="1600">
                <a:latin typeface="Roboto Slab"/>
                <a:ea typeface="Roboto Slab"/>
                <a:cs typeface="Roboto Slab"/>
                <a:sym typeface="Roboto Slab"/>
              </a:rPr>
              <a:t>Calendar</a:t>
            </a:r>
            <a:endParaRPr sz="1600">
              <a:latin typeface="Roboto Slab"/>
              <a:ea typeface="Roboto Slab"/>
              <a:cs typeface="Roboto Slab"/>
              <a:sym typeface="Roboto Slab"/>
            </a:endParaRPr>
          </a:p>
          <a:p>
            <a:pPr marL="0" lvl="0" indent="0" algn="l" rtl="0">
              <a:lnSpc>
                <a:spcPct val="115000"/>
              </a:lnSpc>
              <a:spcBef>
                <a:spcPts val="1200"/>
              </a:spcBef>
              <a:spcAft>
                <a:spcPts val="0"/>
              </a:spcAft>
              <a:buSzPts val="1200"/>
              <a:buNone/>
            </a:pPr>
            <a:r>
              <a:rPr lang="en" sz="1600">
                <a:latin typeface="Roboto Slab"/>
                <a:ea typeface="Roboto Slab"/>
                <a:cs typeface="Roboto Slab"/>
                <a:sym typeface="Roboto Slab"/>
              </a:rPr>
              <a:t>Teams</a:t>
            </a:r>
            <a:endParaRPr sz="1600">
              <a:latin typeface="Roboto Slab"/>
              <a:ea typeface="Roboto Slab"/>
              <a:cs typeface="Roboto Slab"/>
              <a:sym typeface="Roboto Slab"/>
            </a:endParaRPr>
          </a:p>
          <a:p>
            <a:pPr marL="0" lvl="0" indent="0" algn="l" rtl="0">
              <a:lnSpc>
                <a:spcPct val="115000"/>
              </a:lnSpc>
              <a:spcBef>
                <a:spcPts val="1200"/>
              </a:spcBef>
              <a:spcAft>
                <a:spcPts val="1200"/>
              </a:spcAft>
              <a:buSzPts val="1200"/>
              <a:buNone/>
            </a:pPr>
            <a:r>
              <a:rPr lang="en" sz="1600">
                <a:latin typeface="Roboto Slab"/>
                <a:ea typeface="Roboto Slab"/>
                <a:cs typeface="Roboto Slab"/>
                <a:sym typeface="Roboto Slab"/>
              </a:rPr>
              <a:t>Tasks</a:t>
            </a:r>
            <a:endParaRPr sz="1600">
              <a:latin typeface="Roboto Slab"/>
              <a:ea typeface="Roboto Slab"/>
              <a:cs typeface="Roboto Slab"/>
              <a:sym typeface="Roboto Slab"/>
            </a:endParaRPr>
          </a:p>
        </p:txBody>
      </p:sp>
      <p:pic>
        <p:nvPicPr>
          <p:cNvPr id="228" name="Google Shape;228;p42"/>
          <p:cNvPicPr preferRelativeResize="0"/>
          <p:nvPr/>
        </p:nvPicPr>
        <p:blipFill rotWithShape="1">
          <a:blip r:embed="rId3">
            <a:alphaModFix/>
          </a:blip>
          <a:srcRect b="42306"/>
          <a:stretch/>
        </p:blipFill>
        <p:spPr>
          <a:xfrm>
            <a:off x="4769100" y="656450"/>
            <a:ext cx="3375725" cy="3565274"/>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43"/>
          <p:cNvSpPr txBox="1">
            <a:spLocks noGrp="1"/>
          </p:cNvSpPr>
          <p:nvPr>
            <p:ph type="title"/>
          </p:nvPr>
        </p:nvSpPr>
        <p:spPr>
          <a:xfrm>
            <a:off x="223575" y="175475"/>
            <a:ext cx="3793500" cy="755700"/>
          </a:xfrm>
          <a:prstGeom prst="rect">
            <a:avLst/>
          </a:prstGeom>
          <a:noFill/>
          <a:ln>
            <a:noFill/>
          </a:ln>
        </p:spPr>
        <p:txBody>
          <a:bodyPr spcFirstLastPara="1" wrap="square" lIns="91425" tIns="91425" rIns="91425" bIns="91425" anchor="b" anchorCtr="0">
            <a:normAutofit fontScale="90000"/>
          </a:bodyPr>
          <a:lstStyle/>
          <a:p>
            <a:pPr marL="0" lvl="0" indent="0" algn="l" rtl="0">
              <a:lnSpc>
                <a:spcPct val="100000"/>
              </a:lnSpc>
              <a:spcBef>
                <a:spcPts val="0"/>
              </a:spcBef>
              <a:spcAft>
                <a:spcPts val="0"/>
              </a:spcAft>
              <a:buSzPct val="83936"/>
              <a:buNone/>
            </a:pPr>
            <a:r>
              <a:rPr lang="en" sz="3177" b="1">
                <a:solidFill>
                  <a:schemeClr val="accent5"/>
                </a:solidFill>
              </a:rPr>
              <a:t>City Tech Email </a:t>
            </a:r>
            <a:r>
              <a:rPr lang="en">
                <a:solidFill>
                  <a:schemeClr val="accent5"/>
                </a:solidFill>
              </a:rPr>
              <a:t>(Outlook)</a:t>
            </a:r>
            <a:endParaRPr>
              <a:solidFill>
                <a:schemeClr val="accent5"/>
              </a:solidFill>
            </a:endParaRPr>
          </a:p>
        </p:txBody>
      </p:sp>
      <p:sp>
        <p:nvSpPr>
          <p:cNvPr id="234" name="Google Shape;234;p43"/>
          <p:cNvSpPr txBox="1">
            <a:spLocks noGrp="1"/>
          </p:cNvSpPr>
          <p:nvPr>
            <p:ph type="body" idx="1"/>
          </p:nvPr>
        </p:nvSpPr>
        <p:spPr>
          <a:xfrm>
            <a:off x="2160088" y="4387800"/>
            <a:ext cx="5533500" cy="755700"/>
          </a:xfrm>
          <a:prstGeom prst="rect">
            <a:avLst/>
          </a:prstGeom>
          <a:noFill/>
          <a:ln>
            <a:noFill/>
          </a:ln>
        </p:spPr>
        <p:txBody>
          <a:bodyPr spcFirstLastPara="1" wrap="square" lIns="91425" tIns="91425" rIns="91425" bIns="91425" anchor="t" anchorCtr="0">
            <a:normAutofit/>
          </a:bodyPr>
          <a:lstStyle/>
          <a:p>
            <a:pPr marL="0" lvl="0" indent="0" algn="ctr" rtl="0">
              <a:lnSpc>
                <a:spcPct val="115000"/>
              </a:lnSpc>
              <a:spcBef>
                <a:spcPts val="0"/>
              </a:spcBef>
              <a:spcAft>
                <a:spcPts val="0"/>
              </a:spcAft>
              <a:buSzPts val="1200"/>
              <a:buNone/>
            </a:pPr>
            <a:r>
              <a:rPr lang="en" sz="1650" b="1">
                <a:solidFill>
                  <a:schemeClr val="accent6"/>
                </a:solidFill>
                <a:latin typeface="Roboto Slab"/>
                <a:ea typeface="Roboto Slab"/>
                <a:cs typeface="Roboto Slab"/>
                <a:sym typeface="Roboto Slab"/>
              </a:rPr>
              <a:t>Have you activated your email?</a:t>
            </a:r>
            <a:endParaRPr sz="1650" b="1">
              <a:solidFill>
                <a:schemeClr val="accent6"/>
              </a:solidFill>
              <a:latin typeface="Roboto Slab"/>
              <a:ea typeface="Roboto Slab"/>
              <a:cs typeface="Roboto Slab"/>
              <a:sym typeface="Roboto Slab"/>
            </a:endParaRPr>
          </a:p>
        </p:txBody>
      </p:sp>
      <p:pic>
        <p:nvPicPr>
          <p:cNvPr id="235" name="Google Shape;235;p43">
            <a:hlinkClick r:id="rId3"/>
          </p:cNvPr>
          <p:cNvPicPr preferRelativeResize="0"/>
          <p:nvPr/>
        </p:nvPicPr>
        <p:blipFill rotWithShape="1">
          <a:blip r:embed="rId4">
            <a:alphaModFix/>
          </a:blip>
          <a:srcRect/>
          <a:stretch/>
        </p:blipFill>
        <p:spPr>
          <a:xfrm>
            <a:off x="1080325" y="1436550"/>
            <a:ext cx="4034102" cy="2000226"/>
          </a:xfrm>
          <a:prstGeom prst="rect">
            <a:avLst/>
          </a:prstGeom>
          <a:noFill/>
          <a:ln>
            <a:noFill/>
          </a:ln>
        </p:spPr>
      </p:pic>
      <p:pic>
        <p:nvPicPr>
          <p:cNvPr id="236" name="Google Shape;236;p43"/>
          <p:cNvPicPr preferRelativeResize="0"/>
          <p:nvPr/>
        </p:nvPicPr>
        <p:blipFill>
          <a:blip r:embed="rId5">
            <a:alphaModFix/>
          </a:blip>
          <a:stretch>
            <a:fillRect/>
          </a:stretch>
        </p:blipFill>
        <p:spPr>
          <a:xfrm>
            <a:off x="6015000" y="1436550"/>
            <a:ext cx="2000225" cy="20002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26"/>
          <p:cNvSpPr txBox="1">
            <a:spLocks noGrp="1"/>
          </p:cNvSpPr>
          <p:nvPr>
            <p:ph type="ctrTitle"/>
          </p:nvPr>
        </p:nvSpPr>
        <p:spPr>
          <a:xfrm>
            <a:off x="1680302" y="1419950"/>
            <a:ext cx="5783400" cy="14574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97572"/>
              <a:buNone/>
            </a:pPr>
            <a:r>
              <a:rPr lang="en" sz="4555" b="1"/>
              <a:t>Academic Basics:</a:t>
            </a:r>
            <a:endParaRPr sz="4555" b="1"/>
          </a:p>
          <a:p>
            <a:pPr marL="0" lvl="0" indent="0" algn="ctr" rtl="0">
              <a:lnSpc>
                <a:spcPct val="100000"/>
              </a:lnSpc>
              <a:spcBef>
                <a:spcPts val="0"/>
              </a:spcBef>
              <a:spcAft>
                <a:spcPts val="0"/>
              </a:spcAft>
              <a:buSzPct val="111111"/>
              <a:buNone/>
            </a:pPr>
            <a:r>
              <a:rPr lang="en"/>
              <a:t>#WelcomeToCityTech</a:t>
            </a:r>
            <a:endParaRPr/>
          </a:p>
        </p:txBody>
      </p:sp>
      <p:sp>
        <p:nvSpPr>
          <p:cNvPr id="128" name="Google Shape;128;p26"/>
          <p:cNvSpPr txBox="1">
            <a:spLocks noGrp="1"/>
          </p:cNvSpPr>
          <p:nvPr>
            <p:ph type="subTitle" idx="1"/>
          </p:nvPr>
        </p:nvSpPr>
        <p:spPr>
          <a:xfrm>
            <a:off x="1822377" y="3612400"/>
            <a:ext cx="5783400" cy="909000"/>
          </a:xfrm>
          <a:prstGeom prst="rect">
            <a:avLst/>
          </a:prstGeom>
          <a:noFill/>
          <a:ln>
            <a:noFill/>
          </a:ln>
        </p:spPr>
        <p:txBody>
          <a:bodyPr spcFirstLastPara="1" wrap="square" lIns="91425" tIns="91425" rIns="91425" bIns="91425" anchor="t" anchorCtr="0">
            <a:normAutofit fontScale="77500" lnSpcReduction="20000"/>
          </a:bodyPr>
          <a:lstStyle/>
          <a:p>
            <a:pPr marL="0" lvl="0" indent="0" algn="r" rtl="0">
              <a:lnSpc>
                <a:spcPct val="100000"/>
              </a:lnSpc>
              <a:spcBef>
                <a:spcPts val="0"/>
              </a:spcBef>
              <a:spcAft>
                <a:spcPts val="0"/>
              </a:spcAft>
              <a:buSzPct val="129032"/>
              <a:buNone/>
            </a:pPr>
            <a:r>
              <a:rPr lang="en" dirty="0">
                <a:solidFill>
                  <a:schemeClr val="accent6"/>
                </a:solidFill>
              </a:rPr>
              <a:t>Session 1</a:t>
            </a:r>
            <a:endParaRPr dirty="0">
              <a:solidFill>
                <a:schemeClr val="accent6"/>
              </a:solidFill>
            </a:endParaRPr>
          </a:p>
          <a:p>
            <a:pPr marL="0" lvl="0" indent="0" algn="r" rtl="0">
              <a:lnSpc>
                <a:spcPct val="100000"/>
              </a:lnSpc>
              <a:spcBef>
                <a:spcPts val="0"/>
              </a:spcBef>
              <a:spcAft>
                <a:spcPts val="0"/>
              </a:spcAft>
              <a:buSzPct val="129032"/>
              <a:buNone/>
            </a:pPr>
            <a:r>
              <a:rPr lang="en-US" dirty="0">
                <a:solidFill>
                  <a:schemeClr val="accent6"/>
                </a:solidFill>
              </a:rPr>
              <a:t>09/03/24</a:t>
            </a:r>
            <a:endParaRPr dirty="0">
              <a:solidFill>
                <a:schemeClr val="accent6"/>
              </a:solidFill>
            </a:endParaRPr>
          </a:p>
          <a:p>
            <a:pPr marL="0" lvl="0" indent="0" algn="r" rtl="0">
              <a:lnSpc>
                <a:spcPct val="100000"/>
              </a:lnSpc>
              <a:spcBef>
                <a:spcPts val="0"/>
              </a:spcBef>
              <a:spcAft>
                <a:spcPts val="0"/>
              </a:spcAft>
              <a:buSzPct val="129032"/>
              <a:buNone/>
            </a:pPr>
            <a:r>
              <a:rPr lang="en" dirty="0">
                <a:solidFill>
                  <a:schemeClr val="accent6"/>
                </a:solidFill>
              </a:rPr>
              <a:t>Professor Perreira</a:t>
            </a:r>
            <a:endParaRPr dirty="0">
              <a:solidFill>
                <a:schemeClr val="accent6"/>
              </a:solidFill>
            </a:endParaRPr>
          </a:p>
        </p:txBody>
      </p:sp>
      <p:grpSp>
        <p:nvGrpSpPr>
          <p:cNvPr id="129" name="Google Shape;129;p26"/>
          <p:cNvGrpSpPr/>
          <p:nvPr/>
        </p:nvGrpSpPr>
        <p:grpSpPr>
          <a:xfrm>
            <a:off x="1" y="4385075"/>
            <a:ext cx="1881900" cy="758425"/>
            <a:chOff x="86851" y="4297675"/>
            <a:chExt cx="1881900" cy="758425"/>
          </a:xfrm>
        </p:grpSpPr>
        <p:pic>
          <p:nvPicPr>
            <p:cNvPr id="130" name="Google Shape;130;p26" descr="Creative Commons License"/>
            <p:cNvPicPr preferRelativeResize="0"/>
            <p:nvPr/>
          </p:nvPicPr>
          <p:blipFill rotWithShape="1">
            <a:blip r:embed="rId3">
              <a:alphaModFix/>
            </a:blip>
            <a:srcRect/>
            <a:stretch/>
          </p:blipFill>
          <p:spPr>
            <a:xfrm>
              <a:off x="670563" y="4297675"/>
              <a:ext cx="714475" cy="328650"/>
            </a:xfrm>
            <a:prstGeom prst="rect">
              <a:avLst/>
            </a:prstGeom>
            <a:noFill/>
            <a:ln>
              <a:noFill/>
            </a:ln>
          </p:spPr>
        </p:pic>
        <p:sp>
          <p:nvSpPr>
            <p:cNvPr id="131" name="Google Shape;131;p26"/>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40000" lnSpcReduction="20000"/>
            </a:bodyPr>
            <a:lstStyle/>
            <a:p>
              <a:pPr marL="0" marR="0" lvl="0" indent="0" algn="just" rtl="0">
                <a:lnSpc>
                  <a:spcPct val="115000"/>
                </a:lnSpc>
                <a:spcBef>
                  <a:spcPts val="0"/>
                </a:spcBef>
                <a:spcAft>
                  <a:spcPts val="0"/>
                </a:spcAft>
                <a:buClr>
                  <a:srgbClr val="000000"/>
                </a:buClr>
                <a:buSzPct val="100000"/>
                <a:buFont typeface="Arial"/>
                <a:buNone/>
              </a:pP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100000"/>
                <a:buFont typeface="Arial"/>
                <a:buNone/>
              </a:pPr>
              <a:r>
                <a:rPr lang="en" sz="1450" b="0" i="0" u="none" strike="noStrike" cap="none">
                  <a:solidFill>
                    <a:srgbClr val="000000"/>
                  </a:solidFill>
                  <a:latin typeface="Roboto"/>
                  <a:ea typeface="Roboto"/>
                  <a:cs typeface="Roboto"/>
                  <a:sym typeface="Roboto"/>
                </a:rPr>
                <a:t>City Tech 101 by Karen Goodlad and Sarah Paruolo is licensed under a </a:t>
              </a:r>
              <a:r>
                <a:rPr lang="en" sz="1450" b="0" i="0" u="none" strike="noStrike" cap="none">
                  <a:solidFill>
                    <a:srgbClr val="000000"/>
                  </a:solidFill>
                  <a:uFill>
                    <a:noFill/>
                  </a:uFill>
                  <a:latin typeface="Roboto"/>
                  <a:ea typeface="Roboto"/>
                  <a:cs typeface="Roboto"/>
                  <a:sym typeface="Roboto"/>
                  <a:hlinkClick r:id="rId4">
                    <a:extLst>
                      <a:ext uri="{A12FA001-AC4F-418D-AE19-62706E023703}">
                        <ahyp:hlinkClr xmlns:ahyp="http://schemas.microsoft.com/office/drawing/2018/hyperlinkcolor" val="tx"/>
                      </a:ext>
                    </a:extLst>
                  </a:hlinkClick>
                </a:rPr>
                <a:t>Creative Commons Attribution-NonCommercial-ShareAlike 4.0 International License</a:t>
              </a:r>
              <a:r>
                <a:rPr lang="en" sz="1450" b="0" i="0" u="none" strike="noStrike" cap="none">
                  <a:solidFill>
                    <a:srgbClr val="000000"/>
                  </a:solidFill>
                  <a:latin typeface="Roboto"/>
                  <a:ea typeface="Roboto"/>
                  <a:cs typeface="Roboto"/>
                  <a:sym typeface="Roboto"/>
                </a:rPr>
                <a:t>.</a:t>
              </a:r>
              <a:endParaRPr sz="1400" b="0" i="0" u="none" strike="noStrike" cap="none">
                <a:solidFill>
                  <a:srgbClr val="000000"/>
                </a:solidFill>
                <a:latin typeface="Roboto"/>
                <a:ea typeface="Roboto"/>
                <a:cs typeface="Roboto"/>
                <a:sym typeface="Roboto"/>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p44"/>
          <p:cNvSpPr txBox="1"/>
          <p:nvPr/>
        </p:nvSpPr>
        <p:spPr>
          <a:xfrm>
            <a:off x="514350" y="-169025"/>
            <a:ext cx="8115300" cy="755700"/>
          </a:xfrm>
          <a:prstGeom prst="rect">
            <a:avLst/>
          </a:prstGeom>
          <a:noFill/>
          <a:ln>
            <a:noFill/>
          </a:ln>
        </p:spPr>
        <p:txBody>
          <a:bodyPr spcFirstLastPara="1" wrap="square" lIns="91425" tIns="91425" rIns="91425" bIns="91425" anchor="b" anchorCtr="0">
            <a:normAutofit/>
          </a:bodyPr>
          <a:lstStyle/>
          <a:p>
            <a:pPr marL="0" lvl="0" indent="0" algn="l" rtl="0">
              <a:spcBef>
                <a:spcPts val="0"/>
              </a:spcBef>
              <a:spcAft>
                <a:spcPts val="0"/>
              </a:spcAft>
              <a:buNone/>
            </a:pPr>
            <a:r>
              <a:rPr lang="en" sz="3177" b="1">
                <a:solidFill>
                  <a:srgbClr val="8BC34A"/>
                </a:solidFill>
                <a:latin typeface="Roboto Slab"/>
                <a:ea typeface="Roboto Slab"/>
                <a:cs typeface="Roboto Slab"/>
                <a:sym typeface="Roboto Slab"/>
              </a:rPr>
              <a:t>Activating Your City Tech Email </a:t>
            </a:r>
            <a:r>
              <a:rPr lang="en" sz="2400">
                <a:solidFill>
                  <a:srgbClr val="8BC34A"/>
                </a:solidFill>
                <a:latin typeface="Roboto Slab"/>
                <a:ea typeface="Roboto Slab"/>
                <a:cs typeface="Roboto Slab"/>
                <a:sym typeface="Roboto Slab"/>
              </a:rPr>
              <a:t>(Outlook)</a:t>
            </a:r>
            <a:endParaRPr sz="2400">
              <a:solidFill>
                <a:srgbClr val="8BC34A"/>
              </a:solidFill>
              <a:latin typeface="Roboto Slab"/>
              <a:ea typeface="Roboto Slab"/>
              <a:cs typeface="Roboto Slab"/>
              <a:sym typeface="Roboto Slab"/>
            </a:endParaRPr>
          </a:p>
        </p:txBody>
      </p:sp>
      <p:sp>
        <p:nvSpPr>
          <p:cNvPr id="242" name="Google Shape;242;p44"/>
          <p:cNvSpPr txBox="1"/>
          <p:nvPr/>
        </p:nvSpPr>
        <p:spPr>
          <a:xfrm>
            <a:off x="184200" y="506650"/>
            <a:ext cx="8775600" cy="3933000"/>
          </a:xfrm>
          <a:prstGeom prst="rect">
            <a:avLst/>
          </a:prstGeom>
          <a:noFill/>
          <a:ln>
            <a:noFill/>
          </a:ln>
        </p:spPr>
        <p:txBody>
          <a:bodyPr spcFirstLastPara="1" wrap="square" lIns="91425" tIns="91425" rIns="91425" bIns="91425" anchor="t" anchorCtr="0">
            <a:noAutofit/>
          </a:bodyPr>
          <a:lstStyle/>
          <a:p>
            <a:pPr marL="457200" lvl="0" indent="-323850" algn="l" rtl="0">
              <a:lnSpc>
                <a:spcPct val="95000"/>
              </a:lnSpc>
              <a:spcBef>
                <a:spcPts val="0"/>
              </a:spcBef>
              <a:spcAft>
                <a:spcPts val="0"/>
              </a:spcAft>
              <a:buClr>
                <a:schemeClr val="dk1"/>
              </a:buClr>
              <a:buSzPts val="1500"/>
              <a:buFont typeface="Roboto Slab"/>
              <a:buAutoNum type="arabicPeriod"/>
            </a:pPr>
            <a:r>
              <a:rPr lang="en" sz="1300">
                <a:solidFill>
                  <a:schemeClr val="dk1"/>
                </a:solidFill>
                <a:latin typeface="Roboto Slab"/>
                <a:ea typeface="Roboto Slab"/>
                <a:cs typeface="Roboto Slab"/>
                <a:sym typeface="Roboto Slab"/>
              </a:rPr>
              <a:t>Visit </a:t>
            </a:r>
            <a:r>
              <a:rPr lang="en" sz="1300" u="sng">
                <a:solidFill>
                  <a:schemeClr val="accent5"/>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Email Address Look Up</a:t>
            </a:r>
            <a:r>
              <a:rPr lang="en" sz="1300">
                <a:solidFill>
                  <a:schemeClr val="dk1"/>
                </a:solidFill>
                <a:latin typeface="Roboto Slab"/>
                <a:ea typeface="Roboto Slab"/>
                <a:cs typeface="Roboto Slab"/>
                <a:sym typeface="Roboto Slab"/>
              </a:rPr>
              <a:t> to find your email.  </a:t>
            </a:r>
            <a:r>
              <a:rPr lang="en" sz="1100">
                <a:solidFill>
                  <a:schemeClr val="dk1"/>
                </a:solidFill>
                <a:latin typeface="Roboto Slab"/>
                <a:ea typeface="Roboto Slab"/>
                <a:cs typeface="Roboto Slab"/>
                <a:sym typeface="Roboto Slab"/>
              </a:rPr>
              <a:t>(https://cis.citytech.cuny.edu/Student/it_student_findemail.aspx)</a:t>
            </a:r>
            <a:endParaRPr sz="1100">
              <a:solidFill>
                <a:schemeClr val="dk1"/>
              </a:solidFill>
              <a:latin typeface="Roboto Slab"/>
              <a:ea typeface="Roboto Slab"/>
              <a:cs typeface="Roboto Slab"/>
              <a:sym typeface="Roboto Slab"/>
            </a:endParaRPr>
          </a:p>
          <a:p>
            <a:pPr marL="457200" lvl="0" indent="-323850" algn="l" rtl="0">
              <a:lnSpc>
                <a:spcPct val="95000"/>
              </a:lnSpc>
              <a:spcBef>
                <a:spcPts val="600"/>
              </a:spcBef>
              <a:spcAft>
                <a:spcPts val="0"/>
              </a:spcAft>
              <a:buClr>
                <a:schemeClr val="dk1"/>
              </a:buClr>
              <a:buSzPts val="1500"/>
              <a:buFont typeface="Roboto Slab"/>
              <a:buAutoNum type="arabicPeriod"/>
            </a:pPr>
            <a:r>
              <a:rPr lang="en" sz="1500">
                <a:solidFill>
                  <a:srgbClr val="FFFFFF"/>
                </a:solidFill>
                <a:latin typeface="Roboto Slab"/>
                <a:ea typeface="Roboto Slab"/>
                <a:cs typeface="Roboto Slab"/>
                <a:sym typeface="Roboto Slab"/>
              </a:rPr>
              <a:t>Go to the Microsoft Office 365 email login at </a:t>
            </a:r>
            <a:r>
              <a:rPr lang="en" sz="1500" u="sng">
                <a:solidFill>
                  <a:schemeClr val="hlink"/>
                </a:solidFill>
                <a:latin typeface="Roboto Slab"/>
                <a:ea typeface="Roboto Slab"/>
                <a:cs typeface="Roboto Slab"/>
                <a:sym typeface="Roboto Slab"/>
                <a:hlinkClick r:id="rId4"/>
              </a:rPr>
              <a:t>https://myapps.microsoft.com/</a:t>
            </a:r>
            <a:endParaRPr sz="1500">
              <a:solidFill>
                <a:srgbClr val="FFFFFF"/>
              </a:solidFill>
              <a:latin typeface="Roboto Slab"/>
              <a:ea typeface="Roboto Slab"/>
              <a:cs typeface="Roboto Slab"/>
              <a:sym typeface="Roboto Slab"/>
            </a:endParaRPr>
          </a:p>
          <a:p>
            <a:pPr marL="457200" lvl="0" indent="-323850" algn="l" rtl="0">
              <a:lnSpc>
                <a:spcPct val="95000"/>
              </a:lnSpc>
              <a:spcBef>
                <a:spcPts val="600"/>
              </a:spcBef>
              <a:spcAft>
                <a:spcPts val="0"/>
              </a:spcAft>
              <a:buClr>
                <a:schemeClr val="dk1"/>
              </a:buClr>
              <a:buSzPts val="1500"/>
              <a:buFont typeface="Roboto Slab"/>
              <a:buAutoNum type="arabicPeriod"/>
            </a:pPr>
            <a:r>
              <a:rPr lang="en" sz="1500">
                <a:solidFill>
                  <a:srgbClr val="FFFFFF"/>
                </a:solidFill>
                <a:latin typeface="Roboto Slab"/>
                <a:ea typeface="Roboto Slab"/>
                <a:cs typeface="Roboto Slab"/>
                <a:sym typeface="Roboto Slab"/>
              </a:rPr>
              <a:t>Log in using the following:</a:t>
            </a:r>
            <a:endParaRPr sz="1500">
              <a:solidFill>
                <a:srgbClr val="FFFFFF"/>
              </a:solidFill>
              <a:latin typeface="Roboto Slab"/>
              <a:ea typeface="Roboto Slab"/>
              <a:cs typeface="Roboto Slab"/>
              <a:sym typeface="Roboto Slab"/>
            </a:endParaRPr>
          </a:p>
          <a:p>
            <a:pPr marL="457200" lvl="0" indent="0" algn="l" rtl="0">
              <a:lnSpc>
                <a:spcPct val="95000"/>
              </a:lnSpc>
              <a:spcBef>
                <a:spcPts val="600"/>
              </a:spcBef>
              <a:spcAft>
                <a:spcPts val="0"/>
              </a:spcAft>
              <a:buNone/>
            </a:pPr>
            <a:r>
              <a:rPr lang="en" sz="1500">
                <a:solidFill>
                  <a:srgbClr val="FFFFFF"/>
                </a:solidFill>
                <a:latin typeface="Roboto Slab"/>
                <a:ea typeface="Roboto Slab"/>
                <a:cs typeface="Roboto Slab"/>
                <a:sym typeface="Roboto Slab"/>
              </a:rPr>
              <a:t>YourPassword: First initial of first name UPPERCASE + first initial of last name lowercase + MMDDYYYY + last 4 of your EMPL ID.</a:t>
            </a:r>
            <a:endParaRPr sz="1500">
              <a:solidFill>
                <a:srgbClr val="FFFFFF"/>
              </a:solidFill>
              <a:latin typeface="Roboto Slab"/>
              <a:ea typeface="Roboto Slab"/>
              <a:cs typeface="Roboto Slab"/>
              <a:sym typeface="Roboto Slab"/>
            </a:endParaRPr>
          </a:p>
          <a:p>
            <a:pPr marL="457200" lvl="0" indent="-323850" algn="l" rtl="0">
              <a:lnSpc>
                <a:spcPct val="95000"/>
              </a:lnSpc>
              <a:spcBef>
                <a:spcPts val="600"/>
              </a:spcBef>
              <a:spcAft>
                <a:spcPts val="0"/>
              </a:spcAft>
              <a:buClr>
                <a:schemeClr val="dk1"/>
              </a:buClr>
              <a:buSzPts val="1500"/>
              <a:buFont typeface="Roboto Slab"/>
              <a:buAutoNum type="arabicPeriod"/>
            </a:pPr>
            <a:r>
              <a:rPr lang="en" sz="1500">
                <a:solidFill>
                  <a:srgbClr val="FFFFFF"/>
                </a:solidFill>
                <a:latin typeface="Roboto Slab"/>
                <a:ea typeface="Roboto Slab"/>
                <a:cs typeface="Roboto Slab"/>
                <a:sym typeface="Roboto Slab"/>
              </a:rPr>
              <a:t>For example: If your name is John Doe and your date of birth is 01/06/1986 and the last four digits of your EMPL ID are 1234, your password is: Jd010619861234 </a:t>
            </a:r>
            <a:endParaRPr sz="1500">
              <a:solidFill>
                <a:srgbClr val="FFFFFF"/>
              </a:solidFill>
              <a:latin typeface="Roboto Slab"/>
              <a:ea typeface="Roboto Slab"/>
              <a:cs typeface="Roboto Slab"/>
              <a:sym typeface="Roboto Slab"/>
            </a:endParaRPr>
          </a:p>
          <a:p>
            <a:pPr marL="457200" lvl="0" indent="-323850" algn="l" rtl="0">
              <a:lnSpc>
                <a:spcPct val="95000"/>
              </a:lnSpc>
              <a:spcBef>
                <a:spcPts val="600"/>
              </a:spcBef>
              <a:spcAft>
                <a:spcPts val="0"/>
              </a:spcAft>
              <a:buClr>
                <a:schemeClr val="dk1"/>
              </a:buClr>
              <a:buSzPts val="1500"/>
              <a:buFont typeface="Roboto Slab"/>
              <a:buAutoNum type="arabicPeriod"/>
            </a:pPr>
            <a:r>
              <a:rPr lang="en" sz="1500">
                <a:solidFill>
                  <a:srgbClr val="FFFFFF"/>
                </a:solidFill>
                <a:latin typeface="Roboto Slab"/>
                <a:ea typeface="Roboto Slab"/>
                <a:cs typeface="Roboto Slab"/>
                <a:sym typeface="Roboto Slab"/>
              </a:rPr>
              <a:t>You will be asked a number of security  questions. If prompted to create a new password, do so, but make sure to write it down!</a:t>
            </a:r>
            <a:endParaRPr sz="1500">
              <a:solidFill>
                <a:srgbClr val="FFFFFF"/>
              </a:solidFill>
              <a:latin typeface="Roboto Slab"/>
              <a:ea typeface="Roboto Slab"/>
              <a:cs typeface="Roboto Slab"/>
              <a:sym typeface="Roboto Slab"/>
            </a:endParaRPr>
          </a:p>
          <a:p>
            <a:pPr marL="457200" lvl="0" indent="-323850" algn="l" rtl="0">
              <a:lnSpc>
                <a:spcPct val="95000"/>
              </a:lnSpc>
              <a:spcBef>
                <a:spcPts val="600"/>
              </a:spcBef>
              <a:spcAft>
                <a:spcPts val="0"/>
              </a:spcAft>
              <a:buClr>
                <a:schemeClr val="dk1"/>
              </a:buClr>
              <a:buSzPts val="1500"/>
              <a:buFont typeface="Roboto Slab"/>
              <a:buAutoNum type="arabicPeriod"/>
            </a:pPr>
            <a:r>
              <a:rPr lang="en" sz="1500">
                <a:solidFill>
                  <a:srgbClr val="FFFFFF"/>
                </a:solidFill>
                <a:latin typeface="Roboto Slab"/>
                <a:ea typeface="Roboto Slab"/>
                <a:cs typeface="Roboto Slab"/>
                <a:sym typeface="Roboto Slab"/>
              </a:rPr>
              <a:t>You will also need to complete your e-mail security verification, which will enable you to reset your password if you forget it. To do this:</a:t>
            </a:r>
            <a:endParaRPr sz="1500">
              <a:solidFill>
                <a:srgbClr val="FFFFFF"/>
              </a:solidFill>
              <a:latin typeface="Roboto Slab"/>
              <a:ea typeface="Roboto Slab"/>
              <a:cs typeface="Roboto Slab"/>
              <a:sym typeface="Roboto Slab"/>
            </a:endParaRPr>
          </a:p>
          <a:p>
            <a:pPr marL="457200" lvl="0" indent="-323850" algn="l" rtl="0">
              <a:lnSpc>
                <a:spcPct val="95000"/>
              </a:lnSpc>
              <a:spcBef>
                <a:spcPts val="600"/>
              </a:spcBef>
              <a:spcAft>
                <a:spcPts val="0"/>
              </a:spcAft>
              <a:buClr>
                <a:schemeClr val="dk1"/>
              </a:buClr>
              <a:buSzPts val="1500"/>
              <a:buFont typeface="Roboto Slab"/>
              <a:buAutoNum type="arabicPeriod"/>
            </a:pPr>
            <a:r>
              <a:rPr lang="en" sz="1500">
                <a:solidFill>
                  <a:srgbClr val="FFFFFF"/>
                </a:solidFill>
                <a:latin typeface="Roboto Slab"/>
                <a:ea typeface="Roboto Slab"/>
                <a:cs typeface="Roboto Slab"/>
                <a:sym typeface="Roboto Slab"/>
              </a:rPr>
              <a:t>Open a new tab in your browser and type https://myapps.microsoft.com in the address line.</a:t>
            </a:r>
            <a:endParaRPr sz="1500">
              <a:solidFill>
                <a:srgbClr val="FFFFFF"/>
              </a:solidFill>
              <a:latin typeface="Roboto Slab"/>
              <a:ea typeface="Roboto Slab"/>
              <a:cs typeface="Roboto Slab"/>
              <a:sym typeface="Roboto Slab"/>
            </a:endParaRPr>
          </a:p>
          <a:p>
            <a:pPr marL="457200" lvl="0" indent="-323850" algn="l" rtl="0">
              <a:lnSpc>
                <a:spcPct val="95000"/>
              </a:lnSpc>
              <a:spcBef>
                <a:spcPts val="600"/>
              </a:spcBef>
              <a:spcAft>
                <a:spcPts val="0"/>
              </a:spcAft>
              <a:buClr>
                <a:schemeClr val="dk1"/>
              </a:buClr>
              <a:buSzPts val="1500"/>
              <a:buFont typeface="Roboto Slab"/>
              <a:buAutoNum type="arabicPeriod"/>
            </a:pPr>
            <a:r>
              <a:rPr lang="en" sz="1500">
                <a:solidFill>
                  <a:srgbClr val="FFFFFF"/>
                </a:solidFill>
                <a:latin typeface="Roboto Slab"/>
                <a:ea typeface="Roboto Slab"/>
                <a:cs typeface="Roboto Slab"/>
                <a:sym typeface="Roboto Slab"/>
              </a:rPr>
              <a:t>Click Verify Now.</a:t>
            </a:r>
            <a:endParaRPr sz="1500">
              <a:solidFill>
                <a:srgbClr val="FFFFFF"/>
              </a:solidFill>
              <a:latin typeface="Roboto Slab"/>
              <a:ea typeface="Roboto Slab"/>
              <a:cs typeface="Roboto Slab"/>
              <a:sym typeface="Roboto Slab"/>
            </a:endParaRPr>
          </a:p>
          <a:p>
            <a:pPr marL="457200" lvl="0" indent="-323850" algn="l" rtl="0">
              <a:lnSpc>
                <a:spcPct val="95000"/>
              </a:lnSpc>
              <a:spcBef>
                <a:spcPts val="600"/>
              </a:spcBef>
              <a:spcAft>
                <a:spcPts val="0"/>
              </a:spcAft>
              <a:buClr>
                <a:schemeClr val="dk1"/>
              </a:buClr>
              <a:buSzPts val="1500"/>
              <a:buFont typeface="Roboto Slab"/>
              <a:buAutoNum type="arabicPeriod"/>
            </a:pPr>
            <a:r>
              <a:rPr lang="en" sz="1500">
                <a:solidFill>
                  <a:srgbClr val="FFFFFF"/>
                </a:solidFill>
                <a:latin typeface="Roboto Slab"/>
                <a:ea typeface="Roboto Slab"/>
                <a:cs typeface="Roboto Slab"/>
                <a:sym typeface="Roboto Slab"/>
              </a:rPr>
              <a:t>Set up authentication for cellphone and email and verify them. Set up security questions and answers.   Click Finish.</a:t>
            </a:r>
            <a:endParaRPr sz="1500">
              <a:solidFill>
                <a:srgbClr val="FFFFFF"/>
              </a:solidFill>
              <a:latin typeface="Roboto Slab"/>
              <a:ea typeface="Roboto Slab"/>
              <a:cs typeface="Roboto Slab"/>
              <a:sym typeface="Roboto Slab"/>
            </a:endParaRPr>
          </a:p>
          <a:p>
            <a:pPr marL="457200" lvl="0" indent="-323850" algn="l" rtl="0">
              <a:lnSpc>
                <a:spcPct val="95000"/>
              </a:lnSpc>
              <a:spcBef>
                <a:spcPts val="600"/>
              </a:spcBef>
              <a:spcAft>
                <a:spcPts val="600"/>
              </a:spcAft>
              <a:buClr>
                <a:srgbClr val="FFFFFF"/>
              </a:buClr>
              <a:buSzPts val="1500"/>
              <a:buFont typeface="Roboto Slab"/>
              <a:buAutoNum type="arabicPeriod"/>
            </a:pPr>
            <a:r>
              <a:rPr lang="en" sz="1500">
                <a:solidFill>
                  <a:srgbClr val="FFFFFF"/>
                </a:solidFill>
                <a:latin typeface="Roboto Slab"/>
                <a:ea typeface="Roboto Slab"/>
                <a:cs typeface="Roboto Slab"/>
                <a:sym typeface="Roboto Slab"/>
              </a:rPr>
              <a:t>Click the Outlook icon to access your email.</a:t>
            </a:r>
            <a:endParaRPr sz="1500">
              <a:solidFill>
                <a:srgbClr val="FFFFFF"/>
              </a:solidFill>
              <a:latin typeface="Roboto Slab"/>
              <a:ea typeface="Roboto Slab"/>
              <a:cs typeface="Roboto Slab"/>
              <a:sym typeface="Roboto Slab"/>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p45"/>
          <p:cNvSpPr txBox="1">
            <a:spLocks noGrp="1"/>
          </p:cNvSpPr>
          <p:nvPr>
            <p:ph type="title"/>
          </p:nvPr>
        </p:nvSpPr>
        <p:spPr>
          <a:xfrm>
            <a:off x="490250" y="526350"/>
            <a:ext cx="7781100" cy="4090800"/>
          </a:xfrm>
          <a:prstGeom prst="rect">
            <a:avLst/>
          </a:prstGeom>
          <a:noFill/>
          <a:ln>
            <a:noFill/>
          </a:ln>
        </p:spPr>
        <p:txBody>
          <a:bodyPr spcFirstLastPara="1" wrap="square" lIns="91425" tIns="91425" rIns="91425" bIns="91425" anchor="ctr" anchorCtr="0">
            <a:normAutofit/>
          </a:bodyPr>
          <a:lstStyle/>
          <a:p>
            <a:pPr marL="0" lvl="0" indent="0" algn="l" rtl="0">
              <a:lnSpc>
                <a:spcPct val="115000"/>
              </a:lnSpc>
              <a:spcBef>
                <a:spcPts val="1200"/>
              </a:spcBef>
              <a:spcAft>
                <a:spcPts val="0"/>
              </a:spcAft>
              <a:buClr>
                <a:srgbClr val="000000"/>
              </a:buClr>
              <a:buSzPts val="1200"/>
              <a:buFont typeface="Arial"/>
              <a:buNone/>
            </a:pPr>
            <a:r>
              <a:rPr lang="en" sz="2400" b="1"/>
              <a:t>Log in. What is the most recent message you have received?</a:t>
            </a:r>
            <a:endParaRPr sz="2400" b="1"/>
          </a:p>
          <a:p>
            <a:pPr marL="0" lvl="0" indent="0" algn="l" rtl="0">
              <a:lnSpc>
                <a:spcPct val="115000"/>
              </a:lnSpc>
              <a:spcBef>
                <a:spcPts val="1200"/>
              </a:spcBef>
              <a:spcAft>
                <a:spcPts val="0"/>
              </a:spcAft>
              <a:buClr>
                <a:srgbClr val="000000"/>
              </a:buClr>
              <a:buSzPts val="1200"/>
              <a:buFont typeface="Arial"/>
              <a:buNone/>
            </a:pPr>
            <a:r>
              <a:rPr lang="en" sz="2400" b="1"/>
              <a:t>Have you received emails from any of your professors?</a:t>
            </a:r>
            <a:endParaRPr sz="2400" b="1"/>
          </a:p>
          <a:p>
            <a:pPr marL="0" lvl="0" indent="0" algn="l" rtl="0">
              <a:lnSpc>
                <a:spcPct val="115000"/>
              </a:lnSpc>
              <a:spcBef>
                <a:spcPts val="1200"/>
              </a:spcBef>
              <a:spcAft>
                <a:spcPts val="1200"/>
              </a:spcAft>
              <a:buClr>
                <a:srgbClr val="000000"/>
              </a:buClr>
              <a:buSzPts val="1200"/>
              <a:buFont typeface="Arial"/>
              <a:buNone/>
            </a:pPr>
            <a:r>
              <a:rPr lang="en" sz="2400" b="1"/>
              <a:t>What can you do in Outlook besides  email?</a:t>
            </a:r>
            <a:endParaRPr sz="2400" b="1"/>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p46"/>
          <p:cNvSpPr txBox="1">
            <a:spLocks noGrp="1"/>
          </p:cNvSpPr>
          <p:nvPr>
            <p:ph type="body" idx="1"/>
          </p:nvPr>
        </p:nvSpPr>
        <p:spPr>
          <a:xfrm>
            <a:off x="700000" y="4200875"/>
            <a:ext cx="8221200" cy="598800"/>
          </a:xfrm>
          <a:prstGeom prst="rect">
            <a:avLst/>
          </a:prstGeom>
          <a:noFill/>
          <a:ln>
            <a:noFill/>
          </a:ln>
        </p:spPr>
        <p:txBody>
          <a:bodyPr spcFirstLastPara="1" wrap="square" lIns="91425" tIns="91425" rIns="91425" bIns="91425" anchor="ctr" anchorCtr="0">
            <a:normAutofit fontScale="92500" lnSpcReduction="20000"/>
          </a:bodyPr>
          <a:lstStyle/>
          <a:p>
            <a:pPr marL="0" lvl="0" indent="0" algn="l" rtl="0">
              <a:lnSpc>
                <a:spcPct val="100000"/>
              </a:lnSpc>
              <a:spcBef>
                <a:spcPts val="0"/>
              </a:spcBef>
              <a:spcAft>
                <a:spcPts val="0"/>
              </a:spcAft>
              <a:buSzPct val="108107"/>
              <a:buNone/>
            </a:pPr>
            <a:r>
              <a:rPr lang="en" b="1">
                <a:solidFill>
                  <a:schemeClr val="accent6"/>
                </a:solidFill>
              </a:rPr>
              <a:t>Students have access to Microsoft Word, Excel, Powerpoint, and </a:t>
            </a:r>
            <a:endParaRPr b="1">
              <a:solidFill>
                <a:schemeClr val="accent6"/>
              </a:solidFill>
            </a:endParaRPr>
          </a:p>
          <a:p>
            <a:pPr marL="0" lvl="0" indent="0" algn="l" rtl="0">
              <a:lnSpc>
                <a:spcPct val="100000"/>
              </a:lnSpc>
              <a:spcBef>
                <a:spcPts val="0"/>
              </a:spcBef>
              <a:spcAft>
                <a:spcPts val="0"/>
              </a:spcAft>
              <a:buSzPct val="108107"/>
              <a:buNone/>
            </a:pPr>
            <a:r>
              <a:rPr lang="en" b="1">
                <a:solidFill>
                  <a:schemeClr val="accent6"/>
                </a:solidFill>
              </a:rPr>
              <a:t>One Drive (cloud storage)!</a:t>
            </a:r>
            <a:endParaRPr b="1">
              <a:solidFill>
                <a:schemeClr val="accent6"/>
              </a:solidFill>
            </a:endParaRPr>
          </a:p>
        </p:txBody>
      </p:sp>
      <p:pic>
        <p:nvPicPr>
          <p:cNvPr id="253" name="Google Shape;253;p46"/>
          <p:cNvPicPr preferRelativeResize="0"/>
          <p:nvPr/>
        </p:nvPicPr>
        <p:blipFill rotWithShape="1">
          <a:blip r:embed="rId3">
            <a:alphaModFix/>
          </a:blip>
          <a:srcRect/>
          <a:stretch/>
        </p:blipFill>
        <p:spPr>
          <a:xfrm>
            <a:off x="699999" y="442450"/>
            <a:ext cx="7744000" cy="355437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p47"/>
          <p:cNvSpPr txBox="1">
            <a:spLocks noGrp="1"/>
          </p:cNvSpPr>
          <p:nvPr>
            <p:ph type="body" idx="1"/>
          </p:nvPr>
        </p:nvSpPr>
        <p:spPr>
          <a:xfrm>
            <a:off x="383275" y="4217275"/>
            <a:ext cx="8537700" cy="598800"/>
          </a:xfrm>
          <a:prstGeom prst="rect">
            <a:avLst/>
          </a:prstGeom>
          <a:noFill/>
          <a:ln>
            <a:noFill/>
          </a:ln>
        </p:spPr>
        <p:txBody>
          <a:bodyPr spcFirstLastPara="1" wrap="square" lIns="91425" tIns="91425" rIns="91425" bIns="91425" anchor="ctr" anchorCtr="0">
            <a:normAutofit fontScale="92500"/>
          </a:bodyPr>
          <a:lstStyle/>
          <a:p>
            <a:pPr marL="0" lvl="0" indent="0" algn="l" rtl="0">
              <a:lnSpc>
                <a:spcPct val="100000"/>
              </a:lnSpc>
              <a:spcBef>
                <a:spcPts val="0"/>
              </a:spcBef>
              <a:spcAft>
                <a:spcPts val="0"/>
              </a:spcAft>
              <a:buSzPct val="108107"/>
              <a:buNone/>
            </a:pPr>
            <a:r>
              <a:rPr lang="en" b="1">
                <a:solidFill>
                  <a:schemeClr val="accent6"/>
                </a:solidFill>
              </a:rPr>
              <a:t>Some professors use DropBox for course materials and collecting student work.</a:t>
            </a:r>
            <a:endParaRPr b="1">
              <a:solidFill>
                <a:schemeClr val="accent6"/>
              </a:solidFill>
            </a:endParaRPr>
          </a:p>
        </p:txBody>
      </p:sp>
      <p:pic>
        <p:nvPicPr>
          <p:cNvPr id="259" name="Google Shape;259;p47"/>
          <p:cNvPicPr preferRelativeResize="0"/>
          <p:nvPr/>
        </p:nvPicPr>
        <p:blipFill rotWithShape="1">
          <a:blip r:embed="rId3">
            <a:alphaModFix/>
          </a:blip>
          <a:srcRect/>
          <a:stretch/>
        </p:blipFill>
        <p:spPr>
          <a:xfrm>
            <a:off x="383275" y="540850"/>
            <a:ext cx="8410174" cy="3524649"/>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48"/>
          <p:cNvSpPr txBox="1">
            <a:spLocks noGrp="1"/>
          </p:cNvSpPr>
          <p:nvPr>
            <p:ph type="body" idx="1"/>
          </p:nvPr>
        </p:nvSpPr>
        <p:spPr>
          <a:xfrm>
            <a:off x="629100" y="3068750"/>
            <a:ext cx="7885800" cy="17184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1800"/>
              <a:buNone/>
            </a:pPr>
            <a:r>
              <a:rPr lang="en" b="1">
                <a:solidFill>
                  <a:schemeClr val="accent6"/>
                </a:solidFill>
              </a:rPr>
              <a:t>Brightspace is a Learning Management System– this is where many of your courses live online. Professors will use Brightspace to post syllabi, schedules, assignments, homework, quizzes, grades, etc</a:t>
            </a:r>
            <a:r>
              <a:rPr lang="en" b="1"/>
              <a:t>.</a:t>
            </a:r>
            <a:endParaRPr b="1"/>
          </a:p>
          <a:p>
            <a:pPr marL="0" lvl="0" indent="0" algn="l" rtl="0">
              <a:lnSpc>
                <a:spcPct val="100000"/>
              </a:lnSpc>
              <a:spcBef>
                <a:spcPts val="0"/>
              </a:spcBef>
              <a:spcAft>
                <a:spcPts val="0"/>
              </a:spcAft>
              <a:buSzPts val="1800"/>
              <a:buNone/>
            </a:pPr>
            <a:endParaRPr b="1"/>
          </a:p>
          <a:p>
            <a:pPr marL="0" lvl="0" indent="0" algn="l" rtl="0">
              <a:lnSpc>
                <a:spcPct val="100000"/>
              </a:lnSpc>
              <a:spcBef>
                <a:spcPts val="0"/>
              </a:spcBef>
              <a:spcAft>
                <a:spcPts val="0"/>
              </a:spcAft>
              <a:buSzPts val="1800"/>
              <a:buNone/>
            </a:pPr>
            <a:endParaRPr b="1">
              <a:solidFill>
                <a:schemeClr val="accent6"/>
              </a:solidFill>
            </a:endParaRPr>
          </a:p>
        </p:txBody>
      </p:sp>
      <p:pic>
        <p:nvPicPr>
          <p:cNvPr id="265" name="Google Shape;265;p48">
            <a:hlinkClick r:id="rId3"/>
          </p:cNvPr>
          <p:cNvPicPr preferRelativeResize="0"/>
          <p:nvPr/>
        </p:nvPicPr>
        <p:blipFill rotWithShape="1">
          <a:blip r:embed="rId4">
            <a:alphaModFix/>
          </a:blip>
          <a:srcRect/>
          <a:stretch/>
        </p:blipFill>
        <p:spPr>
          <a:xfrm>
            <a:off x="3039525" y="269925"/>
            <a:ext cx="2866376" cy="265345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49"/>
          <p:cNvSpPr txBox="1">
            <a:spLocks noGrp="1"/>
          </p:cNvSpPr>
          <p:nvPr>
            <p:ph type="body" idx="4294967295"/>
          </p:nvPr>
        </p:nvSpPr>
        <p:spPr>
          <a:xfrm>
            <a:off x="493500" y="1623900"/>
            <a:ext cx="8157000" cy="2561100"/>
          </a:xfrm>
          <a:prstGeom prst="rect">
            <a:avLst/>
          </a:prstGeom>
        </p:spPr>
        <p:txBody>
          <a:bodyPr spcFirstLastPara="1" wrap="square" lIns="91425" tIns="91425" rIns="91425" bIns="91425" anchor="t" anchorCtr="0">
            <a:noAutofit/>
          </a:bodyPr>
          <a:lstStyle/>
          <a:p>
            <a:pPr marL="457200" lvl="0" indent="-406400" algn="l" rtl="0">
              <a:spcBef>
                <a:spcPts val="0"/>
              </a:spcBef>
              <a:spcAft>
                <a:spcPts val="0"/>
              </a:spcAft>
              <a:buSzPts val="2800"/>
              <a:buChar char="●"/>
            </a:pPr>
            <a:r>
              <a:rPr lang="en" sz="2800" b="1"/>
              <a:t>What features do you notice?</a:t>
            </a:r>
            <a:endParaRPr sz="2800" b="1"/>
          </a:p>
          <a:p>
            <a:pPr marL="457200" lvl="0" indent="-406400" algn="l" rtl="0">
              <a:spcBef>
                <a:spcPts val="0"/>
              </a:spcBef>
              <a:spcAft>
                <a:spcPts val="0"/>
              </a:spcAft>
              <a:buSzPts val="2800"/>
              <a:buChar char="●"/>
            </a:pPr>
            <a:r>
              <a:rPr lang="en" sz="2800" b="1"/>
              <a:t>Are any of your classes available yet?</a:t>
            </a:r>
            <a:endParaRPr sz="2800" b="1"/>
          </a:p>
          <a:p>
            <a:pPr marL="457200" lvl="0" indent="-406400" algn="l" rtl="0">
              <a:spcBef>
                <a:spcPts val="0"/>
              </a:spcBef>
              <a:spcAft>
                <a:spcPts val="0"/>
              </a:spcAft>
              <a:buSzPts val="2800"/>
              <a:buChar char="●"/>
            </a:pPr>
            <a:r>
              <a:rPr lang="en" sz="2800" b="1"/>
              <a:t>Have any professors posted a welcome message or other info?</a:t>
            </a:r>
            <a:endParaRPr sz="2800" b="1"/>
          </a:p>
        </p:txBody>
      </p:sp>
      <p:sp>
        <p:nvSpPr>
          <p:cNvPr id="271" name="Google Shape;271;p49"/>
          <p:cNvSpPr txBox="1"/>
          <p:nvPr/>
        </p:nvSpPr>
        <p:spPr>
          <a:xfrm>
            <a:off x="660900" y="385800"/>
            <a:ext cx="7822200" cy="677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3200" b="1">
                <a:solidFill>
                  <a:schemeClr val="accent6"/>
                </a:solidFill>
                <a:latin typeface="Roboto"/>
                <a:ea typeface="Roboto"/>
                <a:cs typeface="Roboto"/>
                <a:sym typeface="Roboto"/>
              </a:rPr>
              <a:t>Log in to Brightspace…</a:t>
            </a:r>
            <a:endParaRPr sz="3200" b="1">
              <a:solidFill>
                <a:schemeClr val="accent6"/>
              </a:solidFill>
              <a:latin typeface="Roboto"/>
              <a:ea typeface="Roboto"/>
              <a:cs typeface="Roboto"/>
              <a:sym typeface="Roboto"/>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p50"/>
          <p:cNvSpPr txBox="1">
            <a:spLocks noGrp="1"/>
          </p:cNvSpPr>
          <p:nvPr>
            <p:ph type="body" idx="1"/>
          </p:nvPr>
        </p:nvSpPr>
        <p:spPr>
          <a:xfrm>
            <a:off x="229100" y="4417000"/>
            <a:ext cx="8855100" cy="5988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770"/>
              <a:buNone/>
            </a:pPr>
            <a:r>
              <a:rPr lang="en" sz="1560" b="1">
                <a:solidFill>
                  <a:schemeClr val="accent6"/>
                </a:solidFill>
              </a:rPr>
              <a:t>OpenLab (OL) is similar to Brighspace– this is a place where your courses live online. Some professors may use it in a similar way as Brightspace. OL also has projects, clubs, and portfolios, which you will not find on Brightspace</a:t>
            </a:r>
            <a:r>
              <a:rPr lang="en" sz="1360">
                <a:solidFill>
                  <a:schemeClr val="accent6"/>
                </a:solidFill>
              </a:rPr>
              <a:t>.</a:t>
            </a:r>
            <a:endParaRPr sz="1360">
              <a:solidFill>
                <a:schemeClr val="accent6"/>
              </a:solidFill>
            </a:endParaRPr>
          </a:p>
        </p:txBody>
      </p:sp>
      <p:pic>
        <p:nvPicPr>
          <p:cNvPr id="277" name="Google Shape;277;p50"/>
          <p:cNvPicPr preferRelativeResize="0"/>
          <p:nvPr/>
        </p:nvPicPr>
        <p:blipFill rotWithShape="1">
          <a:blip r:embed="rId3">
            <a:alphaModFix/>
          </a:blip>
          <a:srcRect/>
          <a:stretch/>
        </p:blipFill>
        <p:spPr>
          <a:xfrm>
            <a:off x="1057375" y="118025"/>
            <a:ext cx="6972901" cy="4182575"/>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Google Shape;282;p51"/>
          <p:cNvSpPr txBox="1">
            <a:spLocks noGrp="1"/>
          </p:cNvSpPr>
          <p:nvPr>
            <p:ph type="body" idx="1"/>
          </p:nvPr>
        </p:nvSpPr>
        <p:spPr>
          <a:xfrm>
            <a:off x="579150" y="447525"/>
            <a:ext cx="7985700" cy="4498500"/>
          </a:xfrm>
          <a:prstGeom prst="rect">
            <a:avLst/>
          </a:prstGeom>
          <a:noFill/>
          <a:ln>
            <a:noFill/>
          </a:ln>
        </p:spPr>
        <p:txBody>
          <a:bodyPr spcFirstLastPara="1" wrap="square" lIns="91425" tIns="91425" rIns="91425" bIns="91425" anchor="ctr" anchorCtr="0">
            <a:normAutofit fontScale="92500" lnSpcReduction="20000"/>
          </a:bodyPr>
          <a:lstStyle/>
          <a:p>
            <a:pPr marL="0" lvl="0" indent="0" algn="l" rtl="0">
              <a:lnSpc>
                <a:spcPct val="120000"/>
              </a:lnSpc>
              <a:spcBef>
                <a:spcPts val="0"/>
              </a:spcBef>
              <a:spcAft>
                <a:spcPts val="0"/>
              </a:spcAft>
              <a:buSzPct val="75000"/>
              <a:buNone/>
            </a:pPr>
            <a:r>
              <a:rPr lang="en" sz="2400" b="1"/>
              <a:t>We will be using OpenLab as the classroom management tool for our CT101 Workshop.</a:t>
            </a:r>
            <a:endParaRPr sz="2400" b="1"/>
          </a:p>
          <a:p>
            <a:pPr marL="0" lvl="0" indent="0" algn="l" rtl="0">
              <a:lnSpc>
                <a:spcPct val="120000"/>
              </a:lnSpc>
              <a:spcBef>
                <a:spcPts val="1000"/>
              </a:spcBef>
              <a:spcAft>
                <a:spcPts val="0"/>
              </a:spcAft>
              <a:buSzPct val="75000"/>
              <a:buNone/>
            </a:pPr>
            <a:r>
              <a:rPr lang="en" sz="2400" b="1"/>
              <a:t>Please take a moment now to go to </a:t>
            </a:r>
            <a:r>
              <a:rPr lang="en" sz="2400" b="1" u="sng">
                <a:solidFill>
                  <a:schemeClr val="hlink"/>
                </a:solidFill>
                <a:hlinkClick r:id="rId3"/>
              </a:rPr>
              <a:t>openlab.citytech.cuny.edu</a:t>
            </a:r>
            <a:r>
              <a:rPr lang="en" sz="2400" b="1"/>
              <a:t> to set up your account and join this course!</a:t>
            </a:r>
            <a:endParaRPr sz="2400" b="1"/>
          </a:p>
          <a:p>
            <a:pPr marL="0" lvl="0" indent="0" algn="l" rtl="0">
              <a:lnSpc>
                <a:spcPct val="120000"/>
              </a:lnSpc>
              <a:spcBef>
                <a:spcPts val="1000"/>
              </a:spcBef>
              <a:spcAft>
                <a:spcPts val="0"/>
              </a:spcAft>
              <a:buSzPct val="75000"/>
              <a:buNone/>
            </a:pPr>
            <a:endParaRPr sz="2400" b="1"/>
          </a:p>
          <a:p>
            <a:pPr marL="0" lvl="0" indent="0" algn="l" rtl="0">
              <a:lnSpc>
                <a:spcPct val="120000"/>
              </a:lnSpc>
              <a:spcBef>
                <a:spcPts val="1000"/>
              </a:spcBef>
              <a:spcAft>
                <a:spcPts val="0"/>
              </a:spcAft>
              <a:buSzPct val="75000"/>
              <a:buNone/>
            </a:pPr>
            <a:endParaRPr sz="2400" b="1"/>
          </a:p>
          <a:p>
            <a:pPr marL="0" lvl="0" indent="0" algn="l" rtl="0">
              <a:lnSpc>
                <a:spcPct val="120000"/>
              </a:lnSpc>
              <a:spcBef>
                <a:spcPts val="1000"/>
              </a:spcBef>
              <a:spcAft>
                <a:spcPts val="0"/>
              </a:spcAft>
              <a:buSzPct val="75000"/>
              <a:buNone/>
            </a:pPr>
            <a:endParaRPr sz="2400" b="1"/>
          </a:p>
          <a:p>
            <a:pPr marL="0" lvl="0" indent="0" algn="l" rtl="0">
              <a:lnSpc>
                <a:spcPct val="120000"/>
              </a:lnSpc>
              <a:spcBef>
                <a:spcPts val="1000"/>
              </a:spcBef>
              <a:spcAft>
                <a:spcPts val="0"/>
              </a:spcAft>
              <a:buSzPct val="100000"/>
              <a:buNone/>
            </a:pPr>
            <a:endParaRPr/>
          </a:p>
          <a:p>
            <a:pPr marL="0" lvl="0" indent="0" algn="ctr" rtl="0">
              <a:lnSpc>
                <a:spcPct val="120000"/>
              </a:lnSpc>
              <a:spcBef>
                <a:spcPts val="1000"/>
              </a:spcBef>
              <a:spcAft>
                <a:spcPts val="1000"/>
              </a:spcAft>
              <a:buSzPct val="75000"/>
              <a:buNone/>
            </a:pPr>
            <a:r>
              <a:rPr lang="en" sz="2400" b="1">
                <a:solidFill>
                  <a:srgbClr val="000000"/>
                </a:solidFill>
                <a:highlight>
                  <a:schemeClr val="accent6"/>
                </a:highlight>
              </a:rPr>
              <a:t>[insert openlab course name to facilitate lookup]</a:t>
            </a:r>
            <a:endParaRPr sz="2400" b="1">
              <a:solidFill>
                <a:srgbClr val="000000"/>
              </a:solidFill>
              <a:highlight>
                <a:schemeClr val="accent6"/>
              </a:highlight>
            </a:endParaRPr>
          </a:p>
        </p:txBody>
      </p:sp>
      <p:pic>
        <p:nvPicPr>
          <p:cNvPr id="283" name="Google Shape;283;p51"/>
          <p:cNvPicPr preferRelativeResize="0"/>
          <p:nvPr/>
        </p:nvPicPr>
        <p:blipFill>
          <a:blip r:embed="rId4">
            <a:alphaModFix/>
          </a:blip>
          <a:stretch>
            <a:fillRect/>
          </a:stretch>
        </p:blipFill>
        <p:spPr>
          <a:xfrm>
            <a:off x="3737513" y="2571750"/>
            <a:ext cx="1668975" cy="1668975"/>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Google Shape;288;p52"/>
          <p:cNvSpPr txBox="1">
            <a:spLocks noGrp="1"/>
          </p:cNvSpPr>
          <p:nvPr>
            <p:ph type="body" idx="1"/>
          </p:nvPr>
        </p:nvSpPr>
        <p:spPr>
          <a:xfrm>
            <a:off x="319500" y="4032325"/>
            <a:ext cx="8547000" cy="8001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1800"/>
              <a:buNone/>
            </a:pPr>
            <a:r>
              <a:rPr lang="en">
                <a:solidFill>
                  <a:schemeClr val="accent6"/>
                </a:solidFill>
              </a:rPr>
              <a:t>Students may use Zoom to attend online or hybrid classes, meet with professors, attend school events, and more.</a:t>
            </a:r>
            <a:endParaRPr>
              <a:solidFill>
                <a:schemeClr val="accent6"/>
              </a:solidFill>
            </a:endParaRPr>
          </a:p>
        </p:txBody>
      </p:sp>
      <p:pic>
        <p:nvPicPr>
          <p:cNvPr id="289" name="Google Shape;289;p52">
            <a:hlinkClick r:id="rId3"/>
          </p:cNvPr>
          <p:cNvPicPr preferRelativeResize="0"/>
          <p:nvPr/>
        </p:nvPicPr>
        <p:blipFill rotWithShape="1">
          <a:blip r:embed="rId4">
            <a:alphaModFix/>
          </a:blip>
          <a:srcRect/>
          <a:stretch/>
        </p:blipFill>
        <p:spPr>
          <a:xfrm>
            <a:off x="2915850" y="816825"/>
            <a:ext cx="3354300" cy="2333425"/>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sp>
        <p:nvSpPr>
          <p:cNvPr id="294" name="Google Shape;294;p53"/>
          <p:cNvSpPr txBox="1">
            <a:spLocks noGrp="1"/>
          </p:cNvSpPr>
          <p:nvPr>
            <p:ph type="body" idx="1"/>
          </p:nvPr>
        </p:nvSpPr>
        <p:spPr>
          <a:xfrm>
            <a:off x="552650" y="4250175"/>
            <a:ext cx="8501100" cy="5988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1800"/>
              <a:buNone/>
            </a:pPr>
            <a:r>
              <a:rPr lang="en" b="1">
                <a:solidFill>
                  <a:schemeClr val="accent6"/>
                </a:solidFill>
              </a:rPr>
              <a:t>Students use CUNYfirst for management of almost all personal records. </a:t>
            </a:r>
            <a:endParaRPr b="1">
              <a:solidFill>
                <a:schemeClr val="accent6"/>
              </a:solidFill>
            </a:endParaRPr>
          </a:p>
        </p:txBody>
      </p:sp>
      <p:pic>
        <p:nvPicPr>
          <p:cNvPr id="295" name="Google Shape;295;p53"/>
          <p:cNvPicPr preferRelativeResize="0"/>
          <p:nvPr/>
        </p:nvPicPr>
        <p:blipFill rotWithShape="1">
          <a:blip r:embed="rId3">
            <a:alphaModFix/>
          </a:blip>
          <a:srcRect/>
          <a:stretch/>
        </p:blipFill>
        <p:spPr>
          <a:xfrm>
            <a:off x="651261" y="553850"/>
            <a:ext cx="7841475" cy="35200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27"/>
          <p:cNvSpPr txBox="1">
            <a:spLocks noGrp="1"/>
          </p:cNvSpPr>
          <p:nvPr>
            <p:ph type="title"/>
          </p:nvPr>
        </p:nvSpPr>
        <p:spPr>
          <a:xfrm>
            <a:off x="277200" y="1583850"/>
            <a:ext cx="4045200" cy="14823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800"/>
              <a:buNone/>
            </a:pPr>
            <a:r>
              <a:rPr lang="en" sz="4900" b="1">
                <a:solidFill>
                  <a:schemeClr val="accent6"/>
                </a:solidFill>
              </a:rPr>
              <a:t>Today’s Topics</a:t>
            </a:r>
            <a:endParaRPr sz="4900" b="1">
              <a:solidFill>
                <a:schemeClr val="accent6"/>
              </a:solidFill>
            </a:endParaRPr>
          </a:p>
        </p:txBody>
      </p:sp>
      <p:sp>
        <p:nvSpPr>
          <p:cNvPr id="137" name="Google Shape;137;p27"/>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p>
            <a:pPr marL="457200" lvl="0" indent="-342900" algn="l" rtl="0">
              <a:lnSpc>
                <a:spcPct val="115000"/>
              </a:lnSpc>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Introductions</a:t>
            </a:r>
            <a:endParaRPr>
              <a:solidFill>
                <a:schemeClr val="accent5"/>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CT101 Syllabus + Schedule Review</a:t>
            </a:r>
            <a:endParaRPr>
              <a:solidFill>
                <a:schemeClr val="accent5"/>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Learning Tools</a:t>
            </a:r>
            <a:endParaRPr>
              <a:solidFill>
                <a:schemeClr val="accent5"/>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Instructional Modalities</a:t>
            </a:r>
            <a:endParaRPr/>
          </a:p>
          <a:p>
            <a:pPr marL="457200" lvl="0" indent="-342900" algn="l" rtl="0">
              <a:lnSpc>
                <a:spcPct val="115000"/>
              </a:lnSpc>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Campus Tour/”If the Walls…”</a:t>
            </a:r>
            <a:endParaRPr>
              <a:solidFill>
                <a:schemeClr val="accent5"/>
              </a:solidFill>
              <a:latin typeface="Roboto Slab"/>
              <a:ea typeface="Roboto Slab"/>
              <a:cs typeface="Roboto Slab"/>
              <a:sym typeface="Roboto Slab"/>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300" name="Google Shape;300;p54"/>
          <p:cNvSpPr txBox="1">
            <a:spLocks noGrp="1"/>
          </p:cNvSpPr>
          <p:nvPr>
            <p:ph type="title"/>
          </p:nvPr>
        </p:nvSpPr>
        <p:spPr>
          <a:xfrm>
            <a:off x="847650" y="526350"/>
            <a:ext cx="7448700" cy="4090800"/>
          </a:xfrm>
          <a:prstGeom prst="rect">
            <a:avLst/>
          </a:prstGeom>
          <a:noFill/>
          <a:ln>
            <a:noFill/>
          </a:ln>
        </p:spPr>
        <p:txBody>
          <a:bodyPr spcFirstLastPara="1" wrap="square" lIns="91425" tIns="91425" rIns="91425" bIns="91425" anchor="ctr" anchorCtr="0">
            <a:normAutofit/>
          </a:bodyPr>
          <a:lstStyle/>
          <a:p>
            <a:pPr marL="0" lvl="0" indent="0" algn="l" rtl="0">
              <a:lnSpc>
                <a:spcPct val="115000"/>
              </a:lnSpc>
              <a:spcBef>
                <a:spcPts val="1200"/>
              </a:spcBef>
              <a:spcAft>
                <a:spcPts val="0"/>
              </a:spcAft>
              <a:buClr>
                <a:srgbClr val="000000"/>
              </a:buClr>
              <a:buSzPts val="1200"/>
              <a:buFont typeface="Arial"/>
              <a:buNone/>
            </a:pPr>
            <a:r>
              <a:rPr lang="en" sz="2400" b="1"/>
              <a:t>Log in. What is the most recent message you have received?</a:t>
            </a:r>
            <a:endParaRPr sz="2400" b="1"/>
          </a:p>
          <a:p>
            <a:pPr marL="0" lvl="0" indent="0" algn="l" rtl="0">
              <a:lnSpc>
                <a:spcPct val="115000"/>
              </a:lnSpc>
              <a:spcBef>
                <a:spcPts val="1200"/>
              </a:spcBef>
              <a:spcAft>
                <a:spcPts val="0"/>
              </a:spcAft>
              <a:buClr>
                <a:srgbClr val="000000"/>
              </a:buClr>
              <a:buSzPts val="1200"/>
              <a:buFont typeface="Arial"/>
              <a:buNone/>
            </a:pPr>
            <a:r>
              <a:rPr lang="en" sz="2400" b="1"/>
              <a:t>Have you received emails from any of your professors?</a:t>
            </a:r>
            <a:endParaRPr sz="2400" b="1"/>
          </a:p>
          <a:p>
            <a:pPr marL="0" lvl="0" indent="0" algn="l" rtl="0">
              <a:lnSpc>
                <a:spcPct val="115000"/>
              </a:lnSpc>
              <a:spcBef>
                <a:spcPts val="1200"/>
              </a:spcBef>
              <a:spcAft>
                <a:spcPts val="1200"/>
              </a:spcAft>
              <a:buClr>
                <a:srgbClr val="000000"/>
              </a:buClr>
              <a:buSzPts val="1200"/>
              <a:buFont typeface="Arial"/>
              <a:buNone/>
            </a:pPr>
            <a:r>
              <a:rPr lang="en" sz="2400" b="1"/>
              <a:t>What can you do in Outlook besides  email?</a:t>
            </a:r>
            <a:endParaRPr sz="2400" b="1"/>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5" name="Google Shape;305;p55"/>
          <p:cNvSpPr txBox="1">
            <a:spLocks noGrp="1"/>
          </p:cNvSpPr>
          <p:nvPr>
            <p:ph type="body" idx="1"/>
          </p:nvPr>
        </p:nvSpPr>
        <p:spPr>
          <a:xfrm>
            <a:off x="1365150" y="3852000"/>
            <a:ext cx="6413700" cy="1091700"/>
          </a:xfrm>
          <a:prstGeom prst="rect">
            <a:avLst/>
          </a:prstGeom>
          <a:noFill/>
          <a:ln>
            <a:noFill/>
          </a:ln>
        </p:spPr>
        <p:txBody>
          <a:bodyPr spcFirstLastPara="1" wrap="square" lIns="91425" tIns="91425" rIns="91425" bIns="91425" anchor="ctr" anchorCtr="0">
            <a:normAutofit/>
          </a:bodyPr>
          <a:lstStyle/>
          <a:p>
            <a:pPr marL="0" lvl="0" indent="0" algn="l" rtl="0">
              <a:lnSpc>
                <a:spcPct val="100000"/>
              </a:lnSpc>
              <a:spcBef>
                <a:spcPts val="0"/>
              </a:spcBef>
              <a:spcAft>
                <a:spcPts val="0"/>
              </a:spcAft>
              <a:buSzPts val="1800"/>
              <a:buNone/>
            </a:pPr>
            <a:r>
              <a:rPr lang="en" b="1">
                <a:solidFill>
                  <a:schemeClr val="accent6"/>
                </a:solidFill>
              </a:rPr>
              <a:t>Schedule Builder is a tool you can find within CUNYFirst. You can use it to help register for classes.</a:t>
            </a:r>
            <a:endParaRPr b="1">
              <a:solidFill>
                <a:schemeClr val="accent6"/>
              </a:solidFill>
            </a:endParaRPr>
          </a:p>
        </p:txBody>
      </p:sp>
      <p:pic>
        <p:nvPicPr>
          <p:cNvPr id="306" name="Google Shape;306;p55"/>
          <p:cNvPicPr preferRelativeResize="0"/>
          <p:nvPr/>
        </p:nvPicPr>
        <p:blipFill>
          <a:blip r:embed="rId3">
            <a:alphaModFix/>
          </a:blip>
          <a:stretch>
            <a:fillRect/>
          </a:stretch>
        </p:blipFill>
        <p:spPr>
          <a:xfrm>
            <a:off x="2705100" y="644350"/>
            <a:ext cx="3733800" cy="2895600"/>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p56"/>
          <p:cNvSpPr txBox="1">
            <a:spLocks noGrp="1"/>
          </p:cNvSpPr>
          <p:nvPr>
            <p:ph type="title"/>
          </p:nvPr>
        </p:nvSpPr>
        <p:spPr>
          <a:xfrm>
            <a:off x="460950" y="3983450"/>
            <a:ext cx="8222100" cy="9075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800"/>
              <a:buNone/>
            </a:pPr>
            <a:r>
              <a:rPr lang="en" sz="3120" b="1"/>
              <a:t>Schedule Builder is a planning tool that can contain draft versions of your schedule.</a:t>
            </a:r>
            <a:endParaRPr sz="3120" b="1"/>
          </a:p>
          <a:p>
            <a:pPr marL="0" lvl="0" indent="0" algn="ctr" rtl="0">
              <a:lnSpc>
                <a:spcPct val="100000"/>
              </a:lnSpc>
              <a:spcBef>
                <a:spcPts val="0"/>
              </a:spcBef>
              <a:spcAft>
                <a:spcPts val="0"/>
              </a:spcAft>
              <a:buSzPts val="4800"/>
              <a:buNone/>
            </a:pPr>
            <a:endParaRPr sz="3120" b="1"/>
          </a:p>
          <a:p>
            <a:pPr marL="0" lvl="0" indent="0" algn="ctr" rtl="0">
              <a:lnSpc>
                <a:spcPct val="100000"/>
              </a:lnSpc>
              <a:spcBef>
                <a:spcPts val="0"/>
              </a:spcBef>
              <a:spcAft>
                <a:spcPts val="0"/>
              </a:spcAft>
              <a:buSzPts val="4800"/>
              <a:buNone/>
            </a:pPr>
            <a:endParaRPr sz="3120" b="1"/>
          </a:p>
          <a:p>
            <a:pPr marL="0" lvl="0" indent="0" algn="ctr" rtl="0">
              <a:lnSpc>
                <a:spcPct val="100000"/>
              </a:lnSpc>
              <a:spcBef>
                <a:spcPts val="0"/>
              </a:spcBef>
              <a:spcAft>
                <a:spcPts val="0"/>
              </a:spcAft>
              <a:buSzPts val="4800"/>
              <a:buNone/>
            </a:pPr>
            <a:r>
              <a:rPr lang="en" sz="3120" b="1"/>
              <a:t>Do NOT use Schedule Builder to look up your schedule for the upcoming semester! </a:t>
            </a:r>
            <a:r>
              <a:rPr lang="en" sz="3120" b="1">
                <a:solidFill>
                  <a:srgbClr val="FFF2CC"/>
                </a:solidFill>
              </a:rPr>
              <a:t>Instead, use the “Course Planning and Enrollment” tile in CUNY First.</a:t>
            </a:r>
            <a:endParaRPr sz="3120" b="1">
              <a:solidFill>
                <a:srgbClr val="FFF2CC"/>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sp>
        <p:nvSpPr>
          <p:cNvPr id="316" name="Google Shape;316;p57"/>
          <p:cNvSpPr txBox="1">
            <a:spLocks noGrp="1"/>
          </p:cNvSpPr>
          <p:nvPr>
            <p:ph type="body" idx="1"/>
          </p:nvPr>
        </p:nvSpPr>
        <p:spPr>
          <a:xfrm>
            <a:off x="586050" y="4162975"/>
            <a:ext cx="7971900" cy="5988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1800"/>
              <a:buNone/>
            </a:pPr>
            <a:r>
              <a:rPr lang="en" sz="1865" b="1">
                <a:solidFill>
                  <a:schemeClr val="accent6"/>
                </a:solidFill>
              </a:rPr>
              <a:t>DegreeWorks can also be found within CUNYFirst. Use it to track academic progress and degree requirements.</a:t>
            </a:r>
            <a:endParaRPr sz="1865" b="1">
              <a:solidFill>
                <a:schemeClr val="accent6"/>
              </a:solidFill>
            </a:endParaRPr>
          </a:p>
        </p:txBody>
      </p:sp>
      <p:pic>
        <p:nvPicPr>
          <p:cNvPr id="317" name="Google Shape;317;p57"/>
          <p:cNvPicPr preferRelativeResize="0"/>
          <p:nvPr/>
        </p:nvPicPr>
        <p:blipFill>
          <a:blip r:embed="rId3">
            <a:alphaModFix/>
          </a:blip>
          <a:stretch>
            <a:fillRect/>
          </a:stretch>
        </p:blipFill>
        <p:spPr>
          <a:xfrm>
            <a:off x="2814638" y="728075"/>
            <a:ext cx="3514725" cy="2705100"/>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Google Shape;322;p58"/>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Instructional Modalities</a:t>
            </a:r>
            <a:endParaRPr b="1">
              <a:solidFill>
                <a:schemeClr val="accent5"/>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sp>
        <p:nvSpPr>
          <p:cNvPr id="327" name="Google Shape;327;p59"/>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Instructional Modalities at City Tech</a:t>
            </a:r>
            <a:endParaRPr b="1">
              <a:solidFill>
                <a:schemeClr val="accent5"/>
              </a:solidFill>
            </a:endParaRPr>
          </a:p>
        </p:txBody>
      </p:sp>
      <p:sp>
        <p:nvSpPr>
          <p:cNvPr id="328" name="Google Shape;328;p59"/>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Autofit/>
          </a:bodyPr>
          <a:lstStyle/>
          <a:p>
            <a:pPr marL="457200" lvl="0" indent="-374650" algn="l" rtl="0">
              <a:lnSpc>
                <a:spcPct val="115000"/>
              </a:lnSpc>
              <a:spcBef>
                <a:spcPts val="0"/>
              </a:spcBef>
              <a:spcAft>
                <a:spcPts val="0"/>
              </a:spcAft>
              <a:buSzPts val="2300"/>
              <a:buFont typeface="Roboto Slab"/>
              <a:buChar char="●"/>
            </a:pPr>
            <a:r>
              <a:rPr lang="en" sz="2300">
                <a:latin typeface="Roboto Slab"/>
                <a:ea typeface="Roboto Slab"/>
                <a:cs typeface="Roboto Slab"/>
                <a:sym typeface="Roboto Slab"/>
              </a:rPr>
              <a:t>In person</a:t>
            </a:r>
            <a:endParaRPr sz="2300">
              <a:latin typeface="Roboto Slab"/>
              <a:ea typeface="Roboto Slab"/>
              <a:cs typeface="Roboto Slab"/>
              <a:sym typeface="Roboto Slab"/>
            </a:endParaRPr>
          </a:p>
          <a:p>
            <a:pPr marL="457200" lvl="0" indent="-374650" algn="l" rtl="0">
              <a:lnSpc>
                <a:spcPct val="115000"/>
              </a:lnSpc>
              <a:spcBef>
                <a:spcPts val="0"/>
              </a:spcBef>
              <a:spcAft>
                <a:spcPts val="0"/>
              </a:spcAft>
              <a:buSzPts val="2300"/>
              <a:buFont typeface="Roboto Slab"/>
              <a:buChar char="●"/>
            </a:pPr>
            <a:r>
              <a:rPr lang="en" sz="2300">
                <a:latin typeface="Roboto Slab"/>
                <a:ea typeface="Roboto Slab"/>
                <a:cs typeface="Roboto Slab"/>
                <a:sym typeface="Roboto Slab"/>
              </a:rPr>
              <a:t>Online</a:t>
            </a:r>
            <a:endParaRPr sz="2300">
              <a:latin typeface="Roboto Slab"/>
              <a:ea typeface="Roboto Slab"/>
              <a:cs typeface="Roboto Slab"/>
              <a:sym typeface="Roboto Slab"/>
            </a:endParaRPr>
          </a:p>
          <a:p>
            <a:pPr marL="914400" lvl="1" indent="-349250" algn="l" rtl="0">
              <a:lnSpc>
                <a:spcPct val="115000"/>
              </a:lnSpc>
              <a:spcBef>
                <a:spcPts val="0"/>
              </a:spcBef>
              <a:spcAft>
                <a:spcPts val="0"/>
              </a:spcAft>
              <a:buSzPts val="1900"/>
              <a:buFont typeface="Roboto Slab"/>
              <a:buChar char="○"/>
            </a:pPr>
            <a:r>
              <a:rPr lang="en" sz="1900">
                <a:latin typeface="Roboto Slab"/>
                <a:ea typeface="Roboto Slab"/>
                <a:cs typeface="Roboto Slab"/>
                <a:sym typeface="Roboto Slab"/>
              </a:rPr>
              <a:t>Synchronous</a:t>
            </a:r>
            <a:endParaRPr sz="1900">
              <a:latin typeface="Roboto Slab"/>
              <a:ea typeface="Roboto Slab"/>
              <a:cs typeface="Roboto Slab"/>
              <a:sym typeface="Roboto Slab"/>
            </a:endParaRPr>
          </a:p>
          <a:p>
            <a:pPr marL="914400" lvl="1" indent="-349250" algn="l" rtl="0">
              <a:lnSpc>
                <a:spcPct val="115000"/>
              </a:lnSpc>
              <a:spcBef>
                <a:spcPts val="0"/>
              </a:spcBef>
              <a:spcAft>
                <a:spcPts val="0"/>
              </a:spcAft>
              <a:buSzPts val="1900"/>
              <a:buFont typeface="Roboto Slab"/>
              <a:buChar char="○"/>
            </a:pPr>
            <a:r>
              <a:rPr lang="en" sz="1900">
                <a:latin typeface="Roboto Slab"/>
                <a:ea typeface="Roboto Slab"/>
                <a:cs typeface="Roboto Slab"/>
                <a:sym typeface="Roboto Slab"/>
              </a:rPr>
              <a:t>Asynchronous</a:t>
            </a:r>
            <a:endParaRPr sz="1900">
              <a:latin typeface="Roboto Slab"/>
              <a:ea typeface="Roboto Slab"/>
              <a:cs typeface="Roboto Slab"/>
              <a:sym typeface="Roboto Slab"/>
            </a:endParaRPr>
          </a:p>
          <a:p>
            <a:pPr marL="457200" lvl="0" indent="-374650" algn="l" rtl="0">
              <a:lnSpc>
                <a:spcPct val="115000"/>
              </a:lnSpc>
              <a:spcBef>
                <a:spcPts val="0"/>
              </a:spcBef>
              <a:spcAft>
                <a:spcPts val="0"/>
              </a:spcAft>
              <a:buSzPts val="2300"/>
              <a:buFont typeface="Roboto Slab"/>
              <a:buChar char="●"/>
            </a:pPr>
            <a:r>
              <a:rPr lang="en" sz="2300">
                <a:latin typeface="Roboto Slab"/>
                <a:ea typeface="Roboto Slab"/>
                <a:cs typeface="Roboto Slab"/>
                <a:sym typeface="Roboto Slab"/>
              </a:rPr>
              <a:t>Hybrid</a:t>
            </a:r>
            <a:endParaRPr sz="2300">
              <a:latin typeface="Roboto Slab"/>
              <a:ea typeface="Roboto Slab"/>
              <a:cs typeface="Roboto Slab"/>
              <a:sym typeface="Roboto Slab"/>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Google Shape;333;p60"/>
          <p:cNvSpPr txBox="1">
            <a:spLocks noGrp="1"/>
          </p:cNvSpPr>
          <p:nvPr>
            <p:ph type="title"/>
          </p:nvPr>
        </p:nvSpPr>
        <p:spPr>
          <a:xfrm>
            <a:off x="387900" y="555600"/>
            <a:ext cx="2808000" cy="7557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2400"/>
              <a:buNone/>
            </a:pPr>
            <a:r>
              <a:rPr lang="en" b="1">
                <a:solidFill>
                  <a:schemeClr val="accent5"/>
                </a:solidFill>
              </a:rPr>
              <a:t>Modalities</a:t>
            </a:r>
            <a:endParaRPr b="1">
              <a:solidFill>
                <a:schemeClr val="accent5"/>
              </a:solidFill>
            </a:endParaRPr>
          </a:p>
        </p:txBody>
      </p:sp>
      <p:sp>
        <p:nvSpPr>
          <p:cNvPr id="334" name="Google Shape;334;p60"/>
          <p:cNvSpPr txBox="1">
            <a:spLocks noGrp="1"/>
          </p:cNvSpPr>
          <p:nvPr>
            <p:ph type="body" idx="1"/>
          </p:nvPr>
        </p:nvSpPr>
        <p:spPr>
          <a:xfrm>
            <a:off x="387900" y="1594025"/>
            <a:ext cx="2808000" cy="2681100"/>
          </a:xfrm>
          <a:prstGeom prst="rect">
            <a:avLst/>
          </a:prstGeom>
          <a:noFill/>
          <a:ln>
            <a:noFill/>
          </a:ln>
        </p:spPr>
        <p:txBody>
          <a:bodyPr spcFirstLastPara="1" wrap="square" lIns="91425" tIns="91425" rIns="91425" bIns="91425" anchor="t" anchorCtr="0">
            <a:normAutofit/>
          </a:bodyPr>
          <a:lstStyle/>
          <a:p>
            <a:pPr marL="457200" lvl="0" indent="-311150" algn="l" rtl="0">
              <a:lnSpc>
                <a:spcPct val="115000"/>
              </a:lnSpc>
              <a:spcBef>
                <a:spcPts val="0"/>
              </a:spcBef>
              <a:spcAft>
                <a:spcPts val="0"/>
              </a:spcAft>
              <a:buSzPts val="1300"/>
              <a:buFont typeface="Roboto Slab"/>
              <a:buChar char="-"/>
            </a:pPr>
            <a:r>
              <a:rPr lang="en" sz="1300">
                <a:latin typeface="Roboto Slab"/>
                <a:ea typeface="Roboto Slab"/>
                <a:cs typeface="Roboto Slab"/>
                <a:sym typeface="Roboto Slab"/>
              </a:rPr>
              <a:t>Which class is fully in person?</a:t>
            </a:r>
            <a:endParaRPr sz="1300">
              <a:latin typeface="Roboto Slab"/>
              <a:ea typeface="Roboto Slab"/>
              <a:cs typeface="Roboto Slab"/>
              <a:sym typeface="Roboto Slab"/>
            </a:endParaRPr>
          </a:p>
          <a:p>
            <a:pPr marL="457200" lvl="0" indent="-311150" algn="l" rtl="0">
              <a:lnSpc>
                <a:spcPct val="115000"/>
              </a:lnSpc>
              <a:spcBef>
                <a:spcPts val="1000"/>
              </a:spcBef>
              <a:spcAft>
                <a:spcPts val="0"/>
              </a:spcAft>
              <a:buSzPts val="1300"/>
              <a:buFont typeface="Roboto Slab"/>
              <a:buChar char="-"/>
            </a:pPr>
            <a:r>
              <a:rPr lang="en" sz="1300">
                <a:latin typeface="Roboto Slab"/>
                <a:ea typeface="Roboto Slab"/>
                <a:cs typeface="Roboto Slab"/>
                <a:sym typeface="Roboto Slab"/>
              </a:rPr>
              <a:t>Which class is Online, Synchronous?</a:t>
            </a:r>
            <a:endParaRPr sz="1300">
              <a:latin typeface="Roboto Slab"/>
              <a:ea typeface="Roboto Slab"/>
              <a:cs typeface="Roboto Slab"/>
              <a:sym typeface="Roboto Slab"/>
            </a:endParaRPr>
          </a:p>
          <a:p>
            <a:pPr marL="457200" lvl="0" indent="-311150" algn="l" rtl="0">
              <a:lnSpc>
                <a:spcPct val="115000"/>
              </a:lnSpc>
              <a:spcBef>
                <a:spcPts val="1000"/>
              </a:spcBef>
              <a:spcAft>
                <a:spcPts val="0"/>
              </a:spcAft>
              <a:buSzPts val="1300"/>
              <a:buFont typeface="Roboto Slab"/>
              <a:buChar char="-"/>
            </a:pPr>
            <a:r>
              <a:rPr lang="en" sz="1300">
                <a:latin typeface="Roboto Slab"/>
                <a:ea typeface="Roboto Slab"/>
                <a:cs typeface="Roboto Slab"/>
                <a:sym typeface="Roboto Slab"/>
              </a:rPr>
              <a:t>Which class is Online, Asynchronous?</a:t>
            </a:r>
            <a:endParaRPr sz="1300">
              <a:latin typeface="Roboto Slab"/>
              <a:ea typeface="Roboto Slab"/>
              <a:cs typeface="Roboto Slab"/>
              <a:sym typeface="Roboto Slab"/>
            </a:endParaRPr>
          </a:p>
          <a:p>
            <a:pPr marL="457200" lvl="0" indent="-311150" algn="l" rtl="0">
              <a:lnSpc>
                <a:spcPct val="115000"/>
              </a:lnSpc>
              <a:spcBef>
                <a:spcPts val="1000"/>
              </a:spcBef>
              <a:spcAft>
                <a:spcPts val="1000"/>
              </a:spcAft>
              <a:buSzPts val="1300"/>
              <a:buFont typeface="Roboto Slab"/>
              <a:buChar char="-"/>
            </a:pPr>
            <a:r>
              <a:rPr lang="en" sz="1300">
                <a:latin typeface="Roboto Slab"/>
                <a:ea typeface="Roboto Slab"/>
                <a:cs typeface="Roboto Slab"/>
                <a:sym typeface="Roboto Slab"/>
              </a:rPr>
              <a:t>Which class is Hybrid?</a:t>
            </a:r>
            <a:endParaRPr sz="1300">
              <a:latin typeface="Roboto Slab"/>
              <a:ea typeface="Roboto Slab"/>
              <a:cs typeface="Roboto Slab"/>
              <a:sym typeface="Roboto Slab"/>
            </a:endParaRPr>
          </a:p>
        </p:txBody>
      </p:sp>
      <p:pic>
        <p:nvPicPr>
          <p:cNvPr id="335" name="Google Shape;335;p60"/>
          <p:cNvPicPr preferRelativeResize="0"/>
          <p:nvPr/>
        </p:nvPicPr>
        <p:blipFill rotWithShape="1">
          <a:blip r:embed="rId3">
            <a:alphaModFix/>
          </a:blip>
          <a:srcRect/>
          <a:stretch/>
        </p:blipFill>
        <p:spPr>
          <a:xfrm>
            <a:off x="3577400" y="627188"/>
            <a:ext cx="5391750" cy="3889125"/>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pic>
        <p:nvPicPr>
          <p:cNvPr id="340" name="Google Shape;340;p61"/>
          <p:cNvPicPr preferRelativeResize="0"/>
          <p:nvPr/>
        </p:nvPicPr>
        <p:blipFill rotWithShape="1">
          <a:blip r:embed="rId3">
            <a:alphaModFix/>
          </a:blip>
          <a:srcRect/>
          <a:stretch/>
        </p:blipFill>
        <p:spPr>
          <a:xfrm>
            <a:off x="51125" y="555025"/>
            <a:ext cx="5643301" cy="1891834"/>
          </a:xfrm>
          <a:prstGeom prst="rect">
            <a:avLst/>
          </a:prstGeom>
          <a:noFill/>
          <a:ln>
            <a:noFill/>
          </a:ln>
        </p:spPr>
      </p:pic>
      <p:pic>
        <p:nvPicPr>
          <p:cNvPr id="341" name="Google Shape;341;p61"/>
          <p:cNvPicPr preferRelativeResize="0"/>
          <p:nvPr/>
        </p:nvPicPr>
        <p:blipFill rotWithShape="1">
          <a:blip r:embed="rId4">
            <a:alphaModFix/>
          </a:blip>
          <a:srcRect/>
          <a:stretch/>
        </p:blipFill>
        <p:spPr>
          <a:xfrm>
            <a:off x="51125" y="2677718"/>
            <a:ext cx="5643300" cy="2096083"/>
          </a:xfrm>
          <a:prstGeom prst="rect">
            <a:avLst/>
          </a:prstGeom>
          <a:noFill/>
          <a:ln>
            <a:noFill/>
          </a:ln>
        </p:spPr>
      </p:pic>
      <p:pic>
        <p:nvPicPr>
          <p:cNvPr id="342" name="Google Shape;342;p61"/>
          <p:cNvPicPr preferRelativeResize="0"/>
          <p:nvPr/>
        </p:nvPicPr>
        <p:blipFill rotWithShape="1">
          <a:blip r:embed="rId5">
            <a:alphaModFix/>
          </a:blip>
          <a:srcRect/>
          <a:stretch/>
        </p:blipFill>
        <p:spPr>
          <a:xfrm>
            <a:off x="5808875" y="1348775"/>
            <a:ext cx="3258925" cy="2573675"/>
          </a:xfrm>
          <a:prstGeom prst="rect">
            <a:avLst/>
          </a:prstGeom>
          <a:noFill/>
          <a:ln>
            <a:noFill/>
          </a:ln>
        </p:spPr>
      </p:pic>
      <p:sp>
        <p:nvSpPr>
          <p:cNvPr id="343" name="Google Shape;343;p61"/>
          <p:cNvSpPr/>
          <p:nvPr/>
        </p:nvSpPr>
        <p:spPr>
          <a:xfrm>
            <a:off x="6119825" y="1702750"/>
            <a:ext cx="1248000" cy="513300"/>
          </a:xfrm>
          <a:prstGeom prst="ellipse">
            <a:avLst/>
          </a:prstGeom>
          <a:noFill/>
          <a:ln w="3810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4" name="Google Shape;344;p61"/>
          <p:cNvSpPr/>
          <p:nvPr/>
        </p:nvSpPr>
        <p:spPr>
          <a:xfrm>
            <a:off x="6119825" y="2315100"/>
            <a:ext cx="1248000" cy="513300"/>
          </a:xfrm>
          <a:prstGeom prst="ellipse">
            <a:avLst/>
          </a:prstGeom>
          <a:noFill/>
          <a:ln w="3810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345" name="Google Shape;345;p61"/>
          <p:cNvCxnSpPr/>
          <p:nvPr/>
        </p:nvCxnSpPr>
        <p:spPr>
          <a:xfrm rot="10800000">
            <a:off x="5405215" y="1761521"/>
            <a:ext cx="714600" cy="187500"/>
          </a:xfrm>
          <a:prstGeom prst="straightConnector1">
            <a:avLst/>
          </a:prstGeom>
          <a:noFill/>
          <a:ln w="38100" cap="flat" cmpd="sng">
            <a:solidFill>
              <a:schemeClr val="accent5"/>
            </a:solidFill>
            <a:prstDash val="solid"/>
            <a:round/>
            <a:headEnd type="none" w="sm" len="sm"/>
            <a:tailEnd type="triangle" w="med" len="med"/>
          </a:ln>
        </p:spPr>
      </p:cxnSp>
      <p:cxnSp>
        <p:nvCxnSpPr>
          <p:cNvPr id="346" name="Google Shape;346;p61"/>
          <p:cNvCxnSpPr>
            <a:stCxn id="344" idx="3"/>
          </p:cNvCxnSpPr>
          <p:nvPr/>
        </p:nvCxnSpPr>
        <p:spPr>
          <a:xfrm flipH="1">
            <a:off x="5374990" y="2753229"/>
            <a:ext cx="927600" cy="769800"/>
          </a:xfrm>
          <a:prstGeom prst="straightConnector1">
            <a:avLst/>
          </a:prstGeom>
          <a:noFill/>
          <a:ln w="38100" cap="flat" cmpd="sng">
            <a:solidFill>
              <a:schemeClr val="accent5"/>
            </a:solidFill>
            <a:prstDash val="solid"/>
            <a:round/>
            <a:headEnd type="none" w="sm" len="sm"/>
            <a:tailEnd type="triangle" w="med" len="med"/>
          </a:ln>
        </p:spPr>
      </p:cxn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50"/>
        <p:cNvGrpSpPr/>
        <p:nvPr/>
      </p:nvGrpSpPr>
      <p:grpSpPr>
        <a:xfrm>
          <a:off x="0" y="0"/>
          <a:ext cx="0" cy="0"/>
          <a:chOff x="0" y="0"/>
          <a:chExt cx="0" cy="0"/>
        </a:xfrm>
      </p:grpSpPr>
      <p:pic>
        <p:nvPicPr>
          <p:cNvPr id="351" name="Google Shape;351;p62"/>
          <p:cNvPicPr preferRelativeResize="0"/>
          <p:nvPr/>
        </p:nvPicPr>
        <p:blipFill rotWithShape="1">
          <a:blip r:embed="rId3">
            <a:alphaModFix/>
          </a:blip>
          <a:srcRect/>
          <a:stretch/>
        </p:blipFill>
        <p:spPr>
          <a:xfrm>
            <a:off x="5808875" y="1348775"/>
            <a:ext cx="3258925" cy="2573675"/>
          </a:xfrm>
          <a:prstGeom prst="rect">
            <a:avLst/>
          </a:prstGeom>
          <a:noFill/>
          <a:ln>
            <a:noFill/>
          </a:ln>
        </p:spPr>
      </p:pic>
      <p:pic>
        <p:nvPicPr>
          <p:cNvPr id="352" name="Google Shape;352;p62"/>
          <p:cNvPicPr preferRelativeResize="0"/>
          <p:nvPr/>
        </p:nvPicPr>
        <p:blipFill rotWithShape="1">
          <a:blip r:embed="rId4">
            <a:alphaModFix/>
          </a:blip>
          <a:srcRect/>
          <a:stretch/>
        </p:blipFill>
        <p:spPr>
          <a:xfrm>
            <a:off x="152400" y="304800"/>
            <a:ext cx="5580275" cy="2164423"/>
          </a:xfrm>
          <a:prstGeom prst="rect">
            <a:avLst/>
          </a:prstGeom>
          <a:noFill/>
          <a:ln>
            <a:noFill/>
          </a:ln>
        </p:spPr>
      </p:pic>
      <p:pic>
        <p:nvPicPr>
          <p:cNvPr id="353" name="Google Shape;353;p62"/>
          <p:cNvPicPr preferRelativeResize="0"/>
          <p:nvPr/>
        </p:nvPicPr>
        <p:blipFill rotWithShape="1">
          <a:blip r:embed="rId5">
            <a:alphaModFix/>
          </a:blip>
          <a:srcRect/>
          <a:stretch/>
        </p:blipFill>
        <p:spPr>
          <a:xfrm>
            <a:off x="152400" y="2850223"/>
            <a:ext cx="5580275" cy="1852210"/>
          </a:xfrm>
          <a:prstGeom prst="rect">
            <a:avLst/>
          </a:prstGeom>
          <a:noFill/>
          <a:ln>
            <a:noFill/>
          </a:ln>
        </p:spPr>
      </p:pic>
      <p:sp>
        <p:nvSpPr>
          <p:cNvPr id="354" name="Google Shape;354;p62"/>
          <p:cNvSpPr/>
          <p:nvPr/>
        </p:nvSpPr>
        <p:spPr>
          <a:xfrm>
            <a:off x="6119825" y="3361850"/>
            <a:ext cx="1248000" cy="513300"/>
          </a:xfrm>
          <a:prstGeom prst="ellipse">
            <a:avLst/>
          </a:prstGeom>
          <a:noFill/>
          <a:ln w="3810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5" name="Google Shape;355;p62"/>
          <p:cNvSpPr/>
          <p:nvPr/>
        </p:nvSpPr>
        <p:spPr>
          <a:xfrm>
            <a:off x="6119825" y="2850225"/>
            <a:ext cx="1248000" cy="513300"/>
          </a:xfrm>
          <a:prstGeom prst="ellipse">
            <a:avLst/>
          </a:prstGeom>
          <a:noFill/>
          <a:ln w="3810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356" name="Google Shape;356;p62"/>
          <p:cNvCxnSpPr>
            <a:stCxn id="355" idx="1"/>
          </p:cNvCxnSpPr>
          <p:nvPr/>
        </p:nvCxnSpPr>
        <p:spPr>
          <a:xfrm rot="10800000">
            <a:off x="5606590" y="2214396"/>
            <a:ext cx="696000" cy="711000"/>
          </a:xfrm>
          <a:prstGeom prst="straightConnector1">
            <a:avLst/>
          </a:prstGeom>
          <a:noFill/>
          <a:ln w="38100" cap="flat" cmpd="sng">
            <a:solidFill>
              <a:schemeClr val="accent5"/>
            </a:solidFill>
            <a:prstDash val="solid"/>
            <a:round/>
            <a:headEnd type="none" w="sm" len="sm"/>
            <a:tailEnd type="triangle" w="med" len="med"/>
          </a:ln>
        </p:spPr>
      </p:cxnSp>
      <p:cxnSp>
        <p:nvCxnSpPr>
          <p:cNvPr id="357" name="Google Shape;357;p62"/>
          <p:cNvCxnSpPr>
            <a:stCxn id="354" idx="3"/>
          </p:cNvCxnSpPr>
          <p:nvPr/>
        </p:nvCxnSpPr>
        <p:spPr>
          <a:xfrm rot="10800000">
            <a:off x="5279590" y="3764579"/>
            <a:ext cx="1023000" cy="35400"/>
          </a:xfrm>
          <a:prstGeom prst="straightConnector1">
            <a:avLst/>
          </a:prstGeom>
          <a:noFill/>
          <a:ln w="38100" cap="flat" cmpd="sng">
            <a:solidFill>
              <a:schemeClr val="accent5"/>
            </a:solidFill>
            <a:prstDash val="solid"/>
            <a:round/>
            <a:headEnd type="none" w="sm" len="sm"/>
            <a:tailEnd type="triangle" w="med" len="med"/>
          </a:ln>
        </p:spPr>
      </p:cxn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sp>
        <p:nvSpPr>
          <p:cNvPr id="362" name="Google Shape;362;p63"/>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Schedule Issues?</a:t>
            </a:r>
            <a:endParaRPr b="1">
              <a:solidFill>
                <a:schemeClr val="accent5"/>
              </a:solidFill>
            </a:endParaRPr>
          </a:p>
        </p:txBody>
      </p:sp>
      <p:sp>
        <p:nvSpPr>
          <p:cNvPr id="363" name="Google Shape;363;p63"/>
          <p:cNvSpPr txBox="1">
            <a:spLocks noGrp="1"/>
          </p:cNvSpPr>
          <p:nvPr>
            <p:ph type="body" idx="1"/>
          </p:nvPr>
        </p:nvSpPr>
        <p:spPr>
          <a:xfrm>
            <a:off x="387900" y="2064599"/>
            <a:ext cx="8368200" cy="30789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1200"/>
              </a:spcAft>
              <a:buSzPts val="1800"/>
              <a:buNone/>
            </a:pPr>
            <a:r>
              <a:rPr lang="en">
                <a:latin typeface="Roboto Slab"/>
                <a:ea typeface="Roboto Slab"/>
                <a:cs typeface="Roboto Slab"/>
                <a:sym typeface="Roboto Slab"/>
              </a:rPr>
              <a:t>Stay at the end of the session today for help with your schedule.</a:t>
            </a:r>
            <a:endParaRPr>
              <a:latin typeface="Roboto Slab"/>
              <a:ea typeface="Roboto Slab"/>
              <a:cs typeface="Roboto Slab"/>
              <a:sym typeface="Roboto Slab"/>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28"/>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Introductions</a:t>
            </a:r>
            <a:endParaRPr b="1">
              <a:solidFill>
                <a:schemeClr val="accent5"/>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67"/>
        <p:cNvGrpSpPr/>
        <p:nvPr/>
      </p:nvGrpSpPr>
      <p:grpSpPr>
        <a:xfrm>
          <a:off x="0" y="0"/>
          <a:ext cx="0" cy="0"/>
          <a:chOff x="0" y="0"/>
          <a:chExt cx="0" cy="0"/>
        </a:xfrm>
      </p:grpSpPr>
      <p:sp>
        <p:nvSpPr>
          <p:cNvPr id="368" name="Google Shape;368;p64"/>
          <p:cNvSpPr txBox="1">
            <a:spLocks noGrp="1"/>
          </p:cNvSpPr>
          <p:nvPr>
            <p:ph type="title"/>
          </p:nvPr>
        </p:nvSpPr>
        <p:spPr>
          <a:xfrm>
            <a:off x="460950" y="847975"/>
            <a:ext cx="8222100" cy="13470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5333"/>
              <a:buNone/>
            </a:pPr>
            <a:r>
              <a:rPr lang="en" sz="4500" b="1">
                <a:solidFill>
                  <a:schemeClr val="accent5"/>
                </a:solidFill>
              </a:rPr>
              <a:t>Let’s take a tour!</a:t>
            </a:r>
            <a:endParaRPr sz="4500" b="1">
              <a:solidFill>
                <a:schemeClr val="accent5"/>
              </a:solidFill>
            </a:endParaRPr>
          </a:p>
        </p:txBody>
      </p:sp>
      <p:sp>
        <p:nvSpPr>
          <p:cNvPr id="369" name="Google Shape;369;p64"/>
          <p:cNvSpPr txBox="1">
            <a:spLocks noGrp="1"/>
          </p:cNvSpPr>
          <p:nvPr>
            <p:ph type="title"/>
          </p:nvPr>
        </p:nvSpPr>
        <p:spPr>
          <a:xfrm>
            <a:off x="390025" y="2422125"/>
            <a:ext cx="8222100" cy="17910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5333"/>
              <a:buNone/>
            </a:pPr>
            <a:r>
              <a:rPr lang="en" sz="4500" b="1">
                <a:solidFill>
                  <a:schemeClr val="accent5"/>
                </a:solidFill>
              </a:rPr>
              <a:t>or</a:t>
            </a:r>
            <a:endParaRPr sz="4500" b="1">
              <a:solidFill>
                <a:schemeClr val="accent5"/>
              </a:solidFill>
            </a:endParaRPr>
          </a:p>
          <a:p>
            <a:pPr marL="0" lvl="0" indent="0" algn="ctr" rtl="0">
              <a:lnSpc>
                <a:spcPct val="100000"/>
              </a:lnSpc>
              <a:spcBef>
                <a:spcPts val="0"/>
              </a:spcBef>
              <a:spcAft>
                <a:spcPts val="0"/>
              </a:spcAft>
              <a:buSzPts val="5333"/>
              <a:buNone/>
            </a:pPr>
            <a:r>
              <a:rPr lang="en" sz="4500" b="1">
                <a:solidFill>
                  <a:schemeClr val="accent5"/>
                </a:solidFill>
              </a:rPr>
              <a:t>If the Walls Could Talk</a:t>
            </a:r>
            <a:endParaRPr sz="4500" b="1">
              <a:solidFill>
                <a:schemeClr val="accent5"/>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73"/>
        <p:cNvGrpSpPr/>
        <p:nvPr/>
      </p:nvGrpSpPr>
      <p:grpSpPr>
        <a:xfrm>
          <a:off x="0" y="0"/>
          <a:ext cx="0" cy="0"/>
          <a:chOff x="0" y="0"/>
          <a:chExt cx="0" cy="0"/>
        </a:xfrm>
      </p:grpSpPr>
      <p:sp>
        <p:nvSpPr>
          <p:cNvPr id="374" name="Google Shape;374;p65"/>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Course Information</a:t>
            </a:r>
            <a:endParaRPr b="1">
              <a:solidFill>
                <a:schemeClr val="accent5"/>
              </a:solidFill>
            </a:endParaRPr>
          </a:p>
        </p:txBody>
      </p:sp>
      <p:sp>
        <p:nvSpPr>
          <p:cNvPr id="375" name="Google Shape;375;p65"/>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800"/>
              <a:buNone/>
            </a:pPr>
            <a:r>
              <a:rPr lang="en" dirty="0">
                <a:latin typeface="Roboto Slab"/>
                <a:ea typeface="Roboto Slab"/>
                <a:cs typeface="Roboto Slab"/>
                <a:sym typeface="Roboto Slab"/>
              </a:rPr>
              <a:t>Next Meeting: 09/10/24</a:t>
            </a:r>
          </a:p>
          <a:p>
            <a:pPr marL="0" lvl="0" indent="0" algn="l" rtl="0">
              <a:lnSpc>
                <a:spcPct val="115000"/>
              </a:lnSpc>
              <a:spcBef>
                <a:spcPts val="0"/>
              </a:spcBef>
              <a:spcAft>
                <a:spcPts val="0"/>
              </a:spcAft>
              <a:buSzPts val="1800"/>
              <a:buNone/>
            </a:pPr>
            <a:r>
              <a:rPr lang="en" dirty="0">
                <a:latin typeface="Roboto Slab"/>
                <a:ea typeface="Roboto Slab"/>
                <a:cs typeface="Roboto Slab"/>
                <a:sym typeface="Roboto Slab"/>
              </a:rPr>
              <a:t>Workshop Location: Namm 417</a:t>
            </a:r>
            <a:endParaRPr dirty="0">
              <a:latin typeface="Roboto Slab"/>
              <a:ea typeface="Roboto Slab"/>
              <a:cs typeface="Roboto Slab"/>
              <a:sym typeface="Roboto Slab"/>
            </a:endParaRPr>
          </a:p>
          <a:p>
            <a:pPr marL="0" lvl="0" indent="0" algn="l" rtl="0">
              <a:lnSpc>
                <a:spcPct val="115000"/>
              </a:lnSpc>
              <a:spcBef>
                <a:spcPts val="1200"/>
              </a:spcBef>
              <a:spcAft>
                <a:spcPts val="0"/>
              </a:spcAft>
              <a:buSzPts val="1800"/>
              <a:buNone/>
            </a:pPr>
            <a:r>
              <a:rPr lang="en" dirty="0">
                <a:latin typeface="Roboto Slab"/>
                <a:ea typeface="Roboto Slab"/>
                <a:cs typeface="Roboto Slab"/>
                <a:sym typeface="Roboto Slab"/>
              </a:rPr>
              <a:t>Open Lab site: ADD LINK</a:t>
            </a:r>
            <a:endParaRPr dirty="0">
              <a:solidFill>
                <a:schemeClr val="accent6"/>
              </a:solidFill>
              <a:latin typeface="Roboto Slab"/>
              <a:ea typeface="Roboto Slab"/>
              <a:cs typeface="Roboto Slab"/>
              <a:sym typeface="Roboto Slab"/>
            </a:endParaRPr>
          </a:p>
          <a:p>
            <a:pPr marL="0" lvl="0" indent="0" algn="l" rtl="0">
              <a:lnSpc>
                <a:spcPct val="115000"/>
              </a:lnSpc>
              <a:spcBef>
                <a:spcPts val="1200"/>
              </a:spcBef>
              <a:spcAft>
                <a:spcPts val="0"/>
              </a:spcAft>
              <a:buSzPts val="1800"/>
              <a:buNone/>
            </a:pPr>
            <a:r>
              <a:rPr lang="en" dirty="0">
                <a:latin typeface="Roboto Slab"/>
                <a:ea typeface="Roboto Slab"/>
                <a:cs typeface="Roboto Slab"/>
                <a:sym typeface="Roboto Slab"/>
              </a:rPr>
              <a:t>Prof. email: gperreira@citytech.cuny.edu</a:t>
            </a:r>
            <a:endParaRPr dirty="0">
              <a:latin typeface="Roboto Slab"/>
              <a:ea typeface="Roboto Slab"/>
              <a:cs typeface="Roboto Slab"/>
              <a:sym typeface="Roboto Slab"/>
            </a:endParaRPr>
          </a:p>
          <a:p>
            <a:pPr marL="0" lvl="0" indent="0" algn="l" rtl="0">
              <a:lnSpc>
                <a:spcPct val="115000"/>
              </a:lnSpc>
              <a:spcBef>
                <a:spcPts val="1200"/>
              </a:spcBef>
              <a:spcAft>
                <a:spcPts val="0"/>
              </a:spcAft>
              <a:buSzPts val="1800"/>
              <a:buNone/>
            </a:pPr>
            <a:r>
              <a:rPr lang="en" dirty="0">
                <a:latin typeface="Roboto Slab"/>
                <a:ea typeface="Roboto Slab"/>
                <a:cs typeface="Roboto Slab"/>
                <a:sym typeface="Roboto Slab"/>
              </a:rPr>
              <a:t>Peer Mentor 1 Email: aurora.hidalgo@mail.citytech.cuny.edu</a:t>
            </a:r>
            <a:endParaRPr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79"/>
        <p:cNvGrpSpPr/>
        <p:nvPr/>
      </p:nvGrpSpPr>
      <p:grpSpPr>
        <a:xfrm>
          <a:off x="0" y="0"/>
          <a:ext cx="0" cy="0"/>
          <a:chOff x="0" y="0"/>
          <a:chExt cx="0" cy="0"/>
        </a:xfrm>
      </p:grpSpPr>
      <p:sp>
        <p:nvSpPr>
          <p:cNvPr id="380" name="Google Shape;380;p66"/>
          <p:cNvSpPr txBox="1">
            <a:spLocks noGrp="1"/>
          </p:cNvSpPr>
          <p:nvPr>
            <p:ph type="title"/>
          </p:nvPr>
        </p:nvSpPr>
        <p:spPr>
          <a:xfrm>
            <a:off x="277200" y="1583850"/>
            <a:ext cx="4045200" cy="14823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800"/>
              <a:buNone/>
            </a:pPr>
            <a:r>
              <a:rPr lang="en" sz="4900" b="1">
                <a:solidFill>
                  <a:schemeClr val="accent6"/>
                </a:solidFill>
              </a:rPr>
              <a:t>Recap</a:t>
            </a:r>
            <a:endParaRPr sz="4900" b="1">
              <a:solidFill>
                <a:schemeClr val="accent6"/>
              </a:solidFill>
            </a:endParaRPr>
          </a:p>
        </p:txBody>
      </p:sp>
      <p:sp>
        <p:nvSpPr>
          <p:cNvPr id="381" name="Google Shape;381;p66"/>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p>
            <a:pPr marL="457200" lvl="0" indent="-342900" algn="l" rtl="0">
              <a:lnSpc>
                <a:spcPct val="115000"/>
              </a:lnSpc>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Introductions</a:t>
            </a:r>
            <a:endParaRPr>
              <a:solidFill>
                <a:schemeClr val="accent5"/>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CT101 Syllabus + Schedule Review</a:t>
            </a:r>
            <a:endParaRPr>
              <a:solidFill>
                <a:schemeClr val="accent5"/>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Learning Tools</a:t>
            </a:r>
            <a:endParaRPr>
              <a:solidFill>
                <a:schemeClr val="accent5"/>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Instructional Modalities</a:t>
            </a:r>
            <a:endParaRPr/>
          </a:p>
          <a:p>
            <a:pPr marL="457200" lvl="0" indent="-342900" algn="l" rtl="0">
              <a:lnSpc>
                <a:spcPct val="115000"/>
              </a:lnSpc>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Campus Tour/”If the Walls…”</a:t>
            </a:r>
            <a:endParaRPr>
              <a:solidFill>
                <a:schemeClr val="accent5"/>
              </a:solidFill>
              <a:latin typeface="Roboto Slab"/>
              <a:ea typeface="Roboto Slab"/>
              <a:cs typeface="Roboto Slab"/>
              <a:sym typeface="Roboto Slab"/>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85"/>
        <p:cNvGrpSpPr/>
        <p:nvPr/>
      </p:nvGrpSpPr>
      <p:grpSpPr>
        <a:xfrm>
          <a:off x="0" y="0"/>
          <a:ext cx="0" cy="0"/>
          <a:chOff x="0" y="0"/>
          <a:chExt cx="0" cy="0"/>
        </a:xfrm>
      </p:grpSpPr>
      <p:sp>
        <p:nvSpPr>
          <p:cNvPr id="386" name="Google Shape;386;p67"/>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Before Session 2…</a:t>
            </a:r>
            <a:endParaRPr b="1">
              <a:solidFill>
                <a:schemeClr val="accent5"/>
              </a:solidFill>
            </a:endParaRPr>
          </a:p>
        </p:txBody>
      </p:sp>
      <p:sp>
        <p:nvSpPr>
          <p:cNvPr id="387" name="Google Shape;387;p67"/>
          <p:cNvSpPr txBox="1">
            <a:spLocks noGrp="1"/>
          </p:cNvSpPr>
          <p:nvPr>
            <p:ph type="body" idx="1"/>
          </p:nvPr>
        </p:nvSpPr>
        <p:spPr>
          <a:xfrm>
            <a:off x="387900" y="1341375"/>
            <a:ext cx="8368200" cy="3638100"/>
          </a:xfrm>
          <a:prstGeom prst="rect">
            <a:avLst/>
          </a:prstGeom>
          <a:noFill/>
          <a:ln>
            <a:noFill/>
          </a:ln>
        </p:spPr>
        <p:txBody>
          <a:bodyPr spcFirstLastPara="1" wrap="square" lIns="91425" tIns="91425" rIns="91425" bIns="91425" anchor="t" anchorCtr="0">
            <a:normAutofit fontScale="92500" lnSpcReduction="20000"/>
          </a:bodyPr>
          <a:lstStyle/>
          <a:p>
            <a:pPr marL="457200" lvl="0" indent="-310832" algn="l" rtl="0">
              <a:lnSpc>
                <a:spcPct val="115000"/>
              </a:lnSpc>
              <a:spcBef>
                <a:spcPts val="0"/>
              </a:spcBef>
              <a:spcAft>
                <a:spcPts val="0"/>
              </a:spcAft>
              <a:buSzPct val="100000"/>
              <a:buFont typeface="Roboto Slab"/>
              <a:buChar char="●"/>
            </a:pPr>
            <a:r>
              <a:rPr lang="en" sz="1400" b="1">
                <a:latin typeface="Roboto Slab"/>
                <a:ea typeface="Roboto Slab"/>
                <a:cs typeface="Roboto Slab"/>
                <a:sym typeface="Roboto Slab"/>
              </a:rPr>
              <a:t>Download and review 1101 syllabi (plural of syllabus) posted on OpenLab.</a:t>
            </a:r>
            <a:endParaRPr sz="1400" b="1">
              <a:latin typeface="Roboto Slab"/>
              <a:ea typeface="Roboto Slab"/>
              <a:cs typeface="Roboto Slab"/>
              <a:sym typeface="Roboto Slab"/>
            </a:endParaRPr>
          </a:p>
          <a:p>
            <a:pPr marL="457200" lvl="0" indent="-310832" algn="l" rtl="0">
              <a:lnSpc>
                <a:spcPct val="115000"/>
              </a:lnSpc>
              <a:spcBef>
                <a:spcPts val="0"/>
              </a:spcBef>
              <a:spcAft>
                <a:spcPts val="0"/>
              </a:spcAft>
              <a:buSzPct val="100000"/>
              <a:buFont typeface="Roboto Slab"/>
              <a:buChar char="●"/>
            </a:pPr>
            <a:r>
              <a:rPr lang="en" sz="1400" b="1">
                <a:latin typeface="Roboto Slab"/>
                <a:ea typeface="Roboto Slab"/>
                <a:cs typeface="Roboto Slab"/>
                <a:sym typeface="Roboto Slab"/>
              </a:rPr>
              <a:t>Complete Reflection on OpenLab by replying to Reflection #1 Post.</a:t>
            </a:r>
            <a:endParaRPr sz="1400" b="1">
              <a:latin typeface="Roboto Slab"/>
              <a:ea typeface="Roboto Slab"/>
              <a:cs typeface="Roboto Slab"/>
              <a:sym typeface="Roboto Slab"/>
            </a:endParaRPr>
          </a:p>
          <a:p>
            <a:pPr marL="914400" lvl="1" indent="-310832" algn="l" rtl="0">
              <a:lnSpc>
                <a:spcPct val="115000"/>
              </a:lnSpc>
              <a:spcBef>
                <a:spcPts val="0"/>
              </a:spcBef>
              <a:spcAft>
                <a:spcPts val="0"/>
              </a:spcAft>
              <a:buSzPct val="100000"/>
              <a:buFont typeface="Roboto Slab"/>
              <a:buChar char="○"/>
            </a:pPr>
            <a:r>
              <a:rPr lang="en">
                <a:latin typeface="Roboto Slab"/>
                <a:ea typeface="Roboto Slab"/>
                <a:cs typeface="Roboto Slab"/>
                <a:sym typeface="Roboto Slab"/>
              </a:rPr>
              <a:t>Remember, you must have an account and be logged in to OpenLab to reply to a post.</a:t>
            </a:r>
            <a:endParaRPr>
              <a:latin typeface="Roboto Slab"/>
              <a:ea typeface="Roboto Slab"/>
              <a:cs typeface="Roboto Slab"/>
              <a:sym typeface="Roboto Slab"/>
            </a:endParaRPr>
          </a:p>
          <a:p>
            <a:pPr marL="914400" lvl="1" indent="-310832" algn="l" rtl="0">
              <a:lnSpc>
                <a:spcPct val="115000"/>
              </a:lnSpc>
              <a:spcBef>
                <a:spcPts val="0"/>
              </a:spcBef>
              <a:spcAft>
                <a:spcPts val="0"/>
              </a:spcAft>
              <a:buSzPct val="100000"/>
              <a:buFont typeface="Roboto Slab"/>
              <a:buChar char="○"/>
            </a:pPr>
            <a:r>
              <a:rPr lang="en">
                <a:latin typeface="Roboto Slab"/>
                <a:ea typeface="Roboto Slab"/>
                <a:cs typeface="Roboto Slab"/>
                <a:sym typeface="Roboto Slab"/>
              </a:rPr>
              <a:t>How to Respond to a Reflection</a:t>
            </a:r>
            <a:endParaRPr>
              <a:latin typeface="Roboto Slab"/>
              <a:ea typeface="Roboto Slab"/>
              <a:cs typeface="Roboto Slab"/>
              <a:sym typeface="Roboto Slab"/>
            </a:endParaRPr>
          </a:p>
          <a:p>
            <a:pPr marL="1371600" lvl="0" indent="-310832" algn="l" rtl="0">
              <a:lnSpc>
                <a:spcPct val="115000"/>
              </a:lnSpc>
              <a:spcBef>
                <a:spcPts val="0"/>
              </a:spcBef>
              <a:spcAft>
                <a:spcPts val="0"/>
              </a:spcAft>
              <a:buSzPct val="100000"/>
              <a:buFont typeface="Roboto Slab"/>
              <a:buAutoNum type="arabicPeriod"/>
            </a:pPr>
            <a:r>
              <a:rPr lang="en" sz="1400">
                <a:latin typeface="Roboto Slab"/>
                <a:ea typeface="Roboto Slab"/>
                <a:cs typeface="Roboto Slab"/>
                <a:sym typeface="Roboto Slab"/>
              </a:rPr>
              <a:t>Read the Reflection post.</a:t>
            </a:r>
            <a:endParaRPr sz="1400">
              <a:latin typeface="Roboto Slab"/>
              <a:ea typeface="Roboto Slab"/>
              <a:cs typeface="Roboto Slab"/>
              <a:sym typeface="Roboto Slab"/>
            </a:endParaRPr>
          </a:p>
          <a:p>
            <a:pPr marL="1371600" lvl="0" indent="-310832" algn="l" rtl="0">
              <a:lnSpc>
                <a:spcPct val="115000"/>
              </a:lnSpc>
              <a:spcBef>
                <a:spcPts val="0"/>
              </a:spcBef>
              <a:spcAft>
                <a:spcPts val="0"/>
              </a:spcAft>
              <a:buSzPct val="100000"/>
              <a:buFont typeface="Roboto Slab"/>
              <a:buAutoNum type="arabicPeriod"/>
            </a:pPr>
            <a:r>
              <a:rPr lang="en" sz="1400">
                <a:latin typeface="Roboto Slab"/>
                <a:ea typeface="Roboto Slab"/>
                <a:cs typeface="Roboto Slab"/>
                <a:sym typeface="Roboto Slab"/>
              </a:rPr>
              <a:t>Click on Comment.</a:t>
            </a:r>
            <a:endParaRPr sz="1400">
              <a:latin typeface="Roboto Slab"/>
              <a:ea typeface="Roboto Slab"/>
              <a:cs typeface="Roboto Slab"/>
              <a:sym typeface="Roboto Slab"/>
            </a:endParaRPr>
          </a:p>
          <a:p>
            <a:pPr marL="1371600" lvl="0" indent="-310832" algn="l" rtl="0">
              <a:lnSpc>
                <a:spcPct val="115000"/>
              </a:lnSpc>
              <a:spcBef>
                <a:spcPts val="0"/>
              </a:spcBef>
              <a:spcAft>
                <a:spcPts val="0"/>
              </a:spcAft>
              <a:buSzPct val="100000"/>
              <a:buFont typeface="Roboto Slab"/>
              <a:buAutoNum type="arabicPeriod"/>
            </a:pPr>
            <a:r>
              <a:rPr lang="en" sz="1400">
                <a:latin typeface="Roboto Slab"/>
                <a:ea typeface="Roboto Slab"/>
                <a:cs typeface="Roboto Slab"/>
                <a:sym typeface="Roboto Slab"/>
              </a:rPr>
              <a:t>Write your comment in the box.</a:t>
            </a:r>
            <a:endParaRPr sz="1400">
              <a:latin typeface="Roboto Slab"/>
              <a:ea typeface="Roboto Slab"/>
              <a:cs typeface="Roboto Slab"/>
              <a:sym typeface="Roboto Slab"/>
            </a:endParaRPr>
          </a:p>
          <a:p>
            <a:pPr marL="1371600" lvl="0" indent="-310832" algn="l" rtl="0">
              <a:lnSpc>
                <a:spcPct val="115000"/>
              </a:lnSpc>
              <a:spcBef>
                <a:spcPts val="0"/>
              </a:spcBef>
              <a:spcAft>
                <a:spcPts val="0"/>
              </a:spcAft>
              <a:buSzPct val="100000"/>
              <a:buFont typeface="Roboto Slab"/>
              <a:buAutoNum type="arabicPeriod"/>
            </a:pPr>
            <a:r>
              <a:rPr lang="en" sz="1400">
                <a:latin typeface="Roboto Slab"/>
                <a:ea typeface="Roboto Slab"/>
                <a:cs typeface="Roboto Slab"/>
                <a:sym typeface="Roboto Slab"/>
              </a:rPr>
              <a:t>Click Post.</a:t>
            </a:r>
            <a:endParaRPr sz="1400" b="1">
              <a:latin typeface="Roboto Slab"/>
              <a:ea typeface="Roboto Slab"/>
              <a:cs typeface="Roboto Slab"/>
              <a:sym typeface="Roboto Slab"/>
            </a:endParaRPr>
          </a:p>
          <a:p>
            <a:pPr marL="0" lvl="0" indent="0" algn="l" rtl="0">
              <a:lnSpc>
                <a:spcPct val="115000"/>
              </a:lnSpc>
              <a:spcBef>
                <a:spcPts val="1200"/>
              </a:spcBef>
              <a:spcAft>
                <a:spcPts val="0"/>
              </a:spcAft>
              <a:buSzPct val="138996"/>
              <a:buNone/>
            </a:pPr>
            <a:endParaRPr sz="1400" b="1">
              <a:latin typeface="Roboto Slab"/>
              <a:ea typeface="Roboto Slab"/>
              <a:cs typeface="Roboto Slab"/>
              <a:sym typeface="Roboto Slab"/>
            </a:endParaRPr>
          </a:p>
          <a:p>
            <a:pPr marL="914400" lvl="0" indent="0" algn="l" rtl="0">
              <a:lnSpc>
                <a:spcPct val="115000"/>
              </a:lnSpc>
              <a:spcBef>
                <a:spcPts val="0"/>
              </a:spcBef>
              <a:spcAft>
                <a:spcPts val="0"/>
              </a:spcAft>
              <a:buSzPct val="138996"/>
              <a:buNone/>
            </a:pPr>
            <a:r>
              <a:rPr lang="en" sz="1400" b="1">
                <a:solidFill>
                  <a:schemeClr val="accent6"/>
                </a:solidFill>
                <a:latin typeface="Roboto Slab"/>
                <a:ea typeface="Roboto Slab"/>
                <a:cs typeface="Roboto Slab"/>
                <a:sym typeface="Roboto Slab"/>
              </a:rPr>
              <a:t>Reflection #1</a:t>
            </a:r>
            <a:endParaRPr sz="1400" b="1">
              <a:solidFill>
                <a:schemeClr val="accent6"/>
              </a:solidFill>
              <a:latin typeface="Roboto Slab"/>
              <a:ea typeface="Roboto Slab"/>
              <a:cs typeface="Roboto Slab"/>
              <a:sym typeface="Roboto Slab"/>
            </a:endParaRPr>
          </a:p>
          <a:p>
            <a:pPr marL="1828800" lvl="0" indent="0" algn="l" rtl="0">
              <a:lnSpc>
                <a:spcPct val="115000"/>
              </a:lnSpc>
              <a:spcBef>
                <a:spcPts val="0"/>
              </a:spcBef>
              <a:spcAft>
                <a:spcPts val="0"/>
              </a:spcAft>
              <a:buSzPct val="138996"/>
              <a:buNone/>
            </a:pPr>
            <a:r>
              <a:rPr lang="en" sz="1400" i="1">
                <a:solidFill>
                  <a:schemeClr val="accent6"/>
                </a:solidFill>
                <a:latin typeface="Roboto Slab"/>
                <a:ea typeface="Roboto Slab"/>
                <a:cs typeface="Roboto Slab"/>
                <a:sym typeface="Roboto Slab"/>
              </a:rPr>
              <a:t>What do you want your classmates to know about you? Consider </a:t>
            </a:r>
            <a:endParaRPr sz="1400" i="1">
              <a:solidFill>
                <a:schemeClr val="accent6"/>
              </a:solidFill>
              <a:latin typeface="Roboto Slab"/>
              <a:ea typeface="Roboto Slab"/>
              <a:cs typeface="Roboto Slab"/>
              <a:sym typeface="Roboto Slab"/>
            </a:endParaRPr>
          </a:p>
          <a:p>
            <a:pPr marL="1828800" lvl="0" indent="0" algn="l" rtl="0">
              <a:lnSpc>
                <a:spcPct val="115000"/>
              </a:lnSpc>
              <a:spcBef>
                <a:spcPts val="0"/>
              </a:spcBef>
              <a:spcAft>
                <a:spcPts val="0"/>
              </a:spcAft>
              <a:buSzPct val="138996"/>
              <a:buNone/>
            </a:pPr>
            <a:r>
              <a:rPr lang="en" sz="1400" i="1">
                <a:solidFill>
                  <a:schemeClr val="accent6"/>
                </a:solidFill>
                <a:latin typeface="Roboto Slab"/>
                <a:ea typeface="Roboto Slab"/>
                <a:cs typeface="Roboto Slab"/>
                <a:sym typeface="Roboto Slab"/>
              </a:rPr>
              <a:t>sharing your goals as a college student, why you chose City Tech, </a:t>
            </a:r>
            <a:endParaRPr sz="1400" i="1">
              <a:solidFill>
                <a:schemeClr val="accent6"/>
              </a:solidFill>
              <a:latin typeface="Roboto Slab"/>
              <a:ea typeface="Roboto Slab"/>
              <a:cs typeface="Roboto Slab"/>
              <a:sym typeface="Roboto Slab"/>
            </a:endParaRPr>
          </a:p>
          <a:p>
            <a:pPr marL="1828800" lvl="0" indent="0" algn="l" rtl="0">
              <a:lnSpc>
                <a:spcPct val="115000"/>
              </a:lnSpc>
              <a:spcBef>
                <a:spcPts val="0"/>
              </a:spcBef>
              <a:spcAft>
                <a:spcPts val="0"/>
              </a:spcAft>
              <a:buSzPct val="138996"/>
              <a:buNone/>
            </a:pPr>
            <a:r>
              <a:rPr lang="en" sz="1400" i="1">
                <a:solidFill>
                  <a:schemeClr val="accent6"/>
                </a:solidFill>
                <a:latin typeface="Roboto Slab"/>
                <a:ea typeface="Roboto Slab"/>
                <a:cs typeface="Roboto Slab"/>
                <a:sym typeface="Roboto Slab"/>
              </a:rPr>
              <a:t>what you hope to learn in your first semester at City Tech or </a:t>
            </a:r>
            <a:endParaRPr sz="1400" i="1">
              <a:solidFill>
                <a:schemeClr val="accent6"/>
              </a:solidFill>
              <a:latin typeface="Roboto Slab"/>
              <a:ea typeface="Roboto Slab"/>
              <a:cs typeface="Roboto Slab"/>
              <a:sym typeface="Roboto Slab"/>
            </a:endParaRPr>
          </a:p>
          <a:p>
            <a:pPr marL="1828800" lvl="0" indent="0" algn="l" rtl="0">
              <a:lnSpc>
                <a:spcPct val="115000"/>
              </a:lnSpc>
              <a:spcBef>
                <a:spcPts val="0"/>
              </a:spcBef>
              <a:spcAft>
                <a:spcPts val="0"/>
              </a:spcAft>
              <a:buSzPct val="138996"/>
              <a:buNone/>
            </a:pPr>
            <a:r>
              <a:rPr lang="en" sz="1400" i="1">
                <a:solidFill>
                  <a:schemeClr val="accent6"/>
                </a:solidFill>
                <a:latin typeface="Roboto Slab"/>
                <a:ea typeface="Roboto Slab"/>
                <a:cs typeface="Roboto Slab"/>
                <a:sym typeface="Roboto Slab"/>
              </a:rPr>
              <a:t>anything important to you.</a:t>
            </a:r>
            <a:endParaRPr sz="1400" i="1">
              <a:solidFill>
                <a:schemeClr val="accent6"/>
              </a:solidFill>
              <a:latin typeface="Roboto Slab"/>
              <a:ea typeface="Roboto Slab"/>
              <a:cs typeface="Roboto Slab"/>
              <a:sym typeface="Roboto Slab"/>
            </a:endParaRPr>
          </a:p>
          <a:p>
            <a:pPr marL="1828800" lvl="0" indent="0" algn="l" rtl="0">
              <a:lnSpc>
                <a:spcPct val="115000"/>
              </a:lnSpc>
              <a:spcBef>
                <a:spcPts val="0"/>
              </a:spcBef>
              <a:spcAft>
                <a:spcPts val="0"/>
              </a:spcAft>
              <a:buSzPct val="138996"/>
              <a:buNone/>
            </a:pPr>
            <a:endParaRPr sz="1400" i="1">
              <a:solidFill>
                <a:schemeClr val="accent6"/>
              </a:solidFill>
              <a:latin typeface="Roboto Slab"/>
              <a:ea typeface="Roboto Slab"/>
              <a:cs typeface="Roboto Slab"/>
              <a:sym typeface="Roboto Slab"/>
            </a:endParaRPr>
          </a:p>
          <a:p>
            <a:pPr marL="1828800" lvl="0" indent="0" algn="l" rtl="0">
              <a:lnSpc>
                <a:spcPct val="115000"/>
              </a:lnSpc>
              <a:spcBef>
                <a:spcPts val="0"/>
              </a:spcBef>
              <a:spcAft>
                <a:spcPts val="0"/>
              </a:spcAft>
              <a:buSzPct val="138996"/>
              <a:buNone/>
            </a:pPr>
            <a:r>
              <a:rPr lang="en" sz="1400" i="1">
                <a:solidFill>
                  <a:schemeClr val="accent6"/>
                </a:solidFill>
                <a:latin typeface="Roboto Slab"/>
                <a:ea typeface="Roboto Slab"/>
                <a:cs typeface="Roboto Slab"/>
                <a:sym typeface="Roboto Slab"/>
              </a:rPr>
              <a:t>Read other classmate’s posts and help welcome each other by </a:t>
            </a:r>
            <a:endParaRPr sz="1400" i="1">
              <a:solidFill>
                <a:schemeClr val="accent6"/>
              </a:solidFill>
              <a:latin typeface="Roboto Slab"/>
              <a:ea typeface="Roboto Slab"/>
              <a:cs typeface="Roboto Slab"/>
              <a:sym typeface="Roboto Slab"/>
            </a:endParaRPr>
          </a:p>
          <a:p>
            <a:pPr marL="1828800" lvl="0" indent="0" algn="l" rtl="0">
              <a:lnSpc>
                <a:spcPct val="115000"/>
              </a:lnSpc>
              <a:spcBef>
                <a:spcPts val="0"/>
              </a:spcBef>
              <a:spcAft>
                <a:spcPts val="0"/>
              </a:spcAft>
              <a:buSzPct val="138996"/>
              <a:buNone/>
            </a:pPr>
            <a:r>
              <a:rPr lang="en" sz="1400" i="1">
                <a:solidFill>
                  <a:schemeClr val="accent6"/>
                </a:solidFill>
                <a:latin typeface="Roboto Slab"/>
                <a:ea typeface="Roboto Slab"/>
                <a:cs typeface="Roboto Slab"/>
                <a:sym typeface="Roboto Slab"/>
              </a:rPr>
              <a:t>writing a response.</a:t>
            </a:r>
            <a:endParaRPr sz="1200">
              <a:latin typeface="Roboto Slab"/>
              <a:ea typeface="Roboto Slab"/>
              <a:cs typeface="Roboto Slab"/>
              <a:sym typeface="Roboto Slab"/>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Google Shape;392;p68"/>
          <p:cNvSpPr txBox="1">
            <a:spLocks noGrp="1"/>
          </p:cNvSpPr>
          <p:nvPr>
            <p:ph type="ctrTitle"/>
          </p:nvPr>
        </p:nvSpPr>
        <p:spPr>
          <a:xfrm>
            <a:off x="1680302" y="1419950"/>
            <a:ext cx="5783400" cy="14574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97572"/>
              <a:buNone/>
            </a:pPr>
            <a:r>
              <a:rPr lang="en" sz="4555" b="1"/>
              <a:t>Academic Basics:</a:t>
            </a:r>
            <a:endParaRPr sz="4555" b="1"/>
          </a:p>
          <a:p>
            <a:pPr marL="0" lvl="0" indent="0" algn="ctr" rtl="0">
              <a:lnSpc>
                <a:spcPct val="100000"/>
              </a:lnSpc>
              <a:spcBef>
                <a:spcPts val="0"/>
              </a:spcBef>
              <a:spcAft>
                <a:spcPts val="0"/>
              </a:spcAft>
              <a:buSzPct val="111111"/>
              <a:buNone/>
            </a:pPr>
            <a:r>
              <a:rPr lang="en"/>
              <a:t>#WelcomeToCityTech</a:t>
            </a:r>
            <a:endParaRPr/>
          </a:p>
        </p:txBody>
      </p:sp>
      <p:sp>
        <p:nvSpPr>
          <p:cNvPr id="393" name="Google Shape;393;p68"/>
          <p:cNvSpPr txBox="1">
            <a:spLocks noGrp="1"/>
          </p:cNvSpPr>
          <p:nvPr>
            <p:ph type="subTitle" idx="1"/>
          </p:nvPr>
        </p:nvSpPr>
        <p:spPr>
          <a:xfrm>
            <a:off x="1808502" y="3588250"/>
            <a:ext cx="5783400" cy="909000"/>
          </a:xfrm>
          <a:prstGeom prst="rect">
            <a:avLst/>
          </a:prstGeom>
          <a:noFill/>
          <a:ln>
            <a:noFill/>
          </a:ln>
        </p:spPr>
        <p:txBody>
          <a:bodyPr spcFirstLastPara="1" wrap="square" lIns="91425" tIns="91425" rIns="91425" bIns="91425" anchor="t" anchorCtr="0">
            <a:normAutofit fontScale="77500" lnSpcReduction="20000"/>
          </a:bodyPr>
          <a:lstStyle/>
          <a:p>
            <a:pPr marL="0" lvl="0" indent="0" algn="r" rtl="0">
              <a:lnSpc>
                <a:spcPct val="100000"/>
              </a:lnSpc>
              <a:spcBef>
                <a:spcPts val="0"/>
              </a:spcBef>
              <a:spcAft>
                <a:spcPts val="0"/>
              </a:spcAft>
              <a:buSzPct val="129032"/>
              <a:buNone/>
            </a:pPr>
            <a:r>
              <a:rPr lang="en" dirty="0">
                <a:solidFill>
                  <a:schemeClr val="accent6"/>
                </a:solidFill>
              </a:rPr>
              <a:t>Session 1</a:t>
            </a:r>
            <a:endParaRPr dirty="0">
              <a:solidFill>
                <a:schemeClr val="accent6"/>
              </a:solidFill>
            </a:endParaRPr>
          </a:p>
          <a:p>
            <a:pPr marL="0" lvl="0" indent="0" algn="r" rtl="0">
              <a:lnSpc>
                <a:spcPct val="100000"/>
              </a:lnSpc>
              <a:spcBef>
                <a:spcPts val="0"/>
              </a:spcBef>
              <a:spcAft>
                <a:spcPts val="0"/>
              </a:spcAft>
              <a:buSzPct val="129032"/>
              <a:buNone/>
            </a:pPr>
            <a:r>
              <a:rPr lang="en-US" dirty="0">
                <a:solidFill>
                  <a:schemeClr val="accent6"/>
                </a:solidFill>
              </a:rPr>
              <a:t>09/03/24</a:t>
            </a:r>
            <a:endParaRPr dirty="0">
              <a:solidFill>
                <a:schemeClr val="accent6"/>
              </a:solidFill>
            </a:endParaRPr>
          </a:p>
          <a:p>
            <a:pPr marL="0" lvl="0" indent="0" algn="r" rtl="0">
              <a:lnSpc>
                <a:spcPct val="100000"/>
              </a:lnSpc>
              <a:spcBef>
                <a:spcPts val="0"/>
              </a:spcBef>
              <a:spcAft>
                <a:spcPts val="0"/>
              </a:spcAft>
              <a:buSzPct val="129032"/>
              <a:buNone/>
            </a:pPr>
            <a:r>
              <a:rPr lang="en">
                <a:solidFill>
                  <a:schemeClr val="accent6"/>
                </a:solidFill>
              </a:rPr>
              <a:t>Professor Perreira</a:t>
            </a:r>
            <a:endParaRPr dirty="0">
              <a:solidFill>
                <a:schemeClr val="accent6"/>
              </a:solidFill>
            </a:endParaRPr>
          </a:p>
        </p:txBody>
      </p:sp>
      <p:grpSp>
        <p:nvGrpSpPr>
          <p:cNvPr id="394" name="Google Shape;394;p68"/>
          <p:cNvGrpSpPr/>
          <p:nvPr/>
        </p:nvGrpSpPr>
        <p:grpSpPr>
          <a:xfrm>
            <a:off x="1" y="4385075"/>
            <a:ext cx="1881900" cy="758425"/>
            <a:chOff x="86851" y="4297675"/>
            <a:chExt cx="1881900" cy="758425"/>
          </a:xfrm>
        </p:grpSpPr>
        <p:pic>
          <p:nvPicPr>
            <p:cNvPr id="395" name="Google Shape;395;p68" descr="Creative Commons License"/>
            <p:cNvPicPr preferRelativeResize="0"/>
            <p:nvPr/>
          </p:nvPicPr>
          <p:blipFill rotWithShape="1">
            <a:blip r:embed="rId3">
              <a:alphaModFix/>
            </a:blip>
            <a:srcRect/>
            <a:stretch/>
          </p:blipFill>
          <p:spPr>
            <a:xfrm>
              <a:off x="670563" y="4297675"/>
              <a:ext cx="714475" cy="328650"/>
            </a:xfrm>
            <a:prstGeom prst="rect">
              <a:avLst/>
            </a:prstGeom>
            <a:noFill/>
            <a:ln>
              <a:noFill/>
            </a:ln>
          </p:spPr>
        </p:pic>
        <p:sp>
          <p:nvSpPr>
            <p:cNvPr id="396" name="Google Shape;396;p68"/>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40000" lnSpcReduction="20000"/>
            </a:bodyPr>
            <a:lstStyle/>
            <a:p>
              <a:pPr marL="0" marR="0" lvl="0" indent="0" algn="just" rtl="0">
                <a:lnSpc>
                  <a:spcPct val="115000"/>
                </a:lnSpc>
                <a:spcBef>
                  <a:spcPts val="0"/>
                </a:spcBef>
                <a:spcAft>
                  <a:spcPts val="0"/>
                </a:spcAft>
                <a:buClr>
                  <a:srgbClr val="000000"/>
                </a:buClr>
                <a:buSzPct val="100000"/>
                <a:buFont typeface="Arial"/>
                <a:buNone/>
              </a:pP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100000"/>
                <a:buFont typeface="Arial"/>
                <a:buNone/>
              </a:pPr>
              <a:r>
                <a:rPr lang="en" sz="1450" b="0" i="0" u="none" strike="noStrike" cap="none">
                  <a:solidFill>
                    <a:srgbClr val="000000"/>
                  </a:solidFill>
                  <a:latin typeface="Roboto"/>
                  <a:ea typeface="Roboto"/>
                  <a:cs typeface="Roboto"/>
                  <a:sym typeface="Roboto"/>
                </a:rPr>
                <a:t>City Tech 101 by Karen Goodlad and Sarah Paruolo is licensed under a </a:t>
              </a:r>
              <a:r>
                <a:rPr lang="en" sz="1450" b="0" i="0" u="none" strike="noStrike" cap="none">
                  <a:solidFill>
                    <a:srgbClr val="000000"/>
                  </a:solidFill>
                  <a:uFill>
                    <a:noFill/>
                  </a:uFill>
                  <a:latin typeface="Roboto"/>
                  <a:ea typeface="Roboto"/>
                  <a:cs typeface="Roboto"/>
                  <a:sym typeface="Roboto"/>
                  <a:hlinkClick r:id="rId4">
                    <a:extLst>
                      <a:ext uri="{A12FA001-AC4F-418D-AE19-62706E023703}">
                        <ahyp:hlinkClr xmlns:ahyp="http://schemas.microsoft.com/office/drawing/2018/hyperlinkcolor" val="tx"/>
                      </a:ext>
                    </a:extLst>
                  </a:hlinkClick>
                </a:rPr>
                <a:t>Creative Commons Attribution-NonCommercial-ShareAlike 4.0 International License</a:t>
              </a:r>
              <a:r>
                <a:rPr lang="en" sz="1450" b="0" i="0" u="none" strike="noStrike" cap="none">
                  <a:solidFill>
                    <a:srgbClr val="000000"/>
                  </a:solidFill>
                  <a:latin typeface="Roboto"/>
                  <a:ea typeface="Roboto"/>
                  <a:cs typeface="Roboto"/>
                  <a:sym typeface="Roboto"/>
                </a:rPr>
                <a:t>.</a:t>
              </a:r>
              <a:endParaRPr sz="1400" b="0" i="0" u="none" strike="noStrike" cap="none">
                <a:solidFill>
                  <a:srgbClr val="000000"/>
                </a:solidFill>
                <a:latin typeface="Roboto"/>
                <a:ea typeface="Roboto"/>
                <a:cs typeface="Roboto"/>
                <a:sym typeface="Roboto"/>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29"/>
          <p:cNvSpPr txBox="1">
            <a:spLocks noGrp="1"/>
          </p:cNvSpPr>
          <p:nvPr>
            <p:ph type="title"/>
          </p:nvPr>
        </p:nvSpPr>
        <p:spPr>
          <a:xfrm>
            <a:off x="387900" y="1152450"/>
            <a:ext cx="8368200" cy="15384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13000"/>
              <a:buNone/>
            </a:pPr>
            <a:r>
              <a:rPr lang="en" sz="4800" b="1"/>
              <a:t>Connect with your Professor</a:t>
            </a:r>
            <a:endParaRPr sz="4800" b="1"/>
          </a:p>
        </p:txBody>
      </p:sp>
      <p:sp>
        <p:nvSpPr>
          <p:cNvPr id="148" name="Google Shape;148;p29"/>
          <p:cNvSpPr txBox="1">
            <a:spLocks noGrp="1"/>
          </p:cNvSpPr>
          <p:nvPr>
            <p:ph type="body" idx="1"/>
          </p:nvPr>
        </p:nvSpPr>
        <p:spPr>
          <a:xfrm>
            <a:off x="387900" y="2919450"/>
            <a:ext cx="8368200" cy="1725600"/>
          </a:xfrm>
          <a:prstGeom prst="rect">
            <a:avLst/>
          </a:prstGeom>
          <a:noFill/>
          <a:ln>
            <a:noFill/>
          </a:ln>
        </p:spPr>
        <p:txBody>
          <a:bodyPr spcFirstLastPara="1" wrap="square" lIns="91425" tIns="91425" rIns="91425" bIns="91425" anchor="t" anchorCtr="0">
            <a:normAutofit/>
          </a:bodyPr>
          <a:lstStyle/>
          <a:p>
            <a:pPr marL="0" lvl="0" indent="0" algn="ctr" rtl="0">
              <a:lnSpc>
                <a:spcPct val="115000"/>
              </a:lnSpc>
              <a:spcBef>
                <a:spcPts val="0"/>
              </a:spcBef>
              <a:spcAft>
                <a:spcPts val="0"/>
              </a:spcAft>
              <a:buSzPts val="1800"/>
              <a:buNone/>
            </a:pPr>
            <a:r>
              <a:rPr lang="en" sz="2400" dirty="0">
                <a:latin typeface="Roboto Slab"/>
                <a:ea typeface="Roboto Slab"/>
                <a:cs typeface="Roboto Slab"/>
                <a:sym typeface="Roboto Slab"/>
              </a:rPr>
              <a:t>Prof. Perreira </a:t>
            </a:r>
          </a:p>
          <a:p>
            <a:pPr marL="0" lvl="0" indent="0" algn="ctr" rtl="0">
              <a:lnSpc>
                <a:spcPct val="115000"/>
              </a:lnSpc>
              <a:spcBef>
                <a:spcPts val="0"/>
              </a:spcBef>
              <a:spcAft>
                <a:spcPts val="0"/>
              </a:spcAft>
              <a:buSzPts val="1800"/>
              <a:buNone/>
            </a:pPr>
            <a:r>
              <a:rPr lang="en" sz="2400" dirty="0">
                <a:latin typeface="Roboto Slab"/>
                <a:ea typeface="Roboto Slab"/>
                <a:cs typeface="Roboto Slab"/>
                <a:sym typeface="Roboto Slab"/>
              </a:rPr>
              <a:t>Email: gperreira@citytech.cuny.edu</a:t>
            </a:r>
            <a:endParaRPr sz="2400" dirty="0">
              <a:latin typeface="Roboto Slab"/>
              <a:ea typeface="Roboto Slab"/>
              <a:cs typeface="Roboto Slab"/>
              <a:sym typeface="Roboto Slab"/>
            </a:endParaRPr>
          </a:p>
          <a:p>
            <a:pPr marL="0" lvl="0" indent="0" algn="ctr" rtl="0">
              <a:lnSpc>
                <a:spcPct val="115000"/>
              </a:lnSpc>
              <a:spcBef>
                <a:spcPts val="1200"/>
              </a:spcBef>
              <a:spcAft>
                <a:spcPts val="0"/>
              </a:spcAft>
              <a:buSzPts val="1800"/>
              <a:buNone/>
            </a:pPr>
            <a:endParaRPr sz="2400" dirty="0">
              <a:latin typeface="Roboto Slab"/>
              <a:ea typeface="Roboto Slab"/>
              <a:cs typeface="Roboto Slab"/>
              <a:sym typeface="Roboto Slab"/>
            </a:endParaRPr>
          </a:p>
          <a:p>
            <a:pPr marL="0" lvl="0" indent="0" algn="ctr" rtl="0">
              <a:lnSpc>
                <a:spcPct val="115000"/>
              </a:lnSpc>
              <a:spcBef>
                <a:spcPts val="1200"/>
              </a:spcBef>
              <a:spcAft>
                <a:spcPts val="0"/>
              </a:spcAft>
              <a:buSzPts val="1800"/>
              <a:buNone/>
            </a:pPr>
            <a:endParaRPr sz="2405" dirty="0">
              <a:solidFill>
                <a:schemeClr val="accent6"/>
              </a:solidFill>
              <a:latin typeface="Roboto Slab"/>
              <a:ea typeface="Roboto Slab"/>
              <a:cs typeface="Roboto Slab"/>
              <a:sym typeface="Roboto Slab"/>
            </a:endParaRPr>
          </a:p>
          <a:p>
            <a:pPr marL="0" lvl="0" indent="0" algn="ctr" rtl="0">
              <a:lnSpc>
                <a:spcPct val="115000"/>
              </a:lnSpc>
              <a:spcBef>
                <a:spcPts val="1200"/>
              </a:spcBef>
              <a:spcAft>
                <a:spcPts val="1200"/>
              </a:spcAft>
              <a:buSzPts val="1800"/>
              <a:buNone/>
            </a:pP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30"/>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sz="3300" b="1">
                <a:solidFill>
                  <a:srgbClr val="E6CF28"/>
                </a:solidFill>
              </a:rPr>
              <a:t>What is a Peer Mentor?</a:t>
            </a:r>
            <a:endParaRPr sz="3300" b="1">
              <a:solidFill>
                <a:srgbClr val="E6CF28"/>
              </a:solidFill>
            </a:endParaRPr>
          </a:p>
        </p:txBody>
      </p:sp>
      <p:sp>
        <p:nvSpPr>
          <p:cNvPr id="154" name="Google Shape;154;p30"/>
          <p:cNvSpPr txBox="1">
            <a:spLocks noGrp="1"/>
          </p:cNvSpPr>
          <p:nvPr>
            <p:ph type="body" idx="1"/>
          </p:nvPr>
        </p:nvSpPr>
        <p:spPr>
          <a:xfrm>
            <a:off x="387900" y="1495625"/>
            <a:ext cx="8368200" cy="3498600"/>
          </a:xfrm>
          <a:prstGeom prst="rect">
            <a:avLst/>
          </a:prstGeom>
          <a:noFill/>
          <a:ln>
            <a:noFill/>
          </a:ln>
        </p:spPr>
        <p:txBody>
          <a:bodyPr spcFirstLastPara="1" wrap="square" lIns="91425" tIns="91425" rIns="91425" bIns="91425" anchor="t" anchorCtr="0">
            <a:normAutofit/>
          </a:bodyPr>
          <a:lstStyle/>
          <a:p>
            <a:pPr marL="457200" lvl="0" indent="-228600" algn="ctr" rtl="0">
              <a:lnSpc>
                <a:spcPct val="115000"/>
              </a:lnSpc>
              <a:spcBef>
                <a:spcPts val="0"/>
              </a:spcBef>
              <a:spcAft>
                <a:spcPts val="0"/>
              </a:spcAft>
              <a:buClr>
                <a:srgbClr val="FFFFFF"/>
              </a:buClr>
              <a:buSzPts val="2000"/>
              <a:buFont typeface="Roboto Slab"/>
              <a:buNone/>
            </a:pPr>
            <a:endParaRPr sz="2000">
              <a:solidFill>
                <a:srgbClr val="FFFFFF"/>
              </a:solidFill>
              <a:latin typeface="Roboto Slab"/>
              <a:ea typeface="Roboto Slab"/>
              <a:cs typeface="Roboto Slab"/>
              <a:sym typeface="Roboto Slab"/>
            </a:endParaRPr>
          </a:p>
          <a:p>
            <a:pPr marL="0" lvl="0" indent="0" algn="l" rtl="0">
              <a:lnSpc>
                <a:spcPct val="115000"/>
              </a:lnSpc>
              <a:spcBef>
                <a:spcPts val="0"/>
              </a:spcBef>
              <a:spcAft>
                <a:spcPts val="1200"/>
              </a:spcAft>
              <a:buSzPts val="1800"/>
              <a:buNone/>
            </a:pP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p31"/>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What is a Peer Mentor?</a:t>
            </a:r>
            <a:endParaRPr b="1">
              <a:solidFill>
                <a:schemeClr val="accent5"/>
              </a:solidFill>
            </a:endParaRPr>
          </a:p>
        </p:txBody>
      </p:sp>
      <p:sp>
        <p:nvSpPr>
          <p:cNvPr id="160" name="Google Shape;160;p31"/>
          <p:cNvSpPr txBox="1">
            <a:spLocks noGrp="1"/>
          </p:cNvSpPr>
          <p:nvPr>
            <p:ph type="body" idx="1"/>
          </p:nvPr>
        </p:nvSpPr>
        <p:spPr>
          <a:xfrm>
            <a:off x="387900" y="1495625"/>
            <a:ext cx="8368200" cy="3498600"/>
          </a:xfrm>
          <a:prstGeom prst="rect">
            <a:avLst/>
          </a:prstGeom>
          <a:noFill/>
          <a:ln>
            <a:noFill/>
          </a:ln>
        </p:spPr>
        <p:txBody>
          <a:bodyPr spcFirstLastPara="1" wrap="square" lIns="91425" tIns="91425" rIns="91425" bIns="91425" anchor="t" anchorCtr="0">
            <a:normAutofit/>
          </a:bodyPr>
          <a:lstStyle/>
          <a:p>
            <a:pPr marL="0" lvl="0" indent="0" algn="ctr" rtl="0">
              <a:lnSpc>
                <a:spcPct val="115000"/>
              </a:lnSpc>
              <a:spcBef>
                <a:spcPts val="0"/>
              </a:spcBef>
              <a:spcAft>
                <a:spcPts val="0"/>
              </a:spcAft>
              <a:buSzPts val="1800"/>
              <a:buNone/>
            </a:pPr>
            <a:r>
              <a:rPr lang="en" sz="2000">
                <a:solidFill>
                  <a:srgbClr val="FFFFFF"/>
                </a:solidFill>
                <a:latin typeface="Roboto Slab"/>
                <a:ea typeface="Roboto Slab"/>
                <a:cs typeface="Roboto Slab"/>
                <a:sym typeface="Roboto Slab"/>
              </a:rPr>
              <a:t>Peer Mentors are role models who are eager to share their experiences and knowledge to help incoming City Tech students adjust to college life.</a:t>
            </a:r>
            <a:endParaRPr sz="2000">
              <a:solidFill>
                <a:srgbClr val="FFFFFF"/>
              </a:solidFill>
              <a:latin typeface="Roboto Slab"/>
              <a:ea typeface="Roboto Slab"/>
              <a:cs typeface="Roboto Slab"/>
              <a:sym typeface="Roboto Slab"/>
            </a:endParaRPr>
          </a:p>
          <a:p>
            <a:pPr marL="0" lvl="0" indent="0" algn="ctr" rtl="0">
              <a:lnSpc>
                <a:spcPct val="115000"/>
              </a:lnSpc>
              <a:spcBef>
                <a:spcPts val="0"/>
              </a:spcBef>
              <a:spcAft>
                <a:spcPts val="0"/>
              </a:spcAft>
              <a:buSzPts val="1800"/>
              <a:buNone/>
            </a:pPr>
            <a:endParaRPr sz="2000">
              <a:solidFill>
                <a:srgbClr val="FFFFFF"/>
              </a:solidFill>
              <a:latin typeface="Roboto Slab"/>
              <a:ea typeface="Roboto Slab"/>
              <a:cs typeface="Roboto Slab"/>
              <a:sym typeface="Roboto Slab"/>
            </a:endParaRPr>
          </a:p>
          <a:p>
            <a:pPr marL="457200" lvl="0" indent="-355600" algn="ctr" rtl="0">
              <a:lnSpc>
                <a:spcPct val="115000"/>
              </a:lnSpc>
              <a:spcBef>
                <a:spcPts val="0"/>
              </a:spcBef>
              <a:spcAft>
                <a:spcPts val="0"/>
              </a:spcAft>
              <a:buClr>
                <a:srgbClr val="FFFFFF"/>
              </a:buClr>
              <a:buSzPts val="2000"/>
              <a:buFont typeface="Roboto Slab"/>
              <a:buChar char="-"/>
            </a:pPr>
            <a:r>
              <a:rPr lang="en" sz="2000">
                <a:solidFill>
                  <a:srgbClr val="FFFFFF"/>
                </a:solidFill>
                <a:latin typeface="Roboto Slab"/>
                <a:ea typeface="Roboto Slab"/>
                <a:cs typeface="Roboto Slab"/>
                <a:sym typeface="Roboto Slab"/>
              </a:rPr>
              <a:t>Attend CT101 with you every week</a:t>
            </a:r>
            <a:endParaRPr sz="2000">
              <a:solidFill>
                <a:srgbClr val="FFFFFF"/>
              </a:solidFill>
              <a:latin typeface="Roboto Slab"/>
              <a:ea typeface="Roboto Slab"/>
              <a:cs typeface="Roboto Slab"/>
              <a:sym typeface="Roboto Slab"/>
            </a:endParaRPr>
          </a:p>
          <a:p>
            <a:pPr marL="457200" lvl="0" indent="-355600" algn="ctr" rtl="0">
              <a:lnSpc>
                <a:spcPct val="115000"/>
              </a:lnSpc>
              <a:spcBef>
                <a:spcPts val="0"/>
              </a:spcBef>
              <a:spcAft>
                <a:spcPts val="0"/>
              </a:spcAft>
              <a:buClr>
                <a:srgbClr val="FFFFFF"/>
              </a:buClr>
              <a:buSzPts val="2000"/>
              <a:buFont typeface="Roboto Slab"/>
              <a:buChar char="-"/>
            </a:pPr>
            <a:r>
              <a:rPr lang="en" sz="2000">
                <a:solidFill>
                  <a:srgbClr val="FFFFFF"/>
                </a:solidFill>
                <a:latin typeface="Roboto Slab"/>
                <a:ea typeface="Roboto Slab"/>
                <a:cs typeface="Roboto Slab"/>
                <a:sym typeface="Roboto Slab"/>
              </a:rPr>
              <a:t>Answer questions via email + office hours</a:t>
            </a:r>
            <a:endParaRPr sz="2000">
              <a:solidFill>
                <a:srgbClr val="FFFFFF"/>
              </a:solidFill>
              <a:latin typeface="Roboto Slab"/>
              <a:ea typeface="Roboto Slab"/>
              <a:cs typeface="Roboto Slab"/>
              <a:sym typeface="Roboto Slab"/>
            </a:endParaRPr>
          </a:p>
          <a:p>
            <a:pPr marL="0" lvl="0" indent="0" algn="l" rtl="0">
              <a:lnSpc>
                <a:spcPct val="115000"/>
              </a:lnSpc>
              <a:spcBef>
                <a:spcPts val="0"/>
              </a:spcBef>
              <a:spcAft>
                <a:spcPts val="1200"/>
              </a:spcAft>
              <a:buSzPts val="1800"/>
              <a:buNone/>
            </a:pP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32"/>
          <p:cNvSpPr txBox="1">
            <a:spLocks noGrp="1"/>
          </p:cNvSpPr>
          <p:nvPr>
            <p:ph type="title"/>
          </p:nvPr>
        </p:nvSpPr>
        <p:spPr>
          <a:xfrm>
            <a:off x="387900" y="1152450"/>
            <a:ext cx="8368200" cy="15384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13000"/>
              <a:buNone/>
            </a:pPr>
            <a:r>
              <a:rPr lang="en" sz="4800" b="1"/>
              <a:t>Connect with your </a:t>
            </a:r>
            <a:endParaRPr sz="4800" b="1"/>
          </a:p>
          <a:p>
            <a:pPr marL="0" lvl="0" indent="0" algn="ctr" rtl="0">
              <a:lnSpc>
                <a:spcPct val="100000"/>
              </a:lnSpc>
              <a:spcBef>
                <a:spcPts val="0"/>
              </a:spcBef>
              <a:spcAft>
                <a:spcPts val="0"/>
              </a:spcAft>
              <a:buSzPts val="13000"/>
              <a:buNone/>
            </a:pPr>
            <a:r>
              <a:rPr lang="en" sz="4800" b="1"/>
              <a:t>Peer Mentor</a:t>
            </a:r>
            <a:endParaRPr sz="4800" b="1"/>
          </a:p>
        </p:txBody>
      </p:sp>
      <p:sp>
        <p:nvSpPr>
          <p:cNvPr id="166" name="Google Shape;166;p32"/>
          <p:cNvSpPr txBox="1">
            <a:spLocks noGrp="1"/>
          </p:cNvSpPr>
          <p:nvPr>
            <p:ph type="body" idx="1"/>
          </p:nvPr>
        </p:nvSpPr>
        <p:spPr>
          <a:xfrm>
            <a:off x="387900" y="2919450"/>
            <a:ext cx="8368200" cy="1725600"/>
          </a:xfrm>
          <a:prstGeom prst="rect">
            <a:avLst/>
          </a:prstGeom>
          <a:noFill/>
          <a:ln>
            <a:noFill/>
          </a:ln>
        </p:spPr>
        <p:txBody>
          <a:bodyPr spcFirstLastPara="1" wrap="square" lIns="91425" tIns="91425" rIns="91425" bIns="91425" anchor="t" anchorCtr="0">
            <a:normAutofit/>
          </a:bodyPr>
          <a:lstStyle/>
          <a:p>
            <a:pPr marL="0" lvl="0" indent="0" algn="ctr" rtl="0">
              <a:lnSpc>
                <a:spcPct val="115000"/>
              </a:lnSpc>
              <a:spcBef>
                <a:spcPts val="1200"/>
              </a:spcBef>
              <a:spcAft>
                <a:spcPts val="0"/>
              </a:spcAft>
              <a:buSzPts val="1800"/>
              <a:buNone/>
            </a:pPr>
            <a:r>
              <a:rPr lang="en" sz="2405" dirty="0">
                <a:latin typeface="Roboto Slab"/>
                <a:ea typeface="Roboto Slab"/>
                <a:cs typeface="Roboto Slab"/>
                <a:sym typeface="Roboto Slab"/>
              </a:rPr>
              <a:t>Name: Aurora Hidago</a:t>
            </a:r>
          </a:p>
          <a:p>
            <a:pPr marL="0" lvl="0" indent="0" algn="ctr" rtl="0">
              <a:lnSpc>
                <a:spcPct val="115000"/>
              </a:lnSpc>
              <a:spcBef>
                <a:spcPts val="1200"/>
              </a:spcBef>
              <a:spcAft>
                <a:spcPts val="0"/>
              </a:spcAft>
              <a:buSzPts val="1800"/>
              <a:buNone/>
            </a:pPr>
            <a:r>
              <a:rPr lang="en" sz="2405" dirty="0">
                <a:latin typeface="Roboto Slab"/>
                <a:ea typeface="Roboto Slab"/>
                <a:cs typeface="Roboto Slab"/>
                <a:sym typeface="Roboto Slab"/>
              </a:rPr>
              <a:t>Email: aurora.hidalgo@mail.citytech.cuny.edu</a:t>
            </a:r>
            <a:endParaRP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3"/>
          <p:cNvSpPr txBox="1">
            <a:spLocks noGrp="1"/>
          </p:cNvSpPr>
          <p:nvPr>
            <p:ph type="title"/>
          </p:nvPr>
        </p:nvSpPr>
        <p:spPr>
          <a:xfrm>
            <a:off x="0" y="1172900"/>
            <a:ext cx="9144000" cy="2280300"/>
          </a:xfrm>
          <a:prstGeom prst="rect">
            <a:avLst/>
          </a:prstGeom>
          <a:no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5333"/>
              <a:buNone/>
            </a:pPr>
            <a:r>
              <a:rPr lang="en" b="1">
                <a:solidFill>
                  <a:schemeClr val="accent5"/>
                </a:solidFill>
              </a:rPr>
              <a:t>Ice Breaker Activity</a:t>
            </a:r>
            <a:endParaRPr b="1">
              <a:solidFill>
                <a:schemeClr val="accent5"/>
              </a:solidFill>
            </a:endParaRPr>
          </a:p>
        </p:txBody>
      </p:sp>
    </p:spTree>
  </p:cSld>
  <p:clrMapOvr>
    <a:masterClrMapping/>
  </p:clrMapOvr>
</p:sld>
</file>

<file path=ppt/theme/theme1.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2307</Words>
  <Application>Microsoft Office PowerPoint</Application>
  <PresentationFormat>On-screen Show (16:9)</PresentationFormat>
  <Paragraphs>232</Paragraphs>
  <Slides>44</Slides>
  <Notes>44</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44</vt:i4>
      </vt:variant>
    </vt:vector>
  </HeadingPairs>
  <TitlesOfParts>
    <vt:vector size="50" baseType="lpstr">
      <vt:lpstr>Lobster</vt:lpstr>
      <vt:lpstr>Arial</vt:lpstr>
      <vt:lpstr>Roboto</vt:lpstr>
      <vt:lpstr>Roboto Slab</vt:lpstr>
      <vt:lpstr>Marina</vt:lpstr>
      <vt:lpstr>Marina</vt:lpstr>
      <vt:lpstr>City Tech 101</vt:lpstr>
      <vt:lpstr>Academic Basics: #WelcomeToCityTech</vt:lpstr>
      <vt:lpstr>Today’s Topics</vt:lpstr>
      <vt:lpstr>Introductions</vt:lpstr>
      <vt:lpstr>Connect with your Professor</vt:lpstr>
      <vt:lpstr>What is a Peer Mentor?</vt:lpstr>
      <vt:lpstr>What is a Peer Mentor?</vt:lpstr>
      <vt:lpstr>Connect with your  Peer Mentor</vt:lpstr>
      <vt:lpstr>Ice Breaker Activity</vt:lpstr>
      <vt:lpstr>What will we do during the ten sessions?</vt:lpstr>
      <vt:lpstr>Syllabus + Schedule Review (10-Session)</vt:lpstr>
      <vt:lpstr>PowerPoint Presentation</vt:lpstr>
      <vt:lpstr>Learning Tools</vt:lpstr>
      <vt:lpstr>Electronic Platforms Used at City Tech</vt:lpstr>
      <vt:lpstr>How to Access Campus Computers</vt:lpstr>
      <vt:lpstr>How to Access Campus Wifi on a  Personal Device </vt:lpstr>
      <vt:lpstr>How to Access Campus Wifi on a  Personal Device (alternate option/continued)</vt:lpstr>
      <vt:lpstr>City Tech Email (Outlook)</vt:lpstr>
      <vt:lpstr>City Tech Email (Outlook)</vt:lpstr>
      <vt:lpstr>PowerPoint Presentation</vt:lpstr>
      <vt:lpstr>Log in. What is the most recent message you have received? Have you received emails from any of your professors? What can you do in Outlook besides  email?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Log in. What is the most recent message you have received? Have you received emails from any of your professors? What can you do in Outlook besides  email?</vt:lpstr>
      <vt:lpstr>PowerPoint Presentation</vt:lpstr>
      <vt:lpstr>Schedule Builder is a planning tool that can contain draft versions of your schedule.   Do NOT use Schedule Builder to look up your schedule for the upcoming semester! Instead, use the “Course Planning and Enrollment” tile in CUNY First.</vt:lpstr>
      <vt:lpstr>PowerPoint Presentation</vt:lpstr>
      <vt:lpstr>Instructional Modalities</vt:lpstr>
      <vt:lpstr>Instructional Modalities at City Tech</vt:lpstr>
      <vt:lpstr>Modalities</vt:lpstr>
      <vt:lpstr>PowerPoint Presentation</vt:lpstr>
      <vt:lpstr>PowerPoint Presentation</vt:lpstr>
      <vt:lpstr>Schedule Issues?</vt:lpstr>
      <vt:lpstr>Let’s take a tour!</vt:lpstr>
      <vt:lpstr>Course Information</vt:lpstr>
      <vt:lpstr>Recap</vt:lpstr>
      <vt:lpstr>Before Session 2…</vt:lpstr>
      <vt:lpstr>Academic Basics: #WelcomeToCityTech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GMAP</dc:creator>
  <cp:lastModifiedBy>Professor Perreira</cp:lastModifiedBy>
  <cp:revision>2</cp:revision>
  <dcterms:modified xsi:type="dcterms:W3CDTF">2024-09-22T21:54:11Z</dcterms:modified>
</cp:coreProperties>
</file>