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5143500" type="screen16x9"/>
  <p:notesSz cx="6858000" cy="9144000"/>
  <p:embeddedFontLst>
    <p:embeddedFont>
      <p:font typeface="Impact" panose="020B0806030902050204" pitchFamily="34" charset="0"/>
      <p:regular r:id="rId37"/>
    </p:embeddedFont>
    <p:embeddedFont>
      <p:font typeface="Roboto" panose="02000000000000000000" pitchFamily="2" charset="0"/>
      <p:regular r:id="rId38"/>
      <p:bold r:id="rId39"/>
      <p:italic r:id="rId40"/>
      <p:boldItalic r:id="rId41"/>
    </p:embeddedFont>
    <p:embeddedFont>
      <p:font typeface="Roboto Slab" pitchFamily="2" charset="0"/>
      <p:regular r:id="rId42"/>
      <p:bold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0" name="Google Shape;13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6" name="Google Shape;1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Quiet v. Noise</a:t>
            </a:r>
            <a:endParaRPr/>
          </a:p>
          <a:p>
            <a:pPr marL="0" lvl="0" indent="0" algn="l" rtl="0">
              <a:lnSpc>
                <a:spcPct val="100000"/>
              </a:lnSpc>
              <a:spcBef>
                <a:spcPts val="0"/>
              </a:spcBef>
              <a:spcAft>
                <a:spcPts val="0"/>
              </a:spcAft>
              <a:buSzPts val="1100"/>
              <a:buNone/>
            </a:pPr>
            <a:r>
              <a:rPr lang="en"/>
              <a:t>Distractions</a:t>
            </a:r>
            <a:endParaRPr/>
          </a:p>
          <a:p>
            <a:pPr marL="0" lvl="0" indent="0" algn="l" rtl="0">
              <a:lnSpc>
                <a:spcPct val="100000"/>
              </a:lnSpc>
              <a:spcBef>
                <a:spcPts val="0"/>
              </a:spcBef>
              <a:spcAft>
                <a:spcPts val="0"/>
              </a:spcAft>
              <a:buSzPts val="1100"/>
              <a:buNone/>
            </a:pPr>
            <a:r>
              <a:rPr lang="en"/>
              <a:t>Comfort-- but not too much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Specific spaces</a:t>
            </a:r>
            <a:endParaRPr/>
          </a:p>
          <a:p>
            <a:pPr marL="0" lvl="0" indent="0" algn="l" rtl="0">
              <a:lnSpc>
                <a:spcPct val="100000"/>
              </a:lnSpc>
              <a:spcBef>
                <a:spcPts val="0"/>
              </a:spcBef>
              <a:spcAft>
                <a:spcPts val="0"/>
              </a:spcAft>
              <a:buSzPts val="1100"/>
              <a:buNone/>
            </a:pPr>
            <a:r>
              <a:rPr lang="en"/>
              <a:t>What kind of access will you have this/next semester?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4" name="Google Shape;15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9" name="Google Shape;15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5" name="Google Shape;16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e93f53a97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You can direct students to the activity sheet (in their course packet) and give them a few minutes to draw or sketch an ideal study space for themselves.</a:t>
            </a:r>
            <a:endParaRPr/>
          </a:p>
        </p:txBody>
      </p:sp>
      <p:sp>
        <p:nvSpPr>
          <p:cNvPr id="170" name="Google Shape;170;g2e93f53a97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 all hours are created equal. Open Google Doc or Zoom Whiteboard to DEMO math.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Open students up to the idea that they don’t actually know HOW they learn things.  Invite students to consider what methods best help them memorize and retain information and what kinds of habits or goals help motivate them to learn.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leads into why we need to understand how our brains work, and how we actually learn-- especially since it is now in their hands.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5697dd163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g25697dd163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2" name="Google Shape;242;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Prompt students to understand that do get new results, they have to be willing to try new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like to share this example: When introducing new food to a child, you have to make them try it 20 times before accepting that they really don’t like the food. Not to torture them, but because our bodies are trained to be suspicious of new things. Translate this to learning.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Trying to integrate new study methods and routines will not be simple. You are going to have to push yourself for a while before it feels natural/right/comfortable.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a85095081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g2a850950814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presentation from Session 2 to Session 6.</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a850950814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a850950814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You do NOT need to discuss each piece of this pie in detail. Just discuss the “pie wedge” for the current session and let students know that we will go over each of these pieces in subsequent sessions.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a850950814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2a850950814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does it mean to take control of your own learning?</a:t>
            </a:r>
            <a:endParaRPr/>
          </a:p>
          <a:p>
            <a:pPr marL="0" lvl="0" indent="0" algn="l" rtl="0">
              <a:lnSpc>
                <a:spcPct val="100000"/>
              </a:lnSpc>
              <a:spcBef>
                <a:spcPts val="0"/>
              </a:spcBef>
              <a:spcAft>
                <a:spcPts val="0"/>
              </a:spcAft>
              <a:buSzPts val="1100"/>
              <a:buNone/>
            </a:pPr>
            <a:r>
              <a:rPr lang="en"/>
              <a:t>Q: Why is this important?</a:t>
            </a:r>
            <a:endParaRPr/>
          </a:p>
          <a:p>
            <a:pPr marL="0" lvl="0" indent="0" algn="l" rtl="0">
              <a:lnSpc>
                <a:spcPct val="100000"/>
              </a:lnSpc>
              <a:spcBef>
                <a:spcPts val="0"/>
              </a:spcBef>
              <a:spcAft>
                <a:spcPts val="0"/>
              </a:spcAft>
              <a:buSzPts val="1100"/>
              <a:buNone/>
            </a:pPr>
            <a:r>
              <a:rPr lang="en"/>
              <a:t>Q: How does this present as being different from how you learned in high school?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Where do you do your homework and study? Why? Do you think that is the best place to do it? Why/Why not?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1"/>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cxnSp>
        <p:nvCxnSpPr>
          <p:cNvPr id="24" name="Google Shape;24;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5" name="Google Shape;25;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
        <p:cNvGrpSpPr/>
        <p:nvPr/>
      </p:nvGrpSpPr>
      <p:grpSpPr>
        <a:xfrm>
          <a:off x="0" y="0"/>
          <a:ext cx="0" cy="0"/>
          <a:chOff x="0" y="0"/>
          <a:chExt cx="0" cy="0"/>
        </a:xfrm>
      </p:grpSpPr>
      <p:cxnSp>
        <p:nvCxnSpPr>
          <p:cNvPr id="29" name="Google Shape;29;p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30" name="Google Shape;30;p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cxnSp>
        <p:nvCxnSpPr>
          <p:cNvPr id="33" name="Google Shape;33;p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4" name="Google Shape;34;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6" name="Google Shape;36;p6"/>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1"/>
        <p:cNvGrpSpPr/>
        <p:nvPr/>
      </p:nvGrpSpPr>
      <p:grpSpPr>
        <a:xfrm>
          <a:off x="0" y="0"/>
          <a:ext cx="0" cy="0"/>
          <a:chOff x="0" y="0"/>
          <a:chExt cx="0" cy="0"/>
        </a:xfrm>
      </p:grpSpPr>
      <p:cxnSp>
        <p:nvCxnSpPr>
          <p:cNvPr id="42" name="Google Shape;42;p8"/>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3" name="Google Shape;43;p8"/>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8"/>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8" name="Google Shape;4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ocs.google.com/presentation/d/1j1qp-pXQzv6nDpU36kHIvhVBLJvEQjiN/edit?usp=drive_link&amp;ouid=109005785302973994355&amp;rtpof=true&amp;sd=true"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rive.google.com/file/d/1zqATYmEqdFC4tgxnHgSFPNLR5qNlgK0b/view?usp=drive_link"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3"/>
          <p:cNvSpPr txBox="1">
            <a:spLocks noGrp="1"/>
          </p:cNvSpPr>
          <p:nvPr>
            <p:ph type="subTitle" idx="1"/>
          </p:nvPr>
        </p:nvSpPr>
        <p:spPr>
          <a:xfrm>
            <a:off x="1819302" y="3472275"/>
            <a:ext cx="5783400" cy="9090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3097"/>
              <a:buNone/>
            </a:pPr>
            <a:r>
              <a:rPr lang="en" sz="2000" dirty="0"/>
              <a:t>Fall 2024</a:t>
            </a:r>
          </a:p>
          <a:p>
            <a:pPr marL="0" lvl="0" indent="0" algn="r" rtl="0">
              <a:lnSpc>
                <a:spcPct val="100000"/>
              </a:lnSpc>
              <a:spcBef>
                <a:spcPts val="0"/>
              </a:spcBef>
              <a:spcAft>
                <a:spcPts val="0"/>
              </a:spcAft>
              <a:buSzPts val="3097"/>
              <a:buNone/>
            </a:pPr>
            <a:r>
              <a:rPr lang="en" sz="2000" dirty="0"/>
              <a:t>Professor Perreira</a:t>
            </a:r>
            <a:endParaRPr sz="2000" dirty="0"/>
          </a:p>
          <a:p>
            <a:pPr marL="0" lvl="0" indent="0" algn="r" rtl="0">
              <a:lnSpc>
                <a:spcPct val="100000"/>
              </a:lnSpc>
              <a:spcBef>
                <a:spcPts val="0"/>
              </a:spcBef>
              <a:spcAft>
                <a:spcPts val="0"/>
              </a:spcAft>
              <a:buSzPts val="3097"/>
              <a:buNone/>
            </a:pPr>
            <a:r>
              <a:rPr lang="en" sz="2000" dirty="0"/>
              <a:t>Professor Email: gperreira@citytech.cuny.edu</a:t>
            </a:r>
            <a:endParaRPr sz="2000" dirty="0"/>
          </a:p>
        </p:txBody>
      </p:sp>
      <p:grpSp>
        <p:nvGrpSpPr>
          <p:cNvPr id="65" name="Google Shape;65;p13"/>
          <p:cNvGrpSpPr/>
          <p:nvPr/>
        </p:nvGrpSpPr>
        <p:grpSpPr>
          <a:xfrm>
            <a:off x="86851" y="4448817"/>
            <a:ext cx="1273858" cy="607271"/>
            <a:chOff x="86851" y="4297675"/>
            <a:chExt cx="1881900" cy="758425"/>
          </a:xfrm>
        </p:grpSpPr>
        <p:pic>
          <p:nvPicPr>
            <p:cNvPr id="66" name="Google Shape;66;p13"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Working Remotely</a:t>
            </a:r>
            <a:endParaRPr b="1">
              <a:solidFill>
                <a:schemeClr val="accent5"/>
              </a:solidFill>
            </a:endParaRPr>
          </a:p>
        </p:txBody>
      </p:sp>
      <p:sp>
        <p:nvSpPr>
          <p:cNvPr id="127" name="Google Shape;127;p22"/>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home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own space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personal classroom</a:t>
            </a:r>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a suitable place in your neighborhood </a:t>
            </a:r>
            <a:r>
              <a:rPr lang="en" b="1">
                <a:latin typeface="Roboto Slab"/>
                <a:ea typeface="Roboto Slab"/>
                <a:cs typeface="Roboto Slab"/>
                <a:sym typeface="Roboto Slab"/>
              </a:rPr>
              <a:t>(library, coffee shop, park, or a different CUNY campus)</a:t>
            </a: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23"/>
          <p:cNvPicPr preferRelativeResize="0"/>
          <p:nvPr/>
        </p:nvPicPr>
        <p:blipFill rotWithShape="1">
          <a:blip r:embed="rId3">
            <a:alphaModFix/>
          </a:blip>
          <a:srcRect/>
          <a:stretch/>
        </p:blipFill>
        <p:spPr>
          <a:xfrm>
            <a:off x="1838634" y="436714"/>
            <a:ext cx="5309862" cy="3533472"/>
          </a:xfrm>
          <a:prstGeom prst="rect">
            <a:avLst/>
          </a:prstGeom>
          <a:noFill/>
          <a:ln>
            <a:noFill/>
          </a:ln>
        </p:spPr>
      </p:pic>
      <p:sp>
        <p:nvSpPr>
          <p:cNvPr id="133" name="Google Shape;133;p23"/>
          <p:cNvSpPr txBox="1"/>
          <p:nvPr/>
        </p:nvSpPr>
        <p:spPr>
          <a:xfrm>
            <a:off x="1082675" y="4305300"/>
            <a:ext cx="6978650" cy="47705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500"/>
              <a:buFont typeface="Arial"/>
              <a:buNone/>
            </a:pPr>
            <a:r>
              <a:rPr lang="en" sz="2500" b="1" i="0" u="none" strike="noStrike" cap="none">
                <a:solidFill>
                  <a:schemeClr val="accent6"/>
                </a:solidFill>
                <a:latin typeface="Roboto Slab"/>
                <a:ea typeface="Roboto Slab"/>
                <a:cs typeface="Roboto Slab"/>
                <a:sym typeface="Roboto Slab"/>
              </a:rPr>
              <a:t>Which student is a</a:t>
            </a:r>
            <a:r>
              <a:rPr lang="en" sz="2500" b="1">
                <a:solidFill>
                  <a:schemeClr val="accent6"/>
                </a:solidFill>
                <a:latin typeface="Roboto Slab"/>
                <a:ea typeface="Roboto Slab"/>
                <a:cs typeface="Roboto Slab"/>
                <a:sym typeface="Roboto Slab"/>
              </a:rPr>
              <a:t>n engaged </a:t>
            </a:r>
            <a:r>
              <a:rPr lang="en" sz="2500" b="1" i="0" u="none" strike="noStrike" cap="none">
                <a:solidFill>
                  <a:schemeClr val="accent6"/>
                </a:solidFill>
                <a:latin typeface="Roboto Slab"/>
                <a:ea typeface="Roboto Slab"/>
                <a:cs typeface="Roboto Slab"/>
                <a:sym typeface="Roboto Slab"/>
              </a:rPr>
              <a:t>learner?</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Create Your Own Workspace at Home </a:t>
            </a:r>
            <a:endParaRPr b="1">
              <a:solidFill>
                <a:schemeClr val="accent5"/>
              </a:solidFill>
            </a:endParaRPr>
          </a:p>
        </p:txBody>
      </p:sp>
      <p:sp>
        <p:nvSpPr>
          <p:cNvPr id="139" name="Google Shape;139;p24"/>
          <p:cNvSpPr txBox="1">
            <a:spLocks noGrp="1"/>
          </p:cNvSpPr>
          <p:nvPr>
            <p:ph type="body" idx="1"/>
          </p:nvPr>
        </p:nvSpPr>
        <p:spPr>
          <a:xfrm>
            <a:off x="311700" y="1468825"/>
            <a:ext cx="8520600" cy="3421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Limit distractions and unwanted noise</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Set up computer/tablet on a desk or table, not your lap</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Sit in a chair, rather than a couch or bed</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Have a notebook and pens/pencils nearby</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Make sure there is plenty of light</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Hang a calendar or weekly schedule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a To Do list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pictures, images, and/or motivational quotes</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Add a plant for increased oxygen</a:t>
            </a:r>
            <a:endParaRPr sz="1800" b="1">
              <a:latin typeface="Roboto Slab"/>
              <a:ea typeface="Roboto Slab"/>
              <a:cs typeface="Roboto Slab"/>
              <a:sym typeface="Roboto Slab"/>
            </a:endParaRPr>
          </a:p>
          <a:p>
            <a:pPr marL="457200" lvl="0" indent="0" algn="l" rtl="0">
              <a:lnSpc>
                <a:spcPct val="115000"/>
              </a:lnSpc>
              <a:spcBef>
                <a:spcPts val="1200"/>
              </a:spcBef>
              <a:spcAft>
                <a:spcPts val="1200"/>
              </a:spcAft>
              <a:buSzPts val="14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On City Tech Campus</a:t>
            </a:r>
            <a:endParaRPr b="1">
              <a:solidFill>
                <a:schemeClr val="accent5"/>
              </a:solidFill>
            </a:endParaRPr>
          </a:p>
        </p:txBody>
      </p:sp>
      <p:sp>
        <p:nvSpPr>
          <p:cNvPr id="145" name="Google Shape;145;p2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classroom</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library</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computer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other spaces</a:t>
            </a:r>
            <a:endParaRPr/>
          </a:p>
          <a:p>
            <a:pPr marL="457200" lvl="0" indent="-228600" algn="l" rtl="0">
              <a:lnSpc>
                <a:spcPct val="115000"/>
              </a:lnSpc>
              <a:spcBef>
                <a:spcPts val="0"/>
              </a:spcBef>
              <a:spcAft>
                <a:spcPts val="0"/>
              </a:spcAft>
              <a:buSzPts val="2000"/>
              <a:buFont typeface="Roboto Slab"/>
              <a:buNone/>
            </a:pPr>
            <a:endParaRPr sz="2000" b="1">
              <a:latin typeface="Roboto Slab"/>
              <a:ea typeface="Roboto Slab"/>
              <a:cs typeface="Roboto Slab"/>
              <a:sym typeface="Roboto Slab"/>
            </a:endParaRPr>
          </a:p>
          <a:p>
            <a:pPr marL="101600" lvl="0" indent="0" algn="l" rtl="0">
              <a:lnSpc>
                <a:spcPct val="115000"/>
              </a:lnSpc>
              <a:spcBef>
                <a:spcPts val="0"/>
              </a:spcBef>
              <a:spcAft>
                <a:spcPts val="0"/>
              </a:spcAft>
              <a:buSzPts val="2000"/>
              <a:buNone/>
            </a:pPr>
            <a:r>
              <a:rPr lang="en" sz="2000" b="1">
                <a:latin typeface="Roboto Slab"/>
                <a:ea typeface="Roboto Slab"/>
                <a:cs typeface="Roboto Slab"/>
                <a:sym typeface="Roboto Slab"/>
              </a:rPr>
              <a:t>Have you found a place on campus to study that works for you? </a:t>
            </a:r>
            <a:endParaRPr/>
          </a:p>
          <a:p>
            <a:pPr marL="101600" lvl="0" indent="0" algn="l" rtl="0">
              <a:lnSpc>
                <a:spcPct val="115000"/>
              </a:lnSpc>
              <a:spcBef>
                <a:spcPts val="0"/>
              </a:spcBef>
              <a:spcAft>
                <a:spcPts val="0"/>
              </a:spcAft>
              <a:buSzPts val="2000"/>
              <a:buNone/>
            </a:pPr>
            <a:r>
              <a:rPr lang="en" sz="2000" b="1">
                <a:latin typeface="Roboto Slab"/>
                <a:ea typeface="Roboto Slab"/>
                <a:cs typeface="Roboto Slab"/>
                <a:sym typeface="Roboto Slab"/>
              </a:rPr>
              <a:t>A place to hang out?</a:t>
            </a:r>
            <a:endParaRPr sz="2000" b="1">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Find Your Own Workspace on Campus</a:t>
            </a:r>
            <a:endParaRPr b="1">
              <a:solidFill>
                <a:schemeClr val="accent5"/>
              </a:solidFill>
            </a:endParaRPr>
          </a:p>
        </p:txBody>
      </p:sp>
      <p:sp>
        <p:nvSpPr>
          <p:cNvPr id="151" name="Google Shape;151;p26"/>
          <p:cNvSpPr txBox="1">
            <a:spLocks noGrp="1"/>
          </p:cNvSpPr>
          <p:nvPr>
            <p:ph type="body" idx="1"/>
          </p:nvPr>
        </p:nvSpPr>
        <p:spPr>
          <a:xfrm>
            <a:off x="311700" y="1468825"/>
            <a:ext cx="8520600" cy="17361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Which spaces have the optimal amount of quiet or noise for you?</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Alone or with friends/classmates?</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Find a place where you can work in a comfortable position</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Carry your supplies with you</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Where are the places you can get help on campus when you need it?</a:t>
            </a:r>
            <a:endParaRPr sz="1800" b="1">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title"/>
          </p:nvPr>
        </p:nvSpPr>
        <p:spPr>
          <a:xfrm>
            <a:off x="712099" y="538945"/>
            <a:ext cx="7493742" cy="686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6"/>
                </a:solidFill>
              </a:rPr>
              <a:t>What other places are workspaces?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8"/>
          <p:cNvSpPr txBox="1">
            <a:spLocks noGrp="1"/>
          </p:cNvSpPr>
          <p:nvPr>
            <p:ph type="title"/>
          </p:nvPr>
        </p:nvSpPr>
        <p:spPr>
          <a:xfrm>
            <a:off x="712099" y="538945"/>
            <a:ext cx="7493742" cy="686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6"/>
                </a:solidFill>
              </a:rPr>
              <a:t>What other places are workspaces?</a:t>
            </a:r>
            <a:endParaRPr/>
          </a:p>
        </p:txBody>
      </p:sp>
      <p:sp>
        <p:nvSpPr>
          <p:cNvPr id="162" name="Google Shape;162;p28"/>
          <p:cNvSpPr txBox="1"/>
          <p:nvPr/>
        </p:nvSpPr>
        <p:spPr>
          <a:xfrm>
            <a:off x="2363577" y="2094696"/>
            <a:ext cx="5462547" cy="19389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Coffee  shop or restaurant</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Park or other outdoor area</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Public Library</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Library at a different CUNY campus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825129" y="1014031"/>
            <a:ext cx="7493700" cy="3115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0000"/>
              <a:buNone/>
            </a:pPr>
            <a:r>
              <a:rPr lang="en" b="1">
                <a:solidFill>
                  <a:schemeClr val="dk1"/>
                </a:solidFill>
              </a:rPr>
              <a:t>Think back to the answers you gave on your “Learning Profile” Qu</a:t>
            </a:r>
            <a:r>
              <a:rPr lang="en" b="1"/>
              <a:t>estions</a:t>
            </a:r>
            <a:r>
              <a:rPr lang="en" b="1">
                <a:solidFill>
                  <a:schemeClr val="dk1"/>
                </a:solidFill>
              </a:rPr>
              <a:t>.</a:t>
            </a:r>
            <a:br>
              <a:rPr lang="en" b="1">
                <a:solidFill>
                  <a:schemeClr val="dk1"/>
                </a:solidFill>
              </a:rPr>
            </a:br>
            <a:br>
              <a:rPr lang="en" b="1">
                <a:solidFill>
                  <a:schemeClr val="dk1"/>
                </a:solidFill>
              </a:rPr>
            </a:br>
            <a:r>
              <a:rPr lang="en" sz="3500" b="1">
                <a:solidFill>
                  <a:schemeClr val="accent6"/>
                </a:solidFill>
              </a:rPr>
              <a:t>What spaces will help you study most productively? Where can you find those spaces?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709950" y="528150"/>
            <a:ext cx="7724100" cy="40872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5714"/>
              <a:buNone/>
            </a:pPr>
            <a:br>
              <a:rPr lang="en" b="1">
                <a:solidFill>
                  <a:schemeClr val="dk1"/>
                </a:solidFill>
              </a:rPr>
            </a:br>
            <a:r>
              <a:rPr lang="en" sz="3500" b="1">
                <a:solidFill>
                  <a:schemeClr val="accent6"/>
                </a:solidFill>
              </a:rPr>
              <a:t>What spaces will help you study most productively? Where can you find those spaces?</a:t>
            </a:r>
            <a:endParaRPr sz="3500" b="1">
              <a:solidFill>
                <a:schemeClr val="accent6"/>
              </a:solidFill>
            </a:endParaRPr>
          </a:p>
          <a:p>
            <a:pPr marL="0" lvl="0" indent="0" algn="l" rtl="0">
              <a:lnSpc>
                <a:spcPct val="100000"/>
              </a:lnSpc>
              <a:spcBef>
                <a:spcPts val="0"/>
              </a:spcBef>
              <a:spcAft>
                <a:spcPts val="0"/>
              </a:spcAft>
              <a:buSzPct val="85714"/>
              <a:buNone/>
            </a:pPr>
            <a:endParaRPr sz="3500" b="1">
              <a:solidFill>
                <a:schemeClr val="accent6"/>
              </a:solidFill>
            </a:endParaRPr>
          </a:p>
          <a:p>
            <a:pPr marL="0" lvl="0" indent="0" algn="l" rtl="0">
              <a:lnSpc>
                <a:spcPct val="100000"/>
              </a:lnSpc>
              <a:spcBef>
                <a:spcPts val="0"/>
              </a:spcBef>
              <a:spcAft>
                <a:spcPts val="0"/>
              </a:spcAft>
              <a:buSzPct val="85714"/>
              <a:buNone/>
            </a:pPr>
            <a:r>
              <a:rPr lang="en" sz="3500" b="1">
                <a:solidFill>
                  <a:schemeClr val="accent5"/>
                </a:solidFill>
              </a:rPr>
              <a:t>Take a few minutes to draw or diagram a study space you plan to use. What will be the best layout for this space? What will this space include?</a:t>
            </a:r>
            <a:endParaRPr sz="3500" b="1">
              <a:solidFill>
                <a:schemeClr val="accent5"/>
              </a:solidFill>
            </a:endParaRPr>
          </a:p>
        </p:txBody>
      </p:sp>
      <p:sp>
        <p:nvSpPr>
          <p:cNvPr id="173" name="Google Shape;173;p30"/>
          <p:cNvSpPr txBox="1"/>
          <p:nvPr/>
        </p:nvSpPr>
        <p:spPr>
          <a:xfrm>
            <a:off x="468200" y="77475"/>
            <a:ext cx="7417200" cy="4506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accent6"/>
                </a:solidFill>
                <a:latin typeface="Roboto"/>
                <a:ea typeface="Roboto"/>
                <a:cs typeface="Roboto"/>
                <a:sym typeface="Roboto"/>
              </a:rPr>
              <a:t>OPTIONAL ACTIVITY:  </a:t>
            </a:r>
            <a:r>
              <a:rPr lang="en" sz="1800" u="sng">
                <a:solidFill>
                  <a:schemeClr val="hlink"/>
                </a:solidFill>
                <a:latin typeface="Roboto"/>
                <a:ea typeface="Roboto"/>
                <a:cs typeface="Roboto"/>
                <a:sym typeface="Roboto"/>
                <a:hlinkClick r:id="rId3"/>
              </a:rPr>
              <a:t>Study Space Diagram Worksheet</a:t>
            </a:r>
            <a:endParaRPr sz="1800">
              <a:solidFill>
                <a:schemeClr val="accent6"/>
              </a:solidFill>
              <a:latin typeface="Roboto"/>
              <a:ea typeface="Roboto"/>
              <a:cs typeface="Roboto"/>
              <a:sym typeface="Roboto"/>
            </a:endParaRPr>
          </a:p>
          <a:p>
            <a:pPr marL="0" lvl="0" indent="0" algn="l" rtl="0">
              <a:spcBef>
                <a:spcPts val="0"/>
              </a:spcBef>
              <a:spcAft>
                <a:spcPts val="0"/>
              </a:spcAft>
              <a:buNone/>
            </a:pPr>
            <a:endParaRPr sz="1800">
              <a:solidFill>
                <a:schemeClr val="accent6"/>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When do I learn?</a:t>
            </a:r>
            <a:endParaRPr b="1">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73" name="Google Shape;73;p14"/>
          <p:cNvSpPr txBox="1"/>
          <p:nvPr/>
        </p:nvSpPr>
        <p:spPr>
          <a:xfrm>
            <a:off x="1783150" y="3460179"/>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90000"/>
              </a:lnSpc>
              <a:spcBef>
                <a:spcPts val="0"/>
              </a:spcBef>
              <a:spcAft>
                <a:spcPts val="0"/>
              </a:spcAft>
              <a:buClr>
                <a:srgbClr val="000000"/>
              </a:buClr>
              <a:buSzPts val="2200"/>
              <a:buFont typeface="Arial"/>
              <a:buNone/>
            </a:pPr>
            <a:r>
              <a:rPr lang="en" sz="2000" i="0" u="none" strike="noStrike" cap="none" dirty="0">
                <a:solidFill>
                  <a:schemeClr val="accent6"/>
                </a:solidFill>
                <a:latin typeface="Roboto Slab"/>
                <a:ea typeface="Roboto Slab"/>
                <a:cs typeface="Roboto Slab"/>
                <a:sym typeface="Roboto Slab"/>
              </a:rPr>
              <a:t>Session 3</a:t>
            </a:r>
            <a:endParaRPr sz="200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US" sz="2000" i="0" u="none" strike="noStrike" cap="none" dirty="0">
                <a:solidFill>
                  <a:schemeClr val="accent6"/>
                </a:solidFill>
                <a:latin typeface="Roboto Slab"/>
                <a:ea typeface="Roboto Slab"/>
                <a:cs typeface="Roboto Slab"/>
                <a:sym typeface="Roboto Slab"/>
              </a:rPr>
              <a:t>09/17/24</a:t>
            </a:r>
            <a:endParaRPr sz="200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 sz="2000" i="0" u="none" strike="noStrike" cap="none" dirty="0">
                <a:solidFill>
                  <a:schemeClr val="accent6"/>
                </a:solidFill>
                <a:latin typeface="Roboto Slab"/>
                <a:ea typeface="Roboto Slab"/>
                <a:cs typeface="Roboto Slab"/>
                <a:sym typeface="Roboto Slab"/>
              </a:rPr>
              <a:t>Professor Perreira</a:t>
            </a:r>
            <a:endParaRPr sz="2000" i="0" u="none" strike="noStrike" cap="none"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1" i="0" u="none" strike="noStrike" cap="none" dirty="0">
              <a:solidFill>
                <a:srgbClr val="8BC34A"/>
              </a:solidFill>
              <a:latin typeface="Roboto Slab"/>
              <a:ea typeface="Roboto Slab"/>
              <a:cs typeface="Roboto Slab"/>
              <a:sym typeface="Roboto Slab"/>
            </a:endParaRPr>
          </a:p>
        </p:txBody>
      </p:sp>
      <p:grpSp>
        <p:nvGrpSpPr>
          <p:cNvPr id="74" name="Google Shape;74;p14"/>
          <p:cNvGrpSpPr/>
          <p:nvPr/>
        </p:nvGrpSpPr>
        <p:grpSpPr>
          <a:xfrm>
            <a:off x="86851" y="4448817"/>
            <a:ext cx="1273858" cy="607271"/>
            <a:chOff x="86851" y="4297675"/>
            <a:chExt cx="1881900" cy="758425"/>
          </a:xfrm>
        </p:grpSpPr>
        <p:pic>
          <p:nvPicPr>
            <p:cNvPr id="75" name="Google Shape;75;p14"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2"/>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184" name="Google Shape;184;p32"/>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sp>
        <p:nvSpPr>
          <p:cNvPr id="185" name="Google Shape;185;p32"/>
          <p:cNvSpPr txBox="1">
            <a:spLocks noGrp="1"/>
          </p:cNvSpPr>
          <p:nvPr>
            <p:ph type="body" idx="2"/>
          </p:nvPr>
        </p:nvSpPr>
        <p:spPr>
          <a:xfrm>
            <a:off x="5382725" y="1373175"/>
            <a:ext cx="3673800" cy="309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700">
                <a:latin typeface="Roboto Slab"/>
                <a:ea typeface="Roboto Slab"/>
                <a:cs typeface="Roboto Slab"/>
                <a:sym typeface="Roboto Slab"/>
              </a:rPr>
              <a:t>What does this schedule look like compared to your HS schedule?</a:t>
            </a:r>
            <a:endParaRPr sz="1700">
              <a:latin typeface="Roboto Slab"/>
              <a:ea typeface="Roboto Slab"/>
              <a:cs typeface="Roboto Slab"/>
              <a:sym typeface="Roboto Slab"/>
            </a:endParaRPr>
          </a:p>
          <a:p>
            <a:pPr marL="0" lvl="0" indent="0" algn="l" rtl="0">
              <a:lnSpc>
                <a:spcPct val="115000"/>
              </a:lnSpc>
              <a:spcBef>
                <a:spcPts val="1200"/>
              </a:spcBef>
              <a:spcAft>
                <a:spcPts val="0"/>
              </a:spcAft>
              <a:buSzPts val="1400"/>
              <a:buNone/>
            </a:pPr>
            <a:endParaRPr sz="1700">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r>
              <a:rPr lang="en" sz="1700">
                <a:latin typeface="Roboto Slab"/>
                <a:ea typeface="Roboto Slab"/>
                <a:cs typeface="Roboto Slab"/>
                <a:sym typeface="Roboto Slab"/>
              </a:rPr>
              <a:t>What assumptions might you make based on those differences?</a:t>
            </a:r>
            <a:endParaRPr sz="1700">
              <a:latin typeface="Roboto Slab"/>
              <a:ea typeface="Roboto Slab"/>
              <a:cs typeface="Roboto Slab"/>
              <a:sym typeface="Roboto Slab"/>
            </a:endParaRPr>
          </a:p>
        </p:txBody>
      </p:sp>
      <p:pic>
        <p:nvPicPr>
          <p:cNvPr id="186" name="Google Shape;186;p32"/>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a:spLocks noGrp="1"/>
          </p:cNvSpPr>
          <p:nvPr>
            <p:ph type="title"/>
          </p:nvPr>
        </p:nvSpPr>
        <p:spPr>
          <a:xfrm>
            <a:off x="295400" y="155720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Do you really have all that free time now??</a:t>
            </a:r>
            <a:endParaRPr b="1"/>
          </a:p>
        </p:txBody>
      </p:sp>
      <p:sp>
        <p:nvSpPr>
          <p:cNvPr id="192" name="Google Shape;192;p3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50000"/>
              </a:lnSpc>
              <a:spcBef>
                <a:spcPts val="0"/>
              </a:spcBef>
              <a:spcAft>
                <a:spcPts val="0"/>
              </a:spcAft>
              <a:buClr>
                <a:srgbClr val="000000"/>
              </a:buClr>
              <a:buSzPts val="5200"/>
              <a:buFont typeface="Arial"/>
              <a:buNone/>
            </a:pPr>
            <a:r>
              <a:rPr lang="en" sz="2100" b="1">
                <a:solidFill>
                  <a:schemeClr val="accent5"/>
                </a:solidFill>
                <a:latin typeface="Roboto Slab"/>
                <a:ea typeface="Roboto Slab"/>
                <a:cs typeface="Roboto Slab"/>
                <a:sym typeface="Roboto Slab"/>
              </a:rPr>
              <a:t>One of the hardest parts of college is BALANCING everything—your courses,your assignments, and the rest of your life.</a:t>
            </a:r>
            <a:endParaRPr b="1">
              <a:solidFill>
                <a:schemeClr val="accent5"/>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4"/>
          <p:cNvSpPr txBox="1">
            <a:spLocks noGrp="1"/>
          </p:cNvSpPr>
          <p:nvPr>
            <p:ph type="title"/>
          </p:nvPr>
        </p:nvSpPr>
        <p:spPr>
          <a:xfrm>
            <a:off x="523325" y="432300"/>
            <a:ext cx="8520600" cy="733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Question</a:t>
            </a:r>
            <a:endParaRPr sz="3900" b="1">
              <a:solidFill>
                <a:schemeClr val="accent5"/>
              </a:solidFill>
            </a:endParaRPr>
          </a:p>
        </p:txBody>
      </p:sp>
      <p:sp>
        <p:nvSpPr>
          <p:cNvPr id="198" name="Google Shape;198;p3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Clr>
                <a:srgbClr val="000000"/>
              </a:buClr>
              <a:buSzPts val="5778"/>
              <a:buFont typeface="Arial"/>
              <a:buNone/>
            </a:pPr>
            <a:r>
              <a:rPr lang="en" sz="3600" b="1">
                <a:highlight>
                  <a:schemeClr val="lt1"/>
                </a:highlight>
                <a:latin typeface="Roboto Slab"/>
                <a:ea typeface="Roboto Slab"/>
                <a:cs typeface="Roboto Slab"/>
                <a:sym typeface="Roboto Slab"/>
              </a:rPr>
              <a:t>How many hours will you spend </a:t>
            </a:r>
            <a:endParaRPr sz="3600" b="1">
              <a:highlight>
                <a:schemeClr val="lt1"/>
              </a:highlight>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ts val="5778"/>
              <a:buFont typeface="Arial"/>
              <a:buNone/>
            </a:pPr>
            <a:r>
              <a:rPr lang="en" sz="3600" b="1">
                <a:highlight>
                  <a:schemeClr val="lt1"/>
                </a:highlight>
                <a:latin typeface="Roboto Slab"/>
                <a:ea typeface="Roboto Slab"/>
                <a:cs typeface="Roboto Slab"/>
                <a:sym typeface="Roboto Slab"/>
              </a:rPr>
              <a:t>in class and doing work for class in one semester?</a:t>
            </a:r>
            <a:endParaRPr b="1">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400" b="1">
                <a:solidFill>
                  <a:schemeClr val="accent5"/>
                </a:solidFill>
              </a:rPr>
              <a:t>Answer:</a:t>
            </a:r>
            <a:endParaRPr sz="3400" b="1">
              <a:solidFill>
                <a:schemeClr val="accent5"/>
              </a:solidFill>
            </a:endParaRPr>
          </a:p>
        </p:txBody>
      </p:sp>
      <p:sp>
        <p:nvSpPr>
          <p:cNvPr id="204" name="Google Shape;204;p35"/>
          <p:cNvSpPr txBox="1">
            <a:spLocks noGrp="1"/>
          </p:cNvSpPr>
          <p:nvPr>
            <p:ph type="body" idx="1"/>
          </p:nvPr>
        </p:nvSpPr>
        <p:spPr>
          <a:xfrm>
            <a:off x="311700" y="1468825"/>
            <a:ext cx="8520600" cy="1102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400"/>
              <a:buNone/>
            </a:pPr>
            <a:r>
              <a:rPr lang="en" sz="3700" b="1">
                <a:solidFill>
                  <a:schemeClr val="accent6"/>
                </a:solidFill>
                <a:latin typeface="Roboto Slab"/>
                <a:ea typeface="Roboto Slab"/>
                <a:cs typeface="Roboto Slab"/>
                <a:sym typeface="Roboto Slab"/>
              </a:rPr>
              <a:t>Over 600 hours!</a:t>
            </a:r>
            <a:endParaRPr sz="3700" b="1">
              <a:solidFill>
                <a:schemeClr val="accent6"/>
              </a:solidFill>
              <a:latin typeface="Roboto Slab"/>
              <a:ea typeface="Roboto Slab"/>
              <a:cs typeface="Roboto Slab"/>
              <a:sym typeface="Roboto Slab"/>
            </a:endParaRPr>
          </a:p>
        </p:txBody>
      </p:sp>
      <p:sp>
        <p:nvSpPr>
          <p:cNvPr id="205" name="Google Shape;205;p35"/>
          <p:cNvSpPr txBox="1">
            <a:spLocks noGrp="1"/>
          </p:cNvSpPr>
          <p:nvPr>
            <p:ph type="body" idx="2"/>
          </p:nvPr>
        </p:nvSpPr>
        <p:spPr>
          <a:xfrm>
            <a:off x="1945100" y="2818575"/>
            <a:ext cx="5393400" cy="3099900"/>
          </a:xfrm>
          <a:prstGeom prst="rect">
            <a:avLst/>
          </a:prstGeom>
          <a:noFill/>
          <a:ln>
            <a:noFill/>
          </a:ln>
        </p:spPr>
        <p:txBody>
          <a:bodyPr spcFirstLastPara="1" wrap="square" lIns="91425" tIns="91425" rIns="91425" bIns="91425" anchor="t" anchorCtr="0">
            <a:normAutofit/>
          </a:bodyPr>
          <a:lstStyle/>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That’s a lot of hours!</a:t>
            </a:r>
            <a:endParaRPr sz="1800" b="1">
              <a:latin typeface="Roboto Slab"/>
              <a:ea typeface="Roboto Slab"/>
              <a:cs typeface="Roboto Slab"/>
              <a:sym typeface="Roboto Slab"/>
            </a:endParaRPr>
          </a:p>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Let’s break it down week by week.</a:t>
            </a:r>
            <a:endParaRPr b="1">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6"/>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211" name="Google Shape;211;p36"/>
          <p:cNvSpPr txBox="1">
            <a:spLocks noGrp="1"/>
          </p:cNvSpPr>
          <p:nvPr>
            <p:ph type="body" idx="4294967295"/>
          </p:nvPr>
        </p:nvSpPr>
        <p:spPr>
          <a:xfrm>
            <a:off x="4638600" y="658500"/>
            <a:ext cx="4332300" cy="3826500"/>
          </a:xfrm>
          <a:prstGeom prst="rect">
            <a:avLst/>
          </a:prstGeom>
          <a:noFill/>
          <a:ln>
            <a:noFill/>
          </a:ln>
        </p:spPr>
        <p:txBody>
          <a:bodyPr spcFirstLastPara="1" wrap="square" lIns="91425" tIns="91425" rIns="91425" bIns="91425" anchor="t" anchorCtr="0">
            <a:normAutofit fontScale="92500" lnSpcReduction="10000"/>
          </a:bodyPr>
          <a:lstStyle/>
          <a:p>
            <a:pPr marL="0" lvl="0" indent="0" algn="ctr" rtl="0">
              <a:lnSpc>
                <a:spcPct val="115000"/>
              </a:lnSpc>
              <a:spcBef>
                <a:spcPts val="0"/>
              </a:spcBef>
              <a:spcAft>
                <a:spcPts val="0"/>
              </a:spcAft>
              <a:buClr>
                <a:srgbClr val="000000"/>
              </a:buClr>
              <a:buSzPct val="58804"/>
              <a:buFont typeface="Arial"/>
              <a:buNone/>
            </a:pPr>
            <a:endParaRPr sz="18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15 hours in class each week </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for each hour in class, budget 2 hours for homework and studying</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30 hours of work outside of class each week</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891"/>
              <a:buFont typeface="Arial"/>
              <a:buNone/>
            </a:pPr>
            <a:r>
              <a:rPr lang="en" sz="1600" b="1">
                <a:latin typeface="Roboto Slab"/>
                <a:ea typeface="Roboto Slab"/>
                <a:cs typeface="Roboto Slab"/>
                <a:sym typeface="Roboto Slab"/>
              </a:rPr>
              <a:t>so when taking 15 credits, you should expect to spend about 45 hours each week just on school</a:t>
            </a:r>
            <a:endParaRPr b="1">
              <a:latin typeface="Roboto Slab"/>
              <a:ea typeface="Roboto Slab"/>
              <a:cs typeface="Roboto Slab"/>
              <a:sym typeface="Roboto Slab"/>
            </a:endParaRPr>
          </a:p>
        </p:txBody>
      </p:sp>
      <p:sp>
        <p:nvSpPr>
          <p:cNvPr id="212" name="Google Shape;212;p36"/>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lnSpcReduction="20000"/>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sz="4500" b="1">
                <a:solidFill>
                  <a:schemeClr val="accent5"/>
                </a:solidFill>
              </a:rPr>
              <a:t>Math Time!</a:t>
            </a:r>
            <a:endParaRPr sz="4500" b="1">
              <a:solidFill>
                <a:schemeClr val="accent5"/>
              </a:solidFill>
            </a:endParaRPr>
          </a:p>
        </p:txBody>
      </p:sp>
      <p:sp>
        <p:nvSpPr>
          <p:cNvPr id="218" name="Google Shape;218;p37"/>
          <p:cNvSpPr txBox="1">
            <a:spLocks noGrp="1"/>
          </p:cNvSpPr>
          <p:nvPr>
            <p:ph type="subTitle" idx="1"/>
          </p:nvPr>
        </p:nvSpPr>
        <p:spPr>
          <a:xfrm>
            <a:off x="265500" y="3166876"/>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(But don’t worry, you can use your calculator for this.)</a:t>
            </a:r>
            <a:endParaRPr b="1">
              <a:solidFill>
                <a:schemeClr val="accent6"/>
              </a:solidFill>
              <a:latin typeface="Roboto Slab"/>
              <a:ea typeface="Roboto Slab"/>
              <a:cs typeface="Roboto Slab"/>
              <a:sym typeface="Roboto Slab"/>
            </a:endParaRPr>
          </a:p>
        </p:txBody>
      </p:sp>
      <p:sp>
        <p:nvSpPr>
          <p:cNvPr id="219" name="Google Shape;219;p3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How many hours a week do you spend doing…</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sz="1500" b="1" u="sng">
                <a:solidFill>
                  <a:schemeClr val="accent5"/>
                </a:solidFill>
                <a:latin typeface="Roboto Slab"/>
                <a:ea typeface="Roboto Slab"/>
                <a:cs typeface="Roboto Slab"/>
                <a:sym typeface="Roboto Slab"/>
              </a:rPr>
              <a:t>https://drive.google.com/file/d/1yEQJnM4ocvgn0PiPHEdC2_XeEN0AAuNA/view?usp=drive_link</a:t>
            </a:r>
            <a:endParaRPr sz="1400" b="1" u="sng">
              <a:solidFill>
                <a:schemeClr val="accent5"/>
              </a:solidFill>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b="1">
              <a:solidFill>
                <a:schemeClr val="accent6"/>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8"/>
          <p:cNvSpPr txBox="1">
            <a:spLocks noGrp="1"/>
          </p:cNvSpPr>
          <p:nvPr>
            <p:ph type="title"/>
          </p:nvPr>
        </p:nvSpPr>
        <p:spPr>
          <a:xfrm>
            <a:off x="825129" y="348806"/>
            <a:ext cx="7493700" cy="41268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0000"/>
              <a:buNone/>
            </a:pPr>
            <a:r>
              <a:rPr lang="en" b="1">
                <a:solidFill>
                  <a:schemeClr val="dk1"/>
                </a:solidFill>
              </a:rPr>
              <a:t>Think back again to the answers you gave on your “Learning Profile” Qu</a:t>
            </a:r>
            <a:r>
              <a:rPr lang="en" b="1"/>
              <a:t>estions</a:t>
            </a:r>
            <a:r>
              <a:rPr lang="en" b="1">
                <a:solidFill>
                  <a:schemeClr val="dk1"/>
                </a:solidFill>
              </a:rPr>
              <a:t>.</a:t>
            </a:r>
            <a:br>
              <a:rPr lang="en" b="1">
                <a:solidFill>
                  <a:schemeClr val="dk1"/>
                </a:solidFill>
              </a:rPr>
            </a:br>
            <a:br>
              <a:rPr lang="en" b="1">
                <a:solidFill>
                  <a:schemeClr val="dk1"/>
                </a:solidFill>
              </a:rPr>
            </a:br>
            <a:r>
              <a:rPr lang="en" sz="3500" b="1">
                <a:solidFill>
                  <a:schemeClr val="accent6"/>
                </a:solidFill>
              </a:rPr>
              <a:t>What times of the day are the best time for you to study? What can you do to make sure you’re available during those times?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How do I learn?</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465025" y="0"/>
            <a:ext cx="8520600" cy="51435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5"/>
                </a:solidFill>
              </a:rPr>
              <a:t>How do you learn something new?</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practice a new skill?</a:t>
            </a:r>
            <a:endParaRPr b="1">
              <a:solidFill>
                <a:schemeClr val="accent6"/>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5"/>
                </a:solidFill>
              </a:rPr>
              <a:t>What are the best practices and habits </a:t>
            </a:r>
            <a:br>
              <a:rPr lang="en" b="1">
                <a:solidFill>
                  <a:schemeClr val="accent5"/>
                </a:solidFill>
              </a:rPr>
            </a:br>
            <a:r>
              <a:rPr lang="en" b="1">
                <a:solidFill>
                  <a:schemeClr val="accent5"/>
                </a:solidFill>
              </a:rPr>
              <a:t>to help you learn?</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can you take charge </a:t>
            </a:r>
            <a:br>
              <a:rPr lang="en" b="1">
                <a:solidFill>
                  <a:schemeClr val="accent6"/>
                </a:solidFill>
              </a:rPr>
            </a:br>
            <a:r>
              <a:rPr lang="en" b="1">
                <a:solidFill>
                  <a:schemeClr val="accent6"/>
                </a:solidFill>
              </a:rPr>
              <a:t>of your own learning?</a:t>
            </a:r>
            <a:endParaRPr b="1">
              <a:solidFill>
                <a:schemeClr val="accent6"/>
              </a:solidFill>
            </a:endParaRPr>
          </a:p>
          <a:p>
            <a:pPr marL="0" lvl="0" indent="0" algn="ctr" rtl="0">
              <a:lnSpc>
                <a:spcPct val="100000"/>
              </a:lnSpc>
              <a:spcBef>
                <a:spcPts val="0"/>
              </a:spcBef>
              <a:spcAft>
                <a:spcPts val="0"/>
              </a:spcAft>
              <a:buSzPts val="3000"/>
              <a:buNone/>
            </a:pPr>
            <a:endParaRPr sz="2400" b="1">
              <a:solidFill>
                <a:schemeClr val="accent6"/>
              </a:solidFill>
            </a:endParaRPr>
          </a:p>
          <a:p>
            <a:pPr marL="0" lvl="0" indent="0" algn="ctr" rtl="0">
              <a:lnSpc>
                <a:spcPct val="100000"/>
              </a:lnSpc>
              <a:spcBef>
                <a:spcPts val="0"/>
              </a:spcBef>
              <a:spcAft>
                <a:spcPts val="0"/>
              </a:spcAft>
              <a:buSzPts val="3000"/>
              <a:buNone/>
            </a:pPr>
            <a:r>
              <a:rPr lang="en" sz="1966" b="1"/>
              <a:t>Take time to discuss these questions as a class or in small groups.</a:t>
            </a:r>
            <a:endParaRPr sz="1966" b="1"/>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What is my Learning Plan?</a:t>
            </a:r>
            <a:endParaRPr b="1">
              <a:solidFill>
                <a:schemeClr val="accent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82" name="Google Shape;82;p1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Where College Happens, Pt. 2</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Plan Questions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 Discussion</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What is your study/learning plan?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2"/>
          <p:cNvSpPr txBox="1">
            <a:spLocks noGrp="1"/>
          </p:cNvSpPr>
          <p:nvPr>
            <p:ph type="title"/>
          </p:nvPr>
        </p:nvSpPr>
        <p:spPr>
          <a:xfrm>
            <a:off x="1762650" y="964350"/>
            <a:ext cx="5618700" cy="3214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4800"/>
              <a:buNone/>
            </a:pPr>
            <a:r>
              <a:rPr lang="en" sz="2200" b="1"/>
              <a:t>Based on all you have learned today, take time to write down </a:t>
            </a:r>
            <a:r>
              <a:rPr lang="en" sz="2200" b="1">
                <a:solidFill>
                  <a:schemeClr val="accent5"/>
                </a:solidFill>
              </a:rPr>
              <a:t>three or more practices or habits</a:t>
            </a:r>
            <a:r>
              <a:rPr lang="en" sz="2200" b="1"/>
              <a:t> you will incorporate into your study routine.</a:t>
            </a:r>
            <a:endParaRPr sz="2200" b="1"/>
          </a:p>
          <a:p>
            <a:pPr marL="0" lvl="0" indent="0" algn="ctr" rtl="0">
              <a:lnSpc>
                <a:spcPct val="100000"/>
              </a:lnSpc>
              <a:spcBef>
                <a:spcPts val="0"/>
              </a:spcBef>
              <a:spcAft>
                <a:spcPts val="0"/>
              </a:spcAft>
              <a:buSzPts val="4800"/>
              <a:buNone/>
            </a:pPr>
            <a:endParaRPr sz="2200" b="1"/>
          </a:p>
          <a:p>
            <a:pPr marL="0" lvl="0" indent="0" algn="ctr" rtl="0">
              <a:lnSpc>
                <a:spcPct val="100000"/>
              </a:lnSpc>
              <a:spcBef>
                <a:spcPts val="0"/>
              </a:spcBef>
              <a:spcAft>
                <a:spcPts val="0"/>
              </a:spcAft>
              <a:buSzPts val="4800"/>
              <a:buNone/>
            </a:pPr>
            <a:endParaRPr sz="2200" b="1"/>
          </a:p>
          <a:p>
            <a:pPr marL="0" lvl="0" indent="0" algn="ctr" rtl="0">
              <a:lnSpc>
                <a:spcPct val="100000"/>
              </a:lnSpc>
              <a:spcBef>
                <a:spcPts val="0"/>
              </a:spcBef>
              <a:spcAft>
                <a:spcPts val="0"/>
              </a:spcAft>
              <a:buSzPts val="4800"/>
              <a:buNone/>
            </a:pPr>
            <a:r>
              <a:rPr lang="en" sz="2200" b="1"/>
              <a:t>Why did you choose them? Why do you think they will help you?</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3"/>
          <p:cNvSpPr txBox="1">
            <a:spLocks noGrp="1"/>
          </p:cNvSpPr>
          <p:nvPr>
            <p:ph type="title"/>
          </p:nvPr>
        </p:nvSpPr>
        <p:spPr>
          <a:xfrm>
            <a:off x="265500" y="0"/>
            <a:ext cx="4045200" cy="514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sz="4000" b="1">
                <a:solidFill>
                  <a:schemeClr val="accent6"/>
                </a:solidFill>
              </a:rPr>
              <a:t>BE OPEN </a:t>
            </a:r>
            <a:br>
              <a:rPr lang="en" sz="4000" b="1">
                <a:solidFill>
                  <a:schemeClr val="accent6"/>
                </a:solidFill>
              </a:rPr>
            </a:br>
            <a:r>
              <a:rPr lang="en" sz="4000" b="1">
                <a:solidFill>
                  <a:schemeClr val="accent6"/>
                </a:solidFill>
              </a:rPr>
              <a:t>TO</a:t>
            </a:r>
            <a:br>
              <a:rPr lang="en" sz="4000" b="1">
                <a:solidFill>
                  <a:schemeClr val="accent6"/>
                </a:solidFill>
              </a:rPr>
            </a:br>
            <a:r>
              <a:rPr lang="en" sz="4000" b="1">
                <a:solidFill>
                  <a:schemeClr val="accent6"/>
                </a:solidFill>
              </a:rPr>
              <a:t>LEARNING HOW TO LEARN</a:t>
            </a:r>
            <a:endParaRPr sz="4000" b="1">
              <a:solidFill>
                <a:schemeClr val="accent6"/>
              </a:solidFill>
            </a:endParaRPr>
          </a:p>
        </p:txBody>
      </p:sp>
      <p:sp>
        <p:nvSpPr>
          <p:cNvPr id="250" name="Google Shape;250;p4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The definition of futility is doing them same thing over and over, but expecting different results.</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b="1">
                <a:latin typeface="Roboto Slab"/>
                <a:ea typeface="Roboto Slab"/>
                <a:cs typeface="Roboto Slab"/>
                <a:sym typeface="Roboto Slab"/>
              </a:rPr>
              <a:t>Successful learners adjust their practices to improve their outcomes.</a:t>
            </a:r>
            <a:endParaRPr b="1">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4"/>
          <p:cNvSpPr txBox="1">
            <a:spLocks noGrp="1"/>
          </p:cNvSpPr>
          <p:nvPr>
            <p:ph type="title"/>
          </p:nvPr>
        </p:nvSpPr>
        <p:spPr>
          <a:xfrm>
            <a:off x="277200" y="126410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256" name="Google Shape;256;p44"/>
          <p:cNvSpPr txBox="1">
            <a:spLocks noGrp="1"/>
          </p:cNvSpPr>
          <p:nvPr>
            <p:ph type="body" idx="2"/>
          </p:nvPr>
        </p:nvSpPr>
        <p:spPr>
          <a:xfrm>
            <a:off x="4967325" y="691800"/>
            <a:ext cx="3837000" cy="3759900"/>
          </a:xfrm>
          <a:prstGeom prst="rect">
            <a:avLst/>
          </a:prstGeom>
          <a:noFill/>
          <a:ln>
            <a:noFill/>
          </a:ln>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Where College Happens, Pt. 2</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Plan Questions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 Discussion</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What is your study/learning plan?</a:t>
            </a:r>
            <a:endParaRPr b="1">
              <a:solidFill>
                <a:schemeClr val="accent5"/>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4…</a:t>
            </a:r>
            <a:endParaRPr b="1">
              <a:solidFill>
                <a:schemeClr val="accent5"/>
              </a:solidFill>
            </a:endParaRPr>
          </a:p>
        </p:txBody>
      </p:sp>
      <p:sp>
        <p:nvSpPr>
          <p:cNvPr id="262" name="Google Shape;262;p45"/>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SzPct val="128571"/>
              <a:buNone/>
            </a:pPr>
            <a:r>
              <a:rPr lang="en" sz="1400" b="1">
                <a:latin typeface="Roboto Slab"/>
                <a:ea typeface="Roboto Slab"/>
                <a:cs typeface="Roboto Slab"/>
                <a:sym typeface="Roboto Slab"/>
              </a:rPr>
              <a:t>Complete Reflection on OpenLab by replying to Reflection #3 Post.</a:t>
            </a:r>
            <a:endParaRPr sz="1400" b="1">
              <a:latin typeface="Roboto Slab"/>
              <a:ea typeface="Roboto Slab"/>
              <a:cs typeface="Roboto Slab"/>
              <a:sym typeface="Roboto Slab"/>
            </a:endParaRPr>
          </a:p>
          <a:p>
            <a:pPr marL="0" lvl="0" indent="0" algn="l" rtl="0">
              <a:lnSpc>
                <a:spcPct val="115000"/>
              </a:lnSpc>
              <a:spcBef>
                <a:spcPts val="0"/>
              </a:spcBef>
              <a:spcAft>
                <a:spcPts val="0"/>
              </a:spcAft>
              <a:buSzPct val="128571"/>
              <a:buNone/>
            </a:pPr>
            <a:endParaRPr sz="1400" b="1">
              <a:latin typeface="Roboto Slab"/>
              <a:ea typeface="Roboto Slab"/>
              <a:cs typeface="Roboto Slab"/>
              <a:sym typeface="Roboto Slab"/>
            </a:endParaRPr>
          </a:p>
          <a:p>
            <a:pPr marL="0" lvl="0" indent="0" algn="l" rtl="0">
              <a:lnSpc>
                <a:spcPct val="115000"/>
              </a:lnSpc>
              <a:spcBef>
                <a:spcPts val="0"/>
              </a:spcBef>
              <a:spcAft>
                <a:spcPts val="0"/>
              </a:spcAft>
              <a:buSzPct val="128571"/>
              <a:buNone/>
            </a:pPr>
            <a:endParaRPr sz="1400" b="1">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Read the following quote by Dr. Pamela Brown, Provost and Vice President for Academic Affairs: </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rgbClr val="FFFF00"/>
                </a:solidFill>
                <a:latin typeface="Roboto Slab"/>
                <a:ea typeface="Roboto Slab"/>
                <a:cs typeface="Roboto Slab"/>
                <a:sym typeface="Roboto Slab"/>
              </a:rP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endParaRPr sz="1400" b="1">
              <a:solidFill>
                <a:srgbClr val="FFFF00"/>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Choose a question below and write a reflection in the comment box below this post.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What life experiences have prepared me for college?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When I have been faced with a difficult situation, what strategies did I use to find a solution?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How will I create positive academic habits for myself? </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Read and comment on another student’s post. These are your classmates; encourage them to work towards their goals!</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6"/>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268" name="Google Shape;268;p46"/>
          <p:cNvSpPr txBox="1"/>
          <p:nvPr/>
        </p:nvSpPr>
        <p:spPr>
          <a:xfrm>
            <a:off x="1803750" y="3523579"/>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000" i="0" u="none" strike="noStrike" cap="none" dirty="0">
                <a:solidFill>
                  <a:schemeClr val="accent6"/>
                </a:solidFill>
                <a:latin typeface="Roboto Slab"/>
                <a:ea typeface="Roboto Slab"/>
                <a:cs typeface="Roboto Slab"/>
                <a:sym typeface="Roboto Slab"/>
              </a:rPr>
              <a:t>Session 3</a:t>
            </a:r>
            <a:endParaRPr sz="20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US" sz="2000" i="0" u="none" strike="noStrike" cap="none" dirty="0">
                <a:solidFill>
                  <a:schemeClr val="accent6"/>
                </a:solidFill>
                <a:latin typeface="Roboto Slab"/>
                <a:ea typeface="Roboto Slab"/>
                <a:cs typeface="Roboto Slab"/>
                <a:sym typeface="Roboto Slab"/>
              </a:rPr>
              <a:t>09/17/24</a:t>
            </a:r>
            <a:endParaRPr sz="20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000" i="0" u="none" strike="noStrike" cap="none">
                <a:solidFill>
                  <a:schemeClr val="accent6"/>
                </a:solidFill>
                <a:latin typeface="Roboto Slab"/>
                <a:ea typeface="Roboto Slab"/>
                <a:cs typeface="Roboto Slab"/>
                <a:sym typeface="Roboto Slab"/>
              </a:rPr>
              <a:t>Professor Perreira</a:t>
            </a:r>
            <a:endParaRPr sz="20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69" name="Google Shape;269;p46"/>
          <p:cNvGrpSpPr/>
          <p:nvPr/>
        </p:nvGrpSpPr>
        <p:grpSpPr>
          <a:xfrm>
            <a:off x="86851" y="4448817"/>
            <a:ext cx="1273858" cy="607271"/>
            <a:chOff x="86851" y="4297675"/>
            <a:chExt cx="1881900" cy="758425"/>
          </a:xfrm>
        </p:grpSpPr>
        <p:pic>
          <p:nvPicPr>
            <p:cNvPr id="270" name="Google Shape;270;p4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271" name="Google Shape;271;p4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a:spLocks noGrp="1"/>
          </p:cNvSpPr>
          <p:nvPr>
            <p:ph type="ctrTitle"/>
          </p:nvPr>
        </p:nvSpPr>
        <p:spPr>
          <a:xfrm>
            <a:off x="947850" y="1114350"/>
            <a:ext cx="72483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Where does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college happen?</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College happens in lots of places</a:t>
            </a:r>
            <a:endParaRPr/>
          </a:p>
        </p:txBody>
      </p:sp>
      <p:cxnSp>
        <p:nvCxnSpPr>
          <p:cNvPr id="93" name="Google Shape;93;p17"/>
          <p:cNvCxnSpPr/>
          <p:nvPr/>
        </p:nvCxnSpPr>
        <p:spPr>
          <a:xfrm rot="10800000" flipH="1">
            <a:off x="6662775" y="3691700"/>
            <a:ext cx="1067400" cy="486600"/>
          </a:xfrm>
          <a:prstGeom prst="bentConnector3">
            <a:avLst>
              <a:gd name="adj1" fmla="val 50000"/>
            </a:avLst>
          </a:prstGeom>
          <a:noFill/>
          <a:ln w="38100" cap="flat" cmpd="sng">
            <a:solidFill>
              <a:schemeClr val="dk1"/>
            </a:solidFill>
            <a:prstDash val="solid"/>
            <a:round/>
            <a:headEnd type="none" w="med" len="med"/>
            <a:tailEnd type="none" w="med" len="med"/>
          </a:ln>
        </p:spPr>
      </p:cxnSp>
      <p:sp>
        <p:nvSpPr>
          <p:cNvPr id="94" name="Google Shape;94;p17"/>
          <p:cNvSpPr txBox="1"/>
          <p:nvPr/>
        </p:nvSpPr>
        <p:spPr>
          <a:xfrm>
            <a:off x="7653600" y="3024300"/>
            <a:ext cx="1358400" cy="145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Roboto"/>
                <a:ea typeface="Roboto"/>
                <a:cs typeface="Roboto"/>
                <a:sym typeface="Roboto"/>
              </a:rPr>
              <a:t>These </a:t>
            </a:r>
            <a:endParaRPr sz="2000">
              <a:solidFill>
                <a:schemeClr val="dk1"/>
              </a:solidFill>
              <a:latin typeface="Roboto"/>
              <a:ea typeface="Roboto"/>
              <a:cs typeface="Roboto"/>
              <a:sym typeface="Roboto"/>
            </a:endParaRPr>
          </a:p>
          <a:p>
            <a:pPr marL="0" lvl="0" indent="0" algn="ctr" rtl="0">
              <a:spcBef>
                <a:spcPts val="0"/>
              </a:spcBef>
              <a:spcAft>
                <a:spcPts val="0"/>
              </a:spcAft>
              <a:buNone/>
            </a:pPr>
            <a:r>
              <a:rPr lang="en" sz="2000">
                <a:solidFill>
                  <a:schemeClr val="dk1"/>
                </a:solidFill>
                <a:latin typeface="Roboto"/>
                <a:ea typeface="Roboto"/>
                <a:cs typeface="Roboto"/>
                <a:sym typeface="Roboto"/>
              </a:rPr>
              <a:t>are all necessary parts of college!</a:t>
            </a:r>
            <a:endParaRPr sz="2000">
              <a:solidFill>
                <a:schemeClr val="dk1"/>
              </a:solidFill>
              <a:latin typeface="Roboto"/>
              <a:ea typeface="Roboto"/>
              <a:cs typeface="Roboto"/>
              <a:sym typeface="Roboto"/>
            </a:endParaRPr>
          </a:p>
        </p:txBody>
      </p:sp>
      <p:pic>
        <p:nvPicPr>
          <p:cNvPr id="95" name="Google Shape;95;p17"/>
          <p:cNvPicPr preferRelativeResize="0"/>
          <p:nvPr/>
        </p:nvPicPr>
        <p:blipFill>
          <a:blip r:embed="rId3">
            <a:alphaModFix/>
          </a:blip>
          <a:stretch>
            <a:fillRect/>
          </a:stretch>
        </p:blipFill>
        <p:spPr>
          <a:xfrm>
            <a:off x="2686975" y="820550"/>
            <a:ext cx="4337225" cy="4205924"/>
          </a:xfrm>
          <a:prstGeom prst="rect">
            <a:avLst/>
          </a:prstGeom>
          <a:noFill/>
          <a:ln>
            <a:noFill/>
          </a:ln>
        </p:spPr>
      </p:pic>
      <p:pic>
        <p:nvPicPr>
          <p:cNvPr id="96" name="Google Shape;96;p17"/>
          <p:cNvPicPr preferRelativeResize="0"/>
          <p:nvPr/>
        </p:nvPicPr>
        <p:blipFill>
          <a:blip r:embed="rId4">
            <a:alphaModFix/>
          </a:blip>
          <a:stretch>
            <a:fillRect/>
          </a:stretch>
        </p:blipFill>
        <p:spPr>
          <a:xfrm>
            <a:off x="1795950" y="878950"/>
            <a:ext cx="6135976" cy="40891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Today we are focused on…</a:t>
            </a:r>
            <a:endParaRPr/>
          </a:p>
        </p:txBody>
      </p:sp>
      <p:cxnSp>
        <p:nvCxnSpPr>
          <p:cNvPr id="102" name="Google Shape;102;p18"/>
          <p:cNvCxnSpPr/>
          <p:nvPr/>
        </p:nvCxnSpPr>
        <p:spPr>
          <a:xfrm flipH="1">
            <a:off x="6454250" y="675125"/>
            <a:ext cx="1028700" cy="875700"/>
          </a:xfrm>
          <a:prstGeom prst="straightConnector1">
            <a:avLst/>
          </a:prstGeom>
          <a:noFill/>
          <a:ln w="38100" cap="flat" cmpd="sng">
            <a:solidFill>
              <a:schemeClr val="dk1"/>
            </a:solidFill>
            <a:prstDash val="solid"/>
            <a:round/>
            <a:headEnd type="none" w="med" len="med"/>
            <a:tailEnd type="triangle" w="med" len="med"/>
          </a:ln>
        </p:spPr>
      </p:cxnSp>
      <p:pic>
        <p:nvPicPr>
          <p:cNvPr id="103" name="Google Shape;103;p18"/>
          <p:cNvPicPr preferRelativeResize="0"/>
          <p:nvPr/>
        </p:nvPicPr>
        <p:blipFill>
          <a:blip r:embed="rId3">
            <a:alphaModFix/>
          </a:blip>
          <a:stretch>
            <a:fillRect/>
          </a:stretch>
        </p:blipFill>
        <p:spPr>
          <a:xfrm>
            <a:off x="1646175" y="820550"/>
            <a:ext cx="6372301" cy="424660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9"/>
          <p:cNvSpPr txBox="1">
            <a:spLocks noGrp="1"/>
          </p:cNvSpPr>
          <p:nvPr>
            <p:ph type="title"/>
          </p:nvPr>
        </p:nvSpPr>
        <p:spPr>
          <a:xfrm>
            <a:off x="250550" y="160095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Increased Personal Responsibility</a:t>
            </a:r>
            <a:endParaRPr b="1">
              <a:solidFill>
                <a:schemeClr val="accent5"/>
              </a:solidFill>
            </a:endParaRPr>
          </a:p>
        </p:txBody>
      </p:sp>
      <p:sp>
        <p:nvSpPr>
          <p:cNvPr id="109" name="Google Shape;109;p19"/>
          <p:cNvSpPr txBox="1">
            <a:spLocks noGrp="1"/>
          </p:cNvSpPr>
          <p:nvPr>
            <p:ph type="body" idx="2"/>
          </p:nvPr>
        </p:nvSpPr>
        <p:spPr>
          <a:xfrm>
            <a:off x="4996650" y="78135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1200"/>
              </a:spcAft>
              <a:buSzPts val="1800"/>
              <a:buNone/>
            </a:pPr>
            <a:r>
              <a:rPr lang="en" sz="3000" b="1">
                <a:latin typeface="Roboto Slab"/>
                <a:ea typeface="Roboto Slab"/>
                <a:cs typeface="Roboto Slab"/>
                <a:sym typeface="Roboto Slab"/>
              </a:rPr>
              <a:t>Taking Control of Your Own Learning</a:t>
            </a:r>
            <a:endParaRPr sz="3000" b="1">
              <a:latin typeface="Roboto Slab"/>
              <a:ea typeface="Roboto Slab"/>
              <a:cs typeface="Roboto Slab"/>
              <a:sym typeface="Roboto Slab"/>
            </a:endParaRPr>
          </a:p>
        </p:txBody>
      </p:sp>
      <p:sp>
        <p:nvSpPr>
          <p:cNvPr id="110" name="Google Shape;110;p19"/>
          <p:cNvSpPr txBox="1"/>
          <p:nvPr/>
        </p:nvSpPr>
        <p:spPr>
          <a:xfrm>
            <a:off x="4307625" y="2272700"/>
            <a:ext cx="5994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0"/>
              <a:buFont typeface="Arial"/>
              <a:buNone/>
            </a:pPr>
            <a:r>
              <a:rPr lang="en" sz="5000" b="0" i="0" u="none" strike="noStrike" cap="none">
                <a:solidFill>
                  <a:schemeClr val="accent6"/>
                </a:solidFill>
                <a:latin typeface="Impact"/>
                <a:ea typeface="Impact"/>
                <a:cs typeface="Impact"/>
                <a:sym typeface="Impact"/>
              </a:rPr>
              <a:t>=</a:t>
            </a:r>
            <a:endParaRPr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317325" y="49225"/>
            <a:ext cx="7457700" cy="2044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b="1"/>
              <a:t>Learning Plan Questions</a:t>
            </a:r>
            <a:endParaRPr b="1"/>
          </a:p>
        </p:txBody>
      </p:sp>
      <p:sp>
        <p:nvSpPr>
          <p:cNvPr id="116" name="Google Shape;116;p20"/>
          <p:cNvSpPr txBox="1">
            <a:spLocks noGrp="1"/>
          </p:cNvSpPr>
          <p:nvPr>
            <p:ph type="body" idx="4294967295"/>
          </p:nvPr>
        </p:nvSpPr>
        <p:spPr>
          <a:xfrm>
            <a:off x="109225" y="2043600"/>
            <a:ext cx="8520600" cy="3099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u="sng">
                <a:solidFill>
                  <a:schemeClr val="hlink"/>
                </a:solidFill>
                <a:latin typeface="Roboto Slab"/>
                <a:ea typeface="Roboto Slab"/>
                <a:cs typeface="Roboto Slab"/>
                <a:sym typeface="Roboto Slab"/>
                <a:hlinkClick r:id="rId3"/>
              </a:rPr>
              <a:t>PDF of Questionnaire</a:t>
            </a:r>
            <a:endParaRPr/>
          </a:p>
          <a:p>
            <a:pPr marL="0" lvl="0" indent="0" algn="ctr" rtl="0">
              <a:lnSpc>
                <a:spcPct val="100000"/>
              </a:lnSpc>
              <a:spcBef>
                <a:spcPts val="0"/>
              </a:spcBef>
              <a:spcAft>
                <a:spcPts val="0"/>
              </a:spcAft>
              <a:buSzPts val="1800"/>
              <a:buNone/>
            </a:pP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2103731" y="1664250"/>
            <a:ext cx="4936538"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Spaces:</a:t>
            </a:r>
            <a:br>
              <a:rPr lang="en" b="1">
                <a:solidFill>
                  <a:schemeClr val="accent5"/>
                </a:solidFill>
              </a:rPr>
            </a:br>
            <a:r>
              <a:rPr lang="en" b="1">
                <a:solidFill>
                  <a:schemeClr val="accent5"/>
                </a:solidFill>
              </a:rPr>
              <a:t>Where do I learn?</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1762</Words>
  <Application>Microsoft Office PowerPoint</Application>
  <PresentationFormat>On-screen Show (16:9)</PresentationFormat>
  <Paragraphs>197</Paragraphs>
  <Slides>34</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Roboto</vt:lpstr>
      <vt:lpstr>Impact</vt:lpstr>
      <vt:lpstr>Arial</vt:lpstr>
      <vt:lpstr>Roboto Slab</vt:lpstr>
      <vt:lpstr>Marina</vt:lpstr>
      <vt:lpstr>City Tech 101</vt:lpstr>
      <vt:lpstr>#RiseAndGrind</vt:lpstr>
      <vt:lpstr>Today’s Topics</vt:lpstr>
      <vt:lpstr>Where does  college happen?</vt:lpstr>
      <vt:lpstr>College happens in lots of places</vt:lpstr>
      <vt:lpstr>Today we are focused on…</vt:lpstr>
      <vt:lpstr>Increased Personal Responsibility</vt:lpstr>
      <vt:lpstr>Learning Plan Questions</vt:lpstr>
      <vt:lpstr>Learning Spaces: Where do I learn?</vt:lpstr>
      <vt:lpstr>Working Remotely</vt:lpstr>
      <vt:lpstr>PowerPoint Presentation</vt:lpstr>
      <vt:lpstr>Create Your Own Workspace at Home </vt:lpstr>
      <vt:lpstr>On City Tech Campus</vt:lpstr>
      <vt:lpstr>Find Your Own Workspace on Campus</vt:lpstr>
      <vt:lpstr>What other places are workspaces?</vt:lpstr>
      <vt:lpstr>What other places are workspaces?</vt:lpstr>
      <vt:lpstr>Think back to the answers you gave on your “Learning Profile” Questions.  What spaces will help you study most productively? Where can you find those spaces?</vt:lpstr>
      <vt:lpstr> What spaces will help you study most productively? Where can you find those spaces?  Take a few minutes to draw or diagram a study space you plan to use. What will be the best layout for this space? What will this space include?</vt:lpstr>
      <vt:lpstr>When do I learn?</vt:lpstr>
      <vt:lpstr>A Typical FY College Schedule</vt:lpstr>
      <vt:lpstr>Do you really have all that free time now??</vt:lpstr>
      <vt:lpstr>Question</vt:lpstr>
      <vt:lpstr>Answer:</vt:lpstr>
      <vt:lpstr>The Breakdown</vt:lpstr>
      <vt:lpstr>Math Time!</vt:lpstr>
      <vt:lpstr>Think back again to the answers you gave on your “Learning Profile” Questions.  What times of the day are the best time for you to study? What can you do to make sure you’re available during those times?</vt:lpstr>
      <vt:lpstr>How do I learn?</vt:lpstr>
      <vt:lpstr>How do you learn something new?  How do you practice a new skill?  What are the best practices and habits  to help you learn?  How can you take charge  of your own learning?  Take time to discuss these questions as a class or in small groups.</vt:lpstr>
      <vt:lpstr>What is my Learning Plan?</vt:lpstr>
      <vt:lpstr>Based on all you have learned today, take time to write down three or more practices or habits you will incorporate into your study routine.   Why did you choose them? Why do you think they will help you?</vt:lpstr>
      <vt:lpstr>BE OPEN  TO LEARNING HOW TO LEARN</vt:lpstr>
      <vt:lpstr>Recap</vt:lpstr>
      <vt:lpstr>Before Session 4…</vt:lpstr>
      <vt:lpstr>#RiseAndGrind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2024-08-26T13:15:00Z</dcterms:modified>
</cp:coreProperties>
</file>