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4" r:id="rId3"/>
    <p:sldId id="271" r:id="rId4"/>
    <p:sldId id="272" r:id="rId5"/>
    <p:sldId id="273" r:id="rId6"/>
    <p:sldId id="275" r:id="rId7"/>
    <p:sldId id="276" r:id="rId8"/>
    <p:sldId id="27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4" d="100"/>
          <a:sy n="104" d="100"/>
        </p:scale>
        <p:origin x="-864" y="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CA2133-474F-274E-8643-3F4B387150B2}" type="datetimeFigureOut">
              <a:rPr lang="en-US" smtClean="0"/>
              <a:t>10/13/18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F68B00-47E5-5547-A903-1E01A30C75A7}" type="slidenum">
              <a:rPr lang="en-US" smtClean="0"/>
              <a:t>‹#›</a:t>
            </a:fld>
            <a:endParaRPr lang="en-US"/>
          </a:p>
        </p:txBody>
      </p:sp>
    </p:spTree>
    <p:extLst>
      <p:ext uri="{BB962C8B-B14F-4D97-AF65-F5344CB8AC3E}">
        <p14:creationId xmlns:p14="http://schemas.microsoft.com/office/powerpoint/2010/main" val="460170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CA2133-474F-274E-8643-3F4B387150B2}" type="datetimeFigureOut">
              <a:rPr lang="en-US" smtClean="0"/>
              <a:t>10/13/18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F68B00-47E5-5547-A903-1E01A30C75A7}" type="slidenum">
              <a:rPr lang="en-US" smtClean="0"/>
              <a:t>‹#›</a:t>
            </a:fld>
            <a:endParaRPr lang="en-US"/>
          </a:p>
        </p:txBody>
      </p:sp>
    </p:spTree>
    <p:extLst>
      <p:ext uri="{BB962C8B-B14F-4D97-AF65-F5344CB8AC3E}">
        <p14:creationId xmlns:p14="http://schemas.microsoft.com/office/powerpoint/2010/main" val="1162198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CA2133-474F-274E-8643-3F4B387150B2}" type="datetimeFigureOut">
              <a:rPr lang="en-US" smtClean="0"/>
              <a:t>10/13/18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F68B00-47E5-5547-A903-1E01A30C75A7}" type="slidenum">
              <a:rPr lang="en-US" smtClean="0"/>
              <a:t>‹#›</a:t>
            </a:fld>
            <a:endParaRPr lang="en-US"/>
          </a:p>
        </p:txBody>
      </p:sp>
    </p:spTree>
    <p:extLst>
      <p:ext uri="{BB962C8B-B14F-4D97-AF65-F5344CB8AC3E}">
        <p14:creationId xmlns:p14="http://schemas.microsoft.com/office/powerpoint/2010/main" val="1338404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CA2133-474F-274E-8643-3F4B387150B2}" type="datetimeFigureOut">
              <a:rPr lang="en-US" smtClean="0"/>
              <a:t>10/13/18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F68B00-47E5-5547-A903-1E01A30C75A7}" type="slidenum">
              <a:rPr lang="en-US" smtClean="0"/>
              <a:t>‹#›</a:t>
            </a:fld>
            <a:endParaRPr lang="en-US"/>
          </a:p>
        </p:txBody>
      </p:sp>
    </p:spTree>
    <p:extLst>
      <p:ext uri="{BB962C8B-B14F-4D97-AF65-F5344CB8AC3E}">
        <p14:creationId xmlns:p14="http://schemas.microsoft.com/office/powerpoint/2010/main" val="3597008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CA2133-474F-274E-8643-3F4B387150B2}" type="datetimeFigureOut">
              <a:rPr lang="en-US" smtClean="0"/>
              <a:t>10/13/18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F68B00-47E5-5547-A903-1E01A30C75A7}" type="slidenum">
              <a:rPr lang="en-US" smtClean="0"/>
              <a:t>‹#›</a:t>
            </a:fld>
            <a:endParaRPr lang="en-US"/>
          </a:p>
        </p:txBody>
      </p:sp>
    </p:spTree>
    <p:extLst>
      <p:ext uri="{BB962C8B-B14F-4D97-AF65-F5344CB8AC3E}">
        <p14:creationId xmlns:p14="http://schemas.microsoft.com/office/powerpoint/2010/main" val="555811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CA2133-474F-274E-8643-3F4B387150B2}" type="datetimeFigureOut">
              <a:rPr lang="en-US" smtClean="0"/>
              <a:t>10/13/18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F68B00-47E5-5547-A903-1E01A30C75A7}" type="slidenum">
              <a:rPr lang="en-US" smtClean="0"/>
              <a:t>‹#›</a:t>
            </a:fld>
            <a:endParaRPr lang="en-US"/>
          </a:p>
        </p:txBody>
      </p:sp>
    </p:spTree>
    <p:extLst>
      <p:ext uri="{BB962C8B-B14F-4D97-AF65-F5344CB8AC3E}">
        <p14:creationId xmlns:p14="http://schemas.microsoft.com/office/powerpoint/2010/main" val="2374754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CA2133-474F-274E-8643-3F4B387150B2}" type="datetimeFigureOut">
              <a:rPr lang="en-US" smtClean="0"/>
              <a:t>10/13/18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F68B00-47E5-5547-A903-1E01A30C75A7}" type="slidenum">
              <a:rPr lang="en-US" smtClean="0"/>
              <a:t>‹#›</a:t>
            </a:fld>
            <a:endParaRPr lang="en-US"/>
          </a:p>
        </p:txBody>
      </p:sp>
    </p:spTree>
    <p:extLst>
      <p:ext uri="{BB962C8B-B14F-4D97-AF65-F5344CB8AC3E}">
        <p14:creationId xmlns:p14="http://schemas.microsoft.com/office/powerpoint/2010/main" val="2105199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CA2133-474F-274E-8643-3F4B387150B2}" type="datetimeFigureOut">
              <a:rPr lang="en-US" smtClean="0"/>
              <a:t>10/13/18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F68B00-47E5-5547-A903-1E01A30C75A7}" type="slidenum">
              <a:rPr lang="en-US" smtClean="0"/>
              <a:t>‹#›</a:t>
            </a:fld>
            <a:endParaRPr lang="en-US"/>
          </a:p>
        </p:txBody>
      </p:sp>
    </p:spTree>
    <p:extLst>
      <p:ext uri="{BB962C8B-B14F-4D97-AF65-F5344CB8AC3E}">
        <p14:creationId xmlns:p14="http://schemas.microsoft.com/office/powerpoint/2010/main" val="3909151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CA2133-474F-274E-8643-3F4B387150B2}" type="datetimeFigureOut">
              <a:rPr lang="en-US" smtClean="0"/>
              <a:t>10/13/18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F68B00-47E5-5547-A903-1E01A30C75A7}" type="slidenum">
              <a:rPr lang="en-US" smtClean="0"/>
              <a:t>‹#›</a:t>
            </a:fld>
            <a:endParaRPr lang="en-US"/>
          </a:p>
        </p:txBody>
      </p:sp>
    </p:spTree>
    <p:extLst>
      <p:ext uri="{BB962C8B-B14F-4D97-AF65-F5344CB8AC3E}">
        <p14:creationId xmlns:p14="http://schemas.microsoft.com/office/powerpoint/2010/main" val="757536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CA2133-474F-274E-8643-3F4B387150B2}" type="datetimeFigureOut">
              <a:rPr lang="en-US" smtClean="0"/>
              <a:t>10/13/18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F68B00-47E5-5547-A903-1E01A30C75A7}" type="slidenum">
              <a:rPr lang="en-US" smtClean="0"/>
              <a:t>‹#›</a:t>
            </a:fld>
            <a:endParaRPr lang="en-US"/>
          </a:p>
        </p:txBody>
      </p:sp>
    </p:spTree>
    <p:extLst>
      <p:ext uri="{BB962C8B-B14F-4D97-AF65-F5344CB8AC3E}">
        <p14:creationId xmlns:p14="http://schemas.microsoft.com/office/powerpoint/2010/main" val="3932029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CA2133-474F-274E-8643-3F4B387150B2}" type="datetimeFigureOut">
              <a:rPr lang="en-US" smtClean="0"/>
              <a:t>10/13/18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F68B00-47E5-5547-A903-1E01A30C75A7}" type="slidenum">
              <a:rPr lang="en-US" smtClean="0"/>
              <a:t>‹#›</a:t>
            </a:fld>
            <a:endParaRPr lang="en-US"/>
          </a:p>
        </p:txBody>
      </p:sp>
    </p:spTree>
    <p:extLst>
      <p:ext uri="{BB962C8B-B14F-4D97-AF65-F5344CB8AC3E}">
        <p14:creationId xmlns:p14="http://schemas.microsoft.com/office/powerpoint/2010/main" val="42547204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CA2133-474F-274E-8643-3F4B387150B2}" type="datetimeFigureOut">
              <a:rPr lang="en-US" smtClean="0"/>
              <a:t>10/13/18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F68B00-47E5-5547-A903-1E01A30C75A7}" type="slidenum">
              <a:rPr lang="en-US" smtClean="0"/>
              <a:t>‹#›</a:t>
            </a:fld>
            <a:endParaRPr lang="en-US"/>
          </a:p>
        </p:txBody>
      </p:sp>
    </p:spTree>
    <p:extLst>
      <p:ext uri="{BB962C8B-B14F-4D97-AF65-F5344CB8AC3E}">
        <p14:creationId xmlns:p14="http://schemas.microsoft.com/office/powerpoint/2010/main" val="411546558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rgbClr val="92D050"/>
          </a:solidFill>
        </p:spPr>
        <p:txBody>
          <a:bodyPr/>
          <a:lstStyle/>
          <a:p>
            <a:r>
              <a:rPr lang="en-US" dirty="0" smtClean="0"/>
              <a:t>Compare/Contrast Essays</a:t>
            </a:r>
            <a:endParaRPr lang="en-US" dirty="0"/>
          </a:p>
        </p:txBody>
      </p:sp>
      <p:sp>
        <p:nvSpPr>
          <p:cNvPr id="3" name="Subtitle 2"/>
          <p:cNvSpPr>
            <a:spLocks noGrp="1"/>
          </p:cNvSpPr>
          <p:nvPr>
            <p:ph type="subTitle" idx="1"/>
          </p:nvPr>
        </p:nvSpPr>
        <p:spPr/>
        <p:txBody>
          <a:bodyPr/>
          <a:lstStyle/>
          <a:p>
            <a:r>
              <a:rPr lang="en-US" dirty="0" smtClean="0"/>
              <a:t>Otherwise known as, Everyone’s Least Favorite Type </a:t>
            </a:r>
            <a:r>
              <a:rPr lang="en-US" smtClean="0"/>
              <a:t>of Essay</a:t>
            </a:r>
            <a:endParaRPr lang="en-US" dirty="0" smtClean="0"/>
          </a:p>
        </p:txBody>
      </p:sp>
    </p:spTree>
    <p:extLst>
      <p:ext uri="{BB962C8B-B14F-4D97-AF65-F5344CB8AC3E}">
        <p14:creationId xmlns:p14="http://schemas.microsoft.com/office/powerpoint/2010/main" val="1784691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Introduction Paragraph</a:t>
            </a:r>
            <a:endParaRPr lang="en-US" dirty="0"/>
          </a:p>
        </p:txBody>
      </p:sp>
      <p:sp>
        <p:nvSpPr>
          <p:cNvPr id="3" name="Content Placeholder 2"/>
          <p:cNvSpPr>
            <a:spLocks noGrp="1"/>
          </p:cNvSpPr>
          <p:nvPr>
            <p:ph idx="1"/>
          </p:nvPr>
        </p:nvSpPr>
        <p:spPr/>
        <p:txBody>
          <a:bodyPr/>
          <a:lstStyle/>
          <a:p>
            <a:r>
              <a:rPr lang="en-US" dirty="0" smtClean="0"/>
              <a:t>What are you writing about? (this sounds painfully obvious, but make clear to the reader the titles of the stories you’re analyzing, and the authors)</a:t>
            </a:r>
          </a:p>
          <a:p>
            <a:r>
              <a:rPr lang="en-US" dirty="0" smtClean="0"/>
              <a:t>Why is the topic important?</a:t>
            </a:r>
          </a:p>
          <a:p>
            <a:r>
              <a:rPr lang="en-US" dirty="0" smtClean="0"/>
              <a:t>How are you examining the topic?</a:t>
            </a:r>
          </a:p>
          <a:p>
            <a:r>
              <a:rPr lang="en-US" dirty="0" smtClean="0"/>
              <a:t>Thesis (what you’ve concluded through your </a:t>
            </a:r>
            <a:r>
              <a:rPr lang="en-US" dirty="0" smtClean="0"/>
              <a:t>examination)</a:t>
            </a:r>
            <a:endParaRPr lang="en-US" dirty="0"/>
          </a:p>
        </p:txBody>
      </p:sp>
    </p:spTree>
    <p:extLst>
      <p:ext uri="{BB962C8B-B14F-4D97-AF65-F5344CB8AC3E}">
        <p14:creationId xmlns:p14="http://schemas.microsoft.com/office/powerpoint/2010/main" val="2850378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2800" dirty="0"/>
          </a:p>
        </p:txBody>
      </p:sp>
      <p:sp>
        <p:nvSpPr>
          <p:cNvPr id="3" name="Content Placeholder 2"/>
          <p:cNvSpPr>
            <a:spLocks noGrp="1"/>
          </p:cNvSpPr>
          <p:nvPr>
            <p:ph idx="1"/>
          </p:nvPr>
        </p:nvSpPr>
        <p:spPr>
          <a:xfrm>
            <a:off x="457200" y="1160046"/>
            <a:ext cx="8229600" cy="4966118"/>
          </a:xfrm>
        </p:spPr>
        <p:txBody>
          <a:bodyPr>
            <a:normAutofit lnSpcReduction="10000"/>
          </a:bodyPr>
          <a:lstStyle/>
          <a:p>
            <a:pPr marL="0" indent="0">
              <a:buNone/>
            </a:pPr>
            <a:r>
              <a:rPr lang="en-US" sz="2400" dirty="0" smtClean="0"/>
              <a:t>Again, it is crucial to explain </a:t>
            </a:r>
            <a:r>
              <a:rPr lang="en-US" sz="2400" dirty="0"/>
              <a:t>what you’re trying to accomplish – what topic is being examined, and what you’ll determine by considering the subject via these </a:t>
            </a:r>
            <a:r>
              <a:rPr lang="en-US" sz="2400" dirty="0" smtClean="0"/>
              <a:t>two sources.</a:t>
            </a:r>
          </a:p>
          <a:p>
            <a:pPr marL="0" indent="0">
              <a:buNone/>
            </a:pPr>
            <a:endParaRPr lang="en-US" sz="2400" dirty="0" smtClean="0"/>
          </a:p>
          <a:p>
            <a:pPr marL="0" indent="0">
              <a:buNone/>
            </a:pPr>
            <a:r>
              <a:rPr lang="en-US" sz="2400" dirty="0" smtClean="0"/>
              <a:t>Sample thesis:</a:t>
            </a:r>
            <a:endParaRPr lang="en-US" sz="2400" dirty="0"/>
          </a:p>
          <a:p>
            <a:pPr marL="0" indent="0">
              <a:buNone/>
            </a:pPr>
            <a:r>
              <a:rPr lang="en-US" sz="2400" dirty="0" smtClean="0"/>
              <a:t>“By examining the characterizations, settings, and the severity of events in Ralph Ellison’s “A Party Down at the Square” and </a:t>
            </a:r>
            <a:r>
              <a:rPr lang="en-US" sz="2400" dirty="0" err="1" smtClean="0"/>
              <a:t>Tadeusz</a:t>
            </a:r>
            <a:r>
              <a:rPr lang="en-US" sz="2400" dirty="0" smtClean="0"/>
              <a:t> </a:t>
            </a:r>
            <a:r>
              <a:rPr lang="en-US" sz="2400" dirty="0" err="1" smtClean="0"/>
              <a:t>Borowski’s</a:t>
            </a:r>
            <a:r>
              <a:rPr lang="en-US" sz="2400" dirty="0" smtClean="0"/>
              <a:t> “This Way for the Gas, Ladies and Gentlemen,” it is seen that while both offer portrayals of systematic cruelty, the authors use differing perspectives of their protagonists to illustrate the specificity of each situation.”  (copyright 2018, Steve Rosenstein</a:t>
            </a:r>
            <a:r>
              <a:rPr lang="en-US" sz="2400" dirty="0" smtClean="0"/>
              <a:t>) (and again, this is just a sample </a:t>
            </a:r>
            <a:r>
              <a:rPr lang="mr-IN" sz="2400" dirty="0" smtClean="0"/>
              <a:t>–</a:t>
            </a:r>
            <a:r>
              <a:rPr lang="en-US" sz="2400" dirty="0" smtClean="0"/>
              <a:t> do not use this exact phrasing/formula for your thesis)</a:t>
            </a:r>
            <a:endParaRPr lang="en-US" sz="2400" dirty="0" smtClean="0"/>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255890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Decide-Subject-by-Subject or Point-by-Point</a:t>
            </a:r>
            <a:endParaRPr lang="en-US" sz="2800" dirty="0"/>
          </a:p>
        </p:txBody>
      </p:sp>
      <p:sp>
        <p:nvSpPr>
          <p:cNvPr id="3" name="Content Placeholder 2"/>
          <p:cNvSpPr>
            <a:spLocks noGrp="1"/>
          </p:cNvSpPr>
          <p:nvPr>
            <p:ph idx="1"/>
          </p:nvPr>
        </p:nvSpPr>
        <p:spPr>
          <a:xfrm>
            <a:off x="457200" y="1160046"/>
            <a:ext cx="8229600" cy="4966118"/>
          </a:xfrm>
        </p:spPr>
        <p:txBody>
          <a:bodyPr>
            <a:noAutofit/>
          </a:bodyPr>
          <a:lstStyle/>
          <a:p>
            <a:pPr marL="0" indent="0">
              <a:buNone/>
            </a:pPr>
            <a:r>
              <a:rPr lang="en-US" sz="1800" dirty="0" smtClean="0"/>
              <a:t>Subject-by-Subject</a:t>
            </a:r>
            <a:r>
              <a:rPr lang="en-US" sz="1800" dirty="0"/>
              <a:t> </a:t>
            </a:r>
            <a:r>
              <a:rPr lang="en-US" sz="1800" dirty="0" smtClean="0"/>
              <a:t>is where you </a:t>
            </a:r>
            <a:r>
              <a:rPr lang="en-US" sz="1800" dirty="0" smtClean="0"/>
              <a:t>examine </a:t>
            </a:r>
            <a:r>
              <a:rPr lang="en-US" sz="1800" dirty="0" smtClean="0"/>
              <a:t>one story, then the </a:t>
            </a:r>
            <a:r>
              <a:rPr lang="en-US" sz="1800" dirty="0" smtClean="0"/>
              <a:t>other, then examine the similarities and </a:t>
            </a:r>
            <a:r>
              <a:rPr lang="en-US" sz="1800" dirty="0" smtClean="0"/>
              <a:t>differences</a:t>
            </a:r>
            <a:r>
              <a:rPr lang="en-US" sz="1800" dirty="0" smtClean="0"/>
              <a:t>. </a:t>
            </a:r>
            <a:r>
              <a:rPr lang="en-US" sz="1800" dirty="0" smtClean="0"/>
              <a:t>For instance:</a:t>
            </a:r>
          </a:p>
          <a:p>
            <a:pPr marL="0" indent="0">
              <a:buNone/>
            </a:pPr>
            <a:endParaRPr lang="en-US" sz="800" dirty="0"/>
          </a:p>
          <a:p>
            <a:pPr marL="0" indent="0">
              <a:buNone/>
            </a:pPr>
            <a:r>
              <a:rPr lang="en-US" sz="1800" dirty="0" smtClean="0"/>
              <a:t>Paragraph 1 – “A Party Down at the Square”</a:t>
            </a:r>
          </a:p>
          <a:p>
            <a:pPr marL="0" indent="0">
              <a:buNone/>
            </a:pPr>
            <a:r>
              <a:rPr lang="en-US" sz="1800" dirty="0" smtClean="0"/>
              <a:t>-An examination of characterization</a:t>
            </a:r>
          </a:p>
          <a:p>
            <a:pPr marL="0" indent="0">
              <a:buNone/>
            </a:pPr>
            <a:endParaRPr lang="en-US" sz="800" dirty="0" smtClean="0"/>
          </a:p>
          <a:p>
            <a:pPr marL="0" indent="0">
              <a:buNone/>
            </a:pPr>
            <a:r>
              <a:rPr lang="en-US" sz="1800" dirty="0" smtClean="0"/>
              <a:t>Paragraph 2 – “A Party Down at the Square”</a:t>
            </a:r>
          </a:p>
          <a:p>
            <a:pPr marL="0" indent="0">
              <a:buNone/>
            </a:pPr>
            <a:r>
              <a:rPr lang="en-US" sz="1800" dirty="0" smtClean="0"/>
              <a:t>-An examination of setting</a:t>
            </a:r>
          </a:p>
          <a:p>
            <a:pPr marL="0" indent="0">
              <a:buNone/>
            </a:pPr>
            <a:endParaRPr lang="en-US" sz="800" dirty="0" smtClean="0"/>
          </a:p>
          <a:p>
            <a:pPr marL="0" indent="0">
              <a:buNone/>
            </a:pPr>
            <a:r>
              <a:rPr lang="en-US" sz="1800" dirty="0" smtClean="0"/>
              <a:t>Paragraph 3 – “This Way for the Gas, Ladies and Gentlemen”</a:t>
            </a:r>
          </a:p>
          <a:p>
            <a:pPr marL="0" indent="0">
              <a:buNone/>
            </a:pPr>
            <a:r>
              <a:rPr lang="en-US" sz="1800" dirty="0" smtClean="0"/>
              <a:t>-And examination of characterization</a:t>
            </a:r>
            <a:endParaRPr lang="en-US" sz="1800" dirty="0"/>
          </a:p>
          <a:p>
            <a:pPr marL="0" indent="0">
              <a:buNone/>
            </a:pPr>
            <a:endParaRPr lang="en-US" sz="800" dirty="0" smtClean="0"/>
          </a:p>
          <a:p>
            <a:pPr marL="0" indent="0">
              <a:buNone/>
            </a:pPr>
            <a:r>
              <a:rPr lang="en-US" sz="1800" dirty="0" smtClean="0"/>
              <a:t>Paragraph 4 </a:t>
            </a:r>
            <a:r>
              <a:rPr lang="en-US" sz="1800" dirty="0"/>
              <a:t>– </a:t>
            </a:r>
            <a:r>
              <a:rPr lang="en-US" sz="1800" dirty="0" smtClean="0"/>
              <a:t>“This Way for the Gas, Ladies and Gentlemen”</a:t>
            </a:r>
            <a:endParaRPr lang="en-US" sz="1800" dirty="0"/>
          </a:p>
          <a:p>
            <a:pPr marL="0" indent="0">
              <a:buNone/>
            </a:pPr>
            <a:r>
              <a:rPr lang="en-US" sz="1800" dirty="0" smtClean="0"/>
              <a:t>-An examination of setting</a:t>
            </a:r>
            <a:endParaRPr lang="en-US" sz="1800" dirty="0"/>
          </a:p>
          <a:p>
            <a:pPr marL="0" indent="0">
              <a:buNone/>
            </a:pPr>
            <a:endParaRPr lang="en-US" sz="800" dirty="0"/>
          </a:p>
          <a:p>
            <a:pPr marL="0" indent="0">
              <a:buNone/>
            </a:pPr>
            <a:r>
              <a:rPr lang="en-US" sz="1800" dirty="0" smtClean="0"/>
              <a:t>Etc.</a:t>
            </a:r>
          </a:p>
          <a:p>
            <a:pPr marL="0" indent="0">
              <a:buNone/>
            </a:pPr>
            <a:endParaRPr lang="en-US" sz="800" dirty="0" smtClean="0"/>
          </a:p>
          <a:p>
            <a:pPr marL="0" indent="0">
              <a:buNone/>
            </a:pPr>
            <a:r>
              <a:rPr lang="en-US" sz="1800" b="1" dirty="0" smtClean="0"/>
              <a:t>Remember: you are not making a list, so use transitional words and phrases</a:t>
            </a:r>
            <a:endParaRPr lang="en-US" sz="1800" b="1" dirty="0"/>
          </a:p>
        </p:txBody>
      </p:sp>
    </p:spTree>
    <p:extLst>
      <p:ext uri="{BB962C8B-B14F-4D97-AF65-F5344CB8AC3E}">
        <p14:creationId xmlns:p14="http://schemas.microsoft.com/office/powerpoint/2010/main" val="2773654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Decide-Subject-by-Subject or Point-by-Point</a:t>
            </a:r>
            <a:endParaRPr lang="en-US" sz="2800" dirty="0"/>
          </a:p>
        </p:txBody>
      </p:sp>
      <p:sp>
        <p:nvSpPr>
          <p:cNvPr id="3" name="Content Placeholder 2"/>
          <p:cNvSpPr>
            <a:spLocks noGrp="1"/>
          </p:cNvSpPr>
          <p:nvPr>
            <p:ph idx="1"/>
          </p:nvPr>
        </p:nvSpPr>
        <p:spPr>
          <a:xfrm>
            <a:off x="457200" y="1160046"/>
            <a:ext cx="8229600" cy="4966118"/>
          </a:xfrm>
        </p:spPr>
        <p:txBody>
          <a:bodyPr>
            <a:normAutofit/>
          </a:bodyPr>
          <a:lstStyle/>
          <a:p>
            <a:pPr marL="0" indent="0">
              <a:buNone/>
            </a:pPr>
            <a:r>
              <a:rPr lang="en-US" sz="2000" dirty="0" smtClean="0"/>
              <a:t>Point-by-Point is where you </a:t>
            </a:r>
            <a:r>
              <a:rPr lang="en-US" sz="2000" dirty="0" smtClean="0"/>
              <a:t>examine </a:t>
            </a:r>
            <a:r>
              <a:rPr lang="en-US" sz="2000" dirty="0" smtClean="0"/>
              <a:t>the specific points you made in your thesis, considering how it pertains to both stories within each paragraph. For instance:</a:t>
            </a:r>
          </a:p>
          <a:p>
            <a:pPr marL="0" indent="0">
              <a:buNone/>
            </a:pPr>
            <a:endParaRPr lang="en-US" sz="2000" dirty="0"/>
          </a:p>
          <a:p>
            <a:pPr marL="0" indent="0">
              <a:buNone/>
            </a:pPr>
            <a:r>
              <a:rPr lang="en-US" sz="2000" dirty="0" smtClean="0"/>
              <a:t>Paragraph 1 – “While and Ellison and </a:t>
            </a:r>
            <a:r>
              <a:rPr lang="en-US" sz="2000" dirty="0" err="1" smtClean="0"/>
              <a:t>Borowski</a:t>
            </a:r>
            <a:r>
              <a:rPr lang="en-US" sz="2000" dirty="0" smtClean="0"/>
              <a:t> both use the first person perspective, etc.”</a:t>
            </a:r>
          </a:p>
          <a:p>
            <a:pPr marL="0" indent="0">
              <a:buNone/>
            </a:pPr>
            <a:endParaRPr lang="en-US" sz="2000" dirty="0" smtClean="0"/>
          </a:p>
          <a:p>
            <a:pPr marL="0" indent="0">
              <a:buNone/>
            </a:pPr>
            <a:r>
              <a:rPr lang="en-US" sz="2000" dirty="0" smtClean="0"/>
              <a:t>Paragraph 2 – “While Ellison and </a:t>
            </a:r>
            <a:r>
              <a:rPr lang="en-US" sz="2000" dirty="0" err="1" smtClean="0"/>
              <a:t>Borowski</a:t>
            </a:r>
            <a:r>
              <a:rPr lang="en-US" sz="2000" dirty="0" smtClean="0"/>
              <a:t> both offer a harrowing setting for events, etc.”</a:t>
            </a:r>
          </a:p>
          <a:p>
            <a:pPr marL="0" indent="0">
              <a:buNone/>
            </a:pPr>
            <a:endParaRPr lang="en-US" sz="2400" dirty="0" smtClean="0"/>
          </a:p>
          <a:p>
            <a:pPr marL="0" indent="0">
              <a:buNone/>
            </a:pPr>
            <a:r>
              <a:rPr lang="en-US" sz="2100" b="1" dirty="0" smtClean="0"/>
              <a:t>Again, remember: you are not making a list, so use transitional words and phrases</a:t>
            </a:r>
            <a:endParaRPr lang="en-US" sz="2100" b="1" dirty="0"/>
          </a:p>
        </p:txBody>
      </p:sp>
    </p:spTree>
    <p:extLst>
      <p:ext uri="{BB962C8B-B14F-4D97-AF65-F5344CB8AC3E}">
        <p14:creationId xmlns:p14="http://schemas.microsoft.com/office/powerpoint/2010/main" val="1786702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Conclusion</a:t>
            </a:r>
            <a:endParaRPr lang="en-US" dirty="0"/>
          </a:p>
        </p:txBody>
      </p:sp>
      <p:sp>
        <p:nvSpPr>
          <p:cNvPr id="3" name="Content Placeholder 2"/>
          <p:cNvSpPr>
            <a:spLocks noGrp="1"/>
          </p:cNvSpPr>
          <p:nvPr>
            <p:ph idx="1"/>
          </p:nvPr>
        </p:nvSpPr>
        <p:spPr/>
        <p:txBody>
          <a:bodyPr/>
          <a:lstStyle/>
          <a:p>
            <a:r>
              <a:rPr lang="en-US" dirty="0" smtClean="0"/>
              <a:t>Restate the thesis</a:t>
            </a:r>
          </a:p>
          <a:p>
            <a:r>
              <a:rPr lang="en-US" dirty="0" smtClean="0"/>
              <a:t>Do </a:t>
            </a:r>
            <a:r>
              <a:rPr lang="en-US" b="1" dirty="0" smtClean="0"/>
              <a:t>not</a:t>
            </a:r>
            <a:r>
              <a:rPr lang="en-US" dirty="0" smtClean="0"/>
              <a:t> simply rephrase your Introduction</a:t>
            </a:r>
          </a:p>
          <a:p>
            <a:r>
              <a:rPr lang="en-US" dirty="0" smtClean="0"/>
              <a:t>What was learned by the examination</a:t>
            </a:r>
          </a:p>
          <a:p>
            <a:r>
              <a:rPr lang="en-US" dirty="0" smtClean="0"/>
              <a:t>Show why the subject is not exhausted/“dead”</a:t>
            </a:r>
            <a:endParaRPr lang="en-US" dirty="0"/>
          </a:p>
        </p:txBody>
      </p:sp>
    </p:spTree>
    <p:extLst>
      <p:ext uri="{BB962C8B-B14F-4D97-AF65-F5344CB8AC3E}">
        <p14:creationId xmlns:p14="http://schemas.microsoft.com/office/powerpoint/2010/main" val="4143010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Parenthetical Citations</a:t>
            </a:r>
          </a:p>
        </p:txBody>
      </p:sp>
      <p:sp>
        <p:nvSpPr>
          <p:cNvPr id="3" name="Content Placeholder 2"/>
          <p:cNvSpPr>
            <a:spLocks noGrp="1"/>
          </p:cNvSpPr>
          <p:nvPr>
            <p:ph idx="1"/>
          </p:nvPr>
        </p:nvSpPr>
        <p:spPr/>
        <p:txBody>
          <a:bodyPr>
            <a:normAutofit/>
          </a:bodyPr>
          <a:lstStyle/>
          <a:p>
            <a:r>
              <a:rPr lang="en-US" sz="2000" dirty="0" smtClean="0"/>
              <a:t>You must use parenthetical citations whenever you paraphrase or directly quote from a source. For MLA, that means the </a:t>
            </a:r>
            <a:r>
              <a:rPr lang="en-US" sz="2000" dirty="0" smtClean="0"/>
              <a:t>author’s </a:t>
            </a:r>
            <a:r>
              <a:rPr lang="en-US" sz="2000" dirty="0" smtClean="0"/>
              <a:t>last name and page number of the source where the material appeared, unless the author’s name appears in a </a:t>
            </a:r>
            <a:r>
              <a:rPr lang="en-US" sz="2000" b="1" dirty="0" smtClean="0"/>
              <a:t>signal phrase</a:t>
            </a:r>
            <a:r>
              <a:rPr lang="en-US" sz="2000" dirty="0" smtClean="0"/>
              <a:t>. For example:</a:t>
            </a:r>
          </a:p>
          <a:p>
            <a:endParaRPr lang="en-US" sz="2000" dirty="0"/>
          </a:p>
          <a:p>
            <a:r>
              <a:rPr lang="en-US" sz="2000" dirty="0" smtClean="0"/>
              <a:t>In his article “Ralph Ellison and Civil Rights,” Harold Watts notes that, “No one in Ellison’s social circle would have ever guessed that the shy, music-obsessed young man might one day become one of the country’s preeminent novelists.” (12</a:t>
            </a:r>
            <a:r>
              <a:rPr lang="en-US" sz="2000" dirty="0" smtClean="0"/>
              <a:t>) (the signal phrase is everything preceding the quote)</a:t>
            </a:r>
            <a:endParaRPr lang="en-US" sz="2000" dirty="0" smtClean="0"/>
          </a:p>
          <a:p>
            <a:endParaRPr lang="en-US" sz="2000" dirty="0"/>
          </a:p>
          <a:p>
            <a:r>
              <a:rPr lang="en-US" sz="2000" dirty="0" smtClean="0"/>
              <a:t>None of Ellison’s acquaintances would have imagined that he would one day become a famous American novelist . (Watts 12)</a:t>
            </a:r>
            <a:endParaRPr lang="en-US" sz="2000" dirty="0"/>
          </a:p>
        </p:txBody>
      </p:sp>
    </p:spTree>
    <p:extLst>
      <p:ext uri="{BB962C8B-B14F-4D97-AF65-F5344CB8AC3E}">
        <p14:creationId xmlns:p14="http://schemas.microsoft.com/office/powerpoint/2010/main" val="2976465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037936"/>
            <a:ext cx="8229600" cy="5088228"/>
          </a:xfrm>
        </p:spPr>
        <p:txBody>
          <a:bodyPr>
            <a:normAutofit/>
          </a:bodyPr>
          <a:lstStyle/>
          <a:p>
            <a:pPr marL="0" indent="0">
              <a:buNone/>
            </a:pPr>
            <a:endParaRPr lang="en-US" dirty="0" smtClean="0"/>
          </a:p>
          <a:p>
            <a:pPr marL="0" indent="0">
              <a:buNone/>
            </a:pPr>
            <a:r>
              <a:rPr lang="en-US" dirty="0" smtClean="0"/>
              <a:t>Remember: this assignment is an objective breakdown of source material – it is not for you to interpret the material, or put forth your own opinions.  </a:t>
            </a:r>
            <a:r>
              <a:rPr lang="en-US" b="1" dirty="0" smtClean="0"/>
              <a:t>This assignment is not about you, your feelings, or your opinions. </a:t>
            </a:r>
            <a:r>
              <a:rPr lang="en-US" dirty="0" smtClean="0"/>
              <a:t>Just focus on telling the reader the specific contents of the articles, and how those specifics relate (or don’t) to each other.</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4864270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1054</TotalTime>
  <Words>657</Words>
  <Application>Microsoft Macintosh PowerPoint</Application>
  <PresentationFormat>On-screen Show (4:3)</PresentationFormat>
  <Paragraphs>50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Compare/Contrast Essays</vt:lpstr>
      <vt:lpstr>The Introduction Paragraph</vt:lpstr>
      <vt:lpstr>PowerPoint Presentation</vt:lpstr>
      <vt:lpstr>Decide-Subject-by-Subject or Point-by-Point</vt:lpstr>
      <vt:lpstr>Decide-Subject-by-Subject or Point-by-Point</vt:lpstr>
      <vt:lpstr>The Conclusion</vt:lpstr>
      <vt:lpstr>Parenthetical Citations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Guide to Compare/Contrast Essays</dc:title>
  <dc:creator>Roxanne Grandis</dc:creator>
  <cp:lastModifiedBy>Steve</cp:lastModifiedBy>
  <cp:revision>34</cp:revision>
  <dcterms:created xsi:type="dcterms:W3CDTF">2014-03-01T22:11:02Z</dcterms:created>
  <dcterms:modified xsi:type="dcterms:W3CDTF">2018-10-13T21:44:14Z</dcterms:modified>
</cp:coreProperties>
</file>