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handoutMasterIdLst>
    <p:handoutMasterId r:id="rId28"/>
  </p:handoutMasterIdLst>
  <p:sldIdLst>
    <p:sldId id="256" r:id="rId2"/>
    <p:sldId id="260" r:id="rId3"/>
    <p:sldId id="267" r:id="rId4"/>
    <p:sldId id="278" r:id="rId5"/>
    <p:sldId id="284" r:id="rId6"/>
    <p:sldId id="282" r:id="rId7"/>
    <p:sldId id="270" r:id="rId8"/>
    <p:sldId id="273" r:id="rId9"/>
    <p:sldId id="274" r:id="rId10"/>
    <p:sldId id="263" r:id="rId11"/>
    <p:sldId id="286" r:id="rId12"/>
    <p:sldId id="268" r:id="rId13"/>
    <p:sldId id="264" r:id="rId14"/>
    <p:sldId id="265" r:id="rId15"/>
    <p:sldId id="261" r:id="rId16"/>
    <p:sldId id="280" r:id="rId17"/>
    <p:sldId id="279" r:id="rId18"/>
    <p:sldId id="285" r:id="rId19"/>
    <p:sldId id="269" r:id="rId20"/>
    <p:sldId id="277" r:id="rId21"/>
    <p:sldId id="283" r:id="rId22"/>
    <p:sldId id="276" r:id="rId23"/>
    <p:sldId id="272" r:id="rId24"/>
    <p:sldId id="275" r:id="rId25"/>
    <p:sldId id="266" r:id="rId26"/>
  </p:sldIdLst>
  <p:sldSz cx="9144000" cy="6858000" type="screen4x3"/>
  <p:notesSz cx="6858000" cy="9239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7" autoAdjust="0"/>
    <p:restoredTop sz="79245" autoAdjust="0"/>
  </p:normalViewPr>
  <p:slideViewPr>
    <p:cSldViewPr>
      <p:cViewPr varScale="1">
        <p:scale>
          <a:sx n="64" d="100"/>
          <a:sy n="64" d="100"/>
        </p:scale>
        <p:origin x="1819"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hyperlink" Target="https://www.historichotels.org/" TargetMode="External"/><Relationship Id="rId2" Type="http://schemas.openxmlformats.org/officeDocument/2006/relationships/hyperlink" Target="https://preferredhotels.com/" TargetMode="External"/><Relationship Id="rId1" Type="http://schemas.openxmlformats.org/officeDocument/2006/relationships/hyperlink" Target="https://www.lhw.com/" TargetMode="External"/></Relationships>
</file>

<file path=ppt/diagrams/_rels/drawing1.xml.rels><?xml version="1.0" encoding="UTF-8" standalone="yes"?>
<Relationships xmlns="http://schemas.openxmlformats.org/package/2006/relationships"><Relationship Id="rId3" Type="http://schemas.openxmlformats.org/officeDocument/2006/relationships/hyperlink" Target="https://www.historichotels.org/" TargetMode="External"/><Relationship Id="rId2" Type="http://schemas.openxmlformats.org/officeDocument/2006/relationships/hyperlink" Target="https://preferredhotels.com/" TargetMode="External"/><Relationship Id="rId1" Type="http://schemas.openxmlformats.org/officeDocument/2006/relationships/hyperlink" Target="https://www.lhw.com/"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4F0755-0F12-431C-A5A2-02B0859FBBDE}"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EDD494BD-852F-4EE0-B9DE-395307A4E650}">
      <dgm:prSet phldrT="[Text]"/>
      <dgm:spPr/>
      <dgm:t>
        <a:bodyPr/>
        <a:lstStyle/>
        <a:p>
          <a:r>
            <a:rPr lang="en-US" dirty="0"/>
            <a:t>Hotel Development &amp; Ownership</a:t>
          </a:r>
        </a:p>
      </dgm:t>
    </dgm:pt>
    <dgm:pt modelId="{126D7DF8-DE0A-4EB8-B551-D38BBA5FD64A}" type="parTrans" cxnId="{11FCCB96-33E6-4013-851C-DB7084BD0486}">
      <dgm:prSet/>
      <dgm:spPr/>
      <dgm:t>
        <a:bodyPr/>
        <a:lstStyle/>
        <a:p>
          <a:endParaRPr lang="en-US"/>
        </a:p>
      </dgm:t>
    </dgm:pt>
    <dgm:pt modelId="{F8B97667-34B4-42C2-9742-083800D0BF91}" type="sibTrans" cxnId="{11FCCB96-33E6-4013-851C-DB7084BD0486}">
      <dgm:prSet/>
      <dgm:spPr/>
      <dgm:t>
        <a:bodyPr/>
        <a:lstStyle/>
        <a:p>
          <a:endParaRPr lang="en-US"/>
        </a:p>
      </dgm:t>
    </dgm:pt>
    <dgm:pt modelId="{DC31783F-DB81-4AFF-B016-222BFB17E66C}">
      <dgm:prSet phldrT="[Text]"/>
      <dgm:spPr>
        <a:solidFill>
          <a:schemeClr val="accent1">
            <a:lumMod val="50000"/>
          </a:schemeClr>
        </a:solidFill>
      </dgm:spPr>
      <dgm:t>
        <a:bodyPr/>
        <a:lstStyle/>
        <a:p>
          <a:r>
            <a:rPr lang="en-US" dirty="0"/>
            <a:t>Franchising</a:t>
          </a:r>
        </a:p>
      </dgm:t>
    </dgm:pt>
    <dgm:pt modelId="{3073502A-C27F-410C-9103-FA962B21165D}" type="parTrans" cxnId="{2D7C7FC7-46FC-484A-BE70-08DBDF0E2FF0}">
      <dgm:prSet/>
      <dgm:spPr/>
      <dgm:t>
        <a:bodyPr/>
        <a:lstStyle/>
        <a:p>
          <a:endParaRPr lang="en-US"/>
        </a:p>
      </dgm:t>
    </dgm:pt>
    <dgm:pt modelId="{78E0ED35-F04A-4329-9108-85129EE3C74F}" type="sibTrans" cxnId="{2D7C7FC7-46FC-484A-BE70-08DBDF0E2FF0}">
      <dgm:prSet/>
      <dgm:spPr/>
      <dgm:t>
        <a:bodyPr/>
        <a:lstStyle/>
        <a:p>
          <a:endParaRPr lang="en-US"/>
        </a:p>
      </dgm:t>
    </dgm:pt>
    <dgm:pt modelId="{B24EF613-CD0C-4D76-BE78-10277C079AF7}">
      <dgm:prSet phldrT="[Text]" custT="1"/>
      <dgm:spPr>
        <a:solidFill>
          <a:schemeClr val="accent1">
            <a:lumMod val="50000"/>
          </a:schemeClr>
        </a:solidFill>
      </dgm:spPr>
      <dgm:t>
        <a:bodyPr/>
        <a:lstStyle/>
        <a:p>
          <a:r>
            <a:rPr lang="en-US" sz="1800" dirty="0"/>
            <a:t>Franchisee pays to use the brand/ name/logo/management practices/amenities of a proven organization. Must comply with franchisor's standards.</a:t>
          </a:r>
        </a:p>
        <a:p>
          <a:r>
            <a:rPr lang="en-US" sz="1800" dirty="0"/>
            <a:t>Owned and operated independently.</a:t>
          </a:r>
        </a:p>
      </dgm:t>
    </dgm:pt>
    <dgm:pt modelId="{9B3B6B5C-CFC9-4606-B43D-44BB66EAD875}" type="parTrans" cxnId="{BEF99211-2D9A-45BA-80C1-D26F6EBB31CB}">
      <dgm:prSet/>
      <dgm:spPr/>
      <dgm:t>
        <a:bodyPr/>
        <a:lstStyle/>
        <a:p>
          <a:endParaRPr lang="en-US"/>
        </a:p>
      </dgm:t>
    </dgm:pt>
    <dgm:pt modelId="{39A33A18-0D82-402E-9B6B-FA900BAE0E47}" type="sibTrans" cxnId="{BEF99211-2D9A-45BA-80C1-D26F6EBB31CB}">
      <dgm:prSet/>
      <dgm:spPr/>
      <dgm:t>
        <a:bodyPr/>
        <a:lstStyle/>
        <a:p>
          <a:endParaRPr lang="en-US"/>
        </a:p>
      </dgm:t>
    </dgm:pt>
    <dgm:pt modelId="{2A7975F0-4F69-4184-88D9-CA940986C10E}">
      <dgm:prSet phldrT="[Text]"/>
      <dgm:spPr>
        <a:solidFill>
          <a:schemeClr val="accent3">
            <a:lumMod val="50000"/>
          </a:schemeClr>
        </a:solidFill>
      </dgm:spPr>
      <dgm:t>
        <a:bodyPr/>
        <a:lstStyle/>
        <a:p>
          <a:r>
            <a:rPr lang="en-US" dirty="0"/>
            <a:t>Referral </a:t>
          </a:r>
          <a:br>
            <a:rPr lang="en-US" dirty="0"/>
          </a:br>
          <a:r>
            <a:rPr lang="en-US" dirty="0"/>
            <a:t>Associations</a:t>
          </a:r>
        </a:p>
      </dgm:t>
    </dgm:pt>
    <dgm:pt modelId="{AD92DE43-20DE-4EDF-9233-DF2152424D08}" type="parTrans" cxnId="{798D0724-4883-4163-91EC-35B308A9DA6F}">
      <dgm:prSet/>
      <dgm:spPr/>
      <dgm:t>
        <a:bodyPr/>
        <a:lstStyle/>
        <a:p>
          <a:endParaRPr lang="en-US"/>
        </a:p>
      </dgm:t>
    </dgm:pt>
    <dgm:pt modelId="{BC90C652-F80F-4A58-8F5A-97539D0F5C73}" type="sibTrans" cxnId="{798D0724-4883-4163-91EC-35B308A9DA6F}">
      <dgm:prSet/>
      <dgm:spPr/>
      <dgm:t>
        <a:bodyPr/>
        <a:lstStyle/>
        <a:p>
          <a:endParaRPr lang="en-US"/>
        </a:p>
      </dgm:t>
    </dgm:pt>
    <dgm:pt modelId="{65210367-7696-4758-8A16-2CA7A485833B}">
      <dgm:prSet phldrT="[Text]"/>
      <dgm:spPr>
        <a:solidFill>
          <a:schemeClr val="accent6">
            <a:lumMod val="50000"/>
          </a:schemeClr>
        </a:solidFill>
      </dgm:spPr>
      <dgm:t>
        <a:bodyPr/>
        <a:lstStyle/>
        <a:p>
          <a:r>
            <a:rPr lang="en-US" dirty="0"/>
            <a:t>Management Contracts</a:t>
          </a:r>
        </a:p>
      </dgm:t>
    </dgm:pt>
    <dgm:pt modelId="{768F9046-54FE-4491-8618-1B7845CFD668}" type="parTrans" cxnId="{21F874A6-53B0-46C2-BB65-D7CE37E9890C}">
      <dgm:prSet/>
      <dgm:spPr/>
      <dgm:t>
        <a:bodyPr/>
        <a:lstStyle/>
        <a:p>
          <a:endParaRPr lang="en-US"/>
        </a:p>
      </dgm:t>
    </dgm:pt>
    <dgm:pt modelId="{CDAFBE5E-9B30-4004-81A8-34851D08DD8A}" type="sibTrans" cxnId="{21F874A6-53B0-46C2-BB65-D7CE37E9890C}">
      <dgm:prSet/>
      <dgm:spPr/>
      <dgm:t>
        <a:bodyPr/>
        <a:lstStyle/>
        <a:p>
          <a:endParaRPr lang="en-US"/>
        </a:p>
      </dgm:t>
    </dgm:pt>
    <dgm:pt modelId="{5B585F67-455F-4403-9AD7-BD9F33DA523B}">
      <dgm:prSet phldrT="[Text]"/>
      <dgm:spPr>
        <a:solidFill>
          <a:schemeClr val="accent3">
            <a:lumMod val="50000"/>
          </a:schemeClr>
        </a:solidFill>
      </dgm:spPr>
      <dgm:t>
        <a:bodyPr/>
        <a:lstStyle/>
        <a:p>
          <a:r>
            <a:rPr lang="en-US" dirty="0"/>
            <a:t>Independent hotels Refer their clients to each other and share a central reservation system (CRS) Example: </a:t>
          </a:r>
          <a:r>
            <a:rPr lang="en-US" dirty="0">
              <a:hlinkClick xmlns:r="http://schemas.openxmlformats.org/officeDocument/2006/relationships" r:id="rId1"/>
            </a:rPr>
            <a:t>Leading Hotels of the World</a:t>
          </a:r>
          <a:r>
            <a:rPr lang="en-US" dirty="0"/>
            <a:t> and </a:t>
          </a:r>
          <a:r>
            <a:rPr lang="en-US" dirty="0">
              <a:hlinkClick xmlns:r="http://schemas.openxmlformats.org/officeDocument/2006/relationships" r:id="rId2"/>
            </a:rPr>
            <a:t>Preferred Hotels and Resorts World Wide</a:t>
          </a:r>
          <a:r>
            <a:rPr lang="en-US" dirty="0"/>
            <a:t> and </a:t>
          </a:r>
          <a:r>
            <a:rPr lang="en-US" dirty="0">
              <a:hlinkClick xmlns:r="http://schemas.openxmlformats.org/officeDocument/2006/relationships" r:id="rId3"/>
            </a:rPr>
            <a:t>Historic Hotels of America</a:t>
          </a:r>
          <a:endParaRPr lang="en-US" dirty="0"/>
        </a:p>
      </dgm:t>
    </dgm:pt>
    <dgm:pt modelId="{D4D4FD9F-A571-48DE-99D7-1BBF1ED59C6A}" type="parTrans" cxnId="{B0931262-C795-49CF-BC5A-588E5B7AB2DE}">
      <dgm:prSet/>
      <dgm:spPr/>
      <dgm:t>
        <a:bodyPr/>
        <a:lstStyle/>
        <a:p>
          <a:endParaRPr lang="en-US"/>
        </a:p>
      </dgm:t>
    </dgm:pt>
    <dgm:pt modelId="{3CB95A3B-9C58-41AB-8139-65E586B5CB03}" type="sibTrans" cxnId="{B0931262-C795-49CF-BC5A-588E5B7AB2DE}">
      <dgm:prSet/>
      <dgm:spPr/>
      <dgm:t>
        <a:bodyPr/>
        <a:lstStyle/>
        <a:p>
          <a:endParaRPr lang="en-US"/>
        </a:p>
      </dgm:t>
    </dgm:pt>
    <dgm:pt modelId="{C5A90689-D37F-4B22-9A78-5034AC807C0C}">
      <dgm:prSet phldrT="[Text]"/>
      <dgm:spPr>
        <a:solidFill>
          <a:schemeClr val="accent6">
            <a:lumMod val="50000"/>
          </a:schemeClr>
        </a:solidFill>
      </dgm:spPr>
      <dgm:t>
        <a:bodyPr/>
        <a:lstStyle/>
        <a:p>
          <a:r>
            <a:rPr lang="en-US" dirty="0"/>
            <a:t>Independent property owner or bank will utilize the management team of a hotel brand to manage the hotel. The owner also uses the brand/ name/logo/amenities of the management company.</a:t>
          </a:r>
        </a:p>
      </dgm:t>
    </dgm:pt>
    <dgm:pt modelId="{1E76A5F1-BF79-4C5D-98AF-BA3484C01701}" type="parTrans" cxnId="{513C9E4D-355E-4C46-92DD-94DCEC7F2172}">
      <dgm:prSet/>
      <dgm:spPr/>
      <dgm:t>
        <a:bodyPr/>
        <a:lstStyle/>
        <a:p>
          <a:endParaRPr lang="en-US"/>
        </a:p>
      </dgm:t>
    </dgm:pt>
    <dgm:pt modelId="{1EBC7536-7A1F-409E-B0BE-34F21645A293}" type="sibTrans" cxnId="{513C9E4D-355E-4C46-92DD-94DCEC7F2172}">
      <dgm:prSet/>
      <dgm:spPr/>
      <dgm:t>
        <a:bodyPr/>
        <a:lstStyle/>
        <a:p>
          <a:endParaRPr lang="en-US"/>
        </a:p>
      </dgm:t>
    </dgm:pt>
    <dgm:pt modelId="{CADA903E-DC07-4772-BBC8-7582093228DE}" type="pres">
      <dgm:prSet presAssocID="{344F0755-0F12-431C-A5A2-02B0859FBBDE}" presName="Name0" presStyleCnt="0">
        <dgm:presLayoutVars>
          <dgm:chPref val="1"/>
          <dgm:dir/>
          <dgm:animOne val="branch"/>
          <dgm:animLvl val="lvl"/>
          <dgm:resizeHandles/>
        </dgm:presLayoutVars>
      </dgm:prSet>
      <dgm:spPr/>
    </dgm:pt>
    <dgm:pt modelId="{BA1771B6-87CF-47BD-A344-659C5AAA1011}" type="pres">
      <dgm:prSet presAssocID="{EDD494BD-852F-4EE0-B9DE-395307A4E650}" presName="vertOne" presStyleCnt="0"/>
      <dgm:spPr/>
    </dgm:pt>
    <dgm:pt modelId="{9ED4AAE2-E0ED-4900-9FD1-945A5125D511}" type="pres">
      <dgm:prSet presAssocID="{EDD494BD-852F-4EE0-B9DE-395307A4E650}" presName="txOne" presStyleLbl="node0" presStyleIdx="0" presStyleCnt="1" custScaleY="68812">
        <dgm:presLayoutVars>
          <dgm:chPref val="3"/>
        </dgm:presLayoutVars>
      </dgm:prSet>
      <dgm:spPr/>
    </dgm:pt>
    <dgm:pt modelId="{BF6DF9AC-5D37-4B0F-BFC1-0801226AB059}" type="pres">
      <dgm:prSet presAssocID="{EDD494BD-852F-4EE0-B9DE-395307A4E650}" presName="parTransOne" presStyleCnt="0"/>
      <dgm:spPr/>
    </dgm:pt>
    <dgm:pt modelId="{4BFAE5C0-2DF3-405A-BAE3-BF02798B44E3}" type="pres">
      <dgm:prSet presAssocID="{EDD494BD-852F-4EE0-B9DE-395307A4E650}" presName="horzOne" presStyleCnt="0"/>
      <dgm:spPr/>
    </dgm:pt>
    <dgm:pt modelId="{05EFED7E-454D-40C7-A061-3626F013863A}" type="pres">
      <dgm:prSet presAssocID="{DC31783F-DB81-4AFF-B016-222BFB17E66C}" presName="vertTwo" presStyleCnt="0"/>
      <dgm:spPr/>
    </dgm:pt>
    <dgm:pt modelId="{430BD47F-42EB-4C12-8FBF-7662B8D96792}" type="pres">
      <dgm:prSet presAssocID="{DC31783F-DB81-4AFF-B016-222BFB17E66C}" presName="txTwo" presStyleLbl="node2" presStyleIdx="0" presStyleCnt="3" custScaleY="54361">
        <dgm:presLayoutVars>
          <dgm:chPref val="3"/>
        </dgm:presLayoutVars>
      </dgm:prSet>
      <dgm:spPr/>
    </dgm:pt>
    <dgm:pt modelId="{1B6F34CD-6DCC-499F-AF1D-D33976E5CEE2}" type="pres">
      <dgm:prSet presAssocID="{DC31783F-DB81-4AFF-B016-222BFB17E66C}" presName="parTransTwo" presStyleCnt="0"/>
      <dgm:spPr/>
    </dgm:pt>
    <dgm:pt modelId="{5397AA75-D894-4AAA-A908-B8D817EEC8A1}" type="pres">
      <dgm:prSet presAssocID="{DC31783F-DB81-4AFF-B016-222BFB17E66C}" presName="horzTwo" presStyleCnt="0"/>
      <dgm:spPr/>
    </dgm:pt>
    <dgm:pt modelId="{9853D66F-A06E-45C9-850C-3AD4DF494305}" type="pres">
      <dgm:prSet presAssocID="{B24EF613-CD0C-4D76-BE78-10277C079AF7}" presName="vertThree" presStyleCnt="0"/>
      <dgm:spPr/>
    </dgm:pt>
    <dgm:pt modelId="{6A143E6A-2CE2-4824-8467-8FAD8A576D62}" type="pres">
      <dgm:prSet presAssocID="{B24EF613-CD0C-4D76-BE78-10277C079AF7}" presName="txThree" presStyleLbl="node3" presStyleIdx="0" presStyleCnt="3">
        <dgm:presLayoutVars>
          <dgm:chPref val="3"/>
        </dgm:presLayoutVars>
      </dgm:prSet>
      <dgm:spPr/>
    </dgm:pt>
    <dgm:pt modelId="{8CD66A63-1F8B-422A-8A46-C4F248E1D8DF}" type="pres">
      <dgm:prSet presAssocID="{B24EF613-CD0C-4D76-BE78-10277C079AF7}" presName="horzThree" presStyleCnt="0"/>
      <dgm:spPr/>
    </dgm:pt>
    <dgm:pt modelId="{95330719-2A54-4169-A065-98A952005992}" type="pres">
      <dgm:prSet presAssocID="{78E0ED35-F04A-4329-9108-85129EE3C74F}" presName="sibSpaceTwo" presStyleCnt="0"/>
      <dgm:spPr/>
    </dgm:pt>
    <dgm:pt modelId="{4C032534-9395-40EE-AD13-0993451859D5}" type="pres">
      <dgm:prSet presAssocID="{2A7975F0-4F69-4184-88D9-CA940986C10E}" presName="vertTwo" presStyleCnt="0"/>
      <dgm:spPr/>
    </dgm:pt>
    <dgm:pt modelId="{2214D3D1-E46D-44CF-BDAE-E462C8F031CB}" type="pres">
      <dgm:prSet presAssocID="{2A7975F0-4F69-4184-88D9-CA940986C10E}" presName="txTwo" presStyleLbl="node2" presStyleIdx="1" presStyleCnt="3" custScaleY="54361">
        <dgm:presLayoutVars>
          <dgm:chPref val="3"/>
        </dgm:presLayoutVars>
      </dgm:prSet>
      <dgm:spPr/>
    </dgm:pt>
    <dgm:pt modelId="{A5E1B42D-C3EE-4280-B883-C655643A5D89}" type="pres">
      <dgm:prSet presAssocID="{2A7975F0-4F69-4184-88D9-CA940986C10E}" presName="parTransTwo" presStyleCnt="0"/>
      <dgm:spPr/>
    </dgm:pt>
    <dgm:pt modelId="{039A94EA-9834-4AB8-A366-A5EEAA99A742}" type="pres">
      <dgm:prSet presAssocID="{2A7975F0-4F69-4184-88D9-CA940986C10E}" presName="horzTwo" presStyleCnt="0"/>
      <dgm:spPr/>
    </dgm:pt>
    <dgm:pt modelId="{44123407-B539-478B-9770-2B3684BCB0D3}" type="pres">
      <dgm:prSet presAssocID="{5B585F67-455F-4403-9AD7-BD9F33DA523B}" presName="vertThree" presStyleCnt="0"/>
      <dgm:spPr/>
    </dgm:pt>
    <dgm:pt modelId="{E2D72D0D-3533-432D-9744-7FA48884FA09}" type="pres">
      <dgm:prSet presAssocID="{5B585F67-455F-4403-9AD7-BD9F33DA523B}" presName="txThree" presStyleLbl="node3" presStyleIdx="1" presStyleCnt="3">
        <dgm:presLayoutVars>
          <dgm:chPref val="3"/>
        </dgm:presLayoutVars>
      </dgm:prSet>
      <dgm:spPr/>
    </dgm:pt>
    <dgm:pt modelId="{BC6F7403-286B-4FC1-A6BD-DECF68DE30C6}" type="pres">
      <dgm:prSet presAssocID="{5B585F67-455F-4403-9AD7-BD9F33DA523B}" presName="horzThree" presStyleCnt="0"/>
      <dgm:spPr/>
    </dgm:pt>
    <dgm:pt modelId="{7B7AA50F-5BE9-427B-80F0-4A69CEC74A75}" type="pres">
      <dgm:prSet presAssocID="{BC90C652-F80F-4A58-8F5A-97539D0F5C73}" presName="sibSpaceTwo" presStyleCnt="0"/>
      <dgm:spPr/>
    </dgm:pt>
    <dgm:pt modelId="{85688115-71D5-4D0C-BDB0-D2E5D417C130}" type="pres">
      <dgm:prSet presAssocID="{65210367-7696-4758-8A16-2CA7A485833B}" presName="vertTwo" presStyleCnt="0"/>
      <dgm:spPr/>
    </dgm:pt>
    <dgm:pt modelId="{BE2AD3C3-CAF7-49C0-9AC8-871B3B46162F}" type="pres">
      <dgm:prSet presAssocID="{65210367-7696-4758-8A16-2CA7A485833B}" presName="txTwo" presStyleLbl="node2" presStyleIdx="2" presStyleCnt="3" custScaleY="54361">
        <dgm:presLayoutVars>
          <dgm:chPref val="3"/>
        </dgm:presLayoutVars>
      </dgm:prSet>
      <dgm:spPr/>
    </dgm:pt>
    <dgm:pt modelId="{ABEFBDDE-70BF-4CD2-AB6A-732483F6D689}" type="pres">
      <dgm:prSet presAssocID="{65210367-7696-4758-8A16-2CA7A485833B}" presName="parTransTwo" presStyleCnt="0"/>
      <dgm:spPr/>
    </dgm:pt>
    <dgm:pt modelId="{82478A1E-B307-4DFB-822A-F566CD7340BB}" type="pres">
      <dgm:prSet presAssocID="{65210367-7696-4758-8A16-2CA7A485833B}" presName="horzTwo" presStyleCnt="0"/>
      <dgm:spPr/>
    </dgm:pt>
    <dgm:pt modelId="{9AEBBA31-7DC7-470C-8E1E-4403DCF5F6E8}" type="pres">
      <dgm:prSet presAssocID="{C5A90689-D37F-4B22-9A78-5034AC807C0C}" presName="vertThree" presStyleCnt="0"/>
      <dgm:spPr/>
    </dgm:pt>
    <dgm:pt modelId="{300DC98B-EAB2-4982-AEBE-0828876891F2}" type="pres">
      <dgm:prSet presAssocID="{C5A90689-D37F-4B22-9A78-5034AC807C0C}" presName="txThree" presStyleLbl="node3" presStyleIdx="2" presStyleCnt="3">
        <dgm:presLayoutVars>
          <dgm:chPref val="3"/>
        </dgm:presLayoutVars>
      </dgm:prSet>
      <dgm:spPr/>
    </dgm:pt>
    <dgm:pt modelId="{B57D11D6-6090-41C0-A46A-A071FA5162B5}" type="pres">
      <dgm:prSet presAssocID="{C5A90689-D37F-4B22-9A78-5034AC807C0C}" presName="horzThree" presStyleCnt="0"/>
      <dgm:spPr/>
    </dgm:pt>
  </dgm:ptLst>
  <dgm:cxnLst>
    <dgm:cxn modelId="{BEF99211-2D9A-45BA-80C1-D26F6EBB31CB}" srcId="{DC31783F-DB81-4AFF-B016-222BFB17E66C}" destId="{B24EF613-CD0C-4D76-BE78-10277C079AF7}" srcOrd="0" destOrd="0" parTransId="{9B3B6B5C-CFC9-4606-B43D-44BB66EAD875}" sibTransId="{39A33A18-0D82-402E-9B6B-FA900BAE0E47}"/>
    <dgm:cxn modelId="{5A322621-FC18-44DA-B307-2A982D3595D9}" type="presOf" srcId="{65210367-7696-4758-8A16-2CA7A485833B}" destId="{BE2AD3C3-CAF7-49C0-9AC8-871B3B46162F}" srcOrd="0" destOrd="0" presId="urn:microsoft.com/office/officeart/2005/8/layout/hierarchy4"/>
    <dgm:cxn modelId="{798D0724-4883-4163-91EC-35B308A9DA6F}" srcId="{EDD494BD-852F-4EE0-B9DE-395307A4E650}" destId="{2A7975F0-4F69-4184-88D9-CA940986C10E}" srcOrd="1" destOrd="0" parTransId="{AD92DE43-20DE-4EDF-9233-DF2152424D08}" sibTransId="{BC90C652-F80F-4A58-8F5A-97539D0F5C73}"/>
    <dgm:cxn modelId="{6B95C22D-7FDE-480C-9DE5-552526E74CEF}" type="presOf" srcId="{2A7975F0-4F69-4184-88D9-CA940986C10E}" destId="{2214D3D1-E46D-44CF-BDAE-E462C8F031CB}" srcOrd="0" destOrd="0" presId="urn:microsoft.com/office/officeart/2005/8/layout/hierarchy4"/>
    <dgm:cxn modelId="{B0931262-C795-49CF-BC5A-588E5B7AB2DE}" srcId="{2A7975F0-4F69-4184-88D9-CA940986C10E}" destId="{5B585F67-455F-4403-9AD7-BD9F33DA523B}" srcOrd="0" destOrd="0" parTransId="{D4D4FD9F-A571-48DE-99D7-1BBF1ED59C6A}" sibTransId="{3CB95A3B-9C58-41AB-8139-65E586B5CB03}"/>
    <dgm:cxn modelId="{513C9E4D-355E-4C46-92DD-94DCEC7F2172}" srcId="{65210367-7696-4758-8A16-2CA7A485833B}" destId="{C5A90689-D37F-4B22-9A78-5034AC807C0C}" srcOrd="0" destOrd="0" parTransId="{1E76A5F1-BF79-4C5D-98AF-BA3484C01701}" sibTransId="{1EBC7536-7A1F-409E-B0BE-34F21645A293}"/>
    <dgm:cxn modelId="{A3B0746F-C8FC-443D-A397-1F18C9264B38}" type="presOf" srcId="{B24EF613-CD0C-4D76-BE78-10277C079AF7}" destId="{6A143E6A-2CE2-4824-8467-8FAD8A576D62}" srcOrd="0" destOrd="0" presId="urn:microsoft.com/office/officeart/2005/8/layout/hierarchy4"/>
    <dgm:cxn modelId="{C5DCBD72-B6E5-45CD-B5F9-E8C9BF36970B}" type="presOf" srcId="{EDD494BD-852F-4EE0-B9DE-395307A4E650}" destId="{9ED4AAE2-E0ED-4900-9FD1-945A5125D511}" srcOrd="0" destOrd="0" presId="urn:microsoft.com/office/officeart/2005/8/layout/hierarchy4"/>
    <dgm:cxn modelId="{11FCCB96-33E6-4013-851C-DB7084BD0486}" srcId="{344F0755-0F12-431C-A5A2-02B0859FBBDE}" destId="{EDD494BD-852F-4EE0-B9DE-395307A4E650}" srcOrd="0" destOrd="0" parTransId="{126D7DF8-DE0A-4EB8-B551-D38BBA5FD64A}" sibTransId="{F8B97667-34B4-42C2-9742-083800D0BF91}"/>
    <dgm:cxn modelId="{21F874A6-53B0-46C2-BB65-D7CE37E9890C}" srcId="{EDD494BD-852F-4EE0-B9DE-395307A4E650}" destId="{65210367-7696-4758-8A16-2CA7A485833B}" srcOrd="2" destOrd="0" parTransId="{768F9046-54FE-4491-8618-1B7845CFD668}" sibTransId="{CDAFBE5E-9B30-4004-81A8-34851D08DD8A}"/>
    <dgm:cxn modelId="{AEA227B2-7F20-4515-815E-F741EF003C1F}" type="presOf" srcId="{C5A90689-D37F-4B22-9A78-5034AC807C0C}" destId="{300DC98B-EAB2-4982-AEBE-0828876891F2}" srcOrd="0" destOrd="0" presId="urn:microsoft.com/office/officeart/2005/8/layout/hierarchy4"/>
    <dgm:cxn modelId="{2D7C7FC7-46FC-484A-BE70-08DBDF0E2FF0}" srcId="{EDD494BD-852F-4EE0-B9DE-395307A4E650}" destId="{DC31783F-DB81-4AFF-B016-222BFB17E66C}" srcOrd="0" destOrd="0" parTransId="{3073502A-C27F-410C-9103-FA962B21165D}" sibTransId="{78E0ED35-F04A-4329-9108-85129EE3C74F}"/>
    <dgm:cxn modelId="{500CD6C8-330A-4537-8540-34C71BD2327C}" type="presOf" srcId="{DC31783F-DB81-4AFF-B016-222BFB17E66C}" destId="{430BD47F-42EB-4C12-8FBF-7662B8D96792}" srcOrd="0" destOrd="0" presId="urn:microsoft.com/office/officeart/2005/8/layout/hierarchy4"/>
    <dgm:cxn modelId="{D04D38D7-3E30-43B2-B260-E87445643BC4}" type="presOf" srcId="{5B585F67-455F-4403-9AD7-BD9F33DA523B}" destId="{E2D72D0D-3533-432D-9744-7FA48884FA09}" srcOrd="0" destOrd="0" presId="urn:microsoft.com/office/officeart/2005/8/layout/hierarchy4"/>
    <dgm:cxn modelId="{1D38CDE7-61CF-4F90-83D0-9B4EE7306BEC}" type="presOf" srcId="{344F0755-0F12-431C-A5A2-02B0859FBBDE}" destId="{CADA903E-DC07-4772-BBC8-7582093228DE}" srcOrd="0" destOrd="0" presId="urn:microsoft.com/office/officeart/2005/8/layout/hierarchy4"/>
    <dgm:cxn modelId="{1E20F6B4-2F5F-4780-93EE-EEE3BD587E87}" type="presParOf" srcId="{CADA903E-DC07-4772-BBC8-7582093228DE}" destId="{BA1771B6-87CF-47BD-A344-659C5AAA1011}" srcOrd="0" destOrd="0" presId="urn:microsoft.com/office/officeart/2005/8/layout/hierarchy4"/>
    <dgm:cxn modelId="{05901983-6BC8-4511-989D-AAE75A91D9A6}" type="presParOf" srcId="{BA1771B6-87CF-47BD-A344-659C5AAA1011}" destId="{9ED4AAE2-E0ED-4900-9FD1-945A5125D511}" srcOrd="0" destOrd="0" presId="urn:microsoft.com/office/officeart/2005/8/layout/hierarchy4"/>
    <dgm:cxn modelId="{A531C5BB-3532-4ACD-900A-ACF43DC63652}" type="presParOf" srcId="{BA1771B6-87CF-47BD-A344-659C5AAA1011}" destId="{BF6DF9AC-5D37-4B0F-BFC1-0801226AB059}" srcOrd="1" destOrd="0" presId="urn:microsoft.com/office/officeart/2005/8/layout/hierarchy4"/>
    <dgm:cxn modelId="{D2529826-D6C3-47EA-99F8-364F4BAF0822}" type="presParOf" srcId="{BA1771B6-87CF-47BD-A344-659C5AAA1011}" destId="{4BFAE5C0-2DF3-405A-BAE3-BF02798B44E3}" srcOrd="2" destOrd="0" presId="urn:microsoft.com/office/officeart/2005/8/layout/hierarchy4"/>
    <dgm:cxn modelId="{9FCEB005-05C5-4877-906B-84D52D09E6CB}" type="presParOf" srcId="{4BFAE5C0-2DF3-405A-BAE3-BF02798B44E3}" destId="{05EFED7E-454D-40C7-A061-3626F013863A}" srcOrd="0" destOrd="0" presId="urn:microsoft.com/office/officeart/2005/8/layout/hierarchy4"/>
    <dgm:cxn modelId="{F56D38CE-3B3F-4A12-BECF-D00384152C68}" type="presParOf" srcId="{05EFED7E-454D-40C7-A061-3626F013863A}" destId="{430BD47F-42EB-4C12-8FBF-7662B8D96792}" srcOrd="0" destOrd="0" presId="urn:microsoft.com/office/officeart/2005/8/layout/hierarchy4"/>
    <dgm:cxn modelId="{84EBC310-841D-42BC-9A85-5D3B8FF80358}" type="presParOf" srcId="{05EFED7E-454D-40C7-A061-3626F013863A}" destId="{1B6F34CD-6DCC-499F-AF1D-D33976E5CEE2}" srcOrd="1" destOrd="0" presId="urn:microsoft.com/office/officeart/2005/8/layout/hierarchy4"/>
    <dgm:cxn modelId="{F3947D50-574E-40CA-AD8B-15691EE0427D}" type="presParOf" srcId="{05EFED7E-454D-40C7-A061-3626F013863A}" destId="{5397AA75-D894-4AAA-A908-B8D817EEC8A1}" srcOrd="2" destOrd="0" presId="urn:microsoft.com/office/officeart/2005/8/layout/hierarchy4"/>
    <dgm:cxn modelId="{6184FA0F-7F03-413E-84B6-47CD1C237DD2}" type="presParOf" srcId="{5397AA75-D894-4AAA-A908-B8D817EEC8A1}" destId="{9853D66F-A06E-45C9-850C-3AD4DF494305}" srcOrd="0" destOrd="0" presId="urn:microsoft.com/office/officeart/2005/8/layout/hierarchy4"/>
    <dgm:cxn modelId="{6975CE7D-5335-4A59-84ED-7D10D177DEBB}" type="presParOf" srcId="{9853D66F-A06E-45C9-850C-3AD4DF494305}" destId="{6A143E6A-2CE2-4824-8467-8FAD8A576D62}" srcOrd="0" destOrd="0" presId="urn:microsoft.com/office/officeart/2005/8/layout/hierarchy4"/>
    <dgm:cxn modelId="{7F0B035B-E7AC-4FBF-87D9-5980BE6ECC11}" type="presParOf" srcId="{9853D66F-A06E-45C9-850C-3AD4DF494305}" destId="{8CD66A63-1F8B-422A-8A46-C4F248E1D8DF}" srcOrd="1" destOrd="0" presId="urn:microsoft.com/office/officeart/2005/8/layout/hierarchy4"/>
    <dgm:cxn modelId="{F9BDA8DA-D2A6-429D-B411-512C31F73550}" type="presParOf" srcId="{4BFAE5C0-2DF3-405A-BAE3-BF02798B44E3}" destId="{95330719-2A54-4169-A065-98A952005992}" srcOrd="1" destOrd="0" presId="urn:microsoft.com/office/officeart/2005/8/layout/hierarchy4"/>
    <dgm:cxn modelId="{0ABCC933-13D1-4CFC-AF4F-F6919299DF80}" type="presParOf" srcId="{4BFAE5C0-2DF3-405A-BAE3-BF02798B44E3}" destId="{4C032534-9395-40EE-AD13-0993451859D5}" srcOrd="2" destOrd="0" presId="urn:microsoft.com/office/officeart/2005/8/layout/hierarchy4"/>
    <dgm:cxn modelId="{FABDAACA-AAD5-4DE7-B1DD-1453CB81DBFE}" type="presParOf" srcId="{4C032534-9395-40EE-AD13-0993451859D5}" destId="{2214D3D1-E46D-44CF-BDAE-E462C8F031CB}" srcOrd="0" destOrd="0" presId="urn:microsoft.com/office/officeart/2005/8/layout/hierarchy4"/>
    <dgm:cxn modelId="{7533909D-3015-48A5-BEDC-EFE8C5D514FF}" type="presParOf" srcId="{4C032534-9395-40EE-AD13-0993451859D5}" destId="{A5E1B42D-C3EE-4280-B883-C655643A5D89}" srcOrd="1" destOrd="0" presId="urn:microsoft.com/office/officeart/2005/8/layout/hierarchy4"/>
    <dgm:cxn modelId="{8AA4C011-0170-4BBF-ABD1-2B03BF079342}" type="presParOf" srcId="{4C032534-9395-40EE-AD13-0993451859D5}" destId="{039A94EA-9834-4AB8-A366-A5EEAA99A742}" srcOrd="2" destOrd="0" presId="urn:microsoft.com/office/officeart/2005/8/layout/hierarchy4"/>
    <dgm:cxn modelId="{16197C13-7077-4DC7-980E-0A74FAB788A7}" type="presParOf" srcId="{039A94EA-9834-4AB8-A366-A5EEAA99A742}" destId="{44123407-B539-478B-9770-2B3684BCB0D3}" srcOrd="0" destOrd="0" presId="urn:microsoft.com/office/officeart/2005/8/layout/hierarchy4"/>
    <dgm:cxn modelId="{EF41EF58-F1BC-411E-AC6D-9D641ACA28D9}" type="presParOf" srcId="{44123407-B539-478B-9770-2B3684BCB0D3}" destId="{E2D72D0D-3533-432D-9744-7FA48884FA09}" srcOrd="0" destOrd="0" presId="urn:microsoft.com/office/officeart/2005/8/layout/hierarchy4"/>
    <dgm:cxn modelId="{7C4E8E68-7AE8-4330-93EA-73F032E47397}" type="presParOf" srcId="{44123407-B539-478B-9770-2B3684BCB0D3}" destId="{BC6F7403-286B-4FC1-A6BD-DECF68DE30C6}" srcOrd="1" destOrd="0" presId="urn:microsoft.com/office/officeart/2005/8/layout/hierarchy4"/>
    <dgm:cxn modelId="{AEB5D043-F162-4FB7-8472-662563892FA3}" type="presParOf" srcId="{4BFAE5C0-2DF3-405A-BAE3-BF02798B44E3}" destId="{7B7AA50F-5BE9-427B-80F0-4A69CEC74A75}" srcOrd="3" destOrd="0" presId="urn:microsoft.com/office/officeart/2005/8/layout/hierarchy4"/>
    <dgm:cxn modelId="{A7BF33F6-109E-4081-9C9F-09965D9594DF}" type="presParOf" srcId="{4BFAE5C0-2DF3-405A-BAE3-BF02798B44E3}" destId="{85688115-71D5-4D0C-BDB0-D2E5D417C130}" srcOrd="4" destOrd="0" presId="urn:microsoft.com/office/officeart/2005/8/layout/hierarchy4"/>
    <dgm:cxn modelId="{087CFB97-AB4E-43D3-8DE1-1B1D89F2281E}" type="presParOf" srcId="{85688115-71D5-4D0C-BDB0-D2E5D417C130}" destId="{BE2AD3C3-CAF7-49C0-9AC8-871B3B46162F}" srcOrd="0" destOrd="0" presId="urn:microsoft.com/office/officeart/2005/8/layout/hierarchy4"/>
    <dgm:cxn modelId="{1BD31BEA-29F3-4D5D-B0B4-71AF1C57ABC0}" type="presParOf" srcId="{85688115-71D5-4D0C-BDB0-D2E5D417C130}" destId="{ABEFBDDE-70BF-4CD2-AB6A-732483F6D689}" srcOrd="1" destOrd="0" presId="urn:microsoft.com/office/officeart/2005/8/layout/hierarchy4"/>
    <dgm:cxn modelId="{AC8C4A91-F8BC-4078-8ED7-1E349AFE4332}" type="presParOf" srcId="{85688115-71D5-4D0C-BDB0-D2E5D417C130}" destId="{82478A1E-B307-4DFB-822A-F566CD7340BB}" srcOrd="2" destOrd="0" presId="urn:microsoft.com/office/officeart/2005/8/layout/hierarchy4"/>
    <dgm:cxn modelId="{DC56F736-4AC8-4D49-BAD9-3135D70F57E2}" type="presParOf" srcId="{82478A1E-B307-4DFB-822A-F566CD7340BB}" destId="{9AEBBA31-7DC7-470C-8E1E-4403DCF5F6E8}" srcOrd="0" destOrd="0" presId="urn:microsoft.com/office/officeart/2005/8/layout/hierarchy4"/>
    <dgm:cxn modelId="{56947656-2AAB-4CB2-B3EA-4D7F936308A8}" type="presParOf" srcId="{9AEBBA31-7DC7-470C-8E1E-4403DCF5F6E8}" destId="{300DC98B-EAB2-4982-AEBE-0828876891F2}" srcOrd="0" destOrd="0" presId="urn:microsoft.com/office/officeart/2005/8/layout/hierarchy4"/>
    <dgm:cxn modelId="{19E4B3DE-4DEF-4371-BCBC-6C4D169E2E3D}" type="presParOf" srcId="{9AEBBA31-7DC7-470C-8E1E-4403DCF5F6E8}" destId="{B57D11D6-6090-41C0-A46A-A071FA5162B5}"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58B77D-5751-424D-B51B-341772DACA9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D27F38E0-A530-4EFD-8E5F-62F71C2BA66A}">
      <dgm:prSet phldrT="[Text]"/>
      <dgm:spPr/>
      <dgm:t>
        <a:bodyPr/>
        <a:lstStyle/>
        <a:p>
          <a:r>
            <a:rPr lang="en-US" dirty="0"/>
            <a:t>General Manager</a:t>
          </a:r>
        </a:p>
      </dgm:t>
    </dgm:pt>
    <dgm:pt modelId="{F4803567-1232-4B26-B3D5-F0F34D542AFC}" type="parTrans" cxnId="{0F5FC165-F554-4B1C-BBE7-D04EA7D565FD}">
      <dgm:prSet/>
      <dgm:spPr/>
      <dgm:t>
        <a:bodyPr/>
        <a:lstStyle/>
        <a:p>
          <a:endParaRPr lang="en-US"/>
        </a:p>
      </dgm:t>
    </dgm:pt>
    <dgm:pt modelId="{3C8B9E0F-0920-4D3F-8FBC-60AF6A63CD35}" type="sibTrans" cxnId="{0F5FC165-F554-4B1C-BBE7-D04EA7D565FD}">
      <dgm:prSet/>
      <dgm:spPr/>
      <dgm:t>
        <a:bodyPr/>
        <a:lstStyle/>
        <a:p>
          <a:endParaRPr lang="en-US"/>
        </a:p>
      </dgm:t>
    </dgm:pt>
    <dgm:pt modelId="{87B953F4-A65A-41D4-9400-E6E595C2CA64}">
      <dgm:prSet phldrT="[Text]"/>
      <dgm:spPr/>
      <dgm:t>
        <a:bodyPr/>
        <a:lstStyle/>
        <a:p>
          <a:r>
            <a:rPr lang="en-US" dirty="0"/>
            <a:t>Dir. of HR</a:t>
          </a:r>
        </a:p>
      </dgm:t>
    </dgm:pt>
    <dgm:pt modelId="{9BEE7B38-51BE-485B-99FB-D7195E988989}" type="parTrans" cxnId="{15AA2B99-8304-4586-BA24-BF744B643965}">
      <dgm:prSet/>
      <dgm:spPr/>
      <dgm:t>
        <a:bodyPr/>
        <a:lstStyle/>
        <a:p>
          <a:endParaRPr lang="en-US"/>
        </a:p>
      </dgm:t>
    </dgm:pt>
    <dgm:pt modelId="{80D6905F-766F-4673-9C78-BB771FCBCF12}" type="sibTrans" cxnId="{15AA2B99-8304-4586-BA24-BF744B643965}">
      <dgm:prSet/>
      <dgm:spPr/>
      <dgm:t>
        <a:bodyPr/>
        <a:lstStyle/>
        <a:p>
          <a:endParaRPr lang="en-US"/>
        </a:p>
      </dgm:t>
    </dgm:pt>
    <dgm:pt modelId="{DF8E65E3-AB5F-4F91-9248-E9D431B17064}">
      <dgm:prSet phldrT="[Text]"/>
      <dgm:spPr/>
      <dgm:t>
        <a:bodyPr/>
        <a:lstStyle/>
        <a:p>
          <a:r>
            <a:rPr lang="en-US" dirty="0"/>
            <a:t>Dir. of F&amp;B</a:t>
          </a:r>
        </a:p>
      </dgm:t>
    </dgm:pt>
    <dgm:pt modelId="{723F22A8-9DF1-4DDA-ADB3-711375EEDE17}" type="parTrans" cxnId="{790A9712-D547-4720-BEAE-AB9438E35DF3}">
      <dgm:prSet/>
      <dgm:spPr/>
      <dgm:t>
        <a:bodyPr/>
        <a:lstStyle/>
        <a:p>
          <a:endParaRPr lang="en-US"/>
        </a:p>
      </dgm:t>
    </dgm:pt>
    <dgm:pt modelId="{7F3643C5-4C5D-4CCF-BDF9-363B5CF790B4}" type="sibTrans" cxnId="{790A9712-D547-4720-BEAE-AB9438E35DF3}">
      <dgm:prSet/>
      <dgm:spPr/>
      <dgm:t>
        <a:bodyPr/>
        <a:lstStyle/>
        <a:p>
          <a:endParaRPr lang="en-US"/>
        </a:p>
      </dgm:t>
    </dgm:pt>
    <dgm:pt modelId="{0B7728EB-5D95-4C90-8948-26DF1373B952}">
      <dgm:prSet phldrT="[Text]"/>
      <dgm:spPr/>
      <dgm:t>
        <a:bodyPr/>
        <a:lstStyle/>
        <a:p>
          <a:r>
            <a:rPr lang="en-US" dirty="0"/>
            <a:t>Dir. of Rooms Division</a:t>
          </a:r>
        </a:p>
      </dgm:t>
    </dgm:pt>
    <dgm:pt modelId="{35E243B2-9A38-4786-8132-A10DF5F9B7E3}" type="parTrans" cxnId="{5F04CDE7-5FBF-4EB9-9F85-B64A7DD0F957}">
      <dgm:prSet/>
      <dgm:spPr/>
      <dgm:t>
        <a:bodyPr/>
        <a:lstStyle/>
        <a:p>
          <a:endParaRPr lang="en-US"/>
        </a:p>
      </dgm:t>
    </dgm:pt>
    <dgm:pt modelId="{94884BFD-95A4-4832-A844-D793A2FFB126}" type="sibTrans" cxnId="{5F04CDE7-5FBF-4EB9-9F85-B64A7DD0F957}">
      <dgm:prSet/>
      <dgm:spPr/>
      <dgm:t>
        <a:bodyPr/>
        <a:lstStyle/>
        <a:p>
          <a:endParaRPr lang="en-US"/>
        </a:p>
      </dgm:t>
    </dgm:pt>
    <dgm:pt modelId="{2003CA7E-D998-44FC-8A96-135E91A7C628}">
      <dgm:prSet phldrT="[Text]"/>
      <dgm:spPr/>
      <dgm:t>
        <a:bodyPr/>
        <a:lstStyle/>
        <a:p>
          <a:r>
            <a:rPr lang="en-US" dirty="0"/>
            <a:t>Director of Marketing &amp; Sales</a:t>
          </a:r>
        </a:p>
      </dgm:t>
    </dgm:pt>
    <dgm:pt modelId="{451F5F46-5270-40CA-94C9-D4FDCEEB34BF}" type="parTrans" cxnId="{8EEC5A1B-00C1-46E1-B4D0-7353B8804177}">
      <dgm:prSet/>
      <dgm:spPr/>
      <dgm:t>
        <a:bodyPr/>
        <a:lstStyle/>
        <a:p>
          <a:endParaRPr lang="en-US"/>
        </a:p>
      </dgm:t>
    </dgm:pt>
    <dgm:pt modelId="{95ECE98A-CD96-4049-9BA1-910252600062}" type="sibTrans" cxnId="{8EEC5A1B-00C1-46E1-B4D0-7353B8804177}">
      <dgm:prSet/>
      <dgm:spPr/>
      <dgm:t>
        <a:bodyPr/>
        <a:lstStyle/>
        <a:p>
          <a:endParaRPr lang="en-US"/>
        </a:p>
      </dgm:t>
    </dgm:pt>
    <dgm:pt modelId="{BA652944-97C0-4477-A88A-7AB3E21AFC10}">
      <dgm:prSet phldrT="[Text]"/>
      <dgm:spPr/>
      <dgm:t>
        <a:bodyPr/>
        <a:lstStyle/>
        <a:p>
          <a:r>
            <a:rPr lang="en-US" dirty="0"/>
            <a:t>Dir. of Engineering</a:t>
          </a:r>
        </a:p>
      </dgm:t>
    </dgm:pt>
    <dgm:pt modelId="{C577F2E7-1242-46F2-A296-392F28672983}" type="parTrans" cxnId="{329DB1A1-AD91-4C15-AD33-25E31027B8B3}">
      <dgm:prSet/>
      <dgm:spPr/>
      <dgm:t>
        <a:bodyPr/>
        <a:lstStyle/>
        <a:p>
          <a:endParaRPr lang="en-US"/>
        </a:p>
      </dgm:t>
    </dgm:pt>
    <dgm:pt modelId="{6C8C725F-7F02-419A-8BDB-94647D3659A2}" type="sibTrans" cxnId="{329DB1A1-AD91-4C15-AD33-25E31027B8B3}">
      <dgm:prSet/>
      <dgm:spPr/>
      <dgm:t>
        <a:bodyPr/>
        <a:lstStyle/>
        <a:p>
          <a:endParaRPr lang="en-US"/>
        </a:p>
      </dgm:t>
    </dgm:pt>
    <dgm:pt modelId="{A1387C1B-069B-4AB6-9C10-0004301129FA}">
      <dgm:prSet phldrT="[Text]"/>
      <dgm:spPr/>
      <dgm:t>
        <a:bodyPr/>
        <a:lstStyle/>
        <a:p>
          <a:r>
            <a:rPr lang="en-US" dirty="0"/>
            <a:t>Dir. of Accounting</a:t>
          </a:r>
        </a:p>
      </dgm:t>
    </dgm:pt>
    <dgm:pt modelId="{F1DE3263-FE91-43AF-A938-A6684573AB65}" type="parTrans" cxnId="{1B1739CC-B1FF-4877-9C84-C6DDA399540F}">
      <dgm:prSet/>
      <dgm:spPr/>
      <dgm:t>
        <a:bodyPr/>
        <a:lstStyle/>
        <a:p>
          <a:endParaRPr lang="en-US"/>
        </a:p>
      </dgm:t>
    </dgm:pt>
    <dgm:pt modelId="{035D4C60-9029-499A-BF6C-5D2F70B63EBC}" type="sibTrans" cxnId="{1B1739CC-B1FF-4877-9C84-C6DDA399540F}">
      <dgm:prSet/>
      <dgm:spPr/>
      <dgm:t>
        <a:bodyPr/>
        <a:lstStyle/>
        <a:p>
          <a:endParaRPr lang="en-US"/>
        </a:p>
      </dgm:t>
    </dgm:pt>
    <dgm:pt modelId="{2ADCCF30-3D15-4274-B72B-AF7D00BE713F}" type="pres">
      <dgm:prSet presAssocID="{6A58B77D-5751-424D-B51B-341772DACA98}" presName="hierChild1" presStyleCnt="0">
        <dgm:presLayoutVars>
          <dgm:chPref val="1"/>
          <dgm:dir/>
          <dgm:animOne val="branch"/>
          <dgm:animLvl val="lvl"/>
          <dgm:resizeHandles/>
        </dgm:presLayoutVars>
      </dgm:prSet>
      <dgm:spPr/>
    </dgm:pt>
    <dgm:pt modelId="{16A828B4-31F3-4AD9-914C-756FE0D0D230}" type="pres">
      <dgm:prSet presAssocID="{D27F38E0-A530-4EFD-8E5F-62F71C2BA66A}" presName="hierRoot1" presStyleCnt="0"/>
      <dgm:spPr/>
    </dgm:pt>
    <dgm:pt modelId="{13825340-654B-41BD-B5B4-956D8E082646}" type="pres">
      <dgm:prSet presAssocID="{D27F38E0-A530-4EFD-8E5F-62F71C2BA66A}" presName="composite" presStyleCnt="0"/>
      <dgm:spPr/>
    </dgm:pt>
    <dgm:pt modelId="{795807AC-1BBF-49C5-A67B-31F6CFC895A6}" type="pres">
      <dgm:prSet presAssocID="{D27F38E0-A530-4EFD-8E5F-62F71C2BA66A}" presName="background" presStyleLbl="node0" presStyleIdx="0" presStyleCnt="1"/>
      <dgm:spPr/>
    </dgm:pt>
    <dgm:pt modelId="{5CFCD8BB-298E-4CC3-90EF-F521FCB0952B}" type="pres">
      <dgm:prSet presAssocID="{D27F38E0-A530-4EFD-8E5F-62F71C2BA66A}" presName="text" presStyleLbl="fgAcc0" presStyleIdx="0" presStyleCnt="1">
        <dgm:presLayoutVars>
          <dgm:chPref val="3"/>
        </dgm:presLayoutVars>
      </dgm:prSet>
      <dgm:spPr/>
    </dgm:pt>
    <dgm:pt modelId="{64641918-1EDE-4D7F-B1B8-1BC0C5E0FD33}" type="pres">
      <dgm:prSet presAssocID="{D27F38E0-A530-4EFD-8E5F-62F71C2BA66A}" presName="hierChild2" presStyleCnt="0"/>
      <dgm:spPr/>
    </dgm:pt>
    <dgm:pt modelId="{F986D53D-918C-42C4-922E-EC5E0AD2E664}" type="pres">
      <dgm:prSet presAssocID="{9BEE7B38-51BE-485B-99FB-D7195E988989}" presName="Name10" presStyleLbl="parChTrans1D2" presStyleIdx="0" presStyleCnt="6"/>
      <dgm:spPr/>
    </dgm:pt>
    <dgm:pt modelId="{E504EB8E-687F-4F7E-B77E-36AD6C234C6D}" type="pres">
      <dgm:prSet presAssocID="{87B953F4-A65A-41D4-9400-E6E595C2CA64}" presName="hierRoot2" presStyleCnt="0"/>
      <dgm:spPr/>
    </dgm:pt>
    <dgm:pt modelId="{FB6ACE00-8273-4977-A554-E2D34ABDF17B}" type="pres">
      <dgm:prSet presAssocID="{87B953F4-A65A-41D4-9400-E6E595C2CA64}" presName="composite2" presStyleCnt="0"/>
      <dgm:spPr/>
    </dgm:pt>
    <dgm:pt modelId="{31865618-B14F-4773-94B1-A2FCF19EF8EF}" type="pres">
      <dgm:prSet presAssocID="{87B953F4-A65A-41D4-9400-E6E595C2CA64}" presName="background2" presStyleLbl="node2" presStyleIdx="0" presStyleCnt="6"/>
      <dgm:spPr/>
    </dgm:pt>
    <dgm:pt modelId="{A0738028-6460-4652-8AA3-2A6EEB8DC244}" type="pres">
      <dgm:prSet presAssocID="{87B953F4-A65A-41D4-9400-E6E595C2CA64}" presName="text2" presStyleLbl="fgAcc2" presStyleIdx="0" presStyleCnt="6">
        <dgm:presLayoutVars>
          <dgm:chPref val="3"/>
        </dgm:presLayoutVars>
      </dgm:prSet>
      <dgm:spPr/>
    </dgm:pt>
    <dgm:pt modelId="{26513EF1-A502-4393-BB73-9292F6688D68}" type="pres">
      <dgm:prSet presAssocID="{87B953F4-A65A-41D4-9400-E6E595C2CA64}" presName="hierChild3" presStyleCnt="0"/>
      <dgm:spPr/>
    </dgm:pt>
    <dgm:pt modelId="{94967A29-0E42-4FBE-954D-D8AC3A38BCE7}" type="pres">
      <dgm:prSet presAssocID="{723F22A8-9DF1-4DDA-ADB3-711375EEDE17}" presName="Name10" presStyleLbl="parChTrans1D2" presStyleIdx="1" presStyleCnt="6"/>
      <dgm:spPr/>
    </dgm:pt>
    <dgm:pt modelId="{75C2D566-C941-4825-A694-C69858CF9ACE}" type="pres">
      <dgm:prSet presAssocID="{DF8E65E3-AB5F-4F91-9248-E9D431B17064}" presName="hierRoot2" presStyleCnt="0"/>
      <dgm:spPr/>
    </dgm:pt>
    <dgm:pt modelId="{5C2060AF-7C70-4892-977D-A5BD09685BE6}" type="pres">
      <dgm:prSet presAssocID="{DF8E65E3-AB5F-4F91-9248-E9D431B17064}" presName="composite2" presStyleCnt="0"/>
      <dgm:spPr/>
    </dgm:pt>
    <dgm:pt modelId="{B60926AB-F74C-442E-A615-CF30ACE44077}" type="pres">
      <dgm:prSet presAssocID="{DF8E65E3-AB5F-4F91-9248-E9D431B17064}" presName="background2" presStyleLbl="node2" presStyleIdx="1" presStyleCnt="6"/>
      <dgm:spPr/>
    </dgm:pt>
    <dgm:pt modelId="{F7888B49-97A7-42FE-9DD6-B774F19B78AE}" type="pres">
      <dgm:prSet presAssocID="{DF8E65E3-AB5F-4F91-9248-E9D431B17064}" presName="text2" presStyleLbl="fgAcc2" presStyleIdx="1" presStyleCnt="6">
        <dgm:presLayoutVars>
          <dgm:chPref val="3"/>
        </dgm:presLayoutVars>
      </dgm:prSet>
      <dgm:spPr/>
    </dgm:pt>
    <dgm:pt modelId="{9E8D7C1B-64AE-4A27-8914-7A1AAD59A986}" type="pres">
      <dgm:prSet presAssocID="{DF8E65E3-AB5F-4F91-9248-E9D431B17064}" presName="hierChild3" presStyleCnt="0"/>
      <dgm:spPr/>
    </dgm:pt>
    <dgm:pt modelId="{F3C59DD1-DE8B-4BBE-90F1-4DF2D2329CB5}" type="pres">
      <dgm:prSet presAssocID="{35E243B2-9A38-4786-8132-A10DF5F9B7E3}" presName="Name10" presStyleLbl="parChTrans1D2" presStyleIdx="2" presStyleCnt="6"/>
      <dgm:spPr/>
    </dgm:pt>
    <dgm:pt modelId="{D094AB29-7A50-428A-9DC0-6FA221D01190}" type="pres">
      <dgm:prSet presAssocID="{0B7728EB-5D95-4C90-8948-26DF1373B952}" presName="hierRoot2" presStyleCnt="0"/>
      <dgm:spPr/>
    </dgm:pt>
    <dgm:pt modelId="{85C0E0BF-E2B1-4CAA-8129-64A5D7281D5C}" type="pres">
      <dgm:prSet presAssocID="{0B7728EB-5D95-4C90-8948-26DF1373B952}" presName="composite2" presStyleCnt="0"/>
      <dgm:spPr/>
    </dgm:pt>
    <dgm:pt modelId="{705CD298-7E78-4CDA-9ACC-7BB15FB25891}" type="pres">
      <dgm:prSet presAssocID="{0B7728EB-5D95-4C90-8948-26DF1373B952}" presName="background2" presStyleLbl="node2" presStyleIdx="2" presStyleCnt="6"/>
      <dgm:spPr/>
    </dgm:pt>
    <dgm:pt modelId="{49716753-C2E5-4331-976B-DB55008BB71B}" type="pres">
      <dgm:prSet presAssocID="{0B7728EB-5D95-4C90-8948-26DF1373B952}" presName="text2" presStyleLbl="fgAcc2" presStyleIdx="2" presStyleCnt="6">
        <dgm:presLayoutVars>
          <dgm:chPref val="3"/>
        </dgm:presLayoutVars>
      </dgm:prSet>
      <dgm:spPr/>
    </dgm:pt>
    <dgm:pt modelId="{4219F93E-B1B5-4431-82F3-06E5E64F218C}" type="pres">
      <dgm:prSet presAssocID="{0B7728EB-5D95-4C90-8948-26DF1373B952}" presName="hierChild3" presStyleCnt="0"/>
      <dgm:spPr/>
    </dgm:pt>
    <dgm:pt modelId="{BF6F17E5-47DE-4824-80BB-52BFBF9964EF}" type="pres">
      <dgm:prSet presAssocID="{451F5F46-5270-40CA-94C9-D4FDCEEB34BF}" presName="Name10" presStyleLbl="parChTrans1D2" presStyleIdx="3" presStyleCnt="6"/>
      <dgm:spPr/>
    </dgm:pt>
    <dgm:pt modelId="{833F9C7A-331D-4364-919B-BE454E3C2820}" type="pres">
      <dgm:prSet presAssocID="{2003CA7E-D998-44FC-8A96-135E91A7C628}" presName="hierRoot2" presStyleCnt="0"/>
      <dgm:spPr/>
    </dgm:pt>
    <dgm:pt modelId="{99B0B0BE-BA71-4F69-B10F-D409401F688F}" type="pres">
      <dgm:prSet presAssocID="{2003CA7E-D998-44FC-8A96-135E91A7C628}" presName="composite2" presStyleCnt="0"/>
      <dgm:spPr/>
    </dgm:pt>
    <dgm:pt modelId="{C76B87AB-DC8C-45A0-B369-893FA36B256E}" type="pres">
      <dgm:prSet presAssocID="{2003CA7E-D998-44FC-8A96-135E91A7C628}" presName="background2" presStyleLbl="node2" presStyleIdx="3" presStyleCnt="6"/>
      <dgm:spPr/>
    </dgm:pt>
    <dgm:pt modelId="{930518C5-ADCE-4B76-97D8-F35E9898B332}" type="pres">
      <dgm:prSet presAssocID="{2003CA7E-D998-44FC-8A96-135E91A7C628}" presName="text2" presStyleLbl="fgAcc2" presStyleIdx="3" presStyleCnt="6">
        <dgm:presLayoutVars>
          <dgm:chPref val="3"/>
        </dgm:presLayoutVars>
      </dgm:prSet>
      <dgm:spPr/>
    </dgm:pt>
    <dgm:pt modelId="{CE7488DA-9F17-4FBE-B682-666D9900C3C4}" type="pres">
      <dgm:prSet presAssocID="{2003CA7E-D998-44FC-8A96-135E91A7C628}" presName="hierChild3" presStyleCnt="0"/>
      <dgm:spPr/>
    </dgm:pt>
    <dgm:pt modelId="{E0C62477-CB08-407E-91BC-1E546599BF11}" type="pres">
      <dgm:prSet presAssocID="{C577F2E7-1242-46F2-A296-392F28672983}" presName="Name10" presStyleLbl="parChTrans1D2" presStyleIdx="4" presStyleCnt="6"/>
      <dgm:spPr/>
    </dgm:pt>
    <dgm:pt modelId="{C5B55477-DE32-4E6E-9D57-67B6B895FA15}" type="pres">
      <dgm:prSet presAssocID="{BA652944-97C0-4477-A88A-7AB3E21AFC10}" presName="hierRoot2" presStyleCnt="0"/>
      <dgm:spPr/>
    </dgm:pt>
    <dgm:pt modelId="{F314812E-A662-4477-B813-F9D6EC35A7C6}" type="pres">
      <dgm:prSet presAssocID="{BA652944-97C0-4477-A88A-7AB3E21AFC10}" presName="composite2" presStyleCnt="0"/>
      <dgm:spPr/>
    </dgm:pt>
    <dgm:pt modelId="{7C30E75A-684B-4119-8A04-F405C9776746}" type="pres">
      <dgm:prSet presAssocID="{BA652944-97C0-4477-A88A-7AB3E21AFC10}" presName="background2" presStyleLbl="node2" presStyleIdx="4" presStyleCnt="6"/>
      <dgm:spPr/>
    </dgm:pt>
    <dgm:pt modelId="{1432B582-F117-4A3A-896C-37DDE6F5FF9D}" type="pres">
      <dgm:prSet presAssocID="{BA652944-97C0-4477-A88A-7AB3E21AFC10}" presName="text2" presStyleLbl="fgAcc2" presStyleIdx="4" presStyleCnt="6">
        <dgm:presLayoutVars>
          <dgm:chPref val="3"/>
        </dgm:presLayoutVars>
      </dgm:prSet>
      <dgm:spPr/>
    </dgm:pt>
    <dgm:pt modelId="{11467B8D-C5A3-4C9B-B3CE-5C49B0B927C9}" type="pres">
      <dgm:prSet presAssocID="{BA652944-97C0-4477-A88A-7AB3E21AFC10}" presName="hierChild3" presStyleCnt="0"/>
      <dgm:spPr/>
    </dgm:pt>
    <dgm:pt modelId="{3605F391-3487-446E-BEB6-567DAF24C848}" type="pres">
      <dgm:prSet presAssocID="{F1DE3263-FE91-43AF-A938-A6684573AB65}" presName="Name10" presStyleLbl="parChTrans1D2" presStyleIdx="5" presStyleCnt="6"/>
      <dgm:spPr/>
    </dgm:pt>
    <dgm:pt modelId="{CA02BEAD-9485-447E-8B72-C9393CE9A968}" type="pres">
      <dgm:prSet presAssocID="{A1387C1B-069B-4AB6-9C10-0004301129FA}" presName="hierRoot2" presStyleCnt="0"/>
      <dgm:spPr/>
    </dgm:pt>
    <dgm:pt modelId="{C6BA2C72-0AFB-48BD-9353-35B932C1C324}" type="pres">
      <dgm:prSet presAssocID="{A1387C1B-069B-4AB6-9C10-0004301129FA}" presName="composite2" presStyleCnt="0"/>
      <dgm:spPr/>
    </dgm:pt>
    <dgm:pt modelId="{69BABB8D-265F-4BBA-BEC2-B3DD0AD88B5C}" type="pres">
      <dgm:prSet presAssocID="{A1387C1B-069B-4AB6-9C10-0004301129FA}" presName="background2" presStyleLbl="node2" presStyleIdx="5" presStyleCnt="6"/>
      <dgm:spPr/>
    </dgm:pt>
    <dgm:pt modelId="{7EE0AEE4-B8B0-4B1D-8632-2FE99FEF7DB4}" type="pres">
      <dgm:prSet presAssocID="{A1387C1B-069B-4AB6-9C10-0004301129FA}" presName="text2" presStyleLbl="fgAcc2" presStyleIdx="5" presStyleCnt="6">
        <dgm:presLayoutVars>
          <dgm:chPref val="3"/>
        </dgm:presLayoutVars>
      </dgm:prSet>
      <dgm:spPr/>
    </dgm:pt>
    <dgm:pt modelId="{DBEE6E34-80F8-4A2C-B889-D7EB45E0CD8D}" type="pres">
      <dgm:prSet presAssocID="{A1387C1B-069B-4AB6-9C10-0004301129FA}" presName="hierChild3" presStyleCnt="0"/>
      <dgm:spPr/>
    </dgm:pt>
  </dgm:ptLst>
  <dgm:cxnLst>
    <dgm:cxn modelId="{CA623507-D099-4498-B0B7-62842CA5B407}" type="presOf" srcId="{F1DE3263-FE91-43AF-A938-A6684573AB65}" destId="{3605F391-3487-446E-BEB6-567DAF24C848}" srcOrd="0" destOrd="0" presId="urn:microsoft.com/office/officeart/2005/8/layout/hierarchy1"/>
    <dgm:cxn modelId="{790A9712-D547-4720-BEAE-AB9438E35DF3}" srcId="{D27F38E0-A530-4EFD-8E5F-62F71C2BA66A}" destId="{DF8E65E3-AB5F-4F91-9248-E9D431B17064}" srcOrd="1" destOrd="0" parTransId="{723F22A8-9DF1-4DDA-ADB3-711375EEDE17}" sibTransId="{7F3643C5-4C5D-4CCF-BDF9-363B5CF790B4}"/>
    <dgm:cxn modelId="{8EEC5A1B-00C1-46E1-B4D0-7353B8804177}" srcId="{D27F38E0-A530-4EFD-8E5F-62F71C2BA66A}" destId="{2003CA7E-D998-44FC-8A96-135E91A7C628}" srcOrd="3" destOrd="0" parTransId="{451F5F46-5270-40CA-94C9-D4FDCEEB34BF}" sibTransId="{95ECE98A-CD96-4049-9BA1-910252600062}"/>
    <dgm:cxn modelId="{F5B14921-A16D-43C5-98FB-57BAE69DA578}" type="presOf" srcId="{BA652944-97C0-4477-A88A-7AB3E21AFC10}" destId="{1432B582-F117-4A3A-896C-37DDE6F5FF9D}" srcOrd="0" destOrd="0" presId="urn:microsoft.com/office/officeart/2005/8/layout/hierarchy1"/>
    <dgm:cxn modelId="{CA359A25-7986-43CA-ABED-76060116D27A}" type="presOf" srcId="{6A58B77D-5751-424D-B51B-341772DACA98}" destId="{2ADCCF30-3D15-4274-B72B-AF7D00BE713F}" srcOrd="0" destOrd="0" presId="urn:microsoft.com/office/officeart/2005/8/layout/hierarchy1"/>
    <dgm:cxn modelId="{D27BAC2B-1BAA-4651-870A-F558DEECDFB0}" type="presOf" srcId="{DF8E65E3-AB5F-4F91-9248-E9D431B17064}" destId="{F7888B49-97A7-42FE-9DD6-B774F19B78AE}" srcOrd="0" destOrd="0" presId="urn:microsoft.com/office/officeart/2005/8/layout/hierarchy1"/>
    <dgm:cxn modelId="{E77CD731-BA5E-4993-9E25-ED3582CC58A1}" type="presOf" srcId="{87B953F4-A65A-41D4-9400-E6E595C2CA64}" destId="{A0738028-6460-4652-8AA3-2A6EEB8DC244}" srcOrd="0" destOrd="0" presId="urn:microsoft.com/office/officeart/2005/8/layout/hierarchy1"/>
    <dgm:cxn modelId="{F6E1223D-53F6-4B58-A250-EB4AD2BA20EC}" type="presOf" srcId="{723F22A8-9DF1-4DDA-ADB3-711375EEDE17}" destId="{94967A29-0E42-4FBE-954D-D8AC3A38BCE7}" srcOrd="0" destOrd="0" presId="urn:microsoft.com/office/officeart/2005/8/layout/hierarchy1"/>
    <dgm:cxn modelId="{0E46F75F-6D5C-4266-8366-4A7007857EE0}" type="presOf" srcId="{9BEE7B38-51BE-485B-99FB-D7195E988989}" destId="{F986D53D-918C-42C4-922E-EC5E0AD2E664}" srcOrd="0" destOrd="0" presId="urn:microsoft.com/office/officeart/2005/8/layout/hierarchy1"/>
    <dgm:cxn modelId="{0F5FC165-F554-4B1C-BBE7-D04EA7D565FD}" srcId="{6A58B77D-5751-424D-B51B-341772DACA98}" destId="{D27F38E0-A530-4EFD-8E5F-62F71C2BA66A}" srcOrd="0" destOrd="0" parTransId="{F4803567-1232-4B26-B3D5-F0F34D542AFC}" sibTransId="{3C8B9E0F-0920-4D3F-8FBC-60AF6A63CD35}"/>
    <dgm:cxn modelId="{F37BE472-236D-4018-9498-022E8E8348E4}" type="presOf" srcId="{C577F2E7-1242-46F2-A296-392F28672983}" destId="{E0C62477-CB08-407E-91BC-1E546599BF11}" srcOrd="0" destOrd="0" presId="urn:microsoft.com/office/officeart/2005/8/layout/hierarchy1"/>
    <dgm:cxn modelId="{91C69A8E-B02B-4041-8E5A-E068546A0840}" type="presOf" srcId="{A1387C1B-069B-4AB6-9C10-0004301129FA}" destId="{7EE0AEE4-B8B0-4B1D-8632-2FE99FEF7DB4}" srcOrd="0" destOrd="0" presId="urn:microsoft.com/office/officeart/2005/8/layout/hierarchy1"/>
    <dgm:cxn modelId="{9262F492-8F2B-464D-94B5-4F3636DB8A50}" type="presOf" srcId="{2003CA7E-D998-44FC-8A96-135E91A7C628}" destId="{930518C5-ADCE-4B76-97D8-F35E9898B332}" srcOrd="0" destOrd="0" presId="urn:microsoft.com/office/officeart/2005/8/layout/hierarchy1"/>
    <dgm:cxn modelId="{1E3E2794-F1DC-44F0-8BF3-EBF3C65199F2}" type="presOf" srcId="{451F5F46-5270-40CA-94C9-D4FDCEEB34BF}" destId="{BF6F17E5-47DE-4824-80BB-52BFBF9964EF}" srcOrd="0" destOrd="0" presId="urn:microsoft.com/office/officeart/2005/8/layout/hierarchy1"/>
    <dgm:cxn modelId="{859D2096-448E-490E-A7A2-0E12F5B5ACA3}" type="presOf" srcId="{D27F38E0-A530-4EFD-8E5F-62F71C2BA66A}" destId="{5CFCD8BB-298E-4CC3-90EF-F521FCB0952B}" srcOrd="0" destOrd="0" presId="urn:microsoft.com/office/officeart/2005/8/layout/hierarchy1"/>
    <dgm:cxn modelId="{15AA2B99-8304-4586-BA24-BF744B643965}" srcId="{D27F38E0-A530-4EFD-8E5F-62F71C2BA66A}" destId="{87B953F4-A65A-41D4-9400-E6E595C2CA64}" srcOrd="0" destOrd="0" parTransId="{9BEE7B38-51BE-485B-99FB-D7195E988989}" sibTransId="{80D6905F-766F-4673-9C78-BB771FCBCF12}"/>
    <dgm:cxn modelId="{FAC5D799-10BE-4CFF-888C-9DB091E22C14}" type="presOf" srcId="{35E243B2-9A38-4786-8132-A10DF5F9B7E3}" destId="{F3C59DD1-DE8B-4BBE-90F1-4DF2D2329CB5}" srcOrd="0" destOrd="0" presId="urn:microsoft.com/office/officeart/2005/8/layout/hierarchy1"/>
    <dgm:cxn modelId="{329DB1A1-AD91-4C15-AD33-25E31027B8B3}" srcId="{D27F38E0-A530-4EFD-8E5F-62F71C2BA66A}" destId="{BA652944-97C0-4477-A88A-7AB3E21AFC10}" srcOrd="4" destOrd="0" parTransId="{C577F2E7-1242-46F2-A296-392F28672983}" sibTransId="{6C8C725F-7F02-419A-8BDB-94647D3659A2}"/>
    <dgm:cxn modelId="{1B1739CC-B1FF-4877-9C84-C6DDA399540F}" srcId="{D27F38E0-A530-4EFD-8E5F-62F71C2BA66A}" destId="{A1387C1B-069B-4AB6-9C10-0004301129FA}" srcOrd="5" destOrd="0" parTransId="{F1DE3263-FE91-43AF-A938-A6684573AB65}" sibTransId="{035D4C60-9029-499A-BF6C-5D2F70B63EBC}"/>
    <dgm:cxn modelId="{85B0A4CC-0989-4D38-8C78-4520DE3BFCF5}" type="presOf" srcId="{0B7728EB-5D95-4C90-8948-26DF1373B952}" destId="{49716753-C2E5-4331-976B-DB55008BB71B}" srcOrd="0" destOrd="0" presId="urn:microsoft.com/office/officeart/2005/8/layout/hierarchy1"/>
    <dgm:cxn modelId="{5F04CDE7-5FBF-4EB9-9F85-B64A7DD0F957}" srcId="{D27F38E0-A530-4EFD-8E5F-62F71C2BA66A}" destId="{0B7728EB-5D95-4C90-8948-26DF1373B952}" srcOrd="2" destOrd="0" parTransId="{35E243B2-9A38-4786-8132-A10DF5F9B7E3}" sibTransId="{94884BFD-95A4-4832-A844-D793A2FFB126}"/>
    <dgm:cxn modelId="{C7F16ABA-C588-4747-8FC1-00BAA21FF305}" type="presParOf" srcId="{2ADCCF30-3D15-4274-B72B-AF7D00BE713F}" destId="{16A828B4-31F3-4AD9-914C-756FE0D0D230}" srcOrd="0" destOrd="0" presId="urn:microsoft.com/office/officeart/2005/8/layout/hierarchy1"/>
    <dgm:cxn modelId="{467A42D8-1BDE-4D90-90DD-32CAA0ED4F35}" type="presParOf" srcId="{16A828B4-31F3-4AD9-914C-756FE0D0D230}" destId="{13825340-654B-41BD-B5B4-956D8E082646}" srcOrd="0" destOrd="0" presId="urn:microsoft.com/office/officeart/2005/8/layout/hierarchy1"/>
    <dgm:cxn modelId="{55A31BFC-0656-4C2E-B30D-A71591D7099E}" type="presParOf" srcId="{13825340-654B-41BD-B5B4-956D8E082646}" destId="{795807AC-1BBF-49C5-A67B-31F6CFC895A6}" srcOrd="0" destOrd="0" presId="urn:microsoft.com/office/officeart/2005/8/layout/hierarchy1"/>
    <dgm:cxn modelId="{38628395-18D6-4758-9A98-B8633A36C4B1}" type="presParOf" srcId="{13825340-654B-41BD-B5B4-956D8E082646}" destId="{5CFCD8BB-298E-4CC3-90EF-F521FCB0952B}" srcOrd="1" destOrd="0" presId="urn:microsoft.com/office/officeart/2005/8/layout/hierarchy1"/>
    <dgm:cxn modelId="{5A75AF4C-1102-45B1-A186-EAA86D7C4714}" type="presParOf" srcId="{16A828B4-31F3-4AD9-914C-756FE0D0D230}" destId="{64641918-1EDE-4D7F-B1B8-1BC0C5E0FD33}" srcOrd="1" destOrd="0" presId="urn:microsoft.com/office/officeart/2005/8/layout/hierarchy1"/>
    <dgm:cxn modelId="{7F6CA50A-E782-4747-B312-7841810F9D75}" type="presParOf" srcId="{64641918-1EDE-4D7F-B1B8-1BC0C5E0FD33}" destId="{F986D53D-918C-42C4-922E-EC5E0AD2E664}" srcOrd="0" destOrd="0" presId="urn:microsoft.com/office/officeart/2005/8/layout/hierarchy1"/>
    <dgm:cxn modelId="{0B7CA612-CA51-475C-A908-1F8D76E99B79}" type="presParOf" srcId="{64641918-1EDE-4D7F-B1B8-1BC0C5E0FD33}" destId="{E504EB8E-687F-4F7E-B77E-36AD6C234C6D}" srcOrd="1" destOrd="0" presId="urn:microsoft.com/office/officeart/2005/8/layout/hierarchy1"/>
    <dgm:cxn modelId="{947005DD-D5DB-4F38-A6DF-921EAD1DF13A}" type="presParOf" srcId="{E504EB8E-687F-4F7E-B77E-36AD6C234C6D}" destId="{FB6ACE00-8273-4977-A554-E2D34ABDF17B}" srcOrd="0" destOrd="0" presId="urn:microsoft.com/office/officeart/2005/8/layout/hierarchy1"/>
    <dgm:cxn modelId="{ECA22ED8-58B2-4847-A6E7-0452B311A946}" type="presParOf" srcId="{FB6ACE00-8273-4977-A554-E2D34ABDF17B}" destId="{31865618-B14F-4773-94B1-A2FCF19EF8EF}" srcOrd="0" destOrd="0" presId="urn:microsoft.com/office/officeart/2005/8/layout/hierarchy1"/>
    <dgm:cxn modelId="{A17182EE-1016-46CC-A3FB-484D8DCC036E}" type="presParOf" srcId="{FB6ACE00-8273-4977-A554-E2D34ABDF17B}" destId="{A0738028-6460-4652-8AA3-2A6EEB8DC244}" srcOrd="1" destOrd="0" presId="urn:microsoft.com/office/officeart/2005/8/layout/hierarchy1"/>
    <dgm:cxn modelId="{A23971A6-EB43-4663-9E9A-2CE45BB1E303}" type="presParOf" srcId="{E504EB8E-687F-4F7E-B77E-36AD6C234C6D}" destId="{26513EF1-A502-4393-BB73-9292F6688D68}" srcOrd="1" destOrd="0" presId="urn:microsoft.com/office/officeart/2005/8/layout/hierarchy1"/>
    <dgm:cxn modelId="{FDCEE258-A238-4E51-B94A-920D5776F188}" type="presParOf" srcId="{64641918-1EDE-4D7F-B1B8-1BC0C5E0FD33}" destId="{94967A29-0E42-4FBE-954D-D8AC3A38BCE7}" srcOrd="2" destOrd="0" presId="urn:microsoft.com/office/officeart/2005/8/layout/hierarchy1"/>
    <dgm:cxn modelId="{C1192FB0-CD64-4204-9CDA-E3883DA6683B}" type="presParOf" srcId="{64641918-1EDE-4D7F-B1B8-1BC0C5E0FD33}" destId="{75C2D566-C941-4825-A694-C69858CF9ACE}" srcOrd="3" destOrd="0" presId="urn:microsoft.com/office/officeart/2005/8/layout/hierarchy1"/>
    <dgm:cxn modelId="{656D55D1-62FD-41A0-BB0E-598C2B6A9315}" type="presParOf" srcId="{75C2D566-C941-4825-A694-C69858CF9ACE}" destId="{5C2060AF-7C70-4892-977D-A5BD09685BE6}" srcOrd="0" destOrd="0" presId="urn:microsoft.com/office/officeart/2005/8/layout/hierarchy1"/>
    <dgm:cxn modelId="{C178FD42-4E76-4859-B131-A880CF3F2B4B}" type="presParOf" srcId="{5C2060AF-7C70-4892-977D-A5BD09685BE6}" destId="{B60926AB-F74C-442E-A615-CF30ACE44077}" srcOrd="0" destOrd="0" presId="urn:microsoft.com/office/officeart/2005/8/layout/hierarchy1"/>
    <dgm:cxn modelId="{8E10EE9E-EBD1-4DEE-BE93-4B9EF05CBC92}" type="presParOf" srcId="{5C2060AF-7C70-4892-977D-A5BD09685BE6}" destId="{F7888B49-97A7-42FE-9DD6-B774F19B78AE}" srcOrd="1" destOrd="0" presId="urn:microsoft.com/office/officeart/2005/8/layout/hierarchy1"/>
    <dgm:cxn modelId="{63C88D7F-6578-4833-9068-BD0E5161B45A}" type="presParOf" srcId="{75C2D566-C941-4825-A694-C69858CF9ACE}" destId="{9E8D7C1B-64AE-4A27-8914-7A1AAD59A986}" srcOrd="1" destOrd="0" presId="urn:microsoft.com/office/officeart/2005/8/layout/hierarchy1"/>
    <dgm:cxn modelId="{6F0AF3E9-98F7-46B7-8314-17B96BC1D2F6}" type="presParOf" srcId="{64641918-1EDE-4D7F-B1B8-1BC0C5E0FD33}" destId="{F3C59DD1-DE8B-4BBE-90F1-4DF2D2329CB5}" srcOrd="4" destOrd="0" presId="urn:microsoft.com/office/officeart/2005/8/layout/hierarchy1"/>
    <dgm:cxn modelId="{7C7A17CF-D1A5-4726-8732-438FFC33B4D8}" type="presParOf" srcId="{64641918-1EDE-4D7F-B1B8-1BC0C5E0FD33}" destId="{D094AB29-7A50-428A-9DC0-6FA221D01190}" srcOrd="5" destOrd="0" presId="urn:microsoft.com/office/officeart/2005/8/layout/hierarchy1"/>
    <dgm:cxn modelId="{5E8AABE0-5F28-4AFB-8469-0B871B4DF2E7}" type="presParOf" srcId="{D094AB29-7A50-428A-9DC0-6FA221D01190}" destId="{85C0E0BF-E2B1-4CAA-8129-64A5D7281D5C}" srcOrd="0" destOrd="0" presId="urn:microsoft.com/office/officeart/2005/8/layout/hierarchy1"/>
    <dgm:cxn modelId="{95E2B8CD-495E-4D9A-9C2F-56811D307A61}" type="presParOf" srcId="{85C0E0BF-E2B1-4CAA-8129-64A5D7281D5C}" destId="{705CD298-7E78-4CDA-9ACC-7BB15FB25891}" srcOrd="0" destOrd="0" presId="urn:microsoft.com/office/officeart/2005/8/layout/hierarchy1"/>
    <dgm:cxn modelId="{856C41DA-9E06-4499-B64A-4136C35E646F}" type="presParOf" srcId="{85C0E0BF-E2B1-4CAA-8129-64A5D7281D5C}" destId="{49716753-C2E5-4331-976B-DB55008BB71B}" srcOrd="1" destOrd="0" presId="urn:microsoft.com/office/officeart/2005/8/layout/hierarchy1"/>
    <dgm:cxn modelId="{D3F0B2C5-8107-4569-8FDF-41178029A697}" type="presParOf" srcId="{D094AB29-7A50-428A-9DC0-6FA221D01190}" destId="{4219F93E-B1B5-4431-82F3-06E5E64F218C}" srcOrd="1" destOrd="0" presId="urn:microsoft.com/office/officeart/2005/8/layout/hierarchy1"/>
    <dgm:cxn modelId="{3E1A0386-537D-42BB-9464-65CEF1EBCAD6}" type="presParOf" srcId="{64641918-1EDE-4D7F-B1B8-1BC0C5E0FD33}" destId="{BF6F17E5-47DE-4824-80BB-52BFBF9964EF}" srcOrd="6" destOrd="0" presId="urn:microsoft.com/office/officeart/2005/8/layout/hierarchy1"/>
    <dgm:cxn modelId="{6BB27628-6F37-435D-8D70-A23CB0E1950B}" type="presParOf" srcId="{64641918-1EDE-4D7F-B1B8-1BC0C5E0FD33}" destId="{833F9C7A-331D-4364-919B-BE454E3C2820}" srcOrd="7" destOrd="0" presId="urn:microsoft.com/office/officeart/2005/8/layout/hierarchy1"/>
    <dgm:cxn modelId="{88D92EA6-E3F1-4FE0-A341-587C8B0C772B}" type="presParOf" srcId="{833F9C7A-331D-4364-919B-BE454E3C2820}" destId="{99B0B0BE-BA71-4F69-B10F-D409401F688F}" srcOrd="0" destOrd="0" presId="urn:microsoft.com/office/officeart/2005/8/layout/hierarchy1"/>
    <dgm:cxn modelId="{5137576E-22A1-499F-BCB3-90A698F71A85}" type="presParOf" srcId="{99B0B0BE-BA71-4F69-B10F-D409401F688F}" destId="{C76B87AB-DC8C-45A0-B369-893FA36B256E}" srcOrd="0" destOrd="0" presId="urn:microsoft.com/office/officeart/2005/8/layout/hierarchy1"/>
    <dgm:cxn modelId="{8B374F37-811A-4E6A-89B2-3ED16D823F53}" type="presParOf" srcId="{99B0B0BE-BA71-4F69-B10F-D409401F688F}" destId="{930518C5-ADCE-4B76-97D8-F35E9898B332}" srcOrd="1" destOrd="0" presId="urn:microsoft.com/office/officeart/2005/8/layout/hierarchy1"/>
    <dgm:cxn modelId="{A27B21FF-2342-463A-9F18-C42ADE46CA7C}" type="presParOf" srcId="{833F9C7A-331D-4364-919B-BE454E3C2820}" destId="{CE7488DA-9F17-4FBE-B682-666D9900C3C4}" srcOrd="1" destOrd="0" presId="urn:microsoft.com/office/officeart/2005/8/layout/hierarchy1"/>
    <dgm:cxn modelId="{0A24B0EB-C27B-47FF-B7F3-DFB10109C387}" type="presParOf" srcId="{64641918-1EDE-4D7F-B1B8-1BC0C5E0FD33}" destId="{E0C62477-CB08-407E-91BC-1E546599BF11}" srcOrd="8" destOrd="0" presId="urn:microsoft.com/office/officeart/2005/8/layout/hierarchy1"/>
    <dgm:cxn modelId="{730E61B5-B757-4A36-BC6F-0C19B90B07BC}" type="presParOf" srcId="{64641918-1EDE-4D7F-B1B8-1BC0C5E0FD33}" destId="{C5B55477-DE32-4E6E-9D57-67B6B895FA15}" srcOrd="9" destOrd="0" presId="urn:microsoft.com/office/officeart/2005/8/layout/hierarchy1"/>
    <dgm:cxn modelId="{1C506A8F-66F3-45D8-A648-E41250E6A9E1}" type="presParOf" srcId="{C5B55477-DE32-4E6E-9D57-67B6B895FA15}" destId="{F314812E-A662-4477-B813-F9D6EC35A7C6}" srcOrd="0" destOrd="0" presId="urn:microsoft.com/office/officeart/2005/8/layout/hierarchy1"/>
    <dgm:cxn modelId="{FEFA0703-59E7-4894-9A89-820AFD2D78D2}" type="presParOf" srcId="{F314812E-A662-4477-B813-F9D6EC35A7C6}" destId="{7C30E75A-684B-4119-8A04-F405C9776746}" srcOrd="0" destOrd="0" presId="urn:microsoft.com/office/officeart/2005/8/layout/hierarchy1"/>
    <dgm:cxn modelId="{883AAF2C-1895-4D20-A442-783CFB24C57B}" type="presParOf" srcId="{F314812E-A662-4477-B813-F9D6EC35A7C6}" destId="{1432B582-F117-4A3A-896C-37DDE6F5FF9D}" srcOrd="1" destOrd="0" presId="urn:microsoft.com/office/officeart/2005/8/layout/hierarchy1"/>
    <dgm:cxn modelId="{78A03972-B08B-4B31-B6EB-0E01B5DAD4FF}" type="presParOf" srcId="{C5B55477-DE32-4E6E-9D57-67B6B895FA15}" destId="{11467B8D-C5A3-4C9B-B3CE-5C49B0B927C9}" srcOrd="1" destOrd="0" presId="urn:microsoft.com/office/officeart/2005/8/layout/hierarchy1"/>
    <dgm:cxn modelId="{559D9883-A0BD-4415-B438-F894047AA21B}" type="presParOf" srcId="{64641918-1EDE-4D7F-B1B8-1BC0C5E0FD33}" destId="{3605F391-3487-446E-BEB6-567DAF24C848}" srcOrd="10" destOrd="0" presId="urn:microsoft.com/office/officeart/2005/8/layout/hierarchy1"/>
    <dgm:cxn modelId="{C6C5D62B-93F3-41EA-8CAC-4026040F7084}" type="presParOf" srcId="{64641918-1EDE-4D7F-B1B8-1BC0C5E0FD33}" destId="{CA02BEAD-9485-447E-8B72-C9393CE9A968}" srcOrd="11" destOrd="0" presId="urn:microsoft.com/office/officeart/2005/8/layout/hierarchy1"/>
    <dgm:cxn modelId="{6B5D391C-0F9B-47A4-A752-96CB4707D883}" type="presParOf" srcId="{CA02BEAD-9485-447E-8B72-C9393CE9A968}" destId="{C6BA2C72-0AFB-48BD-9353-35B932C1C324}" srcOrd="0" destOrd="0" presId="urn:microsoft.com/office/officeart/2005/8/layout/hierarchy1"/>
    <dgm:cxn modelId="{16C235F0-E3A7-4B6B-A6CE-7A8B3ACC4222}" type="presParOf" srcId="{C6BA2C72-0AFB-48BD-9353-35B932C1C324}" destId="{69BABB8D-265F-4BBA-BEC2-B3DD0AD88B5C}" srcOrd="0" destOrd="0" presId="urn:microsoft.com/office/officeart/2005/8/layout/hierarchy1"/>
    <dgm:cxn modelId="{B9C20C6D-D1A1-414A-B807-067DA5D2E401}" type="presParOf" srcId="{C6BA2C72-0AFB-48BD-9353-35B932C1C324}" destId="{7EE0AEE4-B8B0-4B1D-8632-2FE99FEF7DB4}" srcOrd="1" destOrd="0" presId="urn:microsoft.com/office/officeart/2005/8/layout/hierarchy1"/>
    <dgm:cxn modelId="{587B951D-4852-4149-805D-8A44BE06728B}" type="presParOf" srcId="{CA02BEAD-9485-447E-8B72-C9393CE9A968}" destId="{DBEE6E34-80F8-4A2C-B889-D7EB45E0CD8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4AAE2-E0ED-4900-9FD1-945A5125D511}">
      <dsp:nvSpPr>
        <dsp:cNvPr id="0" name=""/>
        <dsp:cNvSpPr/>
      </dsp:nvSpPr>
      <dsp:spPr>
        <a:xfrm>
          <a:off x="2957" y="1548"/>
          <a:ext cx="8223684" cy="1829660"/>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marL="0" lvl="0" indent="0" algn="ctr" defTabSz="2222500">
            <a:lnSpc>
              <a:spcPct val="90000"/>
            </a:lnSpc>
            <a:spcBef>
              <a:spcPct val="0"/>
            </a:spcBef>
            <a:spcAft>
              <a:spcPct val="35000"/>
            </a:spcAft>
            <a:buNone/>
          </a:pPr>
          <a:r>
            <a:rPr lang="en-US" sz="5000" kern="1200" dirty="0"/>
            <a:t>Hotel Development &amp; Ownership</a:t>
          </a:r>
        </a:p>
      </dsp:txBody>
      <dsp:txXfrm>
        <a:off x="56546" y="55137"/>
        <a:ext cx="8116506" cy="1722482"/>
      </dsp:txXfrm>
    </dsp:sp>
    <dsp:sp modelId="{430BD47F-42EB-4C12-8FBF-7662B8D96792}">
      <dsp:nvSpPr>
        <dsp:cNvPr id="0" name=""/>
        <dsp:cNvSpPr/>
      </dsp:nvSpPr>
      <dsp:spPr>
        <a:xfrm>
          <a:off x="10984" y="2024957"/>
          <a:ext cx="2590792" cy="1445418"/>
        </a:xfrm>
        <a:prstGeom prst="roundRect">
          <a:avLst>
            <a:gd name="adj" fmla="val 10000"/>
          </a:avLst>
        </a:prstGeom>
        <a:solidFill>
          <a:schemeClr val="accent1">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Franchising</a:t>
          </a:r>
        </a:p>
      </dsp:txBody>
      <dsp:txXfrm>
        <a:off x="53319" y="2067292"/>
        <a:ext cx="2506122" cy="1360748"/>
      </dsp:txXfrm>
    </dsp:sp>
    <dsp:sp modelId="{6A143E6A-2CE2-4824-8467-8FAD8A576D62}">
      <dsp:nvSpPr>
        <dsp:cNvPr id="0" name=""/>
        <dsp:cNvSpPr/>
      </dsp:nvSpPr>
      <dsp:spPr>
        <a:xfrm>
          <a:off x="10984" y="3664125"/>
          <a:ext cx="2590792" cy="2658926"/>
        </a:xfrm>
        <a:prstGeom prst="roundRect">
          <a:avLst>
            <a:gd name="adj" fmla="val 10000"/>
          </a:avLst>
        </a:prstGeom>
        <a:solidFill>
          <a:schemeClr val="accent1">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Franchisee pays to use the brand/ name/logo/management practices/amenities of a proven organization. Must comply with franchisor's standards.</a:t>
          </a:r>
        </a:p>
        <a:p>
          <a:pPr marL="0" lvl="0" indent="0" algn="ctr" defTabSz="800100">
            <a:lnSpc>
              <a:spcPct val="90000"/>
            </a:lnSpc>
            <a:spcBef>
              <a:spcPct val="0"/>
            </a:spcBef>
            <a:spcAft>
              <a:spcPct val="35000"/>
            </a:spcAft>
            <a:buNone/>
          </a:pPr>
          <a:r>
            <a:rPr lang="en-US" sz="1800" kern="1200" dirty="0"/>
            <a:t>Owned and operated independently.</a:t>
          </a:r>
        </a:p>
      </dsp:txBody>
      <dsp:txXfrm>
        <a:off x="86866" y="3740007"/>
        <a:ext cx="2439028" cy="2507162"/>
      </dsp:txXfrm>
    </dsp:sp>
    <dsp:sp modelId="{2214D3D1-E46D-44CF-BDAE-E462C8F031CB}">
      <dsp:nvSpPr>
        <dsp:cNvPr id="0" name=""/>
        <dsp:cNvSpPr/>
      </dsp:nvSpPr>
      <dsp:spPr>
        <a:xfrm>
          <a:off x="2819403" y="2024957"/>
          <a:ext cx="2590792" cy="1445418"/>
        </a:xfrm>
        <a:prstGeom prst="roundRect">
          <a:avLst>
            <a:gd name="adj" fmla="val 10000"/>
          </a:avLst>
        </a:prstGeom>
        <a:solidFill>
          <a:schemeClr val="accent3">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Referral </a:t>
          </a:r>
          <a:br>
            <a:rPr lang="en-US" sz="3300" kern="1200" dirty="0"/>
          </a:br>
          <a:r>
            <a:rPr lang="en-US" sz="3300" kern="1200" dirty="0"/>
            <a:t>Associations</a:t>
          </a:r>
        </a:p>
      </dsp:txBody>
      <dsp:txXfrm>
        <a:off x="2861738" y="2067292"/>
        <a:ext cx="2506122" cy="1360748"/>
      </dsp:txXfrm>
    </dsp:sp>
    <dsp:sp modelId="{E2D72D0D-3533-432D-9744-7FA48884FA09}">
      <dsp:nvSpPr>
        <dsp:cNvPr id="0" name=""/>
        <dsp:cNvSpPr/>
      </dsp:nvSpPr>
      <dsp:spPr>
        <a:xfrm>
          <a:off x="2819403" y="3664125"/>
          <a:ext cx="2590792" cy="2658926"/>
        </a:xfrm>
        <a:prstGeom prst="roundRect">
          <a:avLst>
            <a:gd name="adj" fmla="val 10000"/>
          </a:avLst>
        </a:prstGeom>
        <a:solidFill>
          <a:schemeClr val="accent3">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Independent hotels Refer their clients to each other and share a central reservation system (CRS) Example: </a:t>
          </a:r>
          <a:r>
            <a:rPr lang="en-US" sz="1700" kern="1200" dirty="0">
              <a:hlinkClick xmlns:r="http://schemas.openxmlformats.org/officeDocument/2006/relationships" r:id="rId1"/>
            </a:rPr>
            <a:t>Leading Hotels of the World</a:t>
          </a:r>
          <a:r>
            <a:rPr lang="en-US" sz="1700" kern="1200" dirty="0"/>
            <a:t> and </a:t>
          </a:r>
          <a:r>
            <a:rPr lang="en-US" sz="1700" kern="1200" dirty="0">
              <a:hlinkClick xmlns:r="http://schemas.openxmlformats.org/officeDocument/2006/relationships" r:id="rId2"/>
            </a:rPr>
            <a:t>Preferred Hotels and Resorts World Wide</a:t>
          </a:r>
          <a:r>
            <a:rPr lang="en-US" sz="1700" kern="1200" dirty="0"/>
            <a:t> and </a:t>
          </a:r>
          <a:r>
            <a:rPr lang="en-US" sz="1700" kern="1200" dirty="0">
              <a:hlinkClick xmlns:r="http://schemas.openxmlformats.org/officeDocument/2006/relationships" r:id="rId3"/>
            </a:rPr>
            <a:t>Historic Hotels of America</a:t>
          </a:r>
          <a:endParaRPr lang="en-US" sz="1700" kern="1200" dirty="0"/>
        </a:p>
      </dsp:txBody>
      <dsp:txXfrm>
        <a:off x="2895285" y="3740007"/>
        <a:ext cx="2439028" cy="2507162"/>
      </dsp:txXfrm>
    </dsp:sp>
    <dsp:sp modelId="{BE2AD3C3-CAF7-49C0-9AC8-871B3B46162F}">
      <dsp:nvSpPr>
        <dsp:cNvPr id="0" name=""/>
        <dsp:cNvSpPr/>
      </dsp:nvSpPr>
      <dsp:spPr>
        <a:xfrm>
          <a:off x="5627822" y="2024957"/>
          <a:ext cx="2590792" cy="1445418"/>
        </a:xfrm>
        <a:prstGeom prst="roundRect">
          <a:avLst>
            <a:gd name="adj" fmla="val 10000"/>
          </a:avLst>
        </a:prstGeom>
        <a:solidFill>
          <a:schemeClr val="accent6">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Management Contracts</a:t>
          </a:r>
        </a:p>
      </dsp:txBody>
      <dsp:txXfrm>
        <a:off x="5670157" y="2067292"/>
        <a:ext cx="2506122" cy="1360748"/>
      </dsp:txXfrm>
    </dsp:sp>
    <dsp:sp modelId="{300DC98B-EAB2-4982-AEBE-0828876891F2}">
      <dsp:nvSpPr>
        <dsp:cNvPr id="0" name=""/>
        <dsp:cNvSpPr/>
      </dsp:nvSpPr>
      <dsp:spPr>
        <a:xfrm>
          <a:off x="5627822" y="3664125"/>
          <a:ext cx="2590792" cy="2658926"/>
        </a:xfrm>
        <a:prstGeom prst="roundRect">
          <a:avLst>
            <a:gd name="adj" fmla="val 10000"/>
          </a:avLst>
        </a:prstGeom>
        <a:solidFill>
          <a:schemeClr val="accent6">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Independent property owner or bank will utilize the management team of a hotel brand to manage the hotel. The owner also uses the brand/ name/logo/amenities of the management company.</a:t>
          </a:r>
        </a:p>
      </dsp:txBody>
      <dsp:txXfrm>
        <a:off x="5703704" y="3740007"/>
        <a:ext cx="2439028" cy="25071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05F391-3487-446E-BEB6-567DAF24C848}">
      <dsp:nvSpPr>
        <dsp:cNvPr id="0" name=""/>
        <dsp:cNvSpPr/>
      </dsp:nvSpPr>
      <dsp:spPr>
        <a:xfrm>
          <a:off x="4464164" y="2219781"/>
          <a:ext cx="3835440" cy="365064"/>
        </a:xfrm>
        <a:custGeom>
          <a:avLst/>
          <a:gdLst/>
          <a:ahLst/>
          <a:cxnLst/>
          <a:rect l="0" t="0" r="0" b="0"/>
          <a:pathLst>
            <a:path>
              <a:moveTo>
                <a:pt x="0" y="0"/>
              </a:moveTo>
              <a:lnTo>
                <a:pt x="0" y="248780"/>
              </a:lnTo>
              <a:lnTo>
                <a:pt x="3835440" y="248780"/>
              </a:lnTo>
              <a:lnTo>
                <a:pt x="3835440" y="36506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C62477-CB08-407E-91BC-1E546599BF11}">
      <dsp:nvSpPr>
        <dsp:cNvPr id="0" name=""/>
        <dsp:cNvSpPr/>
      </dsp:nvSpPr>
      <dsp:spPr>
        <a:xfrm>
          <a:off x="4464164" y="2219781"/>
          <a:ext cx="2301264" cy="365064"/>
        </a:xfrm>
        <a:custGeom>
          <a:avLst/>
          <a:gdLst/>
          <a:ahLst/>
          <a:cxnLst/>
          <a:rect l="0" t="0" r="0" b="0"/>
          <a:pathLst>
            <a:path>
              <a:moveTo>
                <a:pt x="0" y="0"/>
              </a:moveTo>
              <a:lnTo>
                <a:pt x="0" y="248780"/>
              </a:lnTo>
              <a:lnTo>
                <a:pt x="2301264" y="248780"/>
              </a:lnTo>
              <a:lnTo>
                <a:pt x="2301264" y="36506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6F17E5-47DE-4824-80BB-52BFBF9964EF}">
      <dsp:nvSpPr>
        <dsp:cNvPr id="0" name=""/>
        <dsp:cNvSpPr/>
      </dsp:nvSpPr>
      <dsp:spPr>
        <a:xfrm>
          <a:off x="4464164" y="2219781"/>
          <a:ext cx="767088" cy="365064"/>
        </a:xfrm>
        <a:custGeom>
          <a:avLst/>
          <a:gdLst/>
          <a:ahLst/>
          <a:cxnLst/>
          <a:rect l="0" t="0" r="0" b="0"/>
          <a:pathLst>
            <a:path>
              <a:moveTo>
                <a:pt x="0" y="0"/>
              </a:moveTo>
              <a:lnTo>
                <a:pt x="0" y="248780"/>
              </a:lnTo>
              <a:lnTo>
                <a:pt x="767088" y="248780"/>
              </a:lnTo>
              <a:lnTo>
                <a:pt x="767088" y="36506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C59DD1-DE8B-4BBE-90F1-4DF2D2329CB5}">
      <dsp:nvSpPr>
        <dsp:cNvPr id="0" name=""/>
        <dsp:cNvSpPr/>
      </dsp:nvSpPr>
      <dsp:spPr>
        <a:xfrm>
          <a:off x="3697076" y="2219781"/>
          <a:ext cx="767088" cy="365064"/>
        </a:xfrm>
        <a:custGeom>
          <a:avLst/>
          <a:gdLst/>
          <a:ahLst/>
          <a:cxnLst/>
          <a:rect l="0" t="0" r="0" b="0"/>
          <a:pathLst>
            <a:path>
              <a:moveTo>
                <a:pt x="767088" y="0"/>
              </a:moveTo>
              <a:lnTo>
                <a:pt x="767088" y="248780"/>
              </a:lnTo>
              <a:lnTo>
                <a:pt x="0" y="248780"/>
              </a:lnTo>
              <a:lnTo>
                <a:pt x="0" y="36506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967A29-0E42-4FBE-954D-D8AC3A38BCE7}">
      <dsp:nvSpPr>
        <dsp:cNvPr id="0" name=""/>
        <dsp:cNvSpPr/>
      </dsp:nvSpPr>
      <dsp:spPr>
        <a:xfrm>
          <a:off x="2162900" y="2219781"/>
          <a:ext cx="2301264" cy="365064"/>
        </a:xfrm>
        <a:custGeom>
          <a:avLst/>
          <a:gdLst/>
          <a:ahLst/>
          <a:cxnLst/>
          <a:rect l="0" t="0" r="0" b="0"/>
          <a:pathLst>
            <a:path>
              <a:moveTo>
                <a:pt x="2301264" y="0"/>
              </a:moveTo>
              <a:lnTo>
                <a:pt x="2301264" y="248780"/>
              </a:lnTo>
              <a:lnTo>
                <a:pt x="0" y="248780"/>
              </a:lnTo>
              <a:lnTo>
                <a:pt x="0" y="36506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86D53D-918C-42C4-922E-EC5E0AD2E664}">
      <dsp:nvSpPr>
        <dsp:cNvPr id="0" name=""/>
        <dsp:cNvSpPr/>
      </dsp:nvSpPr>
      <dsp:spPr>
        <a:xfrm>
          <a:off x="628724" y="2219781"/>
          <a:ext cx="3835440" cy="365064"/>
        </a:xfrm>
        <a:custGeom>
          <a:avLst/>
          <a:gdLst/>
          <a:ahLst/>
          <a:cxnLst/>
          <a:rect l="0" t="0" r="0" b="0"/>
          <a:pathLst>
            <a:path>
              <a:moveTo>
                <a:pt x="3835440" y="0"/>
              </a:moveTo>
              <a:lnTo>
                <a:pt x="3835440" y="248780"/>
              </a:lnTo>
              <a:lnTo>
                <a:pt x="0" y="248780"/>
              </a:lnTo>
              <a:lnTo>
                <a:pt x="0" y="365064"/>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5807AC-1BBF-49C5-A67B-31F6CFC895A6}">
      <dsp:nvSpPr>
        <dsp:cNvPr id="0" name=""/>
        <dsp:cNvSpPr/>
      </dsp:nvSpPr>
      <dsp:spPr>
        <a:xfrm>
          <a:off x="3836547" y="1422707"/>
          <a:ext cx="1255235" cy="7970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FCD8BB-298E-4CC3-90EF-F521FCB0952B}">
      <dsp:nvSpPr>
        <dsp:cNvPr id="0" name=""/>
        <dsp:cNvSpPr/>
      </dsp:nvSpPr>
      <dsp:spPr>
        <a:xfrm>
          <a:off x="3976017" y="1555204"/>
          <a:ext cx="1255235" cy="79707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General Manager</a:t>
          </a:r>
        </a:p>
      </dsp:txBody>
      <dsp:txXfrm>
        <a:off x="3999363" y="1578550"/>
        <a:ext cx="1208543" cy="750382"/>
      </dsp:txXfrm>
    </dsp:sp>
    <dsp:sp modelId="{31865618-B14F-4773-94B1-A2FCF19EF8EF}">
      <dsp:nvSpPr>
        <dsp:cNvPr id="0" name=""/>
        <dsp:cNvSpPr/>
      </dsp:nvSpPr>
      <dsp:spPr>
        <a:xfrm>
          <a:off x="1106" y="2584846"/>
          <a:ext cx="1255235" cy="7970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738028-6460-4652-8AA3-2A6EEB8DC244}">
      <dsp:nvSpPr>
        <dsp:cNvPr id="0" name=""/>
        <dsp:cNvSpPr/>
      </dsp:nvSpPr>
      <dsp:spPr>
        <a:xfrm>
          <a:off x="140577" y="2717343"/>
          <a:ext cx="1255235" cy="79707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Dir. of HR</a:t>
          </a:r>
        </a:p>
      </dsp:txBody>
      <dsp:txXfrm>
        <a:off x="163923" y="2740689"/>
        <a:ext cx="1208543" cy="750382"/>
      </dsp:txXfrm>
    </dsp:sp>
    <dsp:sp modelId="{B60926AB-F74C-442E-A615-CF30ACE44077}">
      <dsp:nvSpPr>
        <dsp:cNvPr id="0" name=""/>
        <dsp:cNvSpPr/>
      </dsp:nvSpPr>
      <dsp:spPr>
        <a:xfrm>
          <a:off x="1535283" y="2584846"/>
          <a:ext cx="1255235" cy="7970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888B49-97A7-42FE-9DD6-B774F19B78AE}">
      <dsp:nvSpPr>
        <dsp:cNvPr id="0" name=""/>
        <dsp:cNvSpPr/>
      </dsp:nvSpPr>
      <dsp:spPr>
        <a:xfrm>
          <a:off x="1674753" y="2717343"/>
          <a:ext cx="1255235" cy="79707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Dir. of F&amp;B</a:t>
          </a:r>
        </a:p>
      </dsp:txBody>
      <dsp:txXfrm>
        <a:off x="1698099" y="2740689"/>
        <a:ext cx="1208543" cy="750382"/>
      </dsp:txXfrm>
    </dsp:sp>
    <dsp:sp modelId="{705CD298-7E78-4CDA-9ACC-7BB15FB25891}">
      <dsp:nvSpPr>
        <dsp:cNvPr id="0" name=""/>
        <dsp:cNvSpPr/>
      </dsp:nvSpPr>
      <dsp:spPr>
        <a:xfrm>
          <a:off x="3069459" y="2584846"/>
          <a:ext cx="1255235" cy="7970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716753-C2E5-4331-976B-DB55008BB71B}">
      <dsp:nvSpPr>
        <dsp:cNvPr id="0" name=""/>
        <dsp:cNvSpPr/>
      </dsp:nvSpPr>
      <dsp:spPr>
        <a:xfrm>
          <a:off x="3208929" y="2717343"/>
          <a:ext cx="1255235" cy="79707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Dir. of Rooms Division</a:t>
          </a:r>
        </a:p>
      </dsp:txBody>
      <dsp:txXfrm>
        <a:off x="3232275" y="2740689"/>
        <a:ext cx="1208543" cy="750382"/>
      </dsp:txXfrm>
    </dsp:sp>
    <dsp:sp modelId="{C76B87AB-DC8C-45A0-B369-893FA36B256E}">
      <dsp:nvSpPr>
        <dsp:cNvPr id="0" name=""/>
        <dsp:cNvSpPr/>
      </dsp:nvSpPr>
      <dsp:spPr>
        <a:xfrm>
          <a:off x="4603635" y="2584846"/>
          <a:ext cx="1255235" cy="7970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0518C5-ADCE-4B76-97D8-F35E9898B332}">
      <dsp:nvSpPr>
        <dsp:cNvPr id="0" name=""/>
        <dsp:cNvSpPr/>
      </dsp:nvSpPr>
      <dsp:spPr>
        <a:xfrm>
          <a:off x="4743105" y="2717343"/>
          <a:ext cx="1255235" cy="79707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Director of Marketing &amp; Sales</a:t>
          </a:r>
        </a:p>
      </dsp:txBody>
      <dsp:txXfrm>
        <a:off x="4766451" y="2740689"/>
        <a:ext cx="1208543" cy="750382"/>
      </dsp:txXfrm>
    </dsp:sp>
    <dsp:sp modelId="{7C30E75A-684B-4119-8A04-F405C9776746}">
      <dsp:nvSpPr>
        <dsp:cNvPr id="0" name=""/>
        <dsp:cNvSpPr/>
      </dsp:nvSpPr>
      <dsp:spPr>
        <a:xfrm>
          <a:off x="6137811" y="2584846"/>
          <a:ext cx="1255235" cy="7970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32B582-F117-4A3A-896C-37DDE6F5FF9D}">
      <dsp:nvSpPr>
        <dsp:cNvPr id="0" name=""/>
        <dsp:cNvSpPr/>
      </dsp:nvSpPr>
      <dsp:spPr>
        <a:xfrm>
          <a:off x="6277281" y="2717343"/>
          <a:ext cx="1255235" cy="79707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Dir. of Engineering</a:t>
          </a:r>
        </a:p>
      </dsp:txBody>
      <dsp:txXfrm>
        <a:off x="6300627" y="2740689"/>
        <a:ext cx="1208543" cy="750382"/>
      </dsp:txXfrm>
    </dsp:sp>
    <dsp:sp modelId="{69BABB8D-265F-4BBA-BEC2-B3DD0AD88B5C}">
      <dsp:nvSpPr>
        <dsp:cNvPr id="0" name=""/>
        <dsp:cNvSpPr/>
      </dsp:nvSpPr>
      <dsp:spPr>
        <a:xfrm>
          <a:off x="7671987" y="2584846"/>
          <a:ext cx="1255235" cy="7970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E0AEE4-B8B0-4B1D-8632-2FE99FEF7DB4}">
      <dsp:nvSpPr>
        <dsp:cNvPr id="0" name=""/>
        <dsp:cNvSpPr/>
      </dsp:nvSpPr>
      <dsp:spPr>
        <a:xfrm>
          <a:off x="7811458" y="2717343"/>
          <a:ext cx="1255235" cy="79707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Dir. of Accounting</a:t>
          </a:r>
        </a:p>
      </dsp:txBody>
      <dsp:txXfrm>
        <a:off x="7834804" y="2740689"/>
        <a:ext cx="1208543" cy="75038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421" cy="462279"/>
          </a:xfrm>
          <a:prstGeom prst="rect">
            <a:avLst/>
          </a:prstGeom>
        </p:spPr>
        <p:txBody>
          <a:bodyPr vert="horz" lIns="90260" tIns="45130" rIns="90260" bIns="45130" rtlCol="0"/>
          <a:lstStyle>
            <a:lvl1pPr algn="l">
              <a:defRPr sz="1200"/>
            </a:lvl1pPr>
          </a:lstStyle>
          <a:p>
            <a:endParaRPr lang="en-US"/>
          </a:p>
        </p:txBody>
      </p:sp>
      <p:sp>
        <p:nvSpPr>
          <p:cNvPr id="3" name="Date Placeholder 2"/>
          <p:cNvSpPr>
            <a:spLocks noGrp="1"/>
          </p:cNvSpPr>
          <p:nvPr>
            <p:ph type="dt" sz="quarter" idx="1"/>
          </p:nvPr>
        </p:nvSpPr>
        <p:spPr>
          <a:xfrm>
            <a:off x="3884027" y="0"/>
            <a:ext cx="2972421" cy="462279"/>
          </a:xfrm>
          <a:prstGeom prst="rect">
            <a:avLst/>
          </a:prstGeom>
        </p:spPr>
        <p:txBody>
          <a:bodyPr vert="horz" lIns="90260" tIns="45130" rIns="90260" bIns="45130" rtlCol="0"/>
          <a:lstStyle>
            <a:lvl1pPr algn="r">
              <a:defRPr sz="1200"/>
            </a:lvl1pPr>
          </a:lstStyle>
          <a:p>
            <a:fld id="{B41DB7ED-4A33-4A68-BC0B-99BD76D9DFFA}" type="datetimeFigureOut">
              <a:rPr lang="en-US" smtClean="0"/>
              <a:t>2/17/2020</a:t>
            </a:fld>
            <a:endParaRPr lang="en-US"/>
          </a:p>
        </p:txBody>
      </p:sp>
      <p:sp>
        <p:nvSpPr>
          <p:cNvPr id="4" name="Footer Placeholder 3"/>
          <p:cNvSpPr>
            <a:spLocks noGrp="1"/>
          </p:cNvSpPr>
          <p:nvPr>
            <p:ph type="ftr" sz="quarter" idx="2"/>
          </p:nvPr>
        </p:nvSpPr>
        <p:spPr>
          <a:xfrm>
            <a:off x="1" y="8775394"/>
            <a:ext cx="2972421" cy="462279"/>
          </a:xfrm>
          <a:prstGeom prst="rect">
            <a:avLst/>
          </a:prstGeom>
        </p:spPr>
        <p:txBody>
          <a:bodyPr vert="horz" lIns="90260" tIns="45130" rIns="90260" bIns="45130" rtlCol="0" anchor="b"/>
          <a:lstStyle>
            <a:lvl1pPr algn="l">
              <a:defRPr sz="1200"/>
            </a:lvl1pPr>
          </a:lstStyle>
          <a:p>
            <a:endParaRPr lang="en-US"/>
          </a:p>
        </p:txBody>
      </p:sp>
      <p:sp>
        <p:nvSpPr>
          <p:cNvPr id="5" name="Slide Number Placeholder 4"/>
          <p:cNvSpPr>
            <a:spLocks noGrp="1"/>
          </p:cNvSpPr>
          <p:nvPr>
            <p:ph type="sldNum" sz="quarter" idx="3"/>
          </p:nvPr>
        </p:nvSpPr>
        <p:spPr>
          <a:xfrm>
            <a:off x="3884027" y="8775394"/>
            <a:ext cx="2972421" cy="462279"/>
          </a:xfrm>
          <a:prstGeom prst="rect">
            <a:avLst/>
          </a:prstGeom>
        </p:spPr>
        <p:txBody>
          <a:bodyPr vert="horz" lIns="90260" tIns="45130" rIns="90260" bIns="45130" rtlCol="0" anchor="b"/>
          <a:lstStyle>
            <a:lvl1pPr algn="r">
              <a:defRPr sz="1200"/>
            </a:lvl1pPr>
          </a:lstStyle>
          <a:p>
            <a:fld id="{BC6C3822-9F8C-48DE-AB28-530AAB29320A}" type="slidenum">
              <a:rPr lang="en-US" smtClean="0"/>
              <a:t>‹#›</a:t>
            </a:fld>
            <a:endParaRPr lang="en-US"/>
          </a:p>
        </p:txBody>
      </p:sp>
    </p:spTree>
    <p:extLst>
      <p:ext uri="{BB962C8B-B14F-4D97-AF65-F5344CB8AC3E}">
        <p14:creationId xmlns:p14="http://schemas.microsoft.com/office/powerpoint/2010/main" val="3719097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1963"/>
          </a:xfrm>
          <a:prstGeom prst="rect">
            <a:avLst/>
          </a:prstGeom>
        </p:spPr>
        <p:txBody>
          <a:bodyPr vert="horz" lIns="91975" tIns="45988" rIns="91975" bIns="45988" rtlCol="0"/>
          <a:lstStyle>
            <a:lvl1pPr algn="l">
              <a:defRPr sz="1200"/>
            </a:lvl1pPr>
          </a:lstStyle>
          <a:p>
            <a:endParaRPr lang="en-US"/>
          </a:p>
        </p:txBody>
      </p:sp>
      <p:sp>
        <p:nvSpPr>
          <p:cNvPr id="3" name="Date Placeholder 2"/>
          <p:cNvSpPr>
            <a:spLocks noGrp="1"/>
          </p:cNvSpPr>
          <p:nvPr>
            <p:ph type="dt" idx="1"/>
          </p:nvPr>
        </p:nvSpPr>
        <p:spPr>
          <a:xfrm>
            <a:off x="3884613" y="0"/>
            <a:ext cx="2971800" cy="461963"/>
          </a:xfrm>
          <a:prstGeom prst="rect">
            <a:avLst/>
          </a:prstGeom>
        </p:spPr>
        <p:txBody>
          <a:bodyPr vert="horz" lIns="91975" tIns="45988" rIns="91975" bIns="45988" rtlCol="0"/>
          <a:lstStyle>
            <a:lvl1pPr algn="r">
              <a:defRPr sz="1200"/>
            </a:lvl1pPr>
          </a:lstStyle>
          <a:p>
            <a:fld id="{5CD76E85-4187-4C89-968F-5BCFA5358A1A}" type="datetimeFigureOut">
              <a:rPr lang="en-US" smtClean="0"/>
              <a:pPr/>
              <a:t>2/17/2020</a:t>
            </a:fld>
            <a:endParaRPr lang="en-US"/>
          </a:p>
        </p:txBody>
      </p:sp>
      <p:sp>
        <p:nvSpPr>
          <p:cNvPr id="4" name="Slide Image Placeholder 3"/>
          <p:cNvSpPr>
            <a:spLocks noGrp="1" noRot="1" noChangeAspect="1"/>
          </p:cNvSpPr>
          <p:nvPr>
            <p:ph type="sldImg" idx="2"/>
          </p:nvPr>
        </p:nvSpPr>
        <p:spPr>
          <a:xfrm>
            <a:off x="1119188" y="692150"/>
            <a:ext cx="4619625" cy="3465513"/>
          </a:xfrm>
          <a:prstGeom prst="rect">
            <a:avLst/>
          </a:prstGeom>
          <a:noFill/>
          <a:ln w="12700">
            <a:solidFill>
              <a:prstClr val="black"/>
            </a:solidFill>
          </a:ln>
        </p:spPr>
        <p:txBody>
          <a:bodyPr vert="horz" lIns="91975" tIns="45988" rIns="91975" bIns="45988" rtlCol="0" anchor="ctr"/>
          <a:lstStyle/>
          <a:p>
            <a:endParaRPr lang="en-US"/>
          </a:p>
        </p:txBody>
      </p:sp>
      <p:sp>
        <p:nvSpPr>
          <p:cNvPr id="5" name="Notes Placeholder 4"/>
          <p:cNvSpPr>
            <a:spLocks noGrp="1"/>
          </p:cNvSpPr>
          <p:nvPr>
            <p:ph type="body" sz="quarter" idx="3"/>
          </p:nvPr>
        </p:nvSpPr>
        <p:spPr>
          <a:xfrm>
            <a:off x="685800" y="4388644"/>
            <a:ext cx="5486400" cy="4157663"/>
          </a:xfrm>
          <a:prstGeom prst="rect">
            <a:avLst/>
          </a:prstGeom>
        </p:spPr>
        <p:txBody>
          <a:bodyPr vert="horz" lIns="91975" tIns="45988" rIns="91975" bIns="4598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5684"/>
            <a:ext cx="2971800" cy="461963"/>
          </a:xfrm>
          <a:prstGeom prst="rect">
            <a:avLst/>
          </a:prstGeom>
        </p:spPr>
        <p:txBody>
          <a:bodyPr vert="horz" lIns="91975" tIns="45988" rIns="91975" bIns="45988"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775684"/>
            <a:ext cx="2971800" cy="461963"/>
          </a:xfrm>
          <a:prstGeom prst="rect">
            <a:avLst/>
          </a:prstGeom>
        </p:spPr>
        <p:txBody>
          <a:bodyPr vert="horz" lIns="91975" tIns="45988" rIns="91975" bIns="45988" rtlCol="0" anchor="b"/>
          <a:lstStyle>
            <a:lvl1pPr algn="r">
              <a:defRPr sz="1200"/>
            </a:lvl1pPr>
          </a:lstStyle>
          <a:p>
            <a:fld id="{75FB973F-79E4-427B-8907-03EDB07E6556}" type="slidenum">
              <a:rPr lang="en-US" smtClean="0"/>
              <a:pPr/>
              <a:t>‹#›</a:t>
            </a:fld>
            <a:endParaRPr lang="en-US"/>
          </a:p>
        </p:txBody>
      </p:sp>
    </p:spTree>
    <p:extLst>
      <p:ext uri="{BB962C8B-B14F-4D97-AF65-F5344CB8AC3E}">
        <p14:creationId xmlns:p14="http://schemas.microsoft.com/office/powerpoint/2010/main" val="4127758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What does this information mean to you?</a:t>
            </a:r>
          </a:p>
          <a:p>
            <a:r>
              <a:rPr lang="en-US" dirty="0"/>
              <a:t>With a partner, identify two pieces of information listed and explain what the information means to you.</a:t>
            </a:r>
          </a:p>
          <a:p>
            <a:r>
              <a:rPr lang="en-US" dirty="0"/>
              <a:t>With a partner, based on the information, develop two questions that arise based on the information presented. </a:t>
            </a:r>
          </a:p>
          <a:p>
            <a:r>
              <a:rPr lang="en-IN" dirty="0"/>
              <a:t>The Economic Impact of Hotels </a:t>
            </a:r>
            <a:r>
              <a:rPr lang="en-IN" sz="2800" dirty="0"/>
              <a:t>(1 of 2)</a:t>
            </a:r>
            <a:endParaRPr lang="en-US" sz="2800" dirty="0"/>
          </a:p>
          <a:p>
            <a:r>
              <a:rPr lang="en-IN" altLang="en-US" dirty="0">
                <a:ea typeface="Verdana" panose="020B0604030504040204" pitchFamily="34" charset="0"/>
                <a:cs typeface="Verdana" panose="020B0604030504040204" pitchFamily="34" charset="0"/>
              </a:rPr>
              <a:t>Hotels provide direct and indirect economic impact to their communities.</a:t>
            </a:r>
          </a:p>
          <a:p>
            <a:pPr lvl="1"/>
            <a:r>
              <a:rPr lang="en-IN" altLang="en-US" sz="2400" dirty="0">
                <a:ea typeface="Verdana" panose="020B0604030504040204" pitchFamily="34" charset="0"/>
                <a:cs typeface="Verdana" panose="020B0604030504040204" pitchFamily="34" charset="0"/>
              </a:rPr>
              <a:t>Direct</a:t>
            </a:r>
          </a:p>
          <a:p>
            <a:pPr lvl="2"/>
            <a:r>
              <a:rPr lang="en-IN" altLang="en-US" sz="2400" dirty="0">
                <a:ea typeface="Verdana" panose="020B0604030504040204" pitchFamily="34" charset="0"/>
                <a:cs typeface="Verdana" panose="020B0604030504040204" pitchFamily="34" charset="0"/>
              </a:rPr>
              <a:t>Sales of rooms mean millions of dollars into the local community.</a:t>
            </a:r>
          </a:p>
          <a:p>
            <a:pPr lvl="1"/>
            <a:r>
              <a:rPr lang="en-IN" altLang="en-US" sz="2400" dirty="0">
                <a:ea typeface="Verdana" panose="020B0604030504040204" pitchFamily="34" charset="0"/>
                <a:cs typeface="Verdana" panose="020B0604030504040204" pitchFamily="34" charset="0"/>
              </a:rPr>
              <a:t>Indirect</a:t>
            </a:r>
          </a:p>
          <a:p>
            <a:pPr lvl="2"/>
            <a:r>
              <a:rPr lang="en-IN" altLang="en-US" sz="2400" dirty="0">
                <a:ea typeface="Verdana" panose="020B0604030504040204" pitchFamily="34" charset="0"/>
                <a:cs typeface="Verdana" panose="020B0604030504040204" pitchFamily="34" charset="0"/>
              </a:rPr>
              <a:t>The ripple effect (or Multiplier Effect) when money spent by tourists and employees is re-spent in the community.</a:t>
            </a:r>
          </a:p>
          <a:p>
            <a:r>
              <a:rPr lang="en-IN" dirty="0"/>
              <a:t>The Economic Impact of Hotels </a:t>
            </a:r>
            <a:r>
              <a:rPr lang="en-IN" sz="2800" dirty="0"/>
              <a:t>(2 of 2)</a:t>
            </a:r>
            <a:endParaRPr lang="en-US" sz="2800" dirty="0"/>
          </a:p>
          <a:p>
            <a:r>
              <a:rPr lang="en-IN" altLang="en-US" dirty="0">
                <a:ea typeface="Verdana" panose="020B0604030504040204" pitchFamily="34" charset="0"/>
                <a:cs typeface="Verdana" panose="020B0604030504040204" pitchFamily="34" charset="0"/>
              </a:rPr>
              <a:t>Communities also benefit from the Transient Occupancy Tax (T</a:t>
            </a:r>
            <a:r>
              <a:rPr lang="en-IN" altLang="en-US" spc="-300" dirty="0">
                <a:ea typeface="Verdana" panose="020B0604030504040204" pitchFamily="34" charset="0"/>
                <a:cs typeface="Verdana" panose="020B0604030504040204" pitchFamily="34" charset="0"/>
              </a:rPr>
              <a:t> O </a:t>
            </a:r>
            <a:r>
              <a:rPr lang="en-IN" altLang="en-US" dirty="0">
                <a:ea typeface="Verdana" panose="020B0604030504040204" pitchFamily="34" charset="0"/>
                <a:cs typeface="Verdana" panose="020B0604030504040204" pitchFamily="34" charset="0"/>
              </a:rPr>
              <a:t>T), or the bed tax.</a:t>
            </a:r>
          </a:p>
          <a:p>
            <a:endParaRPr lang="en-US" dirty="0"/>
          </a:p>
        </p:txBody>
      </p:sp>
      <p:sp>
        <p:nvSpPr>
          <p:cNvPr id="4" name="Slide Number Placeholder 3"/>
          <p:cNvSpPr>
            <a:spLocks noGrp="1"/>
          </p:cNvSpPr>
          <p:nvPr>
            <p:ph type="sldNum" sz="quarter" idx="10"/>
          </p:nvPr>
        </p:nvSpPr>
        <p:spPr/>
        <p:txBody>
          <a:bodyPr/>
          <a:lstStyle/>
          <a:p>
            <a:fld id="{75FB973F-79E4-427B-8907-03EDB07E6556}" type="slidenum">
              <a:rPr lang="en-US" smtClean="0"/>
              <a:pPr/>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FB973F-79E4-427B-8907-03EDB07E6556}" type="slidenum">
              <a:rPr lang="en-US" smtClean="0"/>
              <a:pPr/>
              <a:t>9</a:t>
            </a:fld>
            <a:endParaRPr lang="en-US"/>
          </a:p>
        </p:txBody>
      </p:sp>
    </p:spTree>
    <p:extLst>
      <p:ext uri="{BB962C8B-B14F-4D97-AF65-F5344CB8AC3E}">
        <p14:creationId xmlns:p14="http://schemas.microsoft.com/office/powerpoint/2010/main" val="4232642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a:t>Hotel classification is the ranking of hotels, usually by using nomenclature  such as stars (or diamonds), with one star denoting basic facilities and standards of comfort and five stars denoting luxury in facilities and services. The purpose is to inform intending guests in advance on what can be expected in order to reduce the gap between expected and experienced facilities and service delivery. The terms ‘grading’, ‘rating’, ‘classification’ and ‘star rating’ are used to refer to the same concept, i.e. to rank hotels by their facilities and standards. </a:t>
            </a:r>
          </a:p>
          <a:p>
            <a:pPr>
              <a:spcBef>
                <a:spcPct val="0"/>
              </a:spcBef>
            </a:pPr>
            <a:endParaRPr lang="en-US" dirty="0"/>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75B72A-5879-49C9-AA98-AE725CDBB7D2}" type="slidenum">
              <a:rPr lang="en-US"/>
              <a:pPr/>
              <a:t>10</a:t>
            </a:fld>
            <a:endParaRPr lang="en-US"/>
          </a:p>
        </p:txBody>
      </p:sp>
    </p:spTree>
    <p:extLst>
      <p:ext uri="{BB962C8B-B14F-4D97-AF65-F5344CB8AC3E}">
        <p14:creationId xmlns:p14="http://schemas.microsoft.com/office/powerpoint/2010/main" val="3415921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31B696E-227E-48F9-B57E-8E7E3ECC9A45}" type="slidenum">
              <a:rPr lang="en-US"/>
              <a:pPr/>
              <a:t>13</a:t>
            </a:fld>
            <a:endParaRPr lang="en-US"/>
          </a:p>
        </p:txBody>
      </p:sp>
    </p:spTree>
    <p:extLst>
      <p:ext uri="{BB962C8B-B14F-4D97-AF65-F5344CB8AC3E}">
        <p14:creationId xmlns:p14="http://schemas.microsoft.com/office/powerpoint/2010/main" val="1733090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9AEBDA-2C90-444B-A663-B5ED95D6FF78}" type="slidenum">
              <a:rPr lang="en-US"/>
              <a:pPr/>
              <a:t>14</a:t>
            </a:fld>
            <a:endParaRPr lang="en-US"/>
          </a:p>
        </p:txBody>
      </p:sp>
    </p:spTree>
    <p:extLst>
      <p:ext uri="{BB962C8B-B14F-4D97-AF65-F5344CB8AC3E}">
        <p14:creationId xmlns:p14="http://schemas.microsoft.com/office/powerpoint/2010/main" val="3825038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5FB973F-79E4-427B-8907-03EDB07E6556}" type="slidenum">
              <a:rPr lang="en-US" smtClean="0"/>
              <a:pPr/>
              <a:t>15</a:t>
            </a:fld>
            <a:endParaRPr lang="en-US"/>
          </a:p>
        </p:txBody>
      </p:sp>
    </p:spTree>
    <p:extLst>
      <p:ext uri="{BB962C8B-B14F-4D97-AF65-F5344CB8AC3E}">
        <p14:creationId xmlns:p14="http://schemas.microsoft.com/office/powerpoint/2010/main" val="997494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a:t>Franchising </a:t>
            </a:r>
            <a:r>
              <a:rPr lang="en-US" sz="1400" dirty="0"/>
              <a:t>(1 of 4)</a:t>
            </a:r>
          </a:p>
          <a:p>
            <a:r>
              <a:rPr lang="en-IN" altLang="en-US" dirty="0">
                <a:ea typeface="Verdana" panose="020B0604030504040204" pitchFamily="34" charset="0"/>
                <a:cs typeface="Verdana" panose="020B0604030504040204" pitchFamily="34" charset="0"/>
              </a:rPr>
              <a:t>Franchising in the hospitality industry is a concept that allows a company to expand more quickly by using other people’s money, rather than using its own financing.</a:t>
            </a:r>
          </a:p>
          <a:p>
            <a:r>
              <a:rPr lang="en-US" dirty="0"/>
              <a:t>Franchising </a:t>
            </a:r>
            <a:r>
              <a:rPr lang="en-US" sz="1400" dirty="0"/>
              <a:t>(2 of 4)</a:t>
            </a:r>
          </a:p>
          <a:p>
            <a:r>
              <a:rPr lang="en-IN" altLang="en-US" dirty="0">
                <a:ea typeface="Verdana" panose="020B0604030504040204" pitchFamily="34" charset="0"/>
                <a:cs typeface="Verdana" panose="020B0604030504040204" pitchFamily="34" charset="0"/>
              </a:rPr>
              <a:t>Under a franchise agreement, the company or franchisor grants certain rights—for example, the right to use the company’s trademark, operating procedures, reservation systems, marketing know-how, purchasing discounts, etc., for a fee.</a:t>
            </a:r>
          </a:p>
          <a:p>
            <a:r>
              <a:rPr lang="en-US" dirty="0"/>
              <a:t>Franchising </a:t>
            </a:r>
            <a:r>
              <a:rPr lang="en-US" sz="1400" dirty="0"/>
              <a:t>(3 of 4)</a:t>
            </a:r>
          </a:p>
          <a:p>
            <a:r>
              <a:rPr lang="en-IN" altLang="en-US" dirty="0">
                <a:ea typeface="Verdana" panose="020B0604030504040204" pitchFamily="34" charset="0"/>
                <a:cs typeface="Verdana" panose="020B0604030504040204" pitchFamily="34" charset="0"/>
              </a:rPr>
              <a:t>In return, the franchisee agrees to operate the restaurant, hotel, etc., within guidelines set by the franchisor.</a:t>
            </a:r>
          </a:p>
          <a:p>
            <a:r>
              <a:rPr lang="en-IN" altLang="en-US" dirty="0">
                <a:ea typeface="Verdana" panose="020B0604030504040204" pitchFamily="34" charset="0"/>
                <a:cs typeface="Verdana" panose="020B0604030504040204" pitchFamily="34" charset="0"/>
              </a:rPr>
              <a:t>Franchising was the primary growth and development strategy of hotels and motels during the 1960s through the 80s.</a:t>
            </a:r>
          </a:p>
          <a:p>
            <a:r>
              <a:rPr lang="en-US" dirty="0"/>
              <a:t>Franchising </a:t>
            </a:r>
            <a:r>
              <a:rPr lang="en-US" sz="1400" dirty="0"/>
              <a:t>(4 of 4)</a:t>
            </a:r>
          </a:p>
          <a:p>
            <a:r>
              <a:rPr lang="en-IN" altLang="en-US" dirty="0">
                <a:ea typeface="Verdana" panose="020B0604030504040204" pitchFamily="34" charset="0"/>
                <a:cs typeface="Verdana" panose="020B0604030504040204" pitchFamily="34" charset="0"/>
              </a:rPr>
              <a:t>Challenges to the franchise agreement include the maintenance of quality standards and the financial stability of the franchisee.</a:t>
            </a:r>
          </a:p>
          <a:p>
            <a:r>
              <a:rPr lang="en-IN" altLang="en-US" dirty="0">
                <a:ea typeface="Verdana" panose="020B0604030504040204" pitchFamily="34" charset="0"/>
                <a:cs typeface="Verdana" panose="020B0604030504040204" pitchFamily="34" charset="0"/>
              </a:rPr>
              <a:t>Franchise fees can vary tremendously and are often negotiated between the franchisor and the franchisee.</a:t>
            </a:r>
          </a:p>
          <a:p>
            <a:r>
              <a:rPr lang="en-IN" altLang="en-US" dirty="0">
                <a:ea typeface="Verdana" panose="020B0604030504040204" pitchFamily="34" charset="0"/>
                <a:cs typeface="Verdana" panose="020B0604030504040204" pitchFamily="34" charset="0"/>
              </a:rPr>
              <a:t>The average agreement is 3% to 4% of room revenues.</a:t>
            </a:r>
          </a:p>
          <a:p>
            <a:endParaRPr lang="en-IN" altLang="en-US" dirty="0">
              <a:ea typeface="Verdana" panose="020B0604030504040204" pitchFamily="34" charset="0"/>
              <a:cs typeface="Verdana" panose="020B0604030504040204" pitchFamily="34" charset="0"/>
            </a:endParaRPr>
          </a:p>
          <a:p>
            <a:r>
              <a:rPr lang="en-US" dirty="0"/>
              <a:t>Management Contracts </a:t>
            </a:r>
            <a:r>
              <a:rPr lang="en-US" sz="1400" dirty="0"/>
              <a:t>(1 of 3)</a:t>
            </a:r>
          </a:p>
          <a:p>
            <a:r>
              <a:rPr lang="en-IN" altLang="en-US" dirty="0">
                <a:ea typeface="Verdana" panose="020B0604030504040204" pitchFamily="34" charset="0"/>
                <a:cs typeface="Verdana" panose="020B0604030504040204" pitchFamily="34" charset="0"/>
              </a:rPr>
              <a:t>Management contracts are popular because there is little or no upfront financing or equity involved.</a:t>
            </a:r>
          </a:p>
          <a:p>
            <a:r>
              <a:rPr lang="en-IN" altLang="en-US" dirty="0">
                <a:ea typeface="Verdana" panose="020B0604030504040204" pitchFamily="34" charset="0"/>
                <a:cs typeface="Verdana" panose="020B0604030504040204" pitchFamily="34" charset="0"/>
              </a:rPr>
              <a:t>The management contract usually allows for the hotel company to manage the property for a period of years.</a:t>
            </a:r>
          </a:p>
          <a:p>
            <a:r>
              <a:rPr lang="en-US" dirty="0"/>
              <a:t>Management Contracts </a:t>
            </a:r>
            <a:r>
              <a:rPr lang="en-US" sz="1400" dirty="0"/>
              <a:t>(2 of 3)</a:t>
            </a:r>
          </a:p>
          <a:p>
            <a:r>
              <a:rPr lang="en-IN" altLang="en-US" dirty="0">
                <a:ea typeface="Verdana" panose="020B0604030504040204" pitchFamily="34" charset="0"/>
                <a:cs typeface="Verdana" panose="020B0604030504040204" pitchFamily="34" charset="0"/>
              </a:rPr>
              <a:t>In return, the company receives a fee determined by a percentage of gross or net profit.</a:t>
            </a:r>
          </a:p>
          <a:p>
            <a:r>
              <a:rPr lang="en-IN" altLang="en-US" dirty="0">
                <a:ea typeface="Verdana" panose="020B0604030504040204" pitchFamily="34" charset="0"/>
                <a:cs typeface="Verdana" panose="020B0604030504040204" pitchFamily="34" charset="0"/>
              </a:rPr>
              <a:t>These contracts usually state a percentage of sales or operating profit at 2 + 2 percent.</a:t>
            </a:r>
          </a:p>
          <a:p>
            <a:r>
              <a:rPr lang="en-US" dirty="0"/>
              <a:t>Management Contracts </a:t>
            </a:r>
            <a:r>
              <a:rPr lang="en-US" sz="1400" dirty="0"/>
              <a:t>(3 of 3)</a:t>
            </a:r>
          </a:p>
          <a:p>
            <a:r>
              <a:rPr lang="en-IN" altLang="en-US" dirty="0">
                <a:ea typeface="Verdana" panose="020B0604030504040204" pitchFamily="34" charset="0"/>
                <a:cs typeface="Verdana" panose="020B0604030504040204" pitchFamily="34" charset="0"/>
              </a:rPr>
              <a:t>Hotel companies enter into these contracts because less capital is “tied-up” in managing a property than is required in owning them.</a:t>
            </a:r>
          </a:p>
          <a:p>
            <a:endParaRPr lang="en-IN" altLang="en-US" dirty="0">
              <a:ea typeface="Verdana" panose="020B0604030504040204" pitchFamily="34" charset="0"/>
              <a:cs typeface="Verdana" panose="020B0604030504040204" pitchFamily="34" charset="0"/>
            </a:endParaRPr>
          </a:p>
          <a:p>
            <a:endParaRPr lang="en-US" dirty="0"/>
          </a:p>
        </p:txBody>
      </p:sp>
      <p:sp>
        <p:nvSpPr>
          <p:cNvPr id="4" name="Slide Number Placeholder 3"/>
          <p:cNvSpPr>
            <a:spLocks noGrp="1"/>
          </p:cNvSpPr>
          <p:nvPr>
            <p:ph type="sldNum" sz="quarter" idx="5"/>
          </p:nvPr>
        </p:nvSpPr>
        <p:spPr/>
        <p:txBody>
          <a:bodyPr/>
          <a:lstStyle/>
          <a:p>
            <a:fld id="{75FB973F-79E4-427B-8907-03EDB07E6556}" type="slidenum">
              <a:rPr lang="en-US" smtClean="0"/>
              <a:pPr/>
              <a:t>16</a:t>
            </a:fld>
            <a:endParaRPr lang="en-US"/>
          </a:p>
        </p:txBody>
      </p:sp>
    </p:spTree>
    <p:extLst>
      <p:ext uri="{BB962C8B-B14F-4D97-AF65-F5344CB8AC3E}">
        <p14:creationId xmlns:p14="http://schemas.microsoft.com/office/powerpoint/2010/main" val="1135716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917B38-0E48-4EFE-BC9D-EB71188E5262}" type="slidenum">
              <a:rPr lang="en-US"/>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a:t>Click to edit Master title style</a:t>
            </a:r>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816845A9-4BF7-4D56-A0BF-371F220E120A}" type="datetimeFigureOut">
              <a:rPr lang="en-US" smtClean="0"/>
              <a:pPr/>
              <a:t>2/17/2020</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6E8492B6-A9D8-4E67-86D0-64D287FB5B0F}"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6845A9-4BF7-4D56-A0BF-371F220E120A}" type="datetimeFigureOut">
              <a:rPr lang="en-US" smtClean="0"/>
              <a:pPr/>
              <a:t>2/17/2020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8492B6-A9D8-4E67-86D0-64D287FB5B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6845A9-4BF7-4D56-A0BF-371F220E120A}" type="datetimeFigureOut">
              <a:rPr lang="en-US" smtClean="0"/>
              <a:pPr/>
              <a:t>2/17/2020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8492B6-A9D8-4E67-86D0-64D287FB5B0F}"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816845A9-4BF7-4D56-A0BF-371F220E120A}" type="datetimeFigureOut">
              <a:rPr lang="en-US" smtClean="0"/>
              <a:pPr/>
              <a:t>2/17/2020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8492B6-A9D8-4E67-86D0-64D287FB5B0F}"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a:t>Click to edit Master title style</a:t>
            </a:r>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816845A9-4BF7-4D56-A0BF-371F220E120A}" type="datetimeFigureOut">
              <a:rPr lang="en-US" smtClean="0"/>
              <a:pPr/>
              <a:t>2/17/2020</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6E8492B6-A9D8-4E67-86D0-64D287FB5B0F}"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816845A9-4BF7-4D56-A0BF-371F220E120A}" type="datetimeFigureOut">
              <a:rPr lang="en-US" smtClean="0"/>
              <a:pPr/>
              <a:t>2/17/2020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8492B6-A9D8-4E67-86D0-64D287FB5B0F}"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816845A9-4BF7-4D56-A0BF-371F220E120A}" type="datetimeFigureOut">
              <a:rPr lang="en-US" smtClean="0"/>
              <a:pPr/>
              <a:t>2/17/2020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8492B6-A9D8-4E67-86D0-64D287FB5B0F}"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816845A9-4BF7-4D56-A0BF-371F220E120A}" type="datetimeFigureOut">
              <a:rPr lang="en-US" smtClean="0"/>
              <a:pPr/>
              <a:t>2/17/2020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8492B6-A9D8-4E67-86D0-64D287FB5B0F}"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6845A9-4BF7-4D56-A0BF-371F220E120A}" type="datetimeFigureOut">
              <a:rPr lang="en-US" smtClean="0"/>
              <a:pPr/>
              <a:t>2/17/2020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8492B6-A9D8-4E67-86D0-64D287FB5B0F}"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a:t>Click to edit Master title style</a:t>
            </a:r>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816845A9-4BF7-4D56-A0BF-371F220E120A}" type="datetimeFigureOut">
              <a:rPr lang="en-US" smtClean="0"/>
              <a:pPr/>
              <a:t>2/17/2020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8492B6-A9D8-4E67-86D0-64D287FB5B0F}"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a:t>Click to edit Master title style</a:t>
            </a:r>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816845A9-4BF7-4D56-A0BF-371F220E120A}" type="datetimeFigureOut">
              <a:rPr lang="en-US" smtClean="0"/>
              <a:pPr/>
              <a:t>2/17/2020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8492B6-A9D8-4E67-86D0-64D287FB5B0F}"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a:t>Click to edit Master title style</a:t>
            </a:r>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816845A9-4BF7-4D56-A0BF-371F220E120A}" type="datetimeFigureOut">
              <a:rPr lang="en-US" smtClean="0"/>
              <a:pPr/>
              <a:t>2/17/2020</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6E8492B6-A9D8-4E67-86D0-64D287FB5B0F}"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newsroom.aaa.com/diamond-rating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travel.usnews.com/features/aaa-announces-2016-diamond-award-winners/" TargetMode="External"/><Relationship Id="rId4" Type="http://schemas.openxmlformats.org/officeDocument/2006/relationships/hyperlink" Target="https://www.caaquebec.com/fileadmin/documents/PDF/Sur_la_route/Hotels_et_restaurants/Criteres_approbation_hotel_en.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ahla.com/sites/default/files/CBRE_AirbnbStudy_2017_0.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ahla.com/us-conference-mayors-tourism-hotel-and-lodging-survey"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ahla.com/sites/default/files/2019PolicyGuide1_8Pages.pdf"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fairmont.com/thePlaza?cm_mmc=icppc-_-Search%3ePLZ%20-%20The%20Plaza%20New%20York%20-%20US-PLZ%20-%20Branded%3ePLZ%20-%20Branded%20-%20E-_-google-_-plaza+hotel" TargetMode="External"/><Relationship Id="rId3" Type="http://schemas.openxmlformats.org/officeDocument/2006/relationships/hyperlink" Target="http://www.hospitalitynet.org/news/4058659.html" TargetMode="External"/><Relationship Id="rId7" Type="http://schemas.openxmlformats.org/officeDocument/2006/relationships/hyperlink" Target="https://www.hsmai.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ahla.com/" TargetMode="External"/><Relationship Id="rId5" Type="http://schemas.openxmlformats.org/officeDocument/2006/relationships/hyperlink" Target="http://www.nytimes.com/2009/10/04/nyregion/04chang.html?_r=1&amp;hp" TargetMode="External"/><Relationship Id="rId4" Type="http://schemas.openxmlformats.org/officeDocument/2006/relationships/hyperlink" Target="http://www.hotelnewsnow.com/Article/7958/5-trends-to-green-your-hote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www.nytimes.com/section/travel"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cf.cdn.unwto.org/sites/all/files/pdf/hotel_classification_systems_recurrence_of_criteria_in_4_and_5_star_hotels_0.pdf"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7" descr="http://www.nyc-architecture.com/MID/MID056-plaza3.jpg"/>
          <p:cNvPicPr>
            <a:picLocks noChangeAspect="1" noChangeArrowheads="1"/>
          </p:cNvPicPr>
          <p:nvPr/>
        </p:nvPicPr>
        <p:blipFill>
          <a:blip r:embed="rId2" cstate="print"/>
          <a:srcRect/>
          <a:stretch>
            <a:fillRect/>
          </a:stretch>
        </p:blipFill>
        <p:spPr bwMode="auto">
          <a:xfrm>
            <a:off x="304800" y="461963"/>
            <a:ext cx="8343900" cy="6138862"/>
          </a:xfrm>
          <a:prstGeom prst="rect">
            <a:avLst/>
          </a:prstGeom>
          <a:noFill/>
          <a:ln w="9525">
            <a:noFill/>
            <a:miter lim="800000"/>
            <a:headEnd/>
            <a:tailEnd/>
          </a:ln>
        </p:spPr>
      </p:pic>
      <p:sp>
        <p:nvSpPr>
          <p:cNvPr id="5" name="Rectangle 5"/>
          <p:cNvSpPr txBox="1">
            <a:spLocks noChangeArrowheads="1"/>
          </p:cNvSpPr>
          <p:nvPr/>
        </p:nvSpPr>
        <p:spPr>
          <a:xfrm>
            <a:off x="304800" y="3886200"/>
            <a:ext cx="7772400" cy="1752600"/>
          </a:xfrm>
          <a:prstGeom prst="rect">
            <a:avLst/>
          </a:prstGeom>
        </p:spPr>
        <p:txBody>
          <a:bodyPr vert="horz">
            <a:normAutofit/>
          </a:bodyPr>
          <a:lstStyle/>
          <a:p>
            <a:pPr marL="0" marR="0" lvl="0" indent="0"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en-US" sz="2800" b="1" i="0" u="none" strike="noStrike" kern="1200" cap="none" spc="0" normalizeH="0" baseline="0" noProof="0" dirty="0">
                <a:ln>
                  <a:noFill/>
                </a:ln>
                <a:solidFill>
                  <a:schemeClr val="bg1"/>
                </a:solidFill>
                <a:effectLst/>
                <a:uLnTx/>
                <a:uFillTx/>
                <a:latin typeface="+mj-lt"/>
                <a:ea typeface="+mj-ea"/>
                <a:cs typeface="+mj-cs"/>
              </a:rPr>
              <a:t>Chapter 2 &amp;</a:t>
            </a:r>
            <a:r>
              <a:rPr kumimoji="0" lang="en-US" sz="2800" b="1" i="0" u="none" strike="noStrike" kern="1200" cap="none" spc="0" normalizeH="0" noProof="0" dirty="0">
                <a:ln>
                  <a:noFill/>
                </a:ln>
                <a:solidFill>
                  <a:schemeClr val="bg1"/>
                </a:solidFill>
                <a:effectLst/>
                <a:uLnTx/>
                <a:uFillTx/>
                <a:latin typeface="+mj-lt"/>
                <a:ea typeface="+mj-ea"/>
                <a:cs typeface="+mj-cs"/>
              </a:rPr>
              <a:t> </a:t>
            </a:r>
            <a:r>
              <a:rPr kumimoji="0" lang="en-US" sz="2800" b="1" i="0" u="none" strike="noStrike" kern="1200" cap="none" spc="0" normalizeH="0" baseline="0" noProof="0" dirty="0">
                <a:ln>
                  <a:noFill/>
                </a:ln>
                <a:solidFill>
                  <a:schemeClr val="bg1"/>
                </a:solidFill>
                <a:effectLst/>
                <a:uLnTx/>
                <a:uFillTx/>
                <a:latin typeface="+mj-lt"/>
                <a:ea typeface="+mj-ea"/>
                <a:cs typeface="+mj-cs"/>
              </a:rPr>
              <a:t>3: The Hotel Business</a:t>
            </a:r>
          </a:p>
          <a:p>
            <a:pPr marL="0" marR="0" lvl="0" indent="0"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kumimoji="0" lang="en-US" sz="2800" b="1" i="0" u="none" strike="noStrike" kern="1200" cap="none" spc="0" normalizeH="0" baseline="0" noProof="0" dirty="0">
                <a:ln>
                  <a:noFill/>
                </a:ln>
                <a:solidFill>
                  <a:schemeClr val="bg1"/>
                </a:solidFill>
                <a:effectLst/>
                <a:uLnTx/>
                <a:uFillTx/>
                <a:latin typeface="+mj-lt"/>
                <a:ea typeface="+mj-ea"/>
                <a:cs typeface="+mj-cs"/>
              </a:rPr>
              <a:t>Prof. Karen Goodlad</a:t>
            </a:r>
          </a:p>
          <a:p>
            <a:pPr marL="0" marR="0" lvl="0" indent="0" defTabSz="914400" rtl="0" eaLnBrk="1" fontAlgn="auto" latinLnBrk="0" hangingPunct="1">
              <a:lnSpc>
                <a:spcPct val="100000"/>
              </a:lnSpc>
              <a:spcBef>
                <a:spcPts val="600"/>
              </a:spcBef>
              <a:spcAft>
                <a:spcPts val="0"/>
              </a:spcAft>
              <a:buClr>
                <a:schemeClr val="accent1"/>
              </a:buClr>
              <a:buSzPct val="76000"/>
              <a:buFont typeface="Wingdings 3"/>
              <a:buNone/>
              <a:tabLst/>
              <a:defRPr/>
            </a:pPr>
            <a:r>
              <a:rPr lang="en-US" sz="2800" b="1" dirty="0">
                <a:solidFill>
                  <a:schemeClr val="bg1"/>
                </a:solidFill>
                <a:latin typeface="+mj-lt"/>
                <a:ea typeface="+mj-ea"/>
                <a:cs typeface="+mj-cs"/>
              </a:rPr>
              <a:t>Spring</a:t>
            </a:r>
            <a:r>
              <a:rPr kumimoji="0" lang="en-US" sz="2800" b="1" i="0" u="none" strike="noStrike" kern="1200" cap="none" spc="0" normalizeH="0" baseline="0" noProof="0" dirty="0">
                <a:ln>
                  <a:noFill/>
                </a:ln>
                <a:solidFill>
                  <a:schemeClr val="bg1"/>
                </a:solidFill>
                <a:effectLst/>
                <a:uLnTx/>
                <a:uFillTx/>
                <a:latin typeface="+mj-lt"/>
                <a:ea typeface="+mj-ea"/>
                <a:cs typeface="+mj-cs"/>
              </a:rPr>
              <a:t> 2020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4200" b="1" dirty="0"/>
              <a:t>Hotel Classification AAA</a:t>
            </a:r>
          </a:p>
        </p:txBody>
      </p:sp>
      <p:sp>
        <p:nvSpPr>
          <p:cNvPr id="13315" name="Rectangle 3"/>
          <p:cNvSpPr>
            <a:spLocks noGrp="1" noChangeArrowheads="1"/>
          </p:cNvSpPr>
          <p:nvPr>
            <p:ph type="body" idx="1"/>
          </p:nvPr>
        </p:nvSpPr>
        <p:spPr>
          <a:xfrm>
            <a:off x="381000" y="1447800"/>
            <a:ext cx="8458200" cy="5257800"/>
          </a:xfrm>
        </p:spPr>
        <p:txBody>
          <a:bodyPr>
            <a:noAutofit/>
          </a:bodyPr>
          <a:lstStyle/>
          <a:p>
            <a:pPr eaLnBrk="1" hangingPunct="1">
              <a:buNone/>
            </a:pPr>
            <a:r>
              <a:rPr lang="en-US" sz="2800" dirty="0"/>
              <a:t>AAA </a:t>
            </a:r>
            <a:r>
              <a:rPr lang="en-US" sz="2800" dirty="0">
                <a:hlinkClick r:id="rId3"/>
              </a:rPr>
              <a:t>Diamond Award</a:t>
            </a:r>
            <a:r>
              <a:rPr lang="en-US" sz="2800" dirty="0"/>
              <a:t>:</a:t>
            </a:r>
          </a:p>
          <a:p>
            <a:pPr lvl="1" eaLnBrk="1" hangingPunct="1"/>
            <a:r>
              <a:rPr lang="en-US" sz="2400" dirty="0"/>
              <a:t>Inspecting and rating the nation’s hotels since 1977</a:t>
            </a:r>
          </a:p>
          <a:p>
            <a:pPr lvl="1" eaLnBrk="1" hangingPunct="1"/>
            <a:r>
              <a:rPr lang="en-US" sz="2400" dirty="0"/>
              <a:t>Less than .4% are 5 Diamond</a:t>
            </a:r>
          </a:p>
          <a:p>
            <a:pPr lvl="1" eaLnBrk="1" hangingPunct="1"/>
            <a:r>
              <a:rPr lang="en-US" sz="2400" dirty="0"/>
              <a:t>6.3% are 4 Diamond </a:t>
            </a:r>
            <a:endParaRPr lang="en-US" sz="1200" dirty="0"/>
          </a:p>
          <a:p>
            <a:r>
              <a:rPr lang="en-US" sz="2800" dirty="0"/>
              <a:t>Resources</a:t>
            </a:r>
          </a:p>
          <a:p>
            <a:pPr lvl="1"/>
            <a:r>
              <a:rPr lang="en-US" sz="2400" dirty="0"/>
              <a:t>Get the details: </a:t>
            </a:r>
            <a:r>
              <a:rPr lang="en-US" sz="1600" dirty="0">
                <a:hlinkClick r:id="rId4"/>
              </a:rPr>
              <a:t>https://www.caaquebec.com/fileadmin/documents/PDF/Sur_la_route/Hotels_et_restaurants/Criteres_approbation_hotel_en.pdf</a:t>
            </a:r>
            <a:endParaRPr lang="en-US" sz="2400" dirty="0"/>
          </a:p>
          <a:p>
            <a:pPr lvl="1"/>
            <a:r>
              <a:rPr lang="en-US" sz="2400" dirty="0"/>
              <a:t>2016 Awards: </a:t>
            </a:r>
            <a:r>
              <a:rPr lang="en-US" sz="1600" dirty="0">
                <a:hlinkClick r:id="rId5"/>
              </a:rPr>
              <a:t>http://travel.usnews.com/features/aaa-announces-2016-diamond-award-winners/</a:t>
            </a:r>
            <a:r>
              <a:rPr lang="en-US" sz="1600" dirty="0"/>
              <a:t> </a:t>
            </a:r>
            <a:endParaRPr lang="en-US" sz="2400" dirty="0"/>
          </a:p>
          <a:p>
            <a:r>
              <a:rPr lang="en-US" sz="2400" dirty="0"/>
              <a:t>What are the benefits of a classification system to the consumer/the hotel brand? </a:t>
            </a:r>
          </a:p>
        </p:txBody>
      </p:sp>
    </p:spTree>
    <p:extLst>
      <p:ext uri="{BB962C8B-B14F-4D97-AF65-F5344CB8AC3E}">
        <p14:creationId xmlns:p14="http://schemas.microsoft.com/office/powerpoint/2010/main" val="222064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dissolve">
                                      <p:cBhvr>
                                        <p:cTn id="7" dur="5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315">
                                            <p:txEl>
                                              <p:pRg st="0" end="0"/>
                                            </p:txEl>
                                          </p:spTgt>
                                        </p:tgtEl>
                                        <p:attrNameLst>
                                          <p:attrName>style.visibility</p:attrName>
                                        </p:attrNameLst>
                                      </p:cBhvr>
                                      <p:to>
                                        <p:strVal val="visible"/>
                                      </p:to>
                                    </p:set>
                                    <p:animEffect transition="in" filter="dissolve">
                                      <p:cBhvr>
                                        <p:cTn id="12" dur="500"/>
                                        <p:tgtEl>
                                          <p:spTgt spid="13315">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3315">
                                            <p:txEl>
                                              <p:pRg st="1" end="1"/>
                                            </p:txEl>
                                          </p:spTgt>
                                        </p:tgtEl>
                                        <p:attrNameLst>
                                          <p:attrName>style.visibility</p:attrName>
                                        </p:attrNameLst>
                                      </p:cBhvr>
                                      <p:to>
                                        <p:strVal val="visible"/>
                                      </p:to>
                                    </p:set>
                                    <p:animEffect transition="in" filter="dissolve">
                                      <p:cBhvr>
                                        <p:cTn id="15" dur="500"/>
                                        <p:tgtEl>
                                          <p:spTgt spid="13315">
                                            <p:txEl>
                                              <p:pRg st="1" end="1"/>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3315">
                                            <p:txEl>
                                              <p:pRg st="2" end="2"/>
                                            </p:txEl>
                                          </p:spTgt>
                                        </p:tgtEl>
                                        <p:attrNameLst>
                                          <p:attrName>style.visibility</p:attrName>
                                        </p:attrNameLst>
                                      </p:cBhvr>
                                      <p:to>
                                        <p:strVal val="visible"/>
                                      </p:to>
                                    </p:set>
                                    <p:animEffect transition="in" filter="dissolve">
                                      <p:cBhvr>
                                        <p:cTn id="18" dur="500"/>
                                        <p:tgtEl>
                                          <p:spTgt spid="13315">
                                            <p:txEl>
                                              <p:pRg st="2" end="2"/>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3315">
                                            <p:txEl>
                                              <p:pRg st="3" end="3"/>
                                            </p:txEl>
                                          </p:spTgt>
                                        </p:tgtEl>
                                        <p:attrNameLst>
                                          <p:attrName>style.visibility</p:attrName>
                                        </p:attrNameLst>
                                      </p:cBhvr>
                                      <p:to>
                                        <p:strVal val="visible"/>
                                      </p:to>
                                    </p:set>
                                    <p:animEffect transition="in" filter="dissolve">
                                      <p:cBhvr>
                                        <p:cTn id="21" dur="500"/>
                                        <p:tgtEl>
                                          <p:spTgt spid="13315">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3315">
                                            <p:txEl>
                                              <p:pRg st="4" end="4"/>
                                            </p:txEl>
                                          </p:spTgt>
                                        </p:tgtEl>
                                        <p:attrNameLst>
                                          <p:attrName>style.visibility</p:attrName>
                                        </p:attrNameLst>
                                      </p:cBhvr>
                                      <p:to>
                                        <p:strVal val="visible"/>
                                      </p:to>
                                    </p:set>
                                    <p:animEffect transition="in" filter="dissolve">
                                      <p:cBhvr>
                                        <p:cTn id="26" dur="500"/>
                                        <p:tgtEl>
                                          <p:spTgt spid="13315">
                                            <p:txEl>
                                              <p:pRg st="4" end="4"/>
                                            </p:txEl>
                                          </p:spTgt>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3315">
                                            <p:txEl>
                                              <p:pRg st="5" end="5"/>
                                            </p:txEl>
                                          </p:spTgt>
                                        </p:tgtEl>
                                        <p:attrNameLst>
                                          <p:attrName>style.visibility</p:attrName>
                                        </p:attrNameLst>
                                      </p:cBhvr>
                                      <p:to>
                                        <p:strVal val="visible"/>
                                      </p:to>
                                    </p:set>
                                    <p:animEffect transition="in" filter="dissolve">
                                      <p:cBhvr>
                                        <p:cTn id="29" dur="500"/>
                                        <p:tgtEl>
                                          <p:spTgt spid="13315">
                                            <p:txEl>
                                              <p:pRg st="5" end="5"/>
                                            </p:txEl>
                                          </p:spTgt>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3315">
                                            <p:txEl>
                                              <p:pRg st="6" end="6"/>
                                            </p:txEl>
                                          </p:spTgt>
                                        </p:tgtEl>
                                        <p:attrNameLst>
                                          <p:attrName>style.visibility</p:attrName>
                                        </p:attrNameLst>
                                      </p:cBhvr>
                                      <p:to>
                                        <p:strVal val="visible"/>
                                      </p:to>
                                    </p:set>
                                    <p:animEffect transition="in" filter="dissolve">
                                      <p:cBhvr>
                                        <p:cTn id="32" dur="500"/>
                                        <p:tgtEl>
                                          <p:spTgt spid="1331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315">
                                            <p:txEl>
                                              <p:pRg st="7" end="7"/>
                                            </p:txEl>
                                          </p:spTgt>
                                        </p:tgtEl>
                                        <p:attrNameLst>
                                          <p:attrName>style.visibility</p:attrName>
                                        </p:attrNameLst>
                                      </p:cBhvr>
                                      <p:to>
                                        <p:strVal val="visible"/>
                                      </p:to>
                                    </p:set>
                                    <p:animEffect transition="in" filter="dissolve">
                                      <p:cBhvr>
                                        <p:cTn id="37" dur="500"/>
                                        <p:tgtEl>
                                          <p:spTgt spid="133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DDB88A-5992-4E2E-B45E-11E41FCC178C}"/>
              </a:ext>
            </a:extLst>
          </p:cNvPr>
          <p:cNvSpPr>
            <a:spLocks noGrp="1"/>
          </p:cNvSpPr>
          <p:nvPr>
            <p:ph sz="quarter" idx="1"/>
          </p:nvPr>
        </p:nvSpPr>
        <p:spPr>
          <a:xfrm>
            <a:off x="457200" y="1219200"/>
            <a:ext cx="7543800" cy="4937760"/>
          </a:xfrm>
        </p:spPr>
        <p:txBody>
          <a:bodyPr>
            <a:normAutofit/>
          </a:bodyPr>
          <a:lstStyle/>
          <a:p>
            <a:r>
              <a:rPr lang="en-IN" altLang="en-US" sz="2800" dirty="0">
                <a:ea typeface="Verdana" panose="020B0604030504040204" pitchFamily="34" charset="0"/>
                <a:cs typeface="Verdana" panose="020B0604030504040204" pitchFamily="34" charset="0"/>
              </a:rPr>
              <a:t>About 3% of the 59,000 properties inspected by </a:t>
            </a:r>
            <a:r>
              <a:rPr lang="en-IN" altLang="en-US" sz="2800" spc="-300" dirty="0">
                <a:ea typeface="Verdana" panose="020B0604030504040204" pitchFamily="34" charset="0"/>
                <a:cs typeface="Verdana" panose="020B0604030504040204" pitchFamily="34" charset="0"/>
              </a:rPr>
              <a:t>A </a:t>
            </a:r>
            <a:r>
              <a:rPr lang="en-IN" altLang="en-US" sz="2800" spc="-300" dirty="0" err="1">
                <a:ea typeface="Verdana" panose="020B0604030504040204" pitchFamily="34" charset="0"/>
                <a:cs typeface="Verdana" panose="020B0604030504040204" pitchFamily="34" charset="0"/>
              </a:rPr>
              <a:t>A</a:t>
            </a:r>
            <a:r>
              <a:rPr lang="en-IN" altLang="en-US" sz="2800" spc="-300" dirty="0">
                <a:ea typeface="Verdana" panose="020B0604030504040204" pitchFamily="34" charset="0"/>
                <a:cs typeface="Verdana" panose="020B0604030504040204" pitchFamily="34" charset="0"/>
              </a:rPr>
              <a:t> </a:t>
            </a:r>
            <a:r>
              <a:rPr lang="en-IN" altLang="en-US" sz="2800" dirty="0" err="1">
                <a:ea typeface="Verdana" panose="020B0604030504040204" pitchFamily="34" charset="0"/>
                <a:cs typeface="Verdana" panose="020B0604030504040204" pitchFamily="34" charset="0"/>
              </a:rPr>
              <a:t>A</a:t>
            </a:r>
            <a:r>
              <a:rPr lang="en-IN" altLang="en-US" sz="2800" dirty="0">
                <a:ea typeface="Verdana" panose="020B0604030504040204" pitchFamily="34" charset="0"/>
                <a:cs typeface="Verdana" panose="020B0604030504040204" pitchFamily="34" charset="0"/>
              </a:rPr>
              <a:t> in North America earn the 5-diamond award each year.</a:t>
            </a:r>
          </a:p>
          <a:p>
            <a:r>
              <a:rPr lang="en-IN" altLang="en-US" sz="2800" dirty="0">
                <a:ea typeface="Verdana" panose="020B0604030504040204" pitchFamily="34" charset="0"/>
                <a:cs typeface="Verdana" panose="020B0604030504040204" pitchFamily="34" charset="0"/>
              </a:rPr>
              <a:t>121 lodging properties received this highest award.</a:t>
            </a:r>
          </a:p>
          <a:p>
            <a:r>
              <a:rPr lang="en-IN" altLang="en-US" sz="2800" dirty="0">
                <a:ea typeface="Verdana" panose="020B0604030504040204" pitchFamily="34" charset="0"/>
                <a:cs typeface="Verdana" panose="020B0604030504040204" pitchFamily="34" charset="0"/>
              </a:rPr>
              <a:t>Forbes uses a 5-star rating system, with only a few dozen earning its highest awards.</a:t>
            </a:r>
          </a:p>
          <a:p>
            <a:endParaRPr lang="en-US" sz="2800" dirty="0"/>
          </a:p>
        </p:txBody>
      </p:sp>
      <p:sp>
        <p:nvSpPr>
          <p:cNvPr id="4" name="Title 3">
            <a:extLst>
              <a:ext uri="{FF2B5EF4-FFF2-40B4-BE49-F238E27FC236}">
                <a16:creationId xmlns:a16="http://schemas.microsoft.com/office/drawing/2014/main" id="{EC62F9F4-7CAB-41E4-9EFB-C2FEC93A8FBC}"/>
              </a:ext>
            </a:extLst>
          </p:cNvPr>
          <p:cNvSpPr txBox="1">
            <a:spLocks/>
          </p:cNvSpPr>
          <p:nvPr/>
        </p:nvSpPr>
        <p:spPr>
          <a:xfrm>
            <a:off x="493295" y="158115"/>
            <a:ext cx="8229600" cy="1085850"/>
          </a:xfrm>
          <a:prstGeom prst="rect">
            <a:avLst/>
          </a:prstGeom>
        </p:spPr>
        <p:txBody>
          <a:bodyPr vert="horz" anchor="b" anchorCtr="0">
            <a:noAutofit/>
          </a:bodyPr>
          <a:lstStyle>
            <a:lvl1pPr algn="l" rtl="0" eaLnBrk="1" latinLnBrk="0" hangingPunct="1">
              <a:spcBef>
                <a:spcPct val="0"/>
              </a:spcBef>
              <a:buNone/>
              <a:defRPr kumimoji="0" sz="3200" kern="1200">
                <a:solidFill>
                  <a:schemeClr val="tx2"/>
                </a:solidFill>
                <a:latin typeface="+mj-lt"/>
                <a:ea typeface="+mj-ea"/>
                <a:cs typeface="+mj-cs"/>
              </a:defRPr>
            </a:lvl1pPr>
          </a:lstStyle>
          <a:p>
            <a:r>
              <a:rPr lang="en-IN" dirty="0"/>
              <a:t>Hotel Classification by Rating System: </a:t>
            </a:r>
          </a:p>
          <a:p>
            <a:r>
              <a:rPr lang="en-IN" spc="-450" dirty="0"/>
              <a:t>A </a:t>
            </a:r>
            <a:r>
              <a:rPr lang="en-IN" spc="-450" dirty="0" err="1"/>
              <a:t>A</a:t>
            </a:r>
            <a:r>
              <a:rPr lang="en-IN" spc="-450" dirty="0"/>
              <a:t> </a:t>
            </a:r>
            <a:r>
              <a:rPr lang="en-IN" dirty="0" err="1"/>
              <a:t>A</a:t>
            </a:r>
            <a:r>
              <a:rPr lang="en-IN" dirty="0"/>
              <a:t> and Forbes</a:t>
            </a:r>
            <a:endParaRPr lang="en-US" dirty="0"/>
          </a:p>
        </p:txBody>
      </p:sp>
    </p:spTree>
    <p:extLst>
      <p:ext uri="{BB962C8B-B14F-4D97-AF65-F5344CB8AC3E}">
        <p14:creationId xmlns:p14="http://schemas.microsoft.com/office/powerpoint/2010/main" val="3582422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32770" name="Picture 2"/>
          <p:cNvPicPr>
            <a:picLocks noChangeAspect="1" noChangeArrowheads="1"/>
          </p:cNvPicPr>
          <p:nvPr/>
        </p:nvPicPr>
        <p:blipFill>
          <a:blip r:embed="rId2" cstate="print"/>
          <a:srcRect l="19327" t="19792" r="20937" b="6250"/>
          <a:stretch>
            <a:fillRect/>
          </a:stretch>
        </p:blipFill>
        <p:spPr bwMode="auto">
          <a:xfrm>
            <a:off x="-14990" y="264459"/>
            <a:ext cx="9144000" cy="6364941"/>
          </a:xfrm>
          <a:prstGeom prst="rect">
            <a:avLst/>
          </a:prstGeom>
          <a:noFill/>
          <a:ln w="9525">
            <a:noFill/>
            <a:miter lim="800000"/>
            <a:headEnd/>
            <a:tailEnd/>
          </a:ln>
        </p:spPr>
      </p:pic>
    </p:spTree>
    <p:extLst>
      <p:ext uri="{BB962C8B-B14F-4D97-AF65-F5344CB8AC3E}">
        <p14:creationId xmlns:p14="http://schemas.microsoft.com/office/powerpoint/2010/main" val="1663537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0"/>
            <a:ext cx="8229600" cy="1139825"/>
          </a:xfrm>
        </p:spPr>
        <p:txBody>
          <a:bodyPr/>
          <a:lstStyle/>
          <a:p>
            <a:pPr eaLnBrk="1" hangingPunct="1"/>
            <a:r>
              <a:rPr lang="en-US" sz="3800" b="1"/>
              <a:t>Types and Locations of Hotels</a:t>
            </a:r>
          </a:p>
        </p:txBody>
      </p:sp>
      <p:sp>
        <p:nvSpPr>
          <p:cNvPr id="15363" name="Rectangle 3"/>
          <p:cNvSpPr>
            <a:spLocks noGrp="1" noChangeArrowheads="1"/>
          </p:cNvSpPr>
          <p:nvPr>
            <p:ph type="body" idx="1"/>
          </p:nvPr>
        </p:nvSpPr>
        <p:spPr>
          <a:xfrm>
            <a:off x="457200" y="1295400"/>
            <a:ext cx="8229600" cy="5105400"/>
          </a:xfrm>
        </p:spPr>
        <p:txBody>
          <a:bodyPr>
            <a:noAutofit/>
          </a:bodyPr>
          <a:lstStyle/>
          <a:p>
            <a:pPr eaLnBrk="1" hangingPunct="1">
              <a:lnSpc>
                <a:spcPct val="80000"/>
              </a:lnSpc>
            </a:pPr>
            <a:r>
              <a:rPr lang="en-US" sz="2800" b="1" dirty="0"/>
              <a:t>City center</a:t>
            </a:r>
            <a:r>
              <a:rPr lang="en-US" sz="2800" dirty="0"/>
              <a:t>: Meets the needs of the traveling public for business or leisure reasons</a:t>
            </a:r>
          </a:p>
          <a:p>
            <a:pPr eaLnBrk="1" hangingPunct="1">
              <a:lnSpc>
                <a:spcPct val="80000"/>
              </a:lnSpc>
            </a:pPr>
            <a:r>
              <a:rPr lang="en-US" sz="2800" b="1" dirty="0"/>
              <a:t>Resort: </a:t>
            </a:r>
            <a:r>
              <a:rPr lang="en-US" sz="2800" dirty="0"/>
              <a:t>Inclusive and diversified in accommodations</a:t>
            </a:r>
          </a:p>
          <a:p>
            <a:pPr eaLnBrk="1" hangingPunct="1">
              <a:lnSpc>
                <a:spcPct val="80000"/>
              </a:lnSpc>
            </a:pPr>
            <a:r>
              <a:rPr lang="en-US" sz="2800" b="1" dirty="0"/>
              <a:t>Airport</a:t>
            </a:r>
            <a:r>
              <a:rPr lang="en-US" sz="2800" dirty="0"/>
              <a:t>: Guest mix consists of business, group, and leisure travelers; generally in the 200- to 600-room size and are full-service</a:t>
            </a:r>
          </a:p>
          <a:p>
            <a:pPr eaLnBrk="1" hangingPunct="1">
              <a:lnSpc>
                <a:spcPct val="80000"/>
              </a:lnSpc>
            </a:pPr>
            <a:r>
              <a:rPr lang="en-US" sz="2800" b="1" dirty="0"/>
              <a:t>Freeway hotel and motel</a:t>
            </a:r>
            <a:r>
              <a:rPr lang="en-US" sz="2800" dirty="0"/>
              <a:t>: A convenient place to stay, reasonably priced, and with few frills</a:t>
            </a:r>
          </a:p>
          <a:p>
            <a:pPr eaLnBrk="1" hangingPunct="1">
              <a:lnSpc>
                <a:spcPct val="80000"/>
              </a:lnSpc>
            </a:pPr>
            <a:r>
              <a:rPr lang="en-US" sz="2800" b="1" dirty="0"/>
              <a:t>Casino: </a:t>
            </a:r>
            <a:r>
              <a:rPr lang="en-US" sz="2800" dirty="0"/>
              <a:t>Coming into the financial mainstream; casinos make more money from the gaming than from the rooms</a:t>
            </a:r>
          </a:p>
          <a:p>
            <a:pPr eaLnBrk="1" hangingPunct="1">
              <a:lnSpc>
                <a:spcPct val="80000"/>
              </a:lnSpc>
            </a:pPr>
            <a:r>
              <a:rPr lang="en-US" sz="2800" b="1" dirty="0"/>
              <a:t>Convention: </a:t>
            </a:r>
            <a:r>
              <a:rPr lang="en-US" sz="2800" dirty="0"/>
              <a:t>Provides facilities and meets the needs of groups attending and holding conventions</a:t>
            </a:r>
            <a:endParaRPr lang="en-US" sz="2800" b="1" dirty="0"/>
          </a:p>
        </p:txBody>
      </p:sp>
    </p:spTree>
    <p:extLst>
      <p:ext uri="{BB962C8B-B14F-4D97-AF65-F5344CB8AC3E}">
        <p14:creationId xmlns:p14="http://schemas.microsoft.com/office/powerpoint/2010/main" val="34316910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81000" y="0"/>
            <a:ext cx="8229600" cy="1139825"/>
          </a:xfrm>
        </p:spPr>
        <p:txBody>
          <a:bodyPr/>
          <a:lstStyle/>
          <a:p>
            <a:pPr eaLnBrk="1" hangingPunct="1"/>
            <a:r>
              <a:rPr lang="en-US" sz="3800" b="1"/>
              <a:t>Types and Locations of Hotels</a:t>
            </a:r>
          </a:p>
        </p:txBody>
      </p:sp>
      <p:sp>
        <p:nvSpPr>
          <p:cNvPr id="16387" name="Rectangle 3"/>
          <p:cNvSpPr>
            <a:spLocks noGrp="1" noChangeArrowheads="1"/>
          </p:cNvSpPr>
          <p:nvPr>
            <p:ph type="body" idx="1"/>
          </p:nvPr>
        </p:nvSpPr>
        <p:spPr>
          <a:xfrm>
            <a:off x="457200" y="990600"/>
            <a:ext cx="8686800" cy="5029200"/>
          </a:xfrm>
        </p:spPr>
        <p:txBody>
          <a:bodyPr>
            <a:noAutofit/>
          </a:bodyPr>
          <a:lstStyle/>
          <a:p>
            <a:pPr eaLnBrk="1" hangingPunct="1">
              <a:lnSpc>
                <a:spcPct val="80000"/>
              </a:lnSpc>
              <a:buFontTx/>
              <a:buNone/>
            </a:pPr>
            <a:endParaRPr lang="en-US" sz="2000" dirty="0"/>
          </a:p>
          <a:p>
            <a:pPr eaLnBrk="1" hangingPunct="1">
              <a:lnSpc>
                <a:spcPct val="80000"/>
              </a:lnSpc>
            </a:pPr>
            <a:r>
              <a:rPr lang="en-US" sz="2800" b="1" dirty="0"/>
              <a:t>Full-Service:</a:t>
            </a:r>
            <a:r>
              <a:rPr lang="en-US" sz="2800" dirty="0"/>
              <a:t> Offers a wide range of facilities, services, and amenities</a:t>
            </a:r>
          </a:p>
          <a:p>
            <a:pPr eaLnBrk="1" hangingPunct="1">
              <a:lnSpc>
                <a:spcPct val="80000"/>
              </a:lnSpc>
            </a:pPr>
            <a:r>
              <a:rPr lang="en-US" sz="2800" b="1" dirty="0"/>
              <a:t>Economy/Budget:</a:t>
            </a:r>
            <a:r>
              <a:rPr lang="en-US" sz="2800" dirty="0"/>
              <a:t> Reasonably sized and furnished rooms without the frills</a:t>
            </a:r>
          </a:p>
          <a:p>
            <a:pPr eaLnBrk="1" hangingPunct="1">
              <a:lnSpc>
                <a:spcPct val="80000"/>
              </a:lnSpc>
            </a:pPr>
            <a:r>
              <a:rPr lang="en-US" sz="2800" b="1" dirty="0"/>
              <a:t>Boutique: </a:t>
            </a:r>
            <a:r>
              <a:rPr lang="en-US" sz="2800" dirty="0"/>
              <a:t>Unique architecture, style, decor, and smaller in size</a:t>
            </a:r>
          </a:p>
          <a:p>
            <a:pPr eaLnBrk="1" hangingPunct="1">
              <a:lnSpc>
                <a:spcPct val="80000"/>
              </a:lnSpc>
            </a:pPr>
            <a:r>
              <a:rPr lang="en-US" sz="2800" b="1" dirty="0"/>
              <a:t>Extended-Stay:</a:t>
            </a:r>
            <a:r>
              <a:rPr lang="en-US" sz="2800" dirty="0"/>
              <a:t> Majority of guests are long term</a:t>
            </a:r>
          </a:p>
          <a:p>
            <a:pPr eaLnBrk="1" hangingPunct="1">
              <a:lnSpc>
                <a:spcPct val="80000"/>
              </a:lnSpc>
            </a:pPr>
            <a:r>
              <a:rPr lang="en-US" sz="2800" b="1" dirty="0"/>
              <a:t>All-Suite Extended-Stay:</a:t>
            </a:r>
            <a:r>
              <a:rPr lang="en-US" sz="2800" dirty="0"/>
              <a:t> Additional space in the form of a lounge and possibly kitchenette</a:t>
            </a:r>
          </a:p>
          <a:p>
            <a:pPr eaLnBrk="1" hangingPunct="1">
              <a:lnSpc>
                <a:spcPct val="80000"/>
              </a:lnSpc>
            </a:pPr>
            <a:r>
              <a:rPr lang="en-US" sz="2800" b="1" dirty="0" err="1"/>
              <a:t>Condotels</a:t>
            </a:r>
            <a:r>
              <a:rPr lang="en-US" sz="2800" b="1" dirty="0"/>
              <a:t>: </a:t>
            </a:r>
            <a:r>
              <a:rPr lang="en-US" sz="2800" dirty="0"/>
              <a:t>Combination of hotel and condominium</a:t>
            </a:r>
          </a:p>
          <a:p>
            <a:pPr eaLnBrk="1" hangingPunct="1">
              <a:lnSpc>
                <a:spcPct val="80000"/>
              </a:lnSpc>
            </a:pPr>
            <a:r>
              <a:rPr lang="en-US" sz="2800" b="1" dirty="0"/>
              <a:t>Mixed-Use:</a:t>
            </a:r>
            <a:r>
              <a:rPr lang="en-US" sz="2800" dirty="0"/>
              <a:t> Hotel that may also have residences</a:t>
            </a:r>
          </a:p>
          <a:p>
            <a:pPr eaLnBrk="1" hangingPunct="1">
              <a:lnSpc>
                <a:spcPct val="80000"/>
              </a:lnSpc>
            </a:pPr>
            <a:r>
              <a:rPr lang="en-US" sz="2800" b="1" dirty="0"/>
              <a:t>Bed &amp; Breakfast:</a:t>
            </a:r>
            <a:r>
              <a:rPr lang="en-US" sz="2800" dirty="0"/>
              <a:t> Accommodations with the owner, who lives on the premises or nearby, providing a clean, attractive accommodation and breakfast</a:t>
            </a:r>
          </a:p>
        </p:txBody>
      </p:sp>
    </p:spTree>
    <p:extLst>
      <p:ext uri="{BB962C8B-B14F-4D97-AF65-F5344CB8AC3E}">
        <p14:creationId xmlns:p14="http://schemas.microsoft.com/office/powerpoint/2010/main" val="3923916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sz="quarter" idx="1"/>
            <p:extLst>
              <p:ext uri="{D42A27DB-BD31-4B8C-83A1-F6EECF244321}">
                <p14:modId xmlns:p14="http://schemas.microsoft.com/office/powerpoint/2010/main" val="4268663381"/>
              </p:ext>
            </p:extLst>
          </p:nvPr>
        </p:nvGraphicFramePr>
        <p:xfrm>
          <a:off x="457200" y="304800"/>
          <a:ext cx="82296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62033-02A5-4732-B144-585588199B22}"/>
              </a:ext>
            </a:extLst>
          </p:cNvPr>
          <p:cNvSpPr>
            <a:spLocks noGrp="1"/>
          </p:cNvSpPr>
          <p:nvPr>
            <p:ph type="title"/>
          </p:nvPr>
        </p:nvSpPr>
        <p:spPr>
          <a:xfrm>
            <a:off x="457200" y="500856"/>
            <a:ext cx="8229600" cy="1327944"/>
          </a:xfrm>
        </p:spPr>
        <p:txBody>
          <a:bodyPr>
            <a:normAutofit/>
          </a:bodyPr>
          <a:lstStyle/>
          <a:p>
            <a:r>
              <a:rPr lang="en-US" sz="3200" dirty="0"/>
              <a:t>What differentiates a hotel franchise from a management contact? </a:t>
            </a:r>
          </a:p>
        </p:txBody>
      </p:sp>
      <p:pic>
        <p:nvPicPr>
          <p:cNvPr id="9" name="Picture 8" descr="A tall building in a city&#10;&#10;Description automatically generated">
            <a:extLst>
              <a:ext uri="{FF2B5EF4-FFF2-40B4-BE49-F238E27FC236}">
                <a16:creationId xmlns:a16="http://schemas.microsoft.com/office/drawing/2014/main" id="{8E60F72F-0889-441D-B0D6-D1A477DDB1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804258"/>
            <a:ext cx="7590099" cy="5053741"/>
          </a:xfrm>
          <a:prstGeom prst="rect">
            <a:avLst/>
          </a:prstGeom>
        </p:spPr>
      </p:pic>
    </p:spTree>
    <p:extLst>
      <p:ext uri="{BB962C8B-B14F-4D97-AF65-F5344CB8AC3E}">
        <p14:creationId xmlns:p14="http://schemas.microsoft.com/office/powerpoint/2010/main" val="3039312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6BECB-EB5B-489E-A562-13BDAB160D37}"/>
              </a:ext>
            </a:extLst>
          </p:cNvPr>
          <p:cNvSpPr>
            <a:spLocks noGrp="1"/>
          </p:cNvSpPr>
          <p:nvPr>
            <p:ph type="title"/>
          </p:nvPr>
        </p:nvSpPr>
        <p:spPr>
          <a:xfrm>
            <a:off x="457200" y="533400"/>
            <a:ext cx="8229600" cy="1219200"/>
          </a:xfrm>
        </p:spPr>
        <p:txBody>
          <a:bodyPr>
            <a:normAutofit fontScale="90000"/>
          </a:bodyPr>
          <a:lstStyle/>
          <a:p>
            <a:r>
              <a:rPr lang="en-US" sz="4400" dirty="0"/>
              <a:t>In Class Activity: </a:t>
            </a:r>
            <a:br>
              <a:rPr lang="en-US" sz="4400" dirty="0"/>
            </a:br>
            <a:r>
              <a:rPr lang="en-US" sz="4400" dirty="0"/>
              <a:t>Referral Associations</a:t>
            </a:r>
          </a:p>
        </p:txBody>
      </p:sp>
      <p:sp>
        <p:nvSpPr>
          <p:cNvPr id="3" name="Content Placeholder 2">
            <a:extLst>
              <a:ext uri="{FF2B5EF4-FFF2-40B4-BE49-F238E27FC236}">
                <a16:creationId xmlns:a16="http://schemas.microsoft.com/office/drawing/2014/main" id="{7674AA4A-B7C6-4A8C-BAAD-A67817707843}"/>
              </a:ext>
            </a:extLst>
          </p:cNvPr>
          <p:cNvSpPr>
            <a:spLocks noGrp="1"/>
          </p:cNvSpPr>
          <p:nvPr>
            <p:ph type="body" sz="half" idx="2"/>
          </p:nvPr>
        </p:nvSpPr>
        <p:spPr/>
        <p:txBody>
          <a:bodyPr/>
          <a:lstStyle/>
          <a:p>
            <a:endParaRPr lang="en-US" dirty="0"/>
          </a:p>
        </p:txBody>
      </p:sp>
    </p:spTree>
    <p:extLst>
      <p:ext uri="{BB962C8B-B14F-4D97-AF65-F5344CB8AC3E}">
        <p14:creationId xmlns:p14="http://schemas.microsoft.com/office/powerpoint/2010/main" val="2886439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FB21E6BC-64B0-441B-8C9B-00632544CCC9}"/>
              </a:ext>
            </a:extLst>
          </p:cNvPr>
          <p:cNvSpPr>
            <a:spLocks noGrp="1"/>
          </p:cNvSpPr>
          <p:nvPr>
            <p:ph sz="quarter" idx="1"/>
          </p:nvPr>
        </p:nvSpPr>
        <p:spPr/>
        <p:txBody>
          <a:bodyPr>
            <a:normAutofit/>
          </a:bodyPr>
          <a:lstStyle/>
          <a:p>
            <a:r>
              <a:rPr lang="en-IN" altLang="en-US" sz="2800" dirty="0">
                <a:ea typeface="Verdana" panose="020B0604030504040204" pitchFamily="34" charset="0"/>
                <a:cs typeface="Verdana" panose="020B0604030504040204" pitchFamily="34" charset="0"/>
              </a:rPr>
              <a:t>About 300 </a:t>
            </a:r>
            <a:r>
              <a:rPr lang="en-IN" altLang="en-US" sz="2800" spc="-300" dirty="0">
                <a:ea typeface="Verdana" panose="020B0604030504040204" pitchFamily="34" charset="0"/>
                <a:cs typeface="Verdana" panose="020B0604030504040204" pitchFamily="34" charset="0"/>
              </a:rPr>
              <a:t>R E I T </a:t>
            </a:r>
            <a:r>
              <a:rPr lang="en-IN" altLang="en-US" sz="2800" dirty="0">
                <a:ea typeface="Verdana" panose="020B0604030504040204" pitchFamily="34" charset="0"/>
                <a:cs typeface="Verdana" panose="020B0604030504040204" pitchFamily="34" charset="0"/>
              </a:rPr>
              <a:t>s exist with a combined market value of $70 billion.</a:t>
            </a:r>
          </a:p>
          <a:p>
            <a:r>
              <a:rPr lang="en-IN" altLang="en-US" sz="2800" dirty="0">
                <a:ea typeface="Verdana" panose="020B0604030504040204" pitchFamily="34" charset="0"/>
                <a:cs typeface="Verdana" panose="020B0604030504040204" pitchFamily="34" charset="0"/>
              </a:rPr>
              <a:t>These companies do not pay corporate income taxes.</a:t>
            </a:r>
          </a:p>
          <a:p>
            <a:r>
              <a:rPr lang="en-IN" altLang="en-US" sz="2800" dirty="0">
                <a:ea typeface="Verdana" panose="020B0604030504040204" pitchFamily="34" charset="0"/>
                <a:cs typeface="Verdana" panose="020B0604030504040204" pitchFamily="34" charset="0"/>
              </a:rPr>
              <a:t>They are required to distribute 95% of net income to shareholders.</a:t>
            </a:r>
          </a:p>
          <a:p>
            <a:r>
              <a:rPr lang="en-IN" altLang="en-US" sz="2800" dirty="0">
                <a:ea typeface="Verdana" panose="020B0604030504040204" pitchFamily="34" charset="0"/>
                <a:cs typeface="Verdana" panose="020B0604030504040204" pitchFamily="34" charset="0"/>
              </a:rPr>
              <a:t>A </a:t>
            </a:r>
            <a:r>
              <a:rPr lang="en-IN" altLang="en-US" sz="2800" spc="-300" dirty="0">
                <a:ea typeface="Verdana" panose="020B0604030504040204" pitchFamily="34" charset="0"/>
                <a:cs typeface="Verdana" panose="020B0604030504040204" pitchFamily="34" charset="0"/>
              </a:rPr>
              <a:t>R E I </a:t>
            </a:r>
            <a:r>
              <a:rPr lang="en-IN" altLang="en-US" sz="2800" dirty="0">
                <a:ea typeface="Verdana" panose="020B0604030504040204" pitchFamily="34" charset="0"/>
                <a:cs typeface="Verdana" panose="020B0604030504040204" pitchFamily="34" charset="0"/>
              </a:rPr>
              <a:t>T must have 75% of its assets in real estate.</a:t>
            </a:r>
          </a:p>
          <a:p>
            <a:endParaRPr lang="en-US" sz="2800" dirty="0"/>
          </a:p>
        </p:txBody>
      </p:sp>
      <p:sp>
        <p:nvSpPr>
          <p:cNvPr id="7" name="Title 3">
            <a:extLst>
              <a:ext uri="{FF2B5EF4-FFF2-40B4-BE49-F238E27FC236}">
                <a16:creationId xmlns:a16="http://schemas.microsoft.com/office/drawing/2014/main" id="{27377A36-5B6F-4555-8441-38BDE0B81622}"/>
              </a:ext>
            </a:extLst>
          </p:cNvPr>
          <p:cNvSpPr txBox="1">
            <a:spLocks/>
          </p:cNvSpPr>
          <p:nvPr/>
        </p:nvSpPr>
        <p:spPr>
          <a:xfrm>
            <a:off x="457200" y="609600"/>
            <a:ext cx="8229600" cy="468395"/>
          </a:xfrm>
          <a:prstGeom prst="rect">
            <a:avLst/>
          </a:prstGeom>
        </p:spPr>
        <p:txBody>
          <a:bodyPr vert="horz" anchor="b" anchorCtr="0">
            <a:noAutofit/>
          </a:bodyPr>
          <a:lstStyle>
            <a:lvl1pPr algn="l" rtl="0" eaLnBrk="1" latinLnBrk="0" hangingPunct="1">
              <a:spcBef>
                <a:spcPct val="0"/>
              </a:spcBef>
              <a:buNone/>
              <a:defRPr kumimoji="0" sz="3200" kern="1200">
                <a:solidFill>
                  <a:schemeClr val="tx2"/>
                </a:solidFill>
                <a:latin typeface="+mj-lt"/>
                <a:ea typeface="+mj-ea"/>
                <a:cs typeface="+mj-cs"/>
              </a:defRPr>
            </a:lvl1pPr>
          </a:lstStyle>
          <a:p>
            <a:r>
              <a:rPr lang="en-IN" dirty="0"/>
              <a:t>Real Estate Investment Trusts (R</a:t>
            </a:r>
            <a:r>
              <a:rPr lang="en-IN" spc="-450" dirty="0"/>
              <a:t> E I </a:t>
            </a:r>
            <a:r>
              <a:rPr lang="en-IN" dirty="0"/>
              <a:t>T)</a:t>
            </a:r>
            <a:endParaRPr lang="en-US" dirty="0"/>
          </a:p>
        </p:txBody>
      </p:sp>
    </p:spTree>
    <p:extLst>
      <p:ext uri="{BB962C8B-B14F-4D97-AF65-F5344CB8AC3E}">
        <p14:creationId xmlns:p14="http://schemas.microsoft.com/office/powerpoint/2010/main" val="127180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Executive Committee Members</a:t>
            </a:r>
          </a:p>
        </p:txBody>
      </p:sp>
      <p:graphicFrame>
        <p:nvGraphicFramePr>
          <p:cNvPr id="4" name="Content Placeholder 3"/>
          <p:cNvGraphicFramePr>
            <a:graphicFrameLocks noGrp="1"/>
          </p:cNvGraphicFramePr>
          <p:nvPr>
            <p:ph sz="quarter" idx="1"/>
          </p:nvPr>
        </p:nvGraphicFramePr>
        <p:xfrm>
          <a:off x="0" y="1219200"/>
          <a:ext cx="90678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Class Objectives</a:t>
            </a:r>
          </a:p>
        </p:txBody>
      </p:sp>
      <p:sp>
        <p:nvSpPr>
          <p:cNvPr id="3" name="Content Placeholder 2"/>
          <p:cNvSpPr>
            <a:spLocks noGrp="1"/>
          </p:cNvSpPr>
          <p:nvPr>
            <p:ph sz="quarter" idx="1"/>
          </p:nvPr>
        </p:nvSpPr>
        <p:spPr/>
        <p:txBody>
          <a:bodyPr/>
          <a:lstStyle/>
          <a:p>
            <a:r>
              <a:rPr lang="en-US" dirty="0"/>
              <a:t>Identify the scope of the hospitality and tourism industry.</a:t>
            </a:r>
          </a:p>
          <a:p>
            <a:r>
              <a:rPr lang="en-US" dirty="0"/>
              <a:t>Explore the roles and responsibilities of key executives and department heads in the hospitality industry. </a:t>
            </a:r>
          </a:p>
          <a:p>
            <a:r>
              <a:rPr lang="en-US" dirty="0"/>
              <a:t>Differentiate hotel classifications.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767AC-38FB-4578-9806-5C3F92ED5BA1}"/>
              </a:ext>
            </a:extLst>
          </p:cNvPr>
          <p:cNvSpPr>
            <a:spLocks noGrp="1"/>
          </p:cNvSpPr>
          <p:nvPr>
            <p:ph type="title"/>
          </p:nvPr>
        </p:nvSpPr>
        <p:spPr/>
        <p:txBody>
          <a:bodyPr/>
          <a:lstStyle/>
          <a:p>
            <a:r>
              <a:rPr lang="en-US" dirty="0"/>
              <a:t>What about Air B&amp;B?</a:t>
            </a:r>
          </a:p>
        </p:txBody>
      </p:sp>
      <p:sp>
        <p:nvSpPr>
          <p:cNvPr id="3" name="Content Placeholder 2">
            <a:extLst>
              <a:ext uri="{FF2B5EF4-FFF2-40B4-BE49-F238E27FC236}">
                <a16:creationId xmlns:a16="http://schemas.microsoft.com/office/drawing/2014/main" id="{A174D0AB-F3FB-4E0D-9869-0A548FCF3D1E}"/>
              </a:ext>
            </a:extLst>
          </p:cNvPr>
          <p:cNvSpPr>
            <a:spLocks noGrp="1"/>
          </p:cNvSpPr>
          <p:nvPr>
            <p:ph sz="quarter" idx="1"/>
          </p:nvPr>
        </p:nvSpPr>
        <p:spPr/>
        <p:txBody>
          <a:bodyPr/>
          <a:lstStyle/>
          <a:p>
            <a:r>
              <a:rPr lang="en-US" dirty="0"/>
              <a:t>CBRE Air B&amp;B </a:t>
            </a:r>
            <a:r>
              <a:rPr lang="en-US" dirty="0">
                <a:hlinkClick r:id="rId2"/>
              </a:rPr>
              <a:t>Study 2017</a:t>
            </a:r>
            <a:endParaRPr lang="en-US" dirty="0"/>
          </a:p>
          <a:p>
            <a:endParaRPr lang="en-US" dirty="0"/>
          </a:p>
        </p:txBody>
      </p:sp>
    </p:spTree>
    <p:extLst>
      <p:ext uri="{BB962C8B-B14F-4D97-AF65-F5344CB8AC3E}">
        <p14:creationId xmlns:p14="http://schemas.microsoft.com/office/powerpoint/2010/main" val="1241266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60E87-8ABC-4C66-9EDE-CAADAF457EF8}"/>
              </a:ext>
            </a:extLst>
          </p:cNvPr>
          <p:cNvSpPr>
            <a:spLocks noGrp="1"/>
          </p:cNvSpPr>
          <p:nvPr>
            <p:ph type="title"/>
          </p:nvPr>
        </p:nvSpPr>
        <p:spPr/>
        <p:txBody>
          <a:bodyPr>
            <a:normAutofit fontScale="90000"/>
          </a:bodyPr>
          <a:lstStyle/>
          <a:p>
            <a:r>
              <a:rPr lang="en-US" b="1" dirty="0"/>
              <a:t>U.S. Conference of Mayors Tourism, Hotel and Lodging </a:t>
            </a:r>
            <a:r>
              <a:rPr lang="en-US" b="1" dirty="0">
                <a:hlinkClick r:id="rId2"/>
              </a:rPr>
              <a:t>Survey</a:t>
            </a:r>
            <a:r>
              <a:rPr lang="en-US" b="1" dirty="0"/>
              <a:t>, 2017</a:t>
            </a:r>
            <a:endParaRPr lang="en-US" dirty="0"/>
          </a:p>
        </p:txBody>
      </p:sp>
      <p:sp>
        <p:nvSpPr>
          <p:cNvPr id="3" name="Content Placeholder 2">
            <a:extLst>
              <a:ext uri="{FF2B5EF4-FFF2-40B4-BE49-F238E27FC236}">
                <a16:creationId xmlns:a16="http://schemas.microsoft.com/office/drawing/2014/main" id="{A9F2BC66-4685-40DF-A34C-C946EE231650}"/>
              </a:ext>
            </a:extLst>
          </p:cNvPr>
          <p:cNvSpPr>
            <a:spLocks noGrp="1"/>
          </p:cNvSpPr>
          <p:nvPr>
            <p:ph sz="quarter" idx="1"/>
          </p:nvPr>
        </p:nvSpPr>
        <p:spPr/>
        <p:txBody>
          <a:bodyPr>
            <a:normAutofit fontScale="85000" lnSpcReduction="10000"/>
          </a:bodyPr>
          <a:lstStyle/>
          <a:p>
            <a:r>
              <a:rPr lang="en-US" dirty="0"/>
              <a:t>Hotel and lodging businesses are mainstays of their communities, and an important source of quality jobs.</a:t>
            </a:r>
          </a:p>
          <a:p>
            <a:r>
              <a:rPr lang="en-US" dirty="0"/>
              <a:t>Seventy percent of mayors surveyed said hotel jobs provide the most opportunity, good benefits and wages within the tourism industry. </a:t>
            </a:r>
          </a:p>
          <a:p>
            <a:r>
              <a:rPr lang="en-US" dirty="0"/>
              <a:t>Hotels support their communities through increased tax revenue, capital investment, tourism-related development and promotion, civic leadership, and charitable contributions and sponsorship.</a:t>
            </a:r>
          </a:p>
          <a:p>
            <a:r>
              <a:rPr lang="en-US" dirty="0"/>
              <a:t>Hotels benefit the communities in which they operate, with nine out of 10 mayors saying they believe their community would benefit from additional hotels, inns or bed and breakfasts.</a:t>
            </a:r>
          </a:p>
          <a:p>
            <a:r>
              <a:rPr lang="en-US" dirty="0"/>
              <a:t>One-fifth of all mayors surveyed say tourism and hospitality is the largest sector of their economy – second only to healthcare as a top industry.</a:t>
            </a:r>
          </a:p>
          <a:p>
            <a:endParaRPr lang="en-US" dirty="0"/>
          </a:p>
        </p:txBody>
      </p:sp>
    </p:spTree>
    <p:extLst>
      <p:ext uri="{BB962C8B-B14F-4D97-AF65-F5344CB8AC3E}">
        <p14:creationId xmlns:p14="http://schemas.microsoft.com/office/powerpoint/2010/main" val="1990328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5A2AC-57AC-4AA0-8B40-5E0A70EBDC17}"/>
              </a:ext>
            </a:extLst>
          </p:cNvPr>
          <p:cNvSpPr>
            <a:spLocks noGrp="1"/>
          </p:cNvSpPr>
          <p:nvPr>
            <p:ph type="title"/>
          </p:nvPr>
        </p:nvSpPr>
        <p:spPr>
          <a:xfrm>
            <a:off x="457200" y="76200"/>
            <a:ext cx="8229600" cy="4286534"/>
          </a:xfrm>
        </p:spPr>
        <p:txBody>
          <a:bodyPr>
            <a:normAutofit fontScale="90000"/>
          </a:bodyPr>
          <a:lstStyle/>
          <a:p>
            <a:r>
              <a:rPr lang="en-US" sz="4000" dirty="0"/>
              <a:t>What is an OTA?</a:t>
            </a:r>
            <a:br>
              <a:rPr lang="en-US" sz="4000" dirty="0"/>
            </a:br>
            <a:br>
              <a:rPr lang="en-US" sz="4000" dirty="0"/>
            </a:br>
            <a:br>
              <a:rPr lang="en-US" sz="4000" dirty="0"/>
            </a:br>
            <a:br>
              <a:rPr lang="en-US" sz="4000" dirty="0"/>
            </a:br>
            <a:br>
              <a:rPr lang="en-US" sz="4000" dirty="0"/>
            </a:br>
            <a:r>
              <a:rPr lang="en-US" sz="4000" dirty="0"/>
              <a:t>What is their impact on the hotel industry? </a:t>
            </a:r>
          </a:p>
        </p:txBody>
      </p:sp>
      <p:sp>
        <p:nvSpPr>
          <p:cNvPr id="4" name="Content Placeholder 3"/>
          <p:cNvSpPr>
            <a:spLocks noGrp="1"/>
          </p:cNvSpPr>
          <p:nvPr>
            <p:ph sz="quarter" idx="1"/>
          </p:nvPr>
        </p:nvSpPr>
        <p:spPr/>
        <p:txBody>
          <a:bodyPr/>
          <a:lstStyle/>
          <a:p>
            <a:endParaRPr lang="en-US"/>
          </a:p>
        </p:txBody>
      </p:sp>
    </p:spTree>
    <p:extLst>
      <p:ext uri="{BB962C8B-B14F-4D97-AF65-F5344CB8AC3E}">
        <p14:creationId xmlns:p14="http://schemas.microsoft.com/office/powerpoint/2010/main" val="17347478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5A2AC-57AC-4AA0-8B40-5E0A70EBDC17}"/>
              </a:ext>
            </a:extLst>
          </p:cNvPr>
          <p:cNvSpPr>
            <a:spLocks noGrp="1"/>
          </p:cNvSpPr>
          <p:nvPr>
            <p:ph type="title"/>
          </p:nvPr>
        </p:nvSpPr>
        <p:spPr>
          <a:xfrm>
            <a:off x="457200" y="209266"/>
            <a:ext cx="8229600" cy="4286534"/>
          </a:xfrm>
        </p:spPr>
        <p:txBody>
          <a:bodyPr>
            <a:normAutofit fontScale="90000"/>
          </a:bodyPr>
          <a:lstStyle/>
          <a:p>
            <a:r>
              <a:rPr lang="en-US" sz="4000" dirty="0"/>
              <a:t>What is an OTA?</a:t>
            </a:r>
            <a:br>
              <a:rPr lang="en-US" sz="4000" dirty="0"/>
            </a:br>
            <a:br>
              <a:rPr lang="en-US" sz="4000" dirty="0"/>
            </a:br>
            <a:br>
              <a:rPr lang="en-US" sz="4000" dirty="0"/>
            </a:br>
            <a:br>
              <a:rPr lang="en-US" sz="4000" dirty="0"/>
            </a:br>
            <a:br>
              <a:rPr lang="en-US" sz="4000" dirty="0"/>
            </a:br>
            <a:r>
              <a:rPr lang="en-US" sz="4000" dirty="0"/>
              <a:t>What is their impact on the hotel industry? </a:t>
            </a:r>
          </a:p>
        </p:txBody>
      </p:sp>
      <p:sp>
        <p:nvSpPr>
          <p:cNvPr id="3" name="Content Placeholder 2">
            <a:extLst>
              <a:ext uri="{FF2B5EF4-FFF2-40B4-BE49-F238E27FC236}">
                <a16:creationId xmlns:a16="http://schemas.microsoft.com/office/drawing/2014/main" id="{0F848F88-A2F2-4BBA-A31E-286A473CD55A}"/>
              </a:ext>
            </a:extLst>
          </p:cNvPr>
          <p:cNvSpPr>
            <a:spLocks noGrp="1"/>
          </p:cNvSpPr>
          <p:nvPr>
            <p:ph sz="quarter" idx="1"/>
          </p:nvPr>
        </p:nvSpPr>
        <p:spPr>
          <a:xfrm>
            <a:off x="457200" y="1295400"/>
            <a:ext cx="8229600" cy="5410200"/>
          </a:xfrm>
        </p:spPr>
        <p:txBody>
          <a:bodyPr>
            <a:normAutofit/>
          </a:bodyPr>
          <a:lstStyle/>
          <a:p>
            <a:r>
              <a:rPr lang="en-US" sz="3200" dirty="0"/>
              <a:t>Online Travel Agency</a:t>
            </a:r>
          </a:p>
          <a:p>
            <a:endParaRPr lang="en-US" sz="2400" dirty="0"/>
          </a:p>
          <a:p>
            <a:endParaRPr lang="en-US" sz="2400" dirty="0"/>
          </a:p>
          <a:p>
            <a:endParaRPr lang="en-US" sz="3200" dirty="0"/>
          </a:p>
          <a:p>
            <a:endParaRPr lang="en-US" sz="3200" dirty="0"/>
          </a:p>
          <a:p>
            <a:endParaRPr lang="en-US" sz="3200" dirty="0"/>
          </a:p>
          <a:p>
            <a:r>
              <a:rPr lang="en-US" sz="3200" dirty="0"/>
              <a:t>Price competition</a:t>
            </a:r>
          </a:p>
          <a:p>
            <a:r>
              <a:rPr lang="en-US" sz="3200" dirty="0"/>
              <a:t>Secured room reservations</a:t>
            </a:r>
          </a:p>
          <a:p>
            <a:r>
              <a:rPr lang="en-US" sz="3200" dirty="0"/>
              <a:t>Easy comparison to like markets</a:t>
            </a:r>
          </a:p>
          <a:p>
            <a:r>
              <a:rPr lang="en-US" sz="3200" dirty="0"/>
              <a:t>Defecation in loyalty programs</a:t>
            </a:r>
          </a:p>
          <a:p>
            <a:endParaRPr lang="en-US" sz="3200" dirty="0"/>
          </a:p>
        </p:txBody>
      </p:sp>
    </p:spTree>
    <p:extLst>
      <p:ext uri="{BB962C8B-B14F-4D97-AF65-F5344CB8AC3E}">
        <p14:creationId xmlns:p14="http://schemas.microsoft.com/office/powerpoint/2010/main" val="2497695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4" name="Picture 3"/>
          <p:cNvPicPr>
            <a:picLocks noChangeAspect="1"/>
          </p:cNvPicPr>
          <p:nvPr/>
        </p:nvPicPr>
        <p:blipFill rotWithShape="1">
          <a:blip r:embed="rId2"/>
          <a:srcRect l="17223" t="15333" r="16111" b="5555"/>
          <a:stretch/>
        </p:blipFill>
        <p:spPr>
          <a:xfrm>
            <a:off x="0" y="46703"/>
            <a:ext cx="9144000" cy="6781800"/>
          </a:xfrm>
          <a:prstGeom prst="rect">
            <a:avLst/>
          </a:prstGeom>
        </p:spPr>
      </p:pic>
      <p:sp>
        <p:nvSpPr>
          <p:cNvPr id="5" name="TextBox 4"/>
          <p:cNvSpPr txBox="1"/>
          <p:nvPr/>
        </p:nvSpPr>
        <p:spPr>
          <a:xfrm>
            <a:off x="152400" y="6551504"/>
            <a:ext cx="5105400" cy="276999"/>
          </a:xfrm>
          <a:prstGeom prst="rect">
            <a:avLst/>
          </a:prstGeom>
          <a:noFill/>
        </p:spPr>
        <p:txBody>
          <a:bodyPr wrap="square" rtlCol="0">
            <a:spAutoFit/>
          </a:bodyPr>
          <a:lstStyle/>
          <a:p>
            <a:r>
              <a:rPr lang="en-US" sz="1200" dirty="0"/>
              <a:t>Source: </a:t>
            </a:r>
            <a:r>
              <a:rPr lang="en-US" sz="1200" dirty="0">
                <a:hlinkClick r:id="rId3"/>
              </a:rPr>
              <a:t>https://www.ahla.com/sites/default/files/2019PolicyGuide1_8Pages.pdf</a:t>
            </a:r>
            <a:r>
              <a:rPr lang="en-US" sz="1200" dirty="0"/>
              <a:t> </a:t>
            </a:r>
          </a:p>
        </p:txBody>
      </p:sp>
    </p:spTree>
    <p:extLst>
      <p:ext uri="{BB962C8B-B14F-4D97-AF65-F5344CB8AC3E}">
        <p14:creationId xmlns:p14="http://schemas.microsoft.com/office/powerpoint/2010/main" val="39979223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pPr eaLnBrk="1" hangingPunct="1"/>
            <a:r>
              <a:rPr lang="en-US" sz="4000" dirty="0"/>
              <a:t>Expand Your Knowledge</a:t>
            </a:r>
          </a:p>
        </p:txBody>
      </p:sp>
      <p:sp>
        <p:nvSpPr>
          <p:cNvPr id="25603" name="Content Placeholder 2"/>
          <p:cNvSpPr>
            <a:spLocks noGrp="1"/>
          </p:cNvSpPr>
          <p:nvPr>
            <p:ph idx="1"/>
          </p:nvPr>
        </p:nvSpPr>
        <p:spPr/>
        <p:txBody>
          <a:bodyPr/>
          <a:lstStyle/>
          <a:p>
            <a:r>
              <a:rPr lang="en-US" dirty="0"/>
              <a:t>Lodging trends for 2013: </a:t>
            </a:r>
            <a:r>
              <a:rPr lang="en-US" dirty="0">
                <a:hlinkClick r:id="rId3"/>
              </a:rPr>
              <a:t>http://www.hospitalitynet.org/news/4058659.html</a:t>
            </a:r>
            <a:r>
              <a:rPr lang="en-US" dirty="0"/>
              <a:t> </a:t>
            </a:r>
            <a:endParaRPr lang="en-US" dirty="0">
              <a:hlinkClick r:id="rId4"/>
            </a:endParaRPr>
          </a:p>
          <a:p>
            <a:r>
              <a:rPr lang="en-US" dirty="0"/>
              <a:t>Sustainable Lodging trends for 2013 </a:t>
            </a:r>
            <a:r>
              <a:rPr lang="en-US" dirty="0">
                <a:hlinkClick r:id="rId4"/>
              </a:rPr>
              <a:t>http://www.hotelnewsnow.com/Article/7958/5-trends-to-green-your-hotel</a:t>
            </a:r>
            <a:r>
              <a:rPr lang="en-US" dirty="0"/>
              <a:t> </a:t>
            </a:r>
          </a:p>
          <a:p>
            <a:pPr eaLnBrk="1" hangingPunct="1"/>
            <a:r>
              <a:rPr lang="en-US" dirty="0"/>
              <a:t>“</a:t>
            </a:r>
            <a:r>
              <a:rPr lang="en-US" dirty="0">
                <a:hlinkClick r:id="rId5"/>
              </a:rPr>
              <a:t>Little Rooms, Big Profit</a:t>
            </a:r>
            <a:r>
              <a:rPr lang="en-US" dirty="0"/>
              <a:t>” </a:t>
            </a:r>
            <a:r>
              <a:rPr lang="en-US" dirty="0" err="1"/>
              <a:t>NYTimes</a:t>
            </a:r>
            <a:endParaRPr lang="en-US" dirty="0"/>
          </a:p>
          <a:p>
            <a:pPr eaLnBrk="1" hangingPunct="1"/>
            <a:r>
              <a:rPr lang="en-US" dirty="0">
                <a:hlinkClick r:id="rId6"/>
              </a:rPr>
              <a:t>American Hotel and Lodging Association</a:t>
            </a:r>
            <a:endParaRPr lang="en-US" dirty="0"/>
          </a:p>
          <a:p>
            <a:pPr eaLnBrk="1" hangingPunct="1"/>
            <a:r>
              <a:rPr lang="en-US" dirty="0">
                <a:hlinkClick r:id="rId7"/>
              </a:rPr>
              <a:t>HSMAI</a:t>
            </a:r>
            <a:endParaRPr lang="en-US" dirty="0"/>
          </a:p>
          <a:p>
            <a:pPr eaLnBrk="1" hangingPunct="1"/>
            <a:r>
              <a:rPr lang="en-US" dirty="0"/>
              <a:t>The Plaza Hotel</a:t>
            </a:r>
          </a:p>
          <a:p>
            <a:pPr lvl="1" eaLnBrk="1" hangingPunct="1"/>
            <a:r>
              <a:rPr lang="en-US" dirty="0">
                <a:hlinkClick r:id="rId8"/>
              </a:rPr>
              <a:t>Company Website</a:t>
            </a:r>
            <a:endParaRPr lang="en-US" dirty="0"/>
          </a:p>
          <a:p>
            <a:pPr eaLnBrk="1" hangingPunct="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0"/>
            <a:ext cx="7467600" cy="2133600"/>
          </a:xfrm>
        </p:spPr>
        <p:txBody>
          <a:bodyPr>
            <a:normAutofit fontScale="90000"/>
          </a:bodyPr>
          <a:lstStyle/>
          <a:p>
            <a:r>
              <a:rPr lang="en-US" dirty="0"/>
              <a:t>NY Times, 36 Hours in…</a:t>
            </a:r>
            <a:br>
              <a:rPr lang="en-US" dirty="0"/>
            </a:br>
            <a:r>
              <a:rPr lang="en-US" dirty="0"/>
              <a:t>Industry Research Assignment </a:t>
            </a:r>
            <a:br>
              <a:rPr lang="en-US" dirty="0"/>
            </a:br>
            <a:r>
              <a:rPr lang="en-US" dirty="0"/>
              <a:t>Hotel and Lodging Industry Lecture</a:t>
            </a:r>
            <a:br>
              <a:rPr lang="en-US" dirty="0"/>
            </a:br>
            <a:r>
              <a:rPr lang="en-US" dirty="0"/>
              <a:t>Small Group Discussion</a:t>
            </a:r>
            <a:br>
              <a:rPr lang="en-US" sz="2700" dirty="0"/>
            </a:br>
            <a:br>
              <a:rPr lang="en-US" dirty="0"/>
            </a:br>
            <a:br>
              <a:rPr lang="en-US" dirty="0"/>
            </a:br>
            <a:br>
              <a:rPr lang="en-US" dirty="0"/>
            </a:br>
            <a:r>
              <a:rPr lang="en-US" sz="4400" dirty="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2302222-E089-400B-992E-348475BAF03A}"/>
              </a:ext>
            </a:extLst>
          </p:cNvPr>
          <p:cNvSpPr>
            <a:spLocks noGrp="1"/>
          </p:cNvSpPr>
          <p:nvPr>
            <p:ph type="title"/>
          </p:nvPr>
        </p:nvSpPr>
        <p:spPr>
          <a:xfrm>
            <a:off x="457200" y="228600"/>
            <a:ext cx="8229600" cy="1905000"/>
          </a:xfrm>
        </p:spPr>
        <p:txBody>
          <a:bodyPr>
            <a:normAutofit fontScale="90000"/>
          </a:bodyPr>
          <a:lstStyle/>
          <a:p>
            <a:r>
              <a:rPr lang="en-US" b="1" dirty="0">
                <a:hlinkClick r:id="rId2"/>
              </a:rPr>
              <a:t>Travel</a:t>
            </a:r>
            <a:br>
              <a:rPr lang="en-US" b="1" dirty="0"/>
            </a:br>
            <a:r>
              <a:rPr lang="en-US" b="1" dirty="0"/>
              <a:t>36 Hours</a:t>
            </a:r>
            <a:br>
              <a:rPr lang="en-US" b="1" dirty="0"/>
            </a:br>
            <a:r>
              <a:rPr lang="en-US" b="1" dirty="0"/>
              <a:t>What to do when you've got 36 hours to get to know a city.</a:t>
            </a:r>
            <a:endParaRPr lang="en-US" dirty="0"/>
          </a:p>
        </p:txBody>
      </p:sp>
      <p:sp>
        <p:nvSpPr>
          <p:cNvPr id="3" name="Text Placeholder 2">
            <a:extLst>
              <a:ext uri="{FF2B5EF4-FFF2-40B4-BE49-F238E27FC236}">
                <a16:creationId xmlns:a16="http://schemas.microsoft.com/office/drawing/2014/main" id="{CD700A04-CCB3-4893-9E30-0FC67B89A2D1}"/>
              </a:ext>
            </a:extLst>
          </p:cNvPr>
          <p:cNvSpPr>
            <a:spLocks noGrp="1"/>
          </p:cNvSpPr>
          <p:nvPr>
            <p:ph type="body" idx="4294967295"/>
          </p:nvPr>
        </p:nvSpPr>
        <p:spPr>
          <a:xfrm>
            <a:off x="533400" y="2362200"/>
            <a:ext cx="8153400" cy="1905000"/>
          </a:xfrm>
        </p:spPr>
        <p:txBody>
          <a:bodyPr>
            <a:normAutofit lnSpcReduction="10000"/>
          </a:bodyPr>
          <a:lstStyle/>
          <a:p>
            <a:pPr marL="0" indent="0">
              <a:lnSpc>
                <a:spcPct val="120000"/>
              </a:lnSpc>
              <a:spcBef>
                <a:spcPts val="0"/>
              </a:spcBef>
              <a:buNone/>
            </a:pPr>
            <a:r>
              <a:rPr lang="en-US" dirty="0"/>
              <a:t>Do you believe the author of this week’s “36 Hours in…” article provided a valid reason for someone to visit the location featured. Use your knowledge of how to assess a tourism experiences to justify your answer…</a:t>
            </a:r>
            <a:endParaRPr lang="en-US" sz="3200" dirty="0"/>
          </a:p>
        </p:txBody>
      </p:sp>
    </p:spTree>
    <p:extLst>
      <p:ext uri="{BB962C8B-B14F-4D97-AF65-F5344CB8AC3E}">
        <p14:creationId xmlns:p14="http://schemas.microsoft.com/office/powerpoint/2010/main" val="3790192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F0A99-AF61-44C8-A783-124C5BB2E11A}"/>
              </a:ext>
            </a:extLst>
          </p:cNvPr>
          <p:cNvSpPr>
            <a:spLocks noGrp="1"/>
          </p:cNvSpPr>
          <p:nvPr>
            <p:ph type="title"/>
          </p:nvPr>
        </p:nvSpPr>
        <p:spPr/>
        <p:txBody>
          <a:bodyPr/>
          <a:lstStyle/>
          <a:p>
            <a:r>
              <a:rPr lang="en-US" dirty="0"/>
              <a:t>Industry Research Assignment</a:t>
            </a:r>
          </a:p>
        </p:txBody>
      </p:sp>
      <p:sp>
        <p:nvSpPr>
          <p:cNvPr id="3" name="Text Placeholder 2">
            <a:extLst>
              <a:ext uri="{FF2B5EF4-FFF2-40B4-BE49-F238E27FC236}">
                <a16:creationId xmlns:a16="http://schemas.microsoft.com/office/drawing/2014/main" id="{E9F3BFCB-4382-464A-9151-58DC88FD2691}"/>
              </a:ext>
            </a:extLst>
          </p:cNvPr>
          <p:cNvSpPr>
            <a:spLocks noGrp="1"/>
          </p:cNvSpPr>
          <p:nvPr>
            <p:ph type="body" idx="1"/>
          </p:nvPr>
        </p:nvSpPr>
        <p:spPr/>
        <p:txBody>
          <a:bodyPr>
            <a:normAutofit/>
          </a:bodyPr>
          <a:lstStyle/>
          <a:p>
            <a:r>
              <a:rPr lang="en-US" sz="4800" dirty="0"/>
              <a:t>Peer Review</a:t>
            </a:r>
          </a:p>
        </p:txBody>
      </p:sp>
    </p:spTree>
    <p:extLst>
      <p:ext uri="{BB962C8B-B14F-4D97-AF65-F5344CB8AC3E}">
        <p14:creationId xmlns:p14="http://schemas.microsoft.com/office/powerpoint/2010/main" val="1027211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ED2DE7-3EC8-409A-AFAB-82ACD33208C4}"/>
              </a:ext>
            </a:extLst>
          </p:cNvPr>
          <p:cNvSpPr>
            <a:spLocks noGrp="1"/>
          </p:cNvSpPr>
          <p:nvPr>
            <p:ph type="title"/>
          </p:nvPr>
        </p:nvSpPr>
        <p:spPr/>
        <p:txBody>
          <a:bodyPr/>
          <a:lstStyle/>
          <a:p>
            <a:r>
              <a:rPr lang="en-US" dirty="0"/>
              <a:t>Hotel and Lodging</a:t>
            </a:r>
          </a:p>
        </p:txBody>
      </p:sp>
      <p:sp>
        <p:nvSpPr>
          <p:cNvPr id="4" name="Content Placeholder 3">
            <a:extLst>
              <a:ext uri="{FF2B5EF4-FFF2-40B4-BE49-F238E27FC236}">
                <a16:creationId xmlns:a16="http://schemas.microsoft.com/office/drawing/2014/main" id="{793C0038-EF7B-4195-B858-A943D2430FEB}"/>
              </a:ext>
            </a:extLst>
          </p:cNvPr>
          <p:cNvSpPr>
            <a:spLocks noGrp="1"/>
          </p:cNvSpPr>
          <p:nvPr>
            <p:ph type="body" idx="1"/>
          </p:nvPr>
        </p:nvSpPr>
        <p:spPr>
          <a:xfrm>
            <a:off x="1143000" y="4191000"/>
            <a:ext cx="7239000" cy="2590800"/>
          </a:xfrm>
        </p:spPr>
        <p:txBody>
          <a:bodyPr>
            <a:normAutofit lnSpcReduction="10000"/>
          </a:bodyPr>
          <a:lstStyle/>
          <a:p>
            <a:pPr marL="0" indent="0" algn="l">
              <a:buNone/>
            </a:pPr>
            <a:r>
              <a:rPr lang="en-IN" altLang="en-US" sz="2800" dirty="0">
                <a:ea typeface="Verdana" panose="020B0604030504040204" pitchFamily="34" charset="0"/>
                <a:cs typeface="Verdana" panose="020B0604030504040204" pitchFamily="34" charset="0"/>
              </a:rPr>
              <a:t>What does it mean to you that the lodging industry is a more than </a:t>
            </a:r>
            <a:r>
              <a:rPr lang="en-IN" altLang="en-US" sz="3600" dirty="0">
                <a:effectLst>
                  <a:outerShdw blurRad="38100" dist="38100" dir="2700000" algn="tl">
                    <a:srgbClr val="000000">
                      <a:alpha val="43137"/>
                    </a:srgbClr>
                  </a:outerShdw>
                </a:effectLst>
                <a:ea typeface="Verdana" panose="020B0604030504040204" pitchFamily="34" charset="0"/>
                <a:cs typeface="Verdana" panose="020B0604030504040204" pitchFamily="34" charset="0"/>
              </a:rPr>
              <a:t>$155 billion industry</a:t>
            </a:r>
            <a:r>
              <a:rPr lang="en-IN" altLang="en-US" sz="2800" dirty="0">
                <a:ea typeface="Verdana" panose="020B0604030504040204" pitchFamily="34" charset="0"/>
                <a:cs typeface="Verdana" panose="020B0604030504040204" pitchFamily="34" charset="0"/>
              </a:rPr>
              <a:t>, which includes approximately </a:t>
            </a:r>
            <a:r>
              <a:rPr lang="en-IN" altLang="en-US" sz="3600" dirty="0">
                <a:effectLst>
                  <a:outerShdw blurRad="38100" dist="38100" dir="2700000" algn="tl">
                    <a:srgbClr val="000000">
                      <a:alpha val="43137"/>
                    </a:srgbClr>
                  </a:outerShdw>
                </a:effectLst>
                <a:ea typeface="Verdana" panose="020B0604030504040204" pitchFamily="34" charset="0"/>
                <a:cs typeface="Verdana" panose="020B0604030504040204" pitchFamily="34" charset="0"/>
              </a:rPr>
              <a:t>54,200 properties with almost 5 million guestrooms</a:t>
            </a:r>
            <a:r>
              <a:rPr lang="en-IN" altLang="en-US" sz="2800" dirty="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1327042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4" name="Picture 3">
            <a:extLst>
              <a:ext uri="{FF2B5EF4-FFF2-40B4-BE49-F238E27FC236}">
                <a16:creationId xmlns:a16="http://schemas.microsoft.com/office/drawing/2014/main" id="{2B7218BB-1F36-4DD6-A673-4D6DA1378F18}"/>
              </a:ext>
            </a:extLst>
          </p:cNvPr>
          <p:cNvPicPr>
            <a:picLocks noChangeAspect="1"/>
          </p:cNvPicPr>
          <p:nvPr/>
        </p:nvPicPr>
        <p:blipFill rotWithShape="1">
          <a:blip r:embed="rId3"/>
          <a:srcRect l="13334" t="15925" r="29166" b="5556"/>
          <a:stretch/>
        </p:blipFill>
        <p:spPr>
          <a:xfrm>
            <a:off x="174903" y="37548"/>
            <a:ext cx="8780253" cy="674425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5E358-FF15-428A-B33B-CE274557DA80}"/>
              </a:ext>
            </a:extLst>
          </p:cNvPr>
          <p:cNvSpPr>
            <a:spLocks noGrp="1"/>
          </p:cNvSpPr>
          <p:nvPr>
            <p:ph type="title"/>
          </p:nvPr>
        </p:nvSpPr>
        <p:spPr>
          <a:xfrm>
            <a:off x="457200" y="-15240"/>
            <a:ext cx="8534400" cy="548640"/>
          </a:xfrm>
        </p:spPr>
        <p:txBody>
          <a:bodyPr>
            <a:normAutofit fontScale="90000"/>
          </a:bodyPr>
          <a:lstStyle/>
          <a:p>
            <a:r>
              <a:rPr lang="en-US" dirty="0"/>
              <a:t>Hotel Classifications, Sample Countries</a:t>
            </a:r>
          </a:p>
        </p:txBody>
      </p:sp>
      <p:pic>
        <p:nvPicPr>
          <p:cNvPr id="4" name="Picture 3">
            <a:extLst>
              <a:ext uri="{FF2B5EF4-FFF2-40B4-BE49-F238E27FC236}">
                <a16:creationId xmlns:a16="http://schemas.microsoft.com/office/drawing/2014/main" id="{38BE3128-17B1-4E1B-A2A5-D373BF77E098}"/>
              </a:ext>
            </a:extLst>
          </p:cNvPr>
          <p:cNvPicPr>
            <a:picLocks noChangeAspect="1"/>
          </p:cNvPicPr>
          <p:nvPr/>
        </p:nvPicPr>
        <p:blipFill rotWithShape="1">
          <a:blip r:embed="rId2"/>
          <a:srcRect l="11666" t="32117" r="10000" b="11481"/>
          <a:stretch/>
        </p:blipFill>
        <p:spPr>
          <a:xfrm>
            <a:off x="-228600" y="533400"/>
            <a:ext cx="9783337" cy="3962400"/>
          </a:xfrm>
          <a:prstGeom prst="rect">
            <a:avLst/>
          </a:prstGeom>
        </p:spPr>
      </p:pic>
      <p:sp>
        <p:nvSpPr>
          <p:cNvPr id="5" name="TextBox 4">
            <a:extLst>
              <a:ext uri="{FF2B5EF4-FFF2-40B4-BE49-F238E27FC236}">
                <a16:creationId xmlns:a16="http://schemas.microsoft.com/office/drawing/2014/main" id="{DA0E403F-3D51-428B-A92F-9B891F374900}"/>
              </a:ext>
            </a:extLst>
          </p:cNvPr>
          <p:cNvSpPr txBox="1"/>
          <p:nvPr/>
        </p:nvSpPr>
        <p:spPr>
          <a:xfrm>
            <a:off x="568656" y="6379192"/>
            <a:ext cx="8763000" cy="276999"/>
          </a:xfrm>
          <a:prstGeom prst="rect">
            <a:avLst/>
          </a:prstGeom>
          <a:noFill/>
        </p:spPr>
        <p:txBody>
          <a:bodyPr wrap="square" rtlCol="0">
            <a:spAutoFit/>
          </a:bodyPr>
          <a:lstStyle/>
          <a:p>
            <a:r>
              <a:rPr lang="en-US" sz="1200" dirty="0"/>
              <a:t>Source: </a:t>
            </a:r>
            <a:r>
              <a:rPr lang="en-US" sz="1200" dirty="0">
                <a:hlinkClick r:id="rId3"/>
              </a:rPr>
              <a:t>http://cf.cdn.unwto.org/sites/all/files/pdf/hotel_classification_systems_recurrence_of_criteria_in_4_and_5_star_hotels_0.pdf</a:t>
            </a:r>
            <a:r>
              <a:rPr lang="en-US" sz="1200" dirty="0"/>
              <a:t> </a:t>
            </a:r>
          </a:p>
        </p:txBody>
      </p:sp>
      <p:sp>
        <p:nvSpPr>
          <p:cNvPr id="7" name="Content Placeholder 6">
            <a:extLst>
              <a:ext uri="{FF2B5EF4-FFF2-40B4-BE49-F238E27FC236}">
                <a16:creationId xmlns:a16="http://schemas.microsoft.com/office/drawing/2014/main" id="{03E3153C-ADB1-4479-9D76-929905C3B583}"/>
              </a:ext>
            </a:extLst>
          </p:cNvPr>
          <p:cNvSpPr>
            <a:spLocks noGrp="1"/>
          </p:cNvSpPr>
          <p:nvPr>
            <p:ph sz="quarter" idx="1"/>
          </p:nvPr>
        </p:nvSpPr>
        <p:spPr/>
        <p:txBody>
          <a:bodyPr/>
          <a:lstStyle/>
          <a:p>
            <a:endParaRPr lang="en-US" dirty="0"/>
          </a:p>
        </p:txBody>
      </p:sp>
    </p:spTree>
    <p:extLst>
      <p:ext uri="{BB962C8B-B14F-4D97-AF65-F5344CB8AC3E}">
        <p14:creationId xmlns:p14="http://schemas.microsoft.com/office/powerpoint/2010/main" val="1302478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20386-274F-4D39-A40D-76E28E44DB1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07529FB-4E3D-40D3-9C3E-568CBD64B7FC}"/>
              </a:ext>
            </a:extLst>
          </p:cNvPr>
          <p:cNvSpPr>
            <a:spLocks noGrp="1"/>
          </p:cNvSpPr>
          <p:nvPr>
            <p:ph sz="quarter" idx="1"/>
          </p:nvPr>
        </p:nvSpPr>
        <p:spPr/>
        <p:txBody>
          <a:bodyPr/>
          <a:lstStyle/>
          <a:p>
            <a:endParaRPr lang="en-US"/>
          </a:p>
        </p:txBody>
      </p:sp>
      <p:pic>
        <p:nvPicPr>
          <p:cNvPr id="5" name="Picture 4">
            <a:extLst>
              <a:ext uri="{FF2B5EF4-FFF2-40B4-BE49-F238E27FC236}">
                <a16:creationId xmlns:a16="http://schemas.microsoft.com/office/drawing/2014/main" id="{02EC8B1E-6D70-40F4-83A1-6B470F753D89}"/>
              </a:ext>
            </a:extLst>
          </p:cNvPr>
          <p:cNvPicPr>
            <a:picLocks noChangeAspect="1"/>
          </p:cNvPicPr>
          <p:nvPr/>
        </p:nvPicPr>
        <p:blipFill rotWithShape="1">
          <a:blip r:embed="rId3"/>
          <a:srcRect l="11666" t="32117" r="10000" b="11481"/>
          <a:stretch/>
        </p:blipFill>
        <p:spPr>
          <a:xfrm>
            <a:off x="34585" y="457200"/>
            <a:ext cx="9321081" cy="3775179"/>
          </a:xfrm>
          <a:prstGeom prst="rect">
            <a:avLst/>
          </a:prstGeom>
        </p:spPr>
      </p:pic>
      <p:pic>
        <p:nvPicPr>
          <p:cNvPr id="4" name="Content Placeholder 5">
            <a:extLst>
              <a:ext uri="{FF2B5EF4-FFF2-40B4-BE49-F238E27FC236}">
                <a16:creationId xmlns:a16="http://schemas.microsoft.com/office/drawing/2014/main" id="{C937AFAE-2E46-45DE-B1AF-736F126CB7CC}"/>
              </a:ext>
            </a:extLst>
          </p:cNvPr>
          <p:cNvPicPr>
            <a:picLocks noChangeAspect="1"/>
          </p:cNvPicPr>
          <p:nvPr/>
        </p:nvPicPr>
        <p:blipFill rotWithShape="1">
          <a:blip r:embed="rId4"/>
          <a:srcRect l="19444" t="19719" r="18519" b="20692"/>
          <a:stretch/>
        </p:blipFill>
        <p:spPr>
          <a:xfrm>
            <a:off x="76200" y="1277314"/>
            <a:ext cx="9215144" cy="4978931"/>
          </a:xfrm>
          <a:prstGeom prst="rect">
            <a:avLst/>
          </a:prstGeom>
        </p:spPr>
      </p:pic>
    </p:spTree>
    <p:extLst>
      <p:ext uri="{BB962C8B-B14F-4D97-AF65-F5344CB8AC3E}">
        <p14:creationId xmlns:p14="http://schemas.microsoft.com/office/powerpoint/2010/main" val="38459274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2627</TotalTime>
  <Words>1643</Words>
  <Application>Microsoft Office PowerPoint</Application>
  <PresentationFormat>On-screen Show (4:3)</PresentationFormat>
  <Paragraphs>139</Paragraphs>
  <Slides>25</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Bookman Old Style</vt:lpstr>
      <vt:lpstr>Calibri</vt:lpstr>
      <vt:lpstr>Gill Sans MT</vt:lpstr>
      <vt:lpstr>Wingdings</vt:lpstr>
      <vt:lpstr>Wingdings 3</vt:lpstr>
      <vt:lpstr>Origin</vt:lpstr>
      <vt:lpstr>PowerPoint Presentation</vt:lpstr>
      <vt:lpstr>Class Objectives</vt:lpstr>
      <vt:lpstr>NY Times, 36 Hours in… Industry Research Assignment  Hotel and Lodging Industry Lecture Small Group Discussion     </vt:lpstr>
      <vt:lpstr>Travel 36 Hours What to do when you've got 36 hours to get to know a city.</vt:lpstr>
      <vt:lpstr>Industry Research Assignment</vt:lpstr>
      <vt:lpstr>Hotel and Lodging</vt:lpstr>
      <vt:lpstr>PowerPoint Presentation</vt:lpstr>
      <vt:lpstr>Hotel Classifications, Sample Countries</vt:lpstr>
      <vt:lpstr>PowerPoint Presentation</vt:lpstr>
      <vt:lpstr>Hotel Classification AAA</vt:lpstr>
      <vt:lpstr>PowerPoint Presentation</vt:lpstr>
      <vt:lpstr>PowerPoint Presentation</vt:lpstr>
      <vt:lpstr>Types and Locations of Hotels</vt:lpstr>
      <vt:lpstr>Types and Locations of Hotels</vt:lpstr>
      <vt:lpstr>PowerPoint Presentation</vt:lpstr>
      <vt:lpstr>What differentiates a hotel franchise from a management contact? </vt:lpstr>
      <vt:lpstr>In Class Activity:  Referral Associations</vt:lpstr>
      <vt:lpstr>PowerPoint Presentation</vt:lpstr>
      <vt:lpstr>Executive Committee Members</vt:lpstr>
      <vt:lpstr>What about Air B&amp;B?</vt:lpstr>
      <vt:lpstr>U.S. Conference of Mayors Tourism, Hotel and Lodging Survey, 2017</vt:lpstr>
      <vt:lpstr>What is an OTA?     What is their impact on the hotel industry? </vt:lpstr>
      <vt:lpstr>What is an OTA?     What is their impact on the hotel industry? </vt:lpstr>
      <vt:lpstr>PowerPoint Presentation</vt:lpstr>
      <vt:lpstr>Expand Your Knowledge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Goodvino</dc:creator>
  <cp:lastModifiedBy>Karen Goodlad</cp:lastModifiedBy>
  <cp:revision>59</cp:revision>
  <cp:lastPrinted>2019-10-14T19:55:14Z</cp:lastPrinted>
  <dcterms:created xsi:type="dcterms:W3CDTF">2013-10-10T02:23:28Z</dcterms:created>
  <dcterms:modified xsi:type="dcterms:W3CDTF">2020-02-18T01:49:43Z</dcterms:modified>
</cp:coreProperties>
</file>