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1" d="100"/>
          <a:sy n="121" d="100"/>
        </p:scale>
        <p:origin x="-12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B43072-D9EE-2740-B473-3CF81FCC5CE9}" type="datetimeFigureOut">
              <a:rPr lang="en-US" smtClean="0"/>
              <a:t>3/19/20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8FA5AF-84ED-E843-A02C-5346F7A93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240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Although we will always have the Weekly ZOOM meetings, but we will use it mainly for Critiques and Guest Speakers. </a:t>
            </a:r>
          </a:p>
          <a:p>
            <a:r>
              <a:rPr lang="en-US" dirty="0" smtClean="0"/>
              <a:t>This course will progress on a weekly basis. </a:t>
            </a:r>
          </a:p>
          <a:p>
            <a:endParaRPr lang="en-US" dirty="0" smtClean="0"/>
          </a:p>
          <a:p>
            <a:r>
              <a:rPr lang="en-US" dirty="0" smtClean="0"/>
              <a:t>Weekly Lectures, Discussion, Quizzes, and Readings will be found the </a:t>
            </a:r>
            <a:r>
              <a:rPr lang="en-US" dirty="0" err="1" smtClean="0"/>
              <a:t>OpenLab</a:t>
            </a:r>
            <a:r>
              <a:rPr lang="en-US" dirty="0" smtClean="0"/>
              <a:t> so that you can access them 24/7.  You’ll always have one week to complete them.</a:t>
            </a:r>
          </a:p>
          <a:p>
            <a:r>
              <a:rPr lang="en-US" dirty="0" smtClean="0"/>
              <a:t>Since our course date is Thursday, your </a:t>
            </a:r>
            <a:r>
              <a:rPr lang="en-US" i="1" dirty="0" smtClean="0"/>
              <a:t>new</a:t>
            </a:r>
            <a:r>
              <a:rPr lang="en-US" dirty="0" smtClean="0"/>
              <a:t> content will appear on open lab at 12:01 am every week.  Your course work for that week is due WED at 11:59pm.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FA5AF-84ED-E843-A02C-5346F7A9328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252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FA5AF-84ED-E843-A02C-5346F7A9328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13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4CD7B-A727-8247-8C68-2A9DC52DFEA6}" type="datetimeFigureOut">
              <a:rPr lang="en-US" smtClean="0"/>
              <a:t>3/19/20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14E08-0832-5E45-99F1-E7EB5DC8F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463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4CD7B-A727-8247-8C68-2A9DC52DFEA6}" type="datetimeFigureOut">
              <a:rPr lang="en-US" smtClean="0"/>
              <a:t>3/19/20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14E08-0832-5E45-99F1-E7EB5DC8F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222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4CD7B-A727-8247-8C68-2A9DC52DFEA6}" type="datetimeFigureOut">
              <a:rPr lang="en-US" smtClean="0"/>
              <a:t>3/19/20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14E08-0832-5E45-99F1-E7EB5DC8F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743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4CD7B-A727-8247-8C68-2A9DC52DFEA6}" type="datetimeFigureOut">
              <a:rPr lang="en-US" smtClean="0"/>
              <a:t>3/19/20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14E08-0832-5E45-99F1-E7EB5DC8F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84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4CD7B-A727-8247-8C68-2A9DC52DFEA6}" type="datetimeFigureOut">
              <a:rPr lang="en-US" smtClean="0"/>
              <a:t>3/19/20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14E08-0832-5E45-99F1-E7EB5DC8F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559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4CD7B-A727-8247-8C68-2A9DC52DFEA6}" type="datetimeFigureOut">
              <a:rPr lang="en-US" smtClean="0"/>
              <a:t>3/19/20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14E08-0832-5E45-99F1-E7EB5DC8F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673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4CD7B-A727-8247-8C68-2A9DC52DFEA6}" type="datetimeFigureOut">
              <a:rPr lang="en-US" smtClean="0"/>
              <a:t>3/19/20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14E08-0832-5E45-99F1-E7EB5DC8F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027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4CD7B-A727-8247-8C68-2A9DC52DFEA6}" type="datetimeFigureOut">
              <a:rPr lang="en-US" smtClean="0"/>
              <a:t>3/19/20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14E08-0832-5E45-99F1-E7EB5DC8F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539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4CD7B-A727-8247-8C68-2A9DC52DFEA6}" type="datetimeFigureOut">
              <a:rPr lang="en-US" smtClean="0"/>
              <a:t>3/19/20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14E08-0832-5E45-99F1-E7EB5DC8F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027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4CD7B-A727-8247-8C68-2A9DC52DFEA6}" type="datetimeFigureOut">
              <a:rPr lang="en-US" smtClean="0"/>
              <a:t>3/19/20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14E08-0832-5E45-99F1-E7EB5DC8F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580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4CD7B-A727-8247-8C68-2A9DC52DFEA6}" type="datetimeFigureOut">
              <a:rPr lang="en-US" smtClean="0"/>
              <a:t>3/19/20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14E08-0832-5E45-99F1-E7EB5DC8F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805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4CD7B-A727-8247-8C68-2A9DC52DFEA6}" type="datetimeFigureOut">
              <a:rPr lang="en-US" smtClean="0"/>
              <a:t>3/19/20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14E08-0832-5E45-99F1-E7EB5DC8F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114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6154" y="-1112606"/>
            <a:ext cx="7094800" cy="81253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b="1" dirty="0" smtClean="0"/>
          </a:p>
          <a:p>
            <a:r>
              <a:rPr lang="en-US" b="1" dirty="0" smtClean="0"/>
              <a:t>YOU WILL STILL HAVE:</a:t>
            </a:r>
          </a:p>
          <a:p>
            <a:endParaRPr lang="en-US" dirty="0" smtClean="0"/>
          </a:p>
          <a:p>
            <a:r>
              <a:rPr lang="en-US" dirty="0" smtClean="0"/>
              <a:t>Class Presentations (You will categorize them as STUDENT POSTS.  And you'll be able to present your mini lecture to our class via ZOOM.)</a:t>
            </a:r>
          </a:p>
          <a:p>
            <a:endParaRPr lang="en-US" dirty="0" smtClean="0"/>
          </a:p>
          <a:p>
            <a:r>
              <a:rPr lang="en-US" dirty="0" smtClean="0"/>
              <a:t>Guest Speaker (You will review their work ahead of time and post your questions on our Guest Speaker page.)</a:t>
            </a:r>
          </a:p>
          <a:p>
            <a:endParaRPr lang="en-US" dirty="0" smtClean="0"/>
          </a:p>
          <a:p>
            <a:r>
              <a:rPr lang="en-US" dirty="0" smtClean="0"/>
              <a:t>IN CLASS Critique: We will use ZOOM for real time critique and feedback.</a:t>
            </a:r>
          </a:p>
          <a:p>
            <a:endParaRPr lang="en-US" dirty="0" smtClean="0"/>
          </a:p>
          <a:p>
            <a:r>
              <a:rPr lang="en-US" dirty="0" smtClean="0"/>
              <a:t>Work in Class:  During our regularly scheduled Class Session TH 6-9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We will have a ZOOM meeting and you can join early should you want to co-work or chat with anyone.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42024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CHANGES to Structure: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We will have 2 class sessions: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PREGAME:  You can JOIN Meeting EARLY if you would like to.  So why not begin at 5:30 and get a little social time in with the rest of the class?</a:t>
            </a:r>
          </a:p>
          <a:p>
            <a:endParaRPr lang="en-US" dirty="0" smtClean="0"/>
          </a:p>
          <a:p>
            <a:r>
              <a:rPr lang="en-US" dirty="0" smtClean="0"/>
              <a:t>PART 1 from 6-7pm, which is for US to chat and share work.</a:t>
            </a:r>
          </a:p>
          <a:p>
            <a:endParaRPr lang="en-US" dirty="0" smtClean="0"/>
          </a:p>
          <a:p>
            <a:r>
              <a:rPr lang="en-US" dirty="0" smtClean="0"/>
              <a:t>PART 2 from 7:30-8:30pm Which is for our GUEST SPEAKERS.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* The Reason for the break is we will all need to get up after about an hour. Also, if you miss either part of class the file won't take 3 hours to watch. 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288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Screen Shot 2020-03-19 at 3.11.01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69" b="8969"/>
          <a:stretch>
            <a:fillRect/>
          </a:stretch>
        </p:blipFill>
        <p:spPr>
          <a:xfrm>
            <a:off x="457199" y="718513"/>
            <a:ext cx="8229600" cy="4525963"/>
          </a:xfrm>
        </p:spPr>
      </p:pic>
      <p:sp>
        <p:nvSpPr>
          <p:cNvPr id="5" name="Line Callout 2 (Accent Bar) 4"/>
          <p:cNvSpPr/>
          <p:nvPr/>
        </p:nvSpPr>
        <p:spPr>
          <a:xfrm>
            <a:off x="677599" y="5244475"/>
            <a:ext cx="1442443" cy="1347181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84517"/>
              <a:gd name="adj6" fmla="val 53725"/>
            </a:avLst>
          </a:prstGeom>
          <a:gradFill flip="none" rotWithShape="1">
            <a:gsLst>
              <a:gs pos="0">
                <a:schemeClr val="accent6">
                  <a:tint val="100000"/>
                  <a:shade val="100000"/>
                  <a:satMod val="130000"/>
                  <a:alpha val="53000"/>
                </a:schemeClr>
              </a:gs>
              <a:gs pos="100000">
                <a:schemeClr val="accent6">
                  <a:tint val="50000"/>
                  <a:shade val="100000"/>
                  <a:satMod val="350000"/>
                  <a:alpha val="53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Here is where DISCUSSION and COURSE FILES are.</a:t>
            </a:r>
            <a:endParaRPr lang="en-US" sz="1400" dirty="0"/>
          </a:p>
        </p:txBody>
      </p:sp>
      <p:sp>
        <p:nvSpPr>
          <p:cNvPr id="6" name="Line Callout 2 5"/>
          <p:cNvSpPr/>
          <p:nvPr/>
        </p:nvSpPr>
        <p:spPr>
          <a:xfrm>
            <a:off x="5024608" y="1416996"/>
            <a:ext cx="1348642" cy="850197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95217"/>
              <a:gd name="adj6" fmla="val -88610"/>
            </a:avLst>
          </a:prstGeom>
          <a:gradFill flip="none" rotWithShape="1">
            <a:gsLst>
              <a:gs pos="0">
                <a:schemeClr val="accent6">
                  <a:tint val="100000"/>
                  <a:shade val="100000"/>
                  <a:satMod val="130000"/>
                  <a:alpha val="50000"/>
                </a:schemeClr>
              </a:gs>
              <a:gs pos="100000">
                <a:schemeClr val="accent6">
                  <a:tint val="50000"/>
                  <a:shade val="100000"/>
                  <a:satMod val="350000"/>
                  <a:alpha val="50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ASK ME QUESTIONS.  I’ll check here daily. </a:t>
            </a:r>
            <a:endParaRPr lang="en-US" sz="1400" dirty="0"/>
          </a:p>
        </p:txBody>
      </p:sp>
      <p:sp>
        <p:nvSpPr>
          <p:cNvPr id="9" name="Line Callout 2 (Accent Bar) 8"/>
          <p:cNvSpPr/>
          <p:nvPr/>
        </p:nvSpPr>
        <p:spPr>
          <a:xfrm>
            <a:off x="6024283" y="5244475"/>
            <a:ext cx="2141034" cy="843361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97161"/>
              <a:gd name="adj6" fmla="val -5491"/>
            </a:avLst>
          </a:prstGeom>
          <a:gradFill flip="none" rotWithShape="1">
            <a:gsLst>
              <a:gs pos="0">
                <a:schemeClr val="accent6">
                  <a:tint val="100000"/>
                  <a:shade val="100000"/>
                  <a:satMod val="130000"/>
                  <a:alpha val="47000"/>
                </a:schemeClr>
              </a:gs>
              <a:gs pos="100000">
                <a:schemeClr val="accent6">
                  <a:tint val="50000"/>
                  <a:shade val="100000"/>
                  <a:satMod val="350000"/>
                  <a:alpha val="47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This is NEW. You’ll post new sketches weekly HERE.</a:t>
            </a:r>
            <a:endParaRPr lang="en-US" sz="1400" dirty="0"/>
          </a:p>
        </p:txBody>
      </p:sp>
      <p:sp>
        <p:nvSpPr>
          <p:cNvPr id="10" name="Line Callout 2 (Accent Bar) 9"/>
          <p:cNvSpPr/>
          <p:nvPr/>
        </p:nvSpPr>
        <p:spPr>
          <a:xfrm>
            <a:off x="7206967" y="2813000"/>
            <a:ext cx="1479832" cy="1060123"/>
          </a:xfrm>
          <a:prstGeom prst="accentCallout2">
            <a:avLst/>
          </a:prstGeom>
          <a:gradFill flip="none" rotWithShape="1">
            <a:gsLst>
              <a:gs pos="0">
                <a:schemeClr val="accent6">
                  <a:tint val="100000"/>
                  <a:shade val="100000"/>
                  <a:satMod val="130000"/>
                  <a:alpha val="46000"/>
                </a:schemeClr>
              </a:gs>
              <a:gs pos="100000">
                <a:schemeClr val="accent6">
                  <a:tint val="50000"/>
                  <a:shade val="100000"/>
                  <a:satMod val="350000"/>
                  <a:alpha val="46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We can all post useful links and resources here.</a:t>
            </a:r>
            <a:endParaRPr lang="en-US" sz="1400" dirty="0"/>
          </a:p>
        </p:txBody>
      </p:sp>
      <p:sp>
        <p:nvSpPr>
          <p:cNvPr id="11" name="Line Callout 1 10"/>
          <p:cNvSpPr/>
          <p:nvPr/>
        </p:nvSpPr>
        <p:spPr>
          <a:xfrm>
            <a:off x="5698929" y="2813000"/>
            <a:ext cx="1280422" cy="1060123"/>
          </a:xfrm>
          <a:prstGeom prst="borderCallout1">
            <a:avLst/>
          </a:prstGeom>
          <a:gradFill flip="none" rotWithShape="1">
            <a:gsLst>
              <a:gs pos="0">
                <a:schemeClr val="accent6">
                  <a:tint val="100000"/>
                  <a:shade val="100000"/>
                  <a:satMod val="130000"/>
                  <a:alpha val="49000"/>
                </a:schemeClr>
              </a:gs>
              <a:gs pos="100000">
                <a:schemeClr val="accent6">
                  <a:tint val="50000"/>
                  <a:shade val="100000"/>
                  <a:satMod val="350000"/>
                  <a:alpha val="49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Give a 5 min ONLINE presentation through ZOOM</a:t>
            </a:r>
            <a:endParaRPr lang="en-US" sz="1400" dirty="0"/>
          </a:p>
        </p:txBody>
      </p:sp>
      <p:sp>
        <p:nvSpPr>
          <p:cNvPr id="13" name="Line Callout 2 (Accent Bar) 12"/>
          <p:cNvSpPr/>
          <p:nvPr/>
        </p:nvSpPr>
        <p:spPr>
          <a:xfrm>
            <a:off x="3666670" y="5244475"/>
            <a:ext cx="1442443" cy="1347181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79064"/>
              <a:gd name="adj6" fmla="val 37718"/>
            </a:avLst>
          </a:prstGeom>
          <a:gradFill flip="none" rotWithShape="1">
            <a:gsLst>
              <a:gs pos="0">
                <a:schemeClr val="accent6">
                  <a:tint val="100000"/>
                  <a:shade val="100000"/>
                  <a:satMod val="130000"/>
                  <a:alpha val="53000"/>
                </a:schemeClr>
              </a:gs>
              <a:gs pos="100000">
                <a:schemeClr val="accent6">
                  <a:tint val="50000"/>
                  <a:shade val="100000"/>
                  <a:satMod val="350000"/>
                  <a:alpha val="53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This is the SAME. Post your Questions!</a:t>
            </a:r>
            <a:endParaRPr lang="en-US" sz="1400" dirty="0"/>
          </a:p>
        </p:txBody>
      </p:sp>
      <p:sp>
        <p:nvSpPr>
          <p:cNvPr id="14" name="Line Callout 2 13"/>
          <p:cNvSpPr/>
          <p:nvPr/>
        </p:nvSpPr>
        <p:spPr>
          <a:xfrm>
            <a:off x="3539528" y="1416996"/>
            <a:ext cx="941950" cy="139600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95198"/>
              <a:gd name="adj6" fmla="val -99681"/>
            </a:avLst>
          </a:prstGeom>
          <a:gradFill flip="none" rotWithShape="1">
            <a:gsLst>
              <a:gs pos="0">
                <a:schemeClr val="accent2">
                  <a:tint val="100000"/>
                  <a:shade val="100000"/>
                  <a:satMod val="130000"/>
                  <a:alpha val="58000"/>
                </a:schemeClr>
              </a:gs>
              <a:gs pos="100000">
                <a:schemeClr val="accent2">
                  <a:tint val="50000"/>
                  <a:shade val="100000"/>
                  <a:satMod val="350000"/>
                  <a:alpha val="58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PLEASE DON</a:t>
            </a:r>
            <a:r>
              <a:rPr lang="mr-IN" sz="1400" dirty="0" smtClean="0"/>
              <a:t>’</a:t>
            </a:r>
            <a:r>
              <a:rPr lang="en-US" sz="1400" dirty="0" smtClean="0"/>
              <a:t>T USE HOME. THAT</a:t>
            </a:r>
            <a:r>
              <a:rPr lang="mr-IN" sz="1400" dirty="0" smtClean="0"/>
              <a:t>’</a:t>
            </a:r>
            <a:r>
              <a:rPr lang="en-US" sz="1400" dirty="0" smtClean="0"/>
              <a:t>S MINE.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47870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Asynchronous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Although we will always have the Weekly ZOOM meetings, but we will use it mainly for Critiques and Guest Speakers. </a:t>
            </a:r>
          </a:p>
          <a:p>
            <a:r>
              <a:rPr lang="en-US" dirty="0" smtClean="0"/>
              <a:t>This course will progress on a weekly basis. </a:t>
            </a:r>
          </a:p>
          <a:p>
            <a:r>
              <a:rPr lang="en-US" dirty="0" smtClean="0"/>
              <a:t>Weekly Lectures, Discussion, Quizzes, and Readings will be found the </a:t>
            </a:r>
            <a:r>
              <a:rPr lang="en-US" dirty="0" err="1" smtClean="0"/>
              <a:t>OpenLab</a:t>
            </a:r>
            <a:r>
              <a:rPr lang="en-US" dirty="0" smtClean="0"/>
              <a:t> so that you can access them 24/7.</a:t>
            </a:r>
            <a:r>
              <a:rPr lang="en-US" dirty="0"/>
              <a:t>  </a:t>
            </a:r>
            <a:r>
              <a:rPr lang="en-US" dirty="0" smtClean="0"/>
              <a:t>You’ll always have one week to complete them.</a:t>
            </a:r>
          </a:p>
          <a:p>
            <a:r>
              <a:rPr lang="en-US" dirty="0" smtClean="0"/>
              <a:t>Since </a:t>
            </a:r>
            <a:r>
              <a:rPr lang="en-US" dirty="0"/>
              <a:t>our course date is Thursday, your </a:t>
            </a:r>
            <a:r>
              <a:rPr lang="en-US" i="1" dirty="0"/>
              <a:t>new</a:t>
            </a:r>
            <a:r>
              <a:rPr lang="en-US" dirty="0"/>
              <a:t> content will appear on open lab at 12:01 am every week.  </a:t>
            </a:r>
            <a:r>
              <a:rPr lang="en-US" dirty="0" smtClean="0"/>
              <a:t>Your </a:t>
            </a:r>
            <a:r>
              <a:rPr lang="en-US" dirty="0"/>
              <a:t>course </a:t>
            </a:r>
            <a:r>
              <a:rPr lang="en-US" dirty="0" smtClean="0"/>
              <a:t>work for that week is due WED </a:t>
            </a:r>
            <a:r>
              <a:rPr lang="en-US" dirty="0"/>
              <a:t>at 11:</a:t>
            </a:r>
            <a:r>
              <a:rPr lang="en-US" dirty="0" smtClean="0"/>
              <a:t>59pm.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111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20-03-19 at 1.49.5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85" b="9285"/>
          <a:stretch>
            <a:fillRect/>
          </a:stretch>
        </p:blipFill>
        <p:spPr>
          <a:xfrm>
            <a:off x="457200" y="1127867"/>
            <a:ext cx="8229600" cy="4525963"/>
          </a:xfrm>
        </p:spPr>
      </p:pic>
      <p:sp>
        <p:nvSpPr>
          <p:cNvPr id="6" name="Line Callout 2 (Accent Bar) 5"/>
          <p:cNvSpPr/>
          <p:nvPr/>
        </p:nvSpPr>
        <p:spPr>
          <a:xfrm rot="174926" flipH="1">
            <a:off x="4352318" y="2841656"/>
            <a:ext cx="1455547" cy="1118463"/>
          </a:xfrm>
          <a:prstGeom prst="accentCallout2">
            <a:avLst>
              <a:gd name="adj1" fmla="val 53473"/>
              <a:gd name="adj2" fmla="val -10646"/>
              <a:gd name="adj3" fmla="val 18750"/>
              <a:gd name="adj4" fmla="val -16667"/>
              <a:gd name="adj5" fmla="val 7258"/>
              <a:gd name="adj6" fmla="val -43318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Class Files Found Here</a:t>
            </a:r>
            <a:endParaRPr lang="en-US" sz="1400" dirty="0"/>
          </a:p>
        </p:txBody>
      </p:sp>
      <p:sp>
        <p:nvSpPr>
          <p:cNvPr id="7" name="Line Callout 2 (Accent Bar) 6"/>
          <p:cNvSpPr/>
          <p:nvPr/>
        </p:nvSpPr>
        <p:spPr>
          <a:xfrm flipH="1">
            <a:off x="4499126" y="1347508"/>
            <a:ext cx="1336241" cy="1118463"/>
          </a:xfrm>
          <a:prstGeom prst="accentCallout2">
            <a:avLst>
              <a:gd name="adj1" fmla="val 53473"/>
              <a:gd name="adj2" fmla="val -10646"/>
              <a:gd name="adj3" fmla="val 82565"/>
              <a:gd name="adj4" fmla="val -17452"/>
              <a:gd name="adj5" fmla="val 73785"/>
              <a:gd name="adj6" fmla="val -60290"/>
            </a:avLst>
          </a:prstGeom>
          <a:gradFill flip="none" rotWithShape="1">
            <a:gsLst>
              <a:gs pos="0">
                <a:schemeClr val="accent6">
                  <a:tint val="100000"/>
                  <a:shade val="100000"/>
                  <a:satMod val="130000"/>
                </a:schemeClr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Discussion found Here</a:t>
            </a:r>
            <a:endParaRPr lang="en-US" sz="1400" dirty="0"/>
          </a:p>
        </p:txBody>
      </p:sp>
      <p:sp>
        <p:nvSpPr>
          <p:cNvPr id="8" name="Line Callout 2 (Accent Bar) 7"/>
          <p:cNvSpPr/>
          <p:nvPr/>
        </p:nvSpPr>
        <p:spPr>
          <a:xfrm flipH="1">
            <a:off x="3452942" y="4706314"/>
            <a:ext cx="2235492" cy="1118463"/>
          </a:xfrm>
          <a:prstGeom prst="accentCallout2">
            <a:avLst>
              <a:gd name="adj1" fmla="val 53473"/>
              <a:gd name="adj2" fmla="val -10646"/>
              <a:gd name="adj3" fmla="val 18750"/>
              <a:gd name="adj4" fmla="val -16667"/>
              <a:gd name="adj5" fmla="val 12786"/>
              <a:gd name="adj6" fmla="val -37852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Completed Projects Will be Shared Here</a:t>
            </a:r>
          </a:p>
          <a:p>
            <a:pPr algn="ctr"/>
            <a:r>
              <a:rPr lang="en-US" sz="1400" dirty="0" smtClean="0"/>
              <a:t>Work in Progress Will be sent to DROPBOX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233513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162</Words>
  <Application>Microsoft Macintosh PowerPoint</Application>
  <PresentationFormat>On-screen Show (4:3)</PresentationFormat>
  <Paragraphs>66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CHANGES to Structure: </vt:lpstr>
      <vt:lpstr>PowerPoint Presentation</vt:lpstr>
      <vt:lpstr>Asynchronous Learning</vt:lpstr>
      <vt:lpstr>PowerPoint Presentation</vt:lpstr>
    </vt:vector>
  </TitlesOfParts>
  <Company>92715-511-9522226-12732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 Woolley</dc:creator>
  <cp:lastModifiedBy>Sara Woolley</cp:lastModifiedBy>
  <cp:revision>6</cp:revision>
  <dcterms:created xsi:type="dcterms:W3CDTF">2020-03-19T20:54:12Z</dcterms:created>
  <dcterms:modified xsi:type="dcterms:W3CDTF">2020-03-19T21:56:32Z</dcterms:modified>
</cp:coreProperties>
</file>