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9" r:id="rId2"/>
    <p:sldId id="339" r:id="rId3"/>
    <p:sldId id="303" r:id="rId4"/>
    <p:sldId id="334" r:id="rId5"/>
    <p:sldId id="338" r:id="rId6"/>
    <p:sldId id="335" r:id="rId7"/>
    <p:sldId id="336" r:id="rId8"/>
    <p:sldId id="333" r:id="rId9"/>
    <p:sldId id="337" r:id="rId10"/>
    <p:sldId id="272"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1FEF4F5-3F7B-4EAF-BDC4-B05B97D09700}" v="764" dt="2022-02-05T02:10:28.9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91583" autoAdjust="0"/>
  </p:normalViewPr>
  <p:slideViewPr>
    <p:cSldViewPr snapToGrid="0">
      <p:cViewPr varScale="1">
        <p:scale>
          <a:sx n="78" d="100"/>
          <a:sy n="78" d="100"/>
        </p:scale>
        <p:origin x="878" y="77"/>
      </p:cViewPr>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Smith" userId="eac52e5223bf4258" providerId="LiveId" clId="{11FEF4F5-3F7B-4EAF-BDC4-B05B97D09700}"/>
    <pc:docChg chg="undo redo custSel addSld delSld modSld sldOrd">
      <pc:chgData name="Tom Smith" userId="eac52e5223bf4258" providerId="LiveId" clId="{11FEF4F5-3F7B-4EAF-BDC4-B05B97D09700}" dt="2022-02-05T02:13:26.137" v="1092" actId="20577"/>
      <pc:docMkLst>
        <pc:docMk/>
      </pc:docMkLst>
      <pc:sldChg chg="modSp mod">
        <pc:chgData name="Tom Smith" userId="eac52e5223bf4258" providerId="LiveId" clId="{11FEF4F5-3F7B-4EAF-BDC4-B05B97D09700}" dt="2022-02-05T02:13:26.137" v="1092" actId="20577"/>
        <pc:sldMkLst>
          <pc:docMk/>
          <pc:sldMk cId="3355501316" sldId="259"/>
        </pc:sldMkLst>
        <pc:spChg chg="mod">
          <ac:chgData name="Tom Smith" userId="eac52e5223bf4258" providerId="LiveId" clId="{11FEF4F5-3F7B-4EAF-BDC4-B05B97D09700}" dt="2022-02-05T02:13:26.137" v="1092" actId="20577"/>
          <ac:spMkLst>
            <pc:docMk/>
            <pc:sldMk cId="3355501316" sldId="259"/>
            <ac:spMk id="3" creationId="{00000000-0000-0000-0000-000000000000}"/>
          </ac:spMkLst>
        </pc:spChg>
      </pc:sldChg>
      <pc:sldChg chg="modSp mod">
        <pc:chgData name="Tom Smith" userId="eac52e5223bf4258" providerId="LiveId" clId="{11FEF4F5-3F7B-4EAF-BDC4-B05B97D09700}" dt="2022-02-05T01:45:18.395" v="486" actId="20577"/>
        <pc:sldMkLst>
          <pc:docMk/>
          <pc:sldMk cId="1552480648" sldId="272"/>
        </pc:sldMkLst>
        <pc:spChg chg="mod">
          <ac:chgData name="Tom Smith" userId="eac52e5223bf4258" providerId="LiveId" clId="{11FEF4F5-3F7B-4EAF-BDC4-B05B97D09700}" dt="2022-02-05T01:45:18.395" v="486" actId="20577"/>
          <ac:spMkLst>
            <pc:docMk/>
            <pc:sldMk cId="1552480648" sldId="272"/>
            <ac:spMk id="3" creationId="{00000000-0000-0000-0000-000000000000}"/>
          </ac:spMkLst>
        </pc:spChg>
        <pc:picChg chg="mod">
          <ac:chgData name="Tom Smith" userId="eac52e5223bf4258" providerId="LiveId" clId="{11FEF4F5-3F7B-4EAF-BDC4-B05B97D09700}" dt="2022-02-05T00:00:37.774" v="478" actId="14100"/>
          <ac:picMkLst>
            <pc:docMk/>
            <pc:sldMk cId="1552480648" sldId="272"/>
            <ac:picMk id="5122" creationId="{00000000-0000-0000-0000-000000000000}"/>
          </ac:picMkLst>
        </pc:picChg>
      </pc:sldChg>
      <pc:sldChg chg="modSp del mod">
        <pc:chgData name="Tom Smith" userId="eac52e5223bf4258" providerId="LiveId" clId="{11FEF4F5-3F7B-4EAF-BDC4-B05B97D09700}" dt="2022-02-05T02:00:15.641" v="652" actId="47"/>
        <pc:sldMkLst>
          <pc:docMk/>
          <pc:sldMk cId="269191784" sldId="332"/>
        </pc:sldMkLst>
        <pc:spChg chg="mod">
          <ac:chgData name="Tom Smith" userId="eac52e5223bf4258" providerId="LiveId" clId="{11FEF4F5-3F7B-4EAF-BDC4-B05B97D09700}" dt="2022-02-05T01:50:58.050" v="591" actId="20577"/>
          <ac:spMkLst>
            <pc:docMk/>
            <pc:sldMk cId="269191784" sldId="332"/>
            <ac:spMk id="2" creationId="{9AF8C120-1476-48CB-BF47-CDEBFAC3A464}"/>
          </ac:spMkLst>
        </pc:spChg>
      </pc:sldChg>
      <pc:sldChg chg="modSp mod modAnim">
        <pc:chgData name="Tom Smith" userId="eac52e5223bf4258" providerId="LiveId" clId="{11FEF4F5-3F7B-4EAF-BDC4-B05B97D09700}" dt="2022-02-05T02:10:28.956" v="1091" actId="6549"/>
        <pc:sldMkLst>
          <pc:docMk/>
          <pc:sldMk cId="2755067832" sldId="333"/>
        </pc:sldMkLst>
        <pc:spChg chg="mod">
          <ac:chgData name="Tom Smith" userId="eac52e5223bf4258" providerId="LiveId" clId="{11FEF4F5-3F7B-4EAF-BDC4-B05B97D09700}" dt="2022-02-05T02:05:35.490" v="1016" actId="20577"/>
          <ac:spMkLst>
            <pc:docMk/>
            <pc:sldMk cId="2755067832" sldId="333"/>
            <ac:spMk id="2" creationId="{9AF8C120-1476-48CB-BF47-CDEBFAC3A464}"/>
          </ac:spMkLst>
        </pc:spChg>
        <pc:spChg chg="mod">
          <ac:chgData name="Tom Smith" userId="eac52e5223bf4258" providerId="LiveId" clId="{11FEF4F5-3F7B-4EAF-BDC4-B05B97D09700}" dt="2022-02-05T02:10:28.956" v="1091" actId="6549"/>
          <ac:spMkLst>
            <pc:docMk/>
            <pc:sldMk cId="2755067832" sldId="333"/>
            <ac:spMk id="3" creationId="{4A46D1D5-8984-47D3-A6A2-A2214246CE60}"/>
          </ac:spMkLst>
        </pc:spChg>
      </pc:sldChg>
      <pc:sldChg chg="modSp mod">
        <pc:chgData name="Tom Smith" userId="eac52e5223bf4258" providerId="LiveId" clId="{11FEF4F5-3F7B-4EAF-BDC4-B05B97D09700}" dt="2022-02-04T23:41:38.491" v="32" actId="20577"/>
        <pc:sldMkLst>
          <pc:docMk/>
          <pc:sldMk cId="2219333543" sldId="335"/>
        </pc:sldMkLst>
        <pc:spChg chg="mod">
          <ac:chgData name="Tom Smith" userId="eac52e5223bf4258" providerId="LiveId" clId="{11FEF4F5-3F7B-4EAF-BDC4-B05B97D09700}" dt="2022-02-04T23:41:38.491" v="32" actId="20577"/>
          <ac:spMkLst>
            <pc:docMk/>
            <pc:sldMk cId="2219333543" sldId="335"/>
            <ac:spMk id="3" creationId="{8C08790C-95AF-4D17-BA72-DB9F4D39EB97}"/>
          </ac:spMkLst>
        </pc:spChg>
      </pc:sldChg>
      <pc:sldChg chg="addSp modSp mod ord">
        <pc:chgData name="Tom Smith" userId="eac52e5223bf4258" providerId="LiveId" clId="{11FEF4F5-3F7B-4EAF-BDC4-B05B97D09700}" dt="2022-02-05T02:08:53.030" v="1074" actId="1076"/>
        <pc:sldMkLst>
          <pc:docMk/>
          <pc:sldMk cId="3011931675" sldId="336"/>
        </pc:sldMkLst>
        <pc:spChg chg="mod">
          <ac:chgData name="Tom Smith" userId="eac52e5223bf4258" providerId="LiveId" clId="{11FEF4F5-3F7B-4EAF-BDC4-B05B97D09700}" dt="2022-02-05T01:48:53.626" v="495" actId="6549"/>
          <ac:spMkLst>
            <pc:docMk/>
            <pc:sldMk cId="3011931675" sldId="336"/>
            <ac:spMk id="2" creationId="{F26DA175-21D9-47D7-8EBB-EC7A7622B7AA}"/>
          </ac:spMkLst>
        </pc:spChg>
        <pc:spChg chg="mod">
          <ac:chgData name="Tom Smith" userId="eac52e5223bf4258" providerId="LiveId" clId="{11FEF4F5-3F7B-4EAF-BDC4-B05B97D09700}" dt="2022-02-05T02:06:55.645" v="1069" actId="1036"/>
          <ac:spMkLst>
            <pc:docMk/>
            <pc:sldMk cId="3011931675" sldId="336"/>
            <ac:spMk id="4" creationId="{20EDD9C8-C713-4DED-80ED-07A4FFAE2049}"/>
          </ac:spMkLst>
        </pc:spChg>
        <pc:spChg chg="add mod">
          <ac:chgData name="Tom Smith" userId="eac52e5223bf4258" providerId="LiveId" clId="{11FEF4F5-3F7B-4EAF-BDC4-B05B97D09700}" dt="2022-02-05T02:06:55.645" v="1069" actId="1036"/>
          <ac:spMkLst>
            <pc:docMk/>
            <pc:sldMk cId="3011931675" sldId="336"/>
            <ac:spMk id="5" creationId="{5C54B564-4248-43C2-AB3F-D79C2B76845A}"/>
          </ac:spMkLst>
        </pc:spChg>
        <pc:spChg chg="add mod">
          <ac:chgData name="Tom Smith" userId="eac52e5223bf4258" providerId="LiveId" clId="{11FEF4F5-3F7B-4EAF-BDC4-B05B97D09700}" dt="2022-02-05T02:06:55.645" v="1069" actId="1036"/>
          <ac:spMkLst>
            <pc:docMk/>
            <pc:sldMk cId="3011931675" sldId="336"/>
            <ac:spMk id="6" creationId="{7A6C5F4B-F34E-4092-9687-B183E8491333}"/>
          </ac:spMkLst>
        </pc:spChg>
        <pc:picChg chg="add mod">
          <ac:chgData name="Tom Smith" userId="eac52e5223bf4258" providerId="LiveId" clId="{11FEF4F5-3F7B-4EAF-BDC4-B05B97D09700}" dt="2022-02-05T02:08:53.030" v="1074" actId="1076"/>
          <ac:picMkLst>
            <pc:docMk/>
            <pc:sldMk cId="3011931675" sldId="336"/>
            <ac:picMk id="8" creationId="{0E2F0E7E-33D0-4A88-9FD7-3DAADC23A36F}"/>
          </ac:picMkLst>
        </pc:picChg>
        <pc:picChg chg="mod">
          <ac:chgData name="Tom Smith" userId="eac52e5223bf4258" providerId="LiveId" clId="{11FEF4F5-3F7B-4EAF-BDC4-B05B97D09700}" dt="2022-02-05T02:06:55.645" v="1069" actId="1036"/>
          <ac:picMkLst>
            <pc:docMk/>
            <pc:sldMk cId="3011931675" sldId="336"/>
            <ac:picMk id="2050" creationId="{0F305833-5D05-44EB-8CB5-EC1305EA792D}"/>
          </ac:picMkLst>
        </pc:picChg>
      </pc:sldChg>
      <pc:sldChg chg="addSp delSp modSp mod modAnim">
        <pc:chgData name="Tom Smith" userId="eac52e5223bf4258" providerId="LiveId" clId="{11FEF4F5-3F7B-4EAF-BDC4-B05B97D09700}" dt="2022-02-05T02:05:58.738" v="1036" actId="20577"/>
        <pc:sldMkLst>
          <pc:docMk/>
          <pc:sldMk cId="3801785789" sldId="337"/>
        </pc:sldMkLst>
        <pc:spChg chg="mod">
          <ac:chgData name="Tom Smith" userId="eac52e5223bf4258" providerId="LiveId" clId="{11FEF4F5-3F7B-4EAF-BDC4-B05B97D09700}" dt="2022-02-05T02:05:58.738" v="1036" actId="20577"/>
          <ac:spMkLst>
            <pc:docMk/>
            <pc:sldMk cId="3801785789" sldId="337"/>
            <ac:spMk id="2" creationId="{F26DA175-21D9-47D7-8EBB-EC7A7622B7AA}"/>
          </ac:spMkLst>
        </pc:spChg>
        <pc:spChg chg="mod">
          <ac:chgData name="Tom Smith" userId="eac52e5223bf4258" providerId="LiveId" clId="{11FEF4F5-3F7B-4EAF-BDC4-B05B97D09700}" dt="2022-02-05T02:05:21.462" v="1014" actId="20577"/>
          <ac:spMkLst>
            <pc:docMk/>
            <pc:sldMk cId="3801785789" sldId="337"/>
            <ac:spMk id="3" creationId="{048B0A9B-EB26-4AA7-94F1-A4C0C44F268D}"/>
          </ac:spMkLst>
        </pc:spChg>
        <pc:spChg chg="del">
          <ac:chgData name="Tom Smith" userId="eac52e5223bf4258" providerId="LiveId" clId="{11FEF4F5-3F7B-4EAF-BDC4-B05B97D09700}" dt="2022-02-04T23:45:39.827" v="113" actId="26606"/>
          <ac:spMkLst>
            <pc:docMk/>
            <pc:sldMk cId="3801785789" sldId="337"/>
            <ac:spMk id="78" creationId="{743AA782-23D1-4521-8CAD-47662984AA08}"/>
          </ac:spMkLst>
        </pc:spChg>
        <pc:spChg chg="del">
          <ac:chgData name="Tom Smith" userId="eac52e5223bf4258" providerId="LiveId" clId="{11FEF4F5-3F7B-4EAF-BDC4-B05B97D09700}" dt="2022-02-04T23:45:39.827" v="113" actId="26606"/>
          <ac:spMkLst>
            <pc:docMk/>
            <pc:sldMk cId="3801785789" sldId="337"/>
            <ac:spMk id="80" creationId="{71877DBC-BB60-40F0-AC93-2ACDBAAE60CE}"/>
          </ac:spMkLst>
        </pc:spChg>
        <pc:spChg chg="add">
          <ac:chgData name="Tom Smith" userId="eac52e5223bf4258" providerId="LiveId" clId="{11FEF4F5-3F7B-4EAF-BDC4-B05B97D09700}" dt="2022-02-04T23:45:39.827" v="113" actId="26606"/>
          <ac:spMkLst>
            <pc:docMk/>
            <pc:sldMk cId="3801785789" sldId="337"/>
            <ac:spMk id="135" creationId="{2B97F24A-32CE-4C1C-A50D-3016B394DCFB}"/>
          </ac:spMkLst>
        </pc:spChg>
        <pc:spChg chg="add">
          <ac:chgData name="Tom Smith" userId="eac52e5223bf4258" providerId="LiveId" clId="{11FEF4F5-3F7B-4EAF-BDC4-B05B97D09700}" dt="2022-02-04T23:45:39.827" v="113" actId="26606"/>
          <ac:spMkLst>
            <pc:docMk/>
            <pc:sldMk cId="3801785789" sldId="337"/>
            <ac:spMk id="137" creationId="{CD8B4F24-440B-49E9-B85D-733523DC064B}"/>
          </ac:spMkLst>
        </pc:spChg>
        <pc:picChg chg="del">
          <ac:chgData name="Tom Smith" userId="eac52e5223bf4258" providerId="LiveId" clId="{11FEF4F5-3F7B-4EAF-BDC4-B05B97D09700}" dt="2022-02-04T23:44:30.781" v="90" actId="478"/>
          <ac:picMkLst>
            <pc:docMk/>
            <pc:sldMk cId="3801785789" sldId="337"/>
            <ac:picMk id="6" creationId="{50776442-2ABB-4025-9CCD-D792C29EABDC}"/>
          </ac:picMkLst>
        </pc:picChg>
        <pc:picChg chg="add mod">
          <ac:chgData name="Tom Smith" userId="eac52e5223bf4258" providerId="LiveId" clId="{11FEF4F5-3F7B-4EAF-BDC4-B05B97D09700}" dt="2022-02-04T23:45:39.827" v="113" actId="26606"/>
          <ac:picMkLst>
            <pc:docMk/>
            <pc:sldMk cId="3801785789" sldId="337"/>
            <ac:picMk id="1026" creationId="{822ECCF6-3C1E-46A2-BE13-F1D81E362E2C}"/>
          </ac:picMkLst>
        </pc:picChg>
      </pc:sldChg>
      <pc:sldChg chg="modSp">
        <pc:chgData name="Tom Smith" userId="eac52e5223bf4258" providerId="LiveId" clId="{11FEF4F5-3F7B-4EAF-BDC4-B05B97D09700}" dt="2022-02-05T01:52:29.376" v="626" actId="20577"/>
        <pc:sldMkLst>
          <pc:docMk/>
          <pc:sldMk cId="2247206113" sldId="338"/>
        </pc:sldMkLst>
        <pc:spChg chg="mod">
          <ac:chgData name="Tom Smith" userId="eac52e5223bf4258" providerId="LiveId" clId="{11FEF4F5-3F7B-4EAF-BDC4-B05B97D09700}" dt="2022-02-05T01:52:29.376" v="626" actId="20577"/>
          <ac:spMkLst>
            <pc:docMk/>
            <pc:sldMk cId="2247206113" sldId="338"/>
            <ac:spMk id="3" creationId="{8C08790C-95AF-4D17-BA72-DB9F4D39EB97}"/>
          </ac:spMkLst>
        </pc:spChg>
      </pc:sldChg>
      <pc:sldChg chg="addSp modSp new mod setBg modAnim">
        <pc:chgData name="Tom Smith" userId="eac52e5223bf4258" providerId="LiveId" clId="{11FEF4F5-3F7B-4EAF-BDC4-B05B97D09700}" dt="2022-02-04T23:58:21.141" v="470" actId="20577"/>
        <pc:sldMkLst>
          <pc:docMk/>
          <pc:sldMk cId="3072645028" sldId="339"/>
        </pc:sldMkLst>
        <pc:spChg chg="mod">
          <ac:chgData name="Tom Smith" userId="eac52e5223bf4258" providerId="LiveId" clId="{11FEF4F5-3F7B-4EAF-BDC4-B05B97D09700}" dt="2022-02-04T23:57:47.559" v="449" actId="26606"/>
          <ac:spMkLst>
            <pc:docMk/>
            <pc:sldMk cId="3072645028" sldId="339"/>
            <ac:spMk id="2" creationId="{4309A61D-5816-451A-9E80-F881BF05040B}"/>
          </ac:spMkLst>
        </pc:spChg>
        <pc:spChg chg="mod">
          <ac:chgData name="Tom Smith" userId="eac52e5223bf4258" providerId="LiveId" clId="{11FEF4F5-3F7B-4EAF-BDC4-B05B97D09700}" dt="2022-02-04T23:58:21.141" v="470" actId="20577"/>
          <ac:spMkLst>
            <pc:docMk/>
            <pc:sldMk cId="3072645028" sldId="339"/>
            <ac:spMk id="3" creationId="{7C91DD2A-0F5D-45F7-BAC2-23A8FB788F97}"/>
          </ac:spMkLst>
        </pc:spChg>
        <pc:spChg chg="add">
          <ac:chgData name="Tom Smith" userId="eac52e5223bf4258" providerId="LiveId" clId="{11FEF4F5-3F7B-4EAF-BDC4-B05B97D09700}" dt="2022-02-04T23:57:47.559" v="449" actId="26606"/>
          <ac:spMkLst>
            <pc:docMk/>
            <pc:sldMk cId="3072645028" sldId="339"/>
            <ac:spMk id="71" creationId="{F13C74B1-5B17-4795-BED0-7140497B445A}"/>
          </ac:spMkLst>
        </pc:spChg>
        <pc:spChg chg="add">
          <ac:chgData name="Tom Smith" userId="eac52e5223bf4258" providerId="LiveId" clId="{11FEF4F5-3F7B-4EAF-BDC4-B05B97D09700}" dt="2022-02-04T23:57:47.559" v="449" actId="26606"/>
          <ac:spMkLst>
            <pc:docMk/>
            <pc:sldMk cId="3072645028" sldId="339"/>
            <ac:spMk id="73" creationId="{D4974D33-8DC5-464E-8C6D-BE58F0669C17}"/>
          </ac:spMkLst>
        </pc:spChg>
        <pc:picChg chg="add mod">
          <ac:chgData name="Tom Smith" userId="eac52e5223bf4258" providerId="LiveId" clId="{11FEF4F5-3F7B-4EAF-BDC4-B05B97D09700}" dt="2022-02-04T23:57:47.559" v="449" actId="26606"/>
          <ac:picMkLst>
            <pc:docMk/>
            <pc:sldMk cId="3072645028" sldId="339"/>
            <ac:picMk id="2050" creationId="{4352F9C1-774B-42F0-8A17-AE9B035F1055}"/>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86AF0AA-EBA3-4D24-B9C0-94AFDFDD4DB4}" type="datetimeFigureOut">
              <a:rPr lang="en-US" smtClean="0"/>
              <a:t>2/4/2022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7074981-25C1-457C-8386-0D62D672533A}" type="slidenum">
              <a:rPr lang="en-US" smtClean="0"/>
              <a:t>‹#›</a:t>
            </a:fld>
            <a:endParaRPr lang="en-US"/>
          </a:p>
        </p:txBody>
      </p:sp>
    </p:spTree>
    <p:extLst>
      <p:ext uri="{BB962C8B-B14F-4D97-AF65-F5344CB8AC3E}">
        <p14:creationId xmlns:p14="http://schemas.microsoft.com/office/powerpoint/2010/main" val="41726040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a:t>
            </a:fld>
            <a:endParaRPr lang="en-US"/>
          </a:p>
        </p:txBody>
      </p:sp>
    </p:spTree>
    <p:extLst>
      <p:ext uri="{BB962C8B-B14F-4D97-AF65-F5344CB8AC3E}">
        <p14:creationId xmlns:p14="http://schemas.microsoft.com/office/powerpoint/2010/main" val="1506706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313FD7C-839C-439F-8A14-D839B9C831B0}" type="slidenum">
              <a:rPr lang="en-US" smtClean="0"/>
              <a:t>10</a:t>
            </a:fld>
            <a:endParaRPr lang="en-US"/>
          </a:p>
        </p:txBody>
      </p:sp>
    </p:spTree>
    <p:extLst>
      <p:ext uri="{BB962C8B-B14F-4D97-AF65-F5344CB8AC3E}">
        <p14:creationId xmlns:p14="http://schemas.microsoft.com/office/powerpoint/2010/main" val="29994979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25736961-1928-4676-AA88-CC76EF190EBB}" type="datetimeFigureOut">
              <a:rPr lang="en-US" smtClean="0"/>
              <a:t>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9766532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74070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70359626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5736961-1928-4676-AA88-CC76EF190EBB}" type="datetimeFigureOut">
              <a:rPr lang="en-US" smtClean="0"/>
              <a:t>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9418067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5736961-1928-4676-AA88-CC76EF190EBB}" type="datetimeFigureOut">
              <a:rPr lang="en-US" smtClean="0"/>
              <a:t>2/4/2022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4118438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5736961-1928-4676-AA88-CC76EF190EBB}" type="datetimeFigureOut">
              <a:rPr lang="en-US" smtClean="0"/>
              <a:t>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7501721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5736961-1928-4676-AA88-CC76EF190EBB}" type="datetimeFigureOut">
              <a:rPr lang="en-US" smtClean="0"/>
              <a:t>2/4/2022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30244154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25736961-1928-4676-AA88-CC76EF190EBB}" type="datetimeFigureOut">
              <a:rPr lang="en-US" smtClean="0"/>
              <a:t>2/4/2022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1834458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736961-1928-4676-AA88-CC76EF190EBB}" type="datetimeFigureOut">
              <a:rPr lang="en-US" smtClean="0"/>
              <a:t>2/4/2022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330482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21187791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5736961-1928-4676-AA88-CC76EF190EBB}" type="datetimeFigureOut">
              <a:rPr lang="en-US" smtClean="0"/>
              <a:t>2/4/2022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7C8B336-2B18-4950-B14C-642076AB2394}" type="slidenum">
              <a:rPr lang="en-US" smtClean="0"/>
              <a:t>‹#›</a:t>
            </a:fld>
            <a:endParaRPr lang="en-US"/>
          </a:p>
        </p:txBody>
      </p:sp>
    </p:spTree>
    <p:extLst>
      <p:ext uri="{BB962C8B-B14F-4D97-AF65-F5344CB8AC3E}">
        <p14:creationId xmlns:p14="http://schemas.microsoft.com/office/powerpoint/2010/main" val="14241337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5736961-1928-4676-AA88-CC76EF190EBB}" type="datetimeFigureOut">
              <a:rPr lang="en-US" smtClean="0"/>
              <a:t>2/4/2022</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C8B336-2B18-4950-B14C-642076AB2394}" type="slidenum">
              <a:rPr lang="en-US" smtClean="0"/>
              <a:t>‹#›</a:t>
            </a:fld>
            <a:endParaRPr lang="en-US"/>
          </a:p>
        </p:txBody>
      </p:sp>
    </p:spTree>
    <p:extLst>
      <p:ext uri="{BB962C8B-B14F-4D97-AF65-F5344CB8AC3E}">
        <p14:creationId xmlns:p14="http://schemas.microsoft.com/office/powerpoint/2010/main" val="30559880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429552"/>
            <a:ext cx="9144000" cy="1912983"/>
          </a:xfrm>
        </p:spPr>
        <p:txBody>
          <a:bodyPr>
            <a:normAutofit/>
          </a:bodyPr>
          <a:lstStyle/>
          <a:p>
            <a:pPr marL="0" marR="0">
              <a:spcBef>
                <a:spcPts val="0"/>
              </a:spcBef>
              <a:spcAft>
                <a:spcPts val="0"/>
              </a:spcAft>
            </a:pPr>
            <a:r>
              <a:rPr lang="en-US" b="1" dirty="0">
                <a:effectLst/>
                <a:ea typeface="Times New Roman" panose="02020603050405020304" pitchFamily="18" charset="0"/>
              </a:rPr>
              <a:t>ENG 1121 </a:t>
            </a:r>
            <a:br>
              <a:rPr lang="en-US" b="1" dirty="0">
                <a:effectLst/>
                <a:ea typeface="Times New Roman" panose="02020603050405020304" pitchFamily="18" charset="0"/>
              </a:rPr>
            </a:br>
            <a:r>
              <a:rPr lang="en-US" b="1" dirty="0">
                <a:effectLst/>
                <a:ea typeface="Times New Roman" panose="02020603050405020304" pitchFamily="18" charset="0"/>
              </a:rPr>
              <a:t>English Composition 2 </a:t>
            </a:r>
            <a:endParaRPr lang="en-US" dirty="0">
              <a:cs typeface="Times New Roman" panose="02020603050405020304" pitchFamily="18" charset="0"/>
            </a:endParaRPr>
          </a:p>
        </p:txBody>
      </p:sp>
      <p:sp>
        <p:nvSpPr>
          <p:cNvPr id="3" name="Subtitle 2"/>
          <p:cNvSpPr>
            <a:spLocks noGrp="1"/>
          </p:cNvSpPr>
          <p:nvPr>
            <p:ph type="subTitle" idx="1"/>
          </p:nvPr>
        </p:nvSpPr>
        <p:spPr>
          <a:xfrm>
            <a:off x="1524000" y="4125127"/>
            <a:ext cx="9144000" cy="1975421"/>
          </a:xfrm>
        </p:spPr>
        <p:txBody>
          <a:bodyPr>
            <a:normAutofit fontScale="77500" lnSpcReduction="20000"/>
          </a:bodyPr>
          <a:lstStyle/>
          <a:p>
            <a:r>
              <a:rPr lang="en-US" sz="5400" i="1" dirty="0">
                <a:cs typeface="Times New Roman" panose="02020603050405020304" pitchFamily="18" charset="0"/>
              </a:rPr>
              <a:t>Objectives</a:t>
            </a:r>
          </a:p>
          <a:p>
            <a:r>
              <a:rPr lang="en-US" sz="4100" dirty="0">
                <a:cs typeface="Times New Roman" panose="02020603050405020304" pitchFamily="18" charset="0"/>
              </a:rPr>
              <a:t>Review your classmates’ </a:t>
            </a:r>
            <a:r>
              <a:rPr lang="en-US" sz="4100">
                <a:cs typeface="Times New Roman" panose="02020603050405020304" pitchFamily="18" charset="0"/>
              </a:rPr>
              <a:t>Core Values</a:t>
            </a:r>
            <a:endParaRPr lang="en-US" sz="4100" dirty="0">
              <a:cs typeface="Times New Roman" panose="02020603050405020304" pitchFamily="18" charset="0"/>
            </a:endParaRPr>
          </a:p>
          <a:p>
            <a:r>
              <a:rPr lang="en-US" sz="4100" dirty="0">
                <a:cs typeface="Times New Roman" panose="02020603050405020304" pitchFamily="18" charset="0"/>
              </a:rPr>
              <a:t>Define “discourse community”</a:t>
            </a:r>
          </a:p>
          <a:p>
            <a:r>
              <a:rPr lang="en-US" sz="4100" dirty="0">
                <a:cs typeface="Times New Roman" panose="02020603050405020304" pitchFamily="18" charset="0"/>
              </a:rPr>
              <a:t>Dissect Swales’ work</a:t>
            </a:r>
          </a:p>
          <a:p>
            <a:endParaRPr lang="en-US" sz="4100" dirty="0">
              <a:cs typeface="Times New Roman" panose="02020603050405020304" pitchFamily="18" charset="0"/>
            </a:endParaRPr>
          </a:p>
          <a:p>
            <a:endParaRPr lang="en-US" sz="4100" dirty="0">
              <a:cs typeface="Times New Roman" panose="02020603050405020304" pitchFamily="18" charset="0"/>
            </a:endParaRPr>
          </a:p>
          <a:p>
            <a:endParaRPr lang="en-US" sz="4100" dirty="0">
              <a:cs typeface="Times New Roman" panose="02020603050405020304" pitchFamily="18" charset="0"/>
            </a:endParaRPr>
          </a:p>
        </p:txBody>
      </p:sp>
      <p:pic>
        <p:nvPicPr>
          <p:cNvPr id="1026" name="Picture 2" descr="https://upload.wikimedia.org/wikipedia/en/3/30/City_Tech.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824532" y="206486"/>
            <a:ext cx="2114550" cy="2695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55013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Homework</a:t>
            </a:r>
          </a:p>
        </p:txBody>
      </p:sp>
      <p:sp>
        <p:nvSpPr>
          <p:cNvPr id="3" name="Content Placeholder 2"/>
          <p:cNvSpPr>
            <a:spLocks noGrp="1"/>
          </p:cNvSpPr>
          <p:nvPr>
            <p:ph idx="1"/>
          </p:nvPr>
        </p:nvSpPr>
        <p:spPr>
          <a:xfrm>
            <a:off x="838200" y="1431236"/>
            <a:ext cx="9458739" cy="5303672"/>
          </a:xfrm>
        </p:spPr>
        <p:txBody>
          <a:bodyPr>
            <a:normAutofit/>
          </a:bodyPr>
          <a:lstStyle/>
          <a:p>
            <a:pPr algn="l">
              <a:buFont typeface="Arial" panose="020B0604020202020204" pitchFamily="34" charset="0"/>
              <a:buChar char="•"/>
            </a:pPr>
            <a:r>
              <a:rPr lang="en-US" b="1" i="0" dirty="0">
                <a:solidFill>
                  <a:srgbClr val="444444"/>
                </a:solidFill>
                <a:effectLst/>
                <a:latin typeface="Lato" panose="020F0502020204030203" pitchFamily="34" charset="0"/>
              </a:rPr>
              <a:t>Write a Post/Submit an Assignment </a:t>
            </a:r>
            <a:r>
              <a:rPr lang="en-US" b="0" i="0" dirty="0">
                <a:solidFill>
                  <a:srgbClr val="444444"/>
                </a:solidFill>
                <a:effectLst/>
                <a:latin typeface="Lato" panose="020F0502020204030203" pitchFamily="34" charset="0"/>
              </a:rPr>
              <a:t>in which you do the following (approximately 200-250 words):</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Create a “</a:t>
            </a:r>
            <a:r>
              <a:rPr lang="en-US" b="0" i="0" u="none" strike="noStrike" dirty="0">
                <a:solidFill>
                  <a:srgbClr val="AD0000"/>
                </a:solidFill>
                <a:effectLst/>
                <a:latin typeface="Lato" panose="020F0502020204030203" pitchFamily="34" charset="0"/>
              </a:rPr>
              <a:t>double-entry journal</a:t>
            </a:r>
            <a:r>
              <a:rPr lang="en-US" b="0" i="0" dirty="0">
                <a:solidFill>
                  <a:srgbClr val="444444"/>
                </a:solidFill>
                <a:effectLst/>
                <a:latin typeface="Lato" panose="020F0502020204030203" pitchFamily="34" charset="0"/>
              </a:rPr>
              <a:t>” exploring </a:t>
            </a:r>
            <a:r>
              <a:rPr lang="en-US" b="1" i="0" dirty="0">
                <a:solidFill>
                  <a:srgbClr val="444444"/>
                </a:solidFill>
                <a:effectLst/>
                <a:latin typeface="Lato" panose="020F0502020204030203" pitchFamily="34" charset="0"/>
              </a:rPr>
              <a:t>two </a:t>
            </a:r>
            <a:r>
              <a:rPr lang="en-US" b="0" i="0" dirty="0">
                <a:solidFill>
                  <a:srgbClr val="444444"/>
                </a:solidFill>
                <a:effectLst/>
                <a:latin typeface="Lato" panose="020F0502020204030203" pitchFamily="34" charset="0"/>
              </a:rPr>
              <a:t>observations that Swales makes about discourse communities. To do this, use the </a:t>
            </a:r>
            <a:r>
              <a:rPr lang="en-US" b="1" i="0" dirty="0">
                <a:solidFill>
                  <a:srgbClr val="444444"/>
                </a:solidFill>
                <a:effectLst/>
                <a:latin typeface="Lato" panose="020F0502020204030203" pitchFamily="34" charset="0"/>
              </a:rPr>
              <a:t>two</a:t>
            </a:r>
            <a:r>
              <a:rPr lang="en-US" b="0" i="0" dirty="0">
                <a:solidFill>
                  <a:srgbClr val="444444"/>
                </a:solidFill>
                <a:effectLst/>
                <a:latin typeface="Lato" panose="020F0502020204030203" pitchFamily="34" charset="0"/>
              </a:rPr>
              <a:t> quotes </a:t>
            </a:r>
            <a:r>
              <a:rPr lang="en-US" b="1" i="0" dirty="0">
                <a:solidFill>
                  <a:srgbClr val="444444"/>
                </a:solidFill>
                <a:effectLst/>
                <a:latin typeface="Lato" panose="020F0502020204030203" pitchFamily="34" charset="0"/>
              </a:rPr>
              <a:t>from Swales’ work</a:t>
            </a:r>
            <a:r>
              <a:rPr lang="en-US" b="0" i="0" dirty="0">
                <a:solidFill>
                  <a:srgbClr val="444444"/>
                </a:solidFill>
                <a:effectLst/>
                <a:latin typeface="Lato" panose="020F0502020204030203" pitchFamily="34" charset="0"/>
              </a:rPr>
              <a:t> you found compelling. Write down each quotation and then </a:t>
            </a:r>
            <a:r>
              <a:rPr lang="en-US" b="1" i="0" dirty="0">
                <a:solidFill>
                  <a:srgbClr val="444444"/>
                </a:solidFill>
                <a:effectLst/>
                <a:latin typeface="Lato" panose="020F0502020204030203" pitchFamily="34" charset="0"/>
              </a:rPr>
              <a:t>explain </a:t>
            </a:r>
            <a:r>
              <a:rPr lang="en-US" b="0" i="0" dirty="0">
                <a:solidFill>
                  <a:srgbClr val="444444"/>
                </a:solidFill>
                <a:effectLst/>
                <a:latin typeface="Lato" panose="020F0502020204030203" pitchFamily="34" charset="0"/>
              </a:rPr>
              <a:t>what you found interesting or confusing.</a:t>
            </a:r>
          </a:p>
          <a:p>
            <a:pPr algn="l">
              <a:buFont typeface="Arial" panose="020B0604020202020204" pitchFamily="34" charset="0"/>
              <a:buChar char="•"/>
            </a:pPr>
            <a:r>
              <a:rPr lang="en-US" dirty="0">
                <a:solidFill>
                  <a:srgbClr val="444444"/>
                </a:solidFill>
                <a:latin typeface="Lato" panose="020F0502020204030203" pitchFamily="34" charset="0"/>
              </a:rPr>
              <a:t>P</a:t>
            </a:r>
            <a:r>
              <a:rPr lang="en-US" b="0" i="0" dirty="0">
                <a:solidFill>
                  <a:srgbClr val="444444"/>
                </a:solidFill>
                <a:effectLst/>
                <a:latin typeface="Lato" panose="020F0502020204030203" pitchFamily="34" charset="0"/>
              </a:rPr>
              <a:t>ublish the post under </a:t>
            </a:r>
            <a:r>
              <a:rPr lang="en-US" b="1" i="0" dirty="0">
                <a:solidFill>
                  <a:srgbClr val="444444"/>
                </a:solidFill>
                <a:effectLst/>
                <a:latin typeface="Lato" panose="020F0502020204030203" pitchFamily="34" charset="0"/>
              </a:rPr>
              <a:t>Unit 1 Work</a:t>
            </a:r>
            <a:r>
              <a:rPr lang="en-US" b="0" i="0" dirty="0">
                <a:solidFill>
                  <a:srgbClr val="444444"/>
                </a:solidFill>
                <a:effectLst/>
                <a:latin typeface="Lato" panose="020F0502020204030203" pitchFamily="34" charset="0"/>
              </a:rPr>
              <a:t> (which is under Student Work) by class time on </a:t>
            </a:r>
            <a:r>
              <a:rPr lang="en-US" b="1" i="0" dirty="0">
                <a:solidFill>
                  <a:srgbClr val="444444"/>
                </a:solidFill>
                <a:effectLst/>
                <a:latin typeface="Lato" panose="020F0502020204030203" pitchFamily="34" charset="0"/>
              </a:rPr>
              <a:t>Wednesday, February 9</a:t>
            </a:r>
            <a:r>
              <a:rPr lang="en-US" b="0" i="0" dirty="0">
                <a:solidFill>
                  <a:srgbClr val="444444"/>
                </a:solidFill>
                <a:effectLst/>
                <a:latin typeface="Lato" panose="020F0502020204030203" pitchFamily="34" charset="0"/>
              </a:rPr>
              <a:t>. Title it </a:t>
            </a:r>
            <a:r>
              <a:rPr lang="en-US" b="1" i="0" dirty="0">
                <a:solidFill>
                  <a:srgbClr val="444444"/>
                </a:solidFill>
                <a:effectLst/>
                <a:latin typeface="Lato" panose="020F0502020204030203" pitchFamily="34" charset="0"/>
              </a:rPr>
              <a:t>Full Name, Swales’ Quotes</a:t>
            </a:r>
            <a:r>
              <a:rPr lang="en-US" b="0" i="0" dirty="0">
                <a:solidFill>
                  <a:srgbClr val="444444"/>
                </a:solidFill>
                <a:effectLst/>
                <a:latin typeface="Lato" panose="020F0502020204030203" pitchFamily="34" charset="0"/>
              </a:rPr>
              <a:t>.</a:t>
            </a:r>
          </a:p>
          <a:p>
            <a:pPr marL="742950" lvl="1" indent="-285750" algn="l">
              <a:buFont typeface="Arial" panose="020B0604020202020204" pitchFamily="34" charset="0"/>
              <a:buChar char="•"/>
            </a:pPr>
            <a:r>
              <a:rPr lang="en-US" b="0" i="0" dirty="0">
                <a:solidFill>
                  <a:srgbClr val="444444"/>
                </a:solidFill>
                <a:effectLst/>
                <a:latin typeface="Lato" panose="020F0502020204030203" pitchFamily="34" charset="0"/>
              </a:rPr>
              <a:t>This is the first </a:t>
            </a:r>
            <a:r>
              <a:rPr lang="en-US" b="1" i="0" dirty="0">
                <a:solidFill>
                  <a:srgbClr val="444444"/>
                </a:solidFill>
                <a:effectLst/>
                <a:latin typeface="Lato" panose="020F0502020204030203" pitchFamily="34" charset="0"/>
              </a:rPr>
              <a:t>low-stakes writing assignment </a:t>
            </a:r>
            <a:r>
              <a:rPr lang="en-US" b="0" i="0" dirty="0">
                <a:solidFill>
                  <a:srgbClr val="444444"/>
                </a:solidFill>
                <a:effectLst/>
                <a:latin typeface="Lato" panose="020F0502020204030203" pitchFamily="34" charset="0"/>
              </a:rPr>
              <a:t>for this class! Remember: low-stakes assignments are worth </a:t>
            </a:r>
            <a:r>
              <a:rPr lang="en-US" b="1" i="0" dirty="0">
                <a:solidFill>
                  <a:srgbClr val="444444"/>
                </a:solidFill>
                <a:effectLst/>
                <a:latin typeface="Lato" panose="020F0502020204030203" pitchFamily="34" charset="0"/>
              </a:rPr>
              <a:t>30% of your overall grade</a:t>
            </a:r>
            <a:r>
              <a:rPr lang="en-US" b="0" i="0" dirty="0">
                <a:solidFill>
                  <a:srgbClr val="444444"/>
                </a:solidFill>
                <a:effectLst/>
                <a:latin typeface="Lato" panose="020F0502020204030203" pitchFamily="34" charset="0"/>
              </a:rPr>
              <a:t>!</a:t>
            </a:r>
          </a:p>
        </p:txBody>
      </p:sp>
      <p:pic>
        <p:nvPicPr>
          <p:cNvPr id="5122" name="Picture 2" descr="http://1.bp.blogspot.com/-GHrv6MYh1Hk/VH5brGh-_II/AAAAAAAAJWU/d1cDhPxst1w/s1600/mandatory-homework.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143561" y="3962401"/>
            <a:ext cx="2048439" cy="2895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524806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309A61D-5816-451A-9E80-F881BF05040B}"/>
              </a:ext>
            </a:extLst>
          </p:cNvPr>
          <p:cNvSpPr>
            <a:spLocks noGrp="1"/>
          </p:cNvSpPr>
          <p:nvPr>
            <p:ph type="title"/>
          </p:nvPr>
        </p:nvSpPr>
        <p:spPr>
          <a:xfrm>
            <a:off x="640080" y="325369"/>
            <a:ext cx="4368602" cy="1956841"/>
          </a:xfrm>
        </p:spPr>
        <p:txBody>
          <a:bodyPr anchor="b">
            <a:normAutofit/>
          </a:bodyPr>
          <a:lstStyle/>
          <a:p>
            <a:r>
              <a:rPr lang="en-US" sz="5400"/>
              <a:t>Core Values</a:t>
            </a:r>
          </a:p>
        </p:txBody>
      </p:sp>
      <p:sp>
        <p:nvSpPr>
          <p:cNvPr id="73"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7C91DD2A-0F5D-45F7-BAC2-23A8FB788F97}"/>
              </a:ext>
            </a:extLst>
          </p:cNvPr>
          <p:cNvSpPr>
            <a:spLocks noGrp="1"/>
          </p:cNvSpPr>
          <p:nvPr>
            <p:ph idx="1"/>
          </p:nvPr>
        </p:nvSpPr>
        <p:spPr>
          <a:xfrm>
            <a:off x="640080" y="2872899"/>
            <a:ext cx="4243589" cy="3320668"/>
          </a:xfrm>
        </p:spPr>
        <p:txBody>
          <a:bodyPr>
            <a:normAutofit/>
          </a:bodyPr>
          <a:lstStyle/>
          <a:p>
            <a:r>
              <a:rPr lang="en-US" sz="2200" dirty="0"/>
              <a:t>For the next 8 minutes, read other students’ Core Value paragraphs under Introductory Work (found under Student Work). </a:t>
            </a:r>
          </a:p>
          <a:p>
            <a:r>
              <a:rPr lang="en-US" sz="2200" dirty="0"/>
              <a:t>Briefly summarize a few of the core values that you read. </a:t>
            </a:r>
          </a:p>
          <a:p>
            <a:r>
              <a:rPr lang="en-US" sz="2200" dirty="0"/>
              <a:t>Were they like your own? How?</a:t>
            </a:r>
          </a:p>
        </p:txBody>
      </p:sp>
      <p:pic>
        <p:nvPicPr>
          <p:cNvPr id="2050" name="Picture 2" descr="How to Prevent Tree Roots in Sewer Pipes">
            <a:extLst>
              <a:ext uri="{FF2B5EF4-FFF2-40B4-BE49-F238E27FC236}">
                <a16:creationId xmlns:a16="http://schemas.microsoft.com/office/drawing/2014/main" id="{4352F9C1-774B-42F0-8A17-AE9B035F105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778" r="17802"/>
          <a:stretch/>
        </p:blipFill>
        <p:spPr bwMode="auto">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726450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119172"/>
          </a:xfrm>
        </p:spPr>
        <p:txBody>
          <a:bodyPr anchor="t">
            <a:normAutofit/>
          </a:bodyPr>
          <a:lstStyle/>
          <a:p>
            <a:pPr marL="0" indent="0">
              <a:buNone/>
            </a:pPr>
            <a:r>
              <a:rPr lang="en-US" sz="2200" dirty="0"/>
              <a:t>What was your initial assumption about what a “discourse community” was?</a:t>
            </a:r>
          </a:p>
          <a:p>
            <a:pPr marL="0" indent="0">
              <a:buNone/>
            </a:pPr>
            <a:r>
              <a:rPr lang="en-US" sz="2200" dirty="0"/>
              <a:t>What is the definition you learned through today’s assigned reading?</a:t>
            </a:r>
          </a:p>
          <a:p>
            <a:pPr marL="0" indent="0">
              <a:buNone/>
            </a:pPr>
            <a:r>
              <a:rPr lang="en-US" sz="2200" dirty="0">
                <a:sym typeface="Wingdings" panose="05000000000000000000" pitchFamily="2" charset="2"/>
              </a:rPr>
              <a:t>Here’s the definition in Wikipedia (at the time of Swales’ publication):</a:t>
            </a:r>
          </a:p>
          <a:p>
            <a:pPr marL="0" indent="0">
              <a:buNone/>
            </a:pPr>
            <a:r>
              <a:rPr lang="en-US" sz="2400" i="1" dirty="0"/>
              <a:t>A discourse community is a group of people who share a set of discourses, understood as basic values and assumptions, and ways of communicating about their goals. </a:t>
            </a:r>
            <a:endParaRPr lang="en-US" sz="2200" dirty="0"/>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092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786684"/>
          </a:xfrm>
        </p:spPr>
        <p:txBody>
          <a:bodyPr anchor="t">
            <a:normAutofit fontScale="92500" lnSpcReduction="20000"/>
          </a:bodyPr>
          <a:lstStyle/>
          <a:p>
            <a:pPr marL="0" indent="0">
              <a:buNone/>
            </a:pPr>
            <a:r>
              <a:rPr lang="en-US" sz="2300" dirty="0"/>
              <a:t>One way to decide if a group is a discourse community (DC) is to list criteria and ask questions based on that criteria (these are worded a little differently than in Swales’ text):</a:t>
            </a:r>
            <a:endParaRPr lang="en-US" sz="2300" i="1" dirty="0"/>
          </a:p>
          <a:p>
            <a:pPr marL="0" indent="0">
              <a:buNone/>
            </a:pPr>
            <a:r>
              <a:rPr lang="en-US" sz="2300" dirty="0"/>
              <a:t>Common public goals</a:t>
            </a:r>
          </a:p>
          <a:p>
            <a:pPr marL="0" indent="0">
              <a:buNone/>
            </a:pPr>
            <a:r>
              <a:rPr lang="en-US" sz="2300" dirty="0">
                <a:solidFill>
                  <a:srgbClr val="FF0000"/>
                </a:solidFill>
              </a:rPr>
              <a:t>What is this group’s goal?</a:t>
            </a:r>
          </a:p>
          <a:p>
            <a:pPr marL="0" indent="0">
              <a:buNone/>
            </a:pPr>
            <a:r>
              <a:rPr lang="en-US" sz="2300" dirty="0"/>
              <a:t>Methods of communicating among members </a:t>
            </a:r>
          </a:p>
          <a:p>
            <a:pPr marL="0" indent="0">
              <a:buNone/>
            </a:pPr>
            <a:r>
              <a:rPr lang="en-US" sz="2300" dirty="0">
                <a:solidFill>
                  <a:srgbClr val="FF0000"/>
                </a:solidFill>
              </a:rPr>
              <a:t>What are the </a:t>
            </a:r>
            <a:r>
              <a:rPr lang="en-US" sz="2300" b="1" dirty="0">
                <a:solidFill>
                  <a:srgbClr val="FF0000"/>
                </a:solidFill>
              </a:rPr>
              <a:t>ways</a:t>
            </a:r>
            <a:r>
              <a:rPr lang="en-US" sz="2300" dirty="0">
                <a:solidFill>
                  <a:srgbClr val="FF0000"/>
                </a:solidFill>
              </a:rPr>
              <a:t> this group communicate with each other?</a:t>
            </a:r>
          </a:p>
          <a:p>
            <a:pPr marL="0" indent="0">
              <a:buNone/>
            </a:pPr>
            <a:r>
              <a:rPr lang="en-US" sz="2300" dirty="0"/>
              <a:t>Genres that define the group </a:t>
            </a:r>
          </a:p>
          <a:p>
            <a:pPr marL="0" indent="0">
              <a:buNone/>
            </a:pPr>
            <a:r>
              <a:rPr lang="en-US" sz="2300" dirty="0">
                <a:solidFill>
                  <a:srgbClr val="FF0000"/>
                </a:solidFill>
              </a:rPr>
              <a:t>How does this group communicate with the </a:t>
            </a:r>
            <a:r>
              <a:rPr lang="en-US" sz="2300" b="1" dirty="0">
                <a:solidFill>
                  <a:srgbClr val="FF0000"/>
                </a:solidFill>
              </a:rPr>
              <a:t>outside world</a:t>
            </a:r>
            <a:r>
              <a:rPr lang="en-US" sz="2300" dirty="0">
                <a:solidFill>
                  <a:srgbClr val="FF0000"/>
                </a:solidFill>
              </a:rPr>
              <a:t>?</a:t>
            </a:r>
          </a:p>
          <a:p>
            <a:pPr marL="0" indent="0">
              <a:buNone/>
            </a:pPr>
            <a:r>
              <a:rPr lang="en-US" sz="2300" dirty="0"/>
              <a:t>A lexis </a:t>
            </a:r>
          </a:p>
          <a:p>
            <a:pPr marL="0" indent="0">
              <a:buNone/>
            </a:pPr>
            <a:r>
              <a:rPr lang="en-US" sz="2300" dirty="0">
                <a:solidFill>
                  <a:srgbClr val="FF0000"/>
                </a:solidFill>
              </a:rPr>
              <a:t>What is the “language” they use within their group?</a:t>
            </a:r>
          </a:p>
          <a:p>
            <a:pPr marL="0" indent="0">
              <a:buNone/>
            </a:pPr>
            <a:r>
              <a:rPr lang="en-US" sz="2300" dirty="0"/>
              <a:t>A standard of knowledge needed for membership</a:t>
            </a:r>
          </a:p>
          <a:p>
            <a:pPr marL="0" indent="0">
              <a:buNone/>
            </a:pPr>
            <a:r>
              <a:rPr lang="en-US" sz="2300" dirty="0">
                <a:solidFill>
                  <a:srgbClr val="FF0000"/>
                </a:solidFill>
              </a:rPr>
              <a:t>What does a person need to know before they can join this group?</a:t>
            </a:r>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8053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500"/>
                                        <p:tgtEl>
                                          <p:spTgt spid="3">
                                            <p:txEl>
                                              <p:pRg st="7" end="7"/>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3">
                                            <p:txEl>
                                              <p:pRg st="8" end="8"/>
                                            </p:txEl>
                                          </p:spTgt>
                                        </p:tgtEl>
                                        <p:attrNameLst>
                                          <p:attrName>style.visibility</p:attrName>
                                        </p:attrNameLst>
                                      </p:cBhvr>
                                      <p:to>
                                        <p:strVal val="visible"/>
                                      </p:to>
                                    </p:set>
                                    <p:animEffect transition="in" filter="fade">
                                      <p:cBhvr>
                                        <p:cTn id="47" dur="500"/>
                                        <p:tgtEl>
                                          <p:spTgt spid="3">
                                            <p:txEl>
                                              <p:pRg st="8" end="8"/>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3">
                                            <p:txEl>
                                              <p:pRg st="9" end="9"/>
                                            </p:txEl>
                                          </p:spTgt>
                                        </p:tgtEl>
                                        <p:attrNameLst>
                                          <p:attrName>style.visibility</p:attrName>
                                        </p:attrNameLst>
                                      </p:cBhvr>
                                      <p:to>
                                        <p:strVal val="visible"/>
                                      </p:to>
                                    </p:set>
                                    <p:animEffect transition="in" filter="fade">
                                      <p:cBhvr>
                                        <p:cTn id="52" dur="500"/>
                                        <p:tgtEl>
                                          <p:spTgt spid="3">
                                            <p:txEl>
                                              <p:pRg st="9" end="9"/>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3">
                                            <p:txEl>
                                              <p:pRg st="10" end="10"/>
                                            </p:txEl>
                                          </p:spTgt>
                                        </p:tgtEl>
                                        <p:attrNameLst>
                                          <p:attrName>style.visibility</p:attrName>
                                        </p:attrNameLst>
                                      </p:cBhvr>
                                      <p:to>
                                        <p:strVal val="visible"/>
                                      </p:to>
                                    </p:set>
                                    <p:animEffect transition="in" filter="fade">
                                      <p:cBhvr>
                                        <p:cTn id="57" dur="500"/>
                                        <p:tgtEl>
                                          <p:spTgt spid="3">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6"/>
            <a:ext cx="6959017" cy="4786684"/>
          </a:xfrm>
        </p:spPr>
        <p:txBody>
          <a:bodyPr anchor="t">
            <a:normAutofit/>
          </a:bodyPr>
          <a:lstStyle/>
          <a:p>
            <a:pPr marL="0" indent="0">
              <a:buNone/>
            </a:pPr>
            <a:r>
              <a:rPr lang="en-US" sz="2300" dirty="0"/>
              <a:t>Here are the new criteria that Swales introduces:</a:t>
            </a:r>
            <a:endParaRPr lang="en-US" sz="2300" i="1" dirty="0"/>
          </a:p>
          <a:p>
            <a:pPr marL="0" indent="0">
              <a:buNone/>
            </a:pPr>
            <a:r>
              <a:rPr lang="en-US" sz="2400" dirty="0"/>
              <a:t>Develops a sense of “</a:t>
            </a:r>
            <a:r>
              <a:rPr lang="en-US" sz="2400" dirty="0" err="1"/>
              <a:t>silential</a:t>
            </a:r>
            <a:r>
              <a:rPr lang="en-US" sz="2400" dirty="0"/>
              <a:t> relations”</a:t>
            </a:r>
          </a:p>
          <a:p>
            <a:pPr marL="0" indent="0">
              <a:buNone/>
            </a:pPr>
            <a:r>
              <a:rPr lang="en-US" sz="2400" dirty="0">
                <a:solidFill>
                  <a:srgbClr val="FF0000"/>
                </a:solidFill>
              </a:rPr>
              <a:t>Are there terms or actions that don’t need to be explained to a group member?</a:t>
            </a:r>
          </a:p>
          <a:p>
            <a:pPr marL="0" indent="0">
              <a:buNone/>
            </a:pPr>
            <a:r>
              <a:rPr lang="en-US" sz="2400" dirty="0"/>
              <a:t>Develops horizons of expectation</a:t>
            </a:r>
          </a:p>
          <a:p>
            <a:pPr marL="0" indent="0">
              <a:buNone/>
            </a:pPr>
            <a:r>
              <a:rPr lang="en-US" sz="2400" dirty="0">
                <a:solidFill>
                  <a:srgbClr val="FF0000"/>
                </a:solidFill>
              </a:rPr>
              <a:t>Are there “rhythms of activity,” a sense of history, and a value system that the group members recognize? </a:t>
            </a:r>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7206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41" name="Rectangle 76">
            <a:extLst>
              <a:ext uri="{FF2B5EF4-FFF2-40B4-BE49-F238E27FC236}">
                <a16:creationId xmlns:a16="http://schemas.microsoft.com/office/drawing/2014/main" id="{45D37F4E-DDB4-456B-97E0-9937730A0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88B808A-F5D0-4168-AF4A-A1A9D1A81F86}"/>
              </a:ext>
            </a:extLst>
          </p:cNvPr>
          <p:cNvSpPr>
            <a:spLocks noGrp="1"/>
          </p:cNvSpPr>
          <p:nvPr>
            <p:ph type="title"/>
          </p:nvPr>
        </p:nvSpPr>
        <p:spPr>
          <a:xfrm>
            <a:off x="572493" y="238539"/>
            <a:ext cx="11018520" cy="1434415"/>
          </a:xfrm>
        </p:spPr>
        <p:txBody>
          <a:bodyPr anchor="b">
            <a:normAutofit/>
          </a:bodyPr>
          <a:lstStyle/>
          <a:p>
            <a:r>
              <a:rPr lang="en-US" sz="5400" dirty="0"/>
              <a:t>Discourse Community</a:t>
            </a:r>
          </a:p>
        </p:txBody>
      </p:sp>
      <p:sp>
        <p:nvSpPr>
          <p:cNvPr id="1042" name="sketchy line">
            <a:extLst>
              <a:ext uri="{FF2B5EF4-FFF2-40B4-BE49-F238E27FC236}">
                <a16:creationId xmlns:a16="http://schemas.microsoft.com/office/drawing/2014/main" id="{B2DD41CD-8F47-4F56-AD12-4E2FF76969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2493" y="1681544"/>
            <a:ext cx="10972800" cy="18288"/>
          </a:xfrm>
          <a:custGeom>
            <a:avLst/>
            <a:gdLst>
              <a:gd name="connsiteX0" fmla="*/ 0 w 10972800"/>
              <a:gd name="connsiteY0" fmla="*/ 0 h 18288"/>
              <a:gd name="connsiteX1" fmla="*/ 356616 w 10972800"/>
              <a:gd name="connsiteY1" fmla="*/ 0 h 18288"/>
              <a:gd name="connsiteX2" fmla="*/ 1042416 w 10972800"/>
              <a:gd name="connsiteY2" fmla="*/ 0 h 18288"/>
              <a:gd name="connsiteX3" fmla="*/ 1947672 w 10972800"/>
              <a:gd name="connsiteY3" fmla="*/ 0 h 18288"/>
              <a:gd name="connsiteX4" fmla="*/ 2633472 w 10972800"/>
              <a:gd name="connsiteY4" fmla="*/ 0 h 18288"/>
              <a:gd name="connsiteX5" fmla="*/ 2990088 w 10972800"/>
              <a:gd name="connsiteY5" fmla="*/ 0 h 18288"/>
              <a:gd name="connsiteX6" fmla="*/ 3456432 w 10972800"/>
              <a:gd name="connsiteY6" fmla="*/ 0 h 18288"/>
              <a:gd name="connsiteX7" fmla="*/ 4361688 w 10972800"/>
              <a:gd name="connsiteY7" fmla="*/ 0 h 18288"/>
              <a:gd name="connsiteX8" fmla="*/ 5266944 w 10972800"/>
              <a:gd name="connsiteY8" fmla="*/ 0 h 18288"/>
              <a:gd name="connsiteX9" fmla="*/ 6172200 w 10972800"/>
              <a:gd name="connsiteY9" fmla="*/ 0 h 18288"/>
              <a:gd name="connsiteX10" fmla="*/ 6528816 w 10972800"/>
              <a:gd name="connsiteY10" fmla="*/ 0 h 18288"/>
              <a:gd name="connsiteX11" fmla="*/ 7214616 w 10972800"/>
              <a:gd name="connsiteY11" fmla="*/ 0 h 18288"/>
              <a:gd name="connsiteX12" fmla="*/ 7790688 w 10972800"/>
              <a:gd name="connsiteY12" fmla="*/ 0 h 18288"/>
              <a:gd name="connsiteX13" fmla="*/ 8147304 w 10972800"/>
              <a:gd name="connsiteY13" fmla="*/ 0 h 18288"/>
              <a:gd name="connsiteX14" fmla="*/ 9052560 w 10972800"/>
              <a:gd name="connsiteY14" fmla="*/ 0 h 18288"/>
              <a:gd name="connsiteX15" fmla="*/ 9409176 w 10972800"/>
              <a:gd name="connsiteY15" fmla="*/ 0 h 18288"/>
              <a:gd name="connsiteX16" fmla="*/ 9765792 w 10972800"/>
              <a:gd name="connsiteY16" fmla="*/ 0 h 18288"/>
              <a:gd name="connsiteX17" fmla="*/ 10341864 w 10972800"/>
              <a:gd name="connsiteY17" fmla="*/ 0 h 18288"/>
              <a:gd name="connsiteX18" fmla="*/ 10972800 w 10972800"/>
              <a:gd name="connsiteY18" fmla="*/ 0 h 18288"/>
              <a:gd name="connsiteX19" fmla="*/ 10972800 w 10972800"/>
              <a:gd name="connsiteY19" fmla="*/ 18288 h 18288"/>
              <a:gd name="connsiteX20" fmla="*/ 10177272 w 10972800"/>
              <a:gd name="connsiteY20" fmla="*/ 18288 h 18288"/>
              <a:gd name="connsiteX21" fmla="*/ 9820656 w 10972800"/>
              <a:gd name="connsiteY21" fmla="*/ 18288 h 18288"/>
              <a:gd name="connsiteX22" fmla="*/ 9464040 w 10972800"/>
              <a:gd name="connsiteY22" fmla="*/ 18288 h 18288"/>
              <a:gd name="connsiteX23" fmla="*/ 8778240 w 10972800"/>
              <a:gd name="connsiteY23" fmla="*/ 18288 h 18288"/>
              <a:gd name="connsiteX24" fmla="*/ 8421624 w 10972800"/>
              <a:gd name="connsiteY24" fmla="*/ 18288 h 18288"/>
              <a:gd name="connsiteX25" fmla="*/ 7735824 w 10972800"/>
              <a:gd name="connsiteY25" fmla="*/ 18288 h 18288"/>
              <a:gd name="connsiteX26" fmla="*/ 6940296 w 10972800"/>
              <a:gd name="connsiteY26" fmla="*/ 18288 h 18288"/>
              <a:gd name="connsiteX27" fmla="*/ 6254496 w 10972800"/>
              <a:gd name="connsiteY27" fmla="*/ 18288 h 18288"/>
              <a:gd name="connsiteX28" fmla="*/ 5458968 w 10972800"/>
              <a:gd name="connsiteY28" fmla="*/ 18288 h 18288"/>
              <a:gd name="connsiteX29" fmla="*/ 4663440 w 10972800"/>
              <a:gd name="connsiteY29" fmla="*/ 18288 h 18288"/>
              <a:gd name="connsiteX30" fmla="*/ 4306824 w 10972800"/>
              <a:gd name="connsiteY30" fmla="*/ 18288 h 18288"/>
              <a:gd name="connsiteX31" fmla="*/ 3840480 w 10972800"/>
              <a:gd name="connsiteY31" fmla="*/ 18288 h 18288"/>
              <a:gd name="connsiteX32" fmla="*/ 3264408 w 10972800"/>
              <a:gd name="connsiteY32" fmla="*/ 18288 h 18288"/>
              <a:gd name="connsiteX33" fmla="*/ 2578608 w 10972800"/>
              <a:gd name="connsiteY33" fmla="*/ 18288 h 18288"/>
              <a:gd name="connsiteX34" fmla="*/ 1673352 w 10972800"/>
              <a:gd name="connsiteY34" fmla="*/ 18288 h 18288"/>
              <a:gd name="connsiteX35" fmla="*/ 877824 w 10972800"/>
              <a:gd name="connsiteY35" fmla="*/ 18288 h 18288"/>
              <a:gd name="connsiteX36" fmla="*/ 0 w 10972800"/>
              <a:gd name="connsiteY36" fmla="*/ 18288 h 18288"/>
              <a:gd name="connsiteX37" fmla="*/ 0 w 10972800"/>
              <a:gd name="connsiteY37"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0972800" h="18288" fill="none" extrusionOk="0">
                <a:moveTo>
                  <a:pt x="0" y="0"/>
                </a:moveTo>
                <a:cubicBezTo>
                  <a:pt x="165916" y="-1866"/>
                  <a:pt x="188720" y="13756"/>
                  <a:pt x="356616" y="0"/>
                </a:cubicBezTo>
                <a:cubicBezTo>
                  <a:pt x="524512" y="-13756"/>
                  <a:pt x="734781" y="8922"/>
                  <a:pt x="1042416" y="0"/>
                </a:cubicBezTo>
                <a:cubicBezTo>
                  <a:pt x="1350051" y="-8922"/>
                  <a:pt x="1595982" y="-26315"/>
                  <a:pt x="1947672" y="0"/>
                </a:cubicBezTo>
                <a:cubicBezTo>
                  <a:pt x="2299362" y="26315"/>
                  <a:pt x="2292691" y="-19526"/>
                  <a:pt x="2633472" y="0"/>
                </a:cubicBezTo>
                <a:cubicBezTo>
                  <a:pt x="2974253" y="19526"/>
                  <a:pt x="2857309" y="10773"/>
                  <a:pt x="2990088" y="0"/>
                </a:cubicBezTo>
                <a:cubicBezTo>
                  <a:pt x="3122867" y="-10773"/>
                  <a:pt x="3359343" y="7194"/>
                  <a:pt x="3456432" y="0"/>
                </a:cubicBezTo>
                <a:cubicBezTo>
                  <a:pt x="3553521" y="-7194"/>
                  <a:pt x="4136258" y="5108"/>
                  <a:pt x="4361688" y="0"/>
                </a:cubicBezTo>
                <a:cubicBezTo>
                  <a:pt x="4587118" y="-5108"/>
                  <a:pt x="4992424" y="-42958"/>
                  <a:pt x="5266944" y="0"/>
                </a:cubicBezTo>
                <a:cubicBezTo>
                  <a:pt x="5541464" y="42958"/>
                  <a:pt x="5882966" y="-3430"/>
                  <a:pt x="6172200" y="0"/>
                </a:cubicBezTo>
                <a:cubicBezTo>
                  <a:pt x="6461434" y="3430"/>
                  <a:pt x="6432127" y="6688"/>
                  <a:pt x="6528816" y="0"/>
                </a:cubicBezTo>
                <a:cubicBezTo>
                  <a:pt x="6625505" y="-6688"/>
                  <a:pt x="6916805" y="-436"/>
                  <a:pt x="7214616" y="0"/>
                </a:cubicBezTo>
                <a:cubicBezTo>
                  <a:pt x="7512427" y="436"/>
                  <a:pt x="7626159" y="-6909"/>
                  <a:pt x="7790688" y="0"/>
                </a:cubicBezTo>
                <a:cubicBezTo>
                  <a:pt x="7955217" y="6909"/>
                  <a:pt x="8048891" y="15307"/>
                  <a:pt x="8147304" y="0"/>
                </a:cubicBezTo>
                <a:cubicBezTo>
                  <a:pt x="8245717" y="-15307"/>
                  <a:pt x="8645618" y="-11734"/>
                  <a:pt x="9052560" y="0"/>
                </a:cubicBezTo>
                <a:cubicBezTo>
                  <a:pt x="9459502" y="11734"/>
                  <a:pt x="9320584" y="8388"/>
                  <a:pt x="9409176" y="0"/>
                </a:cubicBezTo>
                <a:cubicBezTo>
                  <a:pt x="9497768" y="-8388"/>
                  <a:pt x="9644192" y="8379"/>
                  <a:pt x="9765792" y="0"/>
                </a:cubicBezTo>
                <a:cubicBezTo>
                  <a:pt x="9887392" y="-8379"/>
                  <a:pt x="10105220" y="-12663"/>
                  <a:pt x="10341864" y="0"/>
                </a:cubicBezTo>
                <a:cubicBezTo>
                  <a:pt x="10578508" y="12663"/>
                  <a:pt x="10773103" y="-5786"/>
                  <a:pt x="10972800" y="0"/>
                </a:cubicBezTo>
                <a:cubicBezTo>
                  <a:pt x="10972146" y="8818"/>
                  <a:pt x="10972240" y="13823"/>
                  <a:pt x="10972800" y="18288"/>
                </a:cubicBezTo>
                <a:cubicBezTo>
                  <a:pt x="10588778" y="31598"/>
                  <a:pt x="10543381" y="-12698"/>
                  <a:pt x="10177272" y="18288"/>
                </a:cubicBezTo>
                <a:cubicBezTo>
                  <a:pt x="9811163" y="49274"/>
                  <a:pt x="9996817" y="25662"/>
                  <a:pt x="9820656" y="18288"/>
                </a:cubicBezTo>
                <a:cubicBezTo>
                  <a:pt x="9644495" y="10914"/>
                  <a:pt x="9607007" y="31631"/>
                  <a:pt x="9464040" y="18288"/>
                </a:cubicBezTo>
                <a:cubicBezTo>
                  <a:pt x="9321073" y="4945"/>
                  <a:pt x="9114189" y="28940"/>
                  <a:pt x="8778240" y="18288"/>
                </a:cubicBezTo>
                <a:cubicBezTo>
                  <a:pt x="8442291" y="7636"/>
                  <a:pt x="8594763" y="987"/>
                  <a:pt x="8421624" y="18288"/>
                </a:cubicBezTo>
                <a:cubicBezTo>
                  <a:pt x="8248485" y="35589"/>
                  <a:pt x="7929515" y="37573"/>
                  <a:pt x="7735824" y="18288"/>
                </a:cubicBezTo>
                <a:cubicBezTo>
                  <a:pt x="7542133" y="-997"/>
                  <a:pt x="7252504" y="33858"/>
                  <a:pt x="6940296" y="18288"/>
                </a:cubicBezTo>
                <a:cubicBezTo>
                  <a:pt x="6628088" y="2718"/>
                  <a:pt x="6528503" y="48389"/>
                  <a:pt x="6254496" y="18288"/>
                </a:cubicBezTo>
                <a:cubicBezTo>
                  <a:pt x="5980489" y="-11813"/>
                  <a:pt x="5695784" y="-3740"/>
                  <a:pt x="5458968" y="18288"/>
                </a:cubicBezTo>
                <a:cubicBezTo>
                  <a:pt x="5222152" y="40316"/>
                  <a:pt x="5010751" y="19095"/>
                  <a:pt x="4663440" y="18288"/>
                </a:cubicBezTo>
                <a:cubicBezTo>
                  <a:pt x="4316129" y="17481"/>
                  <a:pt x="4425552" y="1606"/>
                  <a:pt x="4306824" y="18288"/>
                </a:cubicBezTo>
                <a:cubicBezTo>
                  <a:pt x="4188096" y="34970"/>
                  <a:pt x="3941535" y="7481"/>
                  <a:pt x="3840480" y="18288"/>
                </a:cubicBezTo>
                <a:cubicBezTo>
                  <a:pt x="3739425" y="29095"/>
                  <a:pt x="3402388" y="17641"/>
                  <a:pt x="3264408" y="18288"/>
                </a:cubicBezTo>
                <a:cubicBezTo>
                  <a:pt x="3126428" y="18935"/>
                  <a:pt x="2776779" y="9983"/>
                  <a:pt x="2578608" y="18288"/>
                </a:cubicBezTo>
                <a:cubicBezTo>
                  <a:pt x="2380437" y="26593"/>
                  <a:pt x="1909468" y="25818"/>
                  <a:pt x="1673352" y="18288"/>
                </a:cubicBezTo>
                <a:cubicBezTo>
                  <a:pt x="1437236" y="10758"/>
                  <a:pt x="1131180" y="49884"/>
                  <a:pt x="877824" y="18288"/>
                </a:cubicBezTo>
                <a:cubicBezTo>
                  <a:pt x="624468" y="-13308"/>
                  <a:pt x="206753" y="2195"/>
                  <a:pt x="0" y="18288"/>
                </a:cubicBezTo>
                <a:cubicBezTo>
                  <a:pt x="313" y="10654"/>
                  <a:pt x="-263" y="4056"/>
                  <a:pt x="0" y="0"/>
                </a:cubicBezTo>
                <a:close/>
              </a:path>
              <a:path w="10972800" h="18288" stroke="0" extrusionOk="0">
                <a:moveTo>
                  <a:pt x="0" y="0"/>
                </a:moveTo>
                <a:cubicBezTo>
                  <a:pt x="164017" y="-17675"/>
                  <a:pt x="309425" y="9913"/>
                  <a:pt x="466344" y="0"/>
                </a:cubicBezTo>
                <a:cubicBezTo>
                  <a:pt x="623263" y="-9913"/>
                  <a:pt x="659300" y="-14524"/>
                  <a:pt x="822960" y="0"/>
                </a:cubicBezTo>
                <a:cubicBezTo>
                  <a:pt x="986620" y="14524"/>
                  <a:pt x="1105222" y="-16481"/>
                  <a:pt x="1289304" y="0"/>
                </a:cubicBezTo>
                <a:cubicBezTo>
                  <a:pt x="1473386" y="16481"/>
                  <a:pt x="1693223" y="26161"/>
                  <a:pt x="1975104" y="0"/>
                </a:cubicBezTo>
                <a:cubicBezTo>
                  <a:pt x="2256985" y="-26161"/>
                  <a:pt x="2435781" y="23061"/>
                  <a:pt x="2770632" y="0"/>
                </a:cubicBezTo>
                <a:cubicBezTo>
                  <a:pt x="3105483" y="-23061"/>
                  <a:pt x="3247479" y="-44011"/>
                  <a:pt x="3675888" y="0"/>
                </a:cubicBezTo>
                <a:cubicBezTo>
                  <a:pt x="4104297" y="44011"/>
                  <a:pt x="4280918" y="4017"/>
                  <a:pt x="4581144" y="0"/>
                </a:cubicBezTo>
                <a:cubicBezTo>
                  <a:pt x="4881370" y="-4017"/>
                  <a:pt x="5021699" y="-11889"/>
                  <a:pt x="5157216" y="0"/>
                </a:cubicBezTo>
                <a:cubicBezTo>
                  <a:pt x="5292733" y="11889"/>
                  <a:pt x="5603398" y="-17698"/>
                  <a:pt x="5952744" y="0"/>
                </a:cubicBezTo>
                <a:cubicBezTo>
                  <a:pt x="6302090" y="17698"/>
                  <a:pt x="6353093" y="-11909"/>
                  <a:pt x="6638544" y="0"/>
                </a:cubicBezTo>
                <a:cubicBezTo>
                  <a:pt x="6923995" y="11909"/>
                  <a:pt x="7053404" y="21630"/>
                  <a:pt x="7214616" y="0"/>
                </a:cubicBezTo>
                <a:cubicBezTo>
                  <a:pt x="7375828" y="-21630"/>
                  <a:pt x="7837963" y="3886"/>
                  <a:pt x="8010144" y="0"/>
                </a:cubicBezTo>
                <a:cubicBezTo>
                  <a:pt x="8182325" y="-3886"/>
                  <a:pt x="8224183" y="16009"/>
                  <a:pt x="8366760" y="0"/>
                </a:cubicBezTo>
                <a:cubicBezTo>
                  <a:pt x="8509337" y="-16009"/>
                  <a:pt x="8687920" y="-5720"/>
                  <a:pt x="8942832" y="0"/>
                </a:cubicBezTo>
                <a:cubicBezTo>
                  <a:pt x="9197744" y="5720"/>
                  <a:pt x="9368437" y="20479"/>
                  <a:pt x="9628632" y="0"/>
                </a:cubicBezTo>
                <a:cubicBezTo>
                  <a:pt x="9888827" y="-20479"/>
                  <a:pt x="10560858" y="-20746"/>
                  <a:pt x="10972800" y="0"/>
                </a:cubicBezTo>
                <a:cubicBezTo>
                  <a:pt x="10972186" y="5722"/>
                  <a:pt x="10972980" y="12495"/>
                  <a:pt x="10972800" y="18288"/>
                </a:cubicBezTo>
                <a:cubicBezTo>
                  <a:pt x="10786146" y="12536"/>
                  <a:pt x="10623717" y="14033"/>
                  <a:pt x="10506456" y="18288"/>
                </a:cubicBezTo>
                <a:cubicBezTo>
                  <a:pt x="10389195" y="22543"/>
                  <a:pt x="10296178" y="20107"/>
                  <a:pt x="10149840" y="18288"/>
                </a:cubicBezTo>
                <a:cubicBezTo>
                  <a:pt x="10003502" y="16469"/>
                  <a:pt x="9767530" y="28891"/>
                  <a:pt x="9464040" y="18288"/>
                </a:cubicBezTo>
                <a:cubicBezTo>
                  <a:pt x="9160550" y="7685"/>
                  <a:pt x="9229050" y="2659"/>
                  <a:pt x="8997696" y="18288"/>
                </a:cubicBezTo>
                <a:cubicBezTo>
                  <a:pt x="8766342" y="33917"/>
                  <a:pt x="8340136" y="34864"/>
                  <a:pt x="8092440" y="18288"/>
                </a:cubicBezTo>
                <a:cubicBezTo>
                  <a:pt x="7844744" y="1712"/>
                  <a:pt x="7863720" y="27405"/>
                  <a:pt x="7735824" y="18288"/>
                </a:cubicBezTo>
                <a:cubicBezTo>
                  <a:pt x="7607928" y="9171"/>
                  <a:pt x="7323619" y="461"/>
                  <a:pt x="7050024" y="18288"/>
                </a:cubicBezTo>
                <a:cubicBezTo>
                  <a:pt x="6776429" y="36115"/>
                  <a:pt x="6787899" y="28206"/>
                  <a:pt x="6693408" y="18288"/>
                </a:cubicBezTo>
                <a:cubicBezTo>
                  <a:pt x="6598917" y="8370"/>
                  <a:pt x="6395231" y="19114"/>
                  <a:pt x="6227064" y="18288"/>
                </a:cubicBezTo>
                <a:cubicBezTo>
                  <a:pt x="6058897" y="17462"/>
                  <a:pt x="5618582" y="1091"/>
                  <a:pt x="5431536" y="18288"/>
                </a:cubicBezTo>
                <a:cubicBezTo>
                  <a:pt x="5244490" y="35485"/>
                  <a:pt x="4729797" y="-9650"/>
                  <a:pt x="4526280" y="18288"/>
                </a:cubicBezTo>
                <a:cubicBezTo>
                  <a:pt x="4322763" y="46226"/>
                  <a:pt x="4216797" y="756"/>
                  <a:pt x="4059936" y="18288"/>
                </a:cubicBezTo>
                <a:cubicBezTo>
                  <a:pt x="3903075" y="35820"/>
                  <a:pt x="3537912" y="42098"/>
                  <a:pt x="3374136" y="18288"/>
                </a:cubicBezTo>
                <a:cubicBezTo>
                  <a:pt x="3210360" y="-5522"/>
                  <a:pt x="3126842" y="39135"/>
                  <a:pt x="2907792" y="18288"/>
                </a:cubicBezTo>
                <a:cubicBezTo>
                  <a:pt x="2688742" y="-2559"/>
                  <a:pt x="2490436" y="34100"/>
                  <a:pt x="2112264" y="18288"/>
                </a:cubicBezTo>
                <a:cubicBezTo>
                  <a:pt x="1734092" y="2476"/>
                  <a:pt x="1744622" y="-7274"/>
                  <a:pt x="1536192" y="18288"/>
                </a:cubicBezTo>
                <a:cubicBezTo>
                  <a:pt x="1327762" y="43850"/>
                  <a:pt x="1189025" y="6435"/>
                  <a:pt x="1069848" y="18288"/>
                </a:cubicBezTo>
                <a:cubicBezTo>
                  <a:pt x="950671" y="30141"/>
                  <a:pt x="858345" y="33684"/>
                  <a:pt x="713232" y="18288"/>
                </a:cubicBezTo>
                <a:cubicBezTo>
                  <a:pt x="568119" y="2892"/>
                  <a:pt x="250292" y="5410"/>
                  <a:pt x="0" y="18288"/>
                </a:cubicBezTo>
                <a:cubicBezTo>
                  <a:pt x="465" y="13062"/>
                  <a:pt x="-894" y="9029"/>
                  <a:pt x="0" y="0"/>
                </a:cubicBezTo>
                <a:close/>
              </a:path>
            </a:pathLst>
          </a:custGeom>
          <a:solidFill>
            <a:schemeClr val="accent2">
              <a:alpha val="75000"/>
            </a:schemeClr>
          </a:solidFill>
          <a:ln w="44450" cap="rnd">
            <a:solidFill>
              <a:schemeClr val="accent2">
                <a:alpha val="75000"/>
              </a:schemeClr>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8C08790C-95AF-4D17-BA72-DB9F4D39EB97}"/>
              </a:ext>
            </a:extLst>
          </p:cNvPr>
          <p:cNvSpPr>
            <a:spLocks noGrp="1"/>
          </p:cNvSpPr>
          <p:nvPr>
            <p:ph idx="1"/>
          </p:nvPr>
        </p:nvSpPr>
        <p:spPr>
          <a:xfrm>
            <a:off x="572492" y="2071315"/>
            <a:ext cx="6959017" cy="4309819"/>
          </a:xfrm>
        </p:spPr>
        <p:txBody>
          <a:bodyPr anchor="t">
            <a:normAutofit fontScale="92500" lnSpcReduction="20000"/>
          </a:bodyPr>
          <a:lstStyle/>
          <a:p>
            <a:pPr marL="0" indent="0">
              <a:buNone/>
            </a:pPr>
            <a:r>
              <a:rPr lang="en-US" sz="2300" b="1" dirty="0"/>
              <a:t>What discourse communities might you belong to?</a:t>
            </a:r>
          </a:p>
          <a:p>
            <a:pPr marL="0" indent="0">
              <a:buNone/>
            </a:pPr>
            <a:endParaRPr lang="en-US" sz="2300" dirty="0"/>
          </a:p>
          <a:p>
            <a:pPr marL="0" indent="0">
              <a:buNone/>
            </a:pPr>
            <a:r>
              <a:rPr lang="en-US" sz="2300" i="1" dirty="0"/>
              <a:t>For example, one DC I belong to is a writer’s group. We share our drafts of creative writing with each other and critique them in order to make our writing stronger. We mainly communicate through email or Zoom, but we used to meet on a monthly basis before COVID. At times we share our writing at readings, or, if we get published, we let the outside world know via social media. We use vocab like “pacing” “description,” “story arc,” etc. Many of us have MFAs or BFAs in creative writing, but really, the only requirement is a desire to improve one’s writing.</a:t>
            </a:r>
          </a:p>
          <a:p>
            <a:pPr marL="0" indent="0">
              <a:buNone/>
            </a:pPr>
            <a:endParaRPr lang="en-US" sz="2300" dirty="0"/>
          </a:p>
          <a:p>
            <a:pPr marL="0" indent="0">
              <a:buNone/>
            </a:pPr>
            <a:r>
              <a:rPr lang="en-US" sz="2300" b="1" dirty="0"/>
              <a:t>Take a few minutes to think about this. Share your DC with a neighbor.</a:t>
            </a:r>
            <a:endParaRPr lang="en-US" sz="2300" dirty="0">
              <a:solidFill>
                <a:srgbClr val="FF0000"/>
              </a:solidFill>
            </a:endParaRPr>
          </a:p>
          <a:p>
            <a:pPr marL="0" indent="0">
              <a:buNone/>
            </a:pPr>
            <a:endParaRPr lang="en-US" sz="2200" dirty="0"/>
          </a:p>
        </p:txBody>
      </p:sp>
      <p:pic>
        <p:nvPicPr>
          <p:cNvPr id="1026" name="Picture 2" descr="Designing for Different Groups | AnchorPointe Graphics">
            <a:extLst>
              <a:ext uri="{FF2B5EF4-FFF2-40B4-BE49-F238E27FC236}">
                <a16:creationId xmlns:a16="http://schemas.microsoft.com/office/drawing/2014/main" id="{0891A8FD-6750-4027-A34D-8DED6DB8AE38}"/>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3441" r="22444" b="2"/>
          <a:stretch/>
        </p:blipFill>
        <p:spPr bwMode="auto">
          <a:xfrm>
            <a:off x="7675658" y="2093976"/>
            <a:ext cx="3941064" cy="4096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9333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743AA782-23D1-4521-8CAD-47662984AA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6DA175-21D9-47D7-8EBB-EC7A7622B7AA}"/>
              </a:ext>
            </a:extLst>
          </p:cNvPr>
          <p:cNvSpPr>
            <a:spLocks noGrp="1"/>
          </p:cNvSpPr>
          <p:nvPr>
            <p:ph type="title"/>
          </p:nvPr>
        </p:nvSpPr>
        <p:spPr>
          <a:xfrm>
            <a:off x="630936" y="640080"/>
            <a:ext cx="4818888" cy="1481328"/>
          </a:xfrm>
        </p:spPr>
        <p:txBody>
          <a:bodyPr anchor="b">
            <a:normAutofit/>
          </a:bodyPr>
          <a:lstStyle/>
          <a:p>
            <a:r>
              <a:rPr lang="en-US" sz="3400" dirty="0"/>
              <a:t>Double-entry journals</a:t>
            </a:r>
          </a:p>
        </p:txBody>
      </p:sp>
      <p:sp>
        <p:nvSpPr>
          <p:cNvPr id="73" name="sketch line">
            <a:extLst>
              <a:ext uri="{FF2B5EF4-FFF2-40B4-BE49-F238E27FC236}">
                <a16:creationId xmlns:a16="http://schemas.microsoft.com/office/drawing/2014/main" id="{71877DBC-BB60-40F0-AC93-2ACDBAAE60C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8B0A9B-EB26-4AA7-94F1-A4C0C44F268D}"/>
              </a:ext>
            </a:extLst>
          </p:cNvPr>
          <p:cNvSpPr>
            <a:spLocks noGrp="1"/>
          </p:cNvSpPr>
          <p:nvPr>
            <p:ph idx="1"/>
          </p:nvPr>
        </p:nvSpPr>
        <p:spPr>
          <a:xfrm>
            <a:off x="630936" y="2660904"/>
            <a:ext cx="4818888" cy="3547872"/>
          </a:xfrm>
        </p:spPr>
        <p:txBody>
          <a:bodyPr anchor="t">
            <a:normAutofit/>
          </a:bodyPr>
          <a:lstStyle/>
          <a:p>
            <a:pPr marL="0" indent="0">
              <a:buNone/>
            </a:pPr>
            <a:r>
              <a:rPr lang="en-US" sz="1700" dirty="0"/>
              <a:t>“A double entry reading journal is one way to interact with what we read, increase critical thinking skills, and create a meaningful construction–namely, a better understanding of what we read.”</a:t>
            </a:r>
          </a:p>
          <a:p>
            <a:pPr marL="0" indent="0">
              <a:buNone/>
            </a:pPr>
            <a:r>
              <a:rPr lang="en-US" sz="1700" dirty="0"/>
              <a:t>The reason I asked you to review the resource about using double-entry journals is that this can be a tool for you as you go through this class and others. </a:t>
            </a:r>
          </a:p>
          <a:p>
            <a:pPr marL="0" indent="0">
              <a:buNone/>
            </a:pPr>
            <a:r>
              <a:rPr lang="en-US" sz="1700" dirty="0"/>
              <a:t>When you see a section or a quote in any text, you can either highlight or copy it down, and then pose your ideas, questions, etc., next to it, and that way you have a record of these thoughts for later use. (When we do the research section of this class, this will most certainly be handy!)</a:t>
            </a:r>
          </a:p>
        </p:txBody>
      </p:sp>
      <p:pic>
        <p:nvPicPr>
          <p:cNvPr id="2050" name="Picture 2" descr="Double-entry journals: a flexible reading comprehension tool – On the same  page">
            <a:extLst>
              <a:ext uri="{FF2B5EF4-FFF2-40B4-BE49-F238E27FC236}">
                <a16:creationId xmlns:a16="http://schemas.microsoft.com/office/drawing/2014/main" id="{0F305833-5D05-44EB-8CB5-EC1305EA792D}"/>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099048" y="3797964"/>
            <a:ext cx="5458968" cy="256571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20EDD9C8-C713-4DED-80ED-07A4FFAE2049}"/>
              </a:ext>
            </a:extLst>
          </p:cNvPr>
          <p:cNvSpPr txBox="1"/>
          <p:nvPr/>
        </p:nvSpPr>
        <p:spPr>
          <a:xfrm>
            <a:off x="6687312" y="3403897"/>
            <a:ext cx="4267200" cy="369332"/>
          </a:xfrm>
          <a:prstGeom prst="rect">
            <a:avLst/>
          </a:prstGeom>
          <a:noFill/>
        </p:spPr>
        <p:txBody>
          <a:bodyPr wrap="square" rtlCol="0">
            <a:spAutoFit/>
          </a:bodyPr>
          <a:lstStyle/>
          <a:p>
            <a:r>
              <a:rPr lang="en-US" b="1" dirty="0">
                <a:solidFill>
                  <a:srgbClr val="FF0000"/>
                </a:solidFill>
              </a:rPr>
              <a:t>One example of a double-entry journal.</a:t>
            </a:r>
          </a:p>
        </p:txBody>
      </p:sp>
      <p:sp>
        <p:nvSpPr>
          <p:cNvPr id="5" name="TextBox 4">
            <a:extLst>
              <a:ext uri="{FF2B5EF4-FFF2-40B4-BE49-F238E27FC236}">
                <a16:creationId xmlns:a16="http://schemas.microsoft.com/office/drawing/2014/main" id="{5C54B564-4248-43C2-AB3F-D79C2B76845A}"/>
              </a:ext>
            </a:extLst>
          </p:cNvPr>
          <p:cNvSpPr txBox="1"/>
          <p:nvPr/>
        </p:nvSpPr>
        <p:spPr>
          <a:xfrm>
            <a:off x="6282813" y="4611331"/>
            <a:ext cx="2025445" cy="1877437"/>
          </a:xfrm>
          <a:prstGeom prst="rect">
            <a:avLst/>
          </a:prstGeom>
          <a:noFill/>
        </p:spPr>
        <p:txBody>
          <a:bodyPr wrap="square" rtlCol="0">
            <a:spAutoFit/>
          </a:bodyPr>
          <a:lstStyle/>
          <a:p>
            <a:r>
              <a:rPr lang="en-US" sz="1400" dirty="0"/>
              <a:t>“One of the many things that I did learn in the investigative process was that university clocks move at different speeds in different parts of a university.”</a:t>
            </a:r>
          </a:p>
          <a:p>
            <a:endParaRPr lang="en-US" dirty="0"/>
          </a:p>
        </p:txBody>
      </p:sp>
      <p:sp>
        <p:nvSpPr>
          <p:cNvPr id="6" name="TextBox 5">
            <a:extLst>
              <a:ext uri="{FF2B5EF4-FFF2-40B4-BE49-F238E27FC236}">
                <a16:creationId xmlns:a16="http://schemas.microsoft.com/office/drawing/2014/main" id="{7A6C5F4B-F34E-4092-9687-B183E8491333}"/>
              </a:ext>
            </a:extLst>
          </p:cNvPr>
          <p:cNvSpPr txBox="1"/>
          <p:nvPr/>
        </p:nvSpPr>
        <p:spPr>
          <a:xfrm>
            <a:off x="8957187" y="4611331"/>
            <a:ext cx="2389239" cy="1600438"/>
          </a:xfrm>
          <a:prstGeom prst="rect">
            <a:avLst/>
          </a:prstGeom>
          <a:noFill/>
        </p:spPr>
        <p:txBody>
          <a:bodyPr wrap="square" rtlCol="0">
            <a:spAutoFit/>
          </a:bodyPr>
          <a:lstStyle/>
          <a:p>
            <a:r>
              <a:rPr lang="en-US" sz="1200" dirty="0"/>
              <a:t>The reason I found this quote compelling was because I’ve seen this in action. English professors at City Tech often teach from textbooks that are often literally crumbling, while those that are in the sciences are constantly changing their books</a:t>
            </a:r>
            <a:r>
              <a:rPr lang="en-US" sz="1400" dirty="0"/>
              <a:t>.</a:t>
            </a:r>
          </a:p>
        </p:txBody>
      </p:sp>
      <p:pic>
        <p:nvPicPr>
          <p:cNvPr id="8" name="Picture 7" descr="Text&#10;&#10;Description automatically generated with medium confidence">
            <a:extLst>
              <a:ext uri="{FF2B5EF4-FFF2-40B4-BE49-F238E27FC236}">
                <a16:creationId xmlns:a16="http://schemas.microsoft.com/office/drawing/2014/main" id="{0E2F0E7E-33D0-4A88-9FD7-3DAADC23A36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80760" y="786570"/>
            <a:ext cx="5403048" cy="2248095"/>
          </a:xfrm>
          <a:prstGeom prst="rect">
            <a:avLst/>
          </a:prstGeom>
        </p:spPr>
      </p:pic>
    </p:spTree>
    <p:extLst>
      <p:ext uri="{BB962C8B-B14F-4D97-AF65-F5344CB8AC3E}">
        <p14:creationId xmlns:p14="http://schemas.microsoft.com/office/powerpoint/2010/main" val="3011931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C61293E-6EBE-43EF-A52C-9BEBFD7679D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AF8C120-1476-48CB-BF47-CDEBFAC3A464}"/>
              </a:ext>
            </a:extLst>
          </p:cNvPr>
          <p:cNvSpPr>
            <a:spLocks noGrp="1"/>
          </p:cNvSpPr>
          <p:nvPr>
            <p:ph type="title"/>
          </p:nvPr>
        </p:nvSpPr>
        <p:spPr>
          <a:xfrm>
            <a:off x="5297762" y="329184"/>
            <a:ext cx="6251110" cy="1783080"/>
          </a:xfrm>
        </p:spPr>
        <p:txBody>
          <a:bodyPr anchor="b">
            <a:normAutofit/>
          </a:bodyPr>
          <a:lstStyle/>
          <a:p>
            <a:r>
              <a:rPr lang="en-US" sz="5400" dirty="0"/>
              <a:t>Your turn!</a:t>
            </a:r>
          </a:p>
        </p:txBody>
      </p:sp>
      <p:pic>
        <p:nvPicPr>
          <p:cNvPr id="1026" name="Picture 2" descr="John Swales - Writing Associates Seminar">
            <a:extLst>
              <a:ext uri="{FF2B5EF4-FFF2-40B4-BE49-F238E27FC236}">
                <a16:creationId xmlns:a16="http://schemas.microsoft.com/office/drawing/2014/main" id="{F4DF4A0F-E1A4-46FF-A10E-C7DC41C96611}"/>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9452"/>
          <a:stretch/>
        </p:blipFill>
        <p:spPr bwMode="auto">
          <a:xfrm>
            <a:off x="1" y="10"/>
            <a:ext cx="4657344" cy="6857990"/>
          </a:xfrm>
          <a:custGeom>
            <a:avLst/>
            <a:gdLst/>
            <a:ahLst/>
            <a:cxnLst/>
            <a:rect l="l" t="t" r="r" b="b"/>
            <a:pathLst>
              <a:path w="4657344" h="6858000">
                <a:moveTo>
                  <a:pt x="0" y="0"/>
                </a:moveTo>
                <a:lnTo>
                  <a:pt x="3429755" y="0"/>
                </a:lnTo>
                <a:lnTo>
                  <a:pt x="3526016" y="148742"/>
                </a:lnTo>
                <a:cubicBezTo>
                  <a:pt x="3657740" y="365513"/>
                  <a:pt x="3777402" y="589569"/>
                  <a:pt x="3886489" y="819975"/>
                </a:cubicBezTo>
                <a:cubicBezTo>
                  <a:pt x="3891856" y="833492"/>
                  <a:pt x="3900663" y="845393"/>
                  <a:pt x="3912049" y="854514"/>
                </a:cubicBezTo>
                <a:cubicBezTo>
                  <a:pt x="3897352" y="819849"/>
                  <a:pt x="3883037" y="784928"/>
                  <a:pt x="3868083" y="750263"/>
                </a:cubicBezTo>
                <a:cubicBezTo>
                  <a:pt x="3806989" y="608712"/>
                  <a:pt x="3742478" y="469145"/>
                  <a:pt x="3674155" y="331786"/>
                </a:cubicBezTo>
                <a:lnTo>
                  <a:pt x="3496656" y="0"/>
                </a:lnTo>
                <a:lnTo>
                  <a:pt x="3554371" y="0"/>
                </a:lnTo>
                <a:lnTo>
                  <a:pt x="3661621" y="196614"/>
                </a:lnTo>
                <a:cubicBezTo>
                  <a:pt x="3856899" y="573253"/>
                  <a:pt x="4021071" y="966066"/>
                  <a:pt x="4161279" y="1371196"/>
                </a:cubicBezTo>
                <a:cubicBezTo>
                  <a:pt x="4379525" y="2007265"/>
                  <a:pt x="4530141" y="2664286"/>
                  <a:pt x="4610660" y="3331516"/>
                </a:cubicBezTo>
                <a:cubicBezTo>
                  <a:pt x="4652837" y="3672965"/>
                  <a:pt x="4671625" y="4013908"/>
                  <a:pt x="4645040" y="4357388"/>
                </a:cubicBezTo>
                <a:cubicBezTo>
                  <a:pt x="4613599" y="4758899"/>
                  <a:pt x="4566181" y="5157998"/>
                  <a:pt x="4485789" y="5552906"/>
                </a:cubicBezTo>
                <a:cubicBezTo>
                  <a:pt x="4397121" y="5988893"/>
                  <a:pt x="4276748" y="6414594"/>
                  <a:pt x="4117769" y="6828295"/>
                </a:cubicBezTo>
                <a:lnTo>
                  <a:pt x="4105288" y="6858000"/>
                </a:lnTo>
                <a:lnTo>
                  <a:pt x="4052520" y="6858000"/>
                </a:lnTo>
                <a:lnTo>
                  <a:pt x="4059369" y="6841549"/>
                </a:lnTo>
                <a:cubicBezTo>
                  <a:pt x="4147276" y="6614016"/>
                  <a:pt x="4224193" y="6380817"/>
                  <a:pt x="4291518" y="6142729"/>
                </a:cubicBezTo>
                <a:cubicBezTo>
                  <a:pt x="4350055" y="5935370"/>
                  <a:pt x="4393256" y="5723695"/>
                  <a:pt x="4443357" y="5513923"/>
                </a:cubicBezTo>
                <a:cubicBezTo>
                  <a:pt x="4444541" y="5502788"/>
                  <a:pt x="4445137" y="5491601"/>
                  <a:pt x="4445146" y="5480401"/>
                </a:cubicBezTo>
                <a:cubicBezTo>
                  <a:pt x="4408465" y="5607635"/>
                  <a:pt x="4379196" y="5719759"/>
                  <a:pt x="4344559" y="5830359"/>
                </a:cubicBezTo>
                <a:cubicBezTo>
                  <a:pt x="4254261" y="6118381"/>
                  <a:pt x="4150112" y="6398531"/>
                  <a:pt x="4031702" y="6670527"/>
                </a:cubicBezTo>
                <a:lnTo>
                  <a:pt x="3943824" y="6858000"/>
                </a:lnTo>
                <a:lnTo>
                  <a:pt x="0" y="6858000"/>
                </a:lnTo>
                <a:close/>
              </a:path>
            </a:pathLst>
          </a:custGeom>
          <a:noFill/>
          <a:extLst>
            <a:ext uri="{909E8E84-426E-40DD-AFC4-6F175D3DCCD1}">
              <a14:hiddenFill xmlns:a14="http://schemas.microsoft.com/office/drawing/2010/main">
                <a:solidFill>
                  <a:srgbClr val="FFFFFF"/>
                </a:solidFill>
              </a14:hiddenFill>
            </a:ext>
          </a:extLst>
        </p:spPr>
      </p:pic>
      <p:sp>
        <p:nvSpPr>
          <p:cNvPr id="73" name="sketchy line">
            <a:extLst>
              <a:ext uri="{FF2B5EF4-FFF2-40B4-BE49-F238E27FC236}">
                <a16:creationId xmlns:a16="http://schemas.microsoft.com/office/drawing/2014/main" id="{21540236-BFD5-4A9D-8840-4703E7F768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97762" y="2374947"/>
            <a:ext cx="4243589" cy="18288"/>
          </a:xfrm>
          <a:custGeom>
            <a:avLst/>
            <a:gdLst>
              <a:gd name="connsiteX0" fmla="*/ 0 w 4243589"/>
              <a:gd name="connsiteY0" fmla="*/ 0 h 18288"/>
              <a:gd name="connsiteX1" fmla="*/ 478919 w 4243589"/>
              <a:gd name="connsiteY1" fmla="*/ 0 h 18288"/>
              <a:gd name="connsiteX2" fmla="*/ 957839 w 4243589"/>
              <a:gd name="connsiteY2" fmla="*/ 0 h 18288"/>
              <a:gd name="connsiteX3" fmla="*/ 1521630 w 4243589"/>
              <a:gd name="connsiteY3" fmla="*/ 0 h 18288"/>
              <a:gd name="connsiteX4" fmla="*/ 2212729 w 4243589"/>
              <a:gd name="connsiteY4" fmla="*/ 0 h 18288"/>
              <a:gd name="connsiteX5" fmla="*/ 2734084 w 4243589"/>
              <a:gd name="connsiteY5" fmla="*/ 0 h 18288"/>
              <a:gd name="connsiteX6" fmla="*/ 3255439 w 4243589"/>
              <a:gd name="connsiteY6" fmla="*/ 0 h 18288"/>
              <a:gd name="connsiteX7" fmla="*/ 4243589 w 4243589"/>
              <a:gd name="connsiteY7" fmla="*/ 0 h 18288"/>
              <a:gd name="connsiteX8" fmla="*/ 4243589 w 4243589"/>
              <a:gd name="connsiteY8" fmla="*/ 18288 h 18288"/>
              <a:gd name="connsiteX9" fmla="*/ 3594926 w 4243589"/>
              <a:gd name="connsiteY9" fmla="*/ 18288 h 18288"/>
              <a:gd name="connsiteX10" fmla="*/ 3073571 w 4243589"/>
              <a:gd name="connsiteY10" fmla="*/ 18288 h 18288"/>
              <a:gd name="connsiteX11" fmla="*/ 2552216 w 4243589"/>
              <a:gd name="connsiteY11" fmla="*/ 18288 h 18288"/>
              <a:gd name="connsiteX12" fmla="*/ 1903553 w 4243589"/>
              <a:gd name="connsiteY12" fmla="*/ 18288 h 18288"/>
              <a:gd name="connsiteX13" fmla="*/ 1212454 w 4243589"/>
              <a:gd name="connsiteY13" fmla="*/ 18288 h 18288"/>
              <a:gd name="connsiteX14" fmla="*/ 733535 w 4243589"/>
              <a:gd name="connsiteY14" fmla="*/ 18288 h 18288"/>
              <a:gd name="connsiteX15" fmla="*/ 0 w 4243589"/>
              <a:gd name="connsiteY15" fmla="*/ 18288 h 18288"/>
              <a:gd name="connsiteX16" fmla="*/ 0 w 4243589"/>
              <a:gd name="connsiteY16"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43589" h="18288" fill="none" extrusionOk="0">
                <a:moveTo>
                  <a:pt x="0" y="0"/>
                </a:moveTo>
                <a:cubicBezTo>
                  <a:pt x="213395" y="-21006"/>
                  <a:pt x="307421" y="-18116"/>
                  <a:pt x="478919" y="0"/>
                </a:cubicBezTo>
                <a:cubicBezTo>
                  <a:pt x="650417" y="18116"/>
                  <a:pt x="831092" y="-21237"/>
                  <a:pt x="957839" y="0"/>
                </a:cubicBezTo>
                <a:cubicBezTo>
                  <a:pt x="1084586" y="21237"/>
                  <a:pt x="1301682" y="25124"/>
                  <a:pt x="1521630" y="0"/>
                </a:cubicBezTo>
                <a:cubicBezTo>
                  <a:pt x="1741578" y="-25124"/>
                  <a:pt x="1970269" y="-29139"/>
                  <a:pt x="2212729" y="0"/>
                </a:cubicBezTo>
                <a:cubicBezTo>
                  <a:pt x="2455189" y="29139"/>
                  <a:pt x="2558847" y="-4796"/>
                  <a:pt x="2734084" y="0"/>
                </a:cubicBezTo>
                <a:cubicBezTo>
                  <a:pt x="2909321" y="4796"/>
                  <a:pt x="3097217" y="-13409"/>
                  <a:pt x="3255439" y="0"/>
                </a:cubicBezTo>
                <a:cubicBezTo>
                  <a:pt x="3413662" y="13409"/>
                  <a:pt x="3979999" y="-10121"/>
                  <a:pt x="4243589" y="0"/>
                </a:cubicBezTo>
                <a:cubicBezTo>
                  <a:pt x="4244484" y="8974"/>
                  <a:pt x="4243043" y="9359"/>
                  <a:pt x="4243589" y="18288"/>
                </a:cubicBezTo>
                <a:cubicBezTo>
                  <a:pt x="4058777" y="31246"/>
                  <a:pt x="3910348" y="3158"/>
                  <a:pt x="3594926" y="18288"/>
                </a:cubicBezTo>
                <a:cubicBezTo>
                  <a:pt x="3279504" y="33418"/>
                  <a:pt x="3319955" y="-3977"/>
                  <a:pt x="3073571" y="18288"/>
                </a:cubicBezTo>
                <a:cubicBezTo>
                  <a:pt x="2827187" y="40553"/>
                  <a:pt x="2767387" y="1863"/>
                  <a:pt x="2552216" y="18288"/>
                </a:cubicBezTo>
                <a:cubicBezTo>
                  <a:pt x="2337046" y="34713"/>
                  <a:pt x="2181871" y="19527"/>
                  <a:pt x="1903553" y="18288"/>
                </a:cubicBezTo>
                <a:cubicBezTo>
                  <a:pt x="1625235" y="17049"/>
                  <a:pt x="1557672" y="24174"/>
                  <a:pt x="1212454" y="18288"/>
                </a:cubicBezTo>
                <a:cubicBezTo>
                  <a:pt x="867236" y="12402"/>
                  <a:pt x="874382" y="15627"/>
                  <a:pt x="733535" y="18288"/>
                </a:cubicBezTo>
                <a:cubicBezTo>
                  <a:pt x="592688" y="20949"/>
                  <a:pt x="183477" y="14753"/>
                  <a:pt x="0" y="18288"/>
                </a:cubicBezTo>
                <a:cubicBezTo>
                  <a:pt x="-229" y="14222"/>
                  <a:pt x="509" y="5816"/>
                  <a:pt x="0" y="0"/>
                </a:cubicBezTo>
                <a:close/>
              </a:path>
              <a:path w="4243589" h="18288" stroke="0" extrusionOk="0">
                <a:moveTo>
                  <a:pt x="0" y="0"/>
                </a:moveTo>
                <a:cubicBezTo>
                  <a:pt x="143690" y="16630"/>
                  <a:pt x="266667" y="14847"/>
                  <a:pt x="521355" y="0"/>
                </a:cubicBezTo>
                <a:cubicBezTo>
                  <a:pt x="776043" y="-14847"/>
                  <a:pt x="814491" y="-17363"/>
                  <a:pt x="1000275" y="0"/>
                </a:cubicBezTo>
                <a:cubicBezTo>
                  <a:pt x="1186059" y="17363"/>
                  <a:pt x="1352504" y="-23507"/>
                  <a:pt x="1521630" y="0"/>
                </a:cubicBezTo>
                <a:cubicBezTo>
                  <a:pt x="1690756" y="23507"/>
                  <a:pt x="1889525" y="5871"/>
                  <a:pt x="2127857" y="0"/>
                </a:cubicBezTo>
                <a:cubicBezTo>
                  <a:pt x="2366189" y="-5871"/>
                  <a:pt x="2620628" y="-27997"/>
                  <a:pt x="2776520" y="0"/>
                </a:cubicBezTo>
                <a:cubicBezTo>
                  <a:pt x="2932412" y="27997"/>
                  <a:pt x="3131683" y="-25073"/>
                  <a:pt x="3467618" y="0"/>
                </a:cubicBezTo>
                <a:cubicBezTo>
                  <a:pt x="3803553" y="25073"/>
                  <a:pt x="4017371" y="3071"/>
                  <a:pt x="4243589" y="0"/>
                </a:cubicBezTo>
                <a:cubicBezTo>
                  <a:pt x="4243134" y="6162"/>
                  <a:pt x="4243492" y="11775"/>
                  <a:pt x="4243589" y="18288"/>
                </a:cubicBezTo>
                <a:cubicBezTo>
                  <a:pt x="4017834" y="-5779"/>
                  <a:pt x="3834586" y="13376"/>
                  <a:pt x="3594926" y="18288"/>
                </a:cubicBezTo>
                <a:cubicBezTo>
                  <a:pt x="3355266" y="23200"/>
                  <a:pt x="3204179" y="2869"/>
                  <a:pt x="2903827" y="18288"/>
                </a:cubicBezTo>
                <a:cubicBezTo>
                  <a:pt x="2603475" y="33707"/>
                  <a:pt x="2526187" y="46187"/>
                  <a:pt x="2212729" y="18288"/>
                </a:cubicBezTo>
                <a:cubicBezTo>
                  <a:pt x="1899271" y="-9611"/>
                  <a:pt x="1966289" y="29692"/>
                  <a:pt x="1733809" y="18288"/>
                </a:cubicBezTo>
                <a:cubicBezTo>
                  <a:pt x="1501329" y="6884"/>
                  <a:pt x="1343612" y="12492"/>
                  <a:pt x="1085146" y="18288"/>
                </a:cubicBezTo>
                <a:cubicBezTo>
                  <a:pt x="826680" y="24084"/>
                  <a:pt x="778184" y="35607"/>
                  <a:pt x="521355" y="18288"/>
                </a:cubicBezTo>
                <a:cubicBezTo>
                  <a:pt x="264526" y="969"/>
                  <a:pt x="120277" y="4268"/>
                  <a:pt x="0" y="18288"/>
                </a:cubicBezTo>
                <a:cubicBezTo>
                  <a:pt x="766" y="10800"/>
                  <a:pt x="-457" y="8180"/>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727557108">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4A46D1D5-8984-47D3-A6A2-A2214246CE60}"/>
              </a:ext>
            </a:extLst>
          </p:cNvPr>
          <p:cNvSpPr>
            <a:spLocks noGrp="1"/>
          </p:cNvSpPr>
          <p:nvPr>
            <p:ph idx="1"/>
          </p:nvPr>
        </p:nvSpPr>
        <p:spPr>
          <a:xfrm>
            <a:off x="5297762" y="2706624"/>
            <a:ext cx="6251110" cy="3483864"/>
          </a:xfrm>
        </p:spPr>
        <p:txBody>
          <a:bodyPr>
            <a:noAutofit/>
          </a:bodyPr>
          <a:lstStyle/>
          <a:p>
            <a:pPr marL="0" indent="0">
              <a:buNone/>
            </a:pPr>
            <a:r>
              <a:rPr lang="en-US" sz="2000" dirty="0"/>
              <a:t>The assignment for today was to read Swales’ work and choose two quotes that you found interesting (or confusing).</a:t>
            </a:r>
          </a:p>
          <a:p>
            <a:pPr marL="0" indent="0">
              <a:buNone/>
            </a:pPr>
            <a:r>
              <a:rPr lang="en-US" sz="2000" dirty="0"/>
              <a:t>Take 10 minutes to look at the two quotes you’ve chosen, and answer this question for BOTH QUOTES INDIVIDUALLY: Why did you find the quote compelling? </a:t>
            </a:r>
          </a:p>
          <a:p>
            <a:pPr marL="0" indent="0">
              <a:buNone/>
            </a:pPr>
            <a:r>
              <a:rPr lang="en-US" sz="2000" i="1" dirty="0"/>
              <a:t>Hint: type or write this stuff down, if you haven’t already.</a:t>
            </a:r>
          </a:p>
          <a:p>
            <a:pPr marL="0" indent="0">
              <a:buNone/>
            </a:pPr>
            <a:r>
              <a:rPr lang="en-US" sz="2000" dirty="0"/>
              <a:t>After 10 minutes, you’ll gather into small groups and share one of the quotes and your reasons for choosing that quote.</a:t>
            </a:r>
          </a:p>
        </p:txBody>
      </p:sp>
    </p:spTree>
    <p:extLst>
      <p:ext uri="{BB962C8B-B14F-4D97-AF65-F5344CB8AC3E}">
        <p14:creationId xmlns:p14="http://schemas.microsoft.com/office/powerpoint/2010/main" val="2755067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35" name="Rectangle 134">
            <a:extLst>
              <a:ext uri="{FF2B5EF4-FFF2-40B4-BE49-F238E27FC236}">
                <a16:creationId xmlns:a16="http://schemas.microsoft.com/office/drawing/2014/main" id="{2B97F24A-32CE-4C1C-A50D-3016B394DC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26DA175-21D9-47D7-8EBB-EC7A7622B7AA}"/>
              </a:ext>
            </a:extLst>
          </p:cNvPr>
          <p:cNvSpPr>
            <a:spLocks noGrp="1"/>
          </p:cNvSpPr>
          <p:nvPr>
            <p:ph type="title"/>
          </p:nvPr>
        </p:nvSpPr>
        <p:spPr>
          <a:xfrm>
            <a:off x="630936" y="639520"/>
            <a:ext cx="3429000" cy="1719072"/>
          </a:xfrm>
        </p:spPr>
        <p:txBody>
          <a:bodyPr anchor="b">
            <a:normAutofit/>
          </a:bodyPr>
          <a:lstStyle/>
          <a:p>
            <a:r>
              <a:rPr lang="en-US" sz="2600" dirty="0"/>
              <a:t>Double-entry journal writing assignment</a:t>
            </a:r>
          </a:p>
        </p:txBody>
      </p:sp>
      <p:sp>
        <p:nvSpPr>
          <p:cNvPr id="137" name="sketch line">
            <a:extLst>
              <a:ext uri="{FF2B5EF4-FFF2-40B4-BE49-F238E27FC236}">
                <a16:creationId xmlns:a16="http://schemas.microsoft.com/office/drawing/2014/main" id="{CD8B4F24-440B-49E9-B85D-733523DC06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2573756"/>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a:extLst>
              <a:ext uri="{FF2B5EF4-FFF2-40B4-BE49-F238E27FC236}">
                <a16:creationId xmlns:a16="http://schemas.microsoft.com/office/drawing/2014/main" id="{048B0A9B-EB26-4AA7-94F1-A4C0C44F268D}"/>
              </a:ext>
            </a:extLst>
          </p:cNvPr>
          <p:cNvSpPr>
            <a:spLocks noGrp="1"/>
          </p:cNvSpPr>
          <p:nvPr>
            <p:ph idx="1"/>
          </p:nvPr>
        </p:nvSpPr>
        <p:spPr>
          <a:xfrm>
            <a:off x="630936" y="2807208"/>
            <a:ext cx="3429000" cy="3410712"/>
          </a:xfrm>
        </p:spPr>
        <p:txBody>
          <a:bodyPr anchor="t">
            <a:normAutofit/>
          </a:bodyPr>
          <a:lstStyle/>
          <a:p>
            <a:pPr marL="0" indent="0">
              <a:buNone/>
            </a:pPr>
            <a:r>
              <a:rPr lang="en-US" sz="1500" dirty="0"/>
              <a:t>For our assignment, we’re going to have a slightly different double-entry journal from the one Butte College shows, but you can see the same information is shared here.</a:t>
            </a:r>
          </a:p>
          <a:p>
            <a:pPr marL="0" indent="0">
              <a:buNone/>
            </a:pPr>
            <a:r>
              <a:rPr lang="en-US" sz="1500" dirty="0"/>
              <a:t>Follow the template below for this assignment:</a:t>
            </a:r>
          </a:p>
          <a:p>
            <a:pPr marL="0" indent="0">
              <a:buNone/>
            </a:pPr>
            <a:r>
              <a:rPr lang="en-US" sz="1500" dirty="0"/>
              <a:t>Quote 1: “Quote” (Paragraph X, Lines X-X)</a:t>
            </a:r>
          </a:p>
          <a:p>
            <a:pPr marL="0" indent="0">
              <a:buNone/>
            </a:pPr>
            <a:r>
              <a:rPr lang="en-US" sz="1500" dirty="0"/>
              <a:t>Explain why you feel connected to or confused by this quote:</a:t>
            </a:r>
          </a:p>
          <a:p>
            <a:pPr marL="0" indent="0">
              <a:buNone/>
            </a:pPr>
            <a:r>
              <a:rPr lang="en-US" sz="1500" dirty="0"/>
              <a:t>Quote 2: “Quote” (Paragraph X, Lines X-X)</a:t>
            </a:r>
          </a:p>
          <a:p>
            <a:pPr marL="0" indent="0">
              <a:buNone/>
            </a:pPr>
            <a:r>
              <a:rPr lang="en-US" sz="1500" dirty="0"/>
              <a:t>Explain why you feel connected to or confused by this quote:</a:t>
            </a:r>
          </a:p>
        </p:txBody>
      </p:sp>
      <p:pic>
        <p:nvPicPr>
          <p:cNvPr id="1026" name="Picture 2">
            <a:extLst>
              <a:ext uri="{FF2B5EF4-FFF2-40B4-BE49-F238E27FC236}">
                <a16:creationId xmlns:a16="http://schemas.microsoft.com/office/drawing/2014/main" id="{822ECCF6-3C1E-46A2-BE13-F1D81E362E2C}"/>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654296" y="1116254"/>
            <a:ext cx="6903720" cy="46254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785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1199</TotalTime>
  <Words>983</Words>
  <Application>Microsoft Office PowerPoint</Application>
  <PresentationFormat>Widescreen</PresentationFormat>
  <Paragraphs>65</Paragraphs>
  <Slides>10</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10</vt:i4>
      </vt:variant>
    </vt:vector>
  </HeadingPairs>
  <TitlesOfParts>
    <vt:vector size="15" baseType="lpstr">
      <vt:lpstr>Arial</vt:lpstr>
      <vt:lpstr>Calibri</vt:lpstr>
      <vt:lpstr>Calibri Light</vt:lpstr>
      <vt:lpstr>Lato</vt:lpstr>
      <vt:lpstr>Office Theme</vt:lpstr>
      <vt:lpstr>ENG 1121  English Composition 2 </vt:lpstr>
      <vt:lpstr>Core Values</vt:lpstr>
      <vt:lpstr>Discourse Community</vt:lpstr>
      <vt:lpstr>Discourse Community</vt:lpstr>
      <vt:lpstr>Discourse Community</vt:lpstr>
      <vt:lpstr>Discourse Community</vt:lpstr>
      <vt:lpstr>Double-entry journals</vt:lpstr>
      <vt:lpstr>Your turn!</vt:lpstr>
      <vt:lpstr>Double-entry journal writing assignment</vt:lpstr>
      <vt:lpstr>Homework</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Penner</dc:creator>
  <cp:lastModifiedBy>Tom Smith</cp:lastModifiedBy>
  <cp:revision>27</cp:revision>
  <dcterms:created xsi:type="dcterms:W3CDTF">2020-01-25T02:18:25Z</dcterms:created>
  <dcterms:modified xsi:type="dcterms:W3CDTF">2022-02-05T02:13:27Z</dcterms:modified>
</cp:coreProperties>
</file>