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Lst>
  <p:sldSz cx="9144000" cy="5143500" type="screen16x9"/>
  <p:notesSz cx="6858000" cy="9144000"/>
  <p:embeddedFontLst>
    <p:embeddedFont>
      <p:font typeface="Georgia" panose="02040502050405020303" pitchFamily="18" charset="0"/>
      <p:regular r:id="rId43"/>
      <p:bold r:id="rId44"/>
      <p:italic r:id="rId45"/>
      <p:boldItalic r:id="rId46"/>
    </p:embeddedFont>
    <p:embeddedFont>
      <p:font typeface="Roboto" panose="02000000000000000000" pitchFamily="2" charset="0"/>
      <p:regular r:id="rId47"/>
      <p:bold r:id="rId48"/>
      <p:italic r:id="rId49"/>
      <p:boldItalic r:id="rId50"/>
    </p:embeddedFont>
    <p:embeddedFont>
      <p:font typeface="Roboto Slab" pitchFamily="2" charset="0"/>
      <p:regular r:id="rId51"/>
      <p:bold r:id="rId5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font" Target="fonts/font5.fntdata"/><Relationship Id="rId50" Type="http://schemas.openxmlformats.org/officeDocument/2006/relationships/font" Target="fonts/font8.fntdata"/><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3.fntdata"/><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2.fntdata"/><Relationship Id="rId52" Type="http://schemas.openxmlformats.org/officeDocument/2006/relationships/font" Target="fonts/font10.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1.fntdata"/><Relationship Id="rId48" Type="http://schemas.openxmlformats.org/officeDocument/2006/relationships/font" Target="fonts/font6.fntdata"/><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font" Target="fonts/font9.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4.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8" name="Google Shape;178;p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4" name="Google Shape;184;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2600"/>
              </a:spcBef>
              <a:spcAft>
                <a:spcPts val="0"/>
              </a:spcAft>
              <a:buClr>
                <a:schemeClr val="dk1"/>
              </a:buClr>
              <a:buSzPts val="1100"/>
              <a:buFont typeface="Arial"/>
              <a:buNone/>
            </a:pP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6" name="Google Shape;19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3" name="Google Shape;203;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8" name="Google Shape;208;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9" name="Google Shape;21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g2a8cd8de5c0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8" name="Google Shape;248;g2a8cd8de5c0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https://procrastination.squarespace.com/</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3" name="Google Shape;253;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3" name="Google Shape;263;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10:40-10:45</a:t>
            </a:r>
            <a:endParaRPr/>
          </a:p>
          <a:p>
            <a:pPr marL="0" lvl="0" indent="0" algn="l" rtl="0">
              <a:lnSpc>
                <a:spcPct val="100000"/>
              </a:lnSpc>
              <a:spcBef>
                <a:spcPts val="0"/>
              </a:spcBef>
              <a:spcAft>
                <a:spcPts val="0"/>
              </a:spcAft>
              <a:buSzPts val="1100"/>
              <a:buNone/>
            </a:pPr>
            <a:r>
              <a:rPr lang="en"/>
              <a:t>Activate the poll</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9" name="Google Shape;26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4" name="Google Shape;274;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 minutes</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0" name="Google Shape;280;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5" name="Google Shape;285;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2526ed007bd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1" name="Google Shape;291;g2526ed007bd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 minutes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7" name="Google Shape;297;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10:48</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252b1b031b3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252b1b031b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252b1b031b3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1" name="Google Shape;311;g252b1b031b3_0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52b1b031b3_0_1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6" name="Google Shape;316;g252b1b031b3_0_10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People tend to focus on the first type, but the second type is also VERY important</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52b1b031b3_0_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6" name="Google Shape;326;g252b1b031b3_0_10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OPTIONAL</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Sharing images and words of what self-care means to/looks like for them</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Google Shape;331;g252b1b031b3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2" name="Google Shape;332;g252b1b031b3_0_1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OPTIONAL</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Sharing images and words of what self-care means to/looks like for them</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252b1b031b3_0_1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8" name="Google Shape;348;g252b1b031b3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3" name="Google Shape;353;p4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4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9" name="Google Shape;359;p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2e25a87215a_0_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5" name="Google Shape;365;g2e25a87215a_0_6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a8cd8de5c0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g2a8cd8de5c0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We want students to understand that college isn’t just going to class and leaving. Getting a full college experience means that learning and growth happen in many different spaces and in different ways. Variations on these slides will appear in each presentation from Session 2 to Session 6.</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2a8cd8de5c0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2a8cd8de5c0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You do NOT need to discuss each piece of this pie in detail. Just discuss the “pie wedge” for the current session and let students know that we will go over each of these pieces in subsequent sessions.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2a8cd8de5c0_0_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2a8cd8de5c0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 remember a number of people stated they wanted to meet new people at CT, well that is hard and everyone starts as a stranger until they are your best friend</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e25a87215a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2e25a87215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Take a few minutes to talk about these sentences with students, and think of variations on these sentiments that they may have said or believed. You may take an informal poll of how many think some people are just “math people” or “English people” and some aren’t.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1"/>
        <p:cNvGrpSpPr/>
        <p:nvPr/>
      </p:nvGrpSpPr>
      <p:grpSpPr>
        <a:xfrm>
          <a:off x="0" y="0"/>
          <a:ext cx="0" cy="0"/>
          <a:chOff x="0" y="0"/>
          <a:chExt cx="0" cy="0"/>
        </a:xfrm>
      </p:grpSpPr>
      <p:sp>
        <p:nvSpPr>
          <p:cNvPr id="52" name="Google Shape;52;p11"/>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3" name="Google Shape;53;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4"/>
        <p:cNvGrpSpPr/>
        <p:nvPr/>
      </p:nvGrpSpPr>
      <p:grpSpPr>
        <a:xfrm>
          <a:off x="0" y="0"/>
          <a:ext cx="0" cy="0"/>
          <a:chOff x="0" y="0"/>
          <a:chExt cx="0" cy="0"/>
        </a:xfrm>
      </p:grpSpPr>
      <p:sp>
        <p:nvSpPr>
          <p:cNvPr id="55" name="Google Shape;55;p12"/>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2"/>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57" name="Google Shape;57;p12"/>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000"/>
              <a:buNone/>
              <a:defRPr sz="4000"/>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0"/>
        <p:cNvGrpSpPr/>
        <p:nvPr/>
      </p:nvGrpSpPr>
      <p:grpSpPr>
        <a:xfrm>
          <a:off x="0" y="0"/>
          <a:ext cx="0" cy="0"/>
          <a:chOff x="0" y="0"/>
          <a:chExt cx="0" cy="0"/>
        </a:xfrm>
      </p:grpSpPr>
      <p:sp>
        <p:nvSpPr>
          <p:cNvPr id="71" name="Google Shape;71;p15"/>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72" name="Google Shape;72;p15"/>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73" name="Google Shape;73;p15"/>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3800"/>
              <a:buNone/>
              <a:defRPr sz="3800"/>
            </a:lvl1pPr>
            <a:lvl2pPr lvl="1" algn="ctr" rtl="0">
              <a:lnSpc>
                <a:spcPct val="100000"/>
              </a:lnSpc>
              <a:spcBef>
                <a:spcPts val="0"/>
              </a:spcBef>
              <a:spcAft>
                <a:spcPts val="0"/>
              </a:spcAft>
              <a:buSzPts val="3800"/>
              <a:buNone/>
              <a:defRPr sz="3800"/>
            </a:lvl2pPr>
            <a:lvl3pPr lvl="2" algn="ctr" rtl="0">
              <a:lnSpc>
                <a:spcPct val="100000"/>
              </a:lnSpc>
              <a:spcBef>
                <a:spcPts val="0"/>
              </a:spcBef>
              <a:spcAft>
                <a:spcPts val="0"/>
              </a:spcAft>
              <a:buSzPts val="3800"/>
              <a:buNone/>
              <a:defRPr sz="3800"/>
            </a:lvl3pPr>
            <a:lvl4pPr lvl="3" algn="ctr" rtl="0">
              <a:lnSpc>
                <a:spcPct val="100000"/>
              </a:lnSpc>
              <a:spcBef>
                <a:spcPts val="0"/>
              </a:spcBef>
              <a:spcAft>
                <a:spcPts val="0"/>
              </a:spcAft>
              <a:buSzPts val="3800"/>
              <a:buNone/>
              <a:defRPr sz="3800"/>
            </a:lvl4pPr>
            <a:lvl5pPr lvl="4" algn="ctr" rtl="0">
              <a:lnSpc>
                <a:spcPct val="100000"/>
              </a:lnSpc>
              <a:spcBef>
                <a:spcPts val="0"/>
              </a:spcBef>
              <a:spcAft>
                <a:spcPts val="0"/>
              </a:spcAft>
              <a:buSzPts val="3800"/>
              <a:buNone/>
              <a:defRPr sz="3800"/>
            </a:lvl5pPr>
            <a:lvl6pPr lvl="5" algn="ctr" rtl="0">
              <a:lnSpc>
                <a:spcPct val="100000"/>
              </a:lnSpc>
              <a:spcBef>
                <a:spcPts val="0"/>
              </a:spcBef>
              <a:spcAft>
                <a:spcPts val="0"/>
              </a:spcAft>
              <a:buSzPts val="3800"/>
              <a:buNone/>
              <a:defRPr sz="3800"/>
            </a:lvl6pPr>
            <a:lvl7pPr lvl="6" algn="ctr" rtl="0">
              <a:lnSpc>
                <a:spcPct val="100000"/>
              </a:lnSpc>
              <a:spcBef>
                <a:spcPts val="0"/>
              </a:spcBef>
              <a:spcAft>
                <a:spcPts val="0"/>
              </a:spcAft>
              <a:buSzPts val="3800"/>
              <a:buNone/>
              <a:defRPr sz="3800"/>
            </a:lvl7pPr>
            <a:lvl8pPr lvl="7" algn="ctr" rtl="0">
              <a:lnSpc>
                <a:spcPct val="100000"/>
              </a:lnSpc>
              <a:spcBef>
                <a:spcPts val="0"/>
              </a:spcBef>
              <a:spcAft>
                <a:spcPts val="0"/>
              </a:spcAft>
              <a:buSzPts val="3800"/>
              <a:buNone/>
              <a:defRPr sz="3800"/>
            </a:lvl8pPr>
            <a:lvl9pPr lvl="8" algn="ctr" rtl="0">
              <a:lnSpc>
                <a:spcPct val="100000"/>
              </a:lnSpc>
              <a:spcBef>
                <a:spcPts val="0"/>
              </a:spcBef>
              <a:spcAft>
                <a:spcPts val="0"/>
              </a:spcAft>
              <a:buSzPts val="3800"/>
              <a:buNone/>
              <a:defRPr sz="3800"/>
            </a:lvl9pPr>
          </a:lstStyle>
          <a:p>
            <a:endParaRPr/>
          </a:p>
        </p:txBody>
      </p:sp>
      <p:sp>
        <p:nvSpPr>
          <p:cNvPr id="74" name="Google Shape;74;p15"/>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75" name="Google Shape;75;p1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76" name="Google Shape;7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7"/>
        <p:cNvGrpSpPr/>
        <p:nvPr/>
      </p:nvGrpSpPr>
      <p:grpSpPr>
        <a:xfrm>
          <a:off x="0" y="0"/>
          <a:ext cx="0" cy="0"/>
          <a:chOff x="0" y="0"/>
          <a:chExt cx="0" cy="0"/>
        </a:xfrm>
      </p:grpSpPr>
      <p:cxnSp>
        <p:nvCxnSpPr>
          <p:cNvPr id="78" name="Google Shape;78;p16"/>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9" name="Google Shape;79;p1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800"/>
              <a:buNone/>
              <a:defRPr sz="4800"/>
            </a:lvl1pPr>
            <a:lvl2pPr lvl="1" algn="ctr" rtl="0">
              <a:lnSpc>
                <a:spcPct val="100000"/>
              </a:lnSpc>
              <a:spcBef>
                <a:spcPts val="0"/>
              </a:spcBef>
              <a:spcAft>
                <a:spcPts val="0"/>
              </a:spcAft>
              <a:buSzPts val="4800"/>
              <a:buNone/>
              <a:defRPr sz="4800"/>
            </a:lvl2pPr>
            <a:lvl3pPr lvl="2" algn="ctr" rtl="0">
              <a:lnSpc>
                <a:spcPct val="100000"/>
              </a:lnSpc>
              <a:spcBef>
                <a:spcPts val="0"/>
              </a:spcBef>
              <a:spcAft>
                <a:spcPts val="0"/>
              </a:spcAft>
              <a:buSzPts val="4800"/>
              <a:buNone/>
              <a:defRPr sz="4800"/>
            </a:lvl3pPr>
            <a:lvl4pPr lvl="3" algn="ctr" rtl="0">
              <a:lnSpc>
                <a:spcPct val="100000"/>
              </a:lnSpc>
              <a:spcBef>
                <a:spcPts val="0"/>
              </a:spcBef>
              <a:spcAft>
                <a:spcPts val="0"/>
              </a:spcAft>
              <a:buSzPts val="4800"/>
              <a:buNone/>
              <a:defRPr sz="4800"/>
            </a:lvl4pPr>
            <a:lvl5pPr lvl="4" algn="ctr" rtl="0">
              <a:lnSpc>
                <a:spcPct val="100000"/>
              </a:lnSpc>
              <a:spcBef>
                <a:spcPts val="0"/>
              </a:spcBef>
              <a:spcAft>
                <a:spcPts val="0"/>
              </a:spcAft>
              <a:buSzPts val="4800"/>
              <a:buNone/>
              <a:defRPr sz="4800"/>
            </a:lvl5pPr>
            <a:lvl6pPr lvl="5" algn="ctr" rtl="0">
              <a:lnSpc>
                <a:spcPct val="100000"/>
              </a:lnSpc>
              <a:spcBef>
                <a:spcPts val="0"/>
              </a:spcBef>
              <a:spcAft>
                <a:spcPts val="0"/>
              </a:spcAft>
              <a:buSzPts val="4800"/>
              <a:buNone/>
              <a:defRPr sz="4800"/>
            </a:lvl6pPr>
            <a:lvl7pPr lvl="6" algn="ctr" rtl="0">
              <a:lnSpc>
                <a:spcPct val="100000"/>
              </a:lnSpc>
              <a:spcBef>
                <a:spcPts val="0"/>
              </a:spcBef>
              <a:spcAft>
                <a:spcPts val="0"/>
              </a:spcAft>
              <a:buSzPts val="4800"/>
              <a:buNone/>
              <a:defRPr sz="4800"/>
            </a:lvl7pPr>
            <a:lvl8pPr lvl="7" algn="ctr" rtl="0">
              <a:lnSpc>
                <a:spcPct val="100000"/>
              </a:lnSpc>
              <a:spcBef>
                <a:spcPts val="0"/>
              </a:spcBef>
              <a:spcAft>
                <a:spcPts val="0"/>
              </a:spcAft>
              <a:buSzPts val="4800"/>
              <a:buNone/>
              <a:defRPr sz="4800"/>
            </a:lvl8pPr>
            <a:lvl9pPr lvl="8" algn="ctr" rtl="0">
              <a:lnSpc>
                <a:spcPct val="100000"/>
              </a:lnSpc>
              <a:spcBef>
                <a:spcPts val="0"/>
              </a:spcBef>
              <a:spcAft>
                <a:spcPts val="0"/>
              </a:spcAft>
              <a:buSzPts val="4800"/>
              <a:buNone/>
              <a:defRPr sz="4800"/>
            </a:lvl9pPr>
          </a:lstStyle>
          <a:p>
            <a:endParaRPr/>
          </a:p>
        </p:txBody>
      </p:sp>
      <p:sp>
        <p:nvSpPr>
          <p:cNvPr id="80" name="Google Shape;80;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81"/>
        <p:cNvGrpSpPr/>
        <p:nvPr/>
      </p:nvGrpSpPr>
      <p:grpSpPr>
        <a:xfrm>
          <a:off x="0" y="0"/>
          <a:ext cx="0" cy="0"/>
          <a:chOff x="0" y="0"/>
          <a:chExt cx="0" cy="0"/>
        </a:xfrm>
      </p:grpSpPr>
      <p:cxnSp>
        <p:nvCxnSpPr>
          <p:cNvPr id="82" name="Google Shape;82;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3" name="Google Shape;83;p1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84" name="Google Shape;84;p17"/>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85" name="Google Shape;85;p17"/>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86" name="Google Shape;86;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7"/>
        <p:cNvGrpSpPr/>
        <p:nvPr/>
      </p:nvGrpSpPr>
      <p:grpSpPr>
        <a:xfrm>
          <a:off x="0" y="0"/>
          <a:ext cx="0" cy="0"/>
          <a:chOff x="0" y="0"/>
          <a:chExt cx="0" cy="0"/>
        </a:xfrm>
      </p:grpSpPr>
      <p:sp>
        <p:nvSpPr>
          <p:cNvPr id="88" name="Google Shape;88;p18"/>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89" name="Google Shape;89;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0"/>
        <p:cNvGrpSpPr/>
        <p:nvPr/>
      </p:nvGrpSpPr>
      <p:grpSpPr>
        <a:xfrm>
          <a:off x="0" y="0"/>
          <a:ext cx="0" cy="0"/>
          <a:chOff x="0" y="0"/>
          <a:chExt cx="0" cy="0"/>
        </a:xfrm>
      </p:grpSpPr>
      <p:sp>
        <p:nvSpPr>
          <p:cNvPr id="91" name="Google Shape;91;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92"/>
        <p:cNvGrpSpPr/>
        <p:nvPr/>
      </p:nvGrpSpPr>
      <p:grpSpPr>
        <a:xfrm>
          <a:off x="0" y="0"/>
          <a:ext cx="0" cy="0"/>
          <a:chOff x="0" y="0"/>
          <a:chExt cx="0" cy="0"/>
        </a:xfrm>
      </p:grpSpPr>
      <p:cxnSp>
        <p:nvCxnSpPr>
          <p:cNvPr id="93" name="Google Shape;93;p20"/>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4" name="Google Shape;94;p20"/>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95" name="Google Shape;95;p20"/>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96" name="Google Shape;96;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7"/>
        <p:cNvGrpSpPr/>
        <p:nvPr/>
      </p:nvGrpSpPr>
      <p:grpSpPr>
        <a:xfrm>
          <a:off x="0" y="0"/>
          <a:ext cx="0" cy="0"/>
          <a:chOff x="0" y="0"/>
          <a:chExt cx="0" cy="0"/>
        </a:xfrm>
      </p:grpSpPr>
      <p:sp>
        <p:nvSpPr>
          <p:cNvPr id="98" name="Google Shape;98;p21"/>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99" name="Google Shape;99;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6"/>
        <p:cNvGrpSpPr/>
        <p:nvPr/>
      </p:nvGrpSpPr>
      <p:grpSpPr>
        <a:xfrm>
          <a:off x="0" y="0"/>
          <a:ext cx="0" cy="0"/>
          <a:chOff x="0" y="0"/>
          <a:chExt cx="0" cy="0"/>
        </a:xfrm>
      </p:grpSpPr>
      <p:sp>
        <p:nvSpPr>
          <p:cNvPr id="17" name="Google Shape;17;p3"/>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18" name="Google Shape;18;p3"/>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19" name="Google Shape;19;p3"/>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0" name="Google Shape;20;p3"/>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1" name="Google Shape;21;p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2" name="Google Shape;22;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00"/>
        <p:cNvGrpSpPr/>
        <p:nvPr/>
      </p:nvGrpSpPr>
      <p:grpSpPr>
        <a:xfrm>
          <a:off x="0" y="0"/>
          <a:ext cx="0" cy="0"/>
          <a:chOff x="0" y="0"/>
          <a:chExt cx="0" cy="0"/>
        </a:xfrm>
      </p:grpSpPr>
      <p:cxnSp>
        <p:nvCxnSpPr>
          <p:cNvPr id="101" name="Google Shape;101;p22"/>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102" name="Google Shape;102;p2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103" name="Google Shape;103;p22"/>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104" name="Google Shape;104;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5"/>
        <p:cNvGrpSpPr/>
        <p:nvPr/>
      </p:nvGrpSpPr>
      <p:grpSpPr>
        <a:xfrm>
          <a:off x="0" y="0"/>
          <a:ext cx="0" cy="0"/>
          <a:chOff x="0" y="0"/>
          <a:chExt cx="0" cy="0"/>
        </a:xfrm>
      </p:grpSpPr>
      <p:sp>
        <p:nvSpPr>
          <p:cNvPr id="106" name="Google Shape;106;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23"/>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5"/>
              </a:buClr>
              <a:buSzPts val="13000"/>
              <a:buNone/>
              <a:defRPr sz="13000">
                <a:solidFill>
                  <a:schemeClr val="accent5"/>
                </a:solidFill>
              </a:defRPr>
            </a:lvl1pPr>
            <a:lvl2pPr lvl="1" algn="ctr" rtl="0">
              <a:lnSpc>
                <a:spcPct val="100000"/>
              </a:lnSpc>
              <a:spcBef>
                <a:spcPts val="0"/>
              </a:spcBef>
              <a:spcAft>
                <a:spcPts val="0"/>
              </a:spcAft>
              <a:buClr>
                <a:schemeClr val="accent5"/>
              </a:buClr>
              <a:buSzPts val="13000"/>
              <a:buNone/>
              <a:defRPr sz="13000">
                <a:solidFill>
                  <a:schemeClr val="accent5"/>
                </a:solidFill>
              </a:defRPr>
            </a:lvl2pPr>
            <a:lvl3pPr lvl="2" algn="ctr" rtl="0">
              <a:lnSpc>
                <a:spcPct val="100000"/>
              </a:lnSpc>
              <a:spcBef>
                <a:spcPts val="0"/>
              </a:spcBef>
              <a:spcAft>
                <a:spcPts val="0"/>
              </a:spcAft>
              <a:buClr>
                <a:schemeClr val="accent5"/>
              </a:buClr>
              <a:buSzPts val="13000"/>
              <a:buNone/>
              <a:defRPr sz="13000">
                <a:solidFill>
                  <a:schemeClr val="accent5"/>
                </a:solidFill>
              </a:defRPr>
            </a:lvl3pPr>
            <a:lvl4pPr lvl="3" algn="ctr" rtl="0">
              <a:lnSpc>
                <a:spcPct val="100000"/>
              </a:lnSpc>
              <a:spcBef>
                <a:spcPts val="0"/>
              </a:spcBef>
              <a:spcAft>
                <a:spcPts val="0"/>
              </a:spcAft>
              <a:buClr>
                <a:schemeClr val="accent5"/>
              </a:buClr>
              <a:buSzPts val="13000"/>
              <a:buNone/>
              <a:defRPr sz="13000">
                <a:solidFill>
                  <a:schemeClr val="accent5"/>
                </a:solidFill>
              </a:defRPr>
            </a:lvl4pPr>
            <a:lvl5pPr lvl="4" algn="ctr" rtl="0">
              <a:lnSpc>
                <a:spcPct val="100000"/>
              </a:lnSpc>
              <a:spcBef>
                <a:spcPts val="0"/>
              </a:spcBef>
              <a:spcAft>
                <a:spcPts val="0"/>
              </a:spcAft>
              <a:buClr>
                <a:schemeClr val="accent5"/>
              </a:buClr>
              <a:buSzPts val="13000"/>
              <a:buNone/>
              <a:defRPr sz="13000">
                <a:solidFill>
                  <a:schemeClr val="accent5"/>
                </a:solidFill>
              </a:defRPr>
            </a:lvl5pPr>
            <a:lvl6pPr lvl="5" algn="ctr" rtl="0">
              <a:lnSpc>
                <a:spcPct val="100000"/>
              </a:lnSpc>
              <a:spcBef>
                <a:spcPts val="0"/>
              </a:spcBef>
              <a:spcAft>
                <a:spcPts val="0"/>
              </a:spcAft>
              <a:buClr>
                <a:schemeClr val="accent5"/>
              </a:buClr>
              <a:buSzPts val="13000"/>
              <a:buNone/>
              <a:defRPr sz="13000">
                <a:solidFill>
                  <a:schemeClr val="accent5"/>
                </a:solidFill>
              </a:defRPr>
            </a:lvl6pPr>
            <a:lvl7pPr lvl="6" algn="ctr" rtl="0">
              <a:lnSpc>
                <a:spcPct val="100000"/>
              </a:lnSpc>
              <a:spcBef>
                <a:spcPts val="0"/>
              </a:spcBef>
              <a:spcAft>
                <a:spcPts val="0"/>
              </a:spcAft>
              <a:buClr>
                <a:schemeClr val="accent5"/>
              </a:buClr>
              <a:buSzPts val="13000"/>
              <a:buNone/>
              <a:defRPr sz="13000">
                <a:solidFill>
                  <a:schemeClr val="accent5"/>
                </a:solidFill>
              </a:defRPr>
            </a:lvl7pPr>
            <a:lvl8pPr lvl="7" algn="ctr" rtl="0">
              <a:lnSpc>
                <a:spcPct val="100000"/>
              </a:lnSpc>
              <a:spcBef>
                <a:spcPts val="0"/>
              </a:spcBef>
              <a:spcAft>
                <a:spcPts val="0"/>
              </a:spcAft>
              <a:buClr>
                <a:schemeClr val="accent5"/>
              </a:buClr>
              <a:buSzPts val="13000"/>
              <a:buNone/>
              <a:defRPr sz="13000">
                <a:solidFill>
                  <a:schemeClr val="accent5"/>
                </a:solidFill>
              </a:defRPr>
            </a:lvl8pPr>
            <a:lvl9pPr lvl="8" algn="ctr" rtl="0">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108" name="Google Shape;108;p23"/>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0"/>
              </a:spcBef>
              <a:spcAft>
                <a:spcPts val="0"/>
              </a:spcAft>
              <a:buSzPts val="1400"/>
              <a:buChar char="○"/>
              <a:defRPr/>
            </a:lvl2pPr>
            <a:lvl3pPr marL="1371600" lvl="2" indent="-317500" algn="ctr" rtl="0">
              <a:lnSpc>
                <a:spcPct val="115000"/>
              </a:lnSpc>
              <a:spcBef>
                <a:spcPts val="0"/>
              </a:spcBef>
              <a:spcAft>
                <a:spcPts val="0"/>
              </a:spcAft>
              <a:buSzPts val="1400"/>
              <a:buChar char="■"/>
              <a:defRPr/>
            </a:lvl3pPr>
            <a:lvl4pPr marL="1828800" lvl="3" indent="-317500" algn="ctr" rtl="0">
              <a:lnSpc>
                <a:spcPct val="115000"/>
              </a:lnSpc>
              <a:spcBef>
                <a:spcPts val="0"/>
              </a:spcBef>
              <a:spcAft>
                <a:spcPts val="0"/>
              </a:spcAft>
              <a:buSzPts val="1400"/>
              <a:buChar char="●"/>
              <a:defRPr/>
            </a:lvl4pPr>
            <a:lvl5pPr marL="2286000" lvl="4" indent="-317500" algn="ctr" rtl="0">
              <a:lnSpc>
                <a:spcPct val="115000"/>
              </a:lnSpc>
              <a:spcBef>
                <a:spcPts val="0"/>
              </a:spcBef>
              <a:spcAft>
                <a:spcPts val="0"/>
              </a:spcAft>
              <a:buSzPts val="1400"/>
              <a:buChar char="○"/>
              <a:defRPr/>
            </a:lvl5pPr>
            <a:lvl6pPr marL="2743200" lvl="5" indent="-317500" algn="ctr" rtl="0">
              <a:lnSpc>
                <a:spcPct val="115000"/>
              </a:lnSpc>
              <a:spcBef>
                <a:spcPts val="0"/>
              </a:spcBef>
              <a:spcAft>
                <a:spcPts val="0"/>
              </a:spcAft>
              <a:buSzPts val="1400"/>
              <a:buChar char="■"/>
              <a:defRPr/>
            </a:lvl6pPr>
            <a:lvl7pPr marL="3200400" lvl="6" indent="-317500" algn="ctr" rtl="0">
              <a:lnSpc>
                <a:spcPct val="115000"/>
              </a:lnSpc>
              <a:spcBef>
                <a:spcPts val="0"/>
              </a:spcBef>
              <a:spcAft>
                <a:spcPts val="0"/>
              </a:spcAft>
              <a:buSzPts val="1400"/>
              <a:buChar char="●"/>
              <a:defRPr/>
            </a:lvl7pPr>
            <a:lvl8pPr marL="3657600" lvl="7" indent="-317500" algn="ctr" rtl="0">
              <a:lnSpc>
                <a:spcPct val="115000"/>
              </a:lnSpc>
              <a:spcBef>
                <a:spcPts val="0"/>
              </a:spcBef>
              <a:spcAft>
                <a:spcPts val="0"/>
              </a:spcAft>
              <a:buSzPts val="1400"/>
              <a:buChar char="○"/>
              <a:defRPr/>
            </a:lvl8pPr>
            <a:lvl9pPr marL="4114800" lvl="8" indent="-317500" algn="ctr" rtl="0">
              <a:lnSpc>
                <a:spcPct val="115000"/>
              </a:lnSpc>
              <a:spcBef>
                <a:spcPts val="0"/>
              </a:spcBef>
              <a:spcAft>
                <a:spcPts val="0"/>
              </a:spcAft>
              <a:buSzPts val="1400"/>
              <a:buChar char="■"/>
              <a:defRPr/>
            </a:lvl9pPr>
          </a:lstStyle>
          <a:p>
            <a:endParaRPr/>
          </a:p>
        </p:txBody>
      </p:sp>
      <p:sp>
        <p:nvSpPr>
          <p:cNvPr id="109" name="Google Shape;109;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0"/>
        <p:cNvGrpSpPr/>
        <p:nvPr/>
      </p:nvGrpSpPr>
      <p:grpSpPr>
        <a:xfrm>
          <a:off x="0" y="0"/>
          <a:ext cx="0" cy="0"/>
          <a:chOff x="0" y="0"/>
          <a:chExt cx="0" cy="0"/>
        </a:xfrm>
      </p:grpSpPr>
      <p:sp>
        <p:nvSpPr>
          <p:cNvPr id="111" name="Google Shape;111;p2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112" name="Google Shape;11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cxnSp>
        <p:nvCxnSpPr>
          <p:cNvPr id="24" name="Google Shape;24;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5" name="Google Shape;25;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6" name="Google Shape;26;p4"/>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7" name="Google Shape;2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8"/>
        <p:cNvGrpSpPr/>
        <p:nvPr/>
      </p:nvGrpSpPr>
      <p:grpSpPr>
        <a:xfrm>
          <a:off x="0" y="0"/>
          <a:ext cx="0" cy="0"/>
          <a:chOff x="0" y="0"/>
          <a:chExt cx="0" cy="0"/>
        </a:xfrm>
      </p:grpSpPr>
      <p:sp>
        <p:nvSpPr>
          <p:cNvPr id="29" name="Google Shape;29;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cxnSp>
        <p:nvCxnSpPr>
          <p:cNvPr id="31" name="Google Shape;31;p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2" name="Google Shape;32;p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3" name="Google Shape;33;p6"/>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4" name="Google Shape;34;p6"/>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5" name="Google Shape;35;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6"/>
        <p:cNvGrpSpPr/>
        <p:nvPr/>
      </p:nvGrpSpPr>
      <p:grpSpPr>
        <a:xfrm>
          <a:off x="0" y="0"/>
          <a:ext cx="0" cy="0"/>
          <a:chOff x="0" y="0"/>
          <a:chExt cx="0" cy="0"/>
        </a:xfrm>
      </p:grpSpPr>
      <p:cxnSp>
        <p:nvCxnSpPr>
          <p:cNvPr id="37" name="Google Shape;37;p7"/>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38" name="Google Shape;38;p7"/>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39" name="Google Shape;3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0"/>
        <p:cNvGrpSpPr/>
        <p:nvPr/>
      </p:nvGrpSpPr>
      <p:grpSpPr>
        <a:xfrm>
          <a:off x="0" y="0"/>
          <a:ext cx="0" cy="0"/>
          <a:chOff x="0" y="0"/>
          <a:chExt cx="0" cy="0"/>
        </a:xfrm>
      </p:grpSpPr>
      <p:sp>
        <p:nvSpPr>
          <p:cNvPr id="41" name="Google Shape;41;p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2" name="Google Shape;42;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3"/>
        <p:cNvGrpSpPr/>
        <p:nvPr/>
      </p:nvGrpSpPr>
      <p:grpSpPr>
        <a:xfrm>
          <a:off x="0" y="0"/>
          <a:ext cx="0" cy="0"/>
          <a:chOff x="0" y="0"/>
          <a:chExt cx="0" cy="0"/>
        </a:xfrm>
      </p:grpSpPr>
      <p:cxnSp>
        <p:nvCxnSpPr>
          <p:cNvPr id="44" name="Google Shape;44;p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45" name="Google Shape;45;p9"/>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6" name="Google Shape;46;p9"/>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7" name="Google Shape;47;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8"/>
        <p:cNvGrpSpPr/>
        <p:nvPr/>
      </p:nvGrpSpPr>
      <p:grpSpPr>
        <a:xfrm>
          <a:off x="0" y="0"/>
          <a:ext cx="0" cy="0"/>
          <a:chOff x="0" y="0"/>
          <a:chExt cx="0" cy="0"/>
        </a:xfrm>
      </p:grpSpPr>
      <p:sp>
        <p:nvSpPr>
          <p:cNvPr id="49" name="Google Shape;49;p10"/>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drive.google.com/file/d/15FEi_-98M8gstY84RXg_929fZ0agFtDQ/view?usp=drive_link"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hyperlink" Target="http://www.themindfulword.org/2012/excited-mind-stimulating-senses/" TargetMode="External"/><Relationship Id="rId3" Type="http://schemas.openxmlformats.org/officeDocument/2006/relationships/hyperlink" Target="https://youtu.be/-71zdXCMU6A" TargetMode="External"/><Relationship Id="rId7" Type="http://schemas.openxmlformats.org/officeDocument/2006/relationships/image" Target="../media/image6.jpg"/><Relationship Id="rId12" Type="http://schemas.openxmlformats.org/officeDocument/2006/relationships/hyperlink" Target="https://drive.google.com/file/d/1C9UW6_37mRKZEHNwnwwwMa9zl7FxNEwX/view?usp=drive_link"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hyperlink" Target="https://www.youtube.com/watch?v=2nF90sAW-Yg" TargetMode="External"/><Relationship Id="rId11" Type="http://schemas.openxmlformats.org/officeDocument/2006/relationships/image" Target="../media/image7.png"/><Relationship Id="rId5" Type="http://schemas.openxmlformats.org/officeDocument/2006/relationships/hyperlink" Target="https://fs.blog/2015/03/carol-dweck-mindset/" TargetMode="External"/><Relationship Id="rId10" Type="http://schemas.openxmlformats.org/officeDocument/2006/relationships/hyperlink" Target="https://youtu.be/wh0OS4MrN3E" TargetMode="External"/><Relationship Id="rId4" Type="http://schemas.openxmlformats.org/officeDocument/2006/relationships/hyperlink" Target="http://blog.mindsetworks.com/what-s-my-mindset" TargetMode="External"/><Relationship Id="rId9" Type="http://schemas.openxmlformats.org/officeDocument/2006/relationships/hyperlink" Target="https://creativecommons.org/licenses/by-sa/3.0/"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procrastination.squarespace.com/"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hyperlink" Target="https://www.citytech.cuny.edu/counseling/"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s://docs.google.com/document/d/1zGvRltZl0LrPWE77afXQUA_6CXzaUKzBrEOdk1LsyNM/edit?usp=drive_link"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hyperlink" Target="https://drive.google.com/file/d/1qLcgUPDq-aOao0sa61d5TFPwtSfHXDPm/view?usp=drive_link" TargetMode="External"/><Relationship Id="rId4" Type="http://schemas.openxmlformats.org/officeDocument/2006/relationships/hyperlink" Target="https://drive.google.com/file/d/1gRnSkfCDHvpmhclwvYS8R4RSu9Z7-K5V/view?usp=sharing"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hyperlink" Target="https://drive.google.com/file/d/1X39qXZnwv1UuVWruu294Flw7m5Ey6Lfu/view?usp=drive_link" TargetMode="External"/><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hyperlink" Target="http://fyp.citytech.cuny.edu/media/2020/06/The-Companion-online.pdf"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sz="5500" b="1"/>
              <a:t>City Tech 101</a:t>
            </a:r>
            <a:endParaRPr sz="5500" b="1"/>
          </a:p>
        </p:txBody>
      </p:sp>
      <p:sp>
        <p:nvSpPr>
          <p:cNvPr id="118" name="Google Shape;118;p25"/>
          <p:cNvSpPr txBox="1">
            <a:spLocks noGrp="1"/>
          </p:cNvSpPr>
          <p:nvPr>
            <p:ph type="subTitle" idx="1"/>
          </p:nvPr>
        </p:nvSpPr>
        <p:spPr>
          <a:xfrm>
            <a:off x="1868127" y="3438675"/>
            <a:ext cx="5783400" cy="909000"/>
          </a:xfrm>
          <a:prstGeom prst="rect">
            <a:avLst/>
          </a:prstGeom>
          <a:noFill/>
          <a:ln>
            <a:noFill/>
          </a:ln>
        </p:spPr>
        <p:txBody>
          <a:bodyPr spcFirstLastPara="1" wrap="square" lIns="91425" tIns="91425" rIns="91425" bIns="91425" anchor="t" anchorCtr="0">
            <a:noAutofit/>
          </a:bodyPr>
          <a:lstStyle/>
          <a:p>
            <a:pPr marL="0" lvl="0" indent="0" algn="r" rtl="0">
              <a:lnSpc>
                <a:spcPct val="100000"/>
              </a:lnSpc>
              <a:spcBef>
                <a:spcPts val="0"/>
              </a:spcBef>
              <a:spcAft>
                <a:spcPts val="0"/>
              </a:spcAft>
              <a:buSzPts val="3097"/>
              <a:buNone/>
            </a:pPr>
            <a:r>
              <a:rPr lang="en-US" sz="2000" dirty="0"/>
              <a:t>Fall 2024</a:t>
            </a:r>
            <a:endParaRPr sz="2000" dirty="0"/>
          </a:p>
          <a:p>
            <a:pPr marL="0" lvl="0" indent="0" algn="r" rtl="0">
              <a:lnSpc>
                <a:spcPct val="100000"/>
              </a:lnSpc>
              <a:spcBef>
                <a:spcPts val="0"/>
              </a:spcBef>
              <a:spcAft>
                <a:spcPts val="0"/>
              </a:spcAft>
              <a:buSzPts val="3097"/>
              <a:buNone/>
            </a:pPr>
            <a:r>
              <a:rPr lang="en" sz="2000" dirty="0"/>
              <a:t>Professor Perreira</a:t>
            </a:r>
            <a:endParaRPr sz="2000" dirty="0"/>
          </a:p>
          <a:p>
            <a:pPr marL="0" lvl="0" indent="0" algn="r" rtl="0">
              <a:lnSpc>
                <a:spcPct val="100000"/>
              </a:lnSpc>
              <a:spcBef>
                <a:spcPts val="0"/>
              </a:spcBef>
              <a:spcAft>
                <a:spcPts val="0"/>
              </a:spcAft>
              <a:buSzPts val="3097"/>
              <a:buNone/>
            </a:pPr>
            <a:r>
              <a:rPr lang="en" sz="2000" dirty="0"/>
              <a:t>Professor Email: gperreira@citytech.cuny.edu</a:t>
            </a:r>
            <a:endParaRPr sz="2000"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a:solidFill>
                  <a:schemeClr val="accent6"/>
                </a:solidFill>
              </a:rPr>
              <a:t>[Optional] </a:t>
            </a:r>
            <a:r>
              <a:rPr lang="en"/>
              <a:t>Let’s take and score a mindset quiz:</a:t>
            </a:r>
            <a:endParaRPr/>
          </a:p>
        </p:txBody>
      </p:sp>
      <p:sp>
        <p:nvSpPr>
          <p:cNvPr id="181" name="Google Shape;181;p34"/>
          <p:cNvSpPr txBox="1">
            <a:spLocks noGrp="1"/>
          </p:cNvSpPr>
          <p:nvPr>
            <p:ph type="body" idx="1"/>
          </p:nvPr>
        </p:nvSpPr>
        <p:spPr>
          <a:xfrm>
            <a:off x="387900" y="2115554"/>
            <a:ext cx="8368200" cy="2381700"/>
          </a:xfrm>
          <a:prstGeom prst="rect">
            <a:avLst/>
          </a:prstGeom>
          <a:noFill/>
          <a:ln>
            <a:noFill/>
          </a:ln>
        </p:spPr>
        <p:txBody>
          <a:bodyPr spcFirstLastPara="1" wrap="square" lIns="91425" tIns="91425" rIns="91425" bIns="91425" anchor="t" anchorCtr="0">
            <a:normAutofit/>
          </a:bodyPr>
          <a:lstStyle/>
          <a:p>
            <a:pPr marL="114300" lvl="0" indent="0" algn="ctr" rtl="0">
              <a:lnSpc>
                <a:spcPct val="115000"/>
              </a:lnSpc>
              <a:spcBef>
                <a:spcPts val="0"/>
              </a:spcBef>
              <a:spcAft>
                <a:spcPts val="0"/>
              </a:spcAft>
              <a:buSzPts val="1800"/>
              <a:buNone/>
            </a:pPr>
            <a:r>
              <a:rPr lang="en" u="sng">
                <a:solidFill>
                  <a:schemeClr val="hlink"/>
                </a:solidFill>
                <a:hlinkClick r:id="rId3"/>
              </a:rPr>
              <a:t>https://drive.google.com/file/d/15FEi_-98M8gstY84RXg_929fZ0agFtDQ/view?usp=drive_link</a:t>
            </a:r>
            <a:endParaRPr/>
          </a:p>
          <a:p>
            <a:pPr marL="114300" lvl="0" indent="0" algn="ctr" rtl="0">
              <a:lnSpc>
                <a:spcPct val="115000"/>
              </a:lnSpc>
              <a:spcBef>
                <a:spcPts val="0"/>
              </a:spcBef>
              <a:spcAft>
                <a:spcPts val="0"/>
              </a:spcAft>
              <a:buSzPts val="1800"/>
              <a:buNone/>
            </a:pPr>
            <a:endParaRPr/>
          </a:p>
          <a:p>
            <a:pPr marL="114300" lvl="0" indent="0" algn="l" rtl="0">
              <a:lnSpc>
                <a:spcPct val="115000"/>
              </a:lnSpc>
              <a:spcBef>
                <a:spcPts val="0"/>
              </a:spcBef>
              <a:spcAft>
                <a:spcPts val="0"/>
              </a:spcAft>
              <a:buSzPts val="18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5"/>
          <p:cNvSpPr txBox="1">
            <a:spLocks noGrp="1"/>
          </p:cNvSpPr>
          <p:nvPr>
            <p:ph type="title" idx="4294967295"/>
          </p:nvPr>
        </p:nvSpPr>
        <p:spPr>
          <a:xfrm>
            <a:off x="467419" y="23477"/>
            <a:ext cx="8029500" cy="1355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600" b="1">
                <a:solidFill>
                  <a:schemeClr val="accent5"/>
                </a:solidFill>
              </a:rPr>
              <a:t>Here are some explanations</a:t>
            </a:r>
            <a:br>
              <a:rPr lang="en" sz="3600" b="1">
                <a:solidFill>
                  <a:schemeClr val="accent5"/>
                </a:solidFill>
              </a:rPr>
            </a:br>
            <a:r>
              <a:rPr lang="en" sz="3600" b="1">
                <a:solidFill>
                  <a:schemeClr val="accent5"/>
                </a:solidFill>
              </a:rPr>
              <a:t>of mindset:</a:t>
            </a:r>
            <a:endParaRPr sz="3600" b="1">
              <a:solidFill>
                <a:schemeClr val="accent5"/>
              </a:solidFill>
            </a:endParaRPr>
          </a:p>
        </p:txBody>
      </p:sp>
      <p:sp>
        <p:nvSpPr>
          <p:cNvPr id="187" name="Google Shape;187;p35"/>
          <p:cNvSpPr txBox="1">
            <a:spLocks noGrp="1"/>
          </p:cNvSpPr>
          <p:nvPr>
            <p:ph type="body" idx="4294967295"/>
          </p:nvPr>
        </p:nvSpPr>
        <p:spPr>
          <a:xfrm>
            <a:off x="727650" y="3966550"/>
            <a:ext cx="7688700" cy="10863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300"/>
              <a:buNone/>
            </a:pPr>
            <a:r>
              <a:rPr lang="en" sz="1400" b="1">
                <a:latin typeface="Roboto Slab"/>
                <a:ea typeface="Roboto Slab"/>
                <a:cs typeface="Roboto Slab"/>
                <a:sym typeface="Roboto Slab"/>
              </a:rPr>
              <a:t>Do you want to know more about creating a growth mindset? Here are more resources:</a:t>
            </a:r>
            <a:endParaRPr sz="1400">
              <a:latin typeface="Roboto Slab"/>
              <a:ea typeface="Roboto Slab"/>
              <a:cs typeface="Roboto Slab"/>
              <a:sym typeface="Roboto Slab"/>
            </a:endParaRPr>
          </a:p>
          <a:p>
            <a:pPr marL="0" lvl="0" indent="0" algn="l" rtl="0">
              <a:lnSpc>
                <a:spcPct val="100000"/>
              </a:lnSpc>
              <a:spcBef>
                <a:spcPts val="0"/>
              </a:spcBef>
              <a:spcAft>
                <a:spcPts val="0"/>
              </a:spcAft>
              <a:buSzPts val="1300"/>
              <a:buNone/>
            </a:pPr>
            <a:r>
              <a:rPr lang="en" sz="1400">
                <a:latin typeface="Roboto Slab"/>
                <a:ea typeface="Roboto Slab"/>
                <a:cs typeface="Roboto Slab"/>
                <a:sym typeface="Roboto Slab"/>
              </a:rPr>
              <a:t>        </a:t>
            </a:r>
            <a:r>
              <a:rPr lang="en" sz="1400"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Mindset</a:t>
            </a:r>
            <a:r>
              <a:rPr lang="en" sz="1400">
                <a:solidFill>
                  <a:schemeClr val="accent6"/>
                </a:solidFill>
                <a:latin typeface="Roboto Slab"/>
                <a:ea typeface="Roboto Slab"/>
                <a:cs typeface="Roboto Slab"/>
                <a:sym typeface="Roboto Slab"/>
              </a:rPr>
              <a:t>, </a:t>
            </a:r>
            <a:r>
              <a:rPr lang="en" sz="1400">
                <a:latin typeface="Roboto Slab"/>
                <a:ea typeface="Roboto Slab"/>
                <a:cs typeface="Roboto Slab"/>
                <a:sym typeface="Roboto Slab"/>
              </a:rPr>
              <a:t>Talks at Google </a:t>
            </a:r>
            <a:endParaRPr sz="1400">
              <a:latin typeface="Roboto Slab"/>
              <a:ea typeface="Roboto Slab"/>
              <a:cs typeface="Roboto Slab"/>
              <a:sym typeface="Roboto Slab"/>
            </a:endParaRPr>
          </a:p>
          <a:p>
            <a:pPr marL="457200" lvl="0" indent="0" algn="l" rtl="0">
              <a:lnSpc>
                <a:spcPct val="100000"/>
              </a:lnSpc>
              <a:spcBef>
                <a:spcPts val="0"/>
              </a:spcBef>
              <a:spcAft>
                <a:spcPts val="0"/>
              </a:spcAft>
              <a:buSzPts val="1300"/>
              <a:buNone/>
            </a:pPr>
            <a:r>
              <a:rPr lang="en" sz="1400" u="sng">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Assess </a:t>
            </a:r>
            <a:r>
              <a:rPr lang="en" sz="1400">
                <a:latin typeface="Roboto Slab"/>
                <a:ea typeface="Roboto Slab"/>
                <a:cs typeface="Roboto Slab"/>
                <a:sym typeface="Roboto Slab"/>
              </a:rPr>
              <a:t>your Mindset (alternate quiz—requires registration)</a:t>
            </a:r>
            <a:endParaRPr sz="1400">
              <a:latin typeface="Roboto Slab"/>
              <a:ea typeface="Roboto Slab"/>
              <a:cs typeface="Roboto Slab"/>
              <a:sym typeface="Roboto Slab"/>
            </a:endParaRPr>
          </a:p>
          <a:p>
            <a:pPr marL="457200" lvl="0" indent="0" algn="l" rtl="0">
              <a:lnSpc>
                <a:spcPct val="100000"/>
              </a:lnSpc>
              <a:spcBef>
                <a:spcPts val="0"/>
              </a:spcBef>
              <a:spcAft>
                <a:spcPts val="0"/>
              </a:spcAft>
              <a:buSzPts val="1300"/>
              <a:buNone/>
            </a:pPr>
            <a:r>
              <a:rPr lang="en" sz="1400">
                <a:latin typeface="Roboto Slab"/>
                <a:ea typeface="Roboto Slab"/>
                <a:cs typeface="Roboto Slab"/>
                <a:sym typeface="Roboto Slab"/>
              </a:rPr>
              <a:t>A </a:t>
            </a:r>
            <a:r>
              <a:rPr lang="en" sz="1400" u="sng">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Summary</a:t>
            </a:r>
            <a:r>
              <a:rPr lang="en" sz="1400">
                <a:solidFill>
                  <a:schemeClr val="accent6"/>
                </a:solidFill>
                <a:latin typeface="Roboto Slab"/>
                <a:ea typeface="Roboto Slab"/>
                <a:cs typeface="Roboto Slab"/>
                <a:sym typeface="Roboto Slab"/>
              </a:rPr>
              <a:t> </a:t>
            </a:r>
            <a:r>
              <a:rPr lang="en" sz="1400">
                <a:latin typeface="Roboto Slab"/>
                <a:ea typeface="Roboto Slab"/>
                <a:cs typeface="Roboto Slab"/>
                <a:sym typeface="Roboto Slab"/>
              </a:rPr>
              <a:t>of Growth and Fixed Mindset</a:t>
            </a:r>
            <a:endParaRPr sz="1400">
              <a:latin typeface="Roboto Slab"/>
              <a:ea typeface="Roboto Slab"/>
              <a:cs typeface="Roboto Slab"/>
              <a:sym typeface="Roboto Slab"/>
            </a:endParaRPr>
          </a:p>
        </p:txBody>
      </p:sp>
      <p:pic>
        <p:nvPicPr>
          <p:cNvPr id="188" name="Google Shape;188;p35">
            <a:hlinkClick r:id="rId6"/>
          </p:cNvPr>
          <p:cNvPicPr preferRelativeResize="0"/>
          <p:nvPr/>
        </p:nvPicPr>
        <p:blipFill rotWithShape="1">
          <a:blip r:embed="rId7">
            <a:alphaModFix/>
          </a:blip>
          <a:srcRect t="24942" b="24942"/>
          <a:stretch/>
        </p:blipFill>
        <p:spPr>
          <a:xfrm>
            <a:off x="5020474" y="1493170"/>
            <a:ext cx="3227834" cy="1569504"/>
          </a:xfrm>
          <a:prstGeom prst="rect">
            <a:avLst/>
          </a:prstGeom>
          <a:noFill/>
          <a:ln>
            <a:noFill/>
          </a:ln>
        </p:spPr>
      </p:pic>
      <p:sp>
        <p:nvSpPr>
          <p:cNvPr id="189" name="Google Shape;189;p35"/>
          <p:cNvSpPr txBox="1"/>
          <p:nvPr/>
        </p:nvSpPr>
        <p:spPr>
          <a:xfrm>
            <a:off x="5020474" y="3062677"/>
            <a:ext cx="4638300" cy="230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b="0" i="0" u="sng" strike="noStrike" cap="none">
                <a:solidFill>
                  <a:srgbClr val="000000"/>
                </a:solidFill>
                <a:latin typeface="Arial"/>
                <a:ea typeface="Arial"/>
                <a:cs typeface="Arial"/>
                <a:sym typeface="Arial"/>
                <a:hlinkClick r:id="rId8">
                  <a:extLst>
                    <a:ext uri="{A12FA001-AC4F-418D-AE19-62706E023703}">
                      <ahyp:hlinkClr xmlns:ahyp="http://schemas.microsoft.com/office/drawing/2018/hyperlinkcolor" val="tx"/>
                    </a:ext>
                  </a:extLst>
                </a:hlinkClick>
              </a:rPr>
              <a:t>This Photo</a:t>
            </a:r>
            <a:r>
              <a:rPr lang="en" sz="900" b="0" i="0" u="none" strike="noStrike" cap="none">
                <a:solidFill>
                  <a:srgbClr val="000000"/>
                </a:solidFill>
                <a:latin typeface="Arial"/>
                <a:ea typeface="Arial"/>
                <a:cs typeface="Arial"/>
                <a:sym typeface="Arial"/>
              </a:rPr>
              <a:t> </a:t>
            </a:r>
            <a:r>
              <a:rPr lang="en" sz="900" b="0" i="0" u="none" strike="noStrike" cap="none">
                <a:solidFill>
                  <a:schemeClr val="dk1"/>
                </a:solidFill>
                <a:latin typeface="Arial"/>
                <a:ea typeface="Arial"/>
                <a:cs typeface="Arial"/>
                <a:sym typeface="Arial"/>
              </a:rPr>
              <a:t>by Unknown Author is licensed under </a:t>
            </a:r>
            <a:r>
              <a:rPr lang="en" sz="900" b="0" i="0" u="sng" strike="noStrike" cap="none">
                <a:solidFill>
                  <a:srgbClr val="000000"/>
                </a:solidFill>
                <a:latin typeface="Arial"/>
                <a:ea typeface="Arial"/>
                <a:cs typeface="Arial"/>
                <a:sym typeface="Arial"/>
                <a:hlinkClick r:id="rId9">
                  <a:extLst>
                    <a:ext uri="{A12FA001-AC4F-418D-AE19-62706E023703}">
                      <ahyp:hlinkClr xmlns:ahyp="http://schemas.microsoft.com/office/drawing/2018/hyperlinkcolor" val="tx"/>
                    </a:ext>
                  </a:extLst>
                </a:hlinkClick>
              </a:rPr>
              <a:t>CC BY-SA</a:t>
            </a:r>
            <a:endParaRPr sz="900" b="0" i="0" u="none" strike="noStrike" cap="none">
              <a:solidFill>
                <a:srgbClr val="000000"/>
              </a:solidFill>
              <a:latin typeface="Arial"/>
              <a:ea typeface="Arial"/>
              <a:cs typeface="Arial"/>
              <a:sym typeface="Arial"/>
            </a:endParaRPr>
          </a:p>
        </p:txBody>
      </p:sp>
      <p:pic>
        <p:nvPicPr>
          <p:cNvPr id="190" name="Google Shape;190;p35">
            <a:hlinkClick r:id="rId10"/>
          </p:cNvPr>
          <p:cNvPicPr preferRelativeResize="0"/>
          <p:nvPr/>
        </p:nvPicPr>
        <p:blipFill rotWithShape="1">
          <a:blip r:embed="rId11">
            <a:alphaModFix/>
          </a:blip>
          <a:srcRect l="6105" t="27020" r="32781" b="25549"/>
          <a:stretch/>
        </p:blipFill>
        <p:spPr>
          <a:xfrm>
            <a:off x="568110" y="1493170"/>
            <a:ext cx="3227832" cy="1658243"/>
          </a:xfrm>
          <a:prstGeom prst="rect">
            <a:avLst/>
          </a:prstGeom>
          <a:noFill/>
          <a:ln>
            <a:noFill/>
          </a:ln>
        </p:spPr>
      </p:pic>
      <p:sp>
        <p:nvSpPr>
          <p:cNvPr id="191" name="Google Shape;191;p35"/>
          <p:cNvSpPr txBox="1"/>
          <p:nvPr/>
        </p:nvSpPr>
        <p:spPr>
          <a:xfrm>
            <a:off x="1615971" y="1185382"/>
            <a:ext cx="1329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Arial"/>
                <a:ea typeface="Arial"/>
                <a:cs typeface="Arial"/>
                <a:sym typeface="Arial"/>
              </a:rPr>
              <a:t>Video option 1</a:t>
            </a:r>
            <a:endParaRPr sz="1400" b="0" i="0" u="none" strike="noStrike" cap="none">
              <a:solidFill>
                <a:srgbClr val="000000"/>
              </a:solidFill>
              <a:latin typeface="Arial"/>
              <a:ea typeface="Arial"/>
              <a:cs typeface="Arial"/>
              <a:sym typeface="Arial"/>
            </a:endParaRPr>
          </a:p>
        </p:txBody>
      </p:sp>
      <p:sp>
        <p:nvSpPr>
          <p:cNvPr id="192" name="Google Shape;192;p35"/>
          <p:cNvSpPr txBox="1"/>
          <p:nvPr/>
        </p:nvSpPr>
        <p:spPr>
          <a:xfrm>
            <a:off x="6089730" y="1185364"/>
            <a:ext cx="13293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chemeClr val="dk1"/>
                </a:solidFill>
                <a:latin typeface="Arial"/>
                <a:ea typeface="Arial"/>
                <a:cs typeface="Arial"/>
                <a:sym typeface="Arial"/>
              </a:rPr>
              <a:t>Video option 2</a:t>
            </a:r>
            <a:endParaRPr sz="1400" b="0" i="0" u="none" strike="noStrike" cap="none">
              <a:solidFill>
                <a:srgbClr val="000000"/>
              </a:solidFill>
              <a:latin typeface="Arial"/>
              <a:ea typeface="Arial"/>
              <a:cs typeface="Arial"/>
              <a:sym typeface="Arial"/>
            </a:endParaRPr>
          </a:p>
        </p:txBody>
      </p:sp>
      <p:sp>
        <p:nvSpPr>
          <p:cNvPr id="193" name="Google Shape;193;p35"/>
          <p:cNvSpPr txBox="1"/>
          <p:nvPr/>
        </p:nvSpPr>
        <p:spPr>
          <a:xfrm>
            <a:off x="2831925" y="3383650"/>
            <a:ext cx="2777100" cy="523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300"/>
              <a:buFont typeface="Arial"/>
              <a:buNone/>
            </a:pPr>
            <a:r>
              <a:rPr lang="en" sz="1400" b="0" i="0" u="none" strike="noStrike" cap="none">
                <a:solidFill>
                  <a:schemeClr val="dk1"/>
                </a:solidFill>
                <a:latin typeface="Roboto Slab"/>
                <a:ea typeface="Roboto Slab"/>
                <a:cs typeface="Roboto Slab"/>
                <a:sym typeface="Roboto Slab"/>
              </a:rPr>
              <a:t> </a:t>
            </a:r>
            <a:r>
              <a:rPr lang="en" sz="2200" b="0" i="0" u="none" strike="noStrike" cap="none">
                <a:solidFill>
                  <a:schemeClr val="accent6"/>
                </a:solidFill>
                <a:latin typeface="Roboto Slab"/>
                <a:ea typeface="Roboto Slab"/>
                <a:cs typeface="Roboto Slab"/>
                <a:sym typeface="Roboto Slab"/>
              </a:rPr>
              <a:t> </a:t>
            </a:r>
            <a:r>
              <a:rPr lang="en" sz="2200" b="0" i="0" u="sng" strike="noStrike" cap="none">
                <a:solidFill>
                  <a:schemeClr val="accent6"/>
                </a:solidFill>
                <a:latin typeface="Roboto Slab"/>
                <a:ea typeface="Roboto Slab"/>
                <a:cs typeface="Roboto Slab"/>
                <a:sym typeface="Roboto Slab"/>
                <a:hlinkClick r:id="rId12">
                  <a:extLst>
                    <a:ext uri="{A12FA001-AC4F-418D-AE19-62706E023703}">
                      <ahyp:hlinkClr xmlns:ahyp="http://schemas.microsoft.com/office/drawing/2018/hyperlinkcolor" val="tx"/>
                    </a:ext>
                  </a:extLst>
                </a:hlinkClick>
              </a:rPr>
              <a:t>Article</a:t>
            </a:r>
            <a:r>
              <a:rPr lang="en" sz="2200" b="0" i="0" u="none" strike="noStrike" cap="none">
                <a:solidFill>
                  <a:schemeClr val="accent6"/>
                </a:solidFill>
                <a:latin typeface="Roboto Slab"/>
                <a:ea typeface="Roboto Slab"/>
                <a:cs typeface="Roboto Slab"/>
                <a:sym typeface="Roboto Slab"/>
              </a:rPr>
              <a:t> </a:t>
            </a:r>
            <a:r>
              <a:rPr lang="en" sz="2200" b="0" i="0" u="none" strike="noStrike" cap="none">
                <a:solidFill>
                  <a:schemeClr val="dk1"/>
                </a:solidFill>
                <a:latin typeface="Roboto Slab"/>
                <a:ea typeface="Roboto Slab"/>
                <a:cs typeface="Roboto Slab"/>
                <a:sym typeface="Roboto Slab"/>
              </a:rPr>
              <a:t>on Mindset</a:t>
            </a:r>
            <a:endParaRPr sz="2200" b="0" i="0" u="none" strike="noStrike" cap="none">
              <a:solidFill>
                <a:srgbClr val="000000"/>
              </a:solidFill>
              <a:latin typeface="Roboto"/>
              <a:ea typeface="Roboto"/>
              <a:cs typeface="Roboto"/>
              <a:sym typeface="Robo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pic>
        <p:nvPicPr>
          <p:cNvPr id="198" name="Google Shape;198;p36"/>
          <p:cNvPicPr preferRelativeResize="0"/>
          <p:nvPr/>
        </p:nvPicPr>
        <p:blipFill rotWithShape="1">
          <a:blip r:embed="rId3">
            <a:alphaModFix/>
          </a:blip>
          <a:srcRect/>
          <a:stretch/>
        </p:blipFill>
        <p:spPr>
          <a:xfrm>
            <a:off x="1057638" y="374725"/>
            <a:ext cx="7028725" cy="4394050"/>
          </a:xfrm>
          <a:prstGeom prst="rect">
            <a:avLst/>
          </a:prstGeom>
          <a:noFill/>
          <a:ln>
            <a:noFill/>
          </a:ln>
        </p:spPr>
      </p:pic>
      <p:sp>
        <p:nvSpPr>
          <p:cNvPr id="199" name="Google Shape;199;p36"/>
          <p:cNvSpPr txBox="1"/>
          <p:nvPr/>
        </p:nvSpPr>
        <p:spPr>
          <a:xfrm>
            <a:off x="4228725" y="4842225"/>
            <a:ext cx="46011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Roboto"/>
              <a:ea typeface="Roboto"/>
              <a:cs typeface="Roboto"/>
              <a:sym typeface="Roboto"/>
            </a:endParaRPr>
          </a:p>
        </p:txBody>
      </p:sp>
      <p:sp>
        <p:nvSpPr>
          <p:cNvPr id="200" name="Google Shape;200;p36"/>
          <p:cNvSpPr txBox="1"/>
          <p:nvPr/>
        </p:nvSpPr>
        <p:spPr>
          <a:xfrm>
            <a:off x="1639975" y="4718400"/>
            <a:ext cx="6446400" cy="3078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Roboto"/>
                <a:ea typeface="Roboto"/>
                <a:cs typeface="Roboto"/>
                <a:sym typeface="Roboto"/>
              </a:rPr>
              <a:t>Attribution: https://thepeakperformancecenter.com/development-series/mental-conditioning/mindsets/fixed-mindset-vs-growth-mindset/</a:t>
            </a:r>
            <a:endParaRPr sz="800" b="0" i="0" u="none" strike="noStrike" cap="none">
              <a:solidFill>
                <a:schemeClr val="dk1"/>
              </a:solidFill>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7"/>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Habits of </a:t>
            </a:r>
            <a:r>
              <a:rPr lang="en" b="1">
                <a:solidFill>
                  <a:schemeClr val="accent6"/>
                </a:solidFill>
              </a:rPr>
              <a:t>Fixed</a:t>
            </a:r>
            <a:r>
              <a:rPr lang="en" b="1">
                <a:solidFill>
                  <a:schemeClr val="accent5"/>
                </a:solidFill>
              </a:rPr>
              <a:t> Mindset</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College Students</a:t>
            </a:r>
            <a:endParaRPr b="1">
              <a:solidFill>
                <a:schemeClr val="accent5"/>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38"/>
          <p:cNvSpPr txBox="1">
            <a:spLocks noGrp="1"/>
          </p:cNvSpPr>
          <p:nvPr>
            <p:ph type="title"/>
          </p:nvPr>
        </p:nvSpPr>
        <p:spPr>
          <a:xfrm>
            <a:off x="460950" y="199502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What kinds of habits and practices do </a:t>
            </a:r>
            <a:r>
              <a:rPr lang="en" b="1">
                <a:solidFill>
                  <a:schemeClr val="accent6"/>
                </a:solidFill>
              </a:rPr>
              <a:t>Fixed</a:t>
            </a:r>
            <a:r>
              <a:rPr lang="en" b="1"/>
              <a:t> Mindset students have?</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9"/>
          <p:cNvSpPr txBox="1">
            <a:spLocks noGrp="1"/>
          </p:cNvSpPr>
          <p:nvPr>
            <p:ph type="title"/>
          </p:nvPr>
        </p:nvSpPr>
        <p:spPr>
          <a:xfrm>
            <a:off x="400725" y="586650"/>
            <a:ext cx="81471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300" b="1">
                <a:solidFill>
                  <a:schemeClr val="accent5"/>
                </a:solidFill>
              </a:rPr>
              <a:t>Fixed Mindset Behaviors:</a:t>
            </a:r>
            <a:endParaRPr sz="3300" b="1">
              <a:solidFill>
                <a:schemeClr val="accent5"/>
              </a:solidFill>
            </a:endParaRPr>
          </a:p>
          <a:p>
            <a:pPr marL="0" lvl="0" indent="0" algn="ctr" rtl="0">
              <a:lnSpc>
                <a:spcPct val="100000"/>
              </a:lnSpc>
              <a:spcBef>
                <a:spcPts val="0"/>
              </a:spcBef>
              <a:spcAft>
                <a:spcPts val="0"/>
              </a:spcAft>
              <a:buSzPts val="2600"/>
              <a:buNone/>
            </a:pPr>
            <a:endParaRPr sz="2700" b="1"/>
          </a:p>
        </p:txBody>
      </p:sp>
      <p:sp>
        <p:nvSpPr>
          <p:cNvPr id="216" name="Google Shape;216;p39"/>
          <p:cNvSpPr txBox="1">
            <a:spLocks noGrp="1"/>
          </p:cNvSpPr>
          <p:nvPr>
            <p:ph type="body" idx="1"/>
          </p:nvPr>
        </p:nvSpPr>
        <p:spPr>
          <a:xfrm>
            <a:off x="727650" y="1996200"/>
            <a:ext cx="7688700" cy="1151100"/>
          </a:xfrm>
          <a:prstGeom prst="rect">
            <a:avLst/>
          </a:prstGeom>
          <a:noFill/>
          <a:ln>
            <a:noFill/>
          </a:ln>
        </p:spPr>
        <p:txBody>
          <a:bodyPr spcFirstLastPara="1" wrap="square" lIns="91425" tIns="91425" rIns="91425" bIns="91425" anchor="t" anchorCtr="0">
            <a:noAutofit/>
          </a:bodyPr>
          <a:lstStyle/>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Resistance</a:t>
            </a:r>
            <a:endParaRPr sz="2500" b="1">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Procrastination</a:t>
            </a:r>
            <a:endParaRPr sz="2500" b="1">
              <a:latin typeface="Roboto Slab"/>
              <a:ea typeface="Roboto Slab"/>
              <a:cs typeface="Roboto Slab"/>
              <a:sym typeface="Roboto Slab"/>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40"/>
          <p:cNvSpPr txBox="1">
            <a:spLocks noGrp="1"/>
          </p:cNvSpPr>
          <p:nvPr>
            <p:ph type="title"/>
          </p:nvPr>
        </p:nvSpPr>
        <p:spPr>
          <a:xfrm>
            <a:off x="400725" y="586650"/>
            <a:ext cx="3581400" cy="5352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1250"/>
              <a:buNone/>
            </a:pPr>
            <a:r>
              <a:rPr lang="en" sz="3555" b="1">
                <a:solidFill>
                  <a:schemeClr val="accent5"/>
                </a:solidFill>
              </a:rPr>
              <a:t>Resistance:</a:t>
            </a:r>
            <a:endParaRPr sz="3555" b="1">
              <a:solidFill>
                <a:schemeClr val="accent5"/>
              </a:solidFill>
            </a:endParaRPr>
          </a:p>
          <a:p>
            <a:pPr marL="0" lvl="0" indent="0" algn="ctr" rtl="0">
              <a:lnSpc>
                <a:spcPct val="100000"/>
              </a:lnSpc>
              <a:spcBef>
                <a:spcPts val="0"/>
              </a:spcBef>
              <a:spcAft>
                <a:spcPts val="0"/>
              </a:spcAft>
              <a:buSzPct val="96296"/>
              <a:buNone/>
            </a:pPr>
            <a:endParaRPr b="1"/>
          </a:p>
        </p:txBody>
      </p:sp>
      <p:sp>
        <p:nvSpPr>
          <p:cNvPr id="222" name="Google Shape;222;p40"/>
          <p:cNvSpPr txBox="1">
            <a:spLocks noGrp="1"/>
          </p:cNvSpPr>
          <p:nvPr>
            <p:ph type="body" idx="1"/>
          </p:nvPr>
        </p:nvSpPr>
        <p:spPr>
          <a:xfrm>
            <a:off x="612625" y="1420650"/>
            <a:ext cx="7688700" cy="1151100"/>
          </a:xfrm>
          <a:prstGeom prst="rect">
            <a:avLst/>
          </a:prstGeom>
          <a:noFill/>
          <a:ln>
            <a:noFill/>
          </a:ln>
        </p:spPr>
        <p:txBody>
          <a:bodyPr spcFirstLastPara="1" wrap="square" lIns="91425" tIns="91425" rIns="91425" bIns="91425" anchor="t" anchorCtr="0">
            <a:noAutofit/>
          </a:bodyPr>
          <a:lstStyle/>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Pushing back</a:t>
            </a:r>
            <a:endParaRPr sz="2200" b="1">
              <a:latin typeface="Roboto Slab"/>
              <a:ea typeface="Roboto Slab"/>
              <a:cs typeface="Roboto Slab"/>
              <a:sym typeface="Roboto Slab"/>
            </a:endParaRPr>
          </a:p>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Refusing to engage or care about learning  </a:t>
            </a:r>
            <a:endParaRPr sz="2200" b="1">
              <a:latin typeface="Roboto Slab"/>
              <a:ea typeface="Roboto Slab"/>
              <a:cs typeface="Roboto Slab"/>
              <a:sym typeface="Roboto Slab"/>
            </a:endParaRPr>
          </a:p>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Seeing anything challenging or hard to understand as “dumb” or “pointless.”</a:t>
            </a: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latin typeface="Roboto Slab"/>
              <a:ea typeface="Roboto Slab"/>
              <a:cs typeface="Roboto Slab"/>
              <a:sym typeface="Roboto Slab"/>
            </a:endParaRPr>
          </a:p>
          <a:p>
            <a:pPr marL="457200" lvl="0" indent="-374650" algn="l" rtl="0">
              <a:lnSpc>
                <a:spcPct val="100000"/>
              </a:lnSpc>
              <a:spcBef>
                <a:spcPts val="0"/>
              </a:spcBef>
              <a:spcAft>
                <a:spcPts val="0"/>
              </a:spcAft>
              <a:buClr>
                <a:schemeClr val="accent6"/>
              </a:buClr>
              <a:buSzPts val="2300"/>
              <a:buFont typeface="Roboto Slab"/>
              <a:buChar char="●"/>
            </a:pPr>
            <a:r>
              <a:rPr lang="en" sz="2300" b="1">
                <a:solidFill>
                  <a:schemeClr val="accent6"/>
                </a:solidFill>
                <a:latin typeface="Roboto Slab"/>
                <a:ea typeface="Roboto Slab"/>
                <a:cs typeface="Roboto Slab"/>
                <a:sym typeface="Roboto Slab"/>
              </a:rPr>
              <a:t>You do your work, but in a “mechanical”way–you follow directions and get the work done as quickly as possible, without caring about what you learn. Things that require intense effort or thought irritate you.</a:t>
            </a:r>
            <a:endParaRPr sz="2300" b="1">
              <a:solidFill>
                <a:schemeClr val="accent6"/>
              </a:solidFill>
              <a:latin typeface="Roboto Slab"/>
              <a:ea typeface="Roboto Slab"/>
              <a:cs typeface="Roboto Slab"/>
              <a:sym typeface="Roboto Slab"/>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41"/>
          <p:cNvSpPr txBox="1">
            <a:spLocks noGrp="1"/>
          </p:cNvSpPr>
          <p:nvPr>
            <p:ph type="title"/>
          </p:nvPr>
        </p:nvSpPr>
        <p:spPr>
          <a:xfrm>
            <a:off x="2222575" y="619525"/>
            <a:ext cx="4468800" cy="689700"/>
          </a:xfrm>
          <a:prstGeom prst="rect">
            <a:avLst/>
          </a:prstGeom>
          <a:noFill/>
          <a:ln>
            <a:noFill/>
          </a:ln>
        </p:spPr>
        <p:txBody>
          <a:bodyPr spcFirstLastPara="1" wrap="square" lIns="91425" tIns="91425" rIns="91425" bIns="91425" anchor="t" anchorCtr="0">
            <a:normAutofit fontScale="90000"/>
          </a:bodyPr>
          <a:lstStyle/>
          <a:p>
            <a:pPr marL="0" lvl="0" indent="0" algn="ctr" rtl="0">
              <a:lnSpc>
                <a:spcPct val="100000"/>
              </a:lnSpc>
              <a:spcBef>
                <a:spcPts val="0"/>
              </a:spcBef>
              <a:spcAft>
                <a:spcPts val="0"/>
              </a:spcAft>
              <a:buSzPct val="63414"/>
              <a:buNone/>
            </a:pPr>
            <a:r>
              <a:rPr lang="en" sz="4555" b="1">
                <a:solidFill>
                  <a:schemeClr val="accent5"/>
                </a:solidFill>
              </a:rPr>
              <a:t>Procrastination</a:t>
            </a:r>
            <a:endParaRPr sz="4555" b="1">
              <a:solidFill>
                <a:schemeClr val="accent5"/>
              </a:solidFill>
            </a:endParaRPr>
          </a:p>
          <a:p>
            <a:pPr marL="0" lvl="0" indent="0" algn="ctr" rtl="0">
              <a:lnSpc>
                <a:spcPct val="100000"/>
              </a:lnSpc>
              <a:spcBef>
                <a:spcPts val="0"/>
              </a:spcBef>
              <a:spcAft>
                <a:spcPts val="0"/>
              </a:spcAft>
              <a:buSzPct val="96296"/>
              <a:buNone/>
            </a:pPr>
            <a:endParaRPr b="1"/>
          </a:p>
        </p:txBody>
      </p:sp>
      <p:sp>
        <p:nvSpPr>
          <p:cNvPr id="228" name="Google Shape;228;p41"/>
          <p:cNvSpPr txBox="1">
            <a:spLocks noGrp="1"/>
          </p:cNvSpPr>
          <p:nvPr>
            <p:ph type="body" idx="1"/>
          </p:nvPr>
        </p:nvSpPr>
        <p:spPr>
          <a:xfrm>
            <a:off x="612625" y="1996200"/>
            <a:ext cx="7688700" cy="1151100"/>
          </a:xfrm>
          <a:prstGeom prst="rect">
            <a:avLst/>
          </a:prstGeom>
          <a:noFill/>
          <a:ln>
            <a:noFill/>
          </a:ln>
        </p:spPr>
        <p:txBody>
          <a:bodyPr spcFirstLastPara="1" wrap="square" lIns="91425" tIns="91425" rIns="91425" bIns="91425" anchor="t" anchorCtr="0">
            <a:noAutofit/>
          </a:bodyPr>
          <a:lstStyle/>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Voluntarily delaying a task or act unnecessarily and seemingly “irrationally,” even though this delay brings negative consequences</a:t>
            </a:r>
            <a:endParaRPr sz="2200" b="1">
              <a:latin typeface="Roboto Slab"/>
              <a:ea typeface="Roboto Slab"/>
              <a:cs typeface="Roboto Slab"/>
              <a:sym typeface="Roboto Slab"/>
            </a:endParaRPr>
          </a:p>
          <a:p>
            <a:pPr marL="457200" lvl="0" indent="-368300" algn="l" rtl="0">
              <a:lnSpc>
                <a:spcPct val="100000"/>
              </a:lnSpc>
              <a:spcBef>
                <a:spcPts val="0"/>
              </a:spcBef>
              <a:spcAft>
                <a:spcPts val="0"/>
              </a:spcAft>
              <a:buSzPts val="2200"/>
              <a:buFont typeface="Roboto Slab"/>
              <a:buChar char="●"/>
            </a:pPr>
            <a:r>
              <a:rPr lang="en" sz="2200" b="1">
                <a:latin typeface="Roboto Slab"/>
                <a:ea typeface="Roboto Slab"/>
                <a:cs typeface="Roboto Slab"/>
                <a:sym typeface="Roboto Slab"/>
              </a:rPr>
              <a:t>Often accompanied  by negative feelings and possibly emotional dysregulation</a:t>
            </a: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2"/>
          <p:cNvSpPr txBox="1">
            <a:spLocks noGrp="1"/>
          </p:cNvSpPr>
          <p:nvPr>
            <p:ph type="title"/>
          </p:nvPr>
        </p:nvSpPr>
        <p:spPr>
          <a:xfrm>
            <a:off x="460950" y="199502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6"/>
                </a:solidFill>
              </a:rPr>
              <a:t>What are some causes of procrastination?</a:t>
            </a:r>
            <a:endParaRPr b="1">
              <a:solidFill>
                <a:schemeClr val="accent6"/>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p43"/>
          <p:cNvSpPr txBox="1">
            <a:spLocks noGrp="1"/>
          </p:cNvSpPr>
          <p:nvPr>
            <p:ph type="title"/>
          </p:nvPr>
        </p:nvSpPr>
        <p:spPr>
          <a:xfrm>
            <a:off x="365550" y="139300"/>
            <a:ext cx="8412900" cy="11499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1250"/>
              <a:buNone/>
            </a:pPr>
            <a:r>
              <a:rPr lang="en" sz="3555" b="1">
                <a:solidFill>
                  <a:schemeClr val="accent5"/>
                </a:solidFill>
              </a:rPr>
              <a:t>Which of these causes of procrastination are related to having a </a:t>
            </a:r>
            <a:r>
              <a:rPr lang="en" sz="3555" b="1">
                <a:solidFill>
                  <a:schemeClr val="accent6"/>
                </a:solidFill>
              </a:rPr>
              <a:t>fixed</a:t>
            </a:r>
            <a:r>
              <a:rPr lang="en" sz="3555" b="1">
                <a:solidFill>
                  <a:schemeClr val="accent5"/>
                </a:solidFill>
              </a:rPr>
              <a:t> mindset?</a:t>
            </a:r>
            <a:endParaRPr sz="3555" b="1">
              <a:solidFill>
                <a:schemeClr val="accent5"/>
              </a:solidFill>
            </a:endParaRPr>
          </a:p>
          <a:p>
            <a:pPr marL="0" lvl="0" indent="0" algn="ctr" rtl="0">
              <a:lnSpc>
                <a:spcPct val="100000"/>
              </a:lnSpc>
              <a:spcBef>
                <a:spcPts val="0"/>
              </a:spcBef>
              <a:spcAft>
                <a:spcPts val="0"/>
              </a:spcAft>
              <a:buSzPct val="96296"/>
              <a:buNone/>
            </a:pPr>
            <a:endParaRPr b="1"/>
          </a:p>
        </p:txBody>
      </p:sp>
      <p:sp>
        <p:nvSpPr>
          <p:cNvPr id="239" name="Google Shape;239;p43"/>
          <p:cNvSpPr txBox="1">
            <a:spLocks noGrp="1"/>
          </p:cNvSpPr>
          <p:nvPr>
            <p:ph type="body" idx="1"/>
          </p:nvPr>
        </p:nvSpPr>
        <p:spPr>
          <a:xfrm>
            <a:off x="612625" y="1420650"/>
            <a:ext cx="5637300" cy="383250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Anxiety/anxious feelings</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Ego-identity protection</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Fatigue/Burnout</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Lack of motivation</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Low self-esteem</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 Pessimism</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“Self-sabotage”</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Time management/executive functioning issues</a:t>
            </a: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545525" y="784975"/>
            <a:ext cx="61338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Get Your Head </a:t>
            </a:r>
            <a:endParaRPr sz="4100" b="1"/>
          </a:p>
          <a:p>
            <a:pPr marL="0" lvl="0" indent="0" algn="ctr" rtl="0">
              <a:lnSpc>
                <a:spcPct val="100000"/>
              </a:lnSpc>
              <a:spcBef>
                <a:spcPts val="0"/>
              </a:spcBef>
              <a:spcAft>
                <a:spcPts val="0"/>
              </a:spcAft>
              <a:buSzPts val="4000"/>
              <a:buNone/>
            </a:pPr>
            <a:r>
              <a:rPr lang="en" sz="4100" b="1"/>
              <a:t>in the Game:</a:t>
            </a:r>
            <a:endParaRPr sz="4100" b="1"/>
          </a:p>
          <a:p>
            <a:pPr marL="0" lvl="0" indent="0" algn="ctr" rtl="0">
              <a:lnSpc>
                <a:spcPct val="100000"/>
              </a:lnSpc>
              <a:spcBef>
                <a:spcPts val="0"/>
              </a:spcBef>
              <a:spcAft>
                <a:spcPts val="0"/>
              </a:spcAft>
              <a:buSzPts val="4000"/>
              <a:buNone/>
            </a:pPr>
            <a:r>
              <a:rPr lang="en" sz="4100" b="1"/>
              <a:t>Mindset + Self-Care</a:t>
            </a:r>
            <a:endParaRPr sz="4100" b="1"/>
          </a:p>
        </p:txBody>
      </p:sp>
      <p:sp>
        <p:nvSpPr>
          <p:cNvPr id="127" name="Google Shape;127;p26"/>
          <p:cNvSpPr txBox="1"/>
          <p:nvPr/>
        </p:nvSpPr>
        <p:spPr>
          <a:xfrm>
            <a:off x="1781450" y="3484029"/>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90000"/>
              </a:lnSpc>
              <a:spcBef>
                <a:spcPts val="0"/>
              </a:spcBef>
              <a:spcAft>
                <a:spcPts val="0"/>
              </a:spcAft>
              <a:buClr>
                <a:srgbClr val="000000"/>
              </a:buClr>
              <a:buSzPts val="2200"/>
              <a:buFont typeface="Arial"/>
              <a:buNone/>
            </a:pPr>
            <a:r>
              <a:rPr lang="en" sz="2000" b="0" i="0" u="none" strike="noStrike" cap="none" dirty="0">
                <a:solidFill>
                  <a:schemeClr val="accent6"/>
                </a:solidFill>
                <a:latin typeface="Roboto Slab"/>
                <a:ea typeface="Roboto Slab"/>
                <a:cs typeface="Roboto Slab"/>
                <a:sym typeface="Roboto Slab"/>
              </a:rPr>
              <a:t>Session 5</a:t>
            </a:r>
            <a:endParaRPr sz="2000" b="0" i="0" u="none" strike="noStrike" cap="none" dirty="0">
              <a:solidFill>
                <a:schemeClr val="accent6"/>
              </a:solidFill>
              <a:latin typeface="Roboto Slab"/>
              <a:ea typeface="Roboto Slab"/>
              <a:cs typeface="Roboto Slab"/>
              <a:sym typeface="Roboto Slab"/>
            </a:endParaRPr>
          </a:p>
          <a:p>
            <a:pPr marL="0" marR="0" lvl="0" indent="0" algn="r" rtl="0">
              <a:lnSpc>
                <a:spcPct val="90000"/>
              </a:lnSpc>
              <a:spcBef>
                <a:spcPts val="0"/>
              </a:spcBef>
              <a:spcAft>
                <a:spcPts val="0"/>
              </a:spcAft>
              <a:buClr>
                <a:srgbClr val="000000"/>
              </a:buClr>
              <a:buSzPts val="2200"/>
              <a:buFont typeface="Arial"/>
              <a:buNone/>
            </a:pPr>
            <a:r>
              <a:rPr lang="en-US" sz="2000" b="0" i="0" u="none" strike="noStrike" cap="none" dirty="0">
                <a:solidFill>
                  <a:schemeClr val="accent6"/>
                </a:solidFill>
                <a:latin typeface="Roboto Slab"/>
                <a:ea typeface="Roboto Slab"/>
                <a:cs typeface="Roboto Slab"/>
                <a:sym typeface="Roboto Slab"/>
              </a:rPr>
              <a:t>10/1/24</a:t>
            </a:r>
            <a:endParaRPr sz="2000" b="0" i="0" u="none" strike="noStrike" cap="none" dirty="0">
              <a:solidFill>
                <a:schemeClr val="accent6"/>
              </a:solidFill>
              <a:latin typeface="Roboto Slab"/>
              <a:ea typeface="Roboto Slab"/>
              <a:cs typeface="Roboto Slab"/>
              <a:sym typeface="Roboto Slab"/>
            </a:endParaRPr>
          </a:p>
          <a:p>
            <a:pPr marL="0" marR="0" lvl="0" indent="0" algn="r" rtl="0">
              <a:lnSpc>
                <a:spcPct val="90000"/>
              </a:lnSpc>
              <a:spcBef>
                <a:spcPts val="0"/>
              </a:spcBef>
              <a:spcAft>
                <a:spcPts val="0"/>
              </a:spcAft>
              <a:buClr>
                <a:srgbClr val="000000"/>
              </a:buClr>
              <a:buSzPts val="2200"/>
              <a:buFont typeface="Arial"/>
              <a:buNone/>
            </a:pPr>
            <a:r>
              <a:rPr lang="en" sz="2000" b="0" i="0" u="none" strike="noStrike" cap="none" dirty="0">
                <a:solidFill>
                  <a:schemeClr val="accent6"/>
                </a:solidFill>
                <a:latin typeface="Roboto Slab"/>
                <a:ea typeface="Roboto Slab"/>
                <a:cs typeface="Roboto Slab"/>
                <a:sym typeface="Roboto Slab"/>
              </a:rPr>
              <a:t>Professor Perreira</a:t>
            </a:r>
            <a:endParaRPr sz="2000" b="0" i="0" u="none" strike="noStrike" cap="none" dirty="0">
              <a:solidFill>
                <a:srgbClr val="8BC34A"/>
              </a:solidFill>
              <a:latin typeface="Roboto Slab"/>
              <a:ea typeface="Roboto Slab"/>
              <a:cs typeface="Roboto Slab"/>
              <a:sym typeface="Roboto Slab"/>
            </a:endParaRPr>
          </a:p>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4"/>
          <p:cNvSpPr txBox="1">
            <a:spLocks noGrp="1"/>
          </p:cNvSpPr>
          <p:nvPr>
            <p:ph type="title"/>
          </p:nvPr>
        </p:nvSpPr>
        <p:spPr>
          <a:xfrm>
            <a:off x="365550" y="139300"/>
            <a:ext cx="8412900" cy="11499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81250"/>
              <a:buNone/>
            </a:pPr>
            <a:r>
              <a:rPr lang="en" sz="3555" b="1">
                <a:solidFill>
                  <a:schemeClr val="accent5"/>
                </a:solidFill>
              </a:rPr>
              <a:t>Which of these causes of procrastination are related to having a </a:t>
            </a:r>
            <a:r>
              <a:rPr lang="en" sz="3555" b="1">
                <a:solidFill>
                  <a:schemeClr val="accent6"/>
                </a:solidFill>
              </a:rPr>
              <a:t>fixed</a:t>
            </a:r>
            <a:r>
              <a:rPr lang="en" sz="3555" b="1">
                <a:solidFill>
                  <a:schemeClr val="accent5"/>
                </a:solidFill>
              </a:rPr>
              <a:t> mindset?</a:t>
            </a:r>
            <a:endParaRPr sz="3555" b="1">
              <a:solidFill>
                <a:schemeClr val="accent5"/>
              </a:solidFill>
            </a:endParaRPr>
          </a:p>
          <a:p>
            <a:pPr marL="0" lvl="0" indent="0" algn="ctr" rtl="0">
              <a:lnSpc>
                <a:spcPct val="100000"/>
              </a:lnSpc>
              <a:spcBef>
                <a:spcPts val="0"/>
              </a:spcBef>
              <a:spcAft>
                <a:spcPts val="0"/>
              </a:spcAft>
              <a:buSzPct val="96296"/>
              <a:buNone/>
            </a:pPr>
            <a:endParaRPr b="1"/>
          </a:p>
        </p:txBody>
      </p:sp>
      <p:sp>
        <p:nvSpPr>
          <p:cNvPr id="245" name="Google Shape;245;p44"/>
          <p:cNvSpPr txBox="1">
            <a:spLocks noGrp="1"/>
          </p:cNvSpPr>
          <p:nvPr>
            <p:ph type="body" idx="1"/>
          </p:nvPr>
        </p:nvSpPr>
        <p:spPr>
          <a:xfrm>
            <a:off x="612625" y="1179600"/>
            <a:ext cx="5637300" cy="3963900"/>
          </a:xfrm>
          <a:prstGeom prst="rect">
            <a:avLst/>
          </a:prstGeom>
          <a:noFill/>
          <a:ln>
            <a:noFill/>
          </a:ln>
        </p:spPr>
        <p:txBody>
          <a:bodyPr spcFirstLastPara="1" wrap="square" lIns="91425" tIns="91425" rIns="91425" bIns="91425" anchor="t" anchorCtr="0">
            <a:noAutofit/>
          </a:bodyPr>
          <a:lstStyle/>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Anxiety/Anxious feelings</a:t>
            </a:r>
            <a:endParaRPr sz="2200" b="1">
              <a:latin typeface="Roboto Slab"/>
              <a:ea typeface="Roboto Slab"/>
              <a:cs typeface="Roboto Slab"/>
              <a:sym typeface="Roboto Slab"/>
            </a:endParaRPr>
          </a:p>
          <a:p>
            <a:pPr marL="457200" lvl="0" indent="-400050" algn="l" rtl="0">
              <a:lnSpc>
                <a:spcPct val="115000"/>
              </a:lnSpc>
              <a:spcBef>
                <a:spcPts val="0"/>
              </a:spcBef>
              <a:spcAft>
                <a:spcPts val="0"/>
              </a:spcAft>
              <a:buClr>
                <a:srgbClr val="FFE599"/>
              </a:buClr>
              <a:buSzPts val="2700"/>
              <a:buFont typeface="Roboto Slab"/>
              <a:buChar char="●"/>
            </a:pPr>
            <a:r>
              <a:rPr lang="en" sz="2700" b="1" u="sng">
                <a:solidFill>
                  <a:srgbClr val="FFE599"/>
                </a:solidFill>
                <a:latin typeface="Roboto Slab"/>
                <a:ea typeface="Roboto Slab"/>
                <a:cs typeface="Roboto Slab"/>
                <a:sym typeface="Roboto Slab"/>
              </a:rPr>
              <a:t>Ego-identity protection</a:t>
            </a:r>
            <a:endParaRPr sz="2700" b="1" u="sng">
              <a:solidFill>
                <a:srgbClr val="FFE599"/>
              </a:solidFill>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Fatigue/Burnout</a:t>
            </a:r>
            <a:endParaRPr sz="2200" b="1">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Lack of motivation</a:t>
            </a:r>
            <a:r>
              <a:rPr lang="en" sz="2700" b="1">
                <a:solidFill>
                  <a:srgbClr val="FFF2CC"/>
                </a:solidFill>
                <a:latin typeface="Roboto Slab"/>
                <a:ea typeface="Roboto Slab"/>
                <a:cs typeface="Roboto Slab"/>
                <a:sym typeface="Roboto Slab"/>
              </a:rPr>
              <a:t>*</a:t>
            </a:r>
            <a:endParaRPr sz="2700" b="1">
              <a:solidFill>
                <a:srgbClr val="FFF2CC"/>
              </a:solidFill>
              <a:latin typeface="Roboto Slab"/>
              <a:ea typeface="Roboto Slab"/>
              <a:cs typeface="Roboto Slab"/>
              <a:sym typeface="Roboto Slab"/>
            </a:endParaRPr>
          </a:p>
          <a:p>
            <a:pPr marL="457200" lvl="0" indent="-400050" algn="l" rtl="0">
              <a:lnSpc>
                <a:spcPct val="115000"/>
              </a:lnSpc>
              <a:spcBef>
                <a:spcPts val="0"/>
              </a:spcBef>
              <a:spcAft>
                <a:spcPts val="0"/>
              </a:spcAft>
              <a:buClr>
                <a:srgbClr val="FFE599"/>
              </a:buClr>
              <a:buSzPts val="2700"/>
              <a:buFont typeface="Roboto Slab"/>
              <a:buChar char="●"/>
            </a:pPr>
            <a:r>
              <a:rPr lang="en" sz="2700" b="1" u="sng">
                <a:solidFill>
                  <a:srgbClr val="FFE599"/>
                </a:solidFill>
                <a:latin typeface="Roboto Slab"/>
                <a:ea typeface="Roboto Slab"/>
                <a:cs typeface="Roboto Slab"/>
                <a:sym typeface="Roboto Slab"/>
              </a:rPr>
              <a:t>Low self-esteem</a:t>
            </a:r>
            <a:endParaRPr sz="2700" b="1" u="sng">
              <a:solidFill>
                <a:srgbClr val="FFE599"/>
              </a:solidFill>
              <a:latin typeface="Roboto Slab"/>
              <a:ea typeface="Roboto Slab"/>
              <a:cs typeface="Roboto Slab"/>
              <a:sym typeface="Roboto Slab"/>
            </a:endParaRPr>
          </a:p>
          <a:p>
            <a:pPr marL="457200" lvl="0" indent="-400050" algn="l" rtl="0">
              <a:lnSpc>
                <a:spcPct val="115000"/>
              </a:lnSpc>
              <a:spcBef>
                <a:spcPts val="0"/>
              </a:spcBef>
              <a:spcAft>
                <a:spcPts val="0"/>
              </a:spcAft>
              <a:buClr>
                <a:srgbClr val="FFE599"/>
              </a:buClr>
              <a:buSzPts val="2700"/>
              <a:buFont typeface="Roboto Slab"/>
              <a:buChar char="●"/>
            </a:pPr>
            <a:r>
              <a:rPr lang="en" sz="2700" b="1" u="sng">
                <a:solidFill>
                  <a:srgbClr val="FFE599"/>
                </a:solidFill>
                <a:latin typeface="Roboto Slab"/>
                <a:ea typeface="Roboto Slab"/>
                <a:cs typeface="Roboto Slab"/>
                <a:sym typeface="Roboto Slab"/>
              </a:rPr>
              <a:t> Pessimism</a:t>
            </a:r>
            <a:endParaRPr sz="2700" b="1" u="sng">
              <a:solidFill>
                <a:srgbClr val="FFE599"/>
              </a:solidFill>
              <a:latin typeface="Roboto Slab"/>
              <a:ea typeface="Roboto Slab"/>
              <a:cs typeface="Roboto Slab"/>
              <a:sym typeface="Roboto Slab"/>
            </a:endParaRPr>
          </a:p>
          <a:p>
            <a:pPr marL="457200" lvl="0" indent="-400050" algn="l" rtl="0">
              <a:lnSpc>
                <a:spcPct val="115000"/>
              </a:lnSpc>
              <a:spcBef>
                <a:spcPts val="0"/>
              </a:spcBef>
              <a:spcAft>
                <a:spcPts val="0"/>
              </a:spcAft>
              <a:buClr>
                <a:srgbClr val="FFE599"/>
              </a:buClr>
              <a:buSzPts val="2700"/>
              <a:buFont typeface="Roboto Slab"/>
              <a:buChar char="●"/>
            </a:pPr>
            <a:r>
              <a:rPr lang="en" sz="2700" b="1" u="sng">
                <a:solidFill>
                  <a:srgbClr val="FFE599"/>
                </a:solidFill>
                <a:latin typeface="Roboto Slab"/>
                <a:ea typeface="Roboto Slab"/>
                <a:cs typeface="Roboto Slab"/>
                <a:sym typeface="Roboto Slab"/>
              </a:rPr>
              <a:t>“Self-sabotage”</a:t>
            </a:r>
            <a:endParaRPr sz="2700" b="1" u="sng">
              <a:solidFill>
                <a:srgbClr val="FFE599"/>
              </a:solidFill>
              <a:latin typeface="Roboto Slab"/>
              <a:ea typeface="Roboto Slab"/>
              <a:cs typeface="Roboto Slab"/>
              <a:sym typeface="Roboto Slab"/>
            </a:endParaRPr>
          </a:p>
          <a:p>
            <a:pPr marL="457200" lvl="0" indent="-368300" algn="l" rtl="0">
              <a:lnSpc>
                <a:spcPct val="115000"/>
              </a:lnSpc>
              <a:spcBef>
                <a:spcPts val="0"/>
              </a:spcBef>
              <a:spcAft>
                <a:spcPts val="0"/>
              </a:spcAft>
              <a:buSzPts val="2200"/>
              <a:buFont typeface="Roboto Slab"/>
              <a:buChar char="●"/>
            </a:pPr>
            <a:r>
              <a:rPr lang="en" sz="2200" b="1">
                <a:latin typeface="Roboto Slab"/>
                <a:ea typeface="Roboto Slab"/>
                <a:cs typeface="Roboto Slab"/>
                <a:sym typeface="Roboto Slab"/>
              </a:rPr>
              <a:t>Time management/executive functioning issues</a:t>
            </a: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a:p>
            <a:pPr marL="0" lvl="0" indent="0" algn="l" rtl="0">
              <a:lnSpc>
                <a:spcPct val="100000"/>
              </a:lnSpc>
              <a:spcBef>
                <a:spcPts val="0"/>
              </a:spcBef>
              <a:spcAft>
                <a:spcPts val="0"/>
              </a:spcAft>
              <a:buSzPts val="1800"/>
              <a:buNone/>
            </a:pPr>
            <a:endParaRPr sz="2200" b="1">
              <a:solidFill>
                <a:schemeClr val="accent6"/>
              </a:solidFill>
              <a:latin typeface="Roboto Slab"/>
              <a:ea typeface="Roboto Slab"/>
              <a:cs typeface="Roboto Slab"/>
              <a:sym typeface="Roboto Sla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45"/>
          <p:cNvSpPr txBox="1">
            <a:spLocks noGrp="1"/>
          </p:cNvSpPr>
          <p:nvPr>
            <p:ph type="title"/>
          </p:nvPr>
        </p:nvSpPr>
        <p:spPr>
          <a:xfrm>
            <a:off x="300000" y="584150"/>
            <a:ext cx="8544000" cy="4090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sz="4244"/>
              <a:t>For some tips to help you manage procrastination, visit the </a:t>
            </a:r>
            <a:r>
              <a:rPr lang="en" sz="4244" u="sng">
                <a:solidFill>
                  <a:schemeClr val="accent6"/>
                </a:solidFill>
                <a:hlinkClick r:id="rId3">
                  <a:extLst>
                    <a:ext uri="{A12FA001-AC4F-418D-AE19-62706E023703}">
                      <ahyp:hlinkClr xmlns:ahyp="http://schemas.microsoft.com/office/drawing/2018/hyperlinkcolor" val="tx"/>
                    </a:ext>
                  </a:extLst>
                </a:hlinkClick>
              </a:rPr>
              <a:t>Procrastination Station Site</a:t>
            </a:r>
            <a:r>
              <a:rPr lang="en" sz="4244"/>
              <a:t>.</a:t>
            </a:r>
            <a:endParaRPr sz="4244"/>
          </a:p>
          <a:p>
            <a:pPr marL="0" lvl="0" indent="0" algn="ctr" rtl="0">
              <a:spcBef>
                <a:spcPts val="0"/>
              </a:spcBef>
              <a:spcAft>
                <a:spcPts val="0"/>
              </a:spcAft>
              <a:buNone/>
            </a:pPr>
            <a:endParaRPr sz="4244"/>
          </a:p>
          <a:p>
            <a:pPr marL="0" lvl="0" indent="0" algn="ctr" rtl="0">
              <a:spcBef>
                <a:spcPts val="0"/>
              </a:spcBef>
              <a:spcAft>
                <a:spcPts val="0"/>
              </a:spcAft>
              <a:buNone/>
            </a:pPr>
            <a:r>
              <a:rPr lang="en" sz="4244"/>
              <a:t>For procrastination habits that persist or are overwhelming, visit the </a:t>
            </a:r>
            <a:r>
              <a:rPr lang="en" sz="4244" u="sng">
                <a:solidFill>
                  <a:schemeClr val="hlink"/>
                </a:solidFill>
                <a:hlinkClick r:id="rId4"/>
              </a:rPr>
              <a:t>Counseling Center</a:t>
            </a:r>
            <a:r>
              <a:rPr lang="en" sz="4244"/>
              <a:t>.</a:t>
            </a:r>
            <a:endParaRPr sz="4244"/>
          </a:p>
          <a:p>
            <a:pPr marL="0" lvl="0" indent="0" algn="l" rtl="0">
              <a:spcBef>
                <a:spcPts val="0"/>
              </a:spcBef>
              <a:spcAft>
                <a:spcPts val="0"/>
              </a:spcAft>
              <a:buNone/>
            </a:pP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sp>
        <p:nvSpPr>
          <p:cNvPr id="255" name="Google Shape;255;p4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Habits of </a:t>
            </a:r>
            <a:r>
              <a:rPr lang="en" b="1">
                <a:solidFill>
                  <a:schemeClr val="accent6"/>
                </a:solidFill>
              </a:rPr>
              <a:t>Growth</a:t>
            </a:r>
            <a:r>
              <a:rPr lang="en" b="1">
                <a:solidFill>
                  <a:schemeClr val="accent5"/>
                </a:solidFill>
              </a:rPr>
              <a:t> Mindset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College Students</a:t>
            </a:r>
            <a:endParaRPr b="1">
              <a:solidFill>
                <a:schemeClr val="accent5"/>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47"/>
          <p:cNvSpPr txBox="1">
            <a:spLocks noGrp="1"/>
          </p:cNvSpPr>
          <p:nvPr>
            <p:ph type="title"/>
          </p:nvPr>
        </p:nvSpPr>
        <p:spPr>
          <a:xfrm>
            <a:off x="460950" y="199502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t>What kinds of habits and practices do </a:t>
            </a:r>
            <a:r>
              <a:rPr lang="en" b="1">
                <a:solidFill>
                  <a:schemeClr val="accent6"/>
                </a:solidFill>
              </a:rPr>
              <a:t>Growth</a:t>
            </a:r>
            <a:r>
              <a:rPr lang="en" b="1"/>
              <a:t> Mindset students have?</a:t>
            </a:r>
            <a:endParaRPr b="1"/>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48"/>
          <p:cNvSpPr txBox="1">
            <a:spLocks noGrp="1"/>
          </p:cNvSpPr>
          <p:nvPr>
            <p:ph type="title"/>
          </p:nvPr>
        </p:nvSpPr>
        <p:spPr>
          <a:xfrm>
            <a:off x="400725" y="586650"/>
            <a:ext cx="8147100" cy="535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600"/>
              <a:buNone/>
            </a:pPr>
            <a:r>
              <a:rPr lang="en" sz="3300" b="1">
                <a:solidFill>
                  <a:schemeClr val="accent5"/>
                </a:solidFill>
              </a:rPr>
              <a:t>Growth Mindset Behaviors:</a:t>
            </a:r>
            <a:endParaRPr sz="3300" b="1">
              <a:solidFill>
                <a:schemeClr val="accent5"/>
              </a:solidFill>
            </a:endParaRPr>
          </a:p>
          <a:p>
            <a:pPr marL="0" lvl="0" indent="0" algn="ctr" rtl="0">
              <a:lnSpc>
                <a:spcPct val="100000"/>
              </a:lnSpc>
              <a:spcBef>
                <a:spcPts val="0"/>
              </a:spcBef>
              <a:spcAft>
                <a:spcPts val="0"/>
              </a:spcAft>
              <a:buSzPts val="2600"/>
              <a:buNone/>
            </a:pPr>
            <a:endParaRPr sz="2700" b="1"/>
          </a:p>
        </p:txBody>
      </p:sp>
      <p:sp>
        <p:nvSpPr>
          <p:cNvPr id="266" name="Google Shape;266;p48"/>
          <p:cNvSpPr txBox="1">
            <a:spLocks noGrp="1"/>
          </p:cNvSpPr>
          <p:nvPr>
            <p:ph type="body" idx="1"/>
          </p:nvPr>
        </p:nvSpPr>
        <p:spPr>
          <a:xfrm>
            <a:off x="727650" y="1996200"/>
            <a:ext cx="7688700" cy="1151100"/>
          </a:xfrm>
          <a:prstGeom prst="rect">
            <a:avLst/>
          </a:prstGeom>
          <a:noFill/>
          <a:ln>
            <a:noFill/>
          </a:ln>
        </p:spPr>
        <p:txBody>
          <a:bodyPr spcFirstLastPara="1" wrap="square" lIns="91425" tIns="91425" rIns="91425" bIns="91425" anchor="t" anchorCtr="0">
            <a:noAutofit/>
          </a:bodyPr>
          <a:lstStyle/>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Focus on </a:t>
            </a:r>
            <a:r>
              <a:rPr lang="en" sz="2500" b="1" i="1">
                <a:latin typeface="Roboto Slab"/>
                <a:ea typeface="Roboto Slab"/>
                <a:cs typeface="Roboto Slab"/>
                <a:sym typeface="Roboto Slab"/>
              </a:rPr>
              <a:t>building skills</a:t>
            </a:r>
            <a:endParaRPr sz="2500" b="1" i="1">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Work with patience and engagement</a:t>
            </a:r>
            <a:endParaRPr sz="2500" b="1">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Ask for what you need</a:t>
            </a:r>
            <a:endParaRPr sz="2500" b="1">
              <a:latin typeface="Roboto Slab"/>
              <a:ea typeface="Roboto Slab"/>
              <a:cs typeface="Roboto Slab"/>
              <a:sym typeface="Roboto Slab"/>
            </a:endParaRPr>
          </a:p>
          <a:p>
            <a:pPr marL="457200" lvl="0" indent="-387350" algn="l" rtl="0">
              <a:lnSpc>
                <a:spcPct val="100000"/>
              </a:lnSpc>
              <a:spcBef>
                <a:spcPts val="0"/>
              </a:spcBef>
              <a:spcAft>
                <a:spcPts val="0"/>
              </a:spcAft>
              <a:buSzPts val="2500"/>
              <a:buFont typeface="Roboto Slab"/>
              <a:buChar char="●"/>
            </a:pPr>
            <a:r>
              <a:rPr lang="en" sz="2500" b="1">
                <a:latin typeface="Roboto Slab"/>
                <a:ea typeface="Roboto Slab"/>
                <a:cs typeface="Roboto Slab"/>
                <a:sym typeface="Roboto Slab"/>
              </a:rPr>
              <a:t>Care for yourself</a:t>
            </a:r>
            <a:endParaRPr sz="2500" b="1">
              <a:latin typeface="Roboto Slab"/>
              <a:ea typeface="Roboto Slab"/>
              <a:cs typeface="Roboto Slab"/>
              <a:sym typeface="Roboto Slab"/>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9"/>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Building Skills (with Patience)</a:t>
            </a:r>
            <a:endParaRPr b="1">
              <a:solidFill>
                <a:schemeClr val="accent5"/>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0"/>
          <p:cNvSpPr txBox="1">
            <a:spLocks noGrp="1"/>
          </p:cNvSpPr>
          <p:nvPr>
            <p:ph type="title"/>
          </p:nvPr>
        </p:nvSpPr>
        <p:spPr>
          <a:xfrm>
            <a:off x="729450" y="411875"/>
            <a:ext cx="7688700" cy="821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990"/>
              <a:buNone/>
            </a:pPr>
            <a:r>
              <a:rPr lang="en" sz="2310" b="1">
                <a:solidFill>
                  <a:schemeClr val="accent5"/>
                </a:solidFill>
              </a:rPr>
              <a:t>Skill-Building Activity: Understanding the Learning Beneath the Assignment</a:t>
            </a:r>
            <a:endParaRPr sz="3300" b="1"/>
          </a:p>
        </p:txBody>
      </p:sp>
      <p:sp>
        <p:nvSpPr>
          <p:cNvPr id="277" name="Google Shape;277;p50"/>
          <p:cNvSpPr txBox="1">
            <a:spLocks noGrp="1"/>
          </p:cNvSpPr>
          <p:nvPr>
            <p:ph type="body" idx="1"/>
          </p:nvPr>
        </p:nvSpPr>
        <p:spPr>
          <a:xfrm>
            <a:off x="727650" y="1232975"/>
            <a:ext cx="7688700" cy="361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300"/>
              <a:buNone/>
            </a:pPr>
            <a:r>
              <a:rPr lang="en">
                <a:latin typeface="Roboto Slab"/>
                <a:ea typeface="Roboto Slab"/>
                <a:cs typeface="Roboto Slab"/>
                <a:sym typeface="Roboto Slab"/>
              </a:rPr>
              <a:t>Identify a group scribe and a speaker.</a:t>
            </a:r>
            <a:endParaRPr>
              <a:latin typeface="Roboto Slab"/>
              <a:ea typeface="Roboto Slab"/>
              <a:cs typeface="Roboto Slab"/>
              <a:sym typeface="Roboto Slab"/>
            </a:endParaRPr>
          </a:p>
          <a:p>
            <a:pPr marL="457200" lvl="0" indent="-342900" algn="l" rtl="0">
              <a:lnSpc>
                <a:spcPct val="100000"/>
              </a:lnSpc>
              <a:spcBef>
                <a:spcPts val="1200"/>
              </a:spcBef>
              <a:spcAft>
                <a:spcPts val="0"/>
              </a:spcAft>
              <a:buSzPts val="1800"/>
              <a:buFont typeface="Roboto Slab"/>
              <a:buAutoNum type="arabicPeriod"/>
            </a:pPr>
            <a:r>
              <a:rPr lang="en">
                <a:latin typeface="Roboto Slab"/>
                <a:ea typeface="Roboto Slab"/>
                <a:cs typeface="Roboto Slab"/>
                <a:sym typeface="Roboto Slab"/>
              </a:rPr>
              <a:t>Read the </a:t>
            </a:r>
            <a:r>
              <a:rPr lang="en" u="sng">
                <a:solidFill>
                  <a:schemeClr val="hlink"/>
                </a:solidFill>
                <a:latin typeface="Roboto Slab"/>
                <a:ea typeface="Roboto Slab"/>
                <a:cs typeface="Roboto Slab"/>
                <a:sym typeface="Roboto Slab"/>
                <a:hlinkClick r:id="rId3"/>
              </a:rPr>
              <a:t>assignment prompt</a:t>
            </a:r>
            <a:r>
              <a:rPr lang="en">
                <a:latin typeface="Roboto Slab"/>
                <a:ea typeface="Roboto Slab"/>
                <a:cs typeface="Roboto Slab"/>
                <a:sym typeface="Roboto Slab"/>
              </a:rPr>
              <a:t> on the next slide. This is a typical assignment that a first year student might see.</a:t>
            </a:r>
            <a:endParaRPr>
              <a:latin typeface="Roboto Slab"/>
              <a:ea typeface="Roboto Slab"/>
              <a:cs typeface="Roboto Slab"/>
              <a:sym typeface="Roboto Slab"/>
            </a:endParaRPr>
          </a:p>
          <a:p>
            <a:pPr marL="0" lvl="0" indent="0" algn="l" rtl="0">
              <a:lnSpc>
                <a:spcPct val="100000"/>
              </a:lnSpc>
              <a:spcBef>
                <a:spcPts val="0"/>
              </a:spcBef>
              <a:spcAft>
                <a:spcPts val="0"/>
              </a:spcAft>
              <a:buNone/>
            </a:pPr>
            <a:endParaRPr sz="80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As you read, try to identify the tasks that the assignment is asking you to accomplish. What does the assignment want you to do?</a:t>
            </a:r>
            <a:endParaRPr>
              <a:latin typeface="Roboto Slab"/>
              <a:ea typeface="Roboto Slab"/>
              <a:cs typeface="Roboto Slab"/>
              <a:sym typeface="Roboto Slab"/>
            </a:endParaRPr>
          </a:p>
          <a:p>
            <a:pPr marL="0" lvl="0" indent="0" algn="l" rtl="0">
              <a:lnSpc>
                <a:spcPct val="100000"/>
              </a:lnSpc>
              <a:spcBef>
                <a:spcPts val="0"/>
              </a:spcBef>
              <a:spcAft>
                <a:spcPts val="0"/>
              </a:spcAft>
              <a:buNone/>
            </a:pPr>
            <a:endParaRPr sz="80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Next, look at the</a:t>
            </a:r>
            <a:r>
              <a:rPr lang="en" u="sng">
                <a:solidFill>
                  <a:schemeClr val="hlink"/>
                </a:solidFill>
                <a:latin typeface="Roboto Slab"/>
                <a:ea typeface="Roboto Slab"/>
                <a:cs typeface="Roboto Slab"/>
                <a:sym typeface="Roboto Slab"/>
                <a:hlinkClick r:id="rId4"/>
              </a:rPr>
              <a:t> </a:t>
            </a:r>
            <a:r>
              <a:rPr lang="en" u="sng">
                <a:solidFill>
                  <a:schemeClr val="hlink"/>
                </a:solidFill>
                <a:latin typeface="Roboto Slab"/>
                <a:ea typeface="Roboto Slab"/>
                <a:cs typeface="Roboto Slab"/>
                <a:sym typeface="Roboto Slab"/>
                <a:hlinkClick r:id="rId5"/>
              </a:rPr>
              <a:t>list of skills</a:t>
            </a:r>
            <a:r>
              <a:rPr lang="en" u="sng">
                <a:solidFill>
                  <a:schemeClr val="hlink"/>
                </a:solidFill>
                <a:latin typeface="Roboto Slab"/>
                <a:ea typeface="Roboto Slab"/>
                <a:cs typeface="Roboto Slab"/>
                <a:sym typeface="Roboto Slab"/>
                <a:hlinkClick r:id="rId4"/>
              </a:rPr>
              <a:t> </a:t>
            </a:r>
            <a:r>
              <a:rPr lang="en">
                <a:latin typeface="Roboto Slab"/>
                <a:ea typeface="Roboto Slab"/>
                <a:cs typeface="Roboto Slab"/>
                <a:sym typeface="Roboto Slab"/>
              </a:rPr>
              <a:t>that is provided.</a:t>
            </a:r>
            <a:endParaRPr>
              <a:latin typeface="Roboto Slab"/>
              <a:ea typeface="Roboto Slab"/>
              <a:cs typeface="Roboto Slab"/>
              <a:sym typeface="Roboto Slab"/>
            </a:endParaRPr>
          </a:p>
          <a:p>
            <a:pPr marL="0" lvl="0" indent="0" algn="l" rtl="0">
              <a:lnSpc>
                <a:spcPct val="100000"/>
              </a:lnSpc>
              <a:spcBef>
                <a:spcPts val="0"/>
              </a:spcBef>
              <a:spcAft>
                <a:spcPts val="0"/>
              </a:spcAft>
              <a:buNone/>
            </a:pPr>
            <a:endParaRPr sz="80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What SKILLS will you need to accomplish the tasks in the assignment?</a:t>
            </a:r>
            <a:endParaRPr>
              <a:latin typeface="Roboto Slab"/>
              <a:ea typeface="Roboto Slab"/>
              <a:cs typeface="Roboto Slab"/>
              <a:sym typeface="Roboto Slab"/>
            </a:endParaRPr>
          </a:p>
          <a:p>
            <a:pPr marL="0" lvl="0" indent="0" algn="l" rtl="0">
              <a:lnSpc>
                <a:spcPct val="100000"/>
              </a:lnSpc>
              <a:spcBef>
                <a:spcPts val="1200"/>
              </a:spcBef>
              <a:spcAft>
                <a:spcPts val="0"/>
              </a:spcAft>
              <a:buSzPts val="1800"/>
              <a:buNone/>
            </a:pPr>
            <a:r>
              <a:rPr lang="en">
                <a:latin typeface="Roboto Slab"/>
                <a:ea typeface="Roboto Slab"/>
                <a:cs typeface="Roboto Slab"/>
                <a:sym typeface="Roboto Slab"/>
              </a:rPr>
              <a:t>When we come back together as a full group, we will compare </a:t>
            </a:r>
            <a:r>
              <a:rPr lang="en" sz="2000">
                <a:latin typeface="Roboto Slab"/>
                <a:ea typeface="Roboto Slab"/>
                <a:cs typeface="Roboto Slab"/>
                <a:sym typeface="Roboto Slab"/>
              </a:rPr>
              <a:t>our results.</a:t>
            </a:r>
            <a:endParaRPr sz="2000">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51"/>
          <p:cNvSpPr txBox="1"/>
          <p:nvPr/>
        </p:nvSpPr>
        <p:spPr>
          <a:xfrm>
            <a:off x="307650" y="-98600"/>
            <a:ext cx="8528700" cy="5643900"/>
          </a:xfrm>
          <a:prstGeom prst="rect">
            <a:avLst/>
          </a:prstGeom>
          <a:noFill/>
          <a:ln>
            <a:noFill/>
          </a:ln>
        </p:spPr>
        <p:txBody>
          <a:bodyPr spcFirstLastPara="1" wrap="square" lIns="91425" tIns="91425" rIns="91425" bIns="91425" anchor="t" anchorCtr="0">
            <a:spAutoFit/>
          </a:bodyPr>
          <a:lstStyle/>
          <a:p>
            <a:pPr marL="0" marR="0" lvl="0" indent="0" algn="ctr" rtl="0">
              <a:lnSpc>
                <a:spcPct val="150000"/>
              </a:lnSpc>
              <a:spcBef>
                <a:spcPts val="1200"/>
              </a:spcBef>
              <a:spcAft>
                <a:spcPts val="0"/>
              </a:spcAft>
              <a:buClr>
                <a:srgbClr val="000000"/>
              </a:buClr>
              <a:buSzPts val="1200"/>
              <a:buFont typeface="Arial"/>
              <a:buNone/>
            </a:pPr>
            <a:r>
              <a:rPr lang="en" sz="1200" b="1" i="0" u="sng" strike="noStrike" cap="none">
                <a:solidFill>
                  <a:schemeClr val="accent5"/>
                </a:solidFill>
                <a:latin typeface="Arial"/>
                <a:ea typeface="Arial"/>
                <a:cs typeface="Arial"/>
                <a:sym typeface="Arial"/>
              </a:rPr>
              <a:t>SAMPLE PROMPT </a:t>
            </a:r>
            <a:endParaRPr sz="1200" b="1" i="0" u="sng" strike="noStrike" cap="none">
              <a:solidFill>
                <a:schemeClr val="accent5"/>
              </a:solidFill>
              <a:latin typeface="Arial"/>
              <a:ea typeface="Arial"/>
              <a:cs typeface="Arial"/>
              <a:sym typeface="Arial"/>
            </a:endParaRPr>
          </a:p>
          <a:p>
            <a:pPr marL="0" marR="0" lvl="0" indent="0" algn="ctr" rtl="0">
              <a:lnSpc>
                <a:spcPct val="150000"/>
              </a:lnSpc>
              <a:spcBef>
                <a:spcPts val="1200"/>
              </a:spcBef>
              <a:spcAft>
                <a:spcPts val="0"/>
              </a:spcAft>
              <a:buClr>
                <a:srgbClr val="000000"/>
              </a:buClr>
              <a:buSzPts val="1200"/>
              <a:buFont typeface="Arial"/>
              <a:buNone/>
            </a:pPr>
            <a:r>
              <a:rPr lang="en" sz="1200" b="1" i="0" u="none" strike="noStrike" cap="none">
                <a:solidFill>
                  <a:schemeClr val="dk1"/>
                </a:solidFill>
                <a:latin typeface="Georgia"/>
                <a:ea typeface="Georgia"/>
                <a:cs typeface="Georgia"/>
                <a:sym typeface="Georgia"/>
              </a:rPr>
              <a:t>UNIT </a:t>
            </a:r>
            <a:r>
              <a:rPr lang="en" sz="1200" b="1" i="0" u="none" strike="noStrike" cap="none">
                <a:solidFill>
                  <a:schemeClr val="dk1"/>
                </a:solidFill>
                <a:latin typeface="Times New Roman"/>
                <a:ea typeface="Times New Roman"/>
                <a:cs typeface="Times New Roman"/>
                <a:sym typeface="Times New Roman"/>
              </a:rPr>
              <a:t>1</a:t>
            </a:r>
            <a:r>
              <a:rPr lang="en" sz="1200" b="1" i="0" u="none" strike="noStrike" cap="none">
                <a:solidFill>
                  <a:schemeClr val="dk1"/>
                </a:solidFill>
                <a:latin typeface="Georgia"/>
                <a:ea typeface="Georgia"/>
                <a:cs typeface="Georgia"/>
                <a:sym typeface="Georgia"/>
              </a:rPr>
              <a:t>: EDUCATION NARRATIVE</a:t>
            </a:r>
            <a:endParaRPr sz="1200" b="1" i="0" u="none" strike="noStrike" cap="none">
              <a:solidFill>
                <a:schemeClr val="dk1"/>
              </a:solidFill>
              <a:latin typeface="Georgia"/>
              <a:ea typeface="Georgia"/>
              <a:cs typeface="Georgia"/>
              <a:sym typeface="Georgia"/>
            </a:endParaRPr>
          </a:p>
          <a:p>
            <a:pPr marL="0" marR="0" lvl="0" indent="0" algn="l" rtl="0">
              <a:lnSpc>
                <a:spcPct val="150000"/>
              </a:lnSpc>
              <a:spcBef>
                <a:spcPts val="1200"/>
              </a:spcBef>
              <a:spcAft>
                <a:spcPts val="0"/>
              </a:spcAft>
              <a:buClr>
                <a:srgbClr val="000000"/>
              </a:buClr>
              <a:buSzPts val="1200"/>
              <a:buFont typeface="Arial"/>
              <a:buNone/>
            </a:pPr>
            <a:r>
              <a:rPr lang="en" sz="1200" b="0" i="0" u="none" strike="noStrike" cap="none">
                <a:solidFill>
                  <a:schemeClr val="dk1"/>
                </a:solidFill>
                <a:latin typeface="Georgia"/>
                <a:ea typeface="Georgia"/>
                <a:cs typeface="Georgia"/>
                <a:sym typeface="Georgia"/>
              </a:rPr>
              <a:t> Now that we have read and thought about several different education narrative</a:t>
            </a:r>
            <a:r>
              <a:rPr lang="en" sz="1200">
                <a:solidFill>
                  <a:schemeClr val="dk1"/>
                </a:solidFill>
                <a:latin typeface="Georgia"/>
                <a:ea typeface="Georgia"/>
                <a:cs typeface="Georgia"/>
                <a:sym typeface="Georgia"/>
              </a:rPr>
              <a:t> essays, </a:t>
            </a:r>
            <a:r>
              <a:rPr lang="en" sz="1200" b="0" i="0" u="none" strike="noStrike" cap="none">
                <a:solidFill>
                  <a:schemeClr val="dk1"/>
                </a:solidFill>
                <a:latin typeface="Georgia"/>
                <a:ea typeface="Georgia"/>
                <a:cs typeface="Georgia"/>
                <a:sym typeface="Georgia"/>
              </a:rPr>
              <a:t> it is time for you to create an education narrative of your own.  In the education narratives we read, the writers discuss educational journeys and use their experiences as a way to draw conclusions about themselves, about education, or about the world in general. You will do the same! You may write about a single event in your educational life that transformed you or changed your way of thinking, or you may write about a series of events that all tie together to make a single point. In writing about your education, you want your reader to understand your interpretation of the events you describe and agree with your overall point (thesis).</a:t>
            </a:r>
            <a:endParaRPr sz="1200" b="0" i="0" u="none" strike="noStrike" cap="none">
              <a:solidFill>
                <a:schemeClr val="dk1"/>
              </a:solidFill>
              <a:latin typeface="Georgia"/>
              <a:ea typeface="Georgia"/>
              <a:cs typeface="Georgia"/>
              <a:sym typeface="Georgia"/>
            </a:endParaRPr>
          </a:p>
          <a:p>
            <a:pPr marL="0" marR="0" lvl="0" indent="0" algn="l" rtl="0">
              <a:lnSpc>
                <a:spcPct val="150000"/>
              </a:lnSpc>
              <a:spcBef>
                <a:spcPts val="1200"/>
              </a:spcBef>
              <a:spcAft>
                <a:spcPts val="0"/>
              </a:spcAft>
              <a:buClr>
                <a:srgbClr val="000000"/>
              </a:buClr>
              <a:buSzPts val="1200"/>
              <a:buFont typeface="Arial"/>
              <a:buNone/>
            </a:pPr>
            <a:r>
              <a:rPr lang="en" sz="1200" b="0" i="0" u="none" strike="noStrike" cap="none">
                <a:solidFill>
                  <a:schemeClr val="dk1"/>
                </a:solidFill>
                <a:latin typeface="Georgia"/>
                <a:ea typeface="Georgia"/>
                <a:cs typeface="Georgia"/>
                <a:sym typeface="Georgia"/>
              </a:rPr>
              <a:t>Use the readings you have done as models to help you with this task. You may choose to use elements of several different pieces, or you may choose to use one of the pieces as a “mentor text” to help you structure your own work.</a:t>
            </a:r>
            <a:endParaRPr sz="1200" b="0" i="0" u="none" strike="noStrike" cap="none">
              <a:solidFill>
                <a:schemeClr val="dk1"/>
              </a:solidFill>
              <a:latin typeface="Georgia"/>
              <a:ea typeface="Georgia"/>
              <a:cs typeface="Georgia"/>
              <a:sym typeface="Georgia"/>
            </a:endParaRPr>
          </a:p>
          <a:p>
            <a:pPr marL="0" marR="0" lvl="0" indent="0" algn="l" rtl="0">
              <a:lnSpc>
                <a:spcPct val="150000"/>
              </a:lnSpc>
              <a:spcBef>
                <a:spcPts val="400"/>
              </a:spcBef>
              <a:spcAft>
                <a:spcPts val="0"/>
              </a:spcAft>
              <a:buClr>
                <a:srgbClr val="000000"/>
              </a:buClr>
              <a:buSzPts val="1200"/>
              <a:buFont typeface="Arial"/>
              <a:buNone/>
            </a:pPr>
            <a:r>
              <a:rPr lang="en" sz="1200" b="0" i="0" u="none" strike="noStrike" cap="none">
                <a:solidFill>
                  <a:schemeClr val="dk1"/>
                </a:solidFill>
                <a:latin typeface="Georgia"/>
                <a:ea typeface="Georgia"/>
                <a:cs typeface="Georgia"/>
                <a:sym typeface="Georgia"/>
              </a:rPr>
              <a:t>Your essay should do or have the following things:</a:t>
            </a:r>
            <a:endParaRPr sz="1200" b="0" i="0" u="none" strike="noStrike" cap="none">
              <a:solidFill>
                <a:schemeClr val="dk1"/>
              </a:solidFill>
              <a:latin typeface="Georgia"/>
              <a:ea typeface="Georgia"/>
              <a:cs typeface="Georgia"/>
              <a:sym typeface="Georgia"/>
            </a:endParaRPr>
          </a:p>
          <a:p>
            <a:pPr marL="457200" marR="0" lvl="0" indent="-298450" algn="l" rtl="0">
              <a:lnSpc>
                <a:spcPct val="100000"/>
              </a:lnSpc>
              <a:spcBef>
                <a:spcPts val="400"/>
              </a:spcBef>
              <a:spcAft>
                <a:spcPts val="0"/>
              </a:spcAft>
              <a:buClr>
                <a:schemeClr val="dk1"/>
              </a:buClr>
              <a:buSzPts val="1100"/>
              <a:buFont typeface="Arial"/>
              <a:buChar char="●"/>
            </a:pPr>
            <a:r>
              <a:rPr lang="en" sz="700" b="0" i="0" u="none" strike="noStrike" cap="none">
                <a:solidFill>
                  <a:schemeClr val="dk1"/>
                </a:solidFill>
                <a:latin typeface="Times New Roman"/>
                <a:ea typeface="Times New Roman"/>
                <a:cs typeface="Times New Roman"/>
                <a:sym typeface="Times New Roman"/>
              </a:rPr>
              <a:t> </a:t>
            </a:r>
            <a:r>
              <a:rPr lang="en" sz="1200" b="0" i="0" u="none" strike="noStrike" cap="none">
                <a:solidFill>
                  <a:schemeClr val="dk1"/>
                </a:solidFill>
                <a:latin typeface="Georgia"/>
                <a:ea typeface="Georgia"/>
                <a:cs typeface="Georgia"/>
                <a:sym typeface="Georgia"/>
              </a:rPr>
              <a:t>Describe your own personal education experiences (a kind of “personal essay”) and be written in the first person (I/me pronouns)</a:t>
            </a:r>
            <a:endParaRPr sz="1200" b="0" i="0" u="none" strike="noStrike" cap="none">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Describe a single event/experience OR a series of different </a:t>
            </a:r>
            <a:r>
              <a:rPr lang="en" sz="1200" b="0" i="1" u="none" strike="noStrike" cap="none">
                <a:solidFill>
                  <a:schemeClr val="dk1"/>
                </a:solidFill>
                <a:latin typeface="Georgia"/>
                <a:ea typeface="Georgia"/>
                <a:cs typeface="Georgia"/>
                <a:sym typeface="Georgia"/>
              </a:rPr>
              <a:t>connected</a:t>
            </a:r>
            <a:r>
              <a:rPr lang="en" sz="1200" b="0" i="0" u="none" strike="noStrike" cap="none">
                <a:solidFill>
                  <a:schemeClr val="dk1"/>
                </a:solidFill>
                <a:latin typeface="Georgia"/>
                <a:ea typeface="Georgia"/>
                <a:cs typeface="Georgia"/>
                <a:sym typeface="Georgia"/>
              </a:rPr>
              <a:t> events/experiences</a:t>
            </a:r>
            <a:endParaRPr sz="1200" b="0" i="0" u="none" strike="noStrike" cap="none">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Be thoughtful—analyze your situation and its effect on you</a:t>
            </a:r>
            <a:endParaRPr sz="1200" b="0" i="0" u="none" strike="noStrike" cap="none">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Use specific details and precise language to convey the events and your feelings to the reader</a:t>
            </a:r>
            <a:endParaRPr sz="1200" b="0" i="0" u="none" strike="noStrike" cap="none">
              <a:solidFill>
                <a:schemeClr val="dk1"/>
              </a:solidFill>
              <a:latin typeface="Georgia"/>
              <a:ea typeface="Georgia"/>
              <a:cs typeface="Georgia"/>
              <a:sym typeface="Georgia"/>
            </a:endParaRPr>
          </a:p>
          <a:p>
            <a:pPr marL="457200" marR="0" lvl="0" indent="-298450" algn="l" rtl="0">
              <a:lnSpc>
                <a:spcPct val="100000"/>
              </a:lnSpc>
              <a:spcBef>
                <a:spcPts val="0"/>
              </a:spcBef>
              <a:spcAft>
                <a:spcPts val="0"/>
              </a:spcAft>
              <a:buClr>
                <a:schemeClr val="dk1"/>
              </a:buClr>
              <a:buSzPts val="1100"/>
              <a:buFont typeface="Arial"/>
              <a:buChar char="●"/>
            </a:pPr>
            <a:r>
              <a:rPr lang="en" sz="1200" b="0" i="0" u="none" strike="noStrike" cap="none">
                <a:solidFill>
                  <a:schemeClr val="dk1"/>
                </a:solidFill>
                <a:latin typeface="Georgia"/>
                <a:ea typeface="Georgia"/>
                <a:cs typeface="Georgia"/>
                <a:sym typeface="Georgia"/>
              </a:rPr>
              <a:t>Information should be divided into distinct, organized paragraphs</a:t>
            </a:r>
            <a:r>
              <a:rPr lang="en" sz="700" b="0" i="0" u="none" strike="noStrike" cap="none">
                <a:solidFill>
                  <a:schemeClr val="dk1"/>
                </a:solidFill>
                <a:latin typeface="Times New Roman"/>
                <a:ea typeface="Times New Roman"/>
                <a:cs typeface="Times New Roman"/>
                <a:sym typeface="Times New Roman"/>
              </a:rPr>
              <a:t>   	</a:t>
            </a:r>
            <a:endParaRPr sz="700" b="0" i="0" u="none" strike="noStrike" cap="none">
              <a:solidFill>
                <a:schemeClr val="dk1"/>
              </a:solidFill>
              <a:latin typeface="Times New Roman"/>
              <a:ea typeface="Times New Roman"/>
              <a:cs typeface="Times New Roman"/>
              <a:sym typeface="Times New Roman"/>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Should have a point of view and make an overall point about  the events you describe and why they are significant </a:t>
            </a:r>
            <a:endParaRPr sz="1200" b="0" i="0" u="none" strike="noStrike" cap="none">
              <a:solidFill>
                <a:schemeClr val="dk1"/>
              </a:solidFill>
              <a:latin typeface="Georgia"/>
              <a:ea typeface="Georgia"/>
              <a:cs typeface="Georgia"/>
              <a:sym typeface="Georgia"/>
            </a:endParaRPr>
          </a:p>
          <a:p>
            <a:pPr marL="457200" marR="0" lvl="0" indent="-304800" algn="l" rtl="0">
              <a:lnSpc>
                <a:spcPct val="100000"/>
              </a:lnSpc>
              <a:spcBef>
                <a:spcPts val="0"/>
              </a:spcBef>
              <a:spcAft>
                <a:spcPts val="0"/>
              </a:spcAft>
              <a:buClr>
                <a:schemeClr val="dk1"/>
              </a:buClr>
              <a:buSzPts val="1200"/>
              <a:buFont typeface="Georgia"/>
              <a:buChar char="●"/>
            </a:pPr>
            <a:r>
              <a:rPr lang="en" sz="1200" b="0" i="0" u="none" strike="noStrike" cap="none">
                <a:solidFill>
                  <a:schemeClr val="dk1"/>
                </a:solidFill>
                <a:latin typeface="Georgia"/>
                <a:ea typeface="Georgia"/>
                <a:cs typeface="Georgia"/>
                <a:sym typeface="Georgia"/>
              </a:rPr>
              <a:t>Should be approximately three pages or ~1000 words long</a:t>
            </a:r>
            <a:endParaRPr sz="1200" b="0" i="0" u="none" strike="noStrike" cap="none">
              <a:solidFill>
                <a:schemeClr val="dk1"/>
              </a:solidFill>
              <a:latin typeface="Georgia"/>
              <a:ea typeface="Georgia"/>
              <a:cs typeface="Georgia"/>
              <a:sym typeface="Georgia"/>
            </a:endParaRPr>
          </a:p>
          <a:p>
            <a:pPr marL="0" marR="0" lvl="0" indent="0" algn="l" rtl="0">
              <a:lnSpc>
                <a:spcPct val="100000"/>
              </a:lnSpc>
              <a:spcBef>
                <a:spcPts val="1200"/>
              </a:spcBef>
              <a:spcAft>
                <a:spcPts val="0"/>
              </a:spcAft>
              <a:buClr>
                <a:srgbClr val="000000"/>
              </a:buClr>
              <a:buSzPts val="1400"/>
              <a:buFont typeface="Arial"/>
              <a:buNone/>
            </a:pPr>
            <a:endParaRPr sz="1400" b="0" i="0" u="none" strike="noStrike" cap="none">
              <a:solidFill>
                <a:schemeClr val="dk1"/>
              </a:solidFill>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5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6"/>
                </a:solidFill>
              </a:rPr>
              <a:t>Questions for Discussion:</a:t>
            </a:r>
            <a:endParaRPr b="1">
              <a:solidFill>
                <a:schemeClr val="accent6"/>
              </a:solidFill>
            </a:endParaRPr>
          </a:p>
        </p:txBody>
      </p:sp>
      <p:sp>
        <p:nvSpPr>
          <p:cNvPr id="288" name="Google Shape;288;p52"/>
          <p:cNvSpPr txBox="1">
            <a:spLocks noGrp="1"/>
          </p:cNvSpPr>
          <p:nvPr>
            <p:ph type="body" idx="1"/>
          </p:nvPr>
        </p:nvSpPr>
        <p:spPr>
          <a:xfrm>
            <a:off x="387900" y="1226275"/>
            <a:ext cx="8368200" cy="3078900"/>
          </a:xfrm>
          <a:prstGeom prst="rect">
            <a:avLst/>
          </a:prstGeom>
          <a:noFill/>
          <a:ln>
            <a:noFill/>
          </a:ln>
        </p:spPr>
        <p:txBody>
          <a:bodyPr spcFirstLastPara="1" wrap="square" lIns="91425" tIns="91425" rIns="91425" bIns="91425" anchor="t" anchorCtr="0">
            <a:noAutofit/>
          </a:bodyPr>
          <a:lstStyle/>
          <a:p>
            <a:pPr marL="0" lvl="0" indent="0" algn="l" rtl="0">
              <a:lnSpc>
                <a:spcPct val="95000"/>
              </a:lnSpc>
              <a:spcBef>
                <a:spcPts val="0"/>
              </a:spcBef>
              <a:spcAft>
                <a:spcPts val="0"/>
              </a:spcAft>
              <a:buSzPts val="935"/>
              <a:buNone/>
            </a:pPr>
            <a:r>
              <a:rPr lang="en" sz="1600" b="1"/>
              <a:t>What did the assignment ask you to do?</a:t>
            </a:r>
            <a:endParaRPr sz="1600" b="1"/>
          </a:p>
          <a:p>
            <a:pPr marL="0" lvl="0" indent="0" algn="l" rtl="0">
              <a:lnSpc>
                <a:spcPct val="95000"/>
              </a:lnSpc>
              <a:spcBef>
                <a:spcPts val="1000"/>
              </a:spcBef>
              <a:spcAft>
                <a:spcPts val="0"/>
              </a:spcAft>
              <a:buSzPts val="935"/>
              <a:buNone/>
            </a:pPr>
            <a:r>
              <a:rPr lang="en" sz="1600" b="1"/>
              <a:t>What skills do you think you need to complete the assignment?</a:t>
            </a:r>
            <a:endParaRPr sz="1600" b="1"/>
          </a:p>
          <a:p>
            <a:pPr marL="0" lvl="0" indent="0" algn="l" rtl="0">
              <a:lnSpc>
                <a:spcPct val="95000"/>
              </a:lnSpc>
              <a:spcBef>
                <a:spcPts val="1000"/>
              </a:spcBef>
              <a:spcAft>
                <a:spcPts val="0"/>
              </a:spcAft>
              <a:buSzPts val="935"/>
              <a:buNone/>
            </a:pPr>
            <a:r>
              <a:rPr lang="en" sz="1600" b="1"/>
              <a:t>What was most challenging about reading the prompt and the list of skills?</a:t>
            </a:r>
            <a:endParaRPr sz="1600" b="1"/>
          </a:p>
          <a:p>
            <a:pPr marL="0" lvl="0" indent="0" algn="l" rtl="0">
              <a:lnSpc>
                <a:spcPct val="95000"/>
              </a:lnSpc>
              <a:spcBef>
                <a:spcPts val="1000"/>
              </a:spcBef>
              <a:spcAft>
                <a:spcPts val="0"/>
              </a:spcAft>
              <a:buSzPts val="935"/>
              <a:buNone/>
            </a:pPr>
            <a:r>
              <a:rPr lang="en" sz="1600" b="1"/>
              <a:t>Of the skills we discussed, which ones do you think you already have mastery of? Which ones have you partly mastered? Which ones do you still have to learn?</a:t>
            </a:r>
            <a:endParaRPr sz="1600" b="1"/>
          </a:p>
          <a:p>
            <a:pPr marL="0" lvl="0" indent="0" algn="l" rtl="0">
              <a:lnSpc>
                <a:spcPct val="95000"/>
              </a:lnSpc>
              <a:spcBef>
                <a:spcPts val="1000"/>
              </a:spcBef>
              <a:spcAft>
                <a:spcPts val="0"/>
              </a:spcAft>
              <a:buSzPts val="935"/>
              <a:buNone/>
            </a:pPr>
            <a:r>
              <a:rPr lang="en" sz="1600" b="1"/>
              <a:t>If you try to do the assignment without having mastery of all of those skills, what do you think will happen?</a:t>
            </a:r>
            <a:endParaRPr sz="1600" b="1"/>
          </a:p>
          <a:p>
            <a:pPr marL="0" lvl="0" indent="0" algn="l" rtl="0">
              <a:lnSpc>
                <a:spcPct val="95000"/>
              </a:lnSpc>
              <a:spcBef>
                <a:spcPts val="1000"/>
              </a:spcBef>
              <a:spcAft>
                <a:spcPts val="0"/>
              </a:spcAft>
              <a:buSzPts val="935"/>
              <a:buNone/>
            </a:pPr>
            <a:r>
              <a:rPr lang="en" sz="1600" b="1"/>
              <a:t>Why might a teacher give an assignment knowing that students might not yet have mastery of the skills needed to complete it?</a:t>
            </a:r>
            <a:endParaRPr sz="1600" b="1"/>
          </a:p>
          <a:p>
            <a:pPr marL="0" lvl="0" indent="0" algn="l" rtl="0">
              <a:lnSpc>
                <a:spcPct val="95000"/>
              </a:lnSpc>
              <a:spcBef>
                <a:spcPts val="1000"/>
              </a:spcBef>
              <a:spcAft>
                <a:spcPts val="0"/>
              </a:spcAft>
              <a:buSzPts val="935"/>
              <a:buNone/>
            </a:pPr>
            <a:r>
              <a:rPr lang="en" sz="1600" b="1"/>
              <a:t>How long to you think it might take to get full mastery of all of those skills? What can you do to have patience with yourself while you learn them?</a:t>
            </a:r>
            <a:endParaRPr sz="1600" b="1"/>
          </a:p>
          <a:p>
            <a:pPr marL="0" lvl="0" indent="0" algn="l" rtl="0">
              <a:lnSpc>
                <a:spcPct val="95000"/>
              </a:lnSpc>
              <a:spcBef>
                <a:spcPts val="1000"/>
              </a:spcBef>
              <a:spcAft>
                <a:spcPts val="0"/>
              </a:spcAft>
              <a:buSzPts val="935"/>
              <a:buNone/>
            </a:pPr>
            <a:r>
              <a:rPr lang="en" sz="1600" b="1"/>
              <a:t>How can having a </a:t>
            </a:r>
            <a:r>
              <a:rPr lang="en" sz="1600" b="1">
                <a:solidFill>
                  <a:schemeClr val="accent6"/>
                </a:solidFill>
              </a:rPr>
              <a:t>Growth Mindset</a:t>
            </a:r>
            <a:r>
              <a:rPr lang="en" sz="1600" b="1"/>
              <a:t> help you as you build skills?</a:t>
            </a:r>
            <a:endParaRPr sz="1600" b="1"/>
          </a:p>
          <a:p>
            <a:pPr marL="0" lvl="0" indent="0" algn="l" rtl="0">
              <a:lnSpc>
                <a:spcPct val="95000"/>
              </a:lnSpc>
              <a:spcBef>
                <a:spcPts val="1200"/>
              </a:spcBef>
              <a:spcAft>
                <a:spcPts val="1200"/>
              </a:spcAft>
              <a:buSzPts val="935"/>
              <a:buNone/>
            </a:pPr>
            <a:endParaRPr sz="119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53"/>
          <p:cNvSpPr txBox="1">
            <a:spLocks noGrp="1"/>
          </p:cNvSpPr>
          <p:nvPr>
            <p:ph type="title"/>
          </p:nvPr>
        </p:nvSpPr>
        <p:spPr>
          <a:xfrm>
            <a:off x="729450" y="411875"/>
            <a:ext cx="7688700" cy="8211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0"/>
              </a:spcBef>
              <a:spcAft>
                <a:spcPts val="0"/>
              </a:spcAft>
              <a:buSzPts val="990"/>
              <a:buNone/>
            </a:pPr>
            <a:r>
              <a:rPr lang="en" sz="2310" b="1">
                <a:solidFill>
                  <a:schemeClr val="accent5"/>
                </a:solidFill>
              </a:rPr>
              <a:t>Small Group Discussion: Growth Mindset Habits of Successful College Students</a:t>
            </a:r>
            <a:endParaRPr sz="3300" b="1"/>
          </a:p>
        </p:txBody>
      </p:sp>
      <p:sp>
        <p:nvSpPr>
          <p:cNvPr id="294" name="Google Shape;294;p53"/>
          <p:cNvSpPr txBox="1">
            <a:spLocks noGrp="1"/>
          </p:cNvSpPr>
          <p:nvPr>
            <p:ph type="body" idx="1"/>
          </p:nvPr>
        </p:nvSpPr>
        <p:spPr>
          <a:xfrm>
            <a:off x="729450" y="1380725"/>
            <a:ext cx="7688700" cy="361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1200"/>
              </a:spcBef>
              <a:spcAft>
                <a:spcPts val="0"/>
              </a:spcAft>
              <a:buSzPts val="1300"/>
              <a:buNone/>
            </a:pPr>
            <a:r>
              <a:rPr lang="en" sz="1800">
                <a:latin typeface="Roboto Slab"/>
                <a:ea typeface="Roboto Slab"/>
                <a:cs typeface="Roboto Slab"/>
                <a:sym typeface="Roboto Slab"/>
              </a:rPr>
              <a:t>Review the </a:t>
            </a:r>
            <a:r>
              <a:rPr lang="en" u="sng">
                <a:solidFill>
                  <a:schemeClr val="hlink"/>
                </a:solidFill>
                <a:latin typeface="Roboto Slab"/>
                <a:ea typeface="Roboto Slab"/>
                <a:cs typeface="Roboto Slab"/>
                <a:sym typeface="Roboto Slab"/>
                <a:hlinkClick r:id="rId3"/>
              </a:rPr>
              <a:t> </a:t>
            </a:r>
            <a:r>
              <a:rPr lang="en"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t>
            </a:r>
            <a:r>
              <a:rPr lang="en" sz="1800"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Track your Learning Process</a:t>
            </a:r>
            <a:r>
              <a:rPr lang="en"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 checklist</a:t>
            </a:r>
            <a:r>
              <a:rPr lang="en">
                <a:solidFill>
                  <a:schemeClr val="accent6"/>
                </a:solidFill>
                <a:latin typeface="Roboto Slab"/>
                <a:ea typeface="Roboto Slab"/>
                <a:cs typeface="Roboto Slab"/>
                <a:sym typeface="Roboto Slab"/>
              </a:rPr>
              <a:t>.</a:t>
            </a:r>
            <a:endParaRPr sz="1800">
              <a:solidFill>
                <a:schemeClr val="accent6"/>
              </a:solidFill>
              <a:latin typeface="Roboto Slab"/>
              <a:ea typeface="Roboto Slab"/>
              <a:cs typeface="Roboto Slab"/>
              <a:sym typeface="Roboto Slab"/>
            </a:endParaRPr>
          </a:p>
          <a:p>
            <a:pPr marL="457200" lvl="0" indent="-342900" algn="l" rtl="0">
              <a:lnSpc>
                <a:spcPct val="100000"/>
              </a:lnSpc>
              <a:spcBef>
                <a:spcPts val="1200"/>
              </a:spcBef>
              <a:spcAft>
                <a:spcPts val="0"/>
              </a:spcAft>
              <a:buSzPts val="1800"/>
              <a:buFont typeface="Roboto Slab"/>
              <a:buAutoNum type="arabicPeriod"/>
            </a:pPr>
            <a:r>
              <a:rPr lang="en" sz="1800">
                <a:latin typeface="Roboto Slab"/>
                <a:ea typeface="Roboto Slab"/>
                <a:cs typeface="Roboto Slab"/>
                <a:sym typeface="Roboto Slab"/>
              </a:rPr>
              <a:t>Share which of the practices you did not know successful college students used.</a:t>
            </a:r>
            <a:endParaRPr sz="1800">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Which of the practices seem most consistent with Growth Mindset behavior? How can having a Growth Mindset help you do some of these tasks?</a:t>
            </a:r>
            <a:endParaRPr>
              <a:latin typeface="Roboto Slab"/>
              <a:ea typeface="Roboto Slab"/>
              <a:cs typeface="Roboto Slab"/>
              <a:sym typeface="Roboto Slab"/>
            </a:endParaRPr>
          </a:p>
          <a:p>
            <a:pPr marL="457200" lvl="0" indent="-342900" algn="l" rtl="0">
              <a:lnSpc>
                <a:spcPct val="100000"/>
              </a:lnSpc>
              <a:spcBef>
                <a:spcPts val="0"/>
              </a:spcBef>
              <a:spcAft>
                <a:spcPts val="0"/>
              </a:spcAft>
              <a:buSzPts val="1800"/>
              <a:buFont typeface="Roboto Slab"/>
              <a:buAutoNum type="arabicPeriod"/>
            </a:pPr>
            <a:r>
              <a:rPr lang="en">
                <a:latin typeface="Roboto Slab"/>
                <a:ea typeface="Roboto Slab"/>
                <a:cs typeface="Roboto Slab"/>
                <a:sym typeface="Roboto Slab"/>
              </a:rPr>
              <a:t>Which tasks would you like to incorporate into your own study routine?</a:t>
            </a:r>
            <a:endParaRPr>
              <a:latin typeface="Roboto Slab"/>
              <a:ea typeface="Roboto Slab"/>
              <a:cs typeface="Roboto Slab"/>
              <a:sym typeface="Roboto Slab"/>
            </a:endParaRPr>
          </a:p>
          <a:p>
            <a:pPr marL="0" lvl="0" indent="0" algn="l" rtl="0">
              <a:lnSpc>
                <a:spcPct val="100000"/>
              </a:lnSpc>
              <a:spcBef>
                <a:spcPts val="1200"/>
              </a:spcBef>
              <a:spcAft>
                <a:spcPts val="1200"/>
              </a:spcAft>
              <a:buSzPts val="1300"/>
              <a:buNone/>
            </a:pPr>
            <a:r>
              <a:rPr lang="en" sz="1800">
                <a:latin typeface="Roboto Slab"/>
                <a:ea typeface="Roboto Slab"/>
                <a:cs typeface="Roboto Slab"/>
                <a:sym typeface="Roboto Slab"/>
              </a:rPr>
              <a:t>When you return to the larger group, </a:t>
            </a:r>
            <a:r>
              <a:rPr lang="en">
                <a:latin typeface="Roboto Slab"/>
                <a:ea typeface="Roboto Slab"/>
                <a:cs typeface="Roboto Slab"/>
                <a:sym typeface="Roboto Slab"/>
              </a:rPr>
              <a:t>the speaker from your small group will</a:t>
            </a:r>
            <a:r>
              <a:rPr lang="en" sz="1800">
                <a:latin typeface="Roboto Slab"/>
                <a:ea typeface="Roboto Slab"/>
                <a:cs typeface="Roboto Slab"/>
                <a:sym typeface="Roboto Slab"/>
              </a:rPr>
              <a:t> summarize your discussion</a:t>
            </a:r>
            <a:endParaRPr sz="1800">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867250" y="447875"/>
            <a:ext cx="3979200" cy="4072500"/>
          </a:xfrm>
          <a:prstGeom prst="rect">
            <a:avLst/>
          </a:prstGeom>
          <a:noFill/>
          <a:ln>
            <a:noFill/>
          </a:ln>
        </p:spPr>
        <p:txBody>
          <a:bodyPr spcFirstLastPara="1" wrap="square" lIns="91425" tIns="91425" rIns="91425" bIns="91425" anchor="ctr" anchorCtr="0">
            <a:normAutofit/>
          </a:bodyPr>
          <a:lstStyle/>
          <a:p>
            <a:pPr marL="457200" lvl="0" indent="-349250" algn="l" rtl="0">
              <a:lnSpc>
                <a:spcPct val="105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Where College Happens, Pt. 4</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What is a Growth Mindset?</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Fixed Mindset Habits</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Growth Mindset Habits</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Skills-Based Learning </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20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Self-Care</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54"/>
          <p:cNvSpPr txBox="1">
            <a:spLocks noGrp="1"/>
          </p:cNvSpPr>
          <p:nvPr>
            <p:ph type="title"/>
          </p:nvPr>
        </p:nvSpPr>
        <p:spPr>
          <a:xfrm>
            <a:off x="773081" y="1501636"/>
            <a:ext cx="8148600" cy="663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600"/>
              <a:buNone/>
            </a:pPr>
            <a:r>
              <a:rPr lang="en" sz="1400" b="0"/>
              <a:t>Page 36 of </a:t>
            </a:r>
            <a:r>
              <a:rPr lang="en" sz="1400"/>
              <a:t>the former </a:t>
            </a:r>
            <a:r>
              <a:rPr lang="en" sz="1400" b="0" i="1"/>
              <a:t>Companion for the First Year at City Tech</a:t>
            </a:r>
            <a:endParaRPr sz="1400" b="0" i="1"/>
          </a:p>
        </p:txBody>
      </p:sp>
      <p:grpSp>
        <p:nvGrpSpPr>
          <p:cNvPr id="300" name="Google Shape;300;p54"/>
          <p:cNvGrpSpPr/>
          <p:nvPr/>
        </p:nvGrpSpPr>
        <p:grpSpPr>
          <a:xfrm>
            <a:off x="729510" y="2377548"/>
            <a:ext cx="8414496" cy="2765864"/>
            <a:chOff x="1938575" y="56750"/>
            <a:chExt cx="7205426" cy="2022126"/>
          </a:xfrm>
        </p:grpSpPr>
        <p:pic>
          <p:nvPicPr>
            <p:cNvPr id="301" name="Google Shape;301;p54"/>
            <p:cNvPicPr preferRelativeResize="0"/>
            <p:nvPr/>
          </p:nvPicPr>
          <p:blipFill rotWithShape="1">
            <a:blip r:embed="rId3">
              <a:alphaModFix/>
            </a:blip>
            <a:srcRect l="35575" t="29370" r="13650" b="48090"/>
            <a:stretch/>
          </p:blipFill>
          <p:spPr>
            <a:xfrm>
              <a:off x="1946900" y="56750"/>
              <a:ext cx="7197101" cy="1797101"/>
            </a:xfrm>
            <a:prstGeom prst="rect">
              <a:avLst/>
            </a:prstGeom>
            <a:noFill/>
            <a:ln>
              <a:noFill/>
            </a:ln>
          </p:spPr>
        </p:pic>
        <p:pic>
          <p:nvPicPr>
            <p:cNvPr id="302" name="Google Shape;302;p54"/>
            <p:cNvPicPr preferRelativeResize="0"/>
            <p:nvPr/>
          </p:nvPicPr>
          <p:blipFill rotWithShape="1">
            <a:blip r:embed="rId3">
              <a:alphaModFix/>
            </a:blip>
            <a:srcRect l="35575" t="64217" r="13650" b="32225"/>
            <a:stretch/>
          </p:blipFill>
          <p:spPr>
            <a:xfrm>
              <a:off x="1938575" y="1795225"/>
              <a:ext cx="7197101" cy="283651"/>
            </a:xfrm>
            <a:prstGeom prst="rect">
              <a:avLst/>
            </a:prstGeom>
            <a:noFill/>
            <a:ln>
              <a:noFill/>
            </a:ln>
          </p:spPr>
        </p:pic>
      </p:grpSp>
      <p:pic>
        <p:nvPicPr>
          <p:cNvPr id="303" name="Google Shape;303;p54">
            <a:hlinkClick r:id="rId4"/>
          </p:cNvPr>
          <p:cNvPicPr preferRelativeResize="0"/>
          <p:nvPr/>
        </p:nvPicPr>
        <p:blipFill rotWithShape="1">
          <a:blip r:embed="rId5">
            <a:alphaModFix/>
          </a:blip>
          <a:srcRect l="32543" t="30116" r="17924" b="59476"/>
          <a:stretch/>
        </p:blipFill>
        <p:spPr>
          <a:xfrm>
            <a:off x="0" y="558525"/>
            <a:ext cx="7194734" cy="99536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55"/>
          <p:cNvSpPr txBox="1">
            <a:spLocks noGrp="1"/>
          </p:cNvSpPr>
          <p:nvPr>
            <p:ph type="body" idx="4294967295"/>
          </p:nvPr>
        </p:nvSpPr>
        <p:spPr>
          <a:xfrm>
            <a:off x="387900" y="1207800"/>
            <a:ext cx="8368200" cy="27279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en" sz="3000" b="1"/>
              <a:t>Think back to our discussion of school resources from Session Four.</a:t>
            </a:r>
            <a:endParaRPr sz="3000" b="1"/>
          </a:p>
          <a:p>
            <a:pPr marL="0" lvl="0" indent="0" algn="l" rtl="0">
              <a:spcBef>
                <a:spcPts val="0"/>
              </a:spcBef>
              <a:spcAft>
                <a:spcPts val="0"/>
              </a:spcAft>
              <a:buNone/>
            </a:pPr>
            <a:endParaRPr sz="3000" b="1"/>
          </a:p>
          <a:p>
            <a:pPr marL="0" lvl="0" indent="0" algn="l" rtl="0">
              <a:spcBef>
                <a:spcPts val="0"/>
              </a:spcBef>
              <a:spcAft>
                <a:spcPts val="0"/>
              </a:spcAft>
              <a:buNone/>
            </a:pPr>
            <a:r>
              <a:rPr lang="en" sz="3000" b="1"/>
              <a:t>Which resources and services can help you be a Growth Mindset learner?</a:t>
            </a:r>
            <a:endParaRPr sz="3000" b="1"/>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5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990"/>
              <a:buNone/>
            </a:pPr>
            <a:r>
              <a:rPr lang="en" sz="5020" b="1">
                <a:solidFill>
                  <a:schemeClr val="accent5"/>
                </a:solidFill>
              </a:rPr>
              <a:t>How do I </a:t>
            </a:r>
            <a:br>
              <a:rPr lang="en" sz="5020" b="1">
                <a:solidFill>
                  <a:schemeClr val="accent5"/>
                </a:solidFill>
              </a:rPr>
            </a:br>
            <a:r>
              <a:rPr lang="en" sz="5020" b="1">
                <a:solidFill>
                  <a:schemeClr val="accent5"/>
                </a:solidFill>
              </a:rPr>
              <a:t>take care of myself?</a:t>
            </a:r>
            <a:endParaRPr sz="5020" b="1">
              <a:solidFill>
                <a:schemeClr val="accent5"/>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5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000"/>
              <a:buNone/>
            </a:pPr>
            <a:r>
              <a:rPr lang="en" sz="4000" b="1">
                <a:solidFill>
                  <a:schemeClr val="accent6"/>
                </a:solidFill>
              </a:rPr>
              <a:t>Two Ways to Recharge</a:t>
            </a:r>
            <a:endParaRPr sz="4000" b="1">
              <a:solidFill>
                <a:schemeClr val="accent6"/>
              </a:solidFill>
            </a:endParaRPr>
          </a:p>
        </p:txBody>
      </p:sp>
      <p:sp>
        <p:nvSpPr>
          <p:cNvPr id="319" name="Google Shape;319;p57"/>
          <p:cNvSpPr txBox="1">
            <a:spLocks noGrp="1"/>
          </p:cNvSpPr>
          <p:nvPr>
            <p:ph type="body" idx="1"/>
          </p:nvPr>
        </p:nvSpPr>
        <p:spPr>
          <a:xfrm>
            <a:off x="311700" y="1690925"/>
            <a:ext cx="3999900" cy="1608600"/>
          </a:xfrm>
          <a:prstGeom prst="rect">
            <a:avLst/>
          </a:prstGeom>
          <a:noFill/>
          <a:ln w="28575" cap="flat" cmpd="sng">
            <a:solidFill>
              <a:srgbClr val="E07CE0"/>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1400"/>
              <a:buNone/>
            </a:pPr>
            <a:r>
              <a:rPr lang="en" sz="3200" b="1">
                <a:solidFill>
                  <a:srgbClr val="E07CE0"/>
                </a:solidFill>
                <a:latin typeface="Roboto Slab"/>
                <a:ea typeface="Roboto Slab"/>
                <a:cs typeface="Roboto Slab"/>
                <a:sym typeface="Roboto Slab"/>
              </a:rPr>
              <a:t>Self-Soothing</a:t>
            </a:r>
            <a:endParaRPr/>
          </a:p>
          <a:p>
            <a:pPr marL="0" lvl="0" indent="0" algn="ctr" rtl="0">
              <a:lnSpc>
                <a:spcPct val="115000"/>
              </a:lnSpc>
              <a:spcBef>
                <a:spcPts val="0"/>
              </a:spcBef>
              <a:spcAft>
                <a:spcPts val="0"/>
              </a:spcAft>
              <a:buSzPts val="1400"/>
              <a:buNone/>
            </a:pPr>
            <a:r>
              <a:rPr lang="en" sz="1900" b="1" u="sng">
                <a:solidFill>
                  <a:srgbClr val="E07CE0"/>
                </a:solidFill>
                <a:latin typeface="Roboto Slab"/>
                <a:ea typeface="Roboto Slab"/>
                <a:cs typeface="Roboto Slab"/>
                <a:sym typeface="Roboto Slab"/>
              </a:rPr>
              <a:t>INDULGE + RELAX</a:t>
            </a:r>
            <a:endParaRPr sz="1900" b="1" u="sng">
              <a:solidFill>
                <a:srgbClr val="E07CE0"/>
              </a:solidFill>
              <a:latin typeface="Roboto Slab"/>
              <a:ea typeface="Roboto Slab"/>
              <a:cs typeface="Roboto Slab"/>
              <a:sym typeface="Roboto Slab"/>
            </a:endParaRPr>
          </a:p>
          <a:p>
            <a:pPr marL="0" lvl="0" indent="0" algn="ctr" rtl="0">
              <a:lnSpc>
                <a:spcPct val="115000"/>
              </a:lnSpc>
              <a:spcBef>
                <a:spcPts val="1200"/>
              </a:spcBef>
              <a:spcAft>
                <a:spcPts val="1200"/>
              </a:spcAft>
              <a:buSzPts val="1400"/>
              <a:buNone/>
            </a:pPr>
            <a:r>
              <a:rPr lang="en" sz="1900">
                <a:solidFill>
                  <a:srgbClr val="E07CE0"/>
                </a:solidFill>
                <a:latin typeface="Roboto Slab"/>
                <a:ea typeface="Roboto Slab"/>
                <a:cs typeface="Roboto Slab"/>
                <a:sym typeface="Roboto Slab"/>
              </a:rPr>
              <a:t>Feels good right now.</a:t>
            </a:r>
            <a:endParaRPr sz="1900">
              <a:solidFill>
                <a:srgbClr val="E07CE0"/>
              </a:solidFill>
              <a:latin typeface="Roboto Slab"/>
              <a:ea typeface="Roboto Slab"/>
              <a:cs typeface="Roboto Slab"/>
              <a:sym typeface="Roboto Slab"/>
            </a:endParaRPr>
          </a:p>
        </p:txBody>
      </p:sp>
      <p:sp>
        <p:nvSpPr>
          <p:cNvPr id="320" name="Google Shape;320;p57"/>
          <p:cNvSpPr txBox="1">
            <a:spLocks noGrp="1"/>
          </p:cNvSpPr>
          <p:nvPr>
            <p:ph type="body" idx="2"/>
          </p:nvPr>
        </p:nvSpPr>
        <p:spPr>
          <a:xfrm>
            <a:off x="4832400" y="1690924"/>
            <a:ext cx="3999900" cy="1608600"/>
          </a:xfrm>
          <a:prstGeom prst="rect">
            <a:avLst/>
          </a:prstGeom>
          <a:noFill/>
          <a:ln w="28575" cap="flat" cmpd="sng">
            <a:solidFill>
              <a:srgbClr val="FFC000"/>
            </a:solidFill>
            <a:prstDash val="solid"/>
            <a:round/>
            <a:headEnd type="none" w="sm" len="sm"/>
            <a:tailEnd type="none" w="sm" len="sm"/>
          </a:ln>
        </p:spPr>
        <p:txBody>
          <a:bodyPr spcFirstLastPara="1" wrap="square" lIns="91425" tIns="91425" rIns="91425" bIns="91425" anchor="t" anchorCtr="0">
            <a:noAutofit/>
          </a:bodyPr>
          <a:lstStyle/>
          <a:p>
            <a:pPr marL="0" lvl="0" indent="0" algn="ctr" rtl="0">
              <a:lnSpc>
                <a:spcPct val="115000"/>
              </a:lnSpc>
              <a:spcBef>
                <a:spcPts val="0"/>
              </a:spcBef>
              <a:spcAft>
                <a:spcPts val="0"/>
              </a:spcAft>
              <a:buSzPts val="1400"/>
              <a:buNone/>
            </a:pPr>
            <a:r>
              <a:rPr lang="en" sz="3200" b="1">
                <a:solidFill>
                  <a:srgbClr val="FFC000"/>
                </a:solidFill>
                <a:latin typeface="Roboto Slab"/>
                <a:ea typeface="Roboto Slab"/>
                <a:cs typeface="Roboto Slab"/>
                <a:sym typeface="Roboto Slab"/>
              </a:rPr>
              <a:t>Self-Care</a:t>
            </a:r>
            <a:endParaRPr/>
          </a:p>
          <a:p>
            <a:pPr marL="0" lvl="0" indent="0" algn="ctr" rtl="0">
              <a:lnSpc>
                <a:spcPct val="115000"/>
              </a:lnSpc>
              <a:spcBef>
                <a:spcPts val="0"/>
              </a:spcBef>
              <a:spcAft>
                <a:spcPts val="0"/>
              </a:spcAft>
              <a:buSzPts val="1400"/>
              <a:buNone/>
            </a:pPr>
            <a:r>
              <a:rPr lang="en" sz="1800" b="1" u="sng">
                <a:solidFill>
                  <a:srgbClr val="FFC000"/>
                </a:solidFill>
                <a:latin typeface="Roboto Slab"/>
                <a:ea typeface="Roboto Slab"/>
                <a:cs typeface="Roboto Slab"/>
                <a:sym typeface="Roboto Slab"/>
              </a:rPr>
              <a:t>RESPONSIBLE + RATIONAL</a:t>
            </a:r>
            <a:endParaRPr sz="1800" b="1" u="sng">
              <a:solidFill>
                <a:srgbClr val="FFC000"/>
              </a:solidFill>
              <a:latin typeface="Roboto Slab"/>
              <a:ea typeface="Roboto Slab"/>
              <a:cs typeface="Roboto Slab"/>
              <a:sym typeface="Roboto Slab"/>
            </a:endParaRPr>
          </a:p>
          <a:p>
            <a:pPr marL="0" lvl="0" indent="0" algn="ctr" rtl="0">
              <a:lnSpc>
                <a:spcPct val="115000"/>
              </a:lnSpc>
              <a:spcBef>
                <a:spcPts val="1200"/>
              </a:spcBef>
              <a:spcAft>
                <a:spcPts val="1200"/>
              </a:spcAft>
              <a:buSzPts val="1400"/>
              <a:buNone/>
            </a:pPr>
            <a:r>
              <a:rPr lang="en" sz="1800">
                <a:solidFill>
                  <a:srgbClr val="FFC000"/>
                </a:solidFill>
                <a:latin typeface="Roboto Slab"/>
                <a:ea typeface="Roboto Slab"/>
                <a:cs typeface="Roboto Slab"/>
                <a:sym typeface="Roboto Slab"/>
              </a:rPr>
              <a:t>Your future self will thank you.</a:t>
            </a:r>
            <a:endParaRPr sz="1800">
              <a:solidFill>
                <a:srgbClr val="FFC000"/>
              </a:solidFill>
              <a:latin typeface="Roboto Slab"/>
              <a:ea typeface="Roboto Slab"/>
              <a:cs typeface="Roboto Slab"/>
              <a:sym typeface="Roboto Slab"/>
            </a:endParaRPr>
          </a:p>
        </p:txBody>
      </p:sp>
      <p:sp>
        <p:nvSpPr>
          <p:cNvPr id="321" name="Google Shape;321;p57"/>
          <p:cNvSpPr/>
          <p:nvPr/>
        </p:nvSpPr>
        <p:spPr>
          <a:xfrm rot="2095651">
            <a:off x="3063758" y="1057079"/>
            <a:ext cx="327488" cy="520983"/>
          </a:xfrm>
          <a:prstGeom prst="downArrow">
            <a:avLst>
              <a:gd name="adj1" fmla="val 50000"/>
              <a:gd name="adj2" fmla="val 50000"/>
            </a:avLst>
          </a:prstGeom>
          <a:solidFill>
            <a:srgbClr val="E07CE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E07CE0"/>
              </a:solidFill>
              <a:latin typeface="Arial"/>
              <a:ea typeface="Arial"/>
              <a:cs typeface="Arial"/>
              <a:sym typeface="Arial"/>
            </a:endParaRPr>
          </a:p>
        </p:txBody>
      </p:sp>
      <p:sp>
        <p:nvSpPr>
          <p:cNvPr id="322" name="Google Shape;322;p57"/>
          <p:cNvSpPr/>
          <p:nvPr/>
        </p:nvSpPr>
        <p:spPr>
          <a:xfrm rot="-1989089">
            <a:off x="5390435" y="1057249"/>
            <a:ext cx="327509" cy="520637"/>
          </a:xfrm>
          <a:prstGeom prst="downArrow">
            <a:avLst>
              <a:gd name="adj1" fmla="val 50000"/>
              <a:gd name="adj2" fmla="val 50000"/>
            </a:avLst>
          </a:prstGeom>
          <a:solidFill>
            <a:srgbClr val="FFC000"/>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FFC000"/>
              </a:solidFill>
              <a:latin typeface="Arial"/>
              <a:ea typeface="Arial"/>
              <a:cs typeface="Arial"/>
              <a:sym typeface="Arial"/>
            </a:endParaRPr>
          </a:p>
        </p:txBody>
      </p:sp>
      <p:sp>
        <p:nvSpPr>
          <p:cNvPr id="323" name="Google Shape;323;p57"/>
          <p:cNvSpPr txBox="1"/>
          <p:nvPr/>
        </p:nvSpPr>
        <p:spPr>
          <a:xfrm>
            <a:off x="25" y="3565375"/>
            <a:ext cx="9144000" cy="6465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000"/>
              <a:buFont typeface="Arial"/>
              <a:buNone/>
            </a:pPr>
            <a:r>
              <a:rPr lang="en" sz="3000" b="0" i="1" u="none" strike="noStrike" cap="none">
                <a:solidFill>
                  <a:schemeClr val="accent6"/>
                </a:solidFill>
                <a:latin typeface="Roboto Slab"/>
                <a:ea typeface="Roboto Slab"/>
                <a:cs typeface="Roboto Slab"/>
                <a:sym typeface="Roboto Slab"/>
              </a:rPr>
              <a:t>Both types are important and necessary!!</a:t>
            </a:r>
            <a:endParaRPr sz="3000" b="0" i="1"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58"/>
          <p:cNvSpPr txBox="1">
            <a:spLocks noGrp="1"/>
          </p:cNvSpPr>
          <p:nvPr>
            <p:ph type="title"/>
          </p:nvPr>
        </p:nvSpPr>
        <p:spPr>
          <a:xfrm>
            <a:off x="1563450" y="1413386"/>
            <a:ext cx="6017100" cy="1313400"/>
          </a:xfrm>
          <a:prstGeom prst="rect">
            <a:avLst/>
          </a:prstGeom>
          <a:noFill/>
          <a:ln>
            <a:noFill/>
          </a:ln>
        </p:spPr>
        <p:txBody>
          <a:bodyPr spcFirstLastPara="1" wrap="square" lIns="91425" tIns="91425" rIns="91425" bIns="91425" anchor="ctr"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Self-Care Brainstorm</a:t>
            </a:r>
            <a:endParaRPr b="1">
              <a:solidFill>
                <a:schemeClr val="accent5"/>
              </a:solidFill>
            </a:endParaRPr>
          </a:p>
        </p:txBody>
      </p:sp>
      <p:sp>
        <p:nvSpPr>
          <p:cNvPr id="329" name="Google Shape;329;p58"/>
          <p:cNvSpPr txBox="1"/>
          <p:nvPr/>
        </p:nvSpPr>
        <p:spPr>
          <a:xfrm>
            <a:off x="1481181" y="2726701"/>
            <a:ext cx="6017100" cy="1313400"/>
          </a:xfrm>
          <a:prstGeom prst="rect">
            <a:avLst/>
          </a:prstGeom>
          <a:noFill/>
          <a:ln>
            <a:noFill/>
          </a:ln>
        </p:spPr>
        <p:txBody>
          <a:bodyPr spcFirstLastPara="1" wrap="square" lIns="91425" tIns="91425" rIns="91425" bIns="91425" anchor="ctr" anchorCtr="0">
            <a:normAutofit/>
          </a:bodyPr>
          <a:lstStyle/>
          <a:p>
            <a:pPr marL="0" marR="0" lvl="0" indent="0" algn="ctr" rtl="0">
              <a:lnSpc>
                <a:spcPct val="100000"/>
              </a:lnSpc>
              <a:spcBef>
                <a:spcPts val="0"/>
              </a:spcBef>
              <a:spcAft>
                <a:spcPts val="0"/>
              </a:spcAft>
              <a:buClr>
                <a:schemeClr val="dk1"/>
              </a:buClr>
              <a:buSzPts val="3333"/>
              <a:buFont typeface="Roboto Slab"/>
              <a:buNone/>
            </a:pPr>
            <a:r>
              <a:rPr lang="en" sz="3000" b="1" i="0" u="none" strike="noStrike" cap="none">
                <a:solidFill>
                  <a:schemeClr val="dk1"/>
                </a:solidFill>
                <a:latin typeface="Roboto Slab"/>
                <a:ea typeface="Roboto Slab"/>
                <a:cs typeface="Roboto Slab"/>
                <a:sym typeface="Roboto Slab"/>
              </a:rPr>
              <a:t>How do you take care of yourself?</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Google Shape;334;p59"/>
          <p:cNvSpPr txBox="1">
            <a:spLocks noGrp="1"/>
          </p:cNvSpPr>
          <p:nvPr>
            <p:ph type="title"/>
          </p:nvPr>
        </p:nvSpPr>
        <p:spPr>
          <a:xfrm>
            <a:off x="470856" y="369894"/>
            <a:ext cx="3800100" cy="805200"/>
          </a:xfrm>
          <a:prstGeom prst="rect">
            <a:avLst/>
          </a:prstGeom>
          <a:noFill/>
          <a:ln>
            <a:noFill/>
          </a:ln>
        </p:spPr>
        <p:txBody>
          <a:bodyPr spcFirstLastPara="1" wrap="square" lIns="91425" tIns="91425" rIns="91425" bIns="91425" anchor="ctr" anchorCtr="0">
            <a:normAutofit/>
          </a:bodyPr>
          <a:lstStyle/>
          <a:p>
            <a:pPr marL="342900" lvl="0" indent="-342900" algn="l" rtl="0">
              <a:lnSpc>
                <a:spcPct val="100000"/>
              </a:lnSpc>
              <a:spcBef>
                <a:spcPts val="0"/>
              </a:spcBef>
              <a:spcAft>
                <a:spcPts val="0"/>
              </a:spcAft>
              <a:buSzPts val="2667"/>
              <a:buFont typeface="Arial"/>
              <a:buChar char="•"/>
            </a:pPr>
            <a:r>
              <a:rPr lang="en" sz="2400" b="1">
                <a:solidFill>
                  <a:srgbClr val="E07CE0"/>
                </a:solidFill>
              </a:rPr>
              <a:t>Time with friends</a:t>
            </a:r>
            <a:endParaRPr sz="2400" b="1">
              <a:solidFill>
                <a:srgbClr val="E07CE0"/>
              </a:solidFill>
            </a:endParaRPr>
          </a:p>
        </p:txBody>
      </p:sp>
      <p:sp>
        <p:nvSpPr>
          <p:cNvPr id="335" name="Google Shape;335;p59"/>
          <p:cNvSpPr txBox="1"/>
          <p:nvPr/>
        </p:nvSpPr>
        <p:spPr>
          <a:xfrm>
            <a:off x="470856" y="2673566"/>
            <a:ext cx="3808200" cy="805200"/>
          </a:xfrm>
          <a:prstGeom prst="rect">
            <a:avLst/>
          </a:prstGeom>
          <a:noFill/>
          <a:ln>
            <a:noFill/>
          </a:ln>
        </p:spPr>
        <p:txBody>
          <a:bodyPr spcFirstLastPara="1" wrap="square" lIns="91425" tIns="91425" rIns="91425" bIns="91425" anchor="ctr" anchorCtr="0">
            <a:normAutofit lnSpcReduction="20000"/>
          </a:bodyPr>
          <a:lstStyle/>
          <a:p>
            <a:pPr marL="342900" marR="0" lvl="0" indent="-355600" algn="l" rtl="0">
              <a:lnSpc>
                <a:spcPct val="100000"/>
              </a:lnSpc>
              <a:spcBef>
                <a:spcPts val="0"/>
              </a:spcBef>
              <a:spcAft>
                <a:spcPts val="0"/>
              </a:spcAft>
              <a:buClr>
                <a:schemeClr val="dk1"/>
              </a:buClr>
              <a:buSzPts val="2667"/>
              <a:buFont typeface="Arial"/>
              <a:buChar char="•"/>
            </a:pPr>
            <a:r>
              <a:rPr lang="en" sz="2400" b="1" i="0" u="none" strike="noStrike" cap="none">
                <a:solidFill>
                  <a:srgbClr val="E07CE0"/>
                </a:solidFill>
                <a:latin typeface="Roboto Slab"/>
                <a:ea typeface="Roboto Slab"/>
                <a:cs typeface="Roboto Slab"/>
                <a:sym typeface="Roboto Slab"/>
              </a:rPr>
              <a:t>Observing religious/ cultural celebrations</a:t>
            </a:r>
            <a:endParaRPr sz="1400" b="0" i="0" u="none" strike="noStrike" cap="none">
              <a:solidFill>
                <a:srgbClr val="000000"/>
              </a:solidFill>
              <a:latin typeface="Arial"/>
              <a:ea typeface="Arial"/>
              <a:cs typeface="Arial"/>
              <a:sym typeface="Arial"/>
            </a:endParaRPr>
          </a:p>
        </p:txBody>
      </p:sp>
      <p:sp>
        <p:nvSpPr>
          <p:cNvPr id="336" name="Google Shape;336;p59"/>
          <p:cNvSpPr txBox="1"/>
          <p:nvPr/>
        </p:nvSpPr>
        <p:spPr>
          <a:xfrm>
            <a:off x="470856" y="4286007"/>
            <a:ext cx="3800100" cy="805200"/>
          </a:xfrm>
          <a:prstGeom prst="rect">
            <a:avLst/>
          </a:prstGeom>
          <a:noFill/>
          <a:ln>
            <a:noFill/>
          </a:ln>
        </p:spPr>
        <p:txBody>
          <a:bodyPr spcFirstLastPara="1" wrap="square" lIns="91425" tIns="91425" rIns="91425" bIns="91425" anchor="ctr" anchorCtr="0">
            <a:normAutofit lnSpcReduction="20000"/>
          </a:bodyPr>
          <a:lstStyle/>
          <a:p>
            <a:pPr marL="342900" marR="0" lvl="0" indent="-355600" algn="l" rtl="0">
              <a:lnSpc>
                <a:spcPct val="100000"/>
              </a:lnSpc>
              <a:spcBef>
                <a:spcPts val="0"/>
              </a:spcBef>
              <a:spcAft>
                <a:spcPts val="0"/>
              </a:spcAft>
              <a:buClr>
                <a:schemeClr val="dk1"/>
              </a:buClr>
              <a:buSzPts val="2667"/>
              <a:buFont typeface="Arial"/>
              <a:buChar char="•"/>
            </a:pPr>
            <a:r>
              <a:rPr lang="en" sz="2400" b="1" i="0" u="none" strike="noStrike" cap="none">
                <a:solidFill>
                  <a:srgbClr val="E07CE0"/>
                </a:solidFill>
                <a:latin typeface="Roboto Slab"/>
                <a:ea typeface="Roboto Slab"/>
                <a:cs typeface="Roboto Slab"/>
                <a:sym typeface="Roboto Slab"/>
              </a:rPr>
              <a:t>Alone/”zoning out” time</a:t>
            </a:r>
            <a:endParaRPr sz="1400" b="0" i="0" u="none" strike="noStrike" cap="none">
              <a:solidFill>
                <a:srgbClr val="000000"/>
              </a:solidFill>
              <a:latin typeface="Arial"/>
              <a:ea typeface="Arial"/>
              <a:cs typeface="Arial"/>
              <a:sym typeface="Arial"/>
            </a:endParaRPr>
          </a:p>
        </p:txBody>
      </p:sp>
      <p:sp>
        <p:nvSpPr>
          <p:cNvPr id="337" name="Google Shape;337;p59"/>
          <p:cNvSpPr txBox="1"/>
          <p:nvPr/>
        </p:nvSpPr>
        <p:spPr>
          <a:xfrm>
            <a:off x="470856" y="1061125"/>
            <a:ext cx="3808200" cy="805200"/>
          </a:xfrm>
          <a:prstGeom prst="rect">
            <a:avLst/>
          </a:prstGeom>
          <a:noFill/>
          <a:ln>
            <a:noFill/>
          </a:ln>
        </p:spPr>
        <p:txBody>
          <a:bodyPr spcFirstLastPara="1" wrap="square" lIns="91425" tIns="91425" rIns="91425" bIns="91425" anchor="ctr" anchorCtr="0">
            <a:normAutofit/>
          </a:bodyPr>
          <a:lstStyle/>
          <a:p>
            <a:pPr marL="342900" marR="0" lvl="0" indent="-342900" algn="l" rtl="0">
              <a:lnSpc>
                <a:spcPct val="100000"/>
              </a:lnSpc>
              <a:spcBef>
                <a:spcPts val="0"/>
              </a:spcBef>
              <a:spcAft>
                <a:spcPts val="0"/>
              </a:spcAft>
              <a:buClr>
                <a:schemeClr val="dk1"/>
              </a:buClr>
              <a:buSzPts val="2667"/>
              <a:buFont typeface="Arial"/>
              <a:buChar char="•"/>
            </a:pPr>
            <a:r>
              <a:rPr lang="en" sz="2400" b="1" i="0" u="none" strike="noStrike" cap="none">
                <a:solidFill>
                  <a:srgbClr val="E07CE0"/>
                </a:solidFill>
                <a:latin typeface="Roboto Slab"/>
                <a:ea typeface="Roboto Slab"/>
                <a:cs typeface="Roboto Slab"/>
                <a:sym typeface="Roboto Slab"/>
              </a:rPr>
              <a:t>Time with family</a:t>
            </a:r>
            <a:endParaRPr sz="1400" b="0" i="0" u="none" strike="noStrike" cap="none">
              <a:solidFill>
                <a:srgbClr val="000000"/>
              </a:solidFill>
              <a:latin typeface="Arial"/>
              <a:ea typeface="Arial"/>
              <a:cs typeface="Arial"/>
              <a:sym typeface="Arial"/>
            </a:endParaRPr>
          </a:p>
        </p:txBody>
      </p:sp>
      <p:sp>
        <p:nvSpPr>
          <p:cNvPr id="338" name="Google Shape;338;p59"/>
          <p:cNvSpPr txBox="1"/>
          <p:nvPr/>
        </p:nvSpPr>
        <p:spPr>
          <a:xfrm>
            <a:off x="470856" y="3480759"/>
            <a:ext cx="3808200" cy="805200"/>
          </a:xfrm>
          <a:prstGeom prst="rect">
            <a:avLst/>
          </a:prstGeom>
          <a:noFill/>
          <a:ln>
            <a:noFill/>
          </a:ln>
        </p:spPr>
        <p:txBody>
          <a:bodyPr spcFirstLastPara="1" wrap="square" lIns="91425" tIns="91425" rIns="91425" bIns="91425" anchor="ctr" anchorCtr="0">
            <a:normAutofit fontScale="92500" lnSpcReduction="20000"/>
          </a:bodyPr>
          <a:lstStyle/>
          <a:p>
            <a:pPr marL="342900" marR="0" lvl="0" indent="-342900" algn="l" rtl="0">
              <a:lnSpc>
                <a:spcPct val="100000"/>
              </a:lnSpc>
              <a:spcBef>
                <a:spcPts val="0"/>
              </a:spcBef>
              <a:spcAft>
                <a:spcPts val="0"/>
              </a:spcAft>
              <a:buClr>
                <a:schemeClr val="dk1"/>
              </a:buClr>
              <a:buSzPct val="111110"/>
              <a:buFont typeface="Arial"/>
              <a:buChar char="•"/>
            </a:pPr>
            <a:r>
              <a:rPr lang="en" sz="2400" b="1" i="0" u="none" strike="noStrike" cap="none">
                <a:solidFill>
                  <a:srgbClr val="E07CE0"/>
                </a:solidFill>
                <a:latin typeface="Roboto Slab"/>
                <a:ea typeface="Roboto Slab"/>
                <a:cs typeface="Roboto Slab"/>
                <a:sym typeface="Roboto Slab"/>
              </a:rPr>
              <a:t>Playing games/Reading</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111110"/>
              <a:buFont typeface="Roboto Slab"/>
              <a:buNone/>
            </a:pPr>
            <a:r>
              <a:rPr lang="en" sz="2400" b="1" i="0" u="none" strike="noStrike" cap="none">
                <a:solidFill>
                  <a:srgbClr val="E07CE0"/>
                </a:solidFill>
                <a:latin typeface="Roboto Slab"/>
                <a:ea typeface="Roboto Slab"/>
                <a:cs typeface="Roboto Slab"/>
                <a:sym typeface="Roboto Slab"/>
              </a:rPr>
              <a:t>       /Watching shows</a:t>
            </a:r>
            <a:endParaRPr sz="1400" b="0" i="0" u="none" strike="noStrike" cap="none">
              <a:solidFill>
                <a:srgbClr val="000000"/>
              </a:solidFill>
              <a:latin typeface="Arial"/>
              <a:ea typeface="Arial"/>
              <a:cs typeface="Arial"/>
              <a:sym typeface="Arial"/>
            </a:endParaRPr>
          </a:p>
        </p:txBody>
      </p:sp>
      <p:sp>
        <p:nvSpPr>
          <p:cNvPr id="339" name="Google Shape;339;p59"/>
          <p:cNvSpPr txBox="1"/>
          <p:nvPr/>
        </p:nvSpPr>
        <p:spPr>
          <a:xfrm>
            <a:off x="470856" y="1936024"/>
            <a:ext cx="3808200" cy="805200"/>
          </a:xfrm>
          <a:prstGeom prst="rect">
            <a:avLst/>
          </a:prstGeom>
          <a:noFill/>
          <a:ln>
            <a:noFill/>
          </a:ln>
        </p:spPr>
        <p:txBody>
          <a:bodyPr spcFirstLastPara="1" wrap="square" lIns="91425" tIns="91425" rIns="91425" bIns="91425" anchor="ctr" anchorCtr="0">
            <a:normAutofit lnSpcReduction="20000"/>
          </a:bodyPr>
          <a:lstStyle/>
          <a:p>
            <a:pPr marL="342900" marR="0" lvl="0" indent="-355600" algn="l" rtl="0">
              <a:lnSpc>
                <a:spcPct val="100000"/>
              </a:lnSpc>
              <a:spcBef>
                <a:spcPts val="0"/>
              </a:spcBef>
              <a:spcAft>
                <a:spcPts val="0"/>
              </a:spcAft>
              <a:buClr>
                <a:schemeClr val="dk1"/>
              </a:buClr>
              <a:buSzPts val="2667"/>
              <a:buFont typeface="Arial"/>
              <a:buChar char="•"/>
            </a:pPr>
            <a:r>
              <a:rPr lang="en" sz="2400" b="1" i="0" u="none" strike="noStrike" cap="none">
                <a:solidFill>
                  <a:srgbClr val="E07CE0"/>
                </a:solidFill>
                <a:latin typeface="Roboto Slab"/>
                <a:ea typeface="Roboto Slab"/>
                <a:cs typeface="Roboto Slab"/>
                <a:sym typeface="Roboto Slab"/>
              </a:rPr>
              <a:t>Pursuing hobbies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667"/>
              <a:buFont typeface="Roboto Slab"/>
              <a:buNone/>
            </a:pPr>
            <a:r>
              <a:rPr lang="en" sz="2400" b="1" i="0" u="none" strike="noStrike" cap="none">
                <a:solidFill>
                  <a:srgbClr val="E07CE0"/>
                </a:solidFill>
                <a:latin typeface="Roboto Slab"/>
                <a:ea typeface="Roboto Slab"/>
                <a:cs typeface="Roboto Slab"/>
                <a:sym typeface="Roboto Slab"/>
              </a:rPr>
              <a:t>     or passions</a:t>
            </a:r>
            <a:endParaRPr sz="1400" b="0" i="0" u="none" strike="noStrike" cap="none">
              <a:solidFill>
                <a:srgbClr val="000000"/>
              </a:solidFill>
              <a:latin typeface="Arial"/>
              <a:ea typeface="Arial"/>
              <a:cs typeface="Arial"/>
              <a:sym typeface="Arial"/>
            </a:endParaRPr>
          </a:p>
        </p:txBody>
      </p:sp>
      <p:sp>
        <p:nvSpPr>
          <p:cNvPr id="340" name="Google Shape;340;p59"/>
          <p:cNvSpPr txBox="1"/>
          <p:nvPr/>
        </p:nvSpPr>
        <p:spPr>
          <a:xfrm>
            <a:off x="5088003" y="539758"/>
            <a:ext cx="3473400" cy="805200"/>
          </a:xfrm>
          <a:prstGeom prst="rect">
            <a:avLst/>
          </a:prstGeom>
          <a:noFill/>
          <a:ln>
            <a:noFill/>
          </a:ln>
        </p:spPr>
        <p:txBody>
          <a:bodyPr spcFirstLastPara="1" wrap="square" lIns="91425" tIns="91425" rIns="91425" bIns="91425" anchor="ctr" anchorCtr="0">
            <a:noAutofit/>
          </a:bodyPr>
          <a:lstStyle/>
          <a:p>
            <a:pPr marL="342900" marR="0" lvl="0" indent="-342898" algn="l" rtl="0">
              <a:lnSpc>
                <a:spcPct val="100000"/>
              </a:lnSpc>
              <a:spcBef>
                <a:spcPts val="0"/>
              </a:spcBef>
              <a:spcAft>
                <a:spcPts val="0"/>
              </a:spcAft>
              <a:buClr>
                <a:schemeClr val="dk1"/>
              </a:buClr>
              <a:buSzPts val="2556"/>
              <a:buFont typeface="Arial"/>
              <a:buChar char="•"/>
            </a:pPr>
            <a:r>
              <a:rPr lang="en" sz="2300" b="1" i="0" u="none" strike="noStrike" cap="none">
                <a:solidFill>
                  <a:srgbClr val="FFC000"/>
                </a:solidFill>
                <a:latin typeface="Roboto Slab"/>
                <a:ea typeface="Roboto Slab"/>
                <a:cs typeface="Roboto Slab"/>
                <a:sym typeface="Roboto Slab"/>
              </a:rPr>
              <a:t>Eating healthy foods</a:t>
            </a:r>
            <a:endParaRPr sz="1400" b="0" i="0" u="none" strike="noStrike" cap="none">
              <a:solidFill>
                <a:srgbClr val="000000"/>
              </a:solidFill>
              <a:latin typeface="Arial"/>
              <a:ea typeface="Arial"/>
              <a:cs typeface="Arial"/>
              <a:sym typeface="Arial"/>
            </a:endParaRPr>
          </a:p>
        </p:txBody>
      </p:sp>
      <p:sp>
        <p:nvSpPr>
          <p:cNvPr id="341" name="Google Shape;341;p59"/>
          <p:cNvSpPr txBox="1"/>
          <p:nvPr/>
        </p:nvSpPr>
        <p:spPr>
          <a:xfrm>
            <a:off x="5088003" y="2583425"/>
            <a:ext cx="3473400" cy="805200"/>
          </a:xfrm>
          <a:prstGeom prst="rect">
            <a:avLst/>
          </a:prstGeom>
          <a:noFill/>
          <a:ln>
            <a:noFill/>
          </a:ln>
        </p:spPr>
        <p:txBody>
          <a:bodyPr spcFirstLastPara="1" wrap="square" lIns="91425" tIns="91425" rIns="91425" bIns="91425" anchor="ctr" anchorCtr="0">
            <a:normAutofit/>
          </a:bodyPr>
          <a:lstStyle/>
          <a:p>
            <a:pPr marL="342900" marR="0" lvl="0" indent="-342900" algn="l" rtl="0">
              <a:lnSpc>
                <a:spcPct val="100000"/>
              </a:lnSpc>
              <a:spcBef>
                <a:spcPts val="0"/>
              </a:spcBef>
              <a:spcAft>
                <a:spcPts val="0"/>
              </a:spcAft>
              <a:buClr>
                <a:schemeClr val="dk1"/>
              </a:buClr>
              <a:buSzPts val="2667"/>
              <a:buFont typeface="Arial"/>
              <a:buChar char="•"/>
            </a:pPr>
            <a:r>
              <a:rPr lang="en" sz="2400" b="1" i="0" u="none" strike="noStrike" cap="none">
                <a:solidFill>
                  <a:srgbClr val="FFC000"/>
                </a:solidFill>
                <a:latin typeface="Roboto Slab"/>
                <a:ea typeface="Roboto Slab"/>
                <a:cs typeface="Roboto Slab"/>
                <a:sym typeface="Roboto Slab"/>
              </a:rPr>
              <a:t>Personal hygiene</a:t>
            </a:r>
            <a:endParaRPr sz="1400" b="0" i="0" u="none" strike="noStrike" cap="none">
              <a:solidFill>
                <a:srgbClr val="000000"/>
              </a:solidFill>
              <a:latin typeface="Arial"/>
              <a:ea typeface="Arial"/>
              <a:cs typeface="Arial"/>
              <a:sym typeface="Arial"/>
            </a:endParaRPr>
          </a:p>
        </p:txBody>
      </p:sp>
      <p:sp>
        <p:nvSpPr>
          <p:cNvPr id="342" name="Google Shape;342;p59"/>
          <p:cNvSpPr txBox="1"/>
          <p:nvPr/>
        </p:nvSpPr>
        <p:spPr>
          <a:xfrm>
            <a:off x="5088003" y="4135677"/>
            <a:ext cx="3473400" cy="805200"/>
          </a:xfrm>
          <a:prstGeom prst="rect">
            <a:avLst/>
          </a:prstGeom>
          <a:noFill/>
          <a:ln>
            <a:noFill/>
          </a:ln>
        </p:spPr>
        <p:txBody>
          <a:bodyPr spcFirstLastPara="1" wrap="square" lIns="91425" tIns="91425" rIns="91425" bIns="91425" anchor="ctr" anchorCtr="0">
            <a:normAutofit/>
          </a:bodyPr>
          <a:lstStyle/>
          <a:p>
            <a:pPr marL="342900" marR="0" lvl="0" indent="-342900" algn="l" rtl="0">
              <a:lnSpc>
                <a:spcPct val="100000"/>
              </a:lnSpc>
              <a:spcBef>
                <a:spcPts val="0"/>
              </a:spcBef>
              <a:spcAft>
                <a:spcPts val="0"/>
              </a:spcAft>
              <a:buClr>
                <a:schemeClr val="dk1"/>
              </a:buClr>
              <a:buSzPts val="2667"/>
              <a:buFont typeface="Arial"/>
              <a:buChar char="•"/>
            </a:pPr>
            <a:r>
              <a:rPr lang="en" sz="2400" b="1" i="0" u="none" strike="noStrike" cap="none">
                <a:solidFill>
                  <a:srgbClr val="FFC000"/>
                </a:solidFill>
                <a:latin typeface="Roboto Slab"/>
                <a:ea typeface="Roboto Slab"/>
                <a:cs typeface="Roboto Slab"/>
                <a:sym typeface="Roboto Slab"/>
              </a:rPr>
              <a:t>SLEEP!</a:t>
            </a:r>
            <a:endParaRPr sz="1400" b="0" i="0" u="none" strike="noStrike" cap="none">
              <a:solidFill>
                <a:srgbClr val="000000"/>
              </a:solidFill>
              <a:latin typeface="Arial"/>
              <a:ea typeface="Arial"/>
              <a:cs typeface="Arial"/>
              <a:sym typeface="Arial"/>
            </a:endParaRPr>
          </a:p>
        </p:txBody>
      </p:sp>
      <p:sp>
        <p:nvSpPr>
          <p:cNvPr id="343" name="Google Shape;343;p59"/>
          <p:cNvSpPr txBox="1"/>
          <p:nvPr/>
        </p:nvSpPr>
        <p:spPr>
          <a:xfrm>
            <a:off x="5088003" y="1047647"/>
            <a:ext cx="3473400" cy="805200"/>
          </a:xfrm>
          <a:prstGeom prst="rect">
            <a:avLst/>
          </a:prstGeom>
          <a:noFill/>
          <a:ln>
            <a:noFill/>
          </a:ln>
        </p:spPr>
        <p:txBody>
          <a:bodyPr spcFirstLastPara="1" wrap="square" lIns="91425" tIns="91425" rIns="91425" bIns="91425" anchor="ctr" anchorCtr="0">
            <a:normAutofit/>
          </a:bodyPr>
          <a:lstStyle/>
          <a:p>
            <a:pPr marL="342900" marR="0" lvl="0" indent="-342900" algn="l" rtl="0">
              <a:lnSpc>
                <a:spcPct val="100000"/>
              </a:lnSpc>
              <a:spcBef>
                <a:spcPts val="0"/>
              </a:spcBef>
              <a:spcAft>
                <a:spcPts val="0"/>
              </a:spcAft>
              <a:buClr>
                <a:schemeClr val="dk1"/>
              </a:buClr>
              <a:buSzPts val="2667"/>
              <a:buFont typeface="Arial"/>
              <a:buChar char="•"/>
            </a:pPr>
            <a:r>
              <a:rPr lang="en" sz="2400" b="1" i="0" u="none" strike="noStrike" cap="none">
                <a:solidFill>
                  <a:srgbClr val="FFC000"/>
                </a:solidFill>
                <a:latin typeface="Roboto Slab"/>
                <a:ea typeface="Roboto Slab"/>
                <a:cs typeface="Roboto Slab"/>
                <a:sym typeface="Roboto Slab"/>
              </a:rPr>
              <a:t>Physical activity</a:t>
            </a:r>
            <a:endParaRPr sz="1400" b="0" i="0" u="none" strike="noStrike" cap="none">
              <a:solidFill>
                <a:srgbClr val="000000"/>
              </a:solidFill>
              <a:latin typeface="Arial"/>
              <a:ea typeface="Arial"/>
              <a:cs typeface="Arial"/>
              <a:sym typeface="Arial"/>
            </a:endParaRPr>
          </a:p>
        </p:txBody>
      </p:sp>
      <p:sp>
        <p:nvSpPr>
          <p:cNvPr id="344" name="Google Shape;344;p59"/>
          <p:cNvSpPr txBox="1"/>
          <p:nvPr/>
        </p:nvSpPr>
        <p:spPr>
          <a:xfrm>
            <a:off x="5088003" y="1841097"/>
            <a:ext cx="3473400" cy="805200"/>
          </a:xfrm>
          <a:prstGeom prst="rect">
            <a:avLst/>
          </a:prstGeom>
          <a:noFill/>
          <a:ln>
            <a:noFill/>
          </a:ln>
        </p:spPr>
        <p:txBody>
          <a:bodyPr spcFirstLastPara="1" wrap="square" lIns="91425" tIns="91425" rIns="91425" bIns="91425" anchor="ctr" anchorCtr="0">
            <a:normAutofit lnSpcReduction="20000"/>
          </a:bodyPr>
          <a:lstStyle/>
          <a:p>
            <a:pPr marL="342900" marR="0" lvl="0" indent="-355600" algn="l" rtl="0">
              <a:lnSpc>
                <a:spcPct val="100000"/>
              </a:lnSpc>
              <a:spcBef>
                <a:spcPts val="0"/>
              </a:spcBef>
              <a:spcAft>
                <a:spcPts val="0"/>
              </a:spcAft>
              <a:buClr>
                <a:schemeClr val="dk1"/>
              </a:buClr>
              <a:buSzPts val="2667"/>
              <a:buFont typeface="Arial"/>
              <a:buChar char="•"/>
            </a:pPr>
            <a:r>
              <a:rPr lang="en" sz="2400" b="1" i="0" u="none" strike="noStrike" cap="none">
                <a:solidFill>
                  <a:srgbClr val="FFC000"/>
                </a:solidFill>
                <a:latin typeface="Roboto Slab"/>
                <a:ea typeface="Roboto Slab"/>
                <a:cs typeface="Roboto Slab"/>
                <a:sym typeface="Roboto Slab"/>
              </a:rPr>
              <a:t>Managing physical/</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2667"/>
              <a:buFont typeface="Roboto Slab"/>
              <a:buNone/>
            </a:pPr>
            <a:r>
              <a:rPr lang="en" sz="2400" b="1" i="0" u="none" strike="noStrike" cap="none">
                <a:solidFill>
                  <a:srgbClr val="FFC000"/>
                </a:solidFill>
                <a:latin typeface="Roboto Slab"/>
                <a:ea typeface="Roboto Slab"/>
                <a:cs typeface="Roboto Slab"/>
                <a:sym typeface="Roboto Slab"/>
              </a:rPr>
              <a:t>      mental health</a:t>
            </a:r>
            <a:endParaRPr sz="1400" b="0" i="0" u="none" strike="noStrike" cap="none">
              <a:solidFill>
                <a:srgbClr val="000000"/>
              </a:solidFill>
              <a:latin typeface="Arial"/>
              <a:ea typeface="Arial"/>
              <a:cs typeface="Arial"/>
              <a:sym typeface="Arial"/>
            </a:endParaRPr>
          </a:p>
        </p:txBody>
      </p:sp>
      <p:sp>
        <p:nvSpPr>
          <p:cNvPr id="345" name="Google Shape;345;p59"/>
          <p:cNvSpPr txBox="1"/>
          <p:nvPr/>
        </p:nvSpPr>
        <p:spPr>
          <a:xfrm>
            <a:off x="5088003" y="3245623"/>
            <a:ext cx="3473400" cy="1116000"/>
          </a:xfrm>
          <a:prstGeom prst="rect">
            <a:avLst/>
          </a:prstGeom>
          <a:noFill/>
          <a:ln>
            <a:noFill/>
          </a:ln>
        </p:spPr>
        <p:txBody>
          <a:bodyPr spcFirstLastPara="1" wrap="square" lIns="91425" tIns="91425" rIns="91425" bIns="91425" anchor="ctr" anchorCtr="0">
            <a:normAutofit lnSpcReduction="20000"/>
          </a:bodyPr>
          <a:lstStyle/>
          <a:p>
            <a:pPr marL="342900" marR="0" lvl="0" indent="-355600" algn="l" rtl="0">
              <a:lnSpc>
                <a:spcPct val="100000"/>
              </a:lnSpc>
              <a:spcBef>
                <a:spcPts val="0"/>
              </a:spcBef>
              <a:spcAft>
                <a:spcPts val="0"/>
              </a:spcAft>
              <a:buClr>
                <a:schemeClr val="dk1"/>
              </a:buClr>
              <a:buSzPts val="2667"/>
              <a:buFont typeface="Arial"/>
              <a:buChar char="•"/>
            </a:pPr>
            <a:r>
              <a:rPr lang="en" sz="2400" b="1" i="0" u="none" strike="noStrike" cap="none">
                <a:solidFill>
                  <a:srgbClr val="FFC000"/>
                </a:solidFill>
                <a:latin typeface="Roboto Slab"/>
                <a:ea typeface="Roboto Slab"/>
                <a:cs typeface="Roboto Slab"/>
                <a:sym typeface="Roboto Slab"/>
              </a:rPr>
              <a:t>Engaging in meaningful spiritual practices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60"/>
          <p:cNvSpPr txBox="1"/>
          <p:nvPr/>
        </p:nvSpPr>
        <p:spPr>
          <a:xfrm>
            <a:off x="1310700" y="985340"/>
            <a:ext cx="6522600" cy="30477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 sz="3200" b="1" i="0" u="none" strike="noStrike" cap="none">
                <a:solidFill>
                  <a:schemeClr val="dk1"/>
                </a:solidFill>
                <a:latin typeface="Roboto Slab"/>
                <a:ea typeface="Roboto Slab"/>
                <a:cs typeface="Roboto Slab"/>
                <a:sym typeface="Roboto Slab"/>
              </a:rPr>
              <a:t>These are things we can skimp on in the short term.</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3200"/>
              <a:buFont typeface="Arial"/>
              <a:buNone/>
            </a:pPr>
            <a:endParaRPr sz="3200" b="1" i="0" u="none" strike="noStrike" cap="none">
              <a:solidFill>
                <a:schemeClr val="dk1"/>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ts val="3200"/>
              <a:buFont typeface="Arial"/>
              <a:buNone/>
            </a:pPr>
            <a:r>
              <a:rPr lang="en" sz="3200" b="1" i="0" u="none" strike="noStrike" cap="none">
                <a:solidFill>
                  <a:schemeClr val="dk1"/>
                </a:solidFill>
                <a:latin typeface="Roboto Slab"/>
                <a:ea typeface="Roboto Slab"/>
                <a:cs typeface="Roboto Slab"/>
                <a:sym typeface="Roboto Slab"/>
              </a:rPr>
              <a:t>They are necessary on a long-term basis to keep us healthy, happy, and able to learn</a:t>
            </a:r>
            <a:r>
              <a:rPr lang="en" sz="3200" b="0" i="0" u="none" strike="noStrike" cap="none">
                <a:solidFill>
                  <a:schemeClr val="dk1"/>
                </a:solidFill>
                <a:latin typeface="Roboto Slab"/>
                <a:ea typeface="Roboto Slab"/>
                <a:cs typeface="Roboto Slab"/>
                <a:sym typeface="Roboto Slab"/>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61"/>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900" b="1">
                <a:solidFill>
                  <a:schemeClr val="accent6"/>
                </a:solidFill>
              </a:rPr>
              <a:t>Recap</a:t>
            </a:r>
            <a:endParaRPr sz="4900" b="1">
              <a:solidFill>
                <a:schemeClr val="accent6"/>
              </a:solidFill>
            </a:endParaRPr>
          </a:p>
        </p:txBody>
      </p:sp>
      <p:sp>
        <p:nvSpPr>
          <p:cNvPr id="356" name="Google Shape;356;p61"/>
          <p:cNvSpPr txBox="1">
            <a:spLocks noGrp="1"/>
          </p:cNvSpPr>
          <p:nvPr>
            <p:ph type="body" idx="2"/>
          </p:nvPr>
        </p:nvSpPr>
        <p:spPr>
          <a:xfrm>
            <a:off x="4852825" y="724200"/>
            <a:ext cx="4045200" cy="3695100"/>
          </a:xfrm>
          <a:prstGeom prst="rect">
            <a:avLst/>
          </a:prstGeom>
          <a:noFill/>
          <a:ln>
            <a:noFill/>
          </a:ln>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SzPts val="1800"/>
              <a:buNone/>
            </a:pPr>
            <a:endParaRPr sz="1700">
              <a:solidFill>
                <a:schemeClr val="accent5"/>
              </a:solidFill>
              <a:latin typeface="Roboto Slab"/>
              <a:ea typeface="Roboto Slab"/>
              <a:cs typeface="Roboto Slab"/>
              <a:sym typeface="Roboto Slab"/>
            </a:endParaRPr>
          </a:p>
          <a:p>
            <a:pPr marL="457200" lvl="0" indent="-349250" algn="l" rtl="0">
              <a:lnSpc>
                <a:spcPct val="105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Where College Happens, Pt. 4</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What is a Growth Mindset?</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Fixed Mindset Habits</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Growth Mindset Habits</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Skills-Based Learning </a:t>
            </a:r>
            <a:endParaRPr sz="1900">
              <a:solidFill>
                <a:schemeClr val="accent5"/>
              </a:solidFill>
              <a:latin typeface="Roboto Slab"/>
              <a:ea typeface="Roboto Slab"/>
              <a:cs typeface="Roboto Slab"/>
              <a:sym typeface="Roboto Slab"/>
            </a:endParaRPr>
          </a:p>
          <a:p>
            <a:pPr marL="457200" lvl="0" indent="-349250" algn="l" rtl="0">
              <a:lnSpc>
                <a:spcPct val="105000"/>
              </a:lnSpc>
              <a:spcBef>
                <a:spcPts val="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Self-Care</a:t>
            </a:r>
            <a:endParaRPr sz="1900">
              <a:solidFill>
                <a:schemeClr val="accent5"/>
              </a:solidFill>
              <a:latin typeface="Roboto Slab"/>
              <a:ea typeface="Roboto Slab"/>
              <a:cs typeface="Roboto Slab"/>
              <a:sym typeface="Roboto Slab"/>
            </a:endParaRPr>
          </a:p>
          <a:p>
            <a:pPr marL="457200" lvl="0" indent="0" algn="l" rtl="0">
              <a:lnSpc>
                <a:spcPct val="90000"/>
              </a:lnSpc>
              <a:spcBef>
                <a:spcPts val="200"/>
              </a:spcBef>
              <a:spcAft>
                <a:spcPts val="0"/>
              </a:spcAft>
              <a:buNone/>
            </a:pPr>
            <a:endParaRPr sz="1900">
              <a:solidFill>
                <a:schemeClr val="accent5"/>
              </a:solidFill>
              <a:latin typeface="Roboto Slab"/>
              <a:ea typeface="Roboto Slab"/>
              <a:cs typeface="Roboto Slab"/>
              <a:sym typeface="Roboto Slab"/>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6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6…</a:t>
            </a:r>
            <a:endParaRPr b="1">
              <a:solidFill>
                <a:schemeClr val="accent5"/>
              </a:solidFill>
            </a:endParaRPr>
          </a:p>
        </p:txBody>
      </p:sp>
      <p:sp>
        <p:nvSpPr>
          <p:cNvPr id="362" name="Google Shape;362;p62"/>
          <p:cNvSpPr txBox="1">
            <a:spLocks noGrp="1"/>
          </p:cNvSpPr>
          <p:nvPr>
            <p:ph type="body" idx="1"/>
          </p:nvPr>
        </p:nvSpPr>
        <p:spPr>
          <a:xfrm>
            <a:off x="387900" y="1312425"/>
            <a:ext cx="8368200" cy="3696000"/>
          </a:xfrm>
          <a:prstGeom prst="rect">
            <a:avLst/>
          </a:prstGeom>
          <a:noFill/>
          <a:ln>
            <a:noFill/>
          </a:ln>
        </p:spPr>
        <p:txBody>
          <a:bodyPr spcFirstLastPara="1" wrap="square" lIns="91425" tIns="91425" rIns="91425" bIns="91425" anchor="t" anchorCtr="0">
            <a:normAutofit/>
          </a:bodyPr>
          <a:lstStyle/>
          <a:p>
            <a:pPr marL="457200" lvl="0" indent="-317500" algn="l" rtl="0">
              <a:lnSpc>
                <a:spcPct val="115000"/>
              </a:lnSpc>
              <a:spcBef>
                <a:spcPts val="0"/>
              </a:spcBef>
              <a:spcAft>
                <a:spcPts val="0"/>
              </a:spcAft>
              <a:buSzPts val="1400"/>
              <a:buFont typeface="Roboto Slab"/>
              <a:buChar char="●"/>
            </a:pPr>
            <a:r>
              <a:rPr lang="en" sz="1400" b="1">
                <a:latin typeface="Roboto Slab"/>
                <a:ea typeface="Roboto Slab"/>
                <a:cs typeface="Roboto Slab"/>
                <a:sym typeface="Roboto Slab"/>
              </a:rPr>
              <a:t>Complete Reflection on OpenLab by replying to Reflection #5 Post.</a:t>
            </a:r>
            <a:endParaRPr sz="1400" b="1">
              <a:latin typeface="Roboto Slab"/>
              <a:ea typeface="Roboto Slab"/>
              <a:cs typeface="Roboto Slab"/>
              <a:sym typeface="Roboto Slab"/>
            </a:endParaRPr>
          </a:p>
          <a:p>
            <a:pPr marL="0" lvl="0" indent="0" algn="l" rtl="0">
              <a:lnSpc>
                <a:spcPct val="115000"/>
              </a:lnSpc>
              <a:spcBef>
                <a:spcPts val="0"/>
              </a:spcBef>
              <a:spcAft>
                <a:spcPts val="0"/>
              </a:spcAft>
              <a:buSzPts val="1800"/>
              <a:buNone/>
            </a:pPr>
            <a:endParaRPr sz="1400" b="1">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r>
              <a:rPr lang="en" sz="1400" b="1">
                <a:solidFill>
                  <a:schemeClr val="accent6"/>
                </a:solidFill>
                <a:latin typeface="Roboto Slab"/>
                <a:ea typeface="Roboto Slab"/>
                <a:cs typeface="Roboto Slab"/>
                <a:sym typeface="Roboto Slab"/>
              </a:rPr>
              <a:t>Reflection #5</a:t>
            </a:r>
            <a:endParaRPr sz="1400" b="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r>
              <a:rPr lang="en" sz="1400" i="1">
                <a:solidFill>
                  <a:schemeClr val="accent6"/>
                </a:solidFill>
                <a:latin typeface="Roboto Slab"/>
                <a:ea typeface="Roboto Slab"/>
                <a:cs typeface="Roboto Slab"/>
                <a:sym typeface="Roboto Slab"/>
              </a:rPr>
              <a:t>Consider the discussions we had today about mindset. Share a concept you believe is important and explain what the concept means to you as a college student.</a:t>
            </a:r>
            <a:endParaRPr sz="1400" i="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r>
              <a:rPr lang="en" sz="1400" i="1">
                <a:solidFill>
                  <a:schemeClr val="accent6"/>
                </a:solidFill>
                <a:latin typeface="Roboto Slab"/>
                <a:ea typeface="Roboto Slab"/>
                <a:cs typeface="Roboto Slab"/>
                <a:sym typeface="Roboto Slab"/>
              </a:rPr>
              <a:t> </a:t>
            </a:r>
            <a:endParaRPr sz="1400" i="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r>
              <a:rPr lang="en" sz="1400" i="1">
                <a:solidFill>
                  <a:schemeClr val="accent6"/>
                </a:solidFill>
                <a:latin typeface="Roboto Slab"/>
                <a:ea typeface="Roboto Slab"/>
                <a:cs typeface="Roboto Slab"/>
                <a:sym typeface="Roboto Slab"/>
              </a:rPr>
              <a:t>Read and comment on another student’s post.</a:t>
            </a:r>
            <a:endParaRPr sz="1400" i="1">
              <a:solidFill>
                <a:schemeClr val="accent6"/>
              </a:solidFill>
              <a:latin typeface="Roboto Slab"/>
              <a:ea typeface="Roboto Slab"/>
              <a:cs typeface="Roboto Slab"/>
              <a:sym typeface="Roboto Slab"/>
            </a:endParaRPr>
          </a:p>
          <a:p>
            <a:pPr marL="914400" lvl="0" indent="0" algn="l" rtl="0">
              <a:lnSpc>
                <a:spcPct val="115000"/>
              </a:lnSpc>
              <a:spcBef>
                <a:spcPts val="0"/>
              </a:spcBef>
              <a:spcAft>
                <a:spcPts val="0"/>
              </a:spcAft>
              <a:buSzPts val="1800"/>
              <a:buNone/>
            </a:pPr>
            <a:endParaRPr sz="1400" i="1">
              <a:solidFill>
                <a:schemeClr val="accent6"/>
              </a:solidFill>
              <a:latin typeface="Roboto Slab"/>
              <a:ea typeface="Roboto Slab"/>
              <a:cs typeface="Roboto Slab"/>
              <a:sym typeface="Roboto Slab"/>
            </a:endParaRPr>
          </a:p>
          <a:p>
            <a:pPr marL="0" marR="868079" lvl="0" indent="0" algn="l" rtl="0">
              <a:lnSpc>
                <a:spcPct val="115000"/>
              </a:lnSpc>
              <a:spcBef>
                <a:spcPts val="0"/>
              </a:spcBef>
              <a:spcAft>
                <a:spcPts val="0"/>
              </a:spcAft>
              <a:buSzPts val="1800"/>
              <a:buNone/>
            </a:pPr>
            <a:endParaRPr sz="1400" i="1">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ts val="1800"/>
              <a:buNone/>
            </a:pPr>
            <a:endParaRPr sz="1400" i="1">
              <a:solidFill>
                <a:schemeClr val="accent6"/>
              </a:solidFill>
              <a:latin typeface="Roboto Slab"/>
              <a:ea typeface="Roboto Slab"/>
              <a:cs typeface="Roboto Slab"/>
              <a:sym typeface="Roboto Slab"/>
            </a:endParaRPr>
          </a:p>
          <a:p>
            <a:pPr marL="0" lvl="0" indent="0" algn="l" rtl="0">
              <a:lnSpc>
                <a:spcPct val="115000"/>
              </a:lnSpc>
              <a:spcBef>
                <a:spcPts val="0"/>
              </a:spcBef>
              <a:spcAft>
                <a:spcPts val="1200"/>
              </a:spcAft>
              <a:buSzPts val="1800"/>
              <a:buNone/>
            </a:pPr>
            <a:endParaRPr>
              <a:latin typeface="Roboto Slab"/>
              <a:ea typeface="Roboto Slab"/>
              <a:cs typeface="Roboto Slab"/>
              <a:sym typeface="Roboto Slab"/>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63"/>
          <p:cNvSpPr txBox="1">
            <a:spLocks noGrp="1"/>
          </p:cNvSpPr>
          <p:nvPr>
            <p:ph type="ctrTitle"/>
          </p:nvPr>
        </p:nvSpPr>
        <p:spPr>
          <a:xfrm>
            <a:off x="1545525" y="784975"/>
            <a:ext cx="61338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Get Your Head </a:t>
            </a:r>
            <a:endParaRPr sz="4100" b="1"/>
          </a:p>
          <a:p>
            <a:pPr marL="0" lvl="0" indent="0" algn="ctr" rtl="0">
              <a:lnSpc>
                <a:spcPct val="100000"/>
              </a:lnSpc>
              <a:spcBef>
                <a:spcPts val="0"/>
              </a:spcBef>
              <a:spcAft>
                <a:spcPts val="0"/>
              </a:spcAft>
              <a:buSzPts val="4000"/>
              <a:buNone/>
            </a:pPr>
            <a:r>
              <a:rPr lang="en" sz="4100" b="1"/>
              <a:t>in the Game:</a:t>
            </a:r>
            <a:endParaRPr sz="4100" b="1"/>
          </a:p>
          <a:p>
            <a:pPr marL="0" lvl="0" indent="0" algn="ctr" rtl="0">
              <a:lnSpc>
                <a:spcPct val="100000"/>
              </a:lnSpc>
              <a:spcBef>
                <a:spcPts val="0"/>
              </a:spcBef>
              <a:spcAft>
                <a:spcPts val="0"/>
              </a:spcAft>
              <a:buSzPts val="4000"/>
              <a:buNone/>
            </a:pPr>
            <a:r>
              <a:rPr lang="en" sz="4100" b="1"/>
              <a:t>Mindset + Self-Care</a:t>
            </a:r>
            <a:endParaRPr sz="4100" b="1"/>
          </a:p>
        </p:txBody>
      </p:sp>
      <p:sp>
        <p:nvSpPr>
          <p:cNvPr id="368" name="Google Shape;368;p63"/>
          <p:cNvSpPr txBox="1"/>
          <p:nvPr/>
        </p:nvSpPr>
        <p:spPr>
          <a:xfrm>
            <a:off x="1781450" y="3484029"/>
            <a:ext cx="5783400" cy="1457400"/>
          </a:xfrm>
          <a:prstGeom prst="rect">
            <a:avLst/>
          </a:prstGeom>
          <a:noFill/>
          <a:ln>
            <a:noFill/>
          </a:ln>
        </p:spPr>
        <p:txBody>
          <a:bodyPr spcFirstLastPara="1" wrap="square" lIns="91425" tIns="91425" rIns="91425" bIns="91425" anchor="t" anchorCtr="0">
            <a:normAutofit/>
          </a:bodyPr>
          <a:lstStyle/>
          <a:p>
            <a:pPr marL="0" marR="0" lvl="0" indent="0" algn="r" rtl="0">
              <a:lnSpc>
                <a:spcPct val="90000"/>
              </a:lnSpc>
              <a:spcBef>
                <a:spcPts val="0"/>
              </a:spcBef>
              <a:spcAft>
                <a:spcPts val="0"/>
              </a:spcAft>
              <a:buClr>
                <a:srgbClr val="000000"/>
              </a:buClr>
              <a:buSzPts val="2200"/>
              <a:buFont typeface="Arial"/>
              <a:buNone/>
            </a:pPr>
            <a:r>
              <a:rPr lang="en" sz="2000" b="0" i="0" u="none" strike="noStrike" cap="none" dirty="0">
                <a:solidFill>
                  <a:schemeClr val="accent6"/>
                </a:solidFill>
                <a:latin typeface="Roboto Slab"/>
                <a:ea typeface="Roboto Slab"/>
                <a:cs typeface="Roboto Slab"/>
                <a:sym typeface="Roboto Slab"/>
              </a:rPr>
              <a:t>Session 5</a:t>
            </a:r>
            <a:endParaRPr sz="2000" b="0" i="0" u="none" strike="noStrike" cap="none" dirty="0">
              <a:solidFill>
                <a:schemeClr val="accent6"/>
              </a:solidFill>
              <a:latin typeface="Roboto Slab"/>
              <a:ea typeface="Roboto Slab"/>
              <a:cs typeface="Roboto Slab"/>
              <a:sym typeface="Roboto Slab"/>
            </a:endParaRPr>
          </a:p>
          <a:p>
            <a:pPr marL="0" marR="0" lvl="0" indent="0" algn="r" rtl="0">
              <a:lnSpc>
                <a:spcPct val="90000"/>
              </a:lnSpc>
              <a:spcBef>
                <a:spcPts val="0"/>
              </a:spcBef>
              <a:spcAft>
                <a:spcPts val="0"/>
              </a:spcAft>
              <a:buClr>
                <a:srgbClr val="000000"/>
              </a:buClr>
              <a:buSzPts val="2200"/>
              <a:buFont typeface="Arial"/>
              <a:buNone/>
            </a:pPr>
            <a:r>
              <a:rPr lang="en-US" sz="2000" b="0" i="0" u="none" strike="noStrike" cap="none" dirty="0">
                <a:solidFill>
                  <a:schemeClr val="accent6"/>
                </a:solidFill>
                <a:latin typeface="Roboto Slab"/>
                <a:ea typeface="Roboto Slab"/>
                <a:cs typeface="Roboto Slab"/>
                <a:sym typeface="Roboto Slab"/>
              </a:rPr>
              <a:t>10/1/24</a:t>
            </a:r>
            <a:endParaRPr sz="2000" b="0" i="0" u="none" strike="noStrike" cap="none" dirty="0">
              <a:solidFill>
                <a:schemeClr val="accent6"/>
              </a:solidFill>
              <a:latin typeface="Roboto Slab"/>
              <a:ea typeface="Roboto Slab"/>
              <a:cs typeface="Roboto Slab"/>
              <a:sym typeface="Roboto Slab"/>
            </a:endParaRPr>
          </a:p>
          <a:p>
            <a:pPr marL="0" marR="0" lvl="0" indent="0" algn="r" rtl="0">
              <a:lnSpc>
                <a:spcPct val="90000"/>
              </a:lnSpc>
              <a:spcBef>
                <a:spcPts val="0"/>
              </a:spcBef>
              <a:spcAft>
                <a:spcPts val="0"/>
              </a:spcAft>
              <a:buClr>
                <a:srgbClr val="000000"/>
              </a:buClr>
              <a:buSzPts val="2200"/>
              <a:buFont typeface="Arial"/>
              <a:buNone/>
            </a:pPr>
            <a:r>
              <a:rPr lang="en" sz="2000" b="0" i="0" u="none" strike="noStrike" cap="none">
                <a:solidFill>
                  <a:schemeClr val="accent6"/>
                </a:solidFill>
                <a:latin typeface="Roboto Slab"/>
                <a:ea typeface="Roboto Slab"/>
                <a:cs typeface="Roboto Slab"/>
                <a:sym typeface="Roboto Slab"/>
              </a:rPr>
              <a:t>Professor Perrera</a:t>
            </a:r>
            <a:endParaRPr sz="2000" b="0" i="0" u="none" strike="noStrike" cap="none" dirty="0">
              <a:solidFill>
                <a:srgbClr val="8BC34A"/>
              </a:solidFill>
              <a:latin typeface="Roboto Slab"/>
              <a:ea typeface="Roboto Slab"/>
              <a:cs typeface="Roboto Slab"/>
              <a:sym typeface="Roboto Slab"/>
            </a:endParaRPr>
          </a:p>
          <a:p>
            <a:pPr marL="0" marR="0" lvl="0" indent="0" algn="ctr" rtl="0">
              <a:lnSpc>
                <a:spcPct val="90000"/>
              </a:lnSpc>
              <a:spcBef>
                <a:spcPts val="0"/>
              </a:spcBef>
              <a:spcAft>
                <a:spcPts val="0"/>
              </a:spcAft>
              <a:buClr>
                <a:srgbClr val="000000"/>
              </a:buClr>
              <a:buSzPts val="24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69" name="Google Shape;369;p63"/>
          <p:cNvGrpSpPr/>
          <p:nvPr/>
        </p:nvGrpSpPr>
        <p:grpSpPr>
          <a:xfrm>
            <a:off x="86851" y="4448816"/>
            <a:ext cx="1273858" cy="607271"/>
            <a:chOff x="86851" y="4297675"/>
            <a:chExt cx="1881900" cy="758425"/>
          </a:xfrm>
        </p:grpSpPr>
        <p:pic>
          <p:nvPicPr>
            <p:cNvPr id="370" name="Google Shape;370;p63" descr="Creative Commons License"/>
            <p:cNvPicPr preferRelativeResize="0"/>
            <p:nvPr/>
          </p:nvPicPr>
          <p:blipFill rotWithShape="1">
            <a:blip r:embed="rId3">
              <a:alphaModFix/>
            </a:blip>
            <a:srcRect/>
            <a:stretch/>
          </p:blipFill>
          <p:spPr>
            <a:xfrm>
              <a:off x="670563" y="4297675"/>
              <a:ext cx="714475" cy="328650"/>
            </a:xfrm>
            <a:prstGeom prst="rect">
              <a:avLst/>
            </a:prstGeom>
            <a:noFill/>
            <a:ln>
              <a:noFill/>
            </a:ln>
          </p:spPr>
        </p:pic>
        <p:sp>
          <p:nvSpPr>
            <p:cNvPr id="371" name="Google Shape;371;p63"/>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10000"/>
            </a:bodyPr>
            <a:lstStyle/>
            <a:p>
              <a:pPr marL="0" marR="0" lvl="0" indent="0" algn="just" rtl="0">
                <a:lnSpc>
                  <a:spcPct val="115000"/>
                </a:lnSpc>
                <a:spcBef>
                  <a:spcPts val="0"/>
                </a:spcBef>
                <a:spcAft>
                  <a:spcPts val="0"/>
                </a:spcAft>
                <a:buClr>
                  <a:srgbClr val="000000"/>
                </a:buClr>
                <a:buSzPct val="1000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ct val="100000"/>
                <a:buFont typeface="Arial"/>
                <a:buNone/>
              </a:pPr>
              <a:r>
                <a:rPr lang="en" sz="1450" b="0" i="0" u="none" strike="noStrike" cap="none">
                  <a:solidFill>
                    <a:srgbClr val="000000"/>
                  </a:solidFill>
                  <a:latin typeface="Roboto"/>
                  <a:ea typeface="Roboto"/>
                  <a:cs typeface="Roboto"/>
                  <a:sym typeface="Roboto"/>
                </a:rPr>
                <a:t>City Tech 101 by Karen Goodlad and Sarah Paruolo is licensed under a </a:t>
              </a:r>
              <a:r>
                <a:rPr lang="en" sz="1450" b="0" i="0" u="none" strike="noStrike" cap="none">
                  <a:solidFill>
                    <a:srgbClr val="000000"/>
                  </a:solidFill>
                  <a:uFill>
                    <a:noFill/>
                  </a:uFill>
                  <a:latin typeface="Roboto"/>
                  <a:ea typeface="Roboto"/>
                  <a:cs typeface="Roboto"/>
                  <a:sym typeface="Roboto"/>
                  <a:hlinkClick r:id="rId4">
                    <a:extLst>
                      <a:ext uri="{A12FA001-AC4F-418D-AE19-62706E023703}">
                        <ahyp:hlinkClr xmlns:ahyp="http://schemas.microsoft.com/office/drawing/2018/hyperlinkcolor" val="tx"/>
                      </a:ext>
                    </a:extLst>
                  </a:hlinkClick>
                </a:rPr>
                <a:t>Creative Commons Attribution-NonCommercial-ShareAlike 4.0 International License</a:t>
              </a:r>
              <a:r>
                <a:rPr lang="en" sz="1450" b="0" i="0" u="none" strike="noStrike" cap="none">
                  <a:solidFill>
                    <a:srgbClr val="000000"/>
                  </a:solidFill>
                  <a:latin typeface="Roboto"/>
                  <a:ea typeface="Roboto"/>
                  <a:cs typeface="Roboto"/>
                  <a:sym typeface="Roboto"/>
                </a:rPr>
                <a:t>.</a:t>
              </a:r>
              <a:endParaRPr sz="1400" b="0" i="0" u="none" strike="noStrike" cap="none">
                <a:solidFill>
                  <a:srgbClr val="000000"/>
                </a:solidFill>
                <a:latin typeface="Roboto"/>
                <a:ea typeface="Roboto"/>
                <a:cs typeface="Roboto"/>
                <a:sym typeface="Roboto"/>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ctrTitle"/>
          </p:nvPr>
        </p:nvSpPr>
        <p:spPr>
          <a:xfrm>
            <a:off x="947850" y="1114350"/>
            <a:ext cx="72483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r>
              <a:rPr lang="en" b="1">
                <a:solidFill>
                  <a:schemeClr val="accent5"/>
                </a:solidFill>
              </a:rPr>
              <a:t>Where does </a:t>
            </a:r>
            <a:endParaRPr b="1">
              <a:solidFill>
                <a:schemeClr val="accent5"/>
              </a:solidFill>
            </a:endParaRPr>
          </a:p>
          <a:p>
            <a:pPr marL="0" lvl="0" indent="0" algn="ctr" rtl="0">
              <a:lnSpc>
                <a:spcPct val="100000"/>
              </a:lnSpc>
              <a:spcBef>
                <a:spcPts val="0"/>
              </a:spcBef>
              <a:spcAft>
                <a:spcPts val="0"/>
              </a:spcAft>
              <a:buSzPts val="4000"/>
              <a:buNone/>
            </a:pPr>
            <a:r>
              <a:rPr lang="en" b="1">
                <a:solidFill>
                  <a:schemeClr val="accent5"/>
                </a:solidFill>
              </a:rPr>
              <a:t>college happen?</a:t>
            </a:r>
            <a:endParaRPr b="1">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College happens in lots of places</a:t>
            </a:r>
            <a:endParaRPr/>
          </a:p>
        </p:txBody>
      </p:sp>
      <p:cxnSp>
        <p:nvCxnSpPr>
          <p:cNvPr id="147" name="Google Shape;147;p29"/>
          <p:cNvCxnSpPr/>
          <p:nvPr/>
        </p:nvCxnSpPr>
        <p:spPr>
          <a:xfrm rot="10800000" flipH="1">
            <a:off x="6662775" y="3691700"/>
            <a:ext cx="1067400" cy="486600"/>
          </a:xfrm>
          <a:prstGeom prst="bentConnector3">
            <a:avLst>
              <a:gd name="adj1" fmla="val 50000"/>
            </a:avLst>
          </a:prstGeom>
          <a:noFill/>
          <a:ln w="38100" cap="flat" cmpd="sng">
            <a:solidFill>
              <a:schemeClr val="dk1"/>
            </a:solidFill>
            <a:prstDash val="solid"/>
            <a:round/>
            <a:headEnd type="none" w="med" len="med"/>
            <a:tailEnd type="none" w="med" len="med"/>
          </a:ln>
        </p:spPr>
      </p:cxnSp>
      <p:sp>
        <p:nvSpPr>
          <p:cNvPr id="148" name="Google Shape;148;p29"/>
          <p:cNvSpPr txBox="1"/>
          <p:nvPr/>
        </p:nvSpPr>
        <p:spPr>
          <a:xfrm>
            <a:off x="7653600" y="3024300"/>
            <a:ext cx="1358400" cy="145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000">
                <a:solidFill>
                  <a:schemeClr val="dk1"/>
                </a:solidFill>
                <a:latin typeface="Roboto"/>
                <a:ea typeface="Roboto"/>
                <a:cs typeface="Roboto"/>
                <a:sym typeface="Roboto"/>
              </a:rPr>
              <a:t>These </a:t>
            </a:r>
            <a:endParaRPr sz="2000">
              <a:solidFill>
                <a:schemeClr val="dk1"/>
              </a:solidFill>
              <a:latin typeface="Roboto"/>
              <a:ea typeface="Roboto"/>
              <a:cs typeface="Roboto"/>
              <a:sym typeface="Roboto"/>
            </a:endParaRPr>
          </a:p>
          <a:p>
            <a:pPr marL="0" lvl="0" indent="0" algn="ctr" rtl="0">
              <a:spcBef>
                <a:spcPts val="0"/>
              </a:spcBef>
              <a:spcAft>
                <a:spcPts val="0"/>
              </a:spcAft>
              <a:buNone/>
            </a:pPr>
            <a:r>
              <a:rPr lang="en" sz="2000">
                <a:solidFill>
                  <a:schemeClr val="dk1"/>
                </a:solidFill>
                <a:latin typeface="Roboto"/>
                <a:ea typeface="Roboto"/>
                <a:cs typeface="Roboto"/>
                <a:sym typeface="Roboto"/>
              </a:rPr>
              <a:t>are all necessary parts of college!</a:t>
            </a:r>
            <a:endParaRPr sz="2000">
              <a:solidFill>
                <a:schemeClr val="dk1"/>
              </a:solidFill>
              <a:latin typeface="Roboto"/>
              <a:ea typeface="Roboto"/>
              <a:cs typeface="Roboto"/>
              <a:sym typeface="Roboto"/>
            </a:endParaRPr>
          </a:p>
        </p:txBody>
      </p:sp>
      <p:pic>
        <p:nvPicPr>
          <p:cNvPr id="149" name="Google Shape;149;p29"/>
          <p:cNvPicPr preferRelativeResize="0"/>
          <p:nvPr/>
        </p:nvPicPr>
        <p:blipFill>
          <a:blip r:embed="rId3">
            <a:alphaModFix/>
          </a:blip>
          <a:stretch>
            <a:fillRect/>
          </a:stretch>
        </p:blipFill>
        <p:spPr>
          <a:xfrm>
            <a:off x="2686975" y="820550"/>
            <a:ext cx="4337225" cy="4205924"/>
          </a:xfrm>
          <a:prstGeom prst="rect">
            <a:avLst/>
          </a:prstGeom>
          <a:noFill/>
          <a:ln>
            <a:noFill/>
          </a:ln>
        </p:spPr>
      </p:pic>
      <p:pic>
        <p:nvPicPr>
          <p:cNvPr id="150" name="Google Shape;150;p29"/>
          <p:cNvPicPr preferRelativeResize="0"/>
          <p:nvPr/>
        </p:nvPicPr>
        <p:blipFill>
          <a:blip r:embed="rId4">
            <a:alphaModFix/>
          </a:blip>
          <a:stretch>
            <a:fillRect/>
          </a:stretch>
        </p:blipFill>
        <p:spPr>
          <a:xfrm>
            <a:off x="1795950" y="878950"/>
            <a:ext cx="6135976" cy="408912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30"/>
          <p:cNvSpPr txBox="1">
            <a:spLocks noGrp="1"/>
          </p:cNvSpPr>
          <p:nvPr>
            <p:ph type="title"/>
          </p:nvPr>
        </p:nvSpPr>
        <p:spPr>
          <a:xfrm>
            <a:off x="190350" y="134450"/>
            <a:ext cx="63723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a:t>Today we are focused on…</a:t>
            </a:r>
            <a:endParaRPr/>
          </a:p>
        </p:txBody>
      </p:sp>
      <p:cxnSp>
        <p:nvCxnSpPr>
          <p:cNvPr id="156" name="Google Shape;156;p30"/>
          <p:cNvCxnSpPr/>
          <p:nvPr/>
        </p:nvCxnSpPr>
        <p:spPr>
          <a:xfrm rot="10800000" flipH="1">
            <a:off x="1506750" y="3750000"/>
            <a:ext cx="1155900" cy="563700"/>
          </a:xfrm>
          <a:prstGeom prst="straightConnector1">
            <a:avLst/>
          </a:prstGeom>
          <a:noFill/>
          <a:ln w="38100" cap="flat" cmpd="sng">
            <a:solidFill>
              <a:schemeClr val="dk1"/>
            </a:solidFill>
            <a:prstDash val="solid"/>
            <a:round/>
            <a:headEnd type="none" w="med" len="med"/>
            <a:tailEnd type="triangle" w="med" len="med"/>
          </a:ln>
        </p:spPr>
      </p:cxnSp>
      <p:pic>
        <p:nvPicPr>
          <p:cNvPr id="157" name="Google Shape;157;p30"/>
          <p:cNvPicPr preferRelativeResize="0"/>
          <p:nvPr/>
        </p:nvPicPr>
        <p:blipFill>
          <a:blip r:embed="rId3">
            <a:alphaModFix/>
          </a:blip>
          <a:stretch>
            <a:fillRect/>
          </a:stretch>
        </p:blipFill>
        <p:spPr>
          <a:xfrm>
            <a:off x="1506750" y="672875"/>
            <a:ext cx="6781376" cy="44706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889"/>
              <a:buNone/>
            </a:pPr>
            <a:endParaRPr/>
          </a:p>
        </p:txBody>
      </p:sp>
      <p:sp>
        <p:nvSpPr>
          <p:cNvPr id="163" name="Google Shape;163;p3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SzPts val="1300"/>
              <a:buNone/>
            </a:pPr>
            <a:endParaRPr/>
          </a:p>
        </p:txBody>
      </p:sp>
      <p:pic>
        <p:nvPicPr>
          <p:cNvPr id="164" name="Google Shape;164;p31"/>
          <p:cNvPicPr preferRelativeResize="0"/>
          <p:nvPr/>
        </p:nvPicPr>
        <p:blipFill rotWithShape="1">
          <a:blip r:embed="rId3">
            <a:alphaModFix/>
          </a:blip>
          <a:srcRect l="12302" t="23710" r="35790" b="30884"/>
          <a:stretch/>
        </p:blipFill>
        <p:spPr>
          <a:xfrm>
            <a:off x="12800" y="312025"/>
            <a:ext cx="9144000" cy="44991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2"/>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Growth Mindset</a:t>
            </a:r>
            <a:endParaRPr b="1">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3"/>
          <p:cNvSpPr txBox="1">
            <a:spLocks noGrp="1"/>
          </p:cNvSpPr>
          <p:nvPr>
            <p:ph type="title"/>
          </p:nvPr>
        </p:nvSpPr>
        <p:spPr>
          <a:xfrm>
            <a:off x="387900" y="555600"/>
            <a:ext cx="8231100" cy="7557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300" b="1">
                <a:solidFill>
                  <a:schemeClr val="accent6"/>
                </a:solidFill>
              </a:rPr>
              <a:t>Have you ever said any of these things?</a:t>
            </a:r>
            <a:endParaRPr sz="3300" b="1">
              <a:solidFill>
                <a:schemeClr val="accent6"/>
              </a:solidFill>
            </a:endParaRPr>
          </a:p>
        </p:txBody>
      </p:sp>
      <p:sp>
        <p:nvSpPr>
          <p:cNvPr id="175" name="Google Shape;175;p33"/>
          <p:cNvSpPr txBox="1">
            <a:spLocks noGrp="1"/>
          </p:cNvSpPr>
          <p:nvPr>
            <p:ph type="body" idx="1"/>
          </p:nvPr>
        </p:nvSpPr>
        <p:spPr>
          <a:xfrm>
            <a:off x="387900" y="1594025"/>
            <a:ext cx="8231100" cy="26811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600" b="1">
                <a:latin typeface="Roboto Slab"/>
                <a:ea typeface="Roboto Slab"/>
                <a:cs typeface="Roboto Slab"/>
                <a:sym typeface="Roboto Slab"/>
              </a:rPr>
              <a:t>“I’m just not good at math.”</a:t>
            </a:r>
            <a:endParaRPr sz="2600" b="1">
              <a:latin typeface="Roboto Slab"/>
              <a:ea typeface="Roboto Slab"/>
              <a:cs typeface="Roboto Slab"/>
              <a:sym typeface="Roboto Slab"/>
            </a:endParaRPr>
          </a:p>
          <a:p>
            <a:pPr marL="0" lvl="0" indent="0" algn="ctr" rtl="0">
              <a:spcBef>
                <a:spcPts val="1200"/>
              </a:spcBef>
              <a:spcAft>
                <a:spcPts val="0"/>
              </a:spcAft>
              <a:buNone/>
            </a:pPr>
            <a:r>
              <a:rPr lang="en" sz="2600" b="1">
                <a:latin typeface="Roboto Slab"/>
                <a:ea typeface="Roboto Slab"/>
                <a:cs typeface="Roboto Slab"/>
                <a:sym typeface="Roboto Slab"/>
              </a:rPr>
              <a:t>“Writing papers just isn’t my thing.”</a:t>
            </a:r>
            <a:endParaRPr sz="2600" b="1">
              <a:latin typeface="Roboto Slab"/>
              <a:ea typeface="Roboto Slab"/>
              <a:cs typeface="Roboto Slab"/>
              <a:sym typeface="Roboto Slab"/>
            </a:endParaRPr>
          </a:p>
          <a:p>
            <a:pPr marL="0" lvl="0" indent="0" algn="ctr" rtl="0">
              <a:spcBef>
                <a:spcPts val="1200"/>
              </a:spcBef>
              <a:spcAft>
                <a:spcPts val="0"/>
              </a:spcAft>
              <a:buNone/>
            </a:pPr>
            <a:r>
              <a:rPr lang="en" sz="2600" b="1">
                <a:latin typeface="Roboto Slab"/>
                <a:ea typeface="Roboto Slab"/>
                <a:cs typeface="Roboto Slab"/>
                <a:sym typeface="Roboto Slab"/>
              </a:rPr>
              <a:t>“Some people have a talent for languages.”</a:t>
            </a:r>
            <a:endParaRPr sz="2600" b="1">
              <a:latin typeface="Roboto Slab"/>
              <a:ea typeface="Roboto Slab"/>
              <a:cs typeface="Roboto Slab"/>
              <a:sym typeface="Roboto Slab"/>
            </a:endParaRPr>
          </a:p>
          <a:p>
            <a:pPr marL="0" lvl="0" indent="0" algn="ctr" rtl="0">
              <a:spcBef>
                <a:spcPts val="1200"/>
              </a:spcBef>
              <a:spcAft>
                <a:spcPts val="1200"/>
              </a:spcAft>
              <a:buNone/>
            </a:pPr>
            <a:r>
              <a:rPr lang="en" sz="2600" b="1">
                <a:latin typeface="Roboto Slab"/>
                <a:ea typeface="Roboto Slab"/>
                <a:cs typeface="Roboto Slab"/>
                <a:sym typeface="Roboto Slab"/>
              </a:rPr>
              <a:t>“People are who they are; they can’t really change.”</a:t>
            </a:r>
            <a:endParaRPr sz="2600" b="1">
              <a:latin typeface="Roboto Slab"/>
              <a:ea typeface="Roboto Slab"/>
              <a:cs typeface="Roboto Slab"/>
              <a:sym typeface="Roboto Slab"/>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1796</Words>
  <Application>Microsoft Office PowerPoint</Application>
  <PresentationFormat>On-screen Show (16:9)</PresentationFormat>
  <Paragraphs>216</Paragraphs>
  <Slides>39</Slides>
  <Notes>39</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39</vt:i4>
      </vt:variant>
    </vt:vector>
  </HeadingPairs>
  <TitlesOfParts>
    <vt:vector size="46" baseType="lpstr">
      <vt:lpstr>Roboto</vt:lpstr>
      <vt:lpstr>Arial</vt:lpstr>
      <vt:lpstr>Georgia</vt:lpstr>
      <vt:lpstr>Roboto Slab</vt:lpstr>
      <vt:lpstr>Times New Roman</vt:lpstr>
      <vt:lpstr>Marina</vt:lpstr>
      <vt:lpstr>Marina</vt:lpstr>
      <vt:lpstr>City Tech 101</vt:lpstr>
      <vt:lpstr>Get Your Head  in the Game: Mindset + Self-Care</vt:lpstr>
      <vt:lpstr>Today’s Topics</vt:lpstr>
      <vt:lpstr>Where does  college happen?</vt:lpstr>
      <vt:lpstr>College happens in lots of places</vt:lpstr>
      <vt:lpstr>Today we are focused on…</vt:lpstr>
      <vt:lpstr>PowerPoint Presentation</vt:lpstr>
      <vt:lpstr>Growth Mindset</vt:lpstr>
      <vt:lpstr>Have you ever said any of these things?</vt:lpstr>
      <vt:lpstr>[Optional] Let’s take and score a mindset quiz:</vt:lpstr>
      <vt:lpstr>Here are some explanations of mindset:</vt:lpstr>
      <vt:lpstr>PowerPoint Presentation</vt:lpstr>
      <vt:lpstr>Habits of Fixed Mindset College Students</vt:lpstr>
      <vt:lpstr>What kinds of habits and practices do Fixed Mindset students have?</vt:lpstr>
      <vt:lpstr>Fixed Mindset Behaviors: </vt:lpstr>
      <vt:lpstr>Resistance: </vt:lpstr>
      <vt:lpstr>Procrastination </vt:lpstr>
      <vt:lpstr>What are some causes of procrastination?</vt:lpstr>
      <vt:lpstr>Which of these causes of procrastination are related to having a fixed mindset? </vt:lpstr>
      <vt:lpstr>Which of these causes of procrastination are related to having a fixed mindset? </vt:lpstr>
      <vt:lpstr>For some tips to help you manage procrastination, visit the Procrastination Station Site.  For procrastination habits that persist or are overwhelming, visit the Counseling Center. </vt:lpstr>
      <vt:lpstr>Habits of Growth Mindset  College Students</vt:lpstr>
      <vt:lpstr>What kinds of habits and practices do Growth Mindset students have?</vt:lpstr>
      <vt:lpstr>Growth Mindset Behaviors: </vt:lpstr>
      <vt:lpstr>Building Skills (with Patience)</vt:lpstr>
      <vt:lpstr>Skill-Building Activity: Understanding the Learning Beneath the Assignment</vt:lpstr>
      <vt:lpstr>PowerPoint Presentation</vt:lpstr>
      <vt:lpstr>Questions for Discussion:</vt:lpstr>
      <vt:lpstr>Small Group Discussion: Growth Mindset Habits of Successful College Students</vt:lpstr>
      <vt:lpstr>Page 36 of the former Companion for the First Year at City Tech</vt:lpstr>
      <vt:lpstr>PowerPoint Presentation</vt:lpstr>
      <vt:lpstr>How do I  take care of myself?</vt:lpstr>
      <vt:lpstr>Two Ways to Recharge</vt:lpstr>
      <vt:lpstr>Self-Care Brainstorm</vt:lpstr>
      <vt:lpstr>Time with friends</vt:lpstr>
      <vt:lpstr>PowerPoint Presentation</vt:lpstr>
      <vt:lpstr>Recap</vt:lpstr>
      <vt:lpstr>Before Session 6…</vt:lpstr>
      <vt:lpstr>Get Your Head  in the Game: Mindset + Self-Care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GMAP</dc:creator>
  <cp:lastModifiedBy>Professor Perreira</cp:lastModifiedBy>
  <cp:revision>1</cp:revision>
  <dcterms:modified xsi:type="dcterms:W3CDTF">2024-08-26T13:26:10Z</dcterms:modified>
</cp:coreProperties>
</file>