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9" r:id="rId2"/>
    <p:sldId id="353" r:id="rId3"/>
    <p:sldId id="350" r:id="rId4"/>
    <p:sldId id="351" r:id="rId5"/>
    <p:sldId id="348" r:id="rId6"/>
    <p:sldId id="349" r:id="rId7"/>
    <p:sldId id="352" r:id="rId8"/>
    <p:sldId id="272" r:id="rId9"/>
    <p:sldId id="354" r:id="rId10"/>
    <p:sldId id="355" r:id="rId11"/>
    <p:sldId id="356" r:id="rId12"/>
    <p:sldId id="278" r:id="rId13"/>
    <p:sldId id="281" r:id="rId14"/>
    <p:sldId id="283" r:id="rId15"/>
    <p:sldId id="287" r:id="rId16"/>
    <p:sldId id="286" r:id="rId17"/>
    <p:sldId id="289" r:id="rId18"/>
    <p:sldId id="290" r:id="rId19"/>
    <p:sldId id="282" r:id="rId20"/>
    <p:sldId id="291" r:id="rId21"/>
    <p:sldId id="357" r:id="rId22"/>
    <p:sldId id="358" r:id="rId23"/>
    <p:sldId id="359"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7FD4E4D-377E-46C5-AF51-5C6A9D781474}" v="114" dt="2021-09-22T20:54:13.01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1583" autoAdjust="0"/>
  </p:normalViewPr>
  <p:slideViewPr>
    <p:cSldViewPr snapToGrid="0">
      <p:cViewPr varScale="1">
        <p:scale>
          <a:sx n="78" d="100"/>
          <a:sy n="78" d="100"/>
        </p:scale>
        <p:origin x="878" y="101"/>
      </p:cViewPr>
      <p:guideLst/>
    </p:cSldViewPr>
  </p:slideViewPr>
  <p:notesTextViewPr>
    <p:cViewPr>
      <p:scale>
        <a:sx n="150" d="100"/>
        <a:sy n="15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Smith" userId="eac52e5223bf4258" providerId="LiveId" clId="{97FD4E4D-377E-46C5-AF51-5C6A9D781474}"/>
    <pc:docChg chg="undo redo custSel addSld modSld">
      <pc:chgData name="Tom Smith" userId="eac52e5223bf4258" providerId="LiveId" clId="{97FD4E4D-377E-46C5-AF51-5C6A9D781474}" dt="2021-09-22T20:54:25.871" v="264" actId="20577"/>
      <pc:docMkLst>
        <pc:docMk/>
      </pc:docMkLst>
      <pc:sldChg chg="modSp mod">
        <pc:chgData name="Tom Smith" userId="eac52e5223bf4258" providerId="LiveId" clId="{97FD4E4D-377E-46C5-AF51-5C6A9D781474}" dt="2021-09-21T17:32:44.869" v="10" actId="20577"/>
        <pc:sldMkLst>
          <pc:docMk/>
          <pc:sldMk cId="3355501316" sldId="259"/>
        </pc:sldMkLst>
        <pc:spChg chg="mod">
          <ac:chgData name="Tom Smith" userId="eac52e5223bf4258" providerId="LiveId" clId="{97FD4E4D-377E-46C5-AF51-5C6A9D781474}" dt="2021-09-21T17:32:44.869" v="10" actId="20577"/>
          <ac:spMkLst>
            <pc:docMk/>
            <pc:sldMk cId="3355501316" sldId="259"/>
            <ac:spMk id="3" creationId="{00000000-0000-0000-0000-000000000000}"/>
          </ac:spMkLst>
        </pc:spChg>
      </pc:sldChg>
      <pc:sldChg chg="modSp mod">
        <pc:chgData name="Tom Smith" userId="eac52e5223bf4258" providerId="LiveId" clId="{97FD4E4D-377E-46C5-AF51-5C6A9D781474}" dt="2021-09-21T17:35:42.480" v="157" actId="20577"/>
        <pc:sldMkLst>
          <pc:docMk/>
          <pc:sldMk cId="1552480648" sldId="272"/>
        </pc:sldMkLst>
        <pc:spChg chg="mod">
          <ac:chgData name="Tom Smith" userId="eac52e5223bf4258" providerId="LiveId" clId="{97FD4E4D-377E-46C5-AF51-5C6A9D781474}" dt="2021-09-21T17:35:15.936" v="125" actId="20577"/>
          <ac:spMkLst>
            <pc:docMk/>
            <pc:sldMk cId="1552480648" sldId="272"/>
            <ac:spMk id="2" creationId="{00000000-0000-0000-0000-000000000000}"/>
          </ac:spMkLst>
        </pc:spChg>
        <pc:spChg chg="mod">
          <ac:chgData name="Tom Smith" userId="eac52e5223bf4258" providerId="LiveId" clId="{97FD4E4D-377E-46C5-AF51-5C6A9D781474}" dt="2021-09-21T17:35:42.480" v="157" actId="20577"/>
          <ac:spMkLst>
            <pc:docMk/>
            <pc:sldMk cId="1552480648" sldId="272"/>
            <ac:spMk id="3" creationId="{00000000-0000-0000-0000-000000000000}"/>
          </ac:spMkLst>
        </pc:spChg>
      </pc:sldChg>
      <pc:sldChg chg="add">
        <pc:chgData name="Tom Smith" userId="eac52e5223bf4258" providerId="LiveId" clId="{97FD4E4D-377E-46C5-AF51-5C6A9D781474}" dt="2021-09-21T17:32:26.313" v="2"/>
        <pc:sldMkLst>
          <pc:docMk/>
          <pc:sldMk cId="0" sldId="278"/>
        </pc:sldMkLst>
      </pc:sldChg>
      <pc:sldChg chg="add">
        <pc:chgData name="Tom Smith" userId="eac52e5223bf4258" providerId="LiveId" clId="{97FD4E4D-377E-46C5-AF51-5C6A9D781474}" dt="2021-09-21T17:32:26.313" v="2"/>
        <pc:sldMkLst>
          <pc:docMk/>
          <pc:sldMk cId="0" sldId="281"/>
        </pc:sldMkLst>
      </pc:sldChg>
      <pc:sldChg chg="add">
        <pc:chgData name="Tom Smith" userId="eac52e5223bf4258" providerId="LiveId" clId="{97FD4E4D-377E-46C5-AF51-5C6A9D781474}" dt="2021-09-21T17:32:26.313" v="2"/>
        <pc:sldMkLst>
          <pc:docMk/>
          <pc:sldMk cId="0" sldId="282"/>
        </pc:sldMkLst>
      </pc:sldChg>
      <pc:sldChg chg="add">
        <pc:chgData name="Tom Smith" userId="eac52e5223bf4258" providerId="LiveId" clId="{97FD4E4D-377E-46C5-AF51-5C6A9D781474}" dt="2021-09-21T17:32:26.313" v="2"/>
        <pc:sldMkLst>
          <pc:docMk/>
          <pc:sldMk cId="0" sldId="283"/>
        </pc:sldMkLst>
      </pc:sldChg>
      <pc:sldChg chg="add">
        <pc:chgData name="Tom Smith" userId="eac52e5223bf4258" providerId="LiveId" clId="{97FD4E4D-377E-46C5-AF51-5C6A9D781474}" dt="2021-09-21T17:32:26.313" v="2"/>
        <pc:sldMkLst>
          <pc:docMk/>
          <pc:sldMk cId="0" sldId="286"/>
        </pc:sldMkLst>
      </pc:sldChg>
      <pc:sldChg chg="add">
        <pc:chgData name="Tom Smith" userId="eac52e5223bf4258" providerId="LiveId" clId="{97FD4E4D-377E-46C5-AF51-5C6A9D781474}" dt="2021-09-21T17:32:26.313" v="2"/>
        <pc:sldMkLst>
          <pc:docMk/>
          <pc:sldMk cId="0" sldId="287"/>
        </pc:sldMkLst>
      </pc:sldChg>
      <pc:sldChg chg="add">
        <pc:chgData name="Tom Smith" userId="eac52e5223bf4258" providerId="LiveId" clId="{97FD4E4D-377E-46C5-AF51-5C6A9D781474}" dt="2021-09-21T17:32:26.313" v="2"/>
        <pc:sldMkLst>
          <pc:docMk/>
          <pc:sldMk cId="0" sldId="289"/>
        </pc:sldMkLst>
      </pc:sldChg>
      <pc:sldChg chg="add">
        <pc:chgData name="Tom Smith" userId="eac52e5223bf4258" providerId="LiveId" clId="{97FD4E4D-377E-46C5-AF51-5C6A9D781474}" dt="2021-09-21T17:32:26.313" v="2"/>
        <pc:sldMkLst>
          <pc:docMk/>
          <pc:sldMk cId="0" sldId="290"/>
        </pc:sldMkLst>
      </pc:sldChg>
      <pc:sldChg chg="add">
        <pc:chgData name="Tom Smith" userId="eac52e5223bf4258" providerId="LiveId" clId="{97FD4E4D-377E-46C5-AF51-5C6A9D781474}" dt="2021-09-21T17:32:26.313" v="2"/>
        <pc:sldMkLst>
          <pc:docMk/>
          <pc:sldMk cId="0" sldId="291"/>
        </pc:sldMkLst>
      </pc:sldChg>
      <pc:sldChg chg="modAnim">
        <pc:chgData name="Tom Smith" userId="eac52e5223bf4258" providerId="LiveId" clId="{97FD4E4D-377E-46C5-AF51-5C6A9D781474}" dt="2021-09-21T17:44:26.025" v="213"/>
        <pc:sldMkLst>
          <pc:docMk/>
          <pc:sldMk cId="3539495376" sldId="349"/>
        </pc:sldMkLst>
      </pc:sldChg>
      <pc:sldChg chg="modSp mod modNotesTx">
        <pc:chgData name="Tom Smith" userId="eac52e5223bf4258" providerId="LiveId" clId="{97FD4E4D-377E-46C5-AF51-5C6A9D781474}" dt="2021-09-21T17:34:17.196" v="114"/>
        <pc:sldMkLst>
          <pc:docMk/>
          <pc:sldMk cId="2194185740" sldId="350"/>
        </pc:sldMkLst>
        <pc:spChg chg="mod">
          <ac:chgData name="Tom Smith" userId="eac52e5223bf4258" providerId="LiveId" clId="{97FD4E4D-377E-46C5-AF51-5C6A9D781474}" dt="2021-09-21T17:34:10.789" v="112" actId="27636"/>
          <ac:spMkLst>
            <pc:docMk/>
            <pc:sldMk cId="2194185740" sldId="350"/>
            <ac:spMk id="3" creationId="{6536769A-059D-4823-BCB1-38DD18198C33}"/>
          </ac:spMkLst>
        </pc:spChg>
      </pc:sldChg>
      <pc:sldChg chg="modSp add mod">
        <pc:chgData name="Tom Smith" userId="eac52e5223bf4258" providerId="LiveId" clId="{97FD4E4D-377E-46C5-AF51-5C6A9D781474}" dt="2021-09-21T17:38:29.884" v="171" actId="20577"/>
        <pc:sldMkLst>
          <pc:docMk/>
          <pc:sldMk cId="4158011448" sldId="354"/>
        </pc:sldMkLst>
        <pc:spChg chg="mod">
          <ac:chgData name="Tom Smith" userId="eac52e5223bf4258" providerId="LiveId" clId="{97FD4E4D-377E-46C5-AF51-5C6A9D781474}" dt="2021-09-21T17:38:29.884" v="171" actId="20577"/>
          <ac:spMkLst>
            <pc:docMk/>
            <pc:sldMk cId="4158011448" sldId="354"/>
            <ac:spMk id="3" creationId="{00000000-0000-0000-0000-000000000000}"/>
          </ac:spMkLst>
        </pc:spChg>
      </pc:sldChg>
      <pc:sldChg chg="add setBg">
        <pc:chgData name="Tom Smith" userId="eac52e5223bf4258" providerId="LiveId" clId="{97FD4E4D-377E-46C5-AF51-5C6A9D781474}" dt="2021-09-21T17:32:26.313" v="2"/>
        <pc:sldMkLst>
          <pc:docMk/>
          <pc:sldMk cId="280073301" sldId="355"/>
        </pc:sldMkLst>
      </pc:sldChg>
      <pc:sldChg chg="addSp delSp modSp add mod setBg delDesignElem">
        <pc:chgData name="Tom Smith" userId="eac52e5223bf4258" providerId="LiveId" clId="{97FD4E4D-377E-46C5-AF51-5C6A9D781474}" dt="2021-09-21T17:38:57.309" v="173" actId="14100"/>
        <pc:sldMkLst>
          <pc:docMk/>
          <pc:sldMk cId="2823353355" sldId="356"/>
        </pc:sldMkLst>
        <pc:spChg chg="mod">
          <ac:chgData name="Tom Smith" userId="eac52e5223bf4258" providerId="LiveId" clId="{97FD4E4D-377E-46C5-AF51-5C6A9D781474}" dt="2021-09-21T17:38:57.309" v="173" actId="14100"/>
          <ac:spMkLst>
            <pc:docMk/>
            <pc:sldMk cId="2823353355" sldId="356"/>
            <ac:spMk id="3" creationId="{713127B7-9005-49F9-8633-2624275CCA6A}"/>
          </ac:spMkLst>
        </pc:spChg>
        <pc:spChg chg="add">
          <ac:chgData name="Tom Smith" userId="eac52e5223bf4258" providerId="LiveId" clId="{97FD4E4D-377E-46C5-AF51-5C6A9D781474}" dt="2021-09-21T17:38:48.629" v="172" actId="26606"/>
          <ac:spMkLst>
            <pc:docMk/>
            <pc:sldMk cId="2823353355" sldId="356"/>
            <ac:spMk id="10" creationId="{8FC9BE17-9A7B-462D-AE50-3D8777387304}"/>
          </ac:spMkLst>
        </pc:spChg>
        <pc:spChg chg="add">
          <ac:chgData name="Tom Smith" userId="eac52e5223bf4258" providerId="LiveId" clId="{97FD4E4D-377E-46C5-AF51-5C6A9D781474}" dt="2021-09-21T17:38:48.629" v="172" actId="26606"/>
          <ac:spMkLst>
            <pc:docMk/>
            <pc:sldMk cId="2823353355" sldId="356"/>
            <ac:spMk id="12" creationId="{3EBE8569-6AEC-4B8C-8D53-2DE337CDBA65}"/>
          </ac:spMkLst>
        </pc:spChg>
        <pc:spChg chg="add">
          <ac:chgData name="Tom Smith" userId="eac52e5223bf4258" providerId="LiveId" clId="{97FD4E4D-377E-46C5-AF51-5C6A9D781474}" dt="2021-09-21T17:38:48.629" v="172" actId="26606"/>
          <ac:spMkLst>
            <pc:docMk/>
            <pc:sldMk cId="2823353355" sldId="356"/>
            <ac:spMk id="14" creationId="{55D4142C-5077-457F-A6AD-3FECFDB39685}"/>
          </ac:spMkLst>
        </pc:spChg>
        <pc:spChg chg="add">
          <ac:chgData name="Tom Smith" userId="eac52e5223bf4258" providerId="LiveId" clId="{97FD4E4D-377E-46C5-AF51-5C6A9D781474}" dt="2021-09-21T17:38:48.629" v="172" actId="26606"/>
          <ac:spMkLst>
            <pc:docMk/>
            <pc:sldMk cId="2823353355" sldId="356"/>
            <ac:spMk id="16" creationId="{7A5F0580-5EE9-419F-96EE-B6529EF6E7D0}"/>
          </ac:spMkLst>
        </pc:spChg>
        <pc:spChg chg="del">
          <ac:chgData name="Tom Smith" userId="eac52e5223bf4258" providerId="LiveId" clId="{97FD4E4D-377E-46C5-AF51-5C6A9D781474}" dt="2021-09-21T17:32:26.313" v="2"/>
          <ac:spMkLst>
            <pc:docMk/>
            <pc:sldMk cId="2823353355" sldId="356"/>
            <ac:spMk id="20" creationId="{8FC9BE17-9A7B-462D-AE50-3D8777387304}"/>
          </ac:spMkLst>
        </pc:spChg>
        <pc:spChg chg="del">
          <ac:chgData name="Tom Smith" userId="eac52e5223bf4258" providerId="LiveId" clId="{97FD4E4D-377E-46C5-AF51-5C6A9D781474}" dt="2021-09-21T17:32:26.313" v="2"/>
          <ac:spMkLst>
            <pc:docMk/>
            <pc:sldMk cId="2823353355" sldId="356"/>
            <ac:spMk id="22" creationId="{3EBE8569-6AEC-4B8C-8D53-2DE337CDBA65}"/>
          </ac:spMkLst>
        </pc:spChg>
        <pc:spChg chg="del">
          <ac:chgData name="Tom Smith" userId="eac52e5223bf4258" providerId="LiveId" clId="{97FD4E4D-377E-46C5-AF51-5C6A9D781474}" dt="2021-09-21T17:32:26.313" v="2"/>
          <ac:spMkLst>
            <pc:docMk/>
            <pc:sldMk cId="2823353355" sldId="356"/>
            <ac:spMk id="24" creationId="{55D4142C-5077-457F-A6AD-3FECFDB39685}"/>
          </ac:spMkLst>
        </pc:spChg>
        <pc:spChg chg="del">
          <ac:chgData name="Tom Smith" userId="eac52e5223bf4258" providerId="LiveId" clId="{97FD4E4D-377E-46C5-AF51-5C6A9D781474}" dt="2021-09-21T17:32:26.313" v="2"/>
          <ac:spMkLst>
            <pc:docMk/>
            <pc:sldMk cId="2823353355" sldId="356"/>
            <ac:spMk id="26" creationId="{7A5F0580-5EE9-419F-96EE-B6529EF6E7D0}"/>
          </ac:spMkLst>
        </pc:spChg>
      </pc:sldChg>
      <pc:sldChg chg="addSp delSp modSp add mod setBg modAnim delDesignElem">
        <pc:chgData name="Tom Smith" userId="eac52e5223bf4258" providerId="LiveId" clId="{97FD4E4D-377E-46C5-AF51-5C6A9D781474}" dt="2021-09-21T17:46:22.669" v="219"/>
        <pc:sldMkLst>
          <pc:docMk/>
          <pc:sldMk cId="3220853969" sldId="357"/>
        </pc:sldMkLst>
        <pc:spChg chg="mod">
          <ac:chgData name="Tom Smith" userId="eac52e5223bf4258" providerId="LiveId" clId="{97FD4E4D-377E-46C5-AF51-5C6A9D781474}" dt="2021-09-21T17:39:25.934" v="176" actId="255"/>
          <ac:spMkLst>
            <pc:docMk/>
            <pc:sldMk cId="3220853969" sldId="357"/>
            <ac:spMk id="3" creationId="{713127B7-9005-49F9-8633-2624275CCA6A}"/>
          </ac:spMkLst>
        </pc:spChg>
        <pc:spChg chg="add">
          <ac:chgData name="Tom Smith" userId="eac52e5223bf4258" providerId="LiveId" clId="{97FD4E4D-377E-46C5-AF51-5C6A9D781474}" dt="2021-09-21T17:39:09.479" v="174" actId="26606"/>
          <ac:spMkLst>
            <pc:docMk/>
            <pc:sldMk cId="3220853969" sldId="357"/>
            <ac:spMk id="7" creationId="{8FC9BE17-9A7B-462D-AE50-3D8777387304}"/>
          </ac:spMkLst>
        </pc:spChg>
        <pc:spChg chg="add">
          <ac:chgData name="Tom Smith" userId="eac52e5223bf4258" providerId="LiveId" clId="{97FD4E4D-377E-46C5-AF51-5C6A9D781474}" dt="2021-09-21T17:39:09.479" v="174" actId="26606"/>
          <ac:spMkLst>
            <pc:docMk/>
            <pc:sldMk cId="3220853969" sldId="357"/>
            <ac:spMk id="8" creationId="{3EBE8569-6AEC-4B8C-8D53-2DE337CDBA65}"/>
          </ac:spMkLst>
        </pc:spChg>
        <pc:spChg chg="add">
          <ac:chgData name="Tom Smith" userId="eac52e5223bf4258" providerId="LiveId" clId="{97FD4E4D-377E-46C5-AF51-5C6A9D781474}" dt="2021-09-21T17:39:09.479" v="174" actId="26606"/>
          <ac:spMkLst>
            <pc:docMk/>
            <pc:sldMk cId="3220853969" sldId="357"/>
            <ac:spMk id="9" creationId="{55D4142C-5077-457F-A6AD-3FECFDB39685}"/>
          </ac:spMkLst>
        </pc:spChg>
        <pc:spChg chg="del">
          <ac:chgData name="Tom Smith" userId="eac52e5223bf4258" providerId="LiveId" clId="{97FD4E4D-377E-46C5-AF51-5C6A9D781474}" dt="2021-09-21T17:32:26.313" v="2"/>
          <ac:spMkLst>
            <pc:docMk/>
            <pc:sldMk cId="3220853969" sldId="357"/>
            <ac:spMk id="10" creationId="{8FC9BE17-9A7B-462D-AE50-3D8777387304}"/>
          </ac:spMkLst>
        </pc:spChg>
        <pc:spChg chg="add">
          <ac:chgData name="Tom Smith" userId="eac52e5223bf4258" providerId="LiveId" clId="{97FD4E4D-377E-46C5-AF51-5C6A9D781474}" dt="2021-09-21T17:39:09.479" v="174" actId="26606"/>
          <ac:spMkLst>
            <pc:docMk/>
            <pc:sldMk cId="3220853969" sldId="357"/>
            <ac:spMk id="11" creationId="{7A5F0580-5EE9-419F-96EE-B6529EF6E7D0}"/>
          </ac:spMkLst>
        </pc:spChg>
        <pc:spChg chg="del">
          <ac:chgData name="Tom Smith" userId="eac52e5223bf4258" providerId="LiveId" clId="{97FD4E4D-377E-46C5-AF51-5C6A9D781474}" dt="2021-09-21T17:32:26.313" v="2"/>
          <ac:spMkLst>
            <pc:docMk/>
            <pc:sldMk cId="3220853969" sldId="357"/>
            <ac:spMk id="12" creationId="{3EBE8569-6AEC-4B8C-8D53-2DE337CDBA65}"/>
          </ac:spMkLst>
        </pc:spChg>
        <pc:spChg chg="del">
          <ac:chgData name="Tom Smith" userId="eac52e5223bf4258" providerId="LiveId" clId="{97FD4E4D-377E-46C5-AF51-5C6A9D781474}" dt="2021-09-21T17:32:26.313" v="2"/>
          <ac:spMkLst>
            <pc:docMk/>
            <pc:sldMk cId="3220853969" sldId="357"/>
            <ac:spMk id="14" creationId="{55D4142C-5077-457F-A6AD-3FECFDB39685}"/>
          </ac:spMkLst>
        </pc:spChg>
        <pc:spChg chg="del">
          <ac:chgData name="Tom Smith" userId="eac52e5223bf4258" providerId="LiveId" clId="{97FD4E4D-377E-46C5-AF51-5C6A9D781474}" dt="2021-09-21T17:32:26.313" v="2"/>
          <ac:spMkLst>
            <pc:docMk/>
            <pc:sldMk cId="3220853969" sldId="357"/>
            <ac:spMk id="16" creationId="{7A5F0580-5EE9-419F-96EE-B6529EF6E7D0}"/>
          </ac:spMkLst>
        </pc:spChg>
      </pc:sldChg>
      <pc:sldChg chg="modSp add mod">
        <pc:chgData name="Tom Smith" userId="eac52e5223bf4258" providerId="LiveId" clId="{97FD4E4D-377E-46C5-AF51-5C6A9D781474}" dt="2021-09-22T20:08:10.607" v="251" actId="20577"/>
        <pc:sldMkLst>
          <pc:docMk/>
          <pc:sldMk cId="3122755078" sldId="358"/>
        </pc:sldMkLst>
        <pc:spChg chg="mod">
          <ac:chgData name="Tom Smith" userId="eac52e5223bf4258" providerId="LiveId" clId="{97FD4E4D-377E-46C5-AF51-5C6A9D781474}" dt="2021-09-21T17:47:49.859" v="230" actId="20577"/>
          <ac:spMkLst>
            <pc:docMk/>
            <pc:sldMk cId="3122755078" sldId="358"/>
            <ac:spMk id="2" creationId="{00000000-0000-0000-0000-000000000000}"/>
          </ac:spMkLst>
        </pc:spChg>
        <pc:spChg chg="mod">
          <ac:chgData name="Tom Smith" userId="eac52e5223bf4258" providerId="LiveId" clId="{97FD4E4D-377E-46C5-AF51-5C6A9D781474}" dt="2021-09-22T20:08:10.607" v="251" actId="20577"/>
          <ac:spMkLst>
            <pc:docMk/>
            <pc:sldMk cId="3122755078" sldId="358"/>
            <ac:spMk id="3" creationId="{00000000-0000-0000-0000-000000000000}"/>
          </ac:spMkLst>
        </pc:spChg>
      </pc:sldChg>
      <pc:sldChg chg="modSp add mod">
        <pc:chgData name="Tom Smith" userId="eac52e5223bf4258" providerId="LiveId" clId="{97FD4E4D-377E-46C5-AF51-5C6A9D781474}" dt="2021-09-22T20:54:25.871" v="264" actId="20577"/>
        <pc:sldMkLst>
          <pc:docMk/>
          <pc:sldMk cId="3129505297" sldId="359"/>
        </pc:sldMkLst>
        <pc:spChg chg="mod">
          <ac:chgData name="Tom Smith" userId="eac52e5223bf4258" providerId="LiveId" clId="{97FD4E4D-377E-46C5-AF51-5C6A9D781474}" dt="2021-09-22T20:54:25.871" v="264" actId="20577"/>
          <ac:spMkLst>
            <pc:docMk/>
            <pc:sldMk cId="3129505297" sldId="359"/>
            <ac:spMk id="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6AF0AA-EBA3-4D24-B9C0-94AFDFDD4DB4}" type="datetimeFigureOut">
              <a:rPr lang="en-US" smtClean="0"/>
              <a:t>9/22/2021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074981-25C1-457C-8386-0D62D672533A}" type="slidenum">
              <a:rPr lang="en-US" smtClean="0"/>
              <a:t>‹#›</a:t>
            </a:fld>
            <a:endParaRPr lang="en-US"/>
          </a:p>
        </p:txBody>
      </p:sp>
    </p:spTree>
    <p:extLst>
      <p:ext uri="{BB962C8B-B14F-4D97-AF65-F5344CB8AC3E}">
        <p14:creationId xmlns:p14="http://schemas.microsoft.com/office/powerpoint/2010/main" val="41726040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a:t>
            </a:fld>
            <a:endParaRPr lang="en-US"/>
          </a:p>
        </p:txBody>
      </p:sp>
    </p:spTree>
    <p:extLst>
      <p:ext uri="{BB962C8B-B14F-4D97-AF65-F5344CB8AC3E}">
        <p14:creationId xmlns:p14="http://schemas.microsoft.com/office/powerpoint/2010/main" val="15067062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a:extLst>
              <a:ext uri="{FF2B5EF4-FFF2-40B4-BE49-F238E27FC236}">
                <a16:creationId xmlns:a16="http://schemas.microsoft.com/office/drawing/2014/main" id="{65D59E3B-C417-4031-A442-F7F174E1B704}"/>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6" name="Notes Placeholder 2">
            <a:extLst>
              <a:ext uri="{FF2B5EF4-FFF2-40B4-BE49-F238E27FC236}">
                <a16:creationId xmlns:a16="http://schemas.microsoft.com/office/drawing/2014/main" id="{8E82E5CB-C47D-464D-B13B-6F5BBDBB889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a:t>We’ve already discussed why it’s important to find some common ground, and you need to research both sides of a topic to be able to do so.  Often, it’s tempting to only research the side of the topic for which we’re arguing. However, if you’re going to be persuasive and sound educated about the topic, you’ll need to be able to address the opposing viewpoint.  Also, when writing a persuasive essay, you’ll often need to include a counterargument; this is the section in which you can acknowledge and then refute major arguments made by the opposing viewpoint.  Being able to predict what arguments a reader might make against you will give the opportunity to disarm these readers ahead of time.  This is why it’s so important to think about your audience before you start writing.</a:t>
            </a:r>
          </a:p>
        </p:txBody>
      </p:sp>
      <p:sp>
        <p:nvSpPr>
          <p:cNvPr id="31747" name="Slide Number Placeholder 3">
            <a:extLst>
              <a:ext uri="{FF2B5EF4-FFF2-40B4-BE49-F238E27FC236}">
                <a16:creationId xmlns:a16="http://schemas.microsoft.com/office/drawing/2014/main" id="{CF6C49B9-F6C8-4F80-ADA1-79A546C78E9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Book Antiqua" panose="02040602050305030304" pitchFamily="18" charset="0"/>
                <a:ea typeface="MS PGothic" panose="020B0600070205080204" pitchFamily="34" charset="-128"/>
              </a:defRPr>
            </a:lvl1pPr>
            <a:lvl2pPr marL="742950" indent="-285750">
              <a:defRPr>
                <a:solidFill>
                  <a:schemeClr val="tx1"/>
                </a:solidFill>
                <a:latin typeface="Book Antiqua" panose="02040602050305030304" pitchFamily="18" charset="0"/>
                <a:ea typeface="MS PGothic" panose="020B0600070205080204" pitchFamily="34" charset="-128"/>
              </a:defRPr>
            </a:lvl2pPr>
            <a:lvl3pPr marL="1143000" indent="-228600">
              <a:defRPr>
                <a:solidFill>
                  <a:schemeClr val="tx1"/>
                </a:solidFill>
                <a:latin typeface="Book Antiqua" panose="02040602050305030304" pitchFamily="18" charset="0"/>
                <a:ea typeface="MS PGothic" panose="020B0600070205080204" pitchFamily="34" charset="-128"/>
              </a:defRPr>
            </a:lvl3pPr>
            <a:lvl4pPr marL="1600200" indent="-228600">
              <a:defRPr>
                <a:solidFill>
                  <a:schemeClr val="tx1"/>
                </a:solidFill>
                <a:latin typeface="Book Antiqua" panose="02040602050305030304" pitchFamily="18" charset="0"/>
                <a:ea typeface="MS PGothic" panose="020B0600070205080204" pitchFamily="34" charset="-128"/>
              </a:defRPr>
            </a:lvl4pPr>
            <a:lvl5pPr marL="2057400" indent="-228600">
              <a:defRPr>
                <a:solidFill>
                  <a:schemeClr val="tx1"/>
                </a:solidFill>
                <a:latin typeface="Book Antiqua" panose="02040602050305030304" pitchFamily="18" charset="0"/>
                <a:ea typeface="MS PGothic" panose="020B0600070205080204" pitchFamily="34" charset="-128"/>
              </a:defRPr>
            </a:lvl5pPr>
            <a:lvl6pPr marL="25146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6pPr>
            <a:lvl7pPr marL="29718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7pPr>
            <a:lvl8pPr marL="34290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8pPr>
            <a:lvl9pPr marL="38862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9pPr>
          </a:lstStyle>
          <a:p>
            <a:fld id="{26B41076-6252-4853-8536-86C7AE6207F5}" type="slidenum">
              <a:rPr lang="en-US" altLang="en-US">
                <a:latin typeface="Calibri" panose="020F0502020204030204" pitchFamily="34" charset="0"/>
              </a:rPr>
              <a:pPr/>
              <a:t>16</a:t>
            </a:fld>
            <a:endParaRPr lang="en-US" altLang="en-US">
              <a:latin typeface="Calibri" panose="020F0502020204030204"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a:extLst>
              <a:ext uri="{FF2B5EF4-FFF2-40B4-BE49-F238E27FC236}">
                <a16:creationId xmlns:a16="http://schemas.microsoft.com/office/drawing/2014/main" id="{5F3C073B-A858-45FE-A7DE-D2FE1A4D136B}"/>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0" name="Notes Placeholder 2">
            <a:extLst>
              <a:ext uri="{FF2B5EF4-FFF2-40B4-BE49-F238E27FC236}">
                <a16:creationId xmlns:a16="http://schemas.microsoft.com/office/drawing/2014/main" id="{604BA884-2B1D-40FF-8A2B-63F16513323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a:t>The most effective persuaders know how to find common ground and let their audience know that they understand where they’re coming from.  This is especially true if the topic is controversial and/or your audience has strong opinions about it already.  Here’s one example of common ground that you might find for such a topic.  The best way to find that common ground is to research both sides of the issue at hand.</a:t>
            </a:r>
          </a:p>
          <a:p>
            <a:pPr>
              <a:spcBef>
                <a:spcPct val="0"/>
              </a:spcBef>
            </a:pPr>
            <a:endParaRPr lang="en-US" altLang="en-US"/>
          </a:p>
        </p:txBody>
      </p:sp>
      <p:sp>
        <p:nvSpPr>
          <p:cNvPr id="32771" name="Slide Number Placeholder 3">
            <a:extLst>
              <a:ext uri="{FF2B5EF4-FFF2-40B4-BE49-F238E27FC236}">
                <a16:creationId xmlns:a16="http://schemas.microsoft.com/office/drawing/2014/main" id="{BCA7CD5E-808E-4985-B2F3-E8525198DD8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Book Antiqua" panose="02040602050305030304" pitchFamily="18" charset="0"/>
                <a:ea typeface="MS PGothic" panose="020B0600070205080204" pitchFamily="34" charset="-128"/>
              </a:defRPr>
            </a:lvl1pPr>
            <a:lvl2pPr marL="742950" indent="-285750">
              <a:defRPr>
                <a:solidFill>
                  <a:schemeClr val="tx1"/>
                </a:solidFill>
                <a:latin typeface="Book Antiqua" panose="02040602050305030304" pitchFamily="18" charset="0"/>
                <a:ea typeface="MS PGothic" panose="020B0600070205080204" pitchFamily="34" charset="-128"/>
              </a:defRPr>
            </a:lvl2pPr>
            <a:lvl3pPr marL="1143000" indent="-228600">
              <a:defRPr>
                <a:solidFill>
                  <a:schemeClr val="tx1"/>
                </a:solidFill>
                <a:latin typeface="Book Antiqua" panose="02040602050305030304" pitchFamily="18" charset="0"/>
                <a:ea typeface="MS PGothic" panose="020B0600070205080204" pitchFamily="34" charset="-128"/>
              </a:defRPr>
            </a:lvl3pPr>
            <a:lvl4pPr marL="1600200" indent="-228600">
              <a:defRPr>
                <a:solidFill>
                  <a:schemeClr val="tx1"/>
                </a:solidFill>
                <a:latin typeface="Book Antiqua" panose="02040602050305030304" pitchFamily="18" charset="0"/>
                <a:ea typeface="MS PGothic" panose="020B0600070205080204" pitchFamily="34" charset="-128"/>
              </a:defRPr>
            </a:lvl4pPr>
            <a:lvl5pPr marL="2057400" indent="-228600">
              <a:defRPr>
                <a:solidFill>
                  <a:schemeClr val="tx1"/>
                </a:solidFill>
                <a:latin typeface="Book Antiqua" panose="02040602050305030304" pitchFamily="18" charset="0"/>
                <a:ea typeface="MS PGothic" panose="020B0600070205080204" pitchFamily="34" charset="-128"/>
              </a:defRPr>
            </a:lvl5pPr>
            <a:lvl6pPr marL="25146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6pPr>
            <a:lvl7pPr marL="29718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7pPr>
            <a:lvl8pPr marL="34290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8pPr>
            <a:lvl9pPr marL="38862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9pPr>
          </a:lstStyle>
          <a:p>
            <a:fld id="{6027F52A-5E6E-4DAC-8BA1-F3B536AB12B4}" type="slidenum">
              <a:rPr lang="en-US" altLang="en-US">
                <a:latin typeface="Calibri" panose="020F0502020204030204" pitchFamily="34" charset="0"/>
              </a:rPr>
              <a:pPr/>
              <a:t>17</a:t>
            </a:fld>
            <a:endParaRPr lang="en-US" altLang="en-US">
              <a:latin typeface="Calibri" panose="020F0502020204030204"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a:extLst>
              <a:ext uri="{FF2B5EF4-FFF2-40B4-BE49-F238E27FC236}">
                <a16:creationId xmlns:a16="http://schemas.microsoft.com/office/drawing/2014/main" id="{6F7AA6B5-5D79-417A-917E-3386AE22EB70}"/>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4" name="Notes Placeholder 2">
            <a:extLst>
              <a:ext uri="{FF2B5EF4-FFF2-40B4-BE49-F238E27FC236}">
                <a16:creationId xmlns:a16="http://schemas.microsoft.com/office/drawing/2014/main" id="{24E82BAC-8B3F-457E-BE0A-49197A78AD9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a:t>If you know how the opposition might react to your argument, you’ll be better equipped to disarm their arguments by creating a strong counterargument.  Here’s one example of how the opposition might react.  Can you think of a good counterargument off the tops of your heads?  </a:t>
            </a:r>
          </a:p>
        </p:txBody>
      </p:sp>
      <p:sp>
        <p:nvSpPr>
          <p:cNvPr id="33795" name="Slide Number Placeholder 3">
            <a:extLst>
              <a:ext uri="{FF2B5EF4-FFF2-40B4-BE49-F238E27FC236}">
                <a16:creationId xmlns:a16="http://schemas.microsoft.com/office/drawing/2014/main" id="{CF860184-0EE5-4F5D-B2B2-9E983EA0889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Book Antiqua" panose="02040602050305030304" pitchFamily="18" charset="0"/>
                <a:ea typeface="MS PGothic" panose="020B0600070205080204" pitchFamily="34" charset="-128"/>
              </a:defRPr>
            </a:lvl1pPr>
            <a:lvl2pPr marL="742950" indent="-285750">
              <a:defRPr>
                <a:solidFill>
                  <a:schemeClr val="tx1"/>
                </a:solidFill>
                <a:latin typeface="Book Antiqua" panose="02040602050305030304" pitchFamily="18" charset="0"/>
                <a:ea typeface="MS PGothic" panose="020B0600070205080204" pitchFamily="34" charset="-128"/>
              </a:defRPr>
            </a:lvl2pPr>
            <a:lvl3pPr marL="1143000" indent="-228600">
              <a:defRPr>
                <a:solidFill>
                  <a:schemeClr val="tx1"/>
                </a:solidFill>
                <a:latin typeface="Book Antiqua" panose="02040602050305030304" pitchFamily="18" charset="0"/>
                <a:ea typeface="MS PGothic" panose="020B0600070205080204" pitchFamily="34" charset="-128"/>
              </a:defRPr>
            </a:lvl3pPr>
            <a:lvl4pPr marL="1600200" indent="-228600">
              <a:defRPr>
                <a:solidFill>
                  <a:schemeClr val="tx1"/>
                </a:solidFill>
                <a:latin typeface="Book Antiqua" panose="02040602050305030304" pitchFamily="18" charset="0"/>
                <a:ea typeface="MS PGothic" panose="020B0600070205080204" pitchFamily="34" charset="-128"/>
              </a:defRPr>
            </a:lvl4pPr>
            <a:lvl5pPr marL="2057400" indent="-228600">
              <a:defRPr>
                <a:solidFill>
                  <a:schemeClr val="tx1"/>
                </a:solidFill>
                <a:latin typeface="Book Antiqua" panose="02040602050305030304" pitchFamily="18" charset="0"/>
                <a:ea typeface="MS PGothic" panose="020B0600070205080204" pitchFamily="34" charset="-128"/>
              </a:defRPr>
            </a:lvl5pPr>
            <a:lvl6pPr marL="25146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6pPr>
            <a:lvl7pPr marL="29718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7pPr>
            <a:lvl8pPr marL="34290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8pPr>
            <a:lvl9pPr marL="38862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9pPr>
          </a:lstStyle>
          <a:p>
            <a:fld id="{915438F0-E33D-493A-B6F4-84E5EEF952A1}" type="slidenum">
              <a:rPr lang="en-US" altLang="en-US">
                <a:latin typeface="Calibri" panose="020F0502020204030204" pitchFamily="34" charset="0"/>
              </a:rPr>
              <a:pPr/>
              <a:t>18</a:t>
            </a:fld>
            <a:endParaRPr lang="en-US" altLang="en-US">
              <a:latin typeface="Calibri" panose="020F0502020204030204"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a:extLst>
              <a:ext uri="{FF2B5EF4-FFF2-40B4-BE49-F238E27FC236}">
                <a16:creationId xmlns:a16="http://schemas.microsoft.com/office/drawing/2014/main" id="{AC2F9BBE-9C6B-4724-B48E-72FC05D709E4}"/>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8" name="Notes Placeholder 2">
            <a:extLst>
              <a:ext uri="{FF2B5EF4-FFF2-40B4-BE49-F238E27FC236}">
                <a16:creationId xmlns:a16="http://schemas.microsoft.com/office/drawing/2014/main" id="{E3508716-9F81-4CC5-A6F8-562DE20D69B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a:t>Hard evidence is always more convincing than simply stating your opinion.  Anyone can disagree with your opinion, but if you have statistics to back up your opinion, your argument will be harder to simply dismiss as personal opinion.  When it’s clear to your audience that you know what you’re writing and speaking about, this will help establish your credibility.</a:t>
            </a:r>
          </a:p>
          <a:p>
            <a:pPr>
              <a:spcBef>
                <a:spcPct val="0"/>
              </a:spcBef>
            </a:pPr>
            <a:endParaRPr lang="en-US" altLang="en-US"/>
          </a:p>
          <a:p>
            <a:pPr>
              <a:spcBef>
                <a:spcPct val="0"/>
              </a:spcBef>
            </a:pPr>
            <a:endParaRPr lang="en-US" altLang="en-US"/>
          </a:p>
        </p:txBody>
      </p:sp>
      <p:sp>
        <p:nvSpPr>
          <p:cNvPr id="34819" name="Slide Number Placeholder 3">
            <a:extLst>
              <a:ext uri="{FF2B5EF4-FFF2-40B4-BE49-F238E27FC236}">
                <a16:creationId xmlns:a16="http://schemas.microsoft.com/office/drawing/2014/main" id="{8F5951AF-738B-499F-9170-729850AEB7D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Book Antiqua" panose="02040602050305030304" pitchFamily="18" charset="0"/>
                <a:ea typeface="MS PGothic" panose="020B0600070205080204" pitchFamily="34" charset="-128"/>
              </a:defRPr>
            </a:lvl1pPr>
            <a:lvl2pPr marL="742950" indent="-285750">
              <a:defRPr>
                <a:solidFill>
                  <a:schemeClr val="tx1"/>
                </a:solidFill>
                <a:latin typeface="Book Antiqua" panose="02040602050305030304" pitchFamily="18" charset="0"/>
                <a:ea typeface="MS PGothic" panose="020B0600070205080204" pitchFamily="34" charset="-128"/>
              </a:defRPr>
            </a:lvl2pPr>
            <a:lvl3pPr marL="1143000" indent="-228600">
              <a:defRPr>
                <a:solidFill>
                  <a:schemeClr val="tx1"/>
                </a:solidFill>
                <a:latin typeface="Book Antiqua" panose="02040602050305030304" pitchFamily="18" charset="0"/>
                <a:ea typeface="MS PGothic" panose="020B0600070205080204" pitchFamily="34" charset="-128"/>
              </a:defRPr>
            </a:lvl3pPr>
            <a:lvl4pPr marL="1600200" indent="-228600">
              <a:defRPr>
                <a:solidFill>
                  <a:schemeClr val="tx1"/>
                </a:solidFill>
                <a:latin typeface="Book Antiqua" panose="02040602050305030304" pitchFamily="18" charset="0"/>
                <a:ea typeface="MS PGothic" panose="020B0600070205080204" pitchFamily="34" charset="-128"/>
              </a:defRPr>
            </a:lvl4pPr>
            <a:lvl5pPr marL="2057400" indent="-228600">
              <a:defRPr>
                <a:solidFill>
                  <a:schemeClr val="tx1"/>
                </a:solidFill>
                <a:latin typeface="Book Antiqua" panose="02040602050305030304" pitchFamily="18" charset="0"/>
                <a:ea typeface="MS PGothic" panose="020B0600070205080204" pitchFamily="34" charset="-128"/>
              </a:defRPr>
            </a:lvl5pPr>
            <a:lvl6pPr marL="25146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6pPr>
            <a:lvl7pPr marL="29718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7pPr>
            <a:lvl8pPr marL="34290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8pPr>
            <a:lvl9pPr marL="38862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9pPr>
          </a:lstStyle>
          <a:p>
            <a:fld id="{8AFFD645-C003-4427-A6AE-2BF1AD14111B}" type="slidenum">
              <a:rPr lang="en-US" altLang="en-US">
                <a:latin typeface="Calibri" panose="020F0502020204030204" pitchFamily="34" charset="0"/>
              </a:rPr>
              <a:pPr/>
              <a:t>19</a:t>
            </a:fld>
            <a:endParaRPr lang="en-US" altLang="en-US">
              <a:latin typeface="Calibri" panose="020F0502020204030204"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a:extLst>
              <a:ext uri="{FF2B5EF4-FFF2-40B4-BE49-F238E27FC236}">
                <a16:creationId xmlns:a16="http://schemas.microsoft.com/office/drawing/2014/main" id="{DB65124B-D99E-4797-941E-607092019BCB}"/>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2" name="Notes Placeholder 2">
            <a:extLst>
              <a:ext uri="{FF2B5EF4-FFF2-40B4-BE49-F238E27FC236}">
                <a16:creationId xmlns:a16="http://schemas.microsoft.com/office/drawing/2014/main" id="{D137E8F5-62A2-48D8-BC1E-D490E4A8EBD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a:t>Let’s say you’re doing a persuasive paper on crime, and you want to convince your audience that crime rates are down.  Which source has more clout?  If you were going to cite an expert to back up your argument, which person would be more convincing for your readers?  Joe Smith, who was interviewed by the local paper?  Or Dr. Susan Worth, who has recently published a study on the rate of violent crime in the United States?</a:t>
            </a:r>
          </a:p>
          <a:p>
            <a:pPr>
              <a:spcBef>
                <a:spcPct val="0"/>
              </a:spcBef>
            </a:pPr>
            <a:endParaRPr lang="en-US" altLang="en-US"/>
          </a:p>
        </p:txBody>
      </p:sp>
      <p:sp>
        <p:nvSpPr>
          <p:cNvPr id="35843" name="Slide Number Placeholder 3">
            <a:extLst>
              <a:ext uri="{FF2B5EF4-FFF2-40B4-BE49-F238E27FC236}">
                <a16:creationId xmlns:a16="http://schemas.microsoft.com/office/drawing/2014/main" id="{C3F0441B-0C61-4FBF-9EB4-142C1E6736B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Book Antiqua" panose="02040602050305030304" pitchFamily="18" charset="0"/>
                <a:ea typeface="MS PGothic" panose="020B0600070205080204" pitchFamily="34" charset="-128"/>
              </a:defRPr>
            </a:lvl1pPr>
            <a:lvl2pPr marL="742950" indent="-285750">
              <a:defRPr>
                <a:solidFill>
                  <a:schemeClr val="tx1"/>
                </a:solidFill>
                <a:latin typeface="Book Antiqua" panose="02040602050305030304" pitchFamily="18" charset="0"/>
                <a:ea typeface="MS PGothic" panose="020B0600070205080204" pitchFamily="34" charset="-128"/>
              </a:defRPr>
            </a:lvl2pPr>
            <a:lvl3pPr marL="1143000" indent="-228600">
              <a:defRPr>
                <a:solidFill>
                  <a:schemeClr val="tx1"/>
                </a:solidFill>
                <a:latin typeface="Book Antiqua" panose="02040602050305030304" pitchFamily="18" charset="0"/>
                <a:ea typeface="MS PGothic" panose="020B0600070205080204" pitchFamily="34" charset="-128"/>
              </a:defRPr>
            </a:lvl3pPr>
            <a:lvl4pPr marL="1600200" indent="-228600">
              <a:defRPr>
                <a:solidFill>
                  <a:schemeClr val="tx1"/>
                </a:solidFill>
                <a:latin typeface="Book Antiqua" panose="02040602050305030304" pitchFamily="18" charset="0"/>
                <a:ea typeface="MS PGothic" panose="020B0600070205080204" pitchFamily="34" charset="-128"/>
              </a:defRPr>
            </a:lvl4pPr>
            <a:lvl5pPr marL="2057400" indent="-228600">
              <a:defRPr>
                <a:solidFill>
                  <a:schemeClr val="tx1"/>
                </a:solidFill>
                <a:latin typeface="Book Antiqua" panose="02040602050305030304" pitchFamily="18" charset="0"/>
                <a:ea typeface="MS PGothic" panose="020B0600070205080204" pitchFamily="34" charset="-128"/>
              </a:defRPr>
            </a:lvl5pPr>
            <a:lvl6pPr marL="25146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6pPr>
            <a:lvl7pPr marL="29718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7pPr>
            <a:lvl8pPr marL="34290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8pPr>
            <a:lvl9pPr marL="38862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9pPr>
          </a:lstStyle>
          <a:p>
            <a:fld id="{1C2E149C-1BCB-4459-BB1C-261922F9FD41}" type="slidenum">
              <a:rPr lang="en-US" altLang="en-US">
                <a:latin typeface="Calibri" panose="020F0502020204030204" pitchFamily="34" charset="0"/>
              </a:rPr>
              <a:pPr/>
              <a:t>20</a:t>
            </a:fld>
            <a:endParaRPr lang="en-US" altLang="en-US">
              <a:latin typeface="Calibri" panose="020F0502020204030204"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https://owl.purdue.edu/owl/teacher_and_tutor_resources/teaching_resources/effective_persuasion_presentation.html</a:t>
            </a:r>
          </a:p>
        </p:txBody>
      </p:sp>
      <p:sp>
        <p:nvSpPr>
          <p:cNvPr id="4" name="Slide Number Placeholder 3"/>
          <p:cNvSpPr>
            <a:spLocks noGrp="1"/>
          </p:cNvSpPr>
          <p:nvPr>
            <p:ph type="sldNum" sz="quarter" idx="5"/>
          </p:nvPr>
        </p:nvSpPr>
        <p:spPr/>
        <p:txBody>
          <a:bodyPr/>
          <a:lstStyle/>
          <a:p>
            <a:fld id="{27074981-25C1-457C-8386-0D62D672533A}" type="slidenum">
              <a:rPr lang="en-US" smtClean="0"/>
              <a:t>21</a:t>
            </a:fld>
            <a:endParaRPr lang="en-US"/>
          </a:p>
        </p:txBody>
      </p:sp>
    </p:spTree>
    <p:extLst>
      <p:ext uri="{BB962C8B-B14F-4D97-AF65-F5344CB8AC3E}">
        <p14:creationId xmlns:p14="http://schemas.microsoft.com/office/powerpoint/2010/main" val="8855796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22</a:t>
            </a:fld>
            <a:endParaRPr lang="en-US"/>
          </a:p>
        </p:txBody>
      </p:sp>
    </p:spTree>
    <p:extLst>
      <p:ext uri="{BB962C8B-B14F-4D97-AF65-F5344CB8AC3E}">
        <p14:creationId xmlns:p14="http://schemas.microsoft.com/office/powerpoint/2010/main" val="29994979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23</a:t>
            </a:fld>
            <a:endParaRPr lang="en-US"/>
          </a:p>
        </p:txBody>
      </p:sp>
    </p:spTree>
    <p:extLst>
      <p:ext uri="{BB962C8B-B14F-4D97-AF65-F5344CB8AC3E}">
        <p14:creationId xmlns:p14="http://schemas.microsoft.com/office/powerpoint/2010/main" val="26879697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https://docs.google.com/document/d/1PNz0foJlHuclRgK7QKa353E7YomW-N3EQUUM8tUk7OA/edit</a:t>
            </a:r>
          </a:p>
        </p:txBody>
      </p:sp>
      <p:sp>
        <p:nvSpPr>
          <p:cNvPr id="4" name="Slide Number Placeholder 3"/>
          <p:cNvSpPr>
            <a:spLocks noGrp="1"/>
          </p:cNvSpPr>
          <p:nvPr>
            <p:ph type="sldNum" sz="quarter" idx="5"/>
          </p:nvPr>
        </p:nvSpPr>
        <p:spPr/>
        <p:txBody>
          <a:bodyPr/>
          <a:lstStyle/>
          <a:p>
            <a:fld id="{27074981-25C1-457C-8386-0D62D672533A}" type="slidenum">
              <a:rPr lang="en-US" smtClean="0"/>
              <a:t>3</a:t>
            </a:fld>
            <a:endParaRPr lang="en-US"/>
          </a:p>
        </p:txBody>
      </p:sp>
    </p:spTree>
    <p:extLst>
      <p:ext uri="{BB962C8B-B14F-4D97-AF65-F5344CB8AC3E}">
        <p14:creationId xmlns:p14="http://schemas.microsoft.com/office/powerpoint/2010/main" val="7172072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8</a:t>
            </a:fld>
            <a:endParaRPr lang="en-US"/>
          </a:p>
        </p:txBody>
      </p:sp>
    </p:spTree>
    <p:extLst>
      <p:ext uri="{BB962C8B-B14F-4D97-AF65-F5344CB8AC3E}">
        <p14:creationId xmlns:p14="http://schemas.microsoft.com/office/powerpoint/2010/main" val="29994979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9</a:t>
            </a:fld>
            <a:endParaRPr lang="en-US"/>
          </a:p>
        </p:txBody>
      </p:sp>
    </p:spTree>
    <p:extLst>
      <p:ext uri="{BB962C8B-B14F-4D97-AF65-F5344CB8AC3E}">
        <p14:creationId xmlns:p14="http://schemas.microsoft.com/office/powerpoint/2010/main" val="15067062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074981-25C1-457C-8386-0D62D672533A}" type="slidenum">
              <a:rPr lang="en-US" smtClean="0"/>
              <a:t>10</a:t>
            </a:fld>
            <a:endParaRPr lang="en-US"/>
          </a:p>
        </p:txBody>
      </p:sp>
    </p:spTree>
    <p:extLst>
      <p:ext uri="{BB962C8B-B14F-4D97-AF65-F5344CB8AC3E}">
        <p14:creationId xmlns:p14="http://schemas.microsoft.com/office/powerpoint/2010/main" val="11668157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a:extLst>
              <a:ext uri="{FF2B5EF4-FFF2-40B4-BE49-F238E27FC236}">
                <a16:creationId xmlns:a16="http://schemas.microsoft.com/office/drawing/2014/main" id="{455263F6-0E3B-41D8-BC17-1CA5013BAEEF}"/>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8" name="Notes Placeholder 2">
            <a:extLst>
              <a:ext uri="{FF2B5EF4-FFF2-40B4-BE49-F238E27FC236}">
                <a16:creationId xmlns:a16="http://schemas.microsoft.com/office/drawing/2014/main" id="{BA35D578-8DA3-4AC1-93F5-2C0BFECDCF3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a:t>First, let’s establish what we mean by persuasive writing.  </a:t>
            </a:r>
          </a:p>
        </p:txBody>
      </p:sp>
      <p:sp>
        <p:nvSpPr>
          <p:cNvPr id="24579" name="Slide Number Placeholder 3">
            <a:extLst>
              <a:ext uri="{FF2B5EF4-FFF2-40B4-BE49-F238E27FC236}">
                <a16:creationId xmlns:a16="http://schemas.microsoft.com/office/drawing/2014/main" id="{45D886B6-604E-4EB6-A141-E6986988ED4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Book Antiqua" panose="02040602050305030304" pitchFamily="18" charset="0"/>
                <a:ea typeface="MS PGothic" panose="020B0600070205080204" pitchFamily="34" charset="-128"/>
              </a:defRPr>
            </a:lvl1pPr>
            <a:lvl2pPr marL="742950" indent="-285750">
              <a:defRPr>
                <a:solidFill>
                  <a:schemeClr val="tx1"/>
                </a:solidFill>
                <a:latin typeface="Book Antiqua" panose="02040602050305030304" pitchFamily="18" charset="0"/>
                <a:ea typeface="MS PGothic" panose="020B0600070205080204" pitchFamily="34" charset="-128"/>
              </a:defRPr>
            </a:lvl2pPr>
            <a:lvl3pPr marL="1143000" indent="-228600">
              <a:defRPr>
                <a:solidFill>
                  <a:schemeClr val="tx1"/>
                </a:solidFill>
                <a:latin typeface="Book Antiqua" panose="02040602050305030304" pitchFamily="18" charset="0"/>
                <a:ea typeface="MS PGothic" panose="020B0600070205080204" pitchFamily="34" charset="-128"/>
              </a:defRPr>
            </a:lvl3pPr>
            <a:lvl4pPr marL="1600200" indent="-228600">
              <a:defRPr>
                <a:solidFill>
                  <a:schemeClr val="tx1"/>
                </a:solidFill>
                <a:latin typeface="Book Antiqua" panose="02040602050305030304" pitchFamily="18" charset="0"/>
                <a:ea typeface="MS PGothic" panose="020B0600070205080204" pitchFamily="34" charset="-128"/>
              </a:defRPr>
            </a:lvl4pPr>
            <a:lvl5pPr marL="2057400" indent="-228600">
              <a:defRPr>
                <a:solidFill>
                  <a:schemeClr val="tx1"/>
                </a:solidFill>
                <a:latin typeface="Book Antiqua" panose="02040602050305030304" pitchFamily="18" charset="0"/>
                <a:ea typeface="MS PGothic" panose="020B0600070205080204" pitchFamily="34" charset="-128"/>
              </a:defRPr>
            </a:lvl5pPr>
            <a:lvl6pPr marL="25146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6pPr>
            <a:lvl7pPr marL="29718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7pPr>
            <a:lvl8pPr marL="34290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8pPr>
            <a:lvl9pPr marL="38862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9pPr>
          </a:lstStyle>
          <a:p>
            <a:fld id="{BF09C5CD-62CD-412A-90F3-6C82539CC0E6}" type="slidenum">
              <a:rPr lang="en-US" altLang="en-US">
                <a:latin typeface="Calibri" panose="020F0502020204030204" pitchFamily="34" charset="0"/>
              </a:rPr>
              <a:pPr/>
              <a:t>12</a:t>
            </a:fld>
            <a:endParaRPr lang="en-US" altLang="en-US">
              <a:latin typeface="Calibri" panose="020F050202020403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a:extLst>
              <a:ext uri="{FF2B5EF4-FFF2-40B4-BE49-F238E27FC236}">
                <a16:creationId xmlns:a16="http://schemas.microsoft.com/office/drawing/2014/main" id="{46F5378B-2C82-4914-ACDC-AFF0066D8300}"/>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6" name="Notes Placeholder 2">
            <a:extLst>
              <a:ext uri="{FF2B5EF4-FFF2-40B4-BE49-F238E27FC236}">
                <a16:creationId xmlns:a16="http://schemas.microsoft.com/office/drawing/2014/main" id="{24AA0E2B-3E92-4867-BA21-471472418DF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a:t>In order to create an effective persuasive document, you should consider these important steps.  We’ll go over how to accomplish each of these.  Let’s start with audience.</a:t>
            </a:r>
          </a:p>
        </p:txBody>
      </p:sp>
      <p:sp>
        <p:nvSpPr>
          <p:cNvPr id="26627" name="Slide Number Placeholder 3">
            <a:extLst>
              <a:ext uri="{FF2B5EF4-FFF2-40B4-BE49-F238E27FC236}">
                <a16:creationId xmlns:a16="http://schemas.microsoft.com/office/drawing/2014/main" id="{53265247-9BE4-4C75-A9DB-F616203ACDB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Book Antiqua" panose="02040602050305030304" pitchFamily="18" charset="0"/>
                <a:ea typeface="MS PGothic" panose="020B0600070205080204" pitchFamily="34" charset="-128"/>
              </a:defRPr>
            </a:lvl1pPr>
            <a:lvl2pPr marL="742950" indent="-285750">
              <a:defRPr>
                <a:solidFill>
                  <a:schemeClr val="tx1"/>
                </a:solidFill>
                <a:latin typeface="Book Antiqua" panose="02040602050305030304" pitchFamily="18" charset="0"/>
                <a:ea typeface="MS PGothic" panose="020B0600070205080204" pitchFamily="34" charset="-128"/>
              </a:defRPr>
            </a:lvl2pPr>
            <a:lvl3pPr marL="1143000" indent="-228600">
              <a:defRPr>
                <a:solidFill>
                  <a:schemeClr val="tx1"/>
                </a:solidFill>
                <a:latin typeface="Book Antiqua" panose="02040602050305030304" pitchFamily="18" charset="0"/>
                <a:ea typeface="MS PGothic" panose="020B0600070205080204" pitchFamily="34" charset="-128"/>
              </a:defRPr>
            </a:lvl3pPr>
            <a:lvl4pPr marL="1600200" indent="-228600">
              <a:defRPr>
                <a:solidFill>
                  <a:schemeClr val="tx1"/>
                </a:solidFill>
                <a:latin typeface="Book Antiqua" panose="02040602050305030304" pitchFamily="18" charset="0"/>
                <a:ea typeface="MS PGothic" panose="020B0600070205080204" pitchFamily="34" charset="-128"/>
              </a:defRPr>
            </a:lvl4pPr>
            <a:lvl5pPr marL="2057400" indent="-228600">
              <a:defRPr>
                <a:solidFill>
                  <a:schemeClr val="tx1"/>
                </a:solidFill>
                <a:latin typeface="Book Antiqua" panose="02040602050305030304" pitchFamily="18" charset="0"/>
                <a:ea typeface="MS PGothic" panose="020B0600070205080204" pitchFamily="34" charset="-128"/>
              </a:defRPr>
            </a:lvl5pPr>
            <a:lvl6pPr marL="25146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6pPr>
            <a:lvl7pPr marL="29718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7pPr>
            <a:lvl8pPr marL="34290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8pPr>
            <a:lvl9pPr marL="38862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9pPr>
          </a:lstStyle>
          <a:p>
            <a:fld id="{999315CC-09E9-4D6B-8A62-A038D0D0A475}" type="slidenum">
              <a:rPr lang="en-US" altLang="en-US">
                <a:latin typeface="Calibri" panose="020F0502020204030204" pitchFamily="34" charset="0"/>
              </a:rPr>
              <a:pPr/>
              <a:t>13</a:t>
            </a:fld>
            <a:endParaRPr lang="en-US" altLang="en-US">
              <a:latin typeface="Calibri" panose="020F050202020403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a:extLst>
              <a:ext uri="{FF2B5EF4-FFF2-40B4-BE49-F238E27FC236}">
                <a16:creationId xmlns:a16="http://schemas.microsoft.com/office/drawing/2014/main" id="{2CA2125E-90B2-4B58-B38F-FD653D5370F4}"/>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4" name="Notes Placeholder 2">
            <a:extLst>
              <a:ext uri="{FF2B5EF4-FFF2-40B4-BE49-F238E27FC236}">
                <a16:creationId xmlns:a16="http://schemas.microsoft.com/office/drawing/2014/main" id="{4E421953-C2A1-4080-9134-9C3CF444981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a:t>Here are some questions you should ask yourself at the start of any persuasive writing project.</a:t>
            </a:r>
          </a:p>
          <a:p>
            <a:pPr>
              <a:spcBef>
                <a:spcPct val="0"/>
              </a:spcBef>
            </a:pPr>
            <a:endParaRPr lang="en-US" altLang="en-US"/>
          </a:p>
          <a:p>
            <a:pPr>
              <a:spcBef>
                <a:spcPct val="0"/>
              </a:spcBef>
            </a:pPr>
            <a:r>
              <a:rPr lang="en-US" altLang="en-US"/>
              <a:t>It’s important to know something about what your audience believes.  For example, you might use different tactics to persuade an audience who knows little about a topic versus an audience who already has strong beliefs on a topic.  If you understand where your audience is coming from, you can predict how they might react and what kinds of arguments they might find convincing. </a:t>
            </a:r>
          </a:p>
        </p:txBody>
      </p:sp>
      <p:sp>
        <p:nvSpPr>
          <p:cNvPr id="28675" name="Slide Number Placeholder 3">
            <a:extLst>
              <a:ext uri="{FF2B5EF4-FFF2-40B4-BE49-F238E27FC236}">
                <a16:creationId xmlns:a16="http://schemas.microsoft.com/office/drawing/2014/main" id="{EAD7D49C-FCC9-4321-864D-3EEEFE3E332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Book Antiqua" panose="02040602050305030304" pitchFamily="18" charset="0"/>
                <a:ea typeface="MS PGothic" panose="020B0600070205080204" pitchFamily="34" charset="-128"/>
              </a:defRPr>
            </a:lvl1pPr>
            <a:lvl2pPr marL="742950" indent="-285750">
              <a:defRPr>
                <a:solidFill>
                  <a:schemeClr val="tx1"/>
                </a:solidFill>
                <a:latin typeface="Book Antiqua" panose="02040602050305030304" pitchFamily="18" charset="0"/>
                <a:ea typeface="MS PGothic" panose="020B0600070205080204" pitchFamily="34" charset="-128"/>
              </a:defRPr>
            </a:lvl2pPr>
            <a:lvl3pPr marL="1143000" indent="-228600">
              <a:defRPr>
                <a:solidFill>
                  <a:schemeClr val="tx1"/>
                </a:solidFill>
                <a:latin typeface="Book Antiqua" panose="02040602050305030304" pitchFamily="18" charset="0"/>
                <a:ea typeface="MS PGothic" panose="020B0600070205080204" pitchFamily="34" charset="-128"/>
              </a:defRPr>
            </a:lvl3pPr>
            <a:lvl4pPr marL="1600200" indent="-228600">
              <a:defRPr>
                <a:solidFill>
                  <a:schemeClr val="tx1"/>
                </a:solidFill>
                <a:latin typeface="Book Antiqua" panose="02040602050305030304" pitchFamily="18" charset="0"/>
                <a:ea typeface="MS PGothic" panose="020B0600070205080204" pitchFamily="34" charset="-128"/>
              </a:defRPr>
            </a:lvl4pPr>
            <a:lvl5pPr marL="2057400" indent="-228600">
              <a:defRPr>
                <a:solidFill>
                  <a:schemeClr val="tx1"/>
                </a:solidFill>
                <a:latin typeface="Book Antiqua" panose="02040602050305030304" pitchFamily="18" charset="0"/>
                <a:ea typeface="MS PGothic" panose="020B0600070205080204" pitchFamily="34" charset="-128"/>
              </a:defRPr>
            </a:lvl5pPr>
            <a:lvl6pPr marL="25146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6pPr>
            <a:lvl7pPr marL="29718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7pPr>
            <a:lvl8pPr marL="34290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8pPr>
            <a:lvl9pPr marL="38862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9pPr>
          </a:lstStyle>
          <a:p>
            <a:fld id="{816509D5-BC9C-44EE-B888-91C9E77B9D9C}" type="slidenum">
              <a:rPr lang="en-US" altLang="en-US">
                <a:latin typeface="Calibri" panose="020F0502020204030204" pitchFamily="34" charset="0"/>
              </a:rPr>
              <a:pPr/>
              <a:t>14</a:t>
            </a:fld>
            <a:endParaRPr lang="en-US" altLang="en-US">
              <a:latin typeface="Calibri" panose="020F050202020403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a:extLst>
              <a:ext uri="{FF2B5EF4-FFF2-40B4-BE49-F238E27FC236}">
                <a16:creationId xmlns:a16="http://schemas.microsoft.com/office/drawing/2014/main" id="{A7E46C3E-3BF6-4139-B778-440A5F978A4F}"/>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2" name="Notes Placeholder 2">
            <a:extLst>
              <a:ext uri="{FF2B5EF4-FFF2-40B4-BE49-F238E27FC236}">
                <a16:creationId xmlns:a16="http://schemas.microsoft.com/office/drawing/2014/main" id="{9C54181E-4A74-468B-85A4-7B11FAC4C35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a:t>It’s important to back up your argument with plenty of reputable sources and information.  But people make decisions with their hearts as well as their minds.  While you don’t want to become sentimental about your topic, you </a:t>
            </a:r>
            <a:r>
              <a:rPr lang="en-US" altLang="en-US" i="1"/>
              <a:t>do</a:t>
            </a:r>
            <a:r>
              <a:rPr lang="en-US" altLang="en-US"/>
              <a:t> want your audience to be able to relate to your topic and to feel connected to your concern.  If they don’t care about the topic, why should they bother to change their minds?  </a:t>
            </a:r>
          </a:p>
          <a:p>
            <a:pPr>
              <a:spcBef>
                <a:spcPct val="0"/>
              </a:spcBef>
            </a:pPr>
            <a:endParaRPr lang="en-US" altLang="en-US"/>
          </a:p>
          <a:p>
            <a:pPr>
              <a:spcBef>
                <a:spcPct val="0"/>
              </a:spcBef>
            </a:pPr>
            <a:r>
              <a:rPr lang="en-US" altLang="en-US"/>
              <a:t>Here are some ways you can get your audience more involved. People tend to feel more involved in issues that are local or that directly affect them.  For example, if you’re trying to persuade your town to give more funding to local programs for the homeless, paint an accurate but detailed picture of what someone who’s homeless might go through in one day, or discuss in detail the current lack of resources that are available in your area.  </a:t>
            </a:r>
          </a:p>
        </p:txBody>
      </p:sp>
      <p:sp>
        <p:nvSpPr>
          <p:cNvPr id="30723" name="Slide Number Placeholder 3">
            <a:extLst>
              <a:ext uri="{FF2B5EF4-FFF2-40B4-BE49-F238E27FC236}">
                <a16:creationId xmlns:a16="http://schemas.microsoft.com/office/drawing/2014/main" id="{CE544F4C-ED4A-46F7-93EF-ED324D91B4C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Book Antiqua" panose="02040602050305030304" pitchFamily="18" charset="0"/>
                <a:ea typeface="MS PGothic" panose="020B0600070205080204" pitchFamily="34" charset="-128"/>
              </a:defRPr>
            </a:lvl1pPr>
            <a:lvl2pPr marL="742950" indent="-285750">
              <a:defRPr>
                <a:solidFill>
                  <a:schemeClr val="tx1"/>
                </a:solidFill>
                <a:latin typeface="Book Antiqua" panose="02040602050305030304" pitchFamily="18" charset="0"/>
                <a:ea typeface="MS PGothic" panose="020B0600070205080204" pitchFamily="34" charset="-128"/>
              </a:defRPr>
            </a:lvl2pPr>
            <a:lvl3pPr marL="1143000" indent="-228600">
              <a:defRPr>
                <a:solidFill>
                  <a:schemeClr val="tx1"/>
                </a:solidFill>
                <a:latin typeface="Book Antiqua" panose="02040602050305030304" pitchFamily="18" charset="0"/>
                <a:ea typeface="MS PGothic" panose="020B0600070205080204" pitchFamily="34" charset="-128"/>
              </a:defRPr>
            </a:lvl3pPr>
            <a:lvl4pPr marL="1600200" indent="-228600">
              <a:defRPr>
                <a:solidFill>
                  <a:schemeClr val="tx1"/>
                </a:solidFill>
                <a:latin typeface="Book Antiqua" panose="02040602050305030304" pitchFamily="18" charset="0"/>
                <a:ea typeface="MS PGothic" panose="020B0600070205080204" pitchFamily="34" charset="-128"/>
              </a:defRPr>
            </a:lvl4pPr>
            <a:lvl5pPr marL="2057400" indent="-228600">
              <a:defRPr>
                <a:solidFill>
                  <a:schemeClr val="tx1"/>
                </a:solidFill>
                <a:latin typeface="Book Antiqua" panose="02040602050305030304" pitchFamily="18" charset="0"/>
                <a:ea typeface="MS PGothic" panose="020B0600070205080204" pitchFamily="34" charset="-128"/>
              </a:defRPr>
            </a:lvl5pPr>
            <a:lvl6pPr marL="25146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6pPr>
            <a:lvl7pPr marL="29718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7pPr>
            <a:lvl8pPr marL="34290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8pPr>
            <a:lvl9pPr marL="38862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9pPr>
          </a:lstStyle>
          <a:p>
            <a:fld id="{7393111D-7AD8-46AA-89A9-00A3D2EB7D22}" type="slidenum">
              <a:rPr lang="en-US" altLang="en-US">
                <a:latin typeface="Calibri" panose="020F0502020204030204" pitchFamily="34" charset="0"/>
              </a:rPr>
              <a:pPr/>
              <a:t>15</a:t>
            </a:fld>
            <a:endParaRPr lang="en-US" altLang="en-US">
              <a:latin typeface="Calibri" panose="020F050202020403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5736961-1928-4676-AA88-CC76EF190EBB}" type="datetimeFigureOut">
              <a:rPr lang="en-US" smtClean="0"/>
              <a:t>9/22/2021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9766532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9/22/2021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74070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9/22/2021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703596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9/22/2021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9418067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736961-1928-4676-AA88-CC76EF190EBB}" type="datetimeFigureOut">
              <a:rPr lang="en-US" smtClean="0"/>
              <a:t>9/22/2021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4118438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5736961-1928-4676-AA88-CC76EF190EBB}" type="datetimeFigureOut">
              <a:rPr lang="en-US" smtClean="0"/>
              <a:t>9/22/2021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750172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5736961-1928-4676-AA88-CC76EF190EBB}" type="datetimeFigureOut">
              <a:rPr lang="en-US" smtClean="0"/>
              <a:t>9/22/2021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24415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5736961-1928-4676-AA88-CC76EF190EBB}" type="datetimeFigureOut">
              <a:rPr lang="en-US" smtClean="0"/>
              <a:t>9/22/2021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183445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736961-1928-4676-AA88-CC76EF190EBB}" type="datetimeFigureOut">
              <a:rPr lang="en-US" smtClean="0"/>
              <a:t>9/22/2021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33048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9/22/2021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18779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9/22/2021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424133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736961-1928-4676-AA88-CC76EF190EBB}" type="datetimeFigureOut">
              <a:rPr lang="en-US" smtClean="0"/>
              <a:t>9/22/2021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C8B336-2B18-4950-B14C-642076AB2394}" type="slidenum">
              <a:rPr lang="en-US" smtClean="0"/>
              <a:t>‹#›</a:t>
            </a:fld>
            <a:endParaRPr lang="en-US"/>
          </a:p>
        </p:txBody>
      </p:sp>
    </p:spTree>
    <p:extLst>
      <p:ext uri="{BB962C8B-B14F-4D97-AF65-F5344CB8AC3E}">
        <p14:creationId xmlns:p14="http://schemas.microsoft.com/office/powerpoint/2010/main" val="30559880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s://docs.google.com/document/d/1PNz0foJlHuclRgK7QKa353E7YomW-N3EQUUM8tUk7OA/edit"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29552"/>
            <a:ext cx="9144000" cy="1912983"/>
          </a:xfrm>
        </p:spPr>
        <p:txBody>
          <a:bodyPr>
            <a:normAutofit/>
          </a:bodyPr>
          <a:lstStyle/>
          <a:p>
            <a:pPr marL="0" marR="0">
              <a:spcBef>
                <a:spcPts val="0"/>
              </a:spcBef>
              <a:spcAft>
                <a:spcPts val="0"/>
              </a:spcAft>
            </a:pPr>
            <a:r>
              <a:rPr lang="en-US" b="1" dirty="0">
                <a:effectLst/>
                <a:ea typeface="Times New Roman" panose="02020603050405020304" pitchFamily="18" charset="0"/>
              </a:rPr>
              <a:t>ENG 1121 </a:t>
            </a:r>
            <a:br>
              <a:rPr lang="en-US" b="1" dirty="0">
                <a:effectLst/>
                <a:ea typeface="Times New Roman" panose="02020603050405020304" pitchFamily="18" charset="0"/>
              </a:rPr>
            </a:br>
            <a:r>
              <a:rPr lang="en-US" b="1" dirty="0">
                <a:effectLst/>
                <a:ea typeface="Times New Roman" panose="02020603050405020304" pitchFamily="18" charset="0"/>
              </a:rPr>
              <a:t>English Composition 2 </a:t>
            </a:r>
            <a:endParaRPr lang="en-US" dirty="0">
              <a:cs typeface="Times New Roman" panose="02020603050405020304" pitchFamily="18" charset="0"/>
            </a:endParaRPr>
          </a:p>
        </p:txBody>
      </p:sp>
      <p:sp>
        <p:nvSpPr>
          <p:cNvPr id="3" name="Subtitle 2"/>
          <p:cNvSpPr>
            <a:spLocks noGrp="1"/>
          </p:cNvSpPr>
          <p:nvPr>
            <p:ph type="subTitle" idx="1"/>
          </p:nvPr>
        </p:nvSpPr>
        <p:spPr>
          <a:xfrm>
            <a:off x="1524000" y="4125127"/>
            <a:ext cx="9144000" cy="1975421"/>
          </a:xfrm>
        </p:spPr>
        <p:txBody>
          <a:bodyPr>
            <a:normAutofit fontScale="62500" lnSpcReduction="20000"/>
          </a:bodyPr>
          <a:lstStyle/>
          <a:p>
            <a:r>
              <a:rPr lang="en-US" sz="5400" i="1" dirty="0">
                <a:cs typeface="Times New Roman" panose="02020603050405020304" pitchFamily="18" charset="0"/>
              </a:rPr>
              <a:t>Objectives, Part 1</a:t>
            </a:r>
          </a:p>
          <a:p>
            <a:r>
              <a:rPr lang="en-US" sz="4100" dirty="0">
                <a:cs typeface="Times New Roman" panose="02020603050405020304" pitchFamily="18" charset="0"/>
              </a:rPr>
              <a:t>Discuss Wollstonecraft’s work</a:t>
            </a:r>
          </a:p>
          <a:p>
            <a:r>
              <a:rPr lang="en-US" sz="4100" dirty="0">
                <a:cs typeface="Times New Roman" panose="02020603050405020304" pitchFamily="18" charset="0"/>
              </a:rPr>
              <a:t>Discuss Young’s work</a:t>
            </a:r>
          </a:p>
          <a:p>
            <a:r>
              <a:rPr lang="en-US" sz="4100" dirty="0">
                <a:cs typeface="Times New Roman" panose="02020603050405020304" pitchFamily="18" charset="0"/>
              </a:rPr>
              <a:t>Discuss how they shared their DCs &amp; issues in different genres</a:t>
            </a:r>
          </a:p>
          <a:p>
            <a:endParaRPr lang="en-US" sz="4100" dirty="0">
              <a:cs typeface="Times New Roman" panose="02020603050405020304" pitchFamily="18" charset="0"/>
            </a:endParaRPr>
          </a:p>
          <a:p>
            <a:endParaRPr lang="en-US" sz="4100" dirty="0">
              <a:cs typeface="Times New Roman" panose="02020603050405020304" pitchFamily="18" charset="0"/>
            </a:endParaRPr>
          </a:p>
        </p:txBody>
      </p:sp>
      <p:pic>
        <p:nvPicPr>
          <p:cNvPr id="1026" name="Picture 2" descr="https://upload.wikimedia.org/wikipedia/en/3/30/City_Tech.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4532" y="206486"/>
            <a:ext cx="2114550" cy="2695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55013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AB814D-7061-44C2-9117-146BA08DEC88}"/>
              </a:ext>
            </a:extLst>
          </p:cNvPr>
          <p:cNvSpPr>
            <a:spLocks noGrp="1"/>
          </p:cNvSpPr>
          <p:nvPr>
            <p:ph type="title"/>
          </p:nvPr>
        </p:nvSpPr>
        <p:spPr>
          <a:xfrm>
            <a:off x="481013" y="3752849"/>
            <a:ext cx="3290887" cy="2452687"/>
          </a:xfrm>
        </p:spPr>
        <p:txBody>
          <a:bodyPr anchor="ctr">
            <a:normAutofit/>
          </a:bodyPr>
          <a:lstStyle/>
          <a:p>
            <a:r>
              <a:rPr lang="en-US" sz="2800" dirty="0"/>
              <a:t>Research is formalized curiosity. It is poking and prying with a purpose.</a:t>
            </a:r>
            <a:br>
              <a:rPr lang="en-US" sz="2800" dirty="0"/>
            </a:br>
            <a:r>
              <a:rPr lang="en-US" sz="2800" dirty="0"/>
              <a:t> – Zora Neale Hurston</a:t>
            </a:r>
          </a:p>
        </p:txBody>
      </p:sp>
      <p:pic>
        <p:nvPicPr>
          <p:cNvPr id="1026" name="Picture 2" descr="curiosity word in letterpress type - Thunderhead Works">
            <a:extLst>
              <a:ext uri="{FF2B5EF4-FFF2-40B4-BE49-F238E27FC236}">
                <a16:creationId xmlns:a16="http://schemas.microsoft.com/office/drawing/2014/main" id="{29A40AE3-63E3-4C6D-91C8-A147A18CC4D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121" b="23710"/>
          <a:stretch/>
        </p:blipFill>
        <p:spPr bwMode="auto">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7DCDAC02-0857-4C92-B9EE-55A705D3CB1E}"/>
              </a:ext>
            </a:extLst>
          </p:cNvPr>
          <p:cNvSpPr>
            <a:spLocks noGrp="1"/>
          </p:cNvSpPr>
          <p:nvPr>
            <p:ph idx="1"/>
          </p:nvPr>
        </p:nvSpPr>
        <p:spPr>
          <a:xfrm>
            <a:off x="4223982" y="3752850"/>
            <a:ext cx="7485413" cy="2452687"/>
          </a:xfrm>
        </p:spPr>
        <p:txBody>
          <a:bodyPr anchor="ctr">
            <a:normAutofit/>
          </a:bodyPr>
          <a:lstStyle/>
          <a:p>
            <a:pPr marL="0" indent="0">
              <a:buNone/>
            </a:pPr>
            <a:r>
              <a:rPr lang="en-US" sz="1800" dirty="0"/>
              <a:t>For five minutes, I want everyone to research the name “Zora Neale Hurston” on their own.</a:t>
            </a:r>
          </a:p>
          <a:p>
            <a:pPr marL="0" indent="0">
              <a:buNone/>
            </a:pPr>
            <a:r>
              <a:rPr lang="en-US" sz="1800" dirty="0"/>
              <a:t>Find out the who, what, when, and where about this person.</a:t>
            </a:r>
          </a:p>
          <a:p>
            <a:pPr marL="0" indent="0">
              <a:buNone/>
            </a:pPr>
            <a:r>
              <a:rPr lang="en-US" sz="1800" dirty="0"/>
              <a:t>When time’s up, put ONE detail in the chat box. </a:t>
            </a:r>
          </a:p>
        </p:txBody>
      </p:sp>
    </p:spTree>
    <p:extLst>
      <p:ext uri="{BB962C8B-B14F-4D97-AF65-F5344CB8AC3E}">
        <p14:creationId xmlns:p14="http://schemas.microsoft.com/office/powerpoint/2010/main" val="280073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8FC9BE17-9A7B-462D-AE50-3D87773873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Magnifying glass on clear background">
            <a:extLst>
              <a:ext uri="{FF2B5EF4-FFF2-40B4-BE49-F238E27FC236}">
                <a16:creationId xmlns:a16="http://schemas.microsoft.com/office/drawing/2014/main" id="{36084BAD-0B88-467B-9BA2-04C2FAC448B1}"/>
              </a:ext>
            </a:extLst>
          </p:cNvPr>
          <p:cNvPicPr>
            <a:picLocks noChangeAspect="1"/>
          </p:cNvPicPr>
          <p:nvPr/>
        </p:nvPicPr>
        <p:blipFill rotWithShape="1">
          <a:blip r:embed="rId2"/>
          <a:srcRect l="12799" r="10500" b="9091"/>
          <a:stretch/>
        </p:blipFill>
        <p:spPr>
          <a:xfrm>
            <a:off x="3522468" y="10"/>
            <a:ext cx="8669532" cy="6857990"/>
          </a:xfrm>
          <a:prstGeom prst="rect">
            <a:avLst/>
          </a:prstGeom>
        </p:spPr>
      </p:pic>
      <p:sp>
        <p:nvSpPr>
          <p:cNvPr id="12" name="Rectangle 11">
            <a:extLst>
              <a:ext uri="{FF2B5EF4-FFF2-40B4-BE49-F238E27FC236}">
                <a16:creationId xmlns:a16="http://schemas.microsoft.com/office/drawing/2014/main" id="{3EBE8569-6AEC-4B8C-8D53-2DE337CDBA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BAD3A0A2-5B3D-436B-B034-540BCD74EF9C}"/>
              </a:ext>
            </a:extLst>
          </p:cNvPr>
          <p:cNvSpPr>
            <a:spLocks noGrp="1"/>
          </p:cNvSpPr>
          <p:nvPr>
            <p:ph type="title"/>
          </p:nvPr>
        </p:nvSpPr>
        <p:spPr>
          <a:xfrm>
            <a:off x="371094" y="1161288"/>
            <a:ext cx="3438144" cy="1124712"/>
          </a:xfrm>
        </p:spPr>
        <p:txBody>
          <a:bodyPr anchor="b">
            <a:normAutofit/>
          </a:bodyPr>
          <a:lstStyle/>
          <a:p>
            <a:r>
              <a:rPr lang="en-US" sz="2800"/>
              <a:t>Research is formalized curiosity</a:t>
            </a:r>
          </a:p>
        </p:txBody>
      </p:sp>
      <p:sp>
        <p:nvSpPr>
          <p:cNvPr id="14" name="Rectangle 13">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6" name="Rectangle 15">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9144"/>
          </a:xfrm>
          <a:prstGeom prst="rect">
            <a:avLst/>
          </a:prstGeom>
          <a:solidFill>
            <a:srgbClr val="D5D5D5"/>
          </a:solidFill>
          <a:ln w="3175">
            <a:solidFill>
              <a:srgbClr val="D5D5D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713127B7-9005-49F9-8633-2624275CCA6A}"/>
              </a:ext>
            </a:extLst>
          </p:cNvPr>
          <p:cNvSpPr>
            <a:spLocks noGrp="1"/>
          </p:cNvSpPr>
          <p:nvPr>
            <p:ph idx="1"/>
          </p:nvPr>
        </p:nvSpPr>
        <p:spPr>
          <a:xfrm>
            <a:off x="371093" y="2718054"/>
            <a:ext cx="4309061" cy="3207258"/>
          </a:xfrm>
        </p:spPr>
        <p:txBody>
          <a:bodyPr anchor="t">
            <a:normAutofit/>
          </a:bodyPr>
          <a:lstStyle/>
          <a:p>
            <a:r>
              <a:rPr lang="en-US" sz="1400" dirty="0"/>
              <a:t>By now, you’ve identified the discourse community and the issue you want to address in either a letter or speech.</a:t>
            </a:r>
          </a:p>
          <a:p>
            <a:r>
              <a:rPr lang="en-US" sz="1400" dirty="0"/>
              <a:t>You need to have at least two sources that you use in your letter or speech. These can be interviews you’ve conducted, news sources, or data you’ve gathered.</a:t>
            </a:r>
          </a:p>
          <a:p>
            <a:r>
              <a:rPr lang="en-US" sz="1400" dirty="0"/>
              <a:t>Let’s go over some ways of using </a:t>
            </a:r>
            <a:r>
              <a:rPr lang="en-US" sz="1400" b="1" dirty="0"/>
              <a:t>research</a:t>
            </a:r>
            <a:r>
              <a:rPr lang="en-US" sz="1400" dirty="0"/>
              <a:t> to </a:t>
            </a:r>
            <a:r>
              <a:rPr lang="en-US" sz="1400" b="1" dirty="0"/>
              <a:t>persuade</a:t>
            </a:r>
            <a:r>
              <a:rPr lang="en-US" sz="1400" dirty="0"/>
              <a:t> your audience!</a:t>
            </a:r>
          </a:p>
          <a:p>
            <a:r>
              <a:rPr lang="en-US" sz="1400" dirty="0"/>
              <a:t>The following slides are from the Purdue Online Writing Lab (or OWL). They’ve been edited for length. </a:t>
            </a:r>
          </a:p>
        </p:txBody>
      </p:sp>
    </p:spTree>
    <p:extLst>
      <p:ext uri="{BB962C8B-B14F-4D97-AF65-F5344CB8AC3E}">
        <p14:creationId xmlns:p14="http://schemas.microsoft.com/office/powerpoint/2010/main" val="2823353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7" name="Group 7">
            <a:extLst>
              <a:ext uri="{FF2B5EF4-FFF2-40B4-BE49-F238E27FC236}">
                <a16:creationId xmlns:a16="http://schemas.microsoft.com/office/drawing/2014/main" id="{36DCDBD3-F703-4551-A761-7B60E68D3518}"/>
              </a:ext>
            </a:extLst>
          </p:cNvPr>
          <p:cNvGrpSpPr>
            <a:grpSpLocks/>
          </p:cNvGrpSpPr>
          <p:nvPr/>
        </p:nvGrpSpPr>
        <p:grpSpPr bwMode="auto">
          <a:xfrm>
            <a:off x="2652713" y="1"/>
            <a:ext cx="6773862" cy="2022475"/>
            <a:chOff x="0" y="0"/>
            <a:chExt cx="9144000" cy="2762588"/>
          </a:xfrm>
        </p:grpSpPr>
        <p:grpSp>
          <p:nvGrpSpPr>
            <p:cNvPr id="4099" name="Group 1">
              <a:extLst>
                <a:ext uri="{FF2B5EF4-FFF2-40B4-BE49-F238E27FC236}">
                  <a16:creationId xmlns:a16="http://schemas.microsoft.com/office/drawing/2014/main" id="{0306815B-083E-4FBA-A43C-0ABD1A9D0143}"/>
                </a:ext>
              </a:extLst>
            </p:cNvPr>
            <p:cNvGrpSpPr>
              <a:grpSpLocks/>
            </p:cNvGrpSpPr>
            <p:nvPr/>
          </p:nvGrpSpPr>
          <p:grpSpPr bwMode="auto">
            <a:xfrm>
              <a:off x="0" y="0"/>
              <a:ext cx="9144000" cy="2762588"/>
              <a:chOff x="0" y="2220850"/>
              <a:chExt cx="9144000" cy="2762588"/>
            </a:xfrm>
          </p:grpSpPr>
          <p:sp>
            <p:nvSpPr>
              <p:cNvPr id="3" name="Rectangle 2">
                <a:extLst>
                  <a:ext uri="{FF2B5EF4-FFF2-40B4-BE49-F238E27FC236}">
                    <a16:creationId xmlns:a16="http://schemas.microsoft.com/office/drawing/2014/main" id="{015441F7-1FE4-486A-8347-ADCDF2E89AE2}"/>
                  </a:ext>
                </a:extLst>
              </p:cNvPr>
              <p:cNvSpPr>
                <a:spLocks noChangeArrowheads="1"/>
              </p:cNvSpPr>
              <p:nvPr/>
            </p:nvSpPr>
            <p:spPr bwMode="auto">
              <a:xfrm>
                <a:off x="0" y="3193655"/>
                <a:ext cx="9144000" cy="1188335"/>
              </a:xfrm>
              <a:prstGeom prst="rect">
                <a:avLst/>
              </a:prstGeom>
              <a:solidFill>
                <a:srgbClr val="F28B16"/>
              </a:solidFill>
              <a:ln w="9525">
                <a:solidFill>
                  <a:srgbClr val="9FD62E"/>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endParaRPr>
              </a:p>
            </p:txBody>
          </p:sp>
          <p:pic>
            <p:nvPicPr>
              <p:cNvPr id="4102" name="Picture 3" descr="High-Rez-OWL-Logo.png">
                <a:extLst>
                  <a:ext uri="{FF2B5EF4-FFF2-40B4-BE49-F238E27FC236}">
                    <a16:creationId xmlns:a16="http://schemas.microsoft.com/office/drawing/2014/main" id="{1E8F3102-A6F3-428D-9118-832F515E585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2220850"/>
                <a:ext cx="4285297" cy="276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100" name="TextBox 6">
              <a:extLst>
                <a:ext uri="{FF2B5EF4-FFF2-40B4-BE49-F238E27FC236}">
                  <a16:creationId xmlns:a16="http://schemas.microsoft.com/office/drawing/2014/main" id="{65A4F379-9D53-478B-BABF-3D7A22E3359D}"/>
                </a:ext>
              </a:extLst>
            </p:cNvPr>
            <p:cNvSpPr txBox="1">
              <a:spLocks noChangeArrowheads="1"/>
            </p:cNvSpPr>
            <p:nvPr/>
          </p:nvSpPr>
          <p:spPr bwMode="auto">
            <a:xfrm>
              <a:off x="4451684" y="999226"/>
              <a:ext cx="4692316" cy="1135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Book Antiqua" panose="02040602050305030304" pitchFamily="18" charset="0"/>
                  <a:ea typeface="MS PGothic" panose="020B0600070205080204" pitchFamily="34" charset="-128"/>
                </a:defRPr>
              </a:lvl1pPr>
              <a:lvl2pPr marL="742950" indent="-285750">
                <a:defRPr>
                  <a:solidFill>
                    <a:schemeClr val="tx1"/>
                  </a:solidFill>
                  <a:latin typeface="Book Antiqua" panose="02040602050305030304" pitchFamily="18" charset="0"/>
                  <a:ea typeface="MS PGothic" panose="020B0600070205080204" pitchFamily="34" charset="-128"/>
                </a:defRPr>
              </a:lvl2pPr>
              <a:lvl3pPr marL="1143000" indent="-228600">
                <a:defRPr>
                  <a:solidFill>
                    <a:schemeClr val="tx1"/>
                  </a:solidFill>
                  <a:latin typeface="Book Antiqua" panose="02040602050305030304" pitchFamily="18" charset="0"/>
                  <a:ea typeface="MS PGothic" panose="020B0600070205080204" pitchFamily="34" charset="-128"/>
                </a:defRPr>
              </a:lvl3pPr>
              <a:lvl4pPr marL="1600200" indent="-228600">
                <a:defRPr>
                  <a:solidFill>
                    <a:schemeClr val="tx1"/>
                  </a:solidFill>
                  <a:latin typeface="Book Antiqua" panose="02040602050305030304" pitchFamily="18" charset="0"/>
                  <a:ea typeface="MS PGothic" panose="020B0600070205080204" pitchFamily="34" charset="-128"/>
                </a:defRPr>
              </a:lvl4pPr>
              <a:lvl5pPr marL="2057400" indent="-228600">
                <a:defRPr>
                  <a:solidFill>
                    <a:schemeClr val="tx1"/>
                  </a:solidFill>
                  <a:latin typeface="Book Antiqua" panose="02040602050305030304" pitchFamily="18" charset="0"/>
                  <a:ea typeface="MS PGothic" panose="020B0600070205080204" pitchFamily="34" charset="-128"/>
                </a:defRPr>
              </a:lvl5pPr>
              <a:lvl6pPr marL="25146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6pPr>
              <a:lvl7pPr marL="29718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7pPr>
              <a:lvl8pPr marL="34290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8pPr>
              <a:lvl9pPr marL="38862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9pPr>
            </a:lstStyle>
            <a:p>
              <a:r>
                <a:rPr lang="en-US" altLang="en-US" sz="2400"/>
                <a:t>What is Persuasive </a:t>
              </a:r>
            </a:p>
            <a:p>
              <a:r>
                <a:rPr lang="en-US" altLang="en-US" sz="2400"/>
                <a:t>Writing?</a:t>
              </a:r>
            </a:p>
          </p:txBody>
        </p:sp>
      </p:grpSp>
      <p:sp>
        <p:nvSpPr>
          <p:cNvPr id="4098" name="TextBox 5">
            <a:extLst>
              <a:ext uri="{FF2B5EF4-FFF2-40B4-BE49-F238E27FC236}">
                <a16:creationId xmlns:a16="http://schemas.microsoft.com/office/drawing/2014/main" id="{EC487ADD-B997-4E49-883F-B73009DDF452}"/>
              </a:ext>
            </a:extLst>
          </p:cNvPr>
          <p:cNvSpPr txBox="1">
            <a:spLocks noChangeArrowheads="1"/>
          </p:cNvSpPr>
          <p:nvPr/>
        </p:nvSpPr>
        <p:spPr bwMode="auto">
          <a:xfrm>
            <a:off x="2652713" y="2216150"/>
            <a:ext cx="6773862"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Book Antiqua" panose="02040602050305030304" pitchFamily="18" charset="0"/>
                <a:ea typeface="MS PGothic" panose="020B0600070205080204" pitchFamily="34" charset="-128"/>
              </a:defRPr>
            </a:lvl1pPr>
            <a:lvl2pPr marL="742950" indent="-285750">
              <a:defRPr>
                <a:solidFill>
                  <a:schemeClr val="tx1"/>
                </a:solidFill>
                <a:latin typeface="Book Antiqua" panose="02040602050305030304" pitchFamily="18" charset="0"/>
                <a:ea typeface="MS PGothic" panose="020B0600070205080204" pitchFamily="34" charset="-128"/>
              </a:defRPr>
            </a:lvl2pPr>
            <a:lvl3pPr marL="1143000" indent="-228600">
              <a:defRPr>
                <a:solidFill>
                  <a:schemeClr val="tx1"/>
                </a:solidFill>
                <a:latin typeface="Book Antiqua" panose="02040602050305030304" pitchFamily="18" charset="0"/>
                <a:ea typeface="MS PGothic" panose="020B0600070205080204" pitchFamily="34" charset="-128"/>
              </a:defRPr>
            </a:lvl3pPr>
            <a:lvl4pPr marL="1600200" indent="-228600">
              <a:defRPr>
                <a:solidFill>
                  <a:schemeClr val="tx1"/>
                </a:solidFill>
                <a:latin typeface="Book Antiqua" panose="02040602050305030304" pitchFamily="18" charset="0"/>
                <a:ea typeface="MS PGothic" panose="020B0600070205080204" pitchFamily="34" charset="-128"/>
              </a:defRPr>
            </a:lvl4pPr>
            <a:lvl5pPr marL="2057400" indent="-228600">
              <a:defRPr>
                <a:solidFill>
                  <a:schemeClr val="tx1"/>
                </a:solidFill>
                <a:latin typeface="Book Antiqua" panose="02040602050305030304" pitchFamily="18" charset="0"/>
                <a:ea typeface="MS PGothic" panose="020B0600070205080204" pitchFamily="34" charset="-128"/>
              </a:defRPr>
            </a:lvl5pPr>
            <a:lvl6pPr marL="25146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6pPr>
            <a:lvl7pPr marL="29718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7pPr>
            <a:lvl8pPr marL="34290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8pPr>
            <a:lvl9pPr marL="38862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9pPr>
          </a:lstStyle>
          <a:p>
            <a:pPr>
              <a:lnSpc>
                <a:spcPct val="150000"/>
              </a:lnSpc>
            </a:pPr>
            <a:r>
              <a:rPr lang="en-US" altLang="en-US" sz="2000" b="1" dirty="0">
                <a:latin typeface="Optima" charset="0"/>
              </a:rPr>
              <a:t>Persuasive writing </a:t>
            </a:r>
            <a:r>
              <a:rPr lang="en-US" altLang="en-US" sz="2000" dirty="0">
                <a:latin typeface="Optima" charset="0"/>
              </a:rPr>
              <a:t>seeks to convince its readers to embrace the point-of-view presented by appealing to the audience’s </a:t>
            </a:r>
            <a:r>
              <a:rPr lang="en-US" altLang="en-US" sz="2000" dirty="0">
                <a:solidFill>
                  <a:srgbClr val="0070C0"/>
                </a:solidFill>
                <a:latin typeface="Optima" charset="0"/>
              </a:rPr>
              <a:t>reason</a:t>
            </a:r>
            <a:r>
              <a:rPr lang="en-US" altLang="en-US" sz="2000" dirty="0">
                <a:latin typeface="Optima" charset="0"/>
              </a:rPr>
              <a:t> and understanding through </a:t>
            </a:r>
            <a:r>
              <a:rPr lang="en-US" altLang="en-US" sz="2000" dirty="0">
                <a:solidFill>
                  <a:srgbClr val="0070C0"/>
                </a:solidFill>
                <a:latin typeface="Optima" charset="0"/>
              </a:rPr>
              <a:t>argument</a:t>
            </a:r>
            <a:r>
              <a:rPr lang="en-US" altLang="en-US" sz="2000" dirty="0">
                <a:latin typeface="Optima" charset="0"/>
              </a:rPr>
              <a:t> and/or </a:t>
            </a:r>
            <a:r>
              <a:rPr lang="en-US" altLang="en-US" sz="2000" dirty="0">
                <a:solidFill>
                  <a:srgbClr val="0070C0"/>
                </a:solidFill>
                <a:latin typeface="Optima" charset="0"/>
              </a:rPr>
              <a:t>entreaty</a:t>
            </a:r>
            <a:r>
              <a:rPr lang="en-US" altLang="en-US" sz="2000" dirty="0">
                <a:latin typeface="Optima" charset="0"/>
              </a:rPr>
              <a:t>.</a:t>
            </a:r>
          </a:p>
          <a:p>
            <a:pPr lvl="1">
              <a:buFont typeface="Arial" panose="020B0604020202020204" pitchFamily="34" charset="0"/>
              <a:buChar char="•"/>
            </a:pPr>
            <a:endParaRPr lang="en-US" altLang="en-US" dirty="0">
              <a:latin typeface="Optima"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98">
                                            <p:txEl>
                                              <p:pRg st="0" end="0"/>
                                            </p:txEl>
                                          </p:spTgt>
                                        </p:tgtEl>
                                        <p:attrNameLst>
                                          <p:attrName>style.visibility</p:attrName>
                                        </p:attrNameLst>
                                      </p:cBhvr>
                                      <p:to>
                                        <p:strVal val="visible"/>
                                      </p:to>
                                    </p:set>
                                    <p:animEffect transition="in" filter="fade">
                                      <p:cBhvr>
                                        <p:cTn id="7" dur="500"/>
                                        <p:tgtEl>
                                          <p:spTgt spid="409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45" name="Group 7">
            <a:extLst>
              <a:ext uri="{FF2B5EF4-FFF2-40B4-BE49-F238E27FC236}">
                <a16:creationId xmlns:a16="http://schemas.microsoft.com/office/drawing/2014/main" id="{2F0DFDBF-88F6-4AA3-A267-05F1A3102DEA}"/>
              </a:ext>
            </a:extLst>
          </p:cNvPr>
          <p:cNvGrpSpPr>
            <a:grpSpLocks/>
          </p:cNvGrpSpPr>
          <p:nvPr/>
        </p:nvGrpSpPr>
        <p:grpSpPr bwMode="auto">
          <a:xfrm>
            <a:off x="2652713" y="1"/>
            <a:ext cx="6773862" cy="2022475"/>
            <a:chOff x="0" y="0"/>
            <a:chExt cx="9144000" cy="2762588"/>
          </a:xfrm>
        </p:grpSpPr>
        <p:grpSp>
          <p:nvGrpSpPr>
            <p:cNvPr id="6147" name="Group 1">
              <a:extLst>
                <a:ext uri="{FF2B5EF4-FFF2-40B4-BE49-F238E27FC236}">
                  <a16:creationId xmlns:a16="http://schemas.microsoft.com/office/drawing/2014/main" id="{EAF69F40-C306-402A-80BE-60A90E71326B}"/>
                </a:ext>
              </a:extLst>
            </p:cNvPr>
            <p:cNvGrpSpPr>
              <a:grpSpLocks/>
            </p:cNvGrpSpPr>
            <p:nvPr/>
          </p:nvGrpSpPr>
          <p:grpSpPr bwMode="auto">
            <a:xfrm>
              <a:off x="0" y="0"/>
              <a:ext cx="9144000" cy="2762588"/>
              <a:chOff x="0" y="2220850"/>
              <a:chExt cx="9144000" cy="2762588"/>
            </a:xfrm>
          </p:grpSpPr>
          <p:sp>
            <p:nvSpPr>
              <p:cNvPr id="3" name="Rectangle 2">
                <a:extLst>
                  <a:ext uri="{FF2B5EF4-FFF2-40B4-BE49-F238E27FC236}">
                    <a16:creationId xmlns:a16="http://schemas.microsoft.com/office/drawing/2014/main" id="{CC00BE25-8AE7-4A72-9AD8-B3478EAFDEE9}"/>
                  </a:ext>
                </a:extLst>
              </p:cNvPr>
              <p:cNvSpPr>
                <a:spLocks noChangeArrowheads="1"/>
              </p:cNvSpPr>
              <p:nvPr/>
            </p:nvSpPr>
            <p:spPr bwMode="auto">
              <a:xfrm>
                <a:off x="0" y="3193655"/>
                <a:ext cx="9144000" cy="1188335"/>
              </a:xfrm>
              <a:prstGeom prst="rect">
                <a:avLst/>
              </a:prstGeom>
              <a:solidFill>
                <a:srgbClr val="F28B16"/>
              </a:solidFill>
              <a:ln w="9525">
                <a:solidFill>
                  <a:srgbClr val="9FD62E"/>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endParaRPr>
              </a:p>
            </p:txBody>
          </p:sp>
          <p:pic>
            <p:nvPicPr>
              <p:cNvPr id="6150" name="Picture 3" descr="High-Rez-OWL-Logo.png">
                <a:extLst>
                  <a:ext uri="{FF2B5EF4-FFF2-40B4-BE49-F238E27FC236}">
                    <a16:creationId xmlns:a16="http://schemas.microsoft.com/office/drawing/2014/main" id="{B48225D2-75D7-4C54-AB91-22049CD8DDB4}"/>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2220850"/>
                <a:ext cx="4285297" cy="276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148" name="TextBox 6">
              <a:extLst>
                <a:ext uri="{FF2B5EF4-FFF2-40B4-BE49-F238E27FC236}">
                  <a16:creationId xmlns:a16="http://schemas.microsoft.com/office/drawing/2014/main" id="{757F483A-7A7A-4F8C-A26B-7C2B6BD46565}"/>
                </a:ext>
              </a:extLst>
            </p:cNvPr>
            <p:cNvSpPr txBox="1">
              <a:spLocks noChangeArrowheads="1"/>
            </p:cNvSpPr>
            <p:nvPr/>
          </p:nvSpPr>
          <p:spPr bwMode="auto">
            <a:xfrm>
              <a:off x="4451684" y="999226"/>
              <a:ext cx="4692316" cy="1135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Book Antiqua" panose="02040602050305030304" pitchFamily="18" charset="0"/>
                  <a:ea typeface="MS PGothic" panose="020B0600070205080204" pitchFamily="34" charset="-128"/>
                </a:defRPr>
              </a:lvl1pPr>
              <a:lvl2pPr marL="742950" indent="-285750">
                <a:defRPr>
                  <a:solidFill>
                    <a:schemeClr val="tx1"/>
                  </a:solidFill>
                  <a:latin typeface="Book Antiqua" panose="02040602050305030304" pitchFamily="18" charset="0"/>
                  <a:ea typeface="MS PGothic" panose="020B0600070205080204" pitchFamily="34" charset="-128"/>
                </a:defRPr>
              </a:lvl2pPr>
              <a:lvl3pPr marL="1143000" indent="-228600">
                <a:defRPr>
                  <a:solidFill>
                    <a:schemeClr val="tx1"/>
                  </a:solidFill>
                  <a:latin typeface="Book Antiqua" panose="02040602050305030304" pitchFamily="18" charset="0"/>
                  <a:ea typeface="MS PGothic" panose="020B0600070205080204" pitchFamily="34" charset="-128"/>
                </a:defRPr>
              </a:lvl3pPr>
              <a:lvl4pPr marL="1600200" indent="-228600">
                <a:defRPr>
                  <a:solidFill>
                    <a:schemeClr val="tx1"/>
                  </a:solidFill>
                  <a:latin typeface="Book Antiqua" panose="02040602050305030304" pitchFamily="18" charset="0"/>
                  <a:ea typeface="MS PGothic" panose="020B0600070205080204" pitchFamily="34" charset="-128"/>
                </a:defRPr>
              </a:lvl4pPr>
              <a:lvl5pPr marL="2057400" indent="-228600">
                <a:defRPr>
                  <a:solidFill>
                    <a:schemeClr val="tx1"/>
                  </a:solidFill>
                  <a:latin typeface="Book Antiqua" panose="02040602050305030304" pitchFamily="18" charset="0"/>
                  <a:ea typeface="MS PGothic" panose="020B0600070205080204" pitchFamily="34" charset="-128"/>
                </a:defRPr>
              </a:lvl5pPr>
              <a:lvl6pPr marL="25146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6pPr>
              <a:lvl7pPr marL="29718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7pPr>
              <a:lvl8pPr marL="34290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8pPr>
              <a:lvl9pPr marL="38862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9pPr>
            </a:lstStyle>
            <a:p>
              <a:r>
                <a:rPr lang="en-US" altLang="en-US" sz="2400"/>
                <a:t>Steps for Effective Persuasion</a:t>
              </a:r>
            </a:p>
          </p:txBody>
        </p:sp>
      </p:grpSp>
      <p:sp>
        <p:nvSpPr>
          <p:cNvPr id="6146" name="TextBox 5">
            <a:extLst>
              <a:ext uri="{FF2B5EF4-FFF2-40B4-BE49-F238E27FC236}">
                <a16:creationId xmlns:a16="http://schemas.microsoft.com/office/drawing/2014/main" id="{7ABD10C9-7316-4C7C-8CC1-2A8A7EC77C80}"/>
              </a:ext>
            </a:extLst>
          </p:cNvPr>
          <p:cNvSpPr txBox="1">
            <a:spLocks noChangeArrowheads="1"/>
          </p:cNvSpPr>
          <p:nvPr/>
        </p:nvSpPr>
        <p:spPr bwMode="auto">
          <a:xfrm>
            <a:off x="2652713" y="2225676"/>
            <a:ext cx="6773862" cy="375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Book Antiqua" panose="02040602050305030304" pitchFamily="18" charset="0"/>
                <a:ea typeface="MS PGothic" panose="020B0600070205080204" pitchFamily="34" charset="-128"/>
              </a:defRPr>
            </a:lvl1pPr>
            <a:lvl2pPr marL="742950" indent="-285750">
              <a:defRPr>
                <a:solidFill>
                  <a:schemeClr val="tx1"/>
                </a:solidFill>
                <a:latin typeface="Book Antiqua" panose="02040602050305030304" pitchFamily="18" charset="0"/>
                <a:ea typeface="MS PGothic" panose="020B0600070205080204" pitchFamily="34" charset="-128"/>
              </a:defRPr>
            </a:lvl2pPr>
            <a:lvl3pPr marL="1143000" indent="-228600">
              <a:defRPr>
                <a:solidFill>
                  <a:schemeClr val="tx1"/>
                </a:solidFill>
                <a:latin typeface="Book Antiqua" panose="02040602050305030304" pitchFamily="18" charset="0"/>
                <a:ea typeface="MS PGothic" panose="020B0600070205080204" pitchFamily="34" charset="-128"/>
              </a:defRPr>
            </a:lvl3pPr>
            <a:lvl4pPr marL="1600200" indent="-228600">
              <a:defRPr>
                <a:solidFill>
                  <a:schemeClr val="tx1"/>
                </a:solidFill>
                <a:latin typeface="Book Antiqua" panose="02040602050305030304" pitchFamily="18" charset="0"/>
                <a:ea typeface="MS PGothic" panose="020B0600070205080204" pitchFamily="34" charset="-128"/>
              </a:defRPr>
            </a:lvl4pPr>
            <a:lvl5pPr marL="2057400" indent="-228600">
              <a:defRPr>
                <a:solidFill>
                  <a:schemeClr val="tx1"/>
                </a:solidFill>
                <a:latin typeface="Book Antiqua" panose="02040602050305030304" pitchFamily="18" charset="0"/>
                <a:ea typeface="MS PGothic" panose="020B0600070205080204" pitchFamily="34" charset="-128"/>
              </a:defRPr>
            </a:lvl5pPr>
            <a:lvl6pPr marL="25146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6pPr>
            <a:lvl7pPr marL="29718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7pPr>
            <a:lvl8pPr marL="34290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8pPr>
            <a:lvl9pPr marL="38862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9pPr>
          </a:lstStyle>
          <a:p>
            <a:pPr>
              <a:buFont typeface="Wingdings" panose="05000000000000000000" pitchFamily="2" charset="2"/>
              <a:buChar char="§"/>
            </a:pPr>
            <a:r>
              <a:rPr lang="en-US" altLang="en-US" sz="2000" dirty="0">
                <a:latin typeface="Optima" charset="0"/>
              </a:rPr>
              <a:t>Understand your audience.</a:t>
            </a:r>
          </a:p>
          <a:p>
            <a:pPr>
              <a:buFont typeface="Wingdings" panose="05000000000000000000" pitchFamily="2" charset="2"/>
              <a:buChar char="§"/>
            </a:pPr>
            <a:endParaRPr lang="en-US" altLang="en-US" sz="2000" dirty="0">
              <a:latin typeface="Optima" charset="0"/>
            </a:endParaRPr>
          </a:p>
          <a:p>
            <a:pPr>
              <a:buFont typeface="Wingdings" panose="05000000000000000000" pitchFamily="2" charset="2"/>
              <a:buChar char="§"/>
            </a:pPr>
            <a:r>
              <a:rPr lang="en-US" altLang="en-US" sz="2000" dirty="0">
                <a:latin typeface="Optima" charset="0"/>
              </a:rPr>
              <a:t>Support your opinion.</a:t>
            </a:r>
          </a:p>
          <a:p>
            <a:pPr>
              <a:buFont typeface="Wingdings" panose="05000000000000000000" pitchFamily="2" charset="2"/>
              <a:buChar char="§"/>
            </a:pPr>
            <a:endParaRPr lang="en-US" altLang="en-US" sz="2000" dirty="0">
              <a:latin typeface="Optima" charset="0"/>
            </a:endParaRPr>
          </a:p>
          <a:p>
            <a:pPr>
              <a:buFont typeface="Wingdings" panose="05000000000000000000" pitchFamily="2" charset="2"/>
              <a:buChar char="§"/>
            </a:pPr>
            <a:r>
              <a:rPr lang="en-US" altLang="en-US" sz="2000" dirty="0">
                <a:latin typeface="Optima" charset="0"/>
              </a:rPr>
              <a:t>Know the various sides of your issue.</a:t>
            </a:r>
          </a:p>
          <a:p>
            <a:pPr>
              <a:buFont typeface="Wingdings" panose="05000000000000000000" pitchFamily="2" charset="2"/>
              <a:buChar char="§"/>
            </a:pPr>
            <a:endParaRPr lang="en-US" altLang="en-US" sz="2000" dirty="0">
              <a:latin typeface="Optima" charset="0"/>
            </a:endParaRPr>
          </a:p>
          <a:p>
            <a:pPr>
              <a:buFont typeface="Wingdings" panose="05000000000000000000" pitchFamily="2" charset="2"/>
              <a:buChar char="§"/>
            </a:pPr>
            <a:r>
              <a:rPr lang="en-US" altLang="en-US" sz="2000" dirty="0">
                <a:latin typeface="Optima" charset="0"/>
              </a:rPr>
              <a:t>Respectfully address other points of view.</a:t>
            </a:r>
          </a:p>
          <a:p>
            <a:pPr>
              <a:buFont typeface="Wingdings" panose="05000000000000000000" pitchFamily="2" charset="2"/>
              <a:buChar char="§"/>
            </a:pPr>
            <a:endParaRPr lang="en-US" altLang="en-US" sz="2000" dirty="0">
              <a:latin typeface="Optima" charset="0"/>
            </a:endParaRPr>
          </a:p>
          <a:p>
            <a:pPr>
              <a:buFont typeface="Wingdings" panose="05000000000000000000" pitchFamily="2" charset="2"/>
              <a:buChar char="§"/>
            </a:pPr>
            <a:r>
              <a:rPr lang="en-US" altLang="en-US" sz="2000" dirty="0">
                <a:latin typeface="Optima" charset="0"/>
              </a:rPr>
              <a:t>Find common ground with your audience.</a:t>
            </a:r>
          </a:p>
          <a:p>
            <a:pPr>
              <a:buFont typeface="Wingdings" panose="05000000000000000000" pitchFamily="2" charset="2"/>
              <a:buChar char="§"/>
            </a:pPr>
            <a:endParaRPr lang="en-US" altLang="en-US" sz="2000" dirty="0">
              <a:latin typeface="Optima" charset="0"/>
            </a:endParaRPr>
          </a:p>
          <a:p>
            <a:pPr>
              <a:buFont typeface="Wingdings" panose="05000000000000000000" pitchFamily="2" charset="2"/>
              <a:buChar char="§"/>
            </a:pPr>
            <a:r>
              <a:rPr lang="en-US" altLang="en-US" sz="2000" dirty="0">
                <a:latin typeface="Optima" charset="0"/>
              </a:rPr>
              <a:t>Establish your credibility.</a:t>
            </a:r>
          </a:p>
          <a:p>
            <a:pPr lvl="1">
              <a:buFont typeface="Arial" panose="020B0604020202020204" pitchFamily="34" charset="0"/>
              <a:buChar char="•"/>
            </a:pPr>
            <a:endParaRPr lang="en-US" altLang="en-US" dirty="0">
              <a:latin typeface="Optima"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146">
                                            <p:txEl>
                                              <p:pRg st="0" end="0"/>
                                            </p:txEl>
                                          </p:spTgt>
                                        </p:tgtEl>
                                        <p:attrNameLst>
                                          <p:attrName>style.visibility</p:attrName>
                                        </p:attrNameLst>
                                      </p:cBhvr>
                                      <p:to>
                                        <p:strVal val="visible"/>
                                      </p:to>
                                    </p:set>
                                    <p:animEffect transition="in" filter="fade">
                                      <p:cBhvr>
                                        <p:cTn id="7" dur="500"/>
                                        <p:tgtEl>
                                          <p:spTgt spid="614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146">
                                            <p:txEl>
                                              <p:pRg st="2" end="2"/>
                                            </p:txEl>
                                          </p:spTgt>
                                        </p:tgtEl>
                                        <p:attrNameLst>
                                          <p:attrName>style.visibility</p:attrName>
                                        </p:attrNameLst>
                                      </p:cBhvr>
                                      <p:to>
                                        <p:strVal val="visible"/>
                                      </p:to>
                                    </p:set>
                                    <p:animEffect transition="in" filter="fade">
                                      <p:cBhvr>
                                        <p:cTn id="12" dur="500"/>
                                        <p:tgtEl>
                                          <p:spTgt spid="614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146">
                                            <p:txEl>
                                              <p:pRg st="4" end="4"/>
                                            </p:txEl>
                                          </p:spTgt>
                                        </p:tgtEl>
                                        <p:attrNameLst>
                                          <p:attrName>style.visibility</p:attrName>
                                        </p:attrNameLst>
                                      </p:cBhvr>
                                      <p:to>
                                        <p:strVal val="visible"/>
                                      </p:to>
                                    </p:set>
                                    <p:animEffect transition="in" filter="fade">
                                      <p:cBhvr>
                                        <p:cTn id="17" dur="500"/>
                                        <p:tgtEl>
                                          <p:spTgt spid="6146">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146">
                                            <p:txEl>
                                              <p:pRg st="6" end="6"/>
                                            </p:txEl>
                                          </p:spTgt>
                                        </p:tgtEl>
                                        <p:attrNameLst>
                                          <p:attrName>style.visibility</p:attrName>
                                        </p:attrNameLst>
                                      </p:cBhvr>
                                      <p:to>
                                        <p:strVal val="visible"/>
                                      </p:to>
                                    </p:set>
                                    <p:animEffect transition="in" filter="fade">
                                      <p:cBhvr>
                                        <p:cTn id="22" dur="500"/>
                                        <p:tgtEl>
                                          <p:spTgt spid="6146">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146">
                                            <p:txEl>
                                              <p:pRg st="8" end="8"/>
                                            </p:txEl>
                                          </p:spTgt>
                                        </p:tgtEl>
                                        <p:attrNameLst>
                                          <p:attrName>style.visibility</p:attrName>
                                        </p:attrNameLst>
                                      </p:cBhvr>
                                      <p:to>
                                        <p:strVal val="visible"/>
                                      </p:to>
                                    </p:set>
                                    <p:animEffect transition="in" filter="fade">
                                      <p:cBhvr>
                                        <p:cTn id="27" dur="500"/>
                                        <p:tgtEl>
                                          <p:spTgt spid="6146">
                                            <p:txEl>
                                              <p:pRg st="8" end="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6146">
                                            <p:txEl>
                                              <p:pRg st="10" end="10"/>
                                            </p:txEl>
                                          </p:spTgt>
                                        </p:tgtEl>
                                        <p:attrNameLst>
                                          <p:attrName>style.visibility</p:attrName>
                                        </p:attrNameLst>
                                      </p:cBhvr>
                                      <p:to>
                                        <p:strVal val="visible"/>
                                      </p:to>
                                    </p:set>
                                    <p:animEffect transition="in" filter="fade">
                                      <p:cBhvr>
                                        <p:cTn id="32" dur="500"/>
                                        <p:tgtEl>
                                          <p:spTgt spid="6146">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93" name="Group 7">
            <a:extLst>
              <a:ext uri="{FF2B5EF4-FFF2-40B4-BE49-F238E27FC236}">
                <a16:creationId xmlns:a16="http://schemas.microsoft.com/office/drawing/2014/main" id="{38AE9C9A-4B9F-4967-B7F0-E15AB926D174}"/>
              </a:ext>
            </a:extLst>
          </p:cNvPr>
          <p:cNvGrpSpPr>
            <a:grpSpLocks/>
          </p:cNvGrpSpPr>
          <p:nvPr/>
        </p:nvGrpSpPr>
        <p:grpSpPr bwMode="auto">
          <a:xfrm>
            <a:off x="2652713" y="1"/>
            <a:ext cx="6773862" cy="2022475"/>
            <a:chOff x="0" y="0"/>
            <a:chExt cx="9144000" cy="2762588"/>
          </a:xfrm>
        </p:grpSpPr>
        <p:grpSp>
          <p:nvGrpSpPr>
            <p:cNvPr id="8195" name="Group 1">
              <a:extLst>
                <a:ext uri="{FF2B5EF4-FFF2-40B4-BE49-F238E27FC236}">
                  <a16:creationId xmlns:a16="http://schemas.microsoft.com/office/drawing/2014/main" id="{0C284B6D-824F-4E1A-B928-E02A0CC5B049}"/>
                </a:ext>
              </a:extLst>
            </p:cNvPr>
            <p:cNvGrpSpPr>
              <a:grpSpLocks/>
            </p:cNvGrpSpPr>
            <p:nvPr/>
          </p:nvGrpSpPr>
          <p:grpSpPr bwMode="auto">
            <a:xfrm>
              <a:off x="0" y="0"/>
              <a:ext cx="9144000" cy="2762588"/>
              <a:chOff x="0" y="2220850"/>
              <a:chExt cx="9144000" cy="2762588"/>
            </a:xfrm>
          </p:grpSpPr>
          <p:sp>
            <p:nvSpPr>
              <p:cNvPr id="3" name="Rectangle 2">
                <a:extLst>
                  <a:ext uri="{FF2B5EF4-FFF2-40B4-BE49-F238E27FC236}">
                    <a16:creationId xmlns:a16="http://schemas.microsoft.com/office/drawing/2014/main" id="{FCA099CE-4140-449D-AFBF-F1709214C319}"/>
                  </a:ext>
                </a:extLst>
              </p:cNvPr>
              <p:cNvSpPr>
                <a:spLocks noChangeArrowheads="1"/>
              </p:cNvSpPr>
              <p:nvPr/>
            </p:nvSpPr>
            <p:spPr bwMode="auto">
              <a:xfrm>
                <a:off x="0" y="3193655"/>
                <a:ext cx="9144000" cy="1188335"/>
              </a:xfrm>
              <a:prstGeom prst="rect">
                <a:avLst/>
              </a:prstGeom>
              <a:solidFill>
                <a:srgbClr val="F28B16"/>
              </a:solidFill>
              <a:ln w="9525">
                <a:solidFill>
                  <a:srgbClr val="9FD62E"/>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endParaRPr>
              </a:p>
            </p:txBody>
          </p:sp>
          <p:pic>
            <p:nvPicPr>
              <p:cNvPr id="8198" name="Picture 3" descr="High-Rez-OWL-Logo.png">
                <a:extLst>
                  <a:ext uri="{FF2B5EF4-FFF2-40B4-BE49-F238E27FC236}">
                    <a16:creationId xmlns:a16="http://schemas.microsoft.com/office/drawing/2014/main" id="{940EEC0B-A090-458C-AE67-8E08EB116B9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2220850"/>
                <a:ext cx="4285297" cy="276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196" name="TextBox 6">
              <a:extLst>
                <a:ext uri="{FF2B5EF4-FFF2-40B4-BE49-F238E27FC236}">
                  <a16:creationId xmlns:a16="http://schemas.microsoft.com/office/drawing/2014/main" id="{A6F03B54-033B-4681-A4E3-34C11C4AA22F}"/>
                </a:ext>
              </a:extLst>
            </p:cNvPr>
            <p:cNvSpPr txBox="1">
              <a:spLocks noChangeArrowheads="1"/>
            </p:cNvSpPr>
            <p:nvPr/>
          </p:nvSpPr>
          <p:spPr bwMode="auto">
            <a:xfrm>
              <a:off x="4381501" y="999226"/>
              <a:ext cx="4692316" cy="1135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Book Antiqua" panose="02040602050305030304" pitchFamily="18" charset="0"/>
                  <a:ea typeface="MS PGothic" panose="020B0600070205080204" pitchFamily="34" charset="-128"/>
                </a:defRPr>
              </a:lvl1pPr>
              <a:lvl2pPr marL="742950" indent="-285750">
                <a:defRPr>
                  <a:solidFill>
                    <a:schemeClr val="tx1"/>
                  </a:solidFill>
                  <a:latin typeface="Book Antiqua" panose="02040602050305030304" pitchFamily="18" charset="0"/>
                  <a:ea typeface="MS PGothic" panose="020B0600070205080204" pitchFamily="34" charset="-128"/>
                </a:defRPr>
              </a:lvl2pPr>
              <a:lvl3pPr marL="1143000" indent="-228600">
                <a:defRPr>
                  <a:solidFill>
                    <a:schemeClr val="tx1"/>
                  </a:solidFill>
                  <a:latin typeface="Book Antiqua" panose="02040602050305030304" pitchFamily="18" charset="0"/>
                  <a:ea typeface="MS PGothic" panose="020B0600070205080204" pitchFamily="34" charset="-128"/>
                </a:defRPr>
              </a:lvl3pPr>
              <a:lvl4pPr marL="1600200" indent="-228600">
                <a:defRPr>
                  <a:solidFill>
                    <a:schemeClr val="tx1"/>
                  </a:solidFill>
                  <a:latin typeface="Book Antiqua" panose="02040602050305030304" pitchFamily="18" charset="0"/>
                  <a:ea typeface="MS PGothic" panose="020B0600070205080204" pitchFamily="34" charset="-128"/>
                </a:defRPr>
              </a:lvl4pPr>
              <a:lvl5pPr marL="2057400" indent="-228600">
                <a:defRPr>
                  <a:solidFill>
                    <a:schemeClr val="tx1"/>
                  </a:solidFill>
                  <a:latin typeface="Book Antiqua" panose="02040602050305030304" pitchFamily="18" charset="0"/>
                  <a:ea typeface="MS PGothic" panose="020B0600070205080204" pitchFamily="34" charset="-128"/>
                </a:defRPr>
              </a:lvl5pPr>
              <a:lvl6pPr marL="25146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6pPr>
              <a:lvl7pPr marL="29718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7pPr>
              <a:lvl8pPr marL="34290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8pPr>
              <a:lvl9pPr marL="38862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9pPr>
            </a:lstStyle>
            <a:p>
              <a:r>
                <a:rPr lang="en-US" altLang="en-US" sz="2400"/>
                <a:t>Understanding Your Audience</a:t>
              </a:r>
            </a:p>
          </p:txBody>
        </p:sp>
      </p:grpSp>
      <p:sp>
        <p:nvSpPr>
          <p:cNvPr id="8194" name="TextBox 5">
            <a:extLst>
              <a:ext uri="{FF2B5EF4-FFF2-40B4-BE49-F238E27FC236}">
                <a16:creationId xmlns:a16="http://schemas.microsoft.com/office/drawing/2014/main" id="{73069A56-BB66-4002-9A4C-1A7F20D7B1E2}"/>
              </a:ext>
            </a:extLst>
          </p:cNvPr>
          <p:cNvSpPr txBox="1">
            <a:spLocks noChangeArrowheads="1"/>
          </p:cNvSpPr>
          <p:nvPr/>
        </p:nvSpPr>
        <p:spPr bwMode="auto">
          <a:xfrm>
            <a:off x="2652713" y="2216150"/>
            <a:ext cx="6773862" cy="3729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Book Antiqua" panose="02040602050305030304" pitchFamily="18" charset="0"/>
                <a:ea typeface="MS PGothic" panose="020B0600070205080204" pitchFamily="34" charset="-128"/>
              </a:defRPr>
            </a:lvl1pPr>
            <a:lvl2pPr marL="742950" indent="-285750">
              <a:defRPr>
                <a:solidFill>
                  <a:schemeClr val="tx1"/>
                </a:solidFill>
                <a:latin typeface="Book Antiqua" panose="02040602050305030304" pitchFamily="18" charset="0"/>
                <a:ea typeface="MS PGothic" panose="020B0600070205080204" pitchFamily="34" charset="-128"/>
              </a:defRPr>
            </a:lvl2pPr>
            <a:lvl3pPr marL="1143000" indent="-228600">
              <a:defRPr>
                <a:solidFill>
                  <a:schemeClr val="tx1"/>
                </a:solidFill>
                <a:latin typeface="Book Antiqua" panose="02040602050305030304" pitchFamily="18" charset="0"/>
                <a:ea typeface="MS PGothic" panose="020B0600070205080204" pitchFamily="34" charset="-128"/>
              </a:defRPr>
            </a:lvl3pPr>
            <a:lvl4pPr marL="1600200" indent="-228600">
              <a:defRPr>
                <a:solidFill>
                  <a:schemeClr val="tx1"/>
                </a:solidFill>
                <a:latin typeface="Book Antiqua" panose="02040602050305030304" pitchFamily="18" charset="0"/>
                <a:ea typeface="MS PGothic" panose="020B0600070205080204" pitchFamily="34" charset="-128"/>
              </a:defRPr>
            </a:lvl4pPr>
            <a:lvl5pPr marL="2057400" indent="-228600">
              <a:defRPr>
                <a:solidFill>
                  <a:schemeClr val="tx1"/>
                </a:solidFill>
                <a:latin typeface="Book Antiqua" panose="02040602050305030304" pitchFamily="18" charset="0"/>
                <a:ea typeface="MS PGothic" panose="020B0600070205080204" pitchFamily="34" charset="-128"/>
              </a:defRPr>
            </a:lvl5pPr>
            <a:lvl6pPr marL="25146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6pPr>
            <a:lvl7pPr marL="29718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7pPr>
            <a:lvl8pPr marL="34290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8pPr>
            <a:lvl9pPr marL="38862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9pPr>
          </a:lstStyle>
          <a:p>
            <a:pPr>
              <a:lnSpc>
                <a:spcPct val="150000"/>
              </a:lnSpc>
            </a:pPr>
            <a:r>
              <a:rPr lang="en-US" altLang="en-US" sz="2000" b="1" dirty="0">
                <a:latin typeface="Optima" charset="0"/>
              </a:rPr>
              <a:t>Who is your audience?</a:t>
            </a:r>
          </a:p>
          <a:p>
            <a:pPr>
              <a:lnSpc>
                <a:spcPct val="150000"/>
              </a:lnSpc>
            </a:pPr>
            <a:endParaRPr lang="en-US" altLang="en-US" sz="2000" dirty="0">
              <a:latin typeface="Optima" charset="0"/>
            </a:endParaRPr>
          </a:p>
          <a:p>
            <a:pPr>
              <a:lnSpc>
                <a:spcPct val="150000"/>
              </a:lnSpc>
            </a:pPr>
            <a:r>
              <a:rPr lang="en-US" altLang="en-US" sz="2000" dirty="0">
                <a:latin typeface="Optima" charset="0"/>
              </a:rPr>
              <a:t>What beliefs do they hold about the topic?</a:t>
            </a:r>
          </a:p>
          <a:p>
            <a:pPr>
              <a:lnSpc>
                <a:spcPct val="150000"/>
              </a:lnSpc>
            </a:pPr>
            <a:endParaRPr lang="en-US" altLang="en-US" sz="2000" dirty="0">
              <a:latin typeface="Optima" charset="0"/>
            </a:endParaRPr>
          </a:p>
          <a:p>
            <a:pPr>
              <a:lnSpc>
                <a:spcPct val="150000"/>
              </a:lnSpc>
            </a:pPr>
            <a:r>
              <a:rPr lang="en-US" altLang="en-US" sz="2000" dirty="0">
                <a:latin typeface="Optima" charset="0"/>
              </a:rPr>
              <a:t>What disagreements might arise between you and your audience?</a:t>
            </a:r>
          </a:p>
          <a:p>
            <a:pPr>
              <a:lnSpc>
                <a:spcPct val="150000"/>
              </a:lnSpc>
            </a:pPr>
            <a:endParaRPr lang="en-US" altLang="en-US" sz="2000" dirty="0">
              <a:latin typeface="Optima" charset="0"/>
            </a:endParaRPr>
          </a:p>
          <a:p>
            <a:pPr>
              <a:lnSpc>
                <a:spcPct val="150000"/>
              </a:lnSpc>
            </a:pPr>
            <a:r>
              <a:rPr lang="en-US" altLang="en-US" sz="2000" dirty="0">
                <a:latin typeface="Optima" charset="0"/>
              </a:rPr>
              <a:t>How can you refute counterarguments with respect?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194">
                                            <p:txEl>
                                              <p:pRg st="2" end="2"/>
                                            </p:txEl>
                                          </p:spTgt>
                                        </p:tgtEl>
                                        <p:attrNameLst>
                                          <p:attrName>style.visibility</p:attrName>
                                        </p:attrNameLst>
                                      </p:cBhvr>
                                      <p:to>
                                        <p:strVal val="visible"/>
                                      </p:to>
                                    </p:set>
                                    <p:animEffect transition="in" filter="fade">
                                      <p:cBhvr>
                                        <p:cTn id="7" dur="500"/>
                                        <p:tgtEl>
                                          <p:spTgt spid="8194">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194">
                                            <p:txEl>
                                              <p:pRg st="4" end="4"/>
                                            </p:txEl>
                                          </p:spTgt>
                                        </p:tgtEl>
                                        <p:attrNameLst>
                                          <p:attrName>style.visibility</p:attrName>
                                        </p:attrNameLst>
                                      </p:cBhvr>
                                      <p:to>
                                        <p:strVal val="visible"/>
                                      </p:to>
                                    </p:set>
                                    <p:animEffect transition="in" filter="fade">
                                      <p:cBhvr>
                                        <p:cTn id="12" dur="500"/>
                                        <p:tgtEl>
                                          <p:spTgt spid="8194">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194">
                                            <p:txEl>
                                              <p:pRg st="6" end="6"/>
                                            </p:txEl>
                                          </p:spTgt>
                                        </p:tgtEl>
                                        <p:attrNameLst>
                                          <p:attrName>style.visibility</p:attrName>
                                        </p:attrNameLst>
                                      </p:cBhvr>
                                      <p:to>
                                        <p:strVal val="visible"/>
                                      </p:to>
                                    </p:set>
                                    <p:animEffect transition="in" filter="fade">
                                      <p:cBhvr>
                                        <p:cTn id="17" dur="500"/>
                                        <p:tgtEl>
                                          <p:spTgt spid="819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41" name="Group 7">
            <a:extLst>
              <a:ext uri="{FF2B5EF4-FFF2-40B4-BE49-F238E27FC236}">
                <a16:creationId xmlns:a16="http://schemas.microsoft.com/office/drawing/2014/main" id="{44582B66-CEA5-4A5C-B2A0-44E3B28FDB50}"/>
              </a:ext>
            </a:extLst>
          </p:cNvPr>
          <p:cNvGrpSpPr>
            <a:grpSpLocks/>
          </p:cNvGrpSpPr>
          <p:nvPr/>
        </p:nvGrpSpPr>
        <p:grpSpPr bwMode="auto">
          <a:xfrm>
            <a:off x="2652713" y="1"/>
            <a:ext cx="6773862" cy="2022475"/>
            <a:chOff x="0" y="0"/>
            <a:chExt cx="9144000" cy="2762588"/>
          </a:xfrm>
        </p:grpSpPr>
        <p:grpSp>
          <p:nvGrpSpPr>
            <p:cNvPr id="10243" name="Group 1">
              <a:extLst>
                <a:ext uri="{FF2B5EF4-FFF2-40B4-BE49-F238E27FC236}">
                  <a16:creationId xmlns:a16="http://schemas.microsoft.com/office/drawing/2014/main" id="{CDBDA124-92A6-4330-B612-2C3DC0716E9B}"/>
                </a:ext>
              </a:extLst>
            </p:cNvPr>
            <p:cNvGrpSpPr>
              <a:grpSpLocks/>
            </p:cNvGrpSpPr>
            <p:nvPr/>
          </p:nvGrpSpPr>
          <p:grpSpPr bwMode="auto">
            <a:xfrm>
              <a:off x="0" y="0"/>
              <a:ext cx="9144000" cy="2762588"/>
              <a:chOff x="0" y="2220850"/>
              <a:chExt cx="9144000" cy="2762588"/>
            </a:xfrm>
          </p:grpSpPr>
          <p:sp>
            <p:nvSpPr>
              <p:cNvPr id="3" name="Rectangle 2">
                <a:extLst>
                  <a:ext uri="{FF2B5EF4-FFF2-40B4-BE49-F238E27FC236}">
                    <a16:creationId xmlns:a16="http://schemas.microsoft.com/office/drawing/2014/main" id="{53BA07A7-C021-4406-BBBC-8DBC4B17C14E}"/>
                  </a:ext>
                </a:extLst>
              </p:cNvPr>
              <p:cNvSpPr>
                <a:spLocks noChangeArrowheads="1"/>
              </p:cNvSpPr>
              <p:nvPr/>
            </p:nvSpPr>
            <p:spPr bwMode="auto">
              <a:xfrm>
                <a:off x="0" y="3193655"/>
                <a:ext cx="9144000" cy="1188335"/>
              </a:xfrm>
              <a:prstGeom prst="rect">
                <a:avLst/>
              </a:prstGeom>
              <a:solidFill>
                <a:srgbClr val="F28B16"/>
              </a:solidFill>
              <a:ln w="9525">
                <a:solidFill>
                  <a:srgbClr val="9FD62E"/>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endParaRPr>
              </a:p>
            </p:txBody>
          </p:sp>
          <p:pic>
            <p:nvPicPr>
              <p:cNvPr id="10246" name="Picture 3" descr="High-Rez-OWL-Logo.png">
                <a:extLst>
                  <a:ext uri="{FF2B5EF4-FFF2-40B4-BE49-F238E27FC236}">
                    <a16:creationId xmlns:a16="http://schemas.microsoft.com/office/drawing/2014/main" id="{4105FDBA-78C6-4637-84AA-58D5F475369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2220850"/>
                <a:ext cx="4285297" cy="276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244" name="TextBox 6">
              <a:extLst>
                <a:ext uri="{FF2B5EF4-FFF2-40B4-BE49-F238E27FC236}">
                  <a16:creationId xmlns:a16="http://schemas.microsoft.com/office/drawing/2014/main" id="{56C37A9B-2BE5-4EE4-BBA2-8C060E663340}"/>
                </a:ext>
              </a:extLst>
            </p:cNvPr>
            <p:cNvSpPr txBox="1">
              <a:spLocks noChangeArrowheads="1"/>
            </p:cNvSpPr>
            <p:nvPr/>
          </p:nvSpPr>
          <p:spPr bwMode="auto">
            <a:xfrm>
              <a:off x="4381501" y="999226"/>
              <a:ext cx="4692316" cy="1135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Book Antiqua" panose="02040602050305030304" pitchFamily="18" charset="0"/>
                  <a:ea typeface="MS PGothic" panose="020B0600070205080204" pitchFamily="34" charset="-128"/>
                </a:defRPr>
              </a:lvl1pPr>
              <a:lvl2pPr marL="742950" indent="-285750">
                <a:defRPr>
                  <a:solidFill>
                    <a:schemeClr val="tx1"/>
                  </a:solidFill>
                  <a:latin typeface="Book Antiqua" panose="02040602050305030304" pitchFamily="18" charset="0"/>
                  <a:ea typeface="MS PGothic" panose="020B0600070205080204" pitchFamily="34" charset="-128"/>
                </a:defRPr>
              </a:lvl2pPr>
              <a:lvl3pPr marL="1143000" indent="-228600">
                <a:defRPr>
                  <a:solidFill>
                    <a:schemeClr val="tx1"/>
                  </a:solidFill>
                  <a:latin typeface="Book Antiqua" panose="02040602050305030304" pitchFamily="18" charset="0"/>
                  <a:ea typeface="MS PGothic" panose="020B0600070205080204" pitchFamily="34" charset="-128"/>
                </a:defRPr>
              </a:lvl3pPr>
              <a:lvl4pPr marL="1600200" indent="-228600">
                <a:defRPr>
                  <a:solidFill>
                    <a:schemeClr val="tx1"/>
                  </a:solidFill>
                  <a:latin typeface="Book Antiqua" panose="02040602050305030304" pitchFamily="18" charset="0"/>
                  <a:ea typeface="MS PGothic" panose="020B0600070205080204" pitchFamily="34" charset="-128"/>
                </a:defRPr>
              </a:lvl4pPr>
              <a:lvl5pPr marL="2057400" indent="-228600">
                <a:defRPr>
                  <a:solidFill>
                    <a:schemeClr val="tx1"/>
                  </a:solidFill>
                  <a:latin typeface="Book Antiqua" panose="02040602050305030304" pitchFamily="18" charset="0"/>
                  <a:ea typeface="MS PGothic" panose="020B0600070205080204" pitchFamily="34" charset="-128"/>
                </a:defRPr>
              </a:lvl5pPr>
              <a:lvl6pPr marL="25146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6pPr>
              <a:lvl7pPr marL="29718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7pPr>
              <a:lvl8pPr marL="34290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8pPr>
              <a:lvl9pPr marL="38862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9pPr>
            </a:lstStyle>
            <a:p>
              <a:r>
                <a:rPr lang="en-US" altLang="en-US" sz="2400"/>
                <a:t>Understanding Your Audience</a:t>
              </a:r>
            </a:p>
          </p:txBody>
        </p:sp>
      </p:grpSp>
      <p:sp>
        <p:nvSpPr>
          <p:cNvPr id="6" name="TextBox 5">
            <a:extLst>
              <a:ext uri="{FF2B5EF4-FFF2-40B4-BE49-F238E27FC236}">
                <a16:creationId xmlns:a16="http://schemas.microsoft.com/office/drawing/2014/main" id="{FC21779E-BD1D-44DB-8569-CAB02995DA75}"/>
              </a:ext>
            </a:extLst>
          </p:cNvPr>
          <p:cNvSpPr txBox="1"/>
          <p:nvPr/>
        </p:nvSpPr>
        <p:spPr>
          <a:xfrm>
            <a:off x="2652713" y="2216151"/>
            <a:ext cx="6773862" cy="2862263"/>
          </a:xfrm>
          <a:prstGeom prst="rect">
            <a:avLst/>
          </a:prstGeom>
          <a:noFill/>
        </p:spPr>
        <p:txBody>
          <a:bodyPr>
            <a:spAutoFit/>
          </a:bodyPr>
          <a:lstStyle>
            <a:lvl1pPr>
              <a:defRPr>
                <a:solidFill>
                  <a:schemeClr val="tx1"/>
                </a:solidFill>
                <a:latin typeface="Book Antiqua" panose="02040602050305030304" pitchFamily="18" charset="0"/>
                <a:ea typeface="MS PGothic" panose="020B0600070205080204" pitchFamily="34" charset="-128"/>
              </a:defRPr>
            </a:lvl1pPr>
            <a:lvl2pPr marL="742950" indent="-285750">
              <a:defRPr>
                <a:solidFill>
                  <a:schemeClr val="tx1"/>
                </a:solidFill>
                <a:latin typeface="Book Antiqua" panose="02040602050305030304" pitchFamily="18" charset="0"/>
                <a:ea typeface="MS PGothic" panose="020B0600070205080204" pitchFamily="34" charset="-128"/>
              </a:defRPr>
            </a:lvl2pPr>
            <a:lvl3pPr marL="1143000" indent="-228600">
              <a:defRPr>
                <a:solidFill>
                  <a:schemeClr val="tx1"/>
                </a:solidFill>
                <a:latin typeface="Book Antiqua" panose="02040602050305030304" pitchFamily="18" charset="0"/>
                <a:ea typeface="MS PGothic" panose="020B0600070205080204" pitchFamily="34" charset="-128"/>
              </a:defRPr>
            </a:lvl3pPr>
            <a:lvl4pPr marL="1600200" indent="-228600">
              <a:defRPr>
                <a:solidFill>
                  <a:schemeClr val="tx1"/>
                </a:solidFill>
                <a:latin typeface="Book Antiqua" panose="02040602050305030304" pitchFamily="18" charset="0"/>
                <a:ea typeface="MS PGothic" panose="020B0600070205080204" pitchFamily="34" charset="-128"/>
              </a:defRPr>
            </a:lvl4pPr>
            <a:lvl5pPr marL="2057400" indent="-228600">
              <a:defRPr>
                <a:solidFill>
                  <a:schemeClr val="tx1"/>
                </a:solidFill>
                <a:latin typeface="Book Antiqua" panose="02040602050305030304" pitchFamily="18" charset="0"/>
                <a:ea typeface="MS PGothic" panose="020B0600070205080204" pitchFamily="34" charset="-128"/>
              </a:defRPr>
            </a:lvl5pPr>
            <a:lvl6pPr marL="25146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6pPr>
            <a:lvl7pPr marL="29718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7pPr>
            <a:lvl8pPr marL="34290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8pPr>
            <a:lvl9pPr marL="38862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9pPr>
          </a:lstStyle>
          <a:p>
            <a:pPr>
              <a:lnSpc>
                <a:spcPct val="150000"/>
              </a:lnSpc>
            </a:pPr>
            <a:r>
              <a:rPr lang="en-US" altLang="en-US" sz="2000" b="1" dirty="0">
                <a:latin typeface="Optima" charset="0"/>
              </a:rPr>
              <a:t>Help your audience relate to your topic.</a:t>
            </a:r>
          </a:p>
          <a:p>
            <a:pPr>
              <a:lnSpc>
                <a:spcPct val="150000"/>
              </a:lnSpc>
            </a:pPr>
            <a:endParaRPr lang="en-US" altLang="en-US" sz="2000" dirty="0">
              <a:latin typeface="Optima" charset="0"/>
            </a:endParaRPr>
          </a:p>
          <a:p>
            <a:pPr>
              <a:lnSpc>
                <a:spcPct val="150000"/>
              </a:lnSpc>
            </a:pPr>
            <a:r>
              <a:rPr lang="en-US" altLang="en-US" sz="2000" dirty="0">
                <a:latin typeface="Optima" charset="0"/>
              </a:rPr>
              <a:t>Appeal to their hearts as well as their minds.</a:t>
            </a:r>
          </a:p>
          <a:p>
            <a:pPr>
              <a:lnSpc>
                <a:spcPct val="150000"/>
              </a:lnSpc>
              <a:buFont typeface="Wingdings" panose="05000000000000000000" pitchFamily="2" charset="2"/>
              <a:buChar char="§"/>
            </a:pPr>
            <a:r>
              <a:rPr lang="en-US" altLang="en-US" sz="2000" dirty="0">
                <a:latin typeface="Optima" charset="0"/>
              </a:rPr>
              <a:t>Use anecdotes when appropriate </a:t>
            </a:r>
          </a:p>
          <a:p>
            <a:pPr>
              <a:lnSpc>
                <a:spcPct val="150000"/>
              </a:lnSpc>
              <a:buFont typeface="Wingdings" panose="05000000000000000000" pitchFamily="2" charset="2"/>
              <a:buChar char="§"/>
            </a:pPr>
            <a:r>
              <a:rPr lang="en-US" altLang="en-US" sz="2000" dirty="0">
                <a:latin typeface="Optima" charset="0"/>
              </a:rPr>
              <a:t>Paint your topic in with plenty of detail</a:t>
            </a:r>
          </a:p>
          <a:p>
            <a:pPr>
              <a:lnSpc>
                <a:spcPct val="150000"/>
              </a:lnSpc>
              <a:buFont typeface="Wingdings" panose="05000000000000000000" pitchFamily="2" charset="2"/>
              <a:buChar char="§"/>
            </a:pPr>
            <a:r>
              <a:rPr lang="en-US" altLang="en-US" sz="2000" dirty="0">
                <a:latin typeface="Optima" charset="0"/>
              </a:rPr>
              <a:t>Involve the reader’s senses in these sections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Effect transition="in" filter="fade">
                                      <p:cBhvr>
                                        <p:cTn id="7" dur="500"/>
                                        <p:tgtEl>
                                          <p:spTgt spid="6">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3" end="3"/>
                                            </p:txEl>
                                          </p:spTgt>
                                        </p:tgtEl>
                                        <p:attrNameLst>
                                          <p:attrName>style.visibility</p:attrName>
                                        </p:attrNameLst>
                                      </p:cBhvr>
                                      <p:to>
                                        <p:strVal val="visible"/>
                                      </p:to>
                                    </p:set>
                                    <p:animEffect transition="in" filter="fade">
                                      <p:cBhvr>
                                        <p:cTn id="12" dur="500"/>
                                        <p:tgtEl>
                                          <p:spTgt spid="6">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animEffect transition="in" filter="fade">
                                      <p:cBhvr>
                                        <p:cTn id="17" dur="500"/>
                                        <p:tgtEl>
                                          <p:spTgt spid="6">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5" end="5"/>
                                            </p:txEl>
                                          </p:spTgt>
                                        </p:tgtEl>
                                        <p:attrNameLst>
                                          <p:attrName>style.visibility</p:attrName>
                                        </p:attrNameLst>
                                      </p:cBhvr>
                                      <p:to>
                                        <p:strVal val="visible"/>
                                      </p:to>
                                    </p:set>
                                    <p:animEffect transition="in" filter="fade">
                                      <p:cBhvr>
                                        <p:cTn id="22"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265" name="Group 7">
            <a:extLst>
              <a:ext uri="{FF2B5EF4-FFF2-40B4-BE49-F238E27FC236}">
                <a16:creationId xmlns:a16="http://schemas.microsoft.com/office/drawing/2014/main" id="{669CBCD5-E035-4D51-9F11-D67203B15D6E}"/>
              </a:ext>
            </a:extLst>
          </p:cNvPr>
          <p:cNvGrpSpPr>
            <a:grpSpLocks/>
          </p:cNvGrpSpPr>
          <p:nvPr/>
        </p:nvGrpSpPr>
        <p:grpSpPr bwMode="auto">
          <a:xfrm>
            <a:off x="2652713" y="1"/>
            <a:ext cx="6773862" cy="2022475"/>
            <a:chOff x="0" y="0"/>
            <a:chExt cx="9144000" cy="2762588"/>
          </a:xfrm>
        </p:grpSpPr>
        <p:grpSp>
          <p:nvGrpSpPr>
            <p:cNvPr id="11267" name="Group 1">
              <a:extLst>
                <a:ext uri="{FF2B5EF4-FFF2-40B4-BE49-F238E27FC236}">
                  <a16:creationId xmlns:a16="http://schemas.microsoft.com/office/drawing/2014/main" id="{00092AFC-108C-4B71-9371-786782E0BB1D}"/>
                </a:ext>
              </a:extLst>
            </p:cNvPr>
            <p:cNvGrpSpPr>
              <a:grpSpLocks/>
            </p:cNvGrpSpPr>
            <p:nvPr/>
          </p:nvGrpSpPr>
          <p:grpSpPr bwMode="auto">
            <a:xfrm>
              <a:off x="0" y="0"/>
              <a:ext cx="9144000" cy="2762588"/>
              <a:chOff x="0" y="2220850"/>
              <a:chExt cx="9144000" cy="2762588"/>
            </a:xfrm>
          </p:grpSpPr>
          <p:sp>
            <p:nvSpPr>
              <p:cNvPr id="3" name="Rectangle 2">
                <a:extLst>
                  <a:ext uri="{FF2B5EF4-FFF2-40B4-BE49-F238E27FC236}">
                    <a16:creationId xmlns:a16="http://schemas.microsoft.com/office/drawing/2014/main" id="{D8990E32-B40D-445D-83A3-2DB9A082E77E}"/>
                  </a:ext>
                </a:extLst>
              </p:cNvPr>
              <p:cNvSpPr>
                <a:spLocks noChangeArrowheads="1"/>
              </p:cNvSpPr>
              <p:nvPr/>
            </p:nvSpPr>
            <p:spPr bwMode="auto">
              <a:xfrm>
                <a:off x="0" y="3193655"/>
                <a:ext cx="9144000" cy="1188335"/>
              </a:xfrm>
              <a:prstGeom prst="rect">
                <a:avLst/>
              </a:prstGeom>
              <a:solidFill>
                <a:srgbClr val="F28B16"/>
              </a:solidFill>
              <a:ln w="9525">
                <a:solidFill>
                  <a:srgbClr val="9FD62E"/>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endParaRPr>
              </a:p>
            </p:txBody>
          </p:sp>
          <p:pic>
            <p:nvPicPr>
              <p:cNvPr id="11270" name="Picture 3" descr="High-Rez-OWL-Logo.png">
                <a:extLst>
                  <a:ext uri="{FF2B5EF4-FFF2-40B4-BE49-F238E27FC236}">
                    <a16:creationId xmlns:a16="http://schemas.microsoft.com/office/drawing/2014/main" id="{7CD8507D-B3DF-4AC8-9AAA-390F2F1A6B3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2220850"/>
                <a:ext cx="4285297" cy="276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1268" name="TextBox 6">
              <a:extLst>
                <a:ext uri="{FF2B5EF4-FFF2-40B4-BE49-F238E27FC236}">
                  <a16:creationId xmlns:a16="http://schemas.microsoft.com/office/drawing/2014/main" id="{4A9D434A-0F8B-411D-9C00-CE6705F20E83}"/>
                </a:ext>
              </a:extLst>
            </p:cNvPr>
            <p:cNvSpPr txBox="1">
              <a:spLocks noChangeArrowheads="1"/>
            </p:cNvSpPr>
            <p:nvPr/>
          </p:nvSpPr>
          <p:spPr bwMode="auto">
            <a:xfrm>
              <a:off x="4381501" y="1247754"/>
              <a:ext cx="4692316" cy="630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Book Antiqua" panose="02040602050305030304" pitchFamily="18" charset="0"/>
                  <a:ea typeface="MS PGothic" panose="020B0600070205080204" pitchFamily="34" charset="-128"/>
                </a:defRPr>
              </a:lvl1pPr>
              <a:lvl2pPr marL="742950" indent="-285750">
                <a:defRPr>
                  <a:solidFill>
                    <a:schemeClr val="tx1"/>
                  </a:solidFill>
                  <a:latin typeface="Book Antiqua" panose="02040602050305030304" pitchFamily="18" charset="0"/>
                  <a:ea typeface="MS PGothic" panose="020B0600070205080204" pitchFamily="34" charset="-128"/>
                </a:defRPr>
              </a:lvl2pPr>
              <a:lvl3pPr marL="1143000" indent="-228600">
                <a:defRPr>
                  <a:solidFill>
                    <a:schemeClr val="tx1"/>
                  </a:solidFill>
                  <a:latin typeface="Book Antiqua" panose="02040602050305030304" pitchFamily="18" charset="0"/>
                  <a:ea typeface="MS PGothic" panose="020B0600070205080204" pitchFamily="34" charset="-128"/>
                </a:defRPr>
              </a:lvl3pPr>
              <a:lvl4pPr marL="1600200" indent="-228600">
                <a:defRPr>
                  <a:solidFill>
                    <a:schemeClr val="tx1"/>
                  </a:solidFill>
                  <a:latin typeface="Book Antiqua" panose="02040602050305030304" pitchFamily="18" charset="0"/>
                  <a:ea typeface="MS PGothic" panose="020B0600070205080204" pitchFamily="34" charset="-128"/>
                </a:defRPr>
              </a:lvl4pPr>
              <a:lvl5pPr marL="2057400" indent="-228600">
                <a:defRPr>
                  <a:solidFill>
                    <a:schemeClr val="tx1"/>
                  </a:solidFill>
                  <a:latin typeface="Book Antiqua" panose="02040602050305030304" pitchFamily="18" charset="0"/>
                  <a:ea typeface="MS PGothic" panose="020B0600070205080204" pitchFamily="34" charset="-128"/>
                </a:defRPr>
              </a:lvl5pPr>
              <a:lvl6pPr marL="25146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6pPr>
              <a:lvl7pPr marL="29718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7pPr>
              <a:lvl8pPr marL="34290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8pPr>
              <a:lvl9pPr marL="38862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9pPr>
            </a:lstStyle>
            <a:p>
              <a:r>
                <a:rPr lang="en-US" altLang="en-US" sz="2400"/>
                <a:t>Researching an Issue</a:t>
              </a:r>
            </a:p>
          </p:txBody>
        </p:sp>
      </p:grpSp>
      <p:sp>
        <p:nvSpPr>
          <p:cNvPr id="6" name="TextBox 5">
            <a:extLst>
              <a:ext uri="{FF2B5EF4-FFF2-40B4-BE49-F238E27FC236}">
                <a16:creationId xmlns:a16="http://schemas.microsoft.com/office/drawing/2014/main" id="{FA9B435A-DA74-48D6-ADA8-8662894E73EA}"/>
              </a:ext>
            </a:extLst>
          </p:cNvPr>
          <p:cNvSpPr txBox="1"/>
          <p:nvPr/>
        </p:nvSpPr>
        <p:spPr>
          <a:xfrm>
            <a:off x="2652714" y="2216150"/>
            <a:ext cx="6721475" cy="3786188"/>
          </a:xfrm>
          <a:prstGeom prst="rect">
            <a:avLst/>
          </a:prstGeom>
          <a:noFill/>
        </p:spPr>
        <p:txBody>
          <a:bodyPr>
            <a:spAutoFit/>
          </a:bodyPr>
          <a:lstStyle/>
          <a:p>
            <a:pPr>
              <a:lnSpc>
                <a:spcPct val="150000"/>
              </a:lnSpc>
              <a:defRPr/>
            </a:pPr>
            <a:r>
              <a:rPr lang="en-US" sz="2000" b="1" dirty="0">
                <a:latin typeface="Optima"/>
                <a:cs typeface="Optima"/>
              </a:rPr>
              <a:t>Become familiar with </a:t>
            </a:r>
            <a:r>
              <a:rPr lang="en-US" sz="2000" b="1" i="1" dirty="0">
                <a:latin typeface="Optima"/>
                <a:cs typeface="Optima"/>
              </a:rPr>
              <a:t>all</a:t>
            </a:r>
            <a:r>
              <a:rPr lang="en-US" sz="2000" b="1" dirty="0">
                <a:latin typeface="Optima"/>
                <a:cs typeface="Optima"/>
              </a:rPr>
              <a:t> sides of an issue.</a:t>
            </a:r>
          </a:p>
          <a:p>
            <a:pPr>
              <a:lnSpc>
                <a:spcPct val="150000"/>
              </a:lnSpc>
              <a:defRPr/>
            </a:pPr>
            <a:endParaRPr lang="en-US" sz="2000" dirty="0">
              <a:latin typeface="Optima"/>
              <a:cs typeface="Optima"/>
            </a:endParaRPr>
          </a:p>
          <a:p>
            <a:pPr>
              <a:lnSpc>
                <a:spcPct val="150000"/>
              </a:lnSpc>
              <a:defRPr/>
            </a:pPr>
            <a:r>
              <a:rPr lang="en-US" sz="2000" dirty="0">
                <a:latin typeface="Optima"/>
                <a:cs typeface="Optima"/>
              </a:rPr>
              <a:t>You can try to:</a:t>
            </a:r>
          </a:p>
          <a:p>
            <a:pPr marL="457200" indent="-220663">
              <a:lnSpc>
                <a:spcPct val="150000"/>
              </a:lnSpc>
              <a:buFont typeface="Wingdings" panose="05000000000000000000" pitchFamily="2" charset="2"/>
              <a:buChar char="§"/>
              <a:defRPr/>
            </a:pPr>
            <a:r>
              <a:rPr lang="en-US" sz="2000" dirty="0">
                <a:latin typeface="Optima"/>
                <a:cs typeface="Optima"/>
              </a:rPr>
              <a:t>Find common ground.</a:t>
            </a:r>
          </a:p>
          <a:p>
            <a:pPr marL="457200" indent="-220663">
              <a:lnSpc>
                <a:spcPct val="150000"/>
              </a:lnSpc>
              <a:buFont typeface="Wingdings" panose="05000000000000000000" pitchFamily="2" charset="2"/>
              <a:buChar char="§"/>
              <a:defRPr/>
            </a:pPr>
            <a:r>
              <a:rPr lang="en-US" sz="2000" dirty="0">
                <a:latin typeface="Optima"/>
                <a:cs typeface="Optima"/>
              </a:rPr>
              <a:t>Understand the history of the topic.</a:t>
            </a:r>
          </a:p>
          <a:p>
            <a:pPr marL="457200" indent="-220663">
              <a:lnSpc>
                <a:spcPct val="150000"/>
              </a:lnSpc>
              <a:buFont typeface="Wingdings" panose="05000000000000000000" pitchFamily="2" charset="2"/>
              <a:buChar char="§"/>
              <a:defRPr/>
            </a:pPr>
            <a:r>
              <a:rPr lang="en-US" sz="2000" dirty="0">
                <a:latin typeface="Optima"/>
                <a:cs typeface="Optima"/>
              </a:rPr>
              <a:t>Predict counterarguments your audience might make.</a:t>
            </a:r>
          </a:p>
          <a:p>
            <a:pPr marL="457200" indent="-220663">
              <a:lnSpc>
                <a:spcPct val="150000"/>
              </a:lnSpc>
              <a:buFont typeface="Wingdings" panose="05000000000000000000" pitchFamily="2" charset="2"/>
              <a:buChar char="§"/>
              <a:defRPr/>
            </a:pPr>
            <a:r>
              <a:rPr lang="en-US" sz="2000" dirty="0">
                <a:latin typeface="Optima"/>
                <a:cs typeface="Optima"/>
              </a:rPr>
              <a:t>Find strong support for your own perspective.</a:t>
            </a:r>
          </a:p>
          <a:p>
            <a:pPr>
              <a:lnSpc>
                <a:spcPct val="150000"/>
              </a:lnSpc>
              <a:defRPr/>
            </a:pPr>
            <a:endParaRPr lang="en-US" sz="2000" dirty="0">
              <a:latin typeface="Optima"/>
              <a:cs typeface="Optima"/>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Effect transition="in" filter="fade">
                                      <p:cBhvr>
                                        <p:cTn id="7" dur="500"/>
                                        <p:tgtEl>
                                          <p:spTgt spid="6">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3" end="3"/>
                                            </p:txEl>
                                          </p:spTgt>
                                        </p:tgtEl>
                                        <p:attrNameLst>
                                          <p:attrName>style.visibility</p:attrName>
                                        </p:attrNameLst>
                                      </p:cBhvr>
                                      <p:to>
                                        <p:strVal val="visible"/>
                                      </p:to>
                                    </p:set>
                                    <p:animEffect transition="in" filter="fade">
                                      <p:cBhvr>
                                        <p:cTn id="12" dur="500"/>
                                        <p:tgtEl>
                                          <p:spTgt spid="6">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animEffect transition="in" filter="fade">
                                      <p:cBhvr>
                                        <p:cTn id="17" dur="500"/>
                                        <p:tgtEl>
                                          <p:spTgt spid="6">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5" end="5"/>
                                            </p:txEl>
                                          </p:spTgt>
                                        </p:tgtEl>
                                        <p:attrNameLst>
                                          <p:attrName>style.visibility</p:attrName>
                                        </p:attrNameLst>
                                      </p:cBhvr>
                                      <p:to>
                                        <p:strVal val="visible"/>
                                      </p:to>
                                    </p:set>
                                    <p:animEffect transition="in" filter="fade">
                                      <p:cBhvr>
                                        <p:cTn id="22" dur="500"/>
                                        <p:tgtEl>
                                          <p:spTgt spid="6">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
                                            <p:txEl>
                                              <p:pRg st="6" end="6"/>
                                            </p:txEl>
                                          </p:spTgt>
                                        </p:tgtEl>
                                        <p:attrNameLst>
                                          <p:attrName>style.visibility</p:attrName>
                                        </p:attrNameLst>
                                      </p:cBhvr>
                                      <p:to>
                                        <p:strVal val="visible"/>
                                      </p:to>
                                    </p:set>
                                    <p:animEffect transition="in" filter="fade">
                                      <p:cBhvr>
                                        <p:cTn id="27" dur="5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289" name="Group 7">
            <a:extLst>
              <a:ext uri="{FF2B5EF4-FFF2-40B4-BE49-F238E27FC236}">
                <a16:creationId xmlns:a16="http://schemas.microsoft.com/office/drawing/2014/main" id="{E3893530-2E24-490F-B0DE-2D1DC87B7C93}"/>
              </a:ext>
            </a:extLst>
          </p:cNvPr>
          <p:cNvGrpSpPr>
            <a:grpSpLocks/>
          </p:cNvGrpSpPr>
          <p:nvPr/>
        </p:nvGrpSpPr>
        <p:grpSpPr bwMode="auto">
          <a:xfrm>
            <a:off x="2652713" y="1"/>
            <a:ext cx="6773862" cy="2022475"/>
            <a:chOff x="0" y="0"/>
            <a:chExt cx="9144000" cy="2762588"/>
          </a:xfrm>
        </p:grpSpPr>
        <p:grpSp>
          <p:nvGrpSpPr>
            <p:cNvPr id="12291" name="Group 1">
              <a:extLst>
                <a:ext uri="{FF2B5EF4-FFF2-40B4-BE49-F238E27FC236}">
                  <a16:creationId xmlns:a16="http://schemas.microsoft.com/office/drawing/2014/main" id="{FEC8B153-221A-4800-8736-4484CD5D492E}"/>
                </a:ext>
              </a:extLst>
            </p:cNvPr>
            <p:cNvGrpSpPr>
              <a:grpSpLocks/>
            </p:cNvGrpSpPr>
            <p:nvPr/>
          </p:nvGrpSpPr>
          <p:grpSpPr bwMode="auto">
            <a:xfrm>
              <a:off x="0" y="0"/>
              <a:ext cx="9144000" cy="2762588"/>
              <a:chOff x="0" y="2220850"/>
              <a:chExt cx="9144000" cy="2762588"/>
            </a:xfrm>
          </p:grpSpPr>
          <p:sp>
            <p:nvSpPr>
              <p:cNvPr id="3" name="Rectangle 2">
                <a:extLst>
                  <a:ext uri="{FF2B5EF4-FFF2-40B4-BE49-F238E27FC236}">
                    <a16:creationId xmlns:a16="http://schemas.microsoft.com/office/drawing/2014/main" id="{8D8687D7-FDFE-42F3-8D25-B8FE2D3C7F5C}"/>
                  </a:ext>
                </a:extLst>
              </p:cNvPr>
              <p:cNvSpPr>
                <a:spLocks noChangeArrowheads="1"/>
              </p:cNvSpPr>
              <p:nvPr/>
            </p:nvSpPr>
            <p:spPr bwMode="auto">
              <a:xfrm>
                <a:off x="0" y="3193655"/>
                <a:ext cx="9144000" cy="1188335"/>
              </a:xfrm>
              <a:prstGeom prst="rect">
                <a:avLst/>
              </a:prstGeom>
              <a:solidFill>
                <a:srgbClr val="F28B16"/>
              </a:solidFill>
              <a:ln w="9525">
                <a:solidFill>
                  <a:srgbClr val="9FD62E"/>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endParaRPr>
              </a:p>
            </p:txBody>
          </p:sp>
          <p:pic>
            <p:nvPicPr>
              <p:cNvPr id="12294" name="Picture 3" descr="High-Rez-OWL-Logo.png">
                <a:extLst>
                  <a:ext uri="{FF2B5EF4-FFF2-40B4-BE49-F238E27FC236}">
                    <a16:creationId xmlns:a16="http://schemas.microsoft.com/office/drawing/2014/main" id="{75C41154-FCEC-4A5F-9DDD-F6360CCC7FE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2220850"/>
                <a:ext cx="4285297" cy="276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292" name="TextBox 6">
              <a:extLst>
                <a:ext uri="{FF2B5EF4-FFF2-40B4-BE49-F238E27FC236}">
                  <a16:creationId xmlns:a16="http://schemas.microsoft.com/office/drawing/2014/main" id="{B705E1A0-E1DF-4E7C-86B7-81BAE59A4BCB}"/>
                </a:ext>
              </a:extLst>
            </p:cNvPr>
            <p:cNvSpPr txBox="1">
              <a:spLocks noChangeArrowheads="1"/>
            </p:cNvSpPr>
            <p:nvPr/>
          </p:nvSpPr>
          <p:spPr bwMode="auto">
            <a:xfrm>
              <a:off x="4381501" y="1247754"/>
              <a:ext cx="4692316" cy="630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Book Antiqua" panose="02040602050305030304" pitchFamily="18" charset="0"/>
                  <a:ea typeface="MS PGothic" panose="020B0600070205080204" pitchFamily="34" charset="-128"/>
                </a:defRPr>
              </a:lvl1pPr>
              <a:lvl2pPr marL="742950" indent="-285750">
                <a:defRPr>
                  <a:solidFill>
                    <a:schemeClr val="tx1"/>
                  </a:solidFill>
                  <a:latin typeface="Book Antiqua" panose="02040602050305030304" pitchFamily="18" charset="0"/>
                  <a:ea typeface="MS PGothic" panose="020B0600070205080204" pitchFamily="34" charset="-128"/>
                </a:defRPr>
              </a:lvl2pPr>
              <a:lvl3pPr marL="1143000" indent="-228600">
                <a:defRPr>
                  <a:solidFill>
                    <a:schemeClr val="tx1"/>
                  </a:solidFill>
                  <a:latin typeface="Book Antiqua" panose="02040602050305030304" pitchFamily="18" charset="0"/>
                  <a:ea typeface="MS PGothic" panose="020B0600070205080204" pitchFamily="34" charset="-128"/>
                </a:defRPr>
              </a:lvl3pPr>
              <a:lvl4pPr marL="1600200" indent="-228600">
                <a:defRPr>
                  <a:solidFill>
                    <a:schemeClr val="tx1"/>
                  </a:solidFill>
                  <a:latin typeface="Book Antiqua" panose="02040602050305030304" pitchFamily="18" charset="0"/>
                  <a:ea typeface="MS PGothic" panose="020B0600070205080204" pitchFamily="34" charset="-128"/>
                </a:defRPr>
              </a:lvl4pPr>
              <a:lvl5pPr marL="2057400" indent="-228600">
                <a:defRPr>
                  <a:solidFill>
                    <a:schemeClr val="tx1"/>
                  </a:solidFill>
                  <a:latin typeface="Book Antiqua" panose="02040602050305030304" pitchFamily="18" charset="0"/>
                  <a:ea typeface="MS PGothic" panose="020B0600070205080204" pitchFamily="34" charset="-128"/>
                </a:defRPr>
              </a:lvl5pPr>
              <a:lvl6pPr marL="25146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6pPr>
              <a:lvl7pPr marL="29718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7pPr>
              <a:lvl8pPr marL="34290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8pPr>
              <a:lvl9pPr marL="38862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9pPr>
            </a:lstStyle>
            <a:p>
              <a:r>
                <a:rPr lang="en-US" altLang="en-US" sz="2400"/>
                <a:t>Researching an Issue</a:t>
              </a:r>
            </a:p>
          </p:txBody>
        </p:sp>
      </p:grpSp>
      <p:sp>
        <p:nvSpPr>
          <p:cNvPr id="12290" name="TextBox 5">
            <a:extLst>
              <a:ext uri="{FF2B5EF4-FFF2-40B4-BE49-F238E27FC236}">
                <a16:creationId xmlns:a16="http://schemas.microsoft.com/office/drawing/2014/main" id="{4A6CDDDE-B34C-4B48-B969-E8D3170D8D03}"/>
              </a:ext>
            </a:extLst>
          </p:cNvPr>
          <p:cNvSpPr txBox="1">
            <a:spLocks noChangeArrowheads="1"/>
          </p:cNvSpPr>
          <p:nvPr/>
        </p:nvSpPr>
        <p:spPr bwMode="auto">
          <a:xfrm>
            <a:off x="2652714" y="2216150"/>
            <a:ext cx="6721475"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Book Antiqua" panose="02040602050305030304" pitchFamily="18" charset="0"/>
                <a:ea typeface="MS PGothic" panose="020B0600070205080204" pitchFamily="34" charset="-128"/>
              </a:defRPr>
            </a:lvl1pPr>
            <a:lvl2pPr>
              <a:defRPr>
                <a:solidFill>
                  <a:schemeClr val="tx1"/>
                </a:solidFill>
                <a:latin typeface="Book Antiqua" panose="02040602050305030304" pitchFamily="18" charset="0"/>
                <a:ea typeface="MS PGothic" panose="020B0600070205080204" pitchFamily="34" charset="-128"/>
              </a:defRPr>
            </a:lvl2pPr>
            <a:lvl3pPr marL="1143000" indent="-228600">
              <a:defRPr>
                <a:solidFill>
                  <a:schemeClr val="tx1"/>
                </a:solidFill>
                <a:latin typeface="Book Antiqua" panose="02040602050305030304" pitchFamily="18" charset="0"/>
                <a:ea typeface="MS PGothic" panose="020B0600070205080204" pitchFamily="34" charset="-128"/>
              </a:defRPr>
            </a:lvl3pPr>
            <a:lvl4pPr marL="1600200" indent="-228600">
              <a:defRPr>
                <a:solidFill>
                  <a:schemeClr val="tx1"/>
                </a:solidFill>
                <a:latin typeface="Book Antiqua" panose="02040602050305030304" pitchFamily="18" charset="0"/>
                <a:ea typeface="MS PGothic" panose="020B0600070205080204" pitchFamily="34" charset="-128"/>
              </a:defRPr>
            </a:lvl4pPr>
            <a:lvl5pPr marL="2057400" indent="-228600">
              <a:defRPr>
                <a:solidFill>
                  <a:schemeClr val="tx1"/>
                </a:solidFill>
                <a:latin typeface="Book Antiqua" panose="02040602050305030304" pitchFamily="18" charset="0"/>
                <a:ea typeface="MS PGothic" panose="020B0600070205080204" pitchFamily="34" charset="-128"/>
              </a:defRPr>
            </a:lvl5pPr>
            <a:lvl6pPr marL="25146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6pPr>
            <a:lvl7pPr marL="29718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7pPr>
            <a:lvl8pPr marL="34290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8pPr>
            <a:lvl9pPr marL="38862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9pPr>
          </a:lstStyle>
          <a:p>
            <a:pPr>
              <a:lnSpc>
                <a:spcPct val="150000"/>
              </a:lnSpc>
            </a:pPr>
            <a:r>
              <a:rPr lang="en-US" altLang="en-US" sz="2000" b="1" dirty="0">
                <a:latin typeface="Optima" charset="0"/>
              </a:rPr>
              <a:t>Find common ground with your audience.</a:t>
            </a:r>
          </a:p>
          <a:p>
            <a:pPr>
              <a:lnSpc>
                <a:spcPct val="150000"/>
              </a:lnSpc>
            </a:pPr>
            <a:endParaRPr lang="en-US" altLang="en-US" sz="2000" dirty="0">
              <a:latin typeface="Optima" charset="0"/>
            </a:endParaRPr>
          </a:p>
          <a:p>
            <a:pPr>
              <a:lnSpc>
                <a:spcPct val="150000"/>
              </a:lnSpc>
            </a:pPr>
            <a:r>
              <a:rPr lang="en-US" altLang="en-US" sz="2000" dirty="0">
                <a:latin typeface="Optima" charset="0"/>
              </a:rPr>
              <a:t>For example:</a:t>
            </a:r>
          </a:p>
          <a:p>
            <a:pPr lvl="1">
              <a:lnSpc>
                <a:spcPct val="150000"/>
              </a:lnSpc>
            </a:pPr>
            <a:r>
              <a:rPr lang="en-US" altLang="en-US" sz="2000" b="1" dirty="0">
                <a:latin typeface="Optima" charset="0"/>
              </a:rPr>
              <a:t>Point of Opposition: </a:t>
            </a:r>
            <a:r>
              <a:rPr lang="en-US" altLang="en-US" sz="2000" dirty="0">
                <a:latin typeface="Optima" charset="0"/>
              </a:rPr>
              <a:t>You might support a war, whereas your audience might not.  </a:t>
            </a:r>
          </a:p>
          <a:p>
            <a:pPr lvl="1">
              <a:lnSpc>
                <a:spcPct val="150000"/>
              </a:lnSpc>
            </a:pPr>
            <a:r>
              <a:rPr lang="en-US" altLang="en-US" sz="2000" b="1" dirty="0">
                <a:latin typeface="Optima" charset="0"/>
              </a:rPr>
              <a:t>Common ground: </a:t>
            </a:r>
            <a:r>
              <a:rPr lang="en-US" altLang="en-US" sz="2000" dirty="0">
                <a:latin typeface="Optima" charset="0"/>
              </a:rPr>
              <a:t>Both sides want to see their troops come home.</a:t>
            </a:r>
          </a:p>
          <a:p>
            <a:pPr>
              <a:lnSpc>
                <a:spcPct val="150000"/>
              </a:lnSpc>
            </a:pPr>
            <a:endParaRPr lang="en-US" altLang="en-US" sz="2000" dirty="0">
              <a:latin typeface="Optima"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290">
                                            <p:txEl>
                                              <p:pRg st="3" end="3"/>
                                            </p:txEl>
                                          </p:spTgt>
                                        </p:tgtEl>
                                        <p:attrNameLst>
                                          <p:attrName>style.visibility</p:attrName>
                                        </p:attrNameLst>
                                      </p:cBhvr>
                                      <p:to>
                                        <p:strVal val="visible"/>
                                      </p:to>
                                    </p:set>
                                    <p:animEffect transition="in" filter="fade">
                                      <p:cBhvr>
                                        <p:cTn id="7" dur="500"/>
                                        <p:tgtEl>
                                          <p:spTgt spid="12290">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290">
                                            <p:txEl>
                                              <p:pRg st="4" end="4"/>
                                            </p:txEl>
                                          </p:spTgt>
                                        </p:tgtEl>
                                        <p:attrNameLst>
                                          <p:attrName>style.visibility</p:attrName>
                                        </p:attrNameLst>
                                      </p:cBhvr>
                                      <p:to>
                                        <p:strVal val="visible"/>
                                      </p:to>
                                    </p:set>
                                    <p:animEffect transition="in" filter="fade">
                                      <p:cBhvr>
                                        <p:cTn id="12" dur="500"/>
                                        <p:tgtEl>
                                          <p:spTgt spid="1229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313" name="Group 7">
            <a:extLst>
              <a:ext uri="{FF2B5EF4-FFF2-40B4-BE49-F238E27FC236}">
                <a16:creationId xmlns:a16="http://schemas.microsoft.com/office/drawing/2014/main" id="{66D4DF17-CF67-4C18-AA18-0BD4264AABBC}"/>
              </a:ext>
            </a:extLst>
          </p:cNvPr>
          <p:cNvGrpSpPr>
            <a:grpSpLocks/>
          </p:cNvGrpSpPr>
          <p:nvPr/>
        </p:nvGrpSpPr>
        <p:grpSpPr bwMode="auto">
          <a:xfrm>
            <a:off x="2652713" y="1"/>
            <a:ext cx="6773862" cy="2022475"/>
            <a:chOff x="0" y="0"/>
            <a:chExt cx="9144000" cy="2762588"/>
          </a:xfrm>
        </p:grpSpPr>
        <p:grpSp>
          <p:nvGrpSpPr>
            <p:cNvPr id="13315" name="Group 1">
              <a:extLst>
                <a:ext uri="{FF2B5EF4-FFF2-40B4-BE49-F238E27FC236}">
                  <a16:creationId xmlns:a16="http://schemas.microsoft.com/office/drawing/2014/main" id="{4C9D2D78-C46B-4244-8CE0-80DC913DF813}"/>
                </a:ext>
              </a:extLst>
            </p:cNvPr>
            <p:cNvGrpSpPr>
              <a:grpSpLocks/>
            </p:cNvGrpSpPr>
            <p:nvPr/>
          </p:nvGrpSpPr>
          <p:grpSpPr bwMode="auto">
            <a:xfrm>
              <a:off x="0" y="0"/>
              <a:ext cx="9144000" cy="2762588"/>
              <a:chOff x="0" y="2220850"/>
              <a:chExt cx="9144000" cy="2762588"/>
            </a:xfrm>
          </p:grpSpPr>
          <p:sp>
            <p:nvSpPr>
              <p:cNvPr id="3" name="Rectangle 2">
                <a:extLst>
                  <a:ext uri="{FF2B5EF4-FFF2-40B4-BE49-F238E27FC236}">
                    <a16:creationId xmlns:a16="http://schemas.microsoft.com/office/drawing/2014/main" id="{F11C841A-9773-48CD-B80E-B5D6F75A1A45}"/>
                  </a:ext>
                </a:extLst>
              </p:cNvPr>
              <p:cNvSpPr>
                <a:spLocks noChangeArrowheads="1"/>
              </p:cNvSpPr>
              <p:nvPr/>
            </p:nvSpPr>
            <p:spPr bwMode="auto">
              <a:xfrm>
                <a:off x="0" y="3193655"/>
                <a:ext cx="9144000" cy="1188335"/>
              </a:xfrm>
              <a:prstGeom prst="rect">
                <a:avLst/>
              </a:prstGeom>
              <a:solidFill>
                <a:srgbClr val="F28B16"/>
              </a:solidFill>
              <a:ln w="9525">
                <a:solidFill>
                  <a:srgbClr val="9FD62E"/>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endParaRPr>
              </a:p>
            </p:txBody>
          </p:sp>
          <p:pic>
            <p:nvPicPr>
              <p:cNvPr id="13318" name="Picture 3" descr="High-Rez-OWL-Logo.png">
                <a:extLst>
                  <a:ext uri="{FF2B5EF4-FFF2-40B4-BE49-F238E27FC236}">
                    <a16:creationId xmlns:a16="http://schemas.microsoft.com/office/drawing/2014/main" id="{0D7F58E3-C083-4023-A3D0-DE70B2B7280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2220850"/>
                <a:ext cx="4285297" cy="276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3316" name="TextBox 6">
              <a:extLst>
                <a:ext uri="{FF2B5EF4-FFF2-40B4-BE49-F238E27FC236}">
                  <a16:creationId xmlns:a16="http://schemas.microsoft.com/office/drawing/2014/main" id="{E570AB9B-2C32-4FF9-B639-4835798A3748}"/>
                </a:ext>
              </a:extLst>
            </p:cNvPr>
            <p:cNvSpPr txBox="1">
              <a:spLocks noChangeArrowheads="1"/>
            </p:cNvSpPr>
            <p:nvPr/>
          </p:nvSpPr>
          <p:spPr bwMode="auto">
            <a:xfrm>
              <a:off x="4381501" y="1247754"/>
              <a:ext cx="4692316" cy="630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Book Antiqua" panose="02040602050305030304" pitchFamily="18" charset="0"/>
                  <a:ea typeface="MS PGothic" panose="020B0600070205080204" pitchFamily="34" charset="-128"/>
                </a:defRPr>
              </a:lvl1pPr>
              <a:lvl2pPr marL="742950" indent="-285750">
                <a:defRPr>
                  <a:solidFill>
                    <a:schemeClr val="tx1"/>
                  </a:solidFill>
                  <a:latin typeface="Book Antiqua" panose="02040602050305030304" pitchFamily="18" charset="0"/>
                  <a:ea typeface="MS PGothic" panose="020B0600070205080204" pitchFamily="34" charset="-128"/>
                </a:defRPr>
              </a:lvl2pPr>
              <a:lvl3pPr marL="1143000" indent="-228600">
                <a:defRPr>
                  <a:solidFill>
                    <a:schemeClr val="tx1"/>
                  </a:solidFill>
                  <a:latin typeface="Book Antiqua" panose="02040602050305030304" pitchFamily="18" charset="0"/>
                  <a:ea typeface="MS PGothic" panose="020B0600070205080204" pitchFamily="34" charset="-128"/>
                </a:defRPr>
              </a:lvl3pPr>
              <a:lvl4pPr marL="1600200" indent="-228600">
                <a:defRPr>
                  <a:solidFill>
                    <a:schemeClr val="tx1"/>
                  </a:solidFill>
                  <a:latin typeface="Book Antiqua" panose="02040602050305030304" pitchFamily="18" charset="0"/>
                  <a:ea typeface="MS PGothic" panose="020B0600070205080204" pitchFamily="34" charset="-128"/>
                </a:defRPr>
              </a:lvl4pPr>
              <a:lvl5pPr marL="2057400" indent="-228600">
                <a:defRPr>
                  <a:solidFill>
                    <a:schemeClr val="tx1"/>
                  </a:solidFill>
                  <a:latin typeface="Book Antiqua" panose="02040602050305030304" pitchFamily="18" charset="0"/>
                  <a:ea typeface="MS PGothic" panose="020B0600070205080204" pitchFamily="34" charset="-128"/>
                </a:defRPr>
              </a:lvl5pPr>
              <a:lvl6pPr marL="25146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6pPr>
              <a:lvl7pPr marL="29718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7pPr>
              <a:lvl8pPr marL="34290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8pPr>
              <a:lvl9pPr marL="38862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9pPr>
            </a:lstStyle>
            <a:p>
              <a:r>
                <a:rPr lang="en-US" altLang="en-US" sz="2400"/>
                <a:t>Researching an Issue</a:t>
              </a:r>
            </a:p>
          </p:txBody>
        </p:sp>
      </p:grpSp>
      <p:sp>
        <p:nvSpPr>
          <p:cNvPr id="13314" name="TextBox 5">
            <a:extLst>
              <a:ext uri="{FF2B5EF4-FFF2-40B4-BE49-F238E27FC236}">
                <a16:creationId xmlns:a16="http://schemas.microsoft.com/office/drawing/2014/main" id="{4D619170-4397-4ACB-A452-224C14C7B5CE}"/>
              </a:ext>
            </a:extLst>
          </p:cNvPr>
          <p:cNvSpPr txBox="1">
            <a:spLocks noChangeArrowheads="1"/>
          </p:cNvSpPr>
          <p:nvPr/>
        </p:nvSpPr>
        <p:spPr bwMode="auto">
          <a:xfrm>
            <a:off x="2652714" y="2216150"/>
            <a:ext cx="6721475"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Book Antiqua" panose="02040602050305030304" pitchFamily="18" charset="0"/>
                <a:ea typeface="MS PGothic" panose="020B0600070205080204" pitchFamily="34" charset="-128"/>
              </a:defRPr>
            </a:lvl1pPr>
            <a:lvl2pPr>
              <a:defRPr>
                <a:solidFill>
                  <a:schemeClr val="tx1"/>
                </a:solidFill>
                <a:latin typeface="Book Antiqua" panose="02040602050305030304" pitchFamily="18" charset="0"/>
                <a:ea typeface="MS PGothic" panose="020B0600070205080204" pitchFamily="34" charset="-128"/>
              </a:defRPr>
            </a:lvl2pPr>
            <a:lvl3pPr marL="1143000" indent="-228600">
              <a:defRPr>
                <a:solidFill>
                  <a:schemeClr val="tx1"/>
                </a:solidFill>
                <a:latin typeface="Book Antiqua" panose="02040602050305030304" pitchFamily="18" charset="0"/>
                <a:ea typeface="MS PGothic" panose="020B0600070205080204" pitchFamily="34" charset="-128"/>
              </a:defRPr>
            </a:lvl3pPr>
            <a:lvl4pPr marL="1600200" indent="-228600">
              <a:defRPr>
                <a:solidFill>
                  <a:schemeClr val="tx1"/>
                </a:solidFill>
                <a:latin typeface="Book Antiqua" panose="02040602050305030304" pitchFamily="18" charset="0"/>
                <a:ea typeface="MS PGothic" panose="020B0600070205080204" pitchFamily="34" charset="-128"/>
              </a:defRPr>
            </a:lvl4pPr>
            <a:lvl5pPr marL="2057400" indent="-228600">
              <a:defRPr>
                <a:solidFill>
                  <a:schemeClr val="tx1"/>
                </a:solidFill>
                <a:latin typeface="Book Antiqua" panose="02040602050305030304" pitchFamily="18" charset="0"/>
                <a:ea typeface="MS PGothic" panose="020B0600070205080204" pitchFamily="34" charset="-128"/>
              </a:defRPr>
            </a:lvl5pPr>
            <a:lvl6pPr marL="25146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6pPr>
            <a:lvl7pPr marL="29718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7pPr>
            <a:lvl8pPr marL="34290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8pPr>
            <a:lvl9pPr marL="38862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9pPr>
          </a:lstStyle>
          <a:p>
            <a:pPr>
              <a:lnSpc>
                <a:spcPct val="150000"/>
              </a:lnSpc>
            </a:pPr>
            <a:r>
              <a:rPr lang="en-US" altLang="en-US" sz="2000" b="1" dirty="0">
                <a:latin typeface="Optima" charset="0"/>
              </a:rPr>
              <a:t>Predict counterarguments.</a:t>
            </a:r>
          </a:p>
          <a:p>
            <a:pPr>
              <a:lnSpc>
                <a:spcPct val="150000"/>
              </a:lnSpc>
            </a:pPr>
            <a:endParaRPr lang="en-US" altLang="en-US" sz="2000" dirty="0">
              <a:latin typeface="Optima" charset="0"/>
            </a:endParaRPr>
          </a:p>
          <a:p>
            <a:pPr>
              <a:lnSpc>
                <a:spcPct val="150000"/>
              </a:lnSpc>
            </a:pPr>
            <a:r>
              <a:rPr lang="en-US" altLang="en-US" sz="2000" dirty="0">
                <a:latin typeface="Optima" charset="0"/>
              </a:rPr>
              <a:t>For example:</a:t>
            </a:r>
          </a:p>
          <a:p>
            <a:pPr lvl="1">
              <a:lnSpc>
                <a:spcPct val="150000"/>
              </a:lnSpc>
            </a:pPr>
            <a:r>
              <a:rPr lang="en-US" altLang="en-US" sz="2000" b="1" dirty="0">
                <a:latin typeface="Optima" charset="0"/>
              </a:rPr>
              <a:t>Your Argument</a:t>
            </a:r>
            <a:r>
              <a:rPr lang="en-US" altLang="en-US" sz="2000" dirty="0">
                <a:latin typeface="Optima" charset="0"/>
              </a:rPr>
              <a:t>: Organic produce from local Farmers’ Markets is better than store-bought produce.</a:t>
            </a:r>
          </a:p>
          <a:p>
            <a:pPr lvl="1">
              <a:lnSpc>
                <a:spcPct val="150000"/>
              </a:lnSpc>
            </a:pPr>
            <a:r>
              <a:rPr lang="en-US" altLang="en-US" sz="2000" b="1" dirty="0">
                <a:latin typeface="Optima" charset="0"/>
              </a:rPr>
              <a:t>The Opposition: </a:t>
            </a:r>
            <a:r>
              <a:rPr lang="en-US" altLang="en-US" sz="2000" dirty="0">
                <a:latin typeface="Optima" charset="0"/>
              </a:rPr>
              <a:t>Organic produce is too expensive.</a:t>
            </a:r>
          </a:p>
          <a:p>
            <a:pPr>
              <a:lnSpc>
                <a:spcPct val="150000"/>
              </a:lnSpc>
            </a:pPr>
            <a:endParaRPr lang="en-US" altLang="en-US" sz="2000" dirty="0">
              <a:latin typeface="Optima" charset="0"/>
            </a:endParaRPr>
          </a:p>
          <a:p>
            <a:pPr>
              <a:lnSpc>
                <a:spcPct val="150000"/>
              </a:lnSpc>
            </a:pPr>
            <a:endParaRPr lang="en-US" altLang="en-US" sz="2000" dirty="0">
              <a:latin typeface="Optima"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314">
                                            <p:txEl>
                                              <p:pRg st="3" end="3"/>
                                            </p:txEl>
                                          </p:spTgt>
                                        </p:tgtEl>
                                        <p:attrNameLst>
                                          <p:attrName>style.visibility</p:attrName>
                                        </p:attrNameLst>
                                      </p:cBhvr>
                                      <p:to>
                                        <p:strVal val="visible"/>
                                      </p:to>
                                    </p:set>
                                    <p:animEffect transition="in" filter="fade">
                                      <p:cBhvr>
                                        <p:cTn id="7" dur="500"/>
                                        <p:tgtEl>
                                          <p:spTgt spid="13314">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314">
                                            <p:txEl>
                                              <p:pRg st="4" end="4"/>
                                            </p:txEl>
                                          </p:spTgt>
                                        </p:tgtEl>
                                        <p:attrNameLst>
                                          <p:attrName>style.visibility</p:attrName>
                                        </p:attrNameLst>
                                      </p:cBhvr>
                                      <p:to>
                                        <p:strVal val="visible"/>
                                      </p:to>
                                    </p:set>
                                    <p:animEffect transition="in" filter="fade">
                                      <p:cBhvr>
                                        <p:cTn id="12" dur="500"/>
                                        <p:tgtEl>
                                          <p:spTgt spid="1331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37" name="Group 7">
            <a:extLst>
              <a:ext uri="{FF2B5EF4-FFF2-40B4-BE49-F238E27FC236}">
                <a16:creationId xmlns:a16="http://schemas.microsoft.com/office/drawing/2014/main" id="{5D75F7FE-1509-4B89-8C91-9217F2903DB1}"/>
              </a:ext>
            </a:extLst>
          </p:cNvPr>
          <p:cNvGrpSpPr>
            <a:grpSpLocks/>
          </p:cNvGrpSpPr>
          <p:nvPr/>
        </p:nvGrpSpPr>
        <p:grpSpPr bwMode="auto">
          <a:xfrm>
            <a:off x="2652713" y="1"/>
            <a:ext cx="6773862" cy="2022475"/>
            <a:chOff x="0" y="0"/>
            <a:chExt cx="9144000" cy="2762588"/>
          </a:xfrm>
        </p:grpSpPr>
        <p:grpSp>
          <p:nvGrpSpPr>
            <p:cNvPr id="14340" name="Group 1">
              <a:extLst>
                <a:ext uri="{FF2B5EF4-FFF2-40B4-BE49-F238E27FC236}">
                  <a16:creationId xmlns:a16="http://schemas.microsoft.com/office/drawing/2014/main" id="{56999349-303D-4B81-8785-EEA210793491}"/>
                </a:ext>
              </a:extLst>
            </p:cNvPr>
            <p:cNvGrpSpPr>
              <a:grpSpLocks/>
            </p:cNvGrpSpPr>
            <p:nvPr/>
          </p:nvGrpSpPr>
          <p:grpSpPr bwMode="auto">
            <a:xfrm>
              <a:off x="0" y="0"/>
              <a:ext cx="9144000" cy="2762588"/>
              <a:chOff x="0" y="2220850"/>
              <a:chExt cx="9144000" cy="2762588"/>
            </a:xfrm>
          </p:grpSpPr>
          <p:sp>
            <p:nvSpPr>
              <p:cNvPr id="3" name="Rectangle 2">
                <a:extLst>
                  <a:ext uri="{FF2B5EF4-FFF2-40B4-BE49-F238E27FC236}">
                    <a16:creationId xmlns:a16="http://schemas.microsoft.com/office/drawing/2014/main" id="{47269D8A-5B76-4F8F-8785-4D577FB98E89}"/>
                  </a:ext>
                </a:extLst>
              </p:cNvPr>
              <p:cNvSpPr>
                <a:spLocks noChangeArrowheads="1"/>
              </p:cNvSpPr>
              <p:nvPr/>
            </p:nvSpPr>
            <p:spPr bwMode="auto">
              <a:xfrm>
                <a:off x="0" y="3193655"/>
                <a:ext cx="9144000" cy="1188335"/>
              </a:xfrm>
              <a:prstGeom prst="rect">
                <a:avLst/>
              </a:prstGeom>
              <a:solidFill>
                <a:srgbClr val="F28B16"/>
              </a:solidFill>
              <a:ln w="9525">
                <a:solidFill>
                  <a:srgbClr val="9FD62E"/>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endParaRPr>
              </a:p>
            </p:txBody>
          </p:sp>
          <p:pic>
            <p:nvPicPr>
              <p:cNvPr id="14343" name="Picture 3" descr="High-Rez-OWL-Logo.png">
                <a:extLst>
                  <a:ext uri="{FF2B5EF4-FFF2-40B4-BE49-F238E27FC236}">
                    <a16:creationId xmlns:a16="http://schemas.microsoft.com/office/drawing/2014/main" id="{C7464AB9-6850-47CB-99A4-9CAED41E03B0}"/>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2220850"/>
                <a:ext cx="4285297" cy="276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4341" name="TextBox 6">
              <a:extLst>
                <a:ext uri="{FF2B5EF4-FFF2-40B4-BE49-F238E27FC236}">
                  <a16:creationId xmlns:a16="http://schemas.microsoft.com/office/drawing/2014/main" id="{DD063D21-C95C-473E-A848-753C1C41AEAA}"/>
                </a:ext>
              </a:extLst>
            </p:cNvPr>
            <p:cNvSpPr txBox="1">
              <a:spLocks noChangeArrowheads="1"/>
            </p:cNvSpPr>
            <p:nvPr/>
          </p:nvSpPr>
          <p:spPr bwMode="auto">
            <a:xfrm>
              <a:off x="4488424" y="999226"/>
              <a:ext cx="4585390" cy="1135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Book Antiqua" panose="02040602050305030304" pitchFamily="18" charset="0"/>
                  <a:ea typeface="MS PGothic" panose="020B0600070205080204" pitchFamily="34" charset="-128"/>
                </a:defRPr>
              </a:lvl1pPr>
              <a:lvl2pPr marL="742950" indent="-285750">
                <a:defRPr>
                  <a:solidFill>
                    <a:schemeClr val="tx1"/>
                  </a:solidFill>
                  <a:latin typeface="Book Antiqua" panose="02040602050305030304" pitchFamily="18" charset="0"/>
                  <a:ea typeface="MS PGothic" panose="020B0600070205080204" pitchFamily="34" charset="-128"/>
                </a:defRPr>
              </a:lvl2pPr>
              <a:lvl3pPr marL="1143000" indent="-228600">
                <a:defRPr>
                  <a:solidFill>
                    <a:schemeClr val="tx1"/>
                  </a:solidFill>
                  <a:latin typeface="Book Antiqua" panose="02040602050305030304" pitchFamily="18" charset="0"/>
                  <a:ea typeface="MS PGothic" panose="020B0600070205080204" pitchFamily="34" charset="-128"/>
                </a:defRPr>
              </a:lvl3pPr>
              <a:lvl4pPr marL="1600200" indent="-228600">
                <a:defRPr>
                  <a:solidFill>
                    <a:schemeClr val="tx1"/>
                  </a:solidFill>
                  <a:latin typeface="Book Antiqua" panose="02040602050305030304" pitchFamily="18" charset="0"/>
                  <a:ea typeface="MS PGothic" panose="020B0600070205080204" pitchFamily="34" charset="-128"/>
                </a:defRPr>
              </a:lvl4pPr>
              <a:lvl5pPr marL="2057400" indent="-228600">
                <a:defRPr>
                  <a:solidFill>
                    <a:schemeClr val="tx1"/>
                  </a:solidFill>
                  <a:latin typeface="Book Antiqua" panose="02040602050305030304" pitchFamily="18" charset="0"/>
                  <a:ea typeface="MS PGothic" panose="020B0600070205080204" pitchFamily="34" charset="-128"/>
                </a:defRPr>
              </a:lvl5pPr>
              <a:lvl6pPr marL="25146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6pPr>
              <a:lvl7pPr marL="29718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7pPr>
              <a:lvl8pPr marL="34290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8pPr>
              <a:lvl9pPr marL="38862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9pPr>
            </a:lstStyle>
            <a:p>
              <a:r>
                <a:rPr lang="en-US" altLang="en-US" sz="2400"/>
                <a:t>Support Your </a:t>
              </a:r>
            </a:p>
            <a:p>
              <a:r>
                <a:rPr lang="en-US" altLang="en-US" sz="2400"/>
                <a:t>Perspective</a:t>
              </a:r>
            </a:p>
          </p:txBody>
        </p:sp>
      </p:grpSp>
      <p:sp>
        <p:nvSpPr>
          <p:cNvPr id="6" name="TextBox 5">
            <a:extLst>
              <a:ext uri="{FF2B5EF4-FFF2-40B4-BE49-F238E27FC236}">
                <a16:creationId xmlns:a16="http://schemas.microsoft.com/office/drawing/2014/main" id="{705783C5-AFC7-4590-BFBD-A291E9E6C114}"/>
              </a:ext>
            </a:extLst>
          </p:cNvPr>
          <p:cNvSpPr txBox="1"/>
          <p:nvPr/>
        </p:nvSpPr>
        <p:spPr>
          <a:xfrm>
            <a:off x="2652714" y="2216150"/>
            <a:ext cx="4200525" cy="3234860"/>
          </a:xfrm>
          <a:prstGeom prst="rect">
            <a:avLst/>
          </a:prstGeom>
          <a:noFill/>
        </p:spPr>
        <p:txBody>
          <a:bodyPr>
            <a:spAutoFit/>
          </a:bodyPr>
          <a:lstStyle>
            <a:lvl1pPr>
              <a:defRPr>
                <a:solidFill>
                  <a:schemeClr val="tx1"/>
                </a:solidFill>
                <a:latin typeface="Book Antiqua" panose="02040602050305030304" pitchFamily="18" charset="0"/>
                <a:ea typeface="MS PGothic" panose="020B0600070205080204" pitchFamily="34" charset="-128"/>
              </a:defRPr>
            </a:lvl1pPr>
            <a:lvl2pPr marL="742950" indent="-285750">
              <a:defRPr>
                <a:solidFill>
                  <a:schemeClr val="tx1"/>
                </a:solidFill>
                <a:latin typeface="Book Antiqua" panose="02040602050305030304" pitchFamily="18" charset="0"/>
                <a:ea typeface="MS PGothic" panose="020B0600070205080204" pitchFamily="34" charset="-128"/>
              </a:defRPr>
            </a:lvl2pPr>
            <a:lvl3pPr marL="1143000" indent="-228600">
              <a:defRPr>
                <a:solidFill>
                  <a:schemeClr val="tx1"/>
                </a:solidFill>
                <a:latin typeface="Book Antiqua" panose="02040602050305030304" pitchFamily="18" charset="0"/>
                <a:ea typeface="MS PGothic" panose="020B0600070205080204" pitchFamily="34" charset="-128"/>
              </a:defRPr>
            </a:lvl3pPr>
            <a:lvl4pPr marL="1600200" indent="-228600">
              <a:defRPr>
                <a:solidFill>
                  <a:schemeClr val="tx1"/>
                </a:solidFill>
                <a:latin typeface="Book Antiqua" panose="02040602050305030304" pitchFamily="18" charset="0"/>
                <a:ea typeface="MS PGothic" panose="020B0600070205080204" pitchFamily="34" charset="-128"/>
              </a:defRPr>
            </a:lvl4pPr>
            <a:lvl5pPr marL="2057400" indent="-228600">
              <a:defRPr>
                <a:solidFill>
                  <a:schemeClr val="tx1"/>
                </a:solidFill>
                <a:latin typeface="Book Antiqua" panose="02040602050305030304" pitchFamily="18" charset="0"/>
                <a:ea typeface="MS PGothic" panose="020B0600070205080204" pitchFamily="34" charset="-128"/>
              </a:defRPr>
            </a:lvl5pPr>
            <a:lvl6pPr marL="25146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6pPr>
            <a:lvl7pPr marL="29718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7pPr>
            <a:lvl8pPr marL="34290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8pPr>
            <a:lvl9pPr marL="38862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9pPr>
          </a:lstStyle>
          <a:p>
            <a:pPr>
              <a:lnSpc>
                <a:spcPct val="150000"/>
              </a:lnSpc>
            </a:pPr>
            <a:r>
              <a:rPr lang="en-US" altLang="en-US" sz="2000" b="1" dirty="0">
                <a:latin typeface="Optima" charset="0"/>
              </a:rPr>
              <a:t>Appeal to the audience’s reason:</a:t>
            </a:r>
          </a:p>
          <a:p>
            <a:pPr>
              <a:lnSpc>
                <a:spcPct val="150000"/>
              </a:lnSpc>
              <a:buFont typeface="Wingdings" panose="05000000000000000000" pitchFamily="2" charset="2"/>
              <a:buChar char="§"/>
            </a:pPr>
            <a:r>
              <a:rPr lang="en-US" altLang="en-US" sz="2000" dirty="0">
                <a:latin typeface="Optima" charset="0"/>
              </a:rPr>
              <a:t>Use statistics and reputable studies.</a:t>
            </a:r>
          </a:p>
          <a:p>
            <a:pPr>
              <a:lnSpc>
                <a:spcPct val="150000"/>
              </a:lnSpc>
            </a:pPr>
            <a:endParaRPr lang="en-US" altLang="en-US" sz="2000" dirty="0">
              <a:latin typeface="Optima" charset="0"/>
            </a:endParaRPr>
          </a:p>
          <a:p>
            <a:pPr>
              <a:lnSpc>
                <a:spcPct val="150000"/>
              </a:lnSpc>
            </a:pPr>
            <a:r>
              <a:rPr lang="en-US" altLang="en-US" sz="2000" b="1" dirty="0">
                <a:latin typeface="Optima" charset="0"/>
              </a:rPr>
              <a:t>Cite experts on the topic:</a:t>
            </a:r>
          </a:p>
          <a:p>
            <a:pPr>
              <a:lnSpc>
                <a:spcPct val="150000"/>
              </a:lnSpc>
              <a:buFont typeface="Wingdings" panose="05000000000000000000" pitchFamily="2" charset="2"/>
              <a:buChar char="§"/>
            </a:pPr>
            <a:r>
              <a:rPr lang="en-US" altLang="en-US" sz="2000" dirty="0">
                <a:latin typeface="Optima" charset="0"/>
              </a:rPr>
              <a:t>Do they back up what you say?</a:t>
            </a:r>
          </a:p>
          <a:p>
            <a:pPr>
              <a:lnSpc>
                <a:spcPct val="150000"/>
              </a:lnSpc>
              <a:buFont typeface="Wingdings" panose="05000000000000000000" pitchFamily="2" charset="2"/>
              <a:buChar char="§"/>
            </a:pPr>
            <a:r>
              <a:rPr lang="en-US" altLang="en-US" sz="2000" dirty="0">
                <a:latin typeface="Optima" charset="0"/>
              </a:rPr>
              <a:t>Do they refute the other side?</a:t>
            </a:r>
          </a:p>
          <a:p>
            <a:pPr lvl="1">
              <a:lnSpc>
                <a:spcPct val="150000"/>
              </a:lnSpc>
              <a:buFont typeface="Arial" panose="020B0604020202020204" pitchFamily="34" charset="0"/>
              <a:buChar char="•"/>
            </a:pPr>
            <a:endParaRPr lang="en-US" altLang="en-US" dirty="0">
              <a:latin typeface="Optima" charset="0"/>
            </a:endParaRPr>
          </a:p>
        </p:txBody>
      </p:sp>
      <p:pic>
        <p:nvPicPr>
          <p:cNvPr id="14339" name="Picture 9">
            <a:extLst>
              <a:ext uri="{FF2B5EF4-FFF2-40B4-BE49-F238E27FC236}">
                <a16:creationId xmlns:a16="http://schemas.microsoft.com/office/drawing/2014/main" id="{7236BD23-5D3C-4AC7-8C2D-95B9DE088479}"/>
              </a:ext>
            </a:extLst>
          </p:cNvPr>
          <p:cNvPicPr>
            <a:picLocks noChangeAspect="1"/>
          </p:cNvPicPr>
          <p:nvPr/>
        </p:nvPicPr>
        <p:blipFill>
          <a:blip r:embed="rId4">
            <a:extLst>
              <a:ext uri="{28A0092B-C50C-407E-A947-70E740481C1C}">
                <a14:useLocalDpi xmlns:a14="http://schemas.microsoft.com/office/drawing/2010/main" val="0"/>
              </a:ext>
            </a:extLst>
          </a:blip>
          <a:srcRect l="3761" t="2470" r="2190" b="3703"/>
          <a:stretch>
            <a:fillRect/>
          </a:stretch>
        </p:blipFill>
        <p:spPr bwMode="auto">
          <a:xfrm>
            <a:off x="6853239" y="2489201"/>
            <a:ext cx="3608387" cy="327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500"/>
                                        <p:tgtEl>
                                          <p:spTgt spid="6">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4" end="4"/>
                                            </p:txEl>
                                          </p:spTgt>
                                        </p:tgtEl>
                                        <p:attrNameLst>
                                          <p:attrName>style.visibility</p:attrName>
                                        </p:attrNameLst>
                                      </p:cBhvr>
                                      <p:to>
                                        <p:strVal val="visible"/>
                                      </p:to>
                                    </p:set>
                                    <p:animEffect transition="in" filter="fade">
                                      <p:cBhvr>
                                        <p:cTn id="12" dur="500"/>
                                        <p:tgtEl>
                                          <p:spTgt spid="6">
                                            <p:txEl>
                                              <p:pRg st="4" end="4"/>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6">
                                            <p:txEl>
                                              <p:pRg st="5" end="5"/>
                                            </p:txEl>
                                          </p:spTgt>
                                        </p:tgtEl>
                                        <p:attrNameLst>
                                          <p:attrName>style.visibility</p:attrName>
                                        </p:attrNameLst>
                                      </p:cBhvr>
                                      <p:to>
                                        <p:strVal val="visible"/>
                                      </p:to>
                                    </p:set>
                                    <p:animEffect transition="in" filter="fade">
                                      <p:cBhvr>
                                        <p:cTn id="15"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Robert Frost | Poetry Foundation">
            <a:extLst>
              <a:ext uri="{FF2B5EF4-FFF2-40B4-BE49-F238E27FC236}">
                <a16:creationId xmlns:a16="http://schemas.microsoft.com/office/drawing/2014/main" id="{F9B8FB09-D49D-4A53-8352-F6ABF644948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5577" r="25075" b="-2"/>
          <a:stretch/>
        </p:blipFill>
        <p:spPr bwMode="auto">
          <a:xfrm>
            <a:off x="2" y="1587"/>
            <a:ext cx="6095999" cy="6856413"/>
          </a:xfrm>
          <a:custGeom>
            <a:avLst/>
            <a:gdLst/>
            <a:ahLst/>
            <a:cxnLst/>
            <a:rect l="l" t="t" r="r" b="b"/>
            <a:pathLst>
              <a:path w="6649908" h="6856413">
                <a:moveTo>
                  <a:pt x="0" y="0"/>
                </a:moveTo>
                <a:lnTo>
                  <a:pt x="6559859" y="0"/>
                </a:lnTo>
                <a:lnTo>
                  <a:pt x="6572145" y="79394"/>
                </a:lnTo>
                <a:cubicBezTo>
                  <a:pt x="6857782" y="2230562"/>
                  <a:pt x="6243159" y="4473353"/>
                  <a:pt x="6528796" y="6624522"/>
                </a:cubicBezTo>
                <a:lnTo>
                  <a:pt x="6564680" y="6856413"/>
                </a:lnTo>
                <a:lnTo>
                  <a:pt x="0" y="6856413"/>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39F4D2BA-704F-41F4-93D3-E69367A38938}"/>
              </a:ext>
            </a:extLst>
          </p:cNvPr>
          <p:cNvSpPr>
            <a:spLocks noGrp="1"/>
          </p:cNvSpPr>
          <p:nvPr>
            <p:ph idx="1"/>
          </p:nvPr>
        </p:nvSpPr>
        <p:spPr>
          <a:xfrm>
            <a:off x="6417734" y="766916"/>
            <a:ext cx="5291663" cy="5600545"/>
          </a:xfrm>
        </p:spPr>
        <p:txBody>
          <a:bodyPr>
            <a:normAutofit/>
          </a:bodyPr>
          <a:lstStyle/>
          <a:p>
            <a:pPr marL="0" indent="0">
              <a:buNone/>
            </a:pPr>
            <a:r>
              <a:rPr lang="en-US" i="0" dirty="0">
                <a:effectLst/>
                <a:latin typeface="le-monde-livre-std"/>
              </a:rPr>
              <a:t>No tears in the writer, no tears in the reader. No surprise in the writer, no surprise in the reader. </a:t>
            </a:r>
          </a:p>
          <a:p>
            <a:pPr marL="0" indent="0">
              <a:buNone/>
            </a:pPr>
            <a:r>
              <a:rPr lang="en-US" dirty="0">
                <a:latin typeface="le-monde-livre-std"/>
              </a:rPr>
              <a:t>– </a:t>
            </a:r>
            <a:r>
              <a:rPr lang="en-US" i="0" dirty="0">
                <a:effectLst/>
                <a:latin typeface="le-monde-livre-std"/>
              </a:rPr>
              <a:t>Robert Frost</a:t>
            </a:r>
          </a:p>
          <a:p>
            <a:pPr marL="0" indent="0">
              <a:buNone/>
            </a:pPr>
            <a:endParaRPr lang="en-US" dirty="0">
              <a:latin typeface="le-monde-livre-std"/>
            </a:endParaRPr>
          </a:p>
          <a:p>
            <a:pPr marL="0" indent="0">
              <a:buNone/>
            </a:pPr>
            <a:r>
              <a:rPr lang="en-US" sz="2200" dirty="0">
                <a:latin typeface="le-monde-livre-std"/>
              </a:rPr>
              <a:t>We often hear the word “strategy” in reference to gaming or business, but there are writing strategies as well. </a:t>
            </a:r>
          </a:p>
          <a:p>
            <a:pPr marL="0" indent="0">
              <a:buNone/>
            </a:pPr>
            <a:r>
              <a:rPr lang="en-US" sz="2200" dirty="0">
                <a:latin typeface="le-monde-livre-std"/>
              </a:rPr>
              <a:t>What you think a “writing strategy” is?</a:t>
            </a:r>
          </a:p>
          <a:p>
            <a:pPr marL="0" indent="0">
              <a:buNone/>
            </a:pPr>
            <a:r>
              <a:rPr lang="en-US" sz="2200" dirty="0">
                <a:latin typeface="le-monde-livre-std"/>
              </a:rPr>
              <a:t>Give an example of a writing strategy. </a:t>
            </a:r>
          </a:p>
        </p:txBody>
      </p:sp>
    </p:spTree>
    <p:extLst>
      <p:ext uri="{BB962C8B-B14F-4D97-AF65-F5344CB8AC3E}">
        <p14:creationId xmlns:p14="http://schemas.microsoft.com/office/powerpoint/2010/main" val="1034567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fade">
                                      <p:cBhvr>
                                        <p:cTn id="1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361" name="Group 7">
            <a:extLst>
              <a:ext uri="{FF2B5EF4-FFF2-40B4-BE49-F238E27FC236}">
                <a16:creationId xmlns:a16="http://schemas.microsoft.com/office/drawing/2014/main" id="{6350E6B7-66E3-49C4-9691-14BF2B9C544A}"/>
              </a:ext>
            </a:extLst>
          </p:cNvPr>
          <p:cNvGrpSpPr>
            <a:grpSpLocks/>
          </p:cNvGrpSpPr>
          <p:nvPr/>
        </p:nvGrpSpPr>
        <p:grpSpPr bwMode="auto">
          <a:xfrm>
            <a:off x="2652713" y="1"/>
            <a:ext cx="6773862" cy="2022475"/>
            <a:chOff x="0" y="0"/>
            <a:chExt cx="9144000" cy="2762588"/>
          </a:xfrm>
        </p:grpSpPr>
        <p:grpSp>
          <p:nvGrpSpPr>
            <p:cNvPr id="15363" name="Group 1">
              <a:extLst>
                <a:ext uri="{FF2B5EF4-FFF2-40B4-BE49-F238E27FC236}">
                  <a16:creationId xmlns:a16="http://schemas.microsoft.com/office/drawing/2014/main" id="{1D246E3B-039E-4AF6-8B71-4778908527D1}"/>
                </a:ext>
              </a:extLst>
            </p:cNvPr>
            <p:cNvGrpSpPr>
              <a:grpSpLocks/>
            </p:cNvGrpSpPr>
            <p:nvPr/>
          </p:nvGrpSpPr>
          <p:grpSpPr bwMode="auto">
            <a:xfrm>
              <a:off x="0" y="0"/>
              <a:ext cx="9144000" cy="2762588"/>
              <a:chOff x="0" y="2220850"/>
              <a:chExt cx="9144000" cy="2762588"/>
            </a:xfrm>
          </p:grpSpPr>
          <p:sp>
            <p:nvSpPr>
              <p:cNvPr id="3" name="Rectangle 2">
                <a:extLst>
                  <a:ext uri="{FF2B5EF4-FFF2-40B4-BE49-F238E27FC236}">
                    <a16:creationId xmlns:a16="http://schemas.microsoft.com/office/drawing/2014/main" id="{6A194633-6B5E-4DBA-9CE7-99447489EF16}"/>
                  </a:ext>
                </a:extLst>
              </p:cNvPr>
              <p:cNvSpPr>
                <a:spLocks noChangeArrowheads="1"/>
              </p:cNvSpPr>
              <p:nvPr/>
            </p:nvSpPr>
            <p:spPr bwMode="auto">
              <a:xfrm>
                <a:off x="0" y="3193655"/>
                <a:ext cx="9144000" cy="1188335"/>
              </a:xfrm>
              <a:prstGeom prst="rect">
                <a:avLst/>
              </a:prstGeom>
              <a:solidFill>
                <a:srgbClr val="F28B16"/>
              </a:solidFill>
              <a:ln w="9525">
                <a:solidFill>
                  <a:srgbClr val="9FD62E"/>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endParaRPr>
              </a:p>
            </p:txBody>
          </p:sp>
          <p:pic>
            <p:nvPicPr>
              <p:cNvPr id="15366" name="Picture 3" descr="High-Rez-OWL-Logo.png">
                <a:extLst>
                  <a:ext uri="{FF2B5EF4-FFF2-40B4-BE49-F238E27FC236}">
                    <a16:creationId xmlns:a16="http://schemas.microsoft.com/office/drawing/2014/main" id="{A958E38A-505A-4280-9DCC-3D198EB9E759}"/>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2220850"/>
                <a:ext cx="4285297" cy="276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5364" name="TextBox 6">
              <a:extLst>
                <a:ext uri="{FF2B5EF4-FFF2-40B4-BE49-F238E27FC236}">
                  <a16:creationId xmlns:a16="http://schemas.microsoft.com/office/drawing/2014/main" id="{28A4D7B5-FA60-4E2E-8EB5-1886ADA76570}"/>
                </a:ext>
              </a:extLst>
            </p:cNvPr>
            <p:cNvSpPr txBox="1">
              <a:spLocks noChangeArrowheads="1"/>
            </p:cNvSpPr>
            <p:nvPr/>
          </p:nvSpPr>
          <p:spPr bwMode="auto">
            <a:xfrm>
              <a:off x="4381501" y="999226"/>
              <a:ext cx="4692316" cy="1135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Book Antiqua" panose="02040602050305030304" pitchFamily="18" charset="0"/>
                  <a:ea typeface="MS PGothic" panose="020B0600070205080204" pitchFamily="34" charset="-128"/>
                </a:defRPr>
              </a:lvl1pPr>
              <a:lvl2pPr marL="742950" indent="-285750">
                <a:defRPr>
                  <a:solidFill>
                    <a:schemeClr val="tx1"/>
                  </a:solidFill>
                  <a:latin typeface="Book Antiqua" panose="02040602050305030304" pitchFamily="18" charset="0"/>
                  <a:ea typeface="MS PGothic" panose="020B0600070205080204" pitchFamily="34" charset="-128"/>
                </a:defRPr>
              </a:lvl2pPr>
              <a:lvl3pPr marL="1143000" indent="-228600">
                <a:defRPr>
                  <a:solidFill>
                    <a:schemeClr val="tx1"/>
                  </a:solidFill>
                  <a:latin typeface="Book Antiqua" panose="02040602050305030304" pitchFamily="18" charset="0"/>
                  <a:ea typeface="MS PGothic" panose="020B0600070205080204" pitchFamily="34" charset="-128"/>
                </a:defRPr>
              </a:lvl3pPr>
              <a:lvl4pPr marL="1600200" indent="-228600">
                <a:defRPr>
                  <a:solidFill>
                    <a:schemeClr val="tx1"/>
                  </a:solidFill>
                  <a:latin typeface="Book Antiqua" panose="02040602050305030304" pitchFamily="18" charset="0"/>
                  <a:ea typeface="MS PGothic" panose="020B0600070205080204" pitchFamily="34" charset="-128"/>
                </a:defRPr>
              </a:lvl4pPr>
              <a:lvl5pPr marL="2057400" indent="-228600">
                <a:defRPr>
                  <a:solidFill>
                    <a:schemeClr val="tx1"/>
                  </a:solidFill>
                  <a:latin typeface="Book Antiqua" panose="02040602050305030304" pitchFamily="18" charset="0"/>
                  <a:ea typeface="MS PGothic" panose="020B0600070205080204" pitchFamily="34" charset="-128"/>
                </a:defRPr>
              </a:lvl5pPr>
              <a:lvl6pPr marL="25146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6pPr>
              <a:lvl7pPr marL="29718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7pPr>
              <a:lvl8pPr marL="34290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8pPr>
              <a:lvl9pPr marL="3886200" indent="-228600" defTabSz="457200" fontAlgn="base">
                <a:spcBef>
                  <a:spcPct val="0"/>
                </a:spcBef>
                <a:spcAft>
                  <a:spcPct val="0"/>
                </a:spcAft>
                <a:defRPr>
                  <a:solidFill>
                    <a:schemeClr val="tx1"/>
                  </a:solidFill>
                  <a:latin typeface="Book Antiqua" panose="02040602050305030304" pitchFamily="18" charset="0"/>
                  <a:ea typeface="MS PGothic" panose="020B0600070205080204" pitchFamily="34" charset="-128"/>
                </a:defRPr>
              </a:lvl9pPr>
            </a:lstStyle>
            <a:p>
              <a:r>
                <a:rPr lang="en-US" altLang="en-US" sz="2400"/>
                <a:t>Cite Sources with </a:t>
              </a:r>
            </a:p>
            <a:p>
              <a:r>
                <a:rPr lang="en-US" altLang="en-US" sz="2400"/>
                <a:t>Some Clout</a:t>
              </a:r>
            </a:p>
          </p:txBody>
        </p:sp>
      </p:grpSp>
      <p:sp>
        <p:nvSpPr>
          <p:cNvPr id="6" name="TextBox 5">
            <a:extLst>
              <a:ext uri="{FF2B5EF4-FFF2-40B4-BE49-F238E27FC236}">
                <a16:creationId xmlns:a16="http://schemas.microsoft.com/office/drawing/2014/main" id="{91131C37-2AE4-4F49-B32B-A06D2A517EA7}"/>
              </a:ext>
            </a:extLst>
          </p:cNvPr>
          <p:cNvSpPr txBox="1"/>
          <p:nvPr/>
        </p:nvSpPr>
        <p:spPr>
          <a:xfrm>
            <a:off x="2652714" y="2216151"/>
            <a:ext cx="6721475" cy="3696525"/>
          </a:xfrm>
          <a:prstGeom prst="rect">
            <a:avLst/>
          </a:prstGeom>
          <a:noFill/>
        </p:spPr>
        <p:txBody>
          <a:bodyPr>
            <a:spAutoFit/>
          </a:bodyPr>
          <a:lstStyle/>
          <a:p>
            <a:pPr>
              <a:lnSpc>
                <a:spcPct val="150000"/>
              </a:lnSpc>
              <a:defRPr/>
            </a:pPr>
            <a:r>
              <a:rPr lang="en-US" sz="2000" b="1" dirty="0">
                <a:latin typeface="Optima"/>
                <a:cs typeface="Optima"/>
              </a:rPr>
              <a:t>Which source would a reader find more credible?</a:t>
            </a:r>
          </a:p>
          <a:p>
            <a:pPr marL="457200" indent="-220663">
              <a:lnSpc>
                <a:spcPct val="150000"/>
              </a:lnSpc>
              <a:buFont typeface="Wingdings" panose="05000000000000000000" pitchFamily="2" charset="2"/>
              <a:buChar char="§"/>
              <a:defRPr/>
            </a:pPr>
            <a:r>
              <a:rPr lang="en-US" sz="2000" i="1" dirty="0">
                <a:latin typeface="Optima"/>
                <a:cs typeface="Optima"/>
              </a:rPr>
              <a:t>The New York Times</a:t>
            </a:r>
          </a:p>
          <a:p>
            <a:pPr marL="457200" indent="-220663">
              <a:lnSpc>
                <a:spcPct val="150000"/>
              </a:lnSpc>
              <a:buFont typeface="Wingdings" panose="05000000000000000000" pitchFamily="2" charset="2"/>
              <a:buChar char="§"/>
              <a:defRPr/>
            </a:pPr>
            <a:r>
              <a:rPr lang="en-US" sz="2000" dirty="0">
                <a:latin typeface="Optima"/>
                <a:cs typeface="Optima"/>
              </a:rPr>
              <a:t>http://www.myopinion.com</a:t>
            </a:r>
          </a:p>
          <a:p>
            <a:pPr marL="457200" indent="-220663">
              <a:lnSpc>
                <a:spcPct val="150000"/>
              </a:lnSpc>
              <a:buFont typeface="Wingdings" panose="05000000000000000000" pitchFamily="2" charset="2"/>
              <a:buChar char="§"/>
              <a:defRPr/>
            </a:pPr>
            <a:endParaRPr lang="en-US" sz="2000" dirty="0">
              <a:latin typeface="Optima"/>
              <a:cs typeface="Optima"/>
            </a:endParaRPr>
          </a:p>
          <a:p>
            <a:pPr>
              <a:lnSpc>
                <a:spcPct val="150000"/>
              </a:lnSpc>
              <a:defRPr/>
            </a:pPr>
            <a:r>
              <a:rPr lang="en-US" sz="2000" b="1" dirty="0">
                <a:latin typeface="Optima"/>
                <a:cs typeface="Optima"/>
              </a:rPr>
              <a:t>Which person would a reader be more likely to believe?</a:t>
            </a:r>
          </a:p>
          <a:p>
            <a:pPr marL="457200" indent="-220663">
              <a:lnSpc>
                <a:spcPct val="150000"/>
              </a:lnSpc>
              <a:buFont typeface="Wingdings" panose="05000000000000000000" pitchFamily="2" charset="2"/>
              <a:buChar char="§"/>
              <a:defRPr/>
            </a:pPr>
            <a:r>
              <a:rPr lang="en-US" sz="2000" dirty="0">
                <a:latin typeface="Optima"/>
                <a:cs typeface="Optima"/>
              </a:rPr>
              <a:t>Joe Smith from Fort Wayne, IN.</a:t>
            </a:r>
          </a:p>
          <a:p>
            <a:pPr marL="457200" indent="-220663">
              <a:lnSpc>
                <a:spcPct val="150000"/>
              </a:lnSpc>
              <a:buFont typeface="Wingdings" panose="05000000000000000000" pitchFamily="2" charset="2"/>
              <a:buChar char="§"/>
              <a:defRPr/>
            </a:pPr>
            <a:r>
              <a:rPr lang="en-US" sz="2000" dirty="0">
                <a:latin typeface="Optima"/>
                <a:cs typeface="Optima"/>
              </a:rPr>
              <a:t>Dr. Susan Worth, Prof. of Criminology at Purdue University.</a:t>
            </a:r>
          </a:p>
          <a:p>
            <a:pPr marL="742950" lvl="1" indent="-285750">
              <a:lnSpc>
                <a:spcPct val="150000"/>
              </a:lnSpc>
              <a:buFont typeface="Arial"/>
              <a:buChar char="•"/>
              <a:defRPr/>
            </a:pPr>
            <a:endParaRPr lang="en-US" dirty="0">
              <a:latin typeface="Optima"/>
              <a:cs typeface="Optima"/>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500"/>
                                        <p:tgtEl>
                                          <p:spTgt spid="6">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fade">
                                      <p:cBhvr>
                                        <p:cTn id="12" dur="500"/>
                                        <p:tgtEl>
                                          <p:spTgt spid="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5" end="5"/>
                                            </p:txEl>
                                          </p:spTgt>
                                        </p:tgtEl>
                                        <p:attrNameLst>
                                          <p:attrName>style.visibility</p:attrName>
                                        </p:attrNameLst>
                                      </p:cBhvr>
                                      <p:to>
                                        <p:strVal val="visible"/>
                                      </p:to>
                                    </p:set>
                                    <p:animEffect transition="in" filter="fade">
                                      <p:cBhvr>
                                        <p:cTn id="17" dur="500"/>
                                        <p:tgtEl>
                                          <p:spTgt spid="6">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6" end="6"/>
                                            </p:txEl>
                                          </p:spTgt>
                                        </p:tgtEl>
                                        <p:attrNameLst>
                                          <p:attrName>style.visibility</p:attrName>
                                        </p:attrNameLst>
                                      </p:cBhvr>
                                      <p:to>
                                        <p:strVal val="visible"/>
                                      </p:to>
                                    </p:set>
                                    <p:animEffect transition="in" filter="fade">
                                      <p:cBhvr>
                                        <p:cTn id="22" dur="5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9">
            <a:extLst>
              <a:ext uri="{FF2B5EF4-FFF2-40B4-BE49-F238E27FC236}">
                <a16:creationId xmlns:a16="http://schemas.microsoft.com/office/drawing/2014/main" id="{8FC9BE17-9A7B-462D-AE50-3D87773873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Magnifying glass on clear background">
            <a:extLst>
              <a:ext uri="{FF2B5EF4-FFF2-40B4-BE49-F238E27FC236}">
                <a16:creationId xmlns:a16="http://schemas.microsoft.com/office/drawing/2014/main" id="{36084BAD-0B88-467B-9BA2-04C2FAC448B1}"/>
              </a:ext>
            </a:extLst>
          </p:cNvPr>
          <p:cNvPicPr>
            <a:picLocks noChangeAspect="1"/>
          </p:cNvPicPr>
          <p:nvPr/>
        </p:nvPicPr>
        <p:blipFill rotWithShape="1">
          <a:blip r:embed="rId3"/>
          <a:srcRect l="12799" r="10500" b="9091"/>
          <a:stretch/>
        </p:blipFill>
        <p:spPr>
          <a:xfrm>
            <a:off x="3522468" y="10"/>
            <a:ext cx="8669532" cy="6857990"/>
          </a:xfrm>
          <a:prstGeom prst="rect">
            <a:avLst/>
          </a:prstGeom>
        </p:spPr>
      </p:pic>
      <p:sp>
        <p:nvSpPr>
          <p:cNvPr id="8" name="Rectangle 11">
            <a:extLst>
              <a:ext uri="{FF2B5EF4-FFF2-40B4-BE49-F238E27FC236}">
                <a16:creationId xmlns:a16="http://schemas.microsoft.com/office/drawing/2014/main" id="{3EBE8569-6AEC-4B8C-8D53-2DE337CDBA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BAD3A0A2-5B3D-436B-B034-540BCD74EF9C}"/>
              </a:ext>
            </a:extLst>
          </p:cNvPr>
          <p:cNvSpPr>
            <a:spLocks noGrp="1"/>
          </p:cNvSpPr>
          <p:nvPr>
            <p:ph type="title"/>
          </p:nvPr>
        </p:nvSpPr>
        <p:spPr>
          <a:xfrm>
            <a:off x="371094" y="1161288"/>
            <a:ext cx="3438144" cy="1124712"/>
          </a:xfrm>
        </p:spPr>
        <p:txBody>
          <a:bodyPr anchor="b">
            <a:normAutofit/>
          </a:bodyPr>
          <a:lstStyle/>
          <a:p>
            <a:r>
              <a:rPr lang="en-US" sz="2800" dirty="0"/>
              <a:t>Research Time!</a:t>
            </a:r>
          </a:p>
        </p:txBody>
      </p:sp>
      <p:sp>
        <p:nvSpPr>
          <p:cNvPr id="9" name="Rectangle 13">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1" name="Rectangle 15">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9144"/>
          </a:xfrm>
          <a:prstGeom prst="rect">
            <a:avLst/>
          </a:prstGeom>
          <a:solidFill>
            <a:srgbClr val="D5D5D5"/>
          </a:solidFill>
          <a:ln w="3175">
            <a:solidFill>
              <a:srgbClr val="D5D5D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713127B7-9005-49F9-8633-2624275CCA6A}"/>
              </a:ext>
            </a:extLst>
          </p:cNvPr>
          <p:cNvSpPr>
            <a:spLocks noGrp="1"/>
          </p:cNvSpPr>
          <p:nvPr>
            <p:ph idx="1"/>
          </p:nvPr>
        </p:nvSpPr>
        <p:spPr>
          <a:xfrm>
            <a:off x="371094" y="2718054"/>
            <a:ext cx="6491822" cy="3207258"/>
          </a:xfrm>
        </p:spPr>
        <p:txBody>
          <a:bodyPr anchor="t">
            <a:noAutofit/>
          </a:bodyPr>
          <a:lstStyle/>
          <a:p>
            <a:r>
              <a:rPr lang="en-US" sz="1800" dirty="0"/>
              <a:t>Open a blank document on your device. We’re going to spend some time on the Internet. While researching your issue facing your discourse community, think and take notes about:</a:t>
            </a:r>
          </a:p>
          <a:p>
            <a:r>
              <a:rPr lang="en-US" sz="1800" b="1" dirty="0"/>
              <a:t>Who</a:t>
            </a:r>
            <a:r>
              <a:rPr lang="en-US" sz="1800" dirty="0"/>
              <a:t> is already involved in attempting to make the problem visible to outsiders? </a:t>
            </a:r>
            <a:r>
              <a:rPr lang="en-US" sz="1800" b="1" dirty="0"/>
              <a:t>Name</a:t>
            </a:r>
            <a:r>
              <a:rPr lang="en-US" sz="1800" dirty="0"/>
              <a:t> them! </a:t>
            </a:r>
            <a:r>
              <a:rPr lang="en-US" sz="1800" b="1" dirty="0"/>
              <a:t>What</a:t>
            </a:r>
            <a:r>
              <a:rPr lang="en-US" sz="1800" dirty="0"/>
              <a:t> are their positions, views, and strategies as they bring this problem to light? </a:t>
            </a:r>
            <a:r>
              <a:rPr lang="en-US" sz="1800" b="1" dirty="0"/>
              <a:t>Discover</a:t>
            </a:r>
            <a:r>
              <a:rPr lang="en-US" sz="1800" dirty="0"/>
              <a:t> them!</a:t>
            </a:r>
          </a:p>
          <a:p>
            <a:r>
              <a:rPr lang="en-US" sz="1800" b="1" dirty="0"/>
              <a:t>Who</a:t>
            </a:r>
            <a:r>
              <a:rPr lang="en-US" sz="1800" dirty="0"/>
              <a:t> needs to know about this problem? </a:t>
            </a:r>
            <a:r>
              <a:rPr lang="en-US" sz="1800" b="1" dirty="0"/>
              <a:t>Name</a:t>
            </a:r>
            <a:r>
              <a:rPr lang="en-US" sz="1800" dirty="0"/>
              <a:t> them! </a:t>
            </a:r>
            <a:r>
              <a:rPr lang="en-US" sz="1800" b="1" dirty="0"/>
              <a:t>Why</a:t>
            </a:r>
            <a:r>
              <a:rPr lang="en-US" sz="1800" dirty="0"/>
              <a:t> would you want to tell this audience about the problem? </a:t>
            </a:r>
            <a:r>
              <a:rPr lang="en-US" sz="1800" b="1" dirty="0"/>
              <a:t>Explain</a:t>
            </a:r>
            <a:r>
              <a:rPr lang="en-US" sz="1800" dirty="0"/>
              <a:t> why!</a:t>
            </a:r>
          </a:p>
          <a:p>
            <a:r>
              <a:rPr lang="en-US" sz="1800" b="1" dirty="0"/>
              <a:t>Make a list of ideas and information </a:t>
            </a:r>
            <a:r>
              <a:rPr lang="en-US" sz="1800" dirty="0"/>
              <a:t>that would be persuasive in helping your audience understand that this issue is a problem. </a:t>
            </a:r>
          </a:p>
          <a:p>
            <a:pPr lvl="1"/>
            <a:r>
              <a:rPr lang="en-US" sz="1800" dirty="0"/>
              <a:t>Refer to the Purdue OWL slideshow to help you with this list. I’ll put the link to the longer version in the chat box.</a:t>
            </a:r>
          </a:p>
        </p:txBody>
      </p:sp>
    </p:spTree>
    <p:extLst>
      <p:ext uri="{BB962C8B-B14F-4D97-AF65-F5344CB8AC3E}">
        <p14:creationId xmlns:p14="http://schemas.microsoft.com/office/powerpoint/2010/main" val="3220853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Homework for Part 2</a:t>
            </a:r>
          </a:p>
        </p:txBody>
      </p:sp>
      <p:sp>
        <p:nvSpPr>
          <p:cNvPr id="3" name="Content Placeholder 2"/>
          <p:cNvSpPr>
            <a:spLocks noGrp="1"/>
          </p:cNvSpPr>
          <p:nvPr>
            <p:ph idx="1"/>
          </p:nvPr>
        </p:nvSpPr>
        <p:spPr>
          <a:xfrm>
            <a:off x="838200" y="1431236"/>
            <a:ext cx="9458739" cy="5303672"/>
          </a:xfrm>
        </p:spPr>
        <p:txBody>
          <a:bodyPr>
            <a:normAutofit/>
          </a:bodyPr>
          <a:lstStyle/>
          <a:p>
            <a:r>
              <a:rPr lang="en-US" b="1" i="0" dirty="0">
                <a:solidFill>
                  <a:srgbClr val="444444"/>
                </a:solidFill>
                <a:effectLst/>
                <a:latin typeface="Lato" panose="020F0502020204030203" pitchFamily="34" charset="0"/>
              </a:rPr>
              <a:t>Create </a:t>
            </a:r>
            <a:r>
              <a:rPr lang="en-US" b="0" i="0" dirty="0">
                <a:solidFill>
                  <a:srgbClr val="444444"/>
                </a:solidFill>
                <a:effectLst/>
                <a:latin typeface="Lato" panose="020F0502020204030203" pitchFamily="34" charset="0"/>
              </a:rPr>
              <a:t>a Post about the research you’ve done in this class. Title it:</a:t>
            </a:r>
            <a:r>
              <a:rPr lang="en-US" b="1" i="0" dirty="0">
                <a:solidFill>
                  <a:srgbClr val="444444"/>
                </a:solidFill>
                <a:effectLst/>
                <a:latin typeface="Lato" panose="020F0502020204030203" pitchFamily="34" charset="0"/>
              </a:rPr>
              <a:t> Full Name, Brainstorming DC &amp; Research</a:t>
            </a:r>
            <a:r>
              <a:rPr lang="en-US" b="0" i="0" dirty="0">
                <a:solidFill>
                  <a:srgbClr val="444444"/>
                </a:solidFill>
                <a:effectLst/>
                <a:latin typeface="Lato" panose="020F0502020204030203" pitchFamily="34" charset="0"/>
              </a:rPr>
              <a:t> and post it under </a:t>
            </a:r>
            <a:r>
              <a:rPr lang="en-US" b="1" i="0" dirty="0">
                <a:solidFill>
                  <a:srgbClr val="444444"/>
                </a:solidFill>
                <a:effectLst/>
                <a:latin typeface="Lato" panose="020F0502020204030203" pitchFamily="34" charset="0"/>
              </a:rPr>
              <a:t>Introductory Work</a:t>
            </a:r>
            <a:r>
              <a:rPr lang="en-US" dirty="0">
                <a:solidFill>
                  <a:srgbClr val="444444"/>
                </a:solidFill>
                <a:latin typeface="Lato" panose="020F0502020204030203" pitchFamily="34" charset="0"/>
              </a:rPr>
              <a:t>. (Details are on the Week 5 Agenda.) </a:t>
            </a:r>
            <a:r>
              <a:rPr lang="en-US" b="0" i="0" dirty="0">
                <a:solidFill>
                  <a:srgbClr val="444444"/>
                </a:solidFill>
                <a:effectLst/>
                <a:latin typeface="Lato" panose="020F0502020204030203" pitchFamily="34" charset="0"/>
              </a:rPr>
              <a:t>Publish this post by 11:59 PM on Friday, September 24.</a:t>
            </a:r>
          </a:p>
          <a:p>
            <a:r>
              <a:rPr lang="en-US" dirty="0">
                <a:solidFill>
                  <a:srgbClr val="444444"/>
                </a:solidFill>
                <a:latin typeface="Lato" panose="020F0502020204030203" pitchFamily="34" charset="0"/>
              </a:rPr>
              <a:t>Before class on Wednesday, read/listen to </a:t>
            </a:r>
            <a:r>
              <a:rPr lang="en-US" b="0" i="0" dirty="0">
                <a:solidFill>
                  <a:srgbClr val="444444"/>
                </a:solidFill>
                <a:effectLst/>
                <a:latin typeface="Lato" panose="020F0502020204030203" pitchFamily="34" charset="0"/>
              </a:rPr>
              <a:t>Frederick Douglass’ “What to the Slave is the Fourth of July?” &amp; Alexandria Ocasio-Cortez’s (A.O.C), “I am Someone’s Daughter too.” </a:t>
            </a:r>
          </a:p>
          <a:p>
            <a:r>
              <a:rPr lang="en-US" b="0" i="0" dirty="0">
                <a:solidFill>
                  <a:srgbClr val="444444"/>
                </a:solidFill>
                <a:effectLst/>
                <a:latin typeface="Lato" panose="020F0502020204030203" pitchFamily="34" charset="0"/>
              </a:rPr>
              <a:t>More details will be provided on Friday with the new Agenda and Announcement!</a:t>
            </a:r>
            <a:br>
              <a:rPr lang="en-US" b="0" i="0" dirty="0">
                <a:solidFill>
                  <a:srgbClr val="444444"/>
                </a:solidFill>
                <a:effectLst/>
                <a:latin typeface="Lato" panose="020F0502020204030203" pitchFamily="34" charset="0"/>
              </a:rPr>
            </a:br>
            <a:endParaRPr lang="en-US" dirty="0"/>
          </a:p>
          <a:p>
            <a:endParaRPr lang="en-US" dirty="0"/>
          </a:p>
        </p:txBody>
      </p:sp>
      <p:pic>
        <p:nvPicPr>
          <p:cNvPr id="5122" name="Picture 2" descr="http://1.bp.blogspot.com/-GHrv6MYh1Hk/VH5brGh-_II/AAAAAAAAJWU/d1cDhPxst1w/s1600/mandatory-homework.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704440" y="3414639"/>
            <a:ext cx="2435942" cy="34433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27550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Reminder: Homework </a:t>
            </a:r>
            <a:r>
              <a:rPr lang="en-US" dirty="0"/>
              <a:t>for Part 1</a:t>
            </a:r>
          </a:p>
        </p:txBody>
      </p:sp>
      <p:sp>
        <p:nvSpPr>
          <p:cNvPr id="3" name="Content Placeholder 2"/>
          <p:cNvSpPr>
            <a:spLocks noGrp="1"/>
          </p:cNvSpPr>
          <p:nvPr>
            <p:ph idx="1"/>
          </p:nvPr>
        </p:nvSpPr>
        <p:spPr>
          <a:xfrm>
            <a:off x="838200" y="1431236"/>
            <a:ext cx="9458739" cy="5303672"/>
          </a:xfrm>
        </p:spPr>
        <p:txBody>
          <a:bodyPr>
            <a:normAutofit lnSpcReduction="10000"/>
          </a:bodyPr>
          <a:lstStyle/>
          <a:p>
            <a:r>
              <a:rPr lang="en-US" dirty="0"/>
              <a:t>Create a post under the category Introductory Work, titled Full Name, Wollstonecraft &amp; Young. Please do the following:</a:t>
            </a:r>
          </a:p>
          <a:p>
            <a:pPr lvl="1"/>
            <a:r>
              <a:rPr lang="en-US" dirty="0"/>
              <a:t>Write two paragraphs in a single post, one paragraph about Wollstonecraft's letter, the second paragraph about Young's speech.</a:t>
            </a:r>
          </a:p>
          <a:p>
            <a:pPr lvl="1"/>
            <a:r>
              <a:rPr lang="en-US" dirty="0"/>
              <a:t>Details on how I want this done can be found on the Agenda for Week 5.</a:t>
            </a:r>
          </a:p>
          <a:p>
            <a:r>
              <a:rPr lang="en-US" dirty="0"/>
              <a:t>Respond to the Discussion Question “Wollstonecraft &amp; Young’s Writing Strategies”: </a:t>
            </a:r>
          </a:p>
          <a:p>
            <a:pPr lvl="1"/>
            <a:r>
              <a:rPr lang="en-US" dirty="0"/>
              <a:t>Describe one of Wollstonecraft and one of Young's writing strategies that gets your attention. Explain what she is doing and why it caught your attention. Just hit "reply" for this assignment--you don't have to make a new post!</a:t>
            </a:r>
          </a:p>
          <a:p>
            <a:r>
              <a:rPr lang="en-US" dirty="0"/>
              <a:t>Both assignments are due by </a:t>
            </a:r>
            <a:r>
              <a:rPr lang="en-US" b="1" dirty="0"/>
              <a:t>11:59 PM </a:t>
            </a:r>
            <a:r>
              <a:rPr lang="en-US" dirty="0"/>
              <a:t>on Wednesday, September 22 (tonight). </a:t>
            </a:r>
          </a:p>
          <a:p>
            <a:endParaRPr lang="en-US" dirty="0"/>
          </a:p>
          <a:p>
            <a:endParaRPr lang="en-US" dirty="0"/>
          </a:p>
        </p:txBody>
      </p:sp>
      <p:pic>
        <p:nvPicPr>
          <p:cNvPr id="5122" name="Picture 2" descr="http://1.bp.blogspot.com/-GHrv6MYh1Hk/VH5brGh-_II/AAAAAAAAJWU/d1cDhPxst1w/s1600/mandatory-homework.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427676" y="4291338"/>
            <a:ext cx="1815737" cy="25666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95052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8FC9BE17-9A7B-462D-AE50-3D87773873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98" name="Picture 2" descr="Think for yourself | The Baylor Lariat">
            <a:extLst>
              <a:ext uri="{FF2B5EF4-FFF2-40B4-BE49-F238E27FC236}">
                <a16:creationId xmlns:a16="http://schemas.microsoft.com/office/drawing/2014/main" id="{FA28AB5E-B270-4FAF-BD2B-88845114BB2A}"/>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851" t="349" r="23573"/>
          <a:stretch/>
        </p:blipFill>
        <p:spPr bwMode="auto">
          <a:xfrm>
            <a:off x="3523488" y="10"/>
            <a:ext cx="8668512" cy="6857990"/>
          </a:xfrm>
          <a:prstGeom prst="rect">
            <a:avLst/>
          </a:prstGeom>
          <a:noFill/>
          <a:extLst>
            <a:ext uri="{909E8E84-426E-40DD-AFC4-6F175D3DCCD1}">
              <a14:hiddenFill xmlns:a14="http://schemas.microsoft.com/office/drawing/2010/main">
                <a:solidFill>
                  <a:srgbClr val="FFFFFF"/>
                </a:solidFill>
              </a14:hiddenFill>
            </a:ext>
          </a:extLst>
        </p:spPr>
      </p:pic>
      <p:sp>
        <p:nvSpPr>
          <p:cNvPr id="73" name="Rectangle 72">
            <a:extLst>
              <a:ext uri="{FF2B5EF4-FFF2-40B4-BE49-F238E27FC236}">
                <a16:creationId xmlns:a16="http://schemas.microsoft.com/office/drawing/2014/main" id="{3EBE8569-6AEC-4B8C-8D53-2DE337CDBA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6396C3B2-746A-4B80-AA68-8F3C00F52A38}"/>
              </a:ext>
            </a:extLst>
          </p:cNvPr>
          <p:cNvSpPr>
            <a:spLocks noGrp="1"/>
          </p:cNvSpPr>
          <p:nvPr>
            <p:ph type="title"/>
          </p:nvPr>
        </p:nvSpPr>
        <p:spPr>
          <a:xfrm>
            <a:off x="371094" y="1161288"/>
            <a:ext cx="3438144" cy="1124712"/>
          </a:xfrm>
        </p:spPr>
        <p:txBody>
          <a:bodyPr anchor="b">
            <a:normAutofit/>
          </a:bodyPr>
          <a:lstStyle/>
          <a:p>
            <a:r>
              <a:rPr lang="en-US" sz="2800" dirty="0"/>
              <a:t>Prep for Discussion</a:t>
            </a:r>
          </a:p>
        </p:txBody>
      </p:sp>
      <p:sp>
        <p:nvSpPr>
          <p:cNvPr id="75" name="Rectangle 74">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77" name="Rectangle 76">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9144"/>
          </a:xfrm>
          <a:prstGeom prst="rect">
            <a:avLst/>
          </a:prstGeom>
          <a:solidFill>
            <a:srgbClr val="D5D5D5"/>
          </a:solidFill>
          <a:ln w="3175">
            <a:solidFill>
              <a:srgbClr val="D5D5D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6536769A-059D-4823-BCB1-38DD18198C33}"/>
              </a:ext>
            </a:extLst>
          </p:cNvPr>
          <p:cNvSpPr>
            <a:spLocks noGrp="1"/>
          </p:cNvSpPr>
          <p:nvPr>
            <p:ph idx="1"/>
          </p:nvPr>
        </p:nvSpPr>
        <p:spPr>
          <a:xfrm>
            <a:off x="371093" y="2718054"/>
            <a:ext cx="4328726" cy="3604088"/>
          </a:xfrm>
        </p:spPr>
        <p:txBody>
          <a:bodyPr anchor="t">
            <a:normAutofit lnSpcReduction="10000"/>
          </a:bodyPr>
          <a:lstStyle/>
          <a:p>
            <a:r>
              <a:rPr lang="en-US" sz="1700" dirty="0"/>
              <a:t>Before we discuss the two assignments for today, we’re going to spend some time thinking individually.</a:t>
            </a:r>
          </a:p>
          <a:p>
            <a:r>
              <a:rPr lang="en-US" sz="1700" dirty="0"/>
              <a:t>I put a shared Google Doc link in the chat box: </a:t>
            </a:r>
            <a:r>
              <a:rPr lang="en-US" sz="1700" dirty="0">
                <a:hlinkClick r:id="rId4"/>
              </a:rPr>
              <a:t>https://docs.google.com/document/d/1PNz0foJlHuclRgK7QKa353E7YomW-N3EQUUM8tUk7OA/edit</a:t>
            </a:r>
            <a:endParaRPr lang="en-US" sz="1700" dirty="0"/>
          </a:p>
          <a:p>
            <a:r>
              <a:rPr lang="en-US" sz="1700" dirty="0"/>
              <a:t>Click on it and answer the questions for Discussion #1 </a:t>
            </a:r>
            <a:r>
              <a:rPr lang="en-US" sz="1700" b="1" i="1" dirty="0"/>
              <a:t>and</a:t>
            </a:r>
            <a:r>
              <a:rPr lang="en-US" sz="1700" dirty="0"/>
              <a:t> Discussion #2.</a:t>
            </a:r>
          </a:p>
          <a:p>
            <a:r>
              <a:rPr lang="en-US" sz="1700" dirty="0"/>
              <a:t>You have 15 minutes to answer both sets of questions.</a:t>
            </a:r>
          </a:p>
          <a:p>
            <a:r>
              <a:rPr lang="en-US" sz="1700" dirty="0"/>
              <a:t>This activity will help with today’s homework, so participation is crucial! </a:t>
            </a:r>
          </a:p>
        </p:txBody>
      </p:sp>
    </p:spTree>
    <p:extLst>
      <p:ext uri="{BB962C8B-B14F-4D97-AF65-F5344CB8AC3E}">
        <p14:creationId xmlns:p14="http://schemas.microsoft.com/office/powerpoint/2010/main" val="2194185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5" name="Rectangle 134">
            <a:extLst>
              <a:ext uri="{FF2B5EF4-FFF2-40B4-BE49-F238E27FC236}">
                <a16:creationId xmlns:a16="http://schemas.microsoft.com/office/drawing/2014/main" id="{8FC9BE17-9A7B-462D-AE50-3D87773873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2" name="Picture 2" descr="Benefits Of Using Discussion Forums in a Knowledge Management Environment -  Blog &amp;amp; Insights - Knowledge Powered Solutions (KPS)">
            <a:extLst>
              <a:ext uri="{FF2B5EF4-FFF2-40B4-BE49-F238E27FC236}">
                <a16:creationId xmlns:a16="http://schemas.microsoft.com/office/drawing/2014/main" id="{A4F436C6-1A96-4509-811C-530A705052C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998" r="26744" b="8091"/>
          <a:stretch/>
        </p:blipFill>
        <p:spPr bwMode="auto">
          <a:xfrm>
            <a:off x="3523488" y="10"/>
            <a:ext cx="8668512" cy="6857990"/>
          </a:xfrm>
          <a:prstGeom prst="rect">
            <a:avLst/>
          </a:prstGeom>
          <a:noFill/>
          <a:extLst>
            <a:ext uri="{909E8E84-426E-40DD-AFC4-6F175D3DCCD1}">
              <a14:hiddenFill xmlns:a14="http://schemas.microsoft.com/office/drawing/2010/main">
                <a:solidFill>
                  <a:srgbClr val="FFFFFF"/>
                </a:solidFill>
              </a14:hiddenFill>
            </a:ext>
          </a:extLst>
        </p:spPr>
      </p:pic>
      <p:sp>
        <p:nvSpPr>
          <p:cNvPr id="137" name="Rectangle 136">
            <a:extLst>
              <a:ext uri="{FF2B5EF4-FFF2-40B4-BE49-F238E27FC236}">
                <a16:creationId xmlns:a16="http://schemas.microsoft.com/office/drawing/2014/main" id="{3EBE8569-6AEC-4B8C-8D53-2DE337CDBA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6396C3B2-746A-4B80-AA68-8F3C00F52A38}"/>
              </a:ext>
            </a:extLst>
          </p:cNvPr>
          <p:cNvSpPr>
            <a:spLocks noGrp="1"/>
          </p:cNvSpPr>
          <p:nvPr>
            <p:ph type="title"/>
          </p:nvPr>
        </p:nvSpPr>
        <p:spPr>
          <a:xfrm>
            <a:off x="371094" y="1161288"/>
            <a:ext cx="3438144" cy="1124712"/>
          </a:xfrm>
        </p:spPr>
        <p:txBody>
          <a:bodyPr anchor="b">
            <a:normAutofit/>
          </a:bodyPr>
          <a:lstStyle/>
          <a:p>
            <a:r>
              <a:rPr lang="en-US" sz="2800" dirty="0"/>
              <a:t>Small Group Discussion</a:t>
            </a:r>
          </a:p>
        </p:txBody>
      </p:sp>
      <p:sp>
        <p:nvSpPr>
          <p:cNvPr id="139" name="Rectangle 138">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41" name="Rectangle 140">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9144"/>
          </a:xfrm>
          <a:prstGeom prst="rect">
            <a:avLst/>
          </a:prstGeom>
          <a:solidFill>
            <a:srgbClr val="D5D5D5"/>
          </a:solidFill>
          <a:ln w="3175">
            <a:solidFill>
              <a:srgbClr val="D5D5D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6536769A-059D-4823-BCB1-38DD18198C33}"/>
              </a:ext>
            </a:extLst>
          </p:cNvPr>
          <p:cNvSpPr>
            <a:spLocks noGrp="1"/>
          </p:cNvSpPr>
          <p:nvPr>
            <p:ph idx="1"/>
          </p:nvPr>
        </p:nvSpPr>
        <p:spPr>
          <a:xfrm>
            <a:off x="371093" y="2718054"/>
            <a:ext cx="5321783" cy="3207258"/>
          </a:xfrm>
        </p:spPr>
        <p:txBody>
          <a:bodyPr anchor="t">
            <a:normAutofit/>
          </a:bodyPr>
          <a:lstStyle/>
          <a:p>
            <a:r>
              <a:rPr lang="en-US" sz="2400" dirty="0"/>
              <a:t>I’ve divided the class into small groups to discuss your answers. </a:t>
            </a:r>
          </a:p>
          <a:p>
            <a:r>
              <a:rPr lang="en-US" sz="2400" dirty="0"/>
              <a:t>Each group needs to choose a </a:t>
            </a:r>
            <a:r>
              <a:rPr lang="en-US" sz="2400" b="1" dirty="0"/>
              <a:t>speaker</a:t>
            </a:r>
            <a:r>
              <a:rPr lang="en-US" sz="2400" dirty="0"/>
              <a:t> for our larger class discussion after this activity.</a:t>
            </a:r>
          </a:p>
          <a:p>
            <a:r>
              <a:rPr lang="en-US" sz="2400" dirty="0"/>
              <a:t>You have 10 minutes.</a:t>
            </a:r>
          </a:p>
        </p:txBody>
      </p:sp>
    </p:spTree>
    <p:extLst>
      <p:ext uri="{BB962C8B-B14F-4D97-AF65-F5344CB8AC3E}">
        <p14:creationId xmlns:p14="http://schemas.microsoft.com/office/powerpoint/2010/main" val="2682342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2" name="!!Rectangle">
            <a:extLst>
              <a:ext uri="{FF2B5EF4-FFF2-40B4-BE49-F238E27FC236}">
                <a16:creationId xmlns:a16="http://schemas.microsoft.com/office/drawing/2014/main" id="{7C432AFE-B3D2-4BFF-BF8F-96C27AFF1A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Mary Wollstonecraft - Death, Quotes &amp; Beliefs - Biography">
            <a:extLst>
              <a:ext uri="{FF2B5EF4-FFF2-40B4-BE49-F238E27FC236}">
                <a16:creationId xmlns:a16="http://schemas.microsoft.com/office/drawing/2014/main" id="{4C141057-C5B9-4CD1-A48A-757E535FAD67}"/>
              </a:ext>
            </a:extLst>
          </p:cNvPr>
          <p:cNvPicPr>
            <a:picLocks noChangeAspect="1" noChangeArrowheads="1"/>
          </p:cNvPicPr>
          <p:nvPr/>
        </p:nvPicPr>
        <p:blipFill rotWithShape="1">
          <a:blip r:embed="rId2">
            <a:alphaModFix amt="40000"/>
            <a:extLst>
              <a:ext uri="{28A0092B-C50C-407E-A947-70E740481C1C}">
                <a14:useLocalDpi xmlns:a14="http://schemas.microsoft.com/office/drawing/2010/main" val="0"/>
              </a:ext>
            </a:extLst>
          </a:blip>
          <a:srcRect t="6125" b="37625"/>
          <a:stretch/>
        </p:blipFill>
        <p:spPr bwMode="auto">
          <a:xfrm>
            <a:off x="20" y="10"/>
            <a:ext cx="12191979"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B31D243E-D55F-48FE-8029-B122DF0B614E}"/>
              </a:ext>
            </a:extLst>
          </p:cNvPr>
          <p:cNvSpPr>
            <a:spLocks noGrp="1"/>
          </p:cNvSpPr>
          <p:nvPr>
            <p:ph type="title"/>
          </p:nvPr>
        </p:nvSpPr>
        <p:spPr>
          <a:xfrm>
            <a:off x="841249" y="941832"/>
            <a:ext cx="10506456" cy="2057400"/>
          </a:xfrm>
        </p:spPr>
        <p:txBody>
          <a:bodyPr anchor="b">
            <a:normAutofit/>
          </a:bodyPr>
          <a:lstStyle/>
          <a:p>
            <a:r>
              <a:rPr lang="en-US" sz="5000" dirty="0"/>
              <a:t>Discussion #1</a:t>
            </a:r>
          </a:p>
        </p:txBody>
      </p:sp>
      <p:sp>
        <p:nvSpPr>
          <p:cNvPr id="2053" name="Rectangle 136">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120140"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054" name="Rectangle 138">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248" y="3241202"/>
            <a:ext cx="10506456"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15E419EC-84D9-4D8B-A528-8D9DC2B95FB2}"/>
              </a:ext>
            </a:extLst>
          </p:cNvPr>
          <p:cNvSpPr>
            <a:spLocks noGrp="1"/>
          </p:cNvSpPr>
          <p:nvPr>
            <p:ph idx="1"/>
          </p:nvPr>
        </p:nvSpPr>
        <p:spPr>
          <a:xfrm>
            <a:off x="841248" y="3502152"/>
            <a:ext cx="10506456" cy="2670048"/>
          </a:xfrm>
        </p:spPr>
        <p:txBody>
          <a:bodyPr>
            <a:normAutofit/>
          </a:bodyPr>
          <a:lstStyle/>
          <a:p>
            <a:r>
              <a:rPr lang="en-US" sz="2000" dirty="0"/>
              <a:t>What is Wollstonecraft’s discourse community? </a:t>
            </a:r>
          </a:p>
          <a:p>
            <a:r>
              <a:rPr lang="en-US" sz="2000" dirty="0"/>
              <a:t>What’s the issue she is sharing about her discourse community?</a:t>
            </a:r>
          </a:p>
          <a:p>
            <a:r>
              <a:rPr lang="en-US" sz="2000" dirty="0"/>
              <a:t>Who is the intended audience?</a:t>
            </a:r>
          </a:p>
          <a:p>
            <a:r>
              <a:rPr lang="en-US" sz="2000" dirty="0"/>
              <a:t>What is one strategy she uses to persuade her audience?</a:t>
            </a:r>
          </a:p>
          <a:p>
            <a:endParaRPr lang="en-US" sz="2000" dirty="0"/>
          </a:p>
        </p:txBody>
      </p:sp>
    </p:spTree>
    <p:extLst>
      <p:ext uri="{BB962C8B-B14F-4D97-AF65-F5344CB8AC3E}">
        <p14:creationId xmlns:p14="http://schemas.microsoft.com/office/powerpoint/2010/main" val="20964322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a:extLst>
              <a:ext uri="{FF2B5EF4-FFF2-40B4-BE49-F238E27FC236}">
                <a16:creationId xmlns:a16="http://schemas.microsoft.com/office/drawing/2014/main" id="{7C432AFE-B3D2-4BFF-BF8F-96C27AFF1A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descr="Doing justice to disability: the upside of TEDx's Stella bungle">
            <a:extLst>
              <a:ext uri="{FF2B5EF4-FFF2-40B4-BE49-F238E27FC236}">
                <a16:creationId xmlns:a16="http://schemas.microsoft.com/office/drawing/2014/main" id="{4220FE88-F143-45CD-B273-D462CC389EC6}"/>
              </a:ext>
            </a:extLst>
          </p:cNvPr>
          <p:cNvPicPr>
            <a:picLocks noChangeAspect="1" noChangeArrowheads="1"/>
          </p:cNvPicPr>
          <p:nvPr/>
        </p:nvPicPr>
        <p:blipFill rotWithShape="1">
          <a:blip r:embed="rId2">
            <a:alphaModFix amt="40000"/>
            <a:extLst>
              <a:ext uri="{28A0092B-C50C-407E-A947-70E740481C1C}">
                <a14:useLocalDpi xmlns:a14="http://schemas.microsoft.com/office/drawing/2010/main" val="0"/>
              </a:ext>
            </a:extLst>
          </a:blip>
          <a:srcRect b="28798"/>
          <a:stretch/>
        </p:blipFill>
        <p:spPr bwMode="auto">
          <a:xfrm>
            <a:off x="20" y="10"/>
            <a:ext cx="12191979"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802A5916-1947-4DDE-9EF9-A3F36603D622}"/>
              </a:ext>
            </a:extLst>
          </p:cNvPr>
          <p:cNvSpPr>
            <a:spLocks noGrp="1"/>
          </p:cNvSpPr>
          <p:nvPr>
            <p:ph type="title"/>
          </p:nvPr>
        </p:nvSpPr>
        <p:spPr>
          <a:xfrm>
            <a:off x="841249" y="941832"/>
            <a:ext cx="10506456" cy="2057400"/>
          </a:xfrm>
        </p:spPr>
        <p:txBody>
          <a:bodyPr anchor="b">
            <a:normAutofit/>
          </a:bodyPr>
          <a:lstStyle/>
          <a:p>
            <a:r>
              <a:rPr lang="en-US" sz="5000"/>
              <a:t>Discussion #2</a:t>
            </a:r>
          </a:p>
        </p:txBody>
      </p:sp>
      <p:sp>
        <p:nvSpPr>
          <p:cNvPr id="73" name="Rectangle 72">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120140"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75" name="Rectangle 74">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248" y="3241202"/>
            <a:ext cx="10506456"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C89AE5E7-E763-4FBF-968F-4BB47260DF50}"/>
              </a:ext>
            </a:extLst>
          </p:cNvPr>
          <p:cNvSpPr>
            <a:spLocks noGrp="1"/>
          </p:cNvSpPr>
          <p:nvPr>
            <p:ph idx="1"/>
          </p:nvPr>
        </p:nvSpPr>
        <p:spPr>
          <a:xfrm>
            <a:off x="841248" y="3502152"/>
            <a:ext cx="10506456" cy="2670048"/>
          </a:xfrm>
        </p:spPr>
        <p:txBody>
          <a:bodyPr>
            <a:normAutofit/>
          </a:bodyPr>
          <a:lstStyle/>
          <a:p>
            <a:r>
              <a:rPr lang="en-US" sz="2000" dirty="0"/>
              <a:t>What is Young’s discourse community? </a:t>
            </a:r>
          </a:p>
          <a:p>
            <a:r>
              <a:rPr lang="en-US" sz="2000" dirty="0"/>
              <a:t>What’s the issue she is sharing about her discourse community?</a:t>
            </a:r>
          </a:p>
          <a:p>
            <a:r>
              <a:rPr lang="en-US" sz="2000" dirty="0"/>
              <a:t>Who is the intended audience?</a:t>
            </a:r>
          </a:p>
          <a:p>
            <a:r>
              <a:rPr lang="en-US" sz="2000" dirty="0"/>
              <a:t>What is one strategy she uses to persuade her audience?</a:t>
            </a:r>
          </a:p>
          <a:p>
            <a:endParaRPr lang="en-US" sz="2000" dirty="0"/>
          </a:p>
        </p:txBody>
      </p:sp>
    </p:spTree>
    <p:extLst>
      <p:ext uri="{BB962C8B-B14F-4D97-AF65-F5344CB8AC3E}">
        <p14:creationId xmlns:p14="http://schemas.microsoft.com/office/powerpoint/2010/main" val="353949537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2" name="Rectangle 71">
            <a:extLst>
              <a:ext uri="{FF2B5EF4-FFF2-40B4-BE49-F238E27FC236}">
                <a16:creationId xmlns:a16="http://schemas.microsoft.com/office/drawing/2014/main" id="{0B9EE3F3-89B7-43C3-8651-C4C9683099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677D3DB-27A7-4655-A72B-0223B474577C}"/>
              </a:ext>
            </a:extLst>
          </p:cNvPr>
          <p:cNvSpPr>
            <a:spLocks noGrp="1"/>
          </p:cNvSpPr>
          <p:nvPr>
            <p:ph type="title"/>
          </p:nvPr>
        </p:nvSpPr>
        <p:spPr>
          <a:xfrm>
            <a:off x="411480" y="991443"/>
            <a:ext cx="4443154" cy="1087819"/>
          </a:xfrm>
        </p:spPr>
        <p:txBody>
          <a:bodyPr anchor="b">
            <a:normAutofit/>
          </a:bodyPr>
          <a:lstStyle/>
          <a:p>
            <a:r>
              <a:rPr lang="en-US" sz="3400" dirty="0"/>
              <a:t>The Power of Language</a:t>
            </a:r>
          </a:p>
        </p:txBody>
      </p:sp>
      <p:sp>
        <p:nvSpPr>
          <p:cNvPr id="74" name="Rectangle 73">
            <a:extLst>
              <a:ext uri="{FF2B5EF4-FFF2-40B4-BE49-F238E27FC236}">
                <a16:creationId xmlns:a16="http://schemas.microsoft.com/office/drawing/2014/main" id="{33AE4636-AEEC-45D6-84D4-7AC2DA48EC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49223" y="387939"/>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76" name="Rectangle 75">
            <a:extLst>
              <a:ext uri="{FF2B5EF4-FFF2-40B4-BE49-F238E27FC236}">
                <a16:creationId xmlns:a16="http://schemas.microsoft.com/office/drawing/2014/main" id="{8D9CE0F4-2EB2-4F1F-8AAC-DB3571D9FE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1480" y="2285541"/>
            <a:ext cx="438912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a:extLst>
              <a:ext uri="{FF2B5EF4-FFF2-40B4-BE49-F238E27FC236}">
                <a16:creationId xmlns:a16="http://schemas.microsoft.com/office/drawing/2014/main" id="{7239724D-6B4F-4188-8F16-3DD541DEBF2D}"/>
              </a:ext>
            </a:extLst>
          </p:cNvPr>
          <p:cNvSpPr>
            <a:spLocks noGrp="1"/>
          </p:cNvSpPr>
          <p:nvPr>
            <p:ph idx="1"/>
          </p:nvPr>
        </p:nvSpPr>
        <p:spPr>
          <a:xfrm>
            <a:off x="411480" y="2684095"/>
            <a:ext cx="4443154" cy="3492868"/>
          </a:xfrm>
        </p:spPr>
        <p:txBody>
          <a:bodyPr>
            <a:normAutofit/>
          </a:bodyPr>
          <a:lstStyle/>
          <a:p>
            <a:pPr marL="0" indent="0">
              <a:buNone/>
            </a:pPr>
            <a:r>
              <a:rPr lang="en-US" sz="1800" dirty="0"/>
              <a:t>Answer out loud or put it in the chat box:</a:t>
            </a:r>
          </a:p>
          <a:p>
            <a:r>
              <a:rPr lang="en-US" sz="1800" dirty="0"/>
              <a:t>Which did you feel more connected with: the letter or the speech? Why?</a:t>
            </a:r>
          </a:p>
          <a:p>
            <a:r>
              <a:rPr lang="en-US" sz="1800" dirty="0"/>
              <a:t>Why does this matter—to have the audience moved by a letter or a speech?</a:t>
            </a:r>
          </a:p>
          <a:p>
            <a:pPr marL="0" indent="0">
              <a:buNone/>
            </a:pPr>
            <a:endParaRPr lang="en-US" sz="1800" dirty="0"/>
          </a:p>
        </p:txBody>
      </p:sp>
      <p:pic>
        <p:nvPicPr>
          <p:cNvPr id="6147" name="Picture 3" descr="Nine Professional Authors Offer Advice on How to Write">
            <a:extLst>
              <a:ext uri="{FF2B5EF4-FFF2-40B4-BE49-F238E27FC236}">
                <a16:creationId xmlns:a16="http://schemas.microsoft.com/office/drawing/2014/main" id="{A610A9C7-6084-41C7-BE01-2195758D1F43}"/>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385816" y="1258418"/>
            <a:ext cx="6440424" cy="42858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2014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Homework for Part 1</a:t>
            </a:r>
          </a:p>
        </p:txBody>
      </p:sp>
      <p:sp>
        <p:nvSpPr>
          <p:cNvPr id="3" name="Content Placeholder 2"/>
          <p:cNvSpPr>
            <a:spLocks noGrp="1"/>
          </p:cNvSpPr>
          <p:nvPr>
            <p:ph idx="1"/>
          </p:nvPr>
        </p:nvSpPr>
        <p:spPr>
          <a:xfrm>
            <a:off x="838200" y="1431236"/>
            <a:ext cx="9458739" cy="5303672"/>
          </a:xfrm>
        </p:spPr>
        <p:txBody>
          <a:bodyPr>
            <a:normAutofit lnSpcReduction="10000"/>
          </a:bodyPr>
          <a:lstStyle/>
          <a:p>
            <a:r>
              <a:rPr lang="en-US" dirty="0"/>
              <a:t>Create a post under the category Introductory Work, titled Full Name, Wollstonecraft &amp; Young. Please do the following:</a:t>
            </a:r>
          </a:p>
          <a:p>
            <a:pPr lvl="1"/>
            <a:r>
              <a:rPr lang="en-US" dirty="0"/>
              <a:t>Write two paragraphs in a single post, one paragraph about Wollstonecraft's letter, the second paragraph about Young's speech.</a:t>
            </a:r>
          </a:p>
          <a:p>
            <a:pPr lvl="1"/>
            <a:r>
              <a:rPr lang="en-US" dirty="0"/>
              <a:t>Details on how I want this done can be found on the Agenda for Week 5.</a:t>
            </a:r>
          </a:p>
          <a:p>
            <a:r>
              <a:rPr lang="en-US" dirty="0"/>
              <a:t>Respond to the Discussion Question “Wollstonecraft &amp; Young’s Writing Strategies”: </a:t>
            </a:r>
          </a:p>
          <a:p>
            <a:pPr lvl="1"/>
            <a:r>
              <a:rPr lang="en-US" dirty="0"/>
              <a:t>Describe one of Wollstonecraft and one of Young's writing strategies that gets your attention. Explain what she is doing and why it caught your attention. Just hit "reply" for this assignment--you don't have to make a new post!</a:t>
            </a:r>
          </a:p>
          <a:p>
            <a:r>
              <a:rPr lang="en-US" dirty="0"/>
              <a:t>Both assignments are due by </a:t>
            </a:r>
            <a:r>
              <a:rPr lang="en-US" b="1" dirty="0"/>
              <a:t>11:59 PM </a:t>
            </a:r>
            <a:r>
              <a:rPr lang="en-US" dirty="0"/>
              <a:t>on Wednesday, September 22 (tonight). </a:t>
            </a:r>
          </a:p>
          <a:p>
            <a:endParaRPr lang="en-US" dirty="0"/>
          </a:p>
          <a:p>
            <a:endParaRPr lang="en-US" dirty="0"/>
          </a:p>
        </p:txBody>
      </p:sp>
      <p:pic>
        <p:nvPicPr>
          <p:cNvPr id="5122" name="Picture 2" descr="http://1.bp.blogspot.com/-GHrv6MYh1Hk/VH5brGh-_II/AAAAAAAAJWU/d1cDhPxst1w/s1600/mandatory-homework.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427676" y="4291338"/>
            <a:ext cx="1815737" cy="25666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24806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29552"/>
            <a:ext cx="9144000" cy="1912983"/>
          </a:xfrm>
        </p:spPr>
        <p:txBody>
          <a:bodyPr>
            <a:normAutofit/>
          </a:bodyPr>
          <a:lstStyle/>
          <a:p>
            <a:pPr marL="0" marR="0">
              <a:spcBef>
                <a:spcPts val="0"/>
              </a:spcBef>
              <a:spcAft>
                <a:spcPts val="0"/>
              </a:spcAft>
            </a:pPr>
            <a:r>
              <a:rPr lang="en-US" b="1" dirty="0">
                <a:effectLst/>
                <a:ea typeface="Times New Roman" panose="02020603050405020304" pitchFamily="18" charset="0"/>
              </a:rPr>
              <a:t>ENG 1121 </a:t>
            </a:r>
            <a:br>
              <a:rPr lang="en-US" b="1" dirty="0">
                <a:effectLst/>
                <a:ea typeface="Times New Roman" panose="02020603050405020304" pitchFamily="18" charset="0"/>
              </a:rPr>
            </a:br>
            <a:r>
              <a:rPr lang="en-US" b="1" dirty="0">
                <a:effectLst/>
                <a:ea typeface="Times New Roman" panose="02020603050405020304" pitchFamily="18" charset="0"/>
              </a:rPr>
              <a:t>English Composition 2 </a:t>
            </a:r>
            <a:endParaRPr lang="en-US" dirty="0">
              <a:cs typeface="Times New Roman" panose="02020603050405020304" pitchFamily="18" charset="0"/>
            </a:endParaRPr>
          </a:p>
        </p:txBody>
      </p:sp>
      <p:sp>
        <p:nvSpPr>
          <p:cNvPr id="3" name="Subtitle 2"/>
          <p:cNvSpPr>
            <a:spLocks noGrp="1"/>
          </p:cNvSpPr>
          <p:nvPr>
            <p:ph type="subTitle" idx="1"/>
          </p:nvPr>
        </p:nvSpPr>
        <p:spPr>
          <a:xfrm>
            <a:off x="0" y="4125127"/>
            <a:ext cx="12192000" cy="1975421"/>
          </a:xfrm>
        </p:spPr>
        <p:txBody>
          <a:bodyPr>
            <a:normAutofit fontScale="92500" lnSpcReduction="10000"/>
          </a:bodyPr>
          <a:lstStyle/>
          <a:p>
            <a:r>
              <a:rPr lang="en-US" sz="5400" i="1" dirty="0">
                <a:cs typeface="Times New Roman" panose="02020603050405020304" pitchFamily="18" charset="0"/>
              </a:rPr>
              <a:t>Objectives, Part 2</a:t>
            </a:r>
          </a:p>
          <a:p>
            <a:r>
              <a:rPr lang="en-US" sz="4100" dirty="0">
                <a:cs typeface="Times New Roman" panose="02020603050405020304" pitchFamily="18" charset="0"/>
              </a:rPr>
              <a:t>Discuss research and how to use it for persuasive writing</a:t>
            </a:r>
          </a:p>
          <a:p>
            <a:r>
              <a:rPr lang="en-US" sz="4100" dirty="0">
                <a:cs typeface="Times New Roman" panose="02020603050405020304" pitchFamily="18" charset="0"/>
              </a:rPr>
              <a:t>Practice research</a:t>
            </a:r>
          </a:p>
          <a:p>
            <a:endParaRPr lang="en-US" sz="4100" dirty="0">
              <a:cs typeface="Times New Roman" panose="02020603050405020304" pitchFamily="18" charset="0"/>
            </a:endParaRPr>
          </a:p>
          <a:p>
            <a:endParaRPr lang="en-US" sz="4100" dirty="0">
              <a:cs typeface="Times New Roman" panose="02020603050405020304" pitchFamily="18" charset="0"/>
            </a:endParaRPr>
          </a:p>
        </p:txBody>
      </p:sp>
      <p:pic>
        <p:nvPicPr>
          <p:cNvPr id="1026" name="Picture 2" descr="https://upload.wikimedia.org/wikipedia/en/3/30/City_Tech.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4532" y="206486"/>
            <a:ext cx="2114550" cy="2695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80114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1485</TotalTime>
  <Words>2186</Words>
  <Application>Microsoft Office PowerPoint</Application>
  <PresentationFormat>Widescreen</PresentationFormat>
  <Paragraphs>171</Paragraphs>
  <Slides>23</Slides>
  <Notes>17</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23</vt:i4>
      </vt:variant>
    </vt:vector>
  </HeadingPairs>
  <TitlesOfParts>
    <vt:vector size="32" baseType="lpstr">
      <vt:lpstr>Arial</vt:lpstr>
      <vt:lpstr>Book Antiqua</vt:lpstr>
      <vt:lpstr>Calibri</vt:lpstr>
      <vt:lpstr>Calibri Light</vt:lpstr>
      <vt:lpstr>Lato</vt:lpstr>
      <vt:lpstr>le-monde-livre-std</vt:lpstr>
      <vt:lpstr>Optima</vt:lpstr>
      <vt:lpstr>Wingdings</vt:lpstr>
      <vt:lpstr>Office Theme</vt:lpstr>
      <vt:lpstr>ENG 1121  English Composition 2 </vt:lpstr>
      <vt:lpstr>PowerPoint Presentation</vt:lpstr>
      <vt:lpstr>Prep for Discussion</vt:lpstr>
      <vt:lpstr>Small Group Discussion</vt:lpstr>
      <vt:lpstr>Discussion #1</vt:lpstr>
      <vt:lpstr>Discussion #2</vt:lpstr>
      <vt:lpstr>The Power of Language</vt:lpstr>
      <vt:lpstr>Homework for Part 1</vt:lpstr>
      <vt:lpstr>ENG 1121  English Composition 2 </vt:lpstr>
      <vt:lpstr>Research is formalized curiosity. It is poking and prying with a purpose.  – Zora Neale Hurston</vt:lpstr>
      <vt:lpstr>Research is formalized curiosity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Research Time!</vt:lpstr>
      <vt:lpstr>Homework for Part 2</vt:lpstr>
      <vt:lpstr>Reminder: Homework for Part 1</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Penner</dc:creator>
  <cp:lastModifiedBy>Tom Smith</cp:lastModifiedBy>
  <cp:revision>29</cp:revision>
  <dcterms:created xsi:type="dcterms:W3CDTF">2020-01-25T02:18:25Z</dcterms:created>
  <dcterms:modified xsi:type="dcterms:W3CDTF">2021-09-22T20:54:39Z</dcterms:modified>
</cp:coreProperties>
</file>