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9" r:id="rId2"/>
    <p:sldId id="284" r:id="rId3"/>
    <p:sldId id="285" r:id="rId4"/>
    <p:sldId id="286" r:id="rId5"/>
    <p:sldId id="272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6914DC3-5B27-4A5D-9556-C62412CF6303}" v="180" dt="2022-11-11T20:19:54.0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1583" autoAdjust="0"/>
  </p:normalViewPr>
  <p:slideViewPr>
    <p:cSldViewPr snapToGrid="0">
      <p:cViewPr varScale="1">
        <p:scale>
          <a:sx n="78" d="100"/>
          <a:sy n="78" d="100"/>
        </p:scale>
        <p:origin x="878" y="77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6/11/relationships/changesInfo" Target="changesInfos/changesInfo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86914DC3-5B27-4A5D-9556-C62412CF6303}"/>
    <pc:docChg chg="undo redo custSel addSld delSld modSld">
      <pc:chgData name="Tom Smith" userId="eac52e5223bf4258" providerId="LiveId" clId="{86914DC3-5B27-4A5D-9556-C62412CF6303}" dt="2022-11-11T20:26:11.142" v="275" actId="20577"/>
      <pc:docMkLst>
        <pc:docMk/>
      </pc:docMkLst>
      <pc:sldChg chg="modSp mod">
        <pc:chgData name="Tom Smith" userId="eac52e5223bf4258" providerId="LiveId" clId="{86914DC3-5B27-4A5D-9556-C62412CF6303}" dt="2022-11-11T20:25:47.119" v="269" actId="20577"/>
        <pc:sldMkLst>
          <pc:docMk/>
          <pc:sldMk cId="3355501316" sldId="259"/>
        </pc:sldMkLst>
        <pc:spChg chg="mod">
          <ac:chgData name="Tom Smith" userId="eac52e5223bf4258" providerId="LiveId" clId="{86914DC3-5B27-4A5D-9556-C62412CF6303}" dt="2022-11-11T20:25:47.119" v="269" actId="20577"/>
          <ac:spMkLst>
            <pc:docMk/>
            <pc:sldMk cId="3355501316" sldId="259"/>
            <ac:spMk id="3" creationId="{00000000-0000-0000-0000-000000000000}"/>
          </ac:spMkLst>
        </pc:spChg>
      </pc:sldChg>
      <pc:sldChg chg="modSp mod">
        <pc:chgData name="Tom Smith" userId="eac52e5223bf4258" providerId="LiveId" clId="{86914DC3-5B27-4A5D-9556-C62412CF6303}" dt="2022-11-11T20:20:56.216" v="225" actId="6549"/>
        <pc:sldMkLst>
          <pc:docMk/>
          <pc:sldMk cId="1552480648" sldId="272"/>
        </pc:sldMkLst>
        <pc:spChg chg="mod">
          <ac:chgData name="Tom Smith" userId="eac52e5223bf4258" providerId="LiveId" clId="{86914DC3-5B27-4A5D-9556-C62412CF6303}" dt="2022-11-11T20:20:56.216" v="225" actId="6549"/>
          <ac:spMkLst>
            <pc:docMk/>
            <pc:sldMk cId="1552480648" sldId="272"/>
            <ac:spMk id="3" creationId="{00000000-0000-0000-0000-000000000000}"/>
          </ac:spMkLst>
        </pc:spChg>
      </pc:sldChg>
      <pc:sldChg chg="del">
        <pc:chgData name="Tom Smith" userId="eac52e5223bf4258" providerId="LiveId" clId="{86914DC3-5B27-4A5D-9556-C62412CF6303}" dt="2022-11-11T20:06:35.654" v="2" actId="47"/>
        <pc:sldMkLst>
          <pc:docMk/>
          <pc:sldMk cId="2591739991" sldId="276"/>
        </pc:sldMkLst>
      </pc:sldChg>
      <pc:sldChg chg="del">
        <pc:chgData name="Tom Smith" userId="eac52e5223bf4258" providerId="LiveId" clId="{86914DC3-5B27-4A5D-9556-C62412CF6303}" dt="2022-11-11T20:06:36.451" v="3" actId="47"/>
        <pc:sldMkLst>
          <pc:docMk/>
          <pc:sldMk cId="381754597" sldId="277"/>
        </pc:sldMkLst>
      </pc:sldChg>
      <pc:sldChg chg="del">
        <pc:chgData name="Tom Smith" userId="eac52e5223bf4258" providerId="LiveId" clId="{86914DC3-5B27-4A5D-9556-C62412CF6303}" dt="2022-11-11T20:06:32.758" v="1" actId="47"/>
        <pc:sldMkLst>
          <pc:docMk/>
          <pc:sldMk cId="2403398702" sldId="278"/>
        </pc:sldMkLst>
      </pc:sldChg>
      <pc:sldChg chg="del">
        <pc:chgData name="Tom Smith" userId="eac52e5223bf4258" providerId="LiveId" clId="{86914DC3-5B27-4A5D-9556-C62412CF6303}" dt="2022-11-11T20:06:37.736" v="4" actId="47"/>
        <pc:sldMkLst>
          <pc:docMk/>
          <pc:sldMk cId="1427423763" sldId="281"/>
        </pc:sldMkLst>
      </pc:sldChg>
      <pc:sldChg chg="del">
        <pc:chgData name="Tom Smith" userId="eac52e5223bf4258" providerId="LiveId" clId="{86914DC3-5B27-4A5D-9556-C62412CF6303}" dt="2022-11-11T20:06:39.974" v="5" actId="47"/>
        <pc:sldMkLst>
          <pc:docMk/>
          <pc:sldMk cId="3182720480" sldId="282"/>
        </pc:sldMkLst>
      </pc:sldChg>
      <pc:sldChg chg="del">
        <pc:chgData name="Tom Smith" userId="eac52e5223bf4258" providerId="LiveId" clId="{86914DC3-5B27-4A5D-9556-C62412CF6303}" dt="2022-11-11T20:06:31.054" v="0" actId="47"/>
        <pc:sldMkLst>
          <pc:docMk/>
          <pc:sldMk cId="1516067683" sldId="283"/>
        </pc:sldMkLst>
      </pc:sldChg>
      <pc:sldChg chg="addSp delSp modSp mod modAnim">
        <pc:chgData name="Tom Smith" userId="eac52e5223bf4258" providerId="LiveId" clId="{86914DC3-5B27-4A5D-9556-C62412CF6303}" dt="2022-11-11T20:20:01.024" v="224" actId="26606"/>
        <pc:sldMkLst>
          <pc:docMk/>
          <pc:sldMk cId="608407197" sldId="284"/>
        </pc:sldMkLst>
        <pc:spChg chg="mod">
          <ac:chgData name="Tom Smith" userId="eac52e5223bf4258" providerId="LiveId" clId="{86914DC3-5B27-4A5D-9556-C62412CF6303}" dt="2022-11-11T20:18:34.454" v="221" actId="5793"/>
          <ac:spMkLst>
            <pc:docMk/>
            <pc:sldMk cId="608407197" sldId="284"/>
            <ac:spMk id="3" creationId="{5DF8ED64-DABB-E3B2-E678-C6B26A06C9D6}"/>
          </ac:spMkLst>
        </pc:spChg>
        <pc:spChg chg="del">
          <ac:chgData name="Tom Smith" userId="eac52e5223bf4258" providerId="LiveId" clId="{86914DC3-5B27-4A5D-9556-C62412CF6303}" dt="2022-11-11T20:20:01.024" v="224" actId="26606"/>
          <ac:spMkLst>
            <pc:docMk/>
            <pc:sldMk cId="608407197" sldId="284"/>
            <ac:spMk id="1038" creationId="{F13C74B1-5B17-4795-BED0-7140497B445A}"/>
          </ac:spMkLst>
        </pc:spChg>
        <pc:spChg chg="del">
          <ac:chgData name="Tom Smith" userId="eac52e5223bf4258" providerId="LiveId" clId="{86914DC3-5B27-4A5D-9556-C62412CF6303}" dt="2022-11-11T20:20:01.024" v="224" actId="26606"/>
          <ac:spMkLst>
            <pc:docMk/>
            <pc:sldMk cId="608407197" sldId="284"/>
            <ac:spMk id="1040" creationId="{D4974D33-8DC5-464E-8C6D-BE58F0669C17}"/>
          </ac:spMkLst>
        </pc:spChg>
        <pc:spChg chg="add">
          <ac:chgData name="Tom Smith" userId="eac52e5223bf4258" providerId="LiveId" clId="{86914DC3-5B27-4A5D-9556-C62412CF6303}" dt="2022-11-11T20:20:01.024" v="224" actId="26606"/>
          <ac:spMkLst>
            <pc:docMk/>
            <pc:sldMk cId="608407197" sldId="284"/>
            <ac:spMk id="1045" creationId="{F13C74B1-5B17-4795-BED0-7140497B445A}"/>
          </ac:spMkLst>
        </pc:spChg>
        <pc:spChg chg="add">
          <ac:chgData name="Tom Smith" userId="eac52e5223bf4258" providerId="LiveId" clId="{86914DC3-5B27-4A5D-9556-C62412CF6303}" dt="2022-11-11T20:20:01.024" v="224" actId="26606"/>
          <ac:spMkLst>
            <pc:docMk/>
            <pc:sldMk cId="608407197" sldId="284"/>
            <ac:spMk id="1047" creationId="{D4974D33-8DC5-464E-8C6D-BE58F0669C17}"/>
          </ac:spMkLst>
        </pc:spChg>
        <pc:picChg chg="del">
          <ac:chgData name="Tom Smith" userId="eac52e5223bf4258" providerId="LiveId" clId="{86914DC3-5B27-4A5D-9556-C62412CF6303}" dt="2022-11-11T20:18:47.142" v="222" actId="478"/>
          <ac:picMkLst>
            <pc:docMk/>
            <pc:sldMk cId="608407197" sldId="284"/>
            <ac:picMk id="1026" creationId="{F1371805-D801-4C33-95F6-F44104409732}"/>
          </ac:picMkLst>
        </pc:picChg>
        <pc:picChg chg="add mod">
          <ac:chgData name="Tom Smith" userId="eac52e5223bf4258" providerId="LiveId" clId="{86914DC3-5B27-4A5D-9556-C62412CF6303}" dt="2022-11-11T20:20:01.024" v="224" actId="26606"/>
          <ac:picMkLst>
            <pc:docMk/>
            <pc:sldMk cId="608407197" sldId="284"/>
            <ac:picMk id="1028" creationId="{7FA96A92-A6E6-F0C9-0047-A101A143064C}"/>
          </ac:picMkLst>
        </pc:picChg>
      </pc:sldChg>
      <pc:sldChg chg="addSp modSp new mod setBg modAnim">
        <pc:chgData name="Tom Smith" userId="eac52e5223bf4258" providerId="LiveId" clId="{86914DC3-5B27-4A5D-9556-C62412CF6303}" dt="2022-11-11T20:11:27.188" v="113" actId="20577"/>
        <pc:sldMkLst>
          <pc:docMk/>
          <pc:sldMk cId="3079680870" sldId="285"/>
        </pc:sldMkLst>
        <pc:spChg chg="mod">
          <ac:chgData name="Tom Smith" userId="eac52e5223bf4258" providerId="LiveId" clId="{86914DC3-5B27-4A5D-9556-C62412CF6303}" dt="2022-11-11T20:08:00.877" v="28" actId="26606"/>
          <ac:spMkLst>
            <pc:docMk/>
            <pc:sldMk cId="3079680870" sldId="285"/>
            <ac:spMk id="2" creationId="{F58FCAEB-FC40-2CCC-7F5C-A823AC6D04FB}"/>
          </ac:spMkLst>
        </pc:spChg>
        <pc:spChg chg="mod">
          <ac:chgData name="Tom Smith" userId="eac52e5223bf4258" providerId="LiveId" clId="{86914DC3-5B27-4A5D-9556-C62412CF6303}" dt="2022-11-11T20:11:27.188" v="113" actId="20577"/>
          <ac:spMkLst>
            <pc:docMk/>
            <pc:sldMk cId="3079680870" sldId="285"/>
            <ac:spMk id="3" creationId="{EB78EA07-30CF-A0BC-887D-04AF790E78F1}"/>
          </ac:spMkLst>
        </pc:spChg>
        <pc:spChg chg="add">
          <ac:chgData name="Tom Smith" userId="eac52e5223bf4258" providerId="LiveId" clId="{86914DC3-5B27-4A5D-9556-C62412CF6303}" dt="2022-11-11T20:08:00.877" v="28" actId="26606"/>
          <ac:spMkLst>
            <pc:docMk/>
            <pc:sldMk cId="3079680870" sldId="285"/>
            <ac:spMk id="8" creationId="{777A147A-9ED8-46B4-8660-1B3C2AA880B5}"/>
          </ac:spMkLst>
        </pc:spChg>
        <pc:spChg chg="add">
          <ac:chgData name="Tom Smith" userId="eac52e5223bf4258" providerId="LiveId" clId="{86914DC3-5B27-4A5D-9556-C62412CF6303}" dt="2022-11-11T20:08:00.877" v="28" actId="26606"/>
          <ac:spMkLst>
            <pc:docMk/>
            <pc:sldMk cId="3079680870" sldId="285"/>
            <ac:spMk id="10" creationId="{5D6C15A0-C087-4593-8414-2B4EC1CDC3DE}"/>
          </ac:spMkLst>
        </pc:spChg>
      </pc:sldChg>
      <pc:sldChg chg="addSp modSp new mod setBg">
        <pc:chgData name="Tom Smith" userId="eac52e5223bf4258" providerId="LiveId" clId="{86914DC3-5B27-4A5D-9556-C62412CF6303}" dt="2022-11-11T20:26:11.142" v="275" actId="20577"/>
        <pc:sldMkLst>
          <pc:docMk/>
          <pc:sldMk cId="929778015" sldId="286"/>
        </pc:sldMkLst>
        <pc:spChg chg="mod">
          <ac:chgData name="Tom Smith" userId="eac52e5223bf4258" providerId="LiveId" clId="{86914DC3-5B27-4A5D-9556-C62412CF6303}" dt="2022-11-11T20:09:40.775" v="37" actId="20577"/>
          <ac:spMkLst>
            <pc:docMk/>
            <pc:sldMk cId="929778015" sldId="286"/>
            <ac:spMk id="2" creationId="{08346490-4CFB-86EA-FBFE-D2E574D00538}"/>
          </ac:spMkLst>
        </pc:spChg>
        <pc:spChg chg="mod">
          <ac:chgData name="Tom Smith" userId="eac52e5223bf4258" providerId="LiveId" clId="{86914DC3-5B27-4A5D-9556-C62412CF6303}" dt="2022-11-11T20:26:11.142" v="275" actId="20577"/>
          <ac:spMkLst>
            <pc:docMk/>
            <pc:sldMk cId="929778015" sldId="286"/>
            <ac:spMk id="3" creationId="{C517ED70-7BB4-78F0-4E80-D698E14480E0}"/>
          </ac:spMkLst>
        </pc:spChg>
        <pc:spChg chg="add">
          <ac:chgData name="Tom Smith" userId="eac52e5223bf4258" providerId="LiveId" clId="{86914DC3-5B27-4A5D-9556-C62412CF6303}" dt="2022-11-11T20:09:35.170" v="30" actId="26606"/>
          <ac:spMkLst>
            <pc:docMk/>
            <pc:sldMk cId="929778015" sldId="286"/>
            <ac:spMk id="8" creationId="{777A147A-9ED8-46B4-8660-1B3C2AA880B5}"/>
          </ac:spMkLst>
        </pc:spChg>
        <pc:spChg chg="add">
          <ac:chgData name="Tom Smith" userId="eac52e5223bf4258" providerId="LiveId" clId="{86914DC3-5B27-4A5D-9556-C62412CF6303}" dt="2022-11-11T20:09:35.170" v="30" actId="26606"/>
          <ac:spMkLst>
            <pc:docMk/>
            <pc:sldMk cId="929778015" sldId="286"/>
            <ac:spMk id="10" creationId="{5D6C15A0-C087-4593-8414-2B4EC1CDC3DE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6AF0AA-EBA3-4D24-B9C0-94AFDFDD4DB4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074981-25C1-457C-8386-0D62D67253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260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6706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13FD7C-839C-439F-8A14-D839B9C831B0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94979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653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4070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35962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8067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4386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01721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44154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4458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0482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7791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1337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736961-1928-4676-AA88-CC76EF190EBB}" type="datetimeFigureOut">
              <a:rPr lang="en-US" smtClean="0"/>
              <a:t>11/11/2022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8B336-2B18-4950-B14C-642076AB23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5988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29552"/>
            <a:ext cx="9144000" cy="1912983"/>
          </a:xfrm>
        </p:spPr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b="1" dirty="0">
                <a:effectLst/>
                <a:ea typeface="Times New Roman" panose="02020603050405020304" pitchFamily="18" charset="0"/>
              </a:rPr>
              <a:t>ENG 1101 </a:t>
            </a:r>
            <a:br>
              <a:rPr lang="en-US" b="1" dirty="0">
                <a:effectLst/>
                <a:ea typeface="Times New Roman" panose="02020603050405020304" pitchFamily="18" charset="0"/>
              </a:rPr>
            </a:br>
            <a:r>
              <a:rPr lang="en-US" b="1" dirty="0">
                <a:effectLst/>
                <a:ea typeface="Times New Roman" panose="02020603050405020304" pitchFamily="18" charset="0"/>
              </a:rPr>
              <a:t>English Composition 1 </a:t>
            </a:r>
            <a:endParaRPr lang="en-US" dirty="0"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4125127"/>
            <a:ext cx="12192000" cy="1975421"/>
          </a:xfrm>
        </p:spPr>
        <p:txBody>
          <a:bodyPr>
            <a:normAutofit fontScale="92500" lnSpcReduction="10000"/>
          </a:bodyPr>
          <a:lstStyle/>
          <a:p>
            <a:r>
              <a:rPr lang="en-US" sz="5400" i="1" dirty="0">
                <a:cs typeface="Times New Roman" panose="02020603050405020304" pitchFamily="18" charset="0"/>
              </a:rPr>
              <a:t>Objectives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Discuss audience &amp; genre</a:t>
            </a:r>
          </a:p>
          <a:p>
            <a:r>
              <a:rPr lang="en-US" sz="4100" dirty="0">
                <a:cs typeface="Times New Roman" panose="02020603050405020304" pitchFamily="18" charset="0"/>
              </a:rPr>
              <a:t>Write about audience &amp; genre</a:t>
            </a: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  <a:p>
            <a:endParaRPr lang="en-US" sz="4100" dirty="0"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s://upload.wikimedia.org/wikipedia/en/3/30/City_Tech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4532" y="206486"/>
            <a:ext cx="2114550" cy="2695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5501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45" name="Rectangle 1044">
            <a:extLst>
              <a:ext uri="{FF2B5EF4-FFF2-40B4-BE49-F238E27FC236}">
                <a16:creationId xmlns:a16="http://schemas.microsoft.com/office/drawing/2014/main" id="{F13C74B1-5B17-4795-BED0-7140497B44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2D708-E2D3-C62E-2A34-CD5E8CDCC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0080" y="325369"/>
            <a:ext cx="4368602" cy="1956841"/>
          </a:xfrm>
        </p:spPr>
        <p:txBody>
          <a:bodyPr anchor="b">
            <a:normAutofit/>
          </a:bodyPr>
          <a:lstStyle/>
          <a:p>
            <a:r>
              <a:rPr lang="en-US" sz="5400" dirty="0"/>
              <a:t>Discuss</a:t>
            </a:r>
          </a:p>
        </p:txBody>
      </p:sp>
      <p:sp>
        <p:nvSpPr>
          <p:cNvPr id="1047" name="sketchy line">
            <a:extLst>
              <a:ext uri="{FF2B5EF4-FFF2-40B4-BE49-F238E27FC236}">
                <a16:creationId xmlns:a16="http://schemas.microsoft.com/office/drawing/2014/main" id="{D4974D33-8DC5-464E-8C6D-BE58F0669C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80" y="2586994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F8ED64-DABB-E3B2-E678-C6B26A06C9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0080" y="2872899"/>
            <a:ext cx="4243589" cy="332066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200" dirty="0"/>
              <a:t>“Interviewing is not a democratic art.” </a:t>
            </a:r>
          </a:p>
          <a:p>
            <a:pPr>
              <a:buFontTx/>
              <a:buChar char="-"/>
            </a:pPr>
            <a:r>
              <a:rPr lang="en-US" sz="2200" dirty="0"/>
              <a:t>Andrew O'Hagan</a:t>
            </a:r>
          </a:p>
          <a:p>
            <a:pPr marL="0" indent="0">
              <a:buNone/>
            </a:pPr>
            <a:endParaRPr lang="en-US" sz="2200" dirty="0"/>
          </a:p>
          <a:p>
            <a:pPr marL="0" indent="0">
              <a:buNone/>
            </a:pPr>
            <a:r>
              <a:rPr lang="en-US" sz="2200" dirty="0"/>
              <a:t>What does this mean?</a:t>
            </a:r>
          </a:p>
          <a:p>
            <a:pPr marL="0" indent="0">
              <a:buNone/>
            </a:pPr>
            <a:r>
              <a:rPr lang="en-US" sz="2200" dirty="0"/>
              <a:t>What does this tell us about sources that include interviews?</a:t>
            </a:r>
          </a:p>
          <a:p>
            <a:pPr marL="0" indent="0">
              <a:buNone/>
            </a:pPr>
            <a:endParaRPr lang="en-US" sz="2200" dirty="0"/>
          </a:p>
        </p:txBody>
      </p:sp>
      <p:pic>
        <p:nvPicPr>
          <p:cNvPr id="1028" name="Picture 4" descr="How To Prepare for an Informal Interview | Indeed.com">
            <a:extLst>
              <a:ext uri="{FF2B5EF4-FFF2-40B4-BE49-F238E27FC236}">
                <a16:creationId xmlns:a16="http://schemas.microsoft.com/office/drawing/2014/main" id="{7FA96A92-A6E6-F0C9-0047-A101A143064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516" r="-1" b="-1"/>
          <a:stretch/>
        </p:blipFill>
        <p:spPr bwMode="auto"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8407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58FCAEB-FC40-2CCC-7F5C-A823AC6D04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/>
              <a:t>Discuss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78EA07-30CF-A0BC-887D-04AF790E78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/>
          </a:bodyPr>
          <a:lstStyle/>
          <a:p>
            <a:r>
              <a:rPr lang="en-US" sz="2200" dirty="0"/>
              <a:t>Now that we’ve discussed several different genres and you’ve written a bit about your audience for your project, in which genres are you considering repurposing your U2 research?</a:t>
            </a:r>
          </a:p>
          <a:p>
            <a:pPr lvl="1"/>
            <a:r>
              <a:rPr lang="en-US" sz="2200" dirty="0"/>
              <a:t>Remember your target audience, not just what you’re interested in doing: age, education, primary residence, etc.</a:t>
            </a:r>
          </a:p>
          <a:p>
            <a:pPr lvl="1"/>
            <a:r>
              <a:rPr lang="en-US" sz="2200" dirty="0"/>
              <a:t>For example, a children’s book will obviously reach kids (and their parents/grandparents), but if your intended audience is college-age folks, it won’t really speak to them, unless they’re babysitting their siblings or cousins!</a:t>
            </a:r>
          </a:p>
          <a:p>
            <a:r>
              <a:rPr lang="en-US" sz="2200" dirty="0"/>
              <a:t>If you’re unsure, that’s okay! Bring this up in your discussion group and ask for advice.</a:t>
            </a:r>
          </a:p>
          <a:p>
            <a:r>
              <a:rPr lang="en-US" sz="2200" dirty="0"/>
              <a:t>Be prepared to share your discussion “takeaways” with the class.</a:t>
            </a:r>
          </a:p>
        </p:txBody>
      </p:sp>
    </p:spTree>
    <p:extLst>
      <p:ext uri="{BB962C8B-B14F-4D97-AF65-F5344CB8AC3E}">
        <p14:creationId xmlns:p14="http://schemas.microsoft.com/office/powerpoint/2010/main" val="3079680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8346490-4CFB-86EA-FBFE-D2E574D005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548640"/>
            <a:ext cx="3600860" cy="5431536"/>
          </a:xfrm>
        </p:spPr>
        <p:txBody>
          <a:bodyPr>
            <a:normAutofit/>
          </a:bodyPr>
          <a:lstStyle/>
          <a:p>
            <a:r>
              <a:rPr lang="en-US" sz="5400" dirty="0"/>
              <a:t>Write</a:t>
            </a:r>
          </a:p>
        </p:txBody>
      </p:sp>
      <p:sp>
        <p:nvSpPr>
          <p:cNvPr id="10" name="sketch line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43983" y="3258715"/>
            <a:ext cx="4480560" cy="18288"/>
          </a:xfrm>
          <a:custGeom>
            <a:avLst/>
            <a:gdLst>
              <a:gd name="connsiteX0" fmla="*/ 0 w 4480560"/>
              <a:gd name="connsiteY0" fmla="*/ 0 h 18288"/>
              <a:gd name="connsiteX1" fmla="*/ 595274 w 4480560"/>
              <a:gd name="connsiteY1" fmla="*/ 0 h 18288"/>
              <a:gd name="connsiteX2" fmla="*/ 1100938 w 4480560"/>
              <a:gd name="connsiteY2" fmla="*/ 0 h 18288"/>
              <a:gd name="connsiteX3" fmla="*/ 1651406 w 4480560"/>
              <a:gd name="connsiteY3" fmla="*/ 0 h 18288"/>
              <a:gd name="connsiteX4" fmla="*/ 2336292 w 4480560"/>
              <a:gd name="connsiteY4" fmla="*/ 0 h 18288"/>
              <a:gd name="connsiteX5" fmla="*/ 2931566 w 4480560"/>
              <a:gd name="connsiteY5" fmla="*/ 0 h 18288"/>
              <a:gd name="connsiteX6" fmla="*/ 3482035 w 4480560"/>
              <a:gd name="connsiteY6" fmla="*/ 0 h 18288"/>
              <a:gd name="connsiteX7" fmla="*/ 4480560 w 4480560"/>
              <a:gd name="connsiteY7" fmla="*/ 0 h 18288"/>
              <a:gd name="connsiteX8" fmla="*/ 4480560 w 4480560"/>
              <a:gd name="connsiteY8" fmla="*/ 18288 h 18288"/>
              <a:gd name="connsiteX9" fmla="*/ 3840480 w 4480560"/>
              <a:gd name="connsiteY9" fmla="*/ 18288 h 18288"/>
              <a:gd name="connsiteX10" fmla="*/ 3290011 w 4480560"/>
              <a:gd name="connsiteY10" fmla="*/ 18288 h 18288"/>
              <a:gd name="connsiteX11" fmla="*/ 2560320 w 4480560"/>
              <a:gd name="connsiteY11" fmla="*/ 18288 h 18288"/>
              <a:gd name="connsiteX12" fmla="*/ 1965046 w 4480560"/>
              <a:gd name="connsiteY12" fmla="*/ 18288 h 18288"/>
              <a:gd name="connsiteX13" fmla="*/ 1459382 w 4480560"/>
              <a:gd name="connsiteY13" fmla="*/ 18288 h 18288"/>
              <a:gd name="connsiteX14" fmla="*/ 774497 w 4480560"/>
              <a:gd name="connsiteY14" fmla="*/ 18288 h 18288"/>
              <a:gd name="connsiteX15" fmla="*/ 0 w 4480560"/>
              <a:gd name="connsiteY15" fmla="*/ 18288 h 18288"/>
              <a:gd name="connsiteX16" fmla="*/ 0 w 4480560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18288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80958" y="7429"/>
                  <a:pt x="4480540" y="10822"/>
                  <a:pt x="4480560" y="18288"/>
                </a:cubicBezTo>
                <a:cubicBezTo>
                  <a:pt x="4314132" y="14924"/>
                  <a:pt x="4028383" y="36632"/>
                  <a:pt x="3840480" y="18288"/>
                </a:cubicBezTo>
                <a:cubicBezTo>
                  <a:pt x="3652577" y="-56"/>
                  <a:pt x="3547615" y="2848"/>
                  <a:pt x="3290011" y="18288"/>
                </a:cubicBezTo>
                <a:cubicBezTo>
                  <a:pt x="3032407" y="33728"/>
                  <a:pt x="2830268" y="8719"/>
                  <a:pt x="2560320" y="18288"/>
                </a:cubicBezTo>
                <a:cubicBezTo>
                  <a:pt x="2290372" y="27857"/>
                  <a:pt x="2147422" y="6728"/>
                  <a:pt x="1965046" y="18288"/>
                </a:cubicBezTo>
                <a:cubicBezTo>
                  <a:pt x="1782670" y="29848"/>
                  <a:pt x="1689791" y="40680"/>
                  <a:pt x="1459382" y="18288"/>
                </a:cubicBezTo>
                <a:cubicBezTo>
                  <a:pt x="1228973" y="-4104"/>
                  <a:pt x="915486" y="36501"/>
                  <a:pt x="774497" y="18288"/>
                </a:cubicBezTo>
                <a:cubicBezTo>
                  <a:pt x="633508" y="75"/>
                  <a:pt x="361442" y="-11107"/>
                  <a:pt x="0" y="18288"/>
                </a:cubicBezTo>
                <a:cubicBezTo>
                  <a:pt x="-591" y="13205"/>
                  <a:pt x="-663" y="6329"/>
                  <a:pt x="0" y="0"/>
                </a:cubicBezTo>
                <a:close/>
              </a:path>
              <a:path w="4480560" h="18288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79674" y="5429"/>
                  <a:pt x="4481381" y="14046"/>
                  <a:pt x="4480560" y="18288"/>
                </a:cubicBezTo>
                <a:cubicBezTo>
                  <a:pt x="4279652" y="-6850"/>
                  <a:pt x="4200762" y="41566"/>
                  <a:pt x="3930091" y="18288"/>
                </a:cubicBezTo>
                <a:cubicBezTo>
                  <a:pt x="3659420" y="-4990"/>
                  <a:pt x="3456052" y="22294"/>
                  <a:pt x="3290011" y="18288"/>
                </a:cubicBezTo>
                <a:cubicBezTo>
                  <a:pt x="3123970" y="14282"/>
                  <a:pt x="2882392" y="32818"/>
                  <a:pt x="2649931" y="18288"/>
                </a:cubicBezTo>
                <a:cubicBezTo>
                  <a:pt x="2417470" y="3758"/>
                  <a:pt x="2238426" y="7337"/>
                  <a:pt x="2054657" y="18288"/>
                </a:cubicBezTo>
                <a:cubicBezTo>
                  <a:pt x="1870888" y="29239"/>
                  <a:pt x="1566368" y="45040"/>
                  <a:pt x="1324966" y="18288"/>
                </a:cubicBezTo>
                <a:cubicBezTo>
                  <a:pt x="1083564" y="-8464"/>
                  <a:pt x="787410" y="10946"/>
                  <a:pt x="595274" y="18288"/>
                </a:cubicBezTo>
                <a:cubicBezTo>
                  <a:pt x="403138" y="25630"/>
                  <a:pt x="169622" y="10499"/>
                  <a:pt x="0" y="18288"/>
                </a:cubicBezTo>
                <a:cubicBezTo>
                  <a:pt x="668" y="13665"/>
                  <a:pt x="578" y="5675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17ED70-7BB4-78F0-4E80-D698E14480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26418" y="552091"/>
            <a:ext cx="6224335" cy="5431536"/>
          </a:xfrm>
        </p:spPr>
        <p:txBody>
          <a:bodyPr anchor="ctr">
            <a:normAutofit fontScale="77500" lnSpcReduction="20000"/>
          </a:bodyPr>
          <a:lstStyle/>
          <a:p>
            <a:pPr marL="0" indent="0" algn="l">
              <a:buNone/>
            </a:pPr>
            <a:r>
              <a:rPr lang="en-US" b="0" i="0" dirty="0">
                <a:solidFill>
                  <a:srgbClr val="444444"/>
                </a:solidFill>
                <a:effectLst/>
              </a:rPr>
              <a:t>Freewrite about at least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four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of the genres and how they each might/might not appeal to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your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audience: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script for a TED Talk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script for a radio or television interview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Twitter thread (at least 10 Tweets for the thread)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podcast script and (optional) recording of the podcast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an infographic or academic poster presentation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a graphic short story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a poem or song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a children’s book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open letter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listicle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op-ed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infographic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brochure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photo essay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street art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public service announcement (</a:t>
            </a:r>
            <a:r>
              <a:rPr lang="en-US" b="0" i="0">
                <a:solidFill>
                  <a:srgbClr val="444444"/>
                </a:solidFill>
                <a:effectLst/>
              </a:rPr>
              <a:t>PSA)</a:t>
            </a:r>
            <a:endParaRPr lang="en-US" b="0" i="0" dirty="0">
              <a:solidFill>
                <a:srgbClr val="444444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9297780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Homework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431236"/>
            <a:ext cx="10055944" cy="5426763"/>
          </a:xfrm>
        </p:spPr>
        <p:txBody>
          <a:bodyPr>
            <a:normAutofit fontScale="85000" lnSpcReduction="2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Choose the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genre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you will use for Unit 3 and find a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mentor text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(a </a:t>
            </a:r>
            <a:r>
              <a:rPr lang="en-US" b="0" i="1" dirty="0">
                <a:solidFill>
                  <a:srgbClr val="444444"/>
                </a:solidFill>
                <a:effectLst/>
              </a:rPr>
              <a:t>sample </a:t>
            </a:r>
            <a:r>
              <a:rPr lang="en-US" b="0" i="0" dirty="0">
                <a:solidFill>
                  <a:srgbClr val="444444"/>
                </a:solidFill>
                <a:effectLst/>
              </a:rPr>
              <a:t>of what you want to use as a model for your own project) for the genre you will work in.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Read, annotate and bring it to class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Note several traits (at least six) that seem specific to this genre and list them. Here are some </a:t>
            </a:r>
            <a:r>
              <a:rPr lang="en-US" b="0" i="1" dirty="0">
                <a:solidFill>
                  <a:srgbClr val="444444"/>
                </a:solidFill>
                <a:effectLst/>
              </a:rPr>
              <a:t>examples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of what you might look for: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Are the paragraphs long or short? How long is the overall piece?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Is imagery used?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From what point of view is the piece written?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Is there dialogue or is just one person talking?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What is the tone and purpose? 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How is it organized?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Where is your genre found? What kind of place/publication?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Consider who created the piece (a scholar? a reporter? a creative writer? a child? etc.)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Quote one sentence from your sample that you think is effective and explain why you chose it.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Create a post titled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Full Name, U3 Genre</a:t>
            </a:r>
            <a:r>
              <a:rPr lang="en-US" b="0" i="0" dirty="0">
                <a:solidFill>
                  <a:srgbClr val="444444"/>
                </a:solidFill>
                <a:effectLst/>
              </a:rPr>
              <a:t> and save it under the category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U3 Work</a:t>
            </a:r>
            <a:r>
              <a:rPr lang="en-US" b="0" i="0" dirty="0">
                <a:solidFill>
                  <a:srgbClr val="444444"/>
                </a:solidFill>
                <a:effectLst/>
              </a:rPr>
              <a:t>. In the post, share your notes about what you’ve found in your mentor text. Be sure to post this by class time on </a:t>
            </a:r>
            <a:r>
              <a:rPr lang="en-US" b="1" i="0" dirty="0">
                <a:solidFill>
                  <a:srgbClr val="444444"/>
                </a:solidFill>
                <a:effectLst/>
              </a:rPr>
              <a:t>Monday</a:t>
            </a:r>
            <a:r>
              <a:rPr lang="en-US" b="0" i="0" dirty="0">
                <a:solidFill>
                  <a:srgbClr val="444444"/>
                </a:solidFill>
                <a:effectLst/>
              </a:rPr>
              <a:t>, since we’ll be discussing it!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US" b="0" i="0" dirty="0">
                <a:solidFill>
                  <a:srgbClr val="444444"/>
                </a:solidFill>
                <a:effectLst/>
              </a:rPr>
              <a:t>This is a low-stakes writing assignment (worth 30% of your overall grade)!</a:t>
            </a:r>
          </a:p>
        </p:txBody>
      </p:sp>
      <p:pic>
        <p:nvPicPr>
          <p:cNvPr id="5122" name="Picture 2" descr="http://1.bp.blogspot.com/-GHrv6MYh1Hk/VH5brGh-_II/AAAAAAAAJWU/d1cDhPxst1w/s1600/mandatory-homewo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5658" y="0"/>
            <a:ext cx="1436342" cy="2030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24806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3516</TotalTime>
  <Words>505</Words>
  <Application>Microsoft Office PowerPoint</Application>
  <PresentationFormat>Widescreen</PresentationFormat>
  <Paragraphs>52</Paragraphs>
  <Slides>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ENG 1101  English Composition 1 </vt:lpstr>
      <vt:lpstr>Discuss</vt:lpstr>
      <vt:lpstr>Discuss</vt:lpstr>
      <vt:lpstr>Write</vt:lpstr>
      <vt:lpstr>Homework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Jessica Penner</dc:creator>
  <cp:lastModifiedBy>Tom Smith</cp:lastModifiedBy>
  <cp:revision>47</cp:revision>
  <dcterms:created xsi:type="dcterms:W3CDTF">2020-01-25T02:18:25Z</dcterms:created>
  <dcterms:modified xsi:type="dcterms:W3CDTF">2022-11-11T20:26:18Z</dcterms:modified>
</cp:coreProperties>
</file>