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Lst>
  <p:notesMasterIdLst>
    <p:notesMasterId r:id="rId36"/>
  </p:notesMasterIdLst>
  <p:handoutMasterIdLst>
    <p:handoutMasterId r:id="rId37"/>
  </p:handoutMasterIdLst>
  <p:sldIdLst>
    <p:sldId id="296" r:id="rId2"/>
    <p:sldId id="304" r:id="rId3"/>
    <p:sldId id="299" r:id="rId4"/>
    <p:sldId id="257" r:id="rId5"/>
    <p:sldId id="308" r:id="rId6"/>
    <p:sldId id="309" r:id="rId7"/>
    <p:sldId id="310" r:id="rId8"/>
    <p:sldId id="302" r:id="rId9"/>
    <p:sldId id="261" r:id="rId10"/>
    <p:sldId id="303" r:id="rId11"/>
    <p:sldId id="258" r:id="rId12"/>
    <p:sldId id="301" r:id="rId13"/>
    <p:sldId id="265" r:id="rId14"/>
    <p:sldId id="277" r:id="rId15"/>
    <p:sldId id="266" r:id="rId16"/>
    <p:sldId id="267" r:id="rId17"/>
    <p:sldId id="263" r:id="rId18"/>
    <p:sldId id="276" r:id="rId19"/>
    <p:sldId id="280" r:id="rId20"/>
    <p:sldId id="264" r:id="rId21"/>
    <p:sldId id="285" r:id="rId22"/>
    <p:sldId id="286" r:id="rId23"/>
    <p:sldId id="283" r:id="rId24"/>
    <p:sldId id="288" r:id="rId25"/>
    <p:sldId id="287" r:id="rId26"/>
    <p:sldId id="271" r:id="rId27"/>
    <p:sldId id="297" r:id="rId28"/>
    <p:sldId id="292" r:id="rId29"/>
    <p:sldId id="293" r:id="rId30"/>
    <p:sldId id="295" r:id="rId31"/>
    <p:sldId id="305" r:id="rId32"/>
    <p:sldId id="306" r:id="rId33"/>
    <p:sldId id="307" r:id="rId34"/>
    <p:sldId id="275" r:id="rId3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2" autoAdjust="0"/>
    <p:restoredTop sz="70968" autoAdjust="0"/>
  </p:normalViewPr>
  <p:slideViewPr>
    <p:cSldViewPr>
      <p:cViewPr>
        <p:scale>
          <a:sx n="50" d="100"/>
          <a:sy n="50" d="100"/>
        </p:scale>
        <p:origin x="-1626" y="-78"/>
      </p:cViewPr>
      <p:guideLst>
        <p:guide orient="horz" pos="2160"/>
        <p:guide pos="2880"/>
      </p:guideLst>
    </p:cSldViewPr>
  </p:slideViewPr>
  <p:outlineViewPr>
    <p:cViewPr>
      <p:scale>
        <a:sx n="33" d="100"/>
        <a:sy n="33" d="100"/>
      </p:scale>
      <p:origin x="0" y="30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842"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7A0BEF-703A-4734-AEE1-721E799CD35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C99CBE5-A12E-4497-A598-C68CE0DCBECE}">
      <dgm:prSet phldrT="[Text]"/>
      <dgm:spPr/>
      <dgm:t>
        <a:bodyPr/>
        <a:lstStyle/>
        <a:p>
          <a:r>
            <a:rPr lang="en-US" dirty="0" smtClean="0"/>
            <a:t>Rail, 2% of international travel</a:t>
          </a:r>
          <a:endParaRPr lang="en-US" dirty="0"/>
        </a:p>
      </dgm:t>
    </dgm:pt>
    <dgm:pt modelId="{F8B095F0-5101-4BAD-B459-51CE234A1DBF}" type="parTrans" cxnId="{99AD5171-8514-4600-9D10-B81F995191CA}">
      <dgm:prSet/>
      <dgm:spPr/>
      <dgm:t>
        <a:bodyPr/>
        <a:lstStyle/>
        <a:p>
          <a:endParaRPr lang="en-US"/>
        </a:p>
      </dgm:t>
    </dgm:pt>
    <dgm:pt modelId="{41EDE459-D880-477D-9D5D-8E6A79218063}" type="sibTrans" cxnId="{99AD5171-8514-4600-9D10-B81F995191CA}">
      <dgm:prSet/>
      <dgm:spPr/>
      <dgm:t>
        <a:bodyPr/>
        <a:lstStyle/>
        <a:p>
          <a:endParaRPr lang="en-US"/>
        </a:p>
      </dgm:t>
    </dgm:pt>
    <dgm:pt modelId="{652E2157-238E-413E-BA6B-8331AB37ED8F}">
      <dgm:prSet phldrT="[Text]"/>
      <dgm:spPr/>
      <dgm:t>
        <a:bodyPr/>
        <a:lstStyle/>
        <a:p>
          <a:r>
            <a:rPr lang="en-US" dirty="0" smtClean="0"/>
            <a:t>Car, “road”, 40% of international travel</a:t>
          </a:r>
          <a:endParaRPr lang="en-US" dirty="0"/>
        </a:p>
      </dgm:t>
    </dgm:pt>
    <dgm:pt modelId="{B7AEC373-2CA2-4BDE-89CB-5CFF1E4EA857}" type="parTrans" cxnId="{1561CEB7-4D6E-4C07-8A55-14ACDC225C7B}">
      <dgm:prSet/>
      <dgm:spPr/>
      <dgm:t>
        <a:bodyPr/>
        <a:lstStyle/>
        <a:p>
          <a:endParaRPr lang="en-US"/>
        </a:p>
      </dgm:t>
    </dgm:pt>
    <dgm:pt modelId="{8DD2D23D-D0D8-476F-86D6-27BB7CB5CF95}" type="sibTrans" cxnId="{1561CEB7-4D6E-4C07-8A55-14ACDC225C7B}">
      <dgm:prSet/>
      <dgm:spPr/>
      <dgm:t>
        <a:bodyPr/>
        <a:lstStyle/>
        <a:p>
          <a:endParaRPr lang="en-US"/>
        </a:p>
      </dgm:t>
    </dgm:pt>
    <dgm:pt modelId="{F855DFAA-FBE3-4AE8-9C1C-82B5EE293B4E}">
      <dgm:prSet phldrT="[Text]"/>
      <dgm:spPr/>
      <dgm:t>
        <a:bodyPr/>
        <a:lstStyle/>
        <a:p>
          <a:r>
            <a:rPr lang="en-US" dirty="0" smtClean="0"/>
            <a:t>Bus</a:t>
          </a:r>
          <a:endParaRPr lang="en-US" dirty="0"/>
        </a:p>
      </dgm:t>
    </dgm:pt>
    <dgm:pt modelId="{585C17BF-C99F-4020-A688-2C1C4DFAA6FF}" type="parTrans" cxnId="{A791DD28-7399-4366-8635-24A2B1C8A601}">
      <dgm:prSet/>
      <dgm:spPr/>
      <dgm:t>
        <a:bodyPr/>
        <a:lstStyle/>
        <a:p>
          <a:endParaRPr lang="en-US"/>
        </a:p>
      </dgm:t>
    </dgm:pt>
    <dgm:pt modelId="{6549DA2D-C414-4A2C-8756-B2A5DB889A73}" type="sibTrans" cxnId="{A791DD28-7399-4366-8635-24A2B1C8A601}">
      <dgm:prSet/>
      <dgm:spPr/>
      <dgm:t>
        <a:bodyPr/>
        <a:lstStyle/>
        <a:p>
          <a:endParaRPr lang="en-US"/>
        </a:p>
      </dgm:t>
    </dgm:pt>
    <dgm:pt modelId="{C54F166F-E132-4F3D-9D5D-411EA9FE2F9B}">
      <dgm:prSet phldrT="[Text]"/>
      <dgm:spPr/>
      <dgm:t>
        <a:bodyPr/>
        <a:lstStyle/>
        <a:p>
          <a:r>
            <a:rPr lang="en-US" dirty="0" smtClean="0"/>
            <a:t>Airplane, 52% of international travel</a:t>
          </a:r>
          <a:endParaRPr lang="en-US" dirty="0"/>
        </a:p>
      </dgm:t>
    </dgm:pt>
    <dgm:pt modelId="{BCB78091-927E-4BC6-A67C-BE740C110AA3}" type="parTrans" cxnId="{CA10CDBE-19C7-4F82-BB07-FBDA435D96AD}">
      <dgm:prSet/>
      <dgm:spPr/>
      <dgm:t>
        <a:bodyPr/>
        <a:lstStyle/>
        <a:p>
          <a:endParaRPr lang="en-US"/>
        </a:p>
      </dgm:t>
    </dgm:pt>
    <dgm:pt modelId="{FF8407AA-A23E-4E37-89C2-A37D60B79E45}" type="sibTrans" cxnId="{CA10CDBE-19C7-4F82-BB07-FBDA435D96AD}">
      <dgm:prSet/>
      <dgm:spPr/>
      <dgm:t>
        <a:bodyPr/>
        <a:lstStyle/>
        <a:p>
          <a:endParaRPr lang="en-US"/>
        </a:p>
      </dgm:t>
    </dgm:pt>
    <dgm:pt modelId="{A9AB948F-979F-403F-B0D0-0D21544A1DDA}">
      <dgm:prSet phldrT="[Text]"/>
      <dgm:spPr/>
      <dgm:t>
        <a:bodyPr/>
        <a:lstStyle/>
        <a:p>
          <a:r>
            <a:rPr lang="en-US" dirty="0" smtClean="0"/>
            <a:t>Cruise Ships, 6% of international travel</a:t>
          </a:r>
          <a:endParaRPr lang="en-US" dirty="0"/>
        </a:p>
      </dgm:t>
    </dgm:pt>
    <dgm:pt modelId="{ECAFE718-15EE-48E2-B3D5-6A8ED84CBBCA}" type="parTrans" cxnId="{C9376459-65BB-4B02-A969-F929D4E236F4}">
      <dgm:prSet/>
      <dgm:spPr/>
      <dgm:t>
        <a:bodyPr/>
        <a:lstStyle/>
        <a:p>
          <a:endParaRPr lang="en-US"/>
        </a:p>
      </dgm:t>
    </dgm:pt>
    <dgm:pt modelId="{6F9AD46D-585C-4D7D-B076-3A8FDF23C975}" type="sibTrans" cxnId="{C9376459-65BB-4B02-A969-F929D4E236F4}">
      <dgm:prSet/>
      <dgm:spPr/>
      <dgm:t>
        <a:bodyPr/>
        <a:lstStyle/>
        <a:p>
          <a:endParaRPr lang="en-US"/>
        </a:p>
      </dgm:t>
    </dgm:pt>
    <dgm:pt modelId="{8FCE462E-2775-4D0D-AF40-332B5649A416}" type="pres">
      <dgm:prSet presAssocID="{337A0BEF-703A-4734-AEE1-721E799CD353}" presName="linear" presStyleCnt="0">
        <dgm:presLayoutVars>
          <dgm:dir/>
          <dgm:animLvl val="lvl"/>
          <dgm:resizeHandles val="exact"/>
        </dgm:presLayoutVars>
      </dgm:prSet>
      <dgm:spPr/>
      <dgm:t>
        <a:bodyPr/>
        <a:lstStyle/>
        <a:p>
          <a:endParaRPr lang="en-US"/>
        </a:p>
      </dgm:t>
    </dgm:pt>
    <dgm:pt modelId="{866A9333-913B-49C4-93F1-72791D114F23}" type="pres">
      <dgm:prSet presAssocID="{7C99CBE5-A12E-4497-A598-C68CE0DCBECE}" presName="parentLin" presStyleCnt="0"/>
      <dgm:spPr/>
    </dgm:pt>
    <dgm:pt modelId="{DC8EDC3A-7825-475E-B02A-1940F600FD81}" type="pres">
      <dgm:prSet presAssocID="{7C99CBE5-A12E-4497-A598-C68CE0DCBECE}" presName="parentLeftMargin" presStyleLbl="node1" presStyleIdx="0" presStyleCnt="5"/>
      <dgm:spPr/>
      <dgm:t>
        <a:bodyPr/>
        <a:lstStyle/>
        <a:p>
          <a:endParaRPr lang="en-US"/>
        </a:p>
      </dgm:t>
    </dgm:pt>
    <dgm:pt modelId="{74565F56-9C4B-45E3-8E23-D62DC4AF87BC}" type="pres">
      <dgm:prSet presAssocID="{7C99CBE5-A12E-4497-A598-C68CE0DCBECE}" presName="parentText" presStyleLbl="node1" presStyleIdx="0" presStyleCnt="5">
        <dgm:presLayoutVars>
          <dgm:chMax val="0"/>
          <dgm:bulletEnabled val="1"/>
        </dgm:presLayoutVars>
      </dgm:prSet>
      <dgm:spPr/>
      <dgm:t>
        <a:bodyPr/>
        <a:lstStyle/>
        <a:p>
          <a:endParaRPr lang="en-US"/>
        </a:p>
      </dgm:t>
    </dgm:pt>
    <dgm:pt modelId="{F87D89B3-D63A-4819-A9DC-E42D721AA694}" type="pres">
      <dgm:prSet presAssocID="{7C99CBE5-A12E-4497-A598-C68CE0DCBECE}" presName="negativeSpace" presStyleCnt="0"/>
      <dgm:spPr/>
    </dgm:pt>
    <dgm:pt modelId="{8E3D6573-4D8F-44A0-ABBA-83004971A479}" type="pres">
      <dgm:prSet presAssocID="{7C99CBE5-A12E-4497-A598-C68CE0DCBECE}" presName="childText" presStyleLbl="conFgAcc1" presStyleIdx="0" presStyleCnt="5">
        <dgm:presLayoutVars>
          <dgm:bulletEnabled val="1"/>
        </dgm:presLayoutVars>
      </dgm:prSet>
      <dgm:spPr/>
    </dgm:pt>
    <dgm:pt modelId="{CB3AAFD7-20F3-4809-BF4D-86AE62B2EF75}" type="pres">
      <dgm:prSet presAssocID="{41EDE459-D880-477D-9D5D-8E6A79218063}" presName="spaceBetweenRectangles" presStyleCnt="0"/>
      <dgm:spPr/>
    </dgm:pt>
    <dgm:pt modelId="{87294458-4C10-4AEC-89B4-D39C3B0C26B2}" type="pres">
      <dgm:prSet presAssocID="{652E2157-238E-413E-BA6B-8331AB37ED8F}" presName="parentLin" presStyleCnt="0"/>
      <dgm:spPr/>
    </dgm:pt>
    <dgm:pt modelId="{F9809D21-8FA6-455B-A8DE-DA1C5B8119BF}" type="pres">
      <dgm:prSet presAssocID="{652E2157-238E-413E-BA6B-8331AB37ED8F}" presName="parentLeftMargin" presStyleLbl="node1" presStyleIdx="0" presStyleCnt="5"/>
      <dgm:spPr/>
      <dgm:t>
        <a:bodyPr/>
        <a:lstStyle/>
        <a:p>
          <a:endParaRPr lang="en-US"/>
        </a:p>
      </dgm:t>
    </dgm:pt>
    <dgm:pt modelId="{BC605823-D517-4C67-8C7F-C782145EA6BE}" type="pres">
      <dgm:prSet presAssocID="{652E2157-238E-413E-BA6B-8331AB37ED8F}" presName="parentText" presStyleLbl="node1" presStyleIdx="1" presStyleCnt="5">
        <dgm:presLayoutVars>
          <dgm:chMax val="0"/>
          <dgm:bulletEnabled val="1"/>
        </dgm:presLayoutVars>
      </dgm:prSet>
      <dgm:spPr/>
      <dgm:t>
        <a:bodyPr/>
        <a:lstStyle/>
        <a:p>
          <a:endParaRPr lang="en-US"/>
        </a:p>
      </dgm:t>
    </dgm:pt>
    <dgm:pt modelId="{356D9A57-E093-47AC-A5B1-A449C22FFB56}" type="pres">
      <dgm:prSet presAssocID="{652E2157-238E-413E-BA6B-8331AB37ED8F}" presName="negativeSpace" presStyleCnt="0"/>
      <dgm:spPr/>
    </dgm:pt>
    <dgm:pt modelId="{6840D581-68F7-4129-A63D-C6C078FD8EE4}" type="pres">
      <dgm:prSet presAssocID="{652E2157-238E-413E-BA6B-8331AB37ED8F}" presName="childText" presStyleLbl="conFgAcc1" presStyleIdx="1" presStyleCnt="5">
        <dgm:presLayoutVars>
          <dgm:bulletEnabled val="1"/>
        </dgm:presLayoutVars>
      </dgm:prSet>
      <dgm:spPr/>
    </dgm:pt>
    <dgm:pt modelId="{37C494E2-0AD7-45D8-A84D-D4068E1CFEBF}" type="pres">
      <dgm:prSet presAssocID="{8DD2D23D-D0D8-476F-86D6-27BB7CB5CF95}" presName="spaceBetweenRectangles" presStyleCnt="0"/>
      <dgm:spPr/>
    </dgm:pt>
    <dgm:pt modelId="{F4CB8D0A-44CD-4206-9902-37B09266EB43}" type="pres">
      <dgm:prSet presAssocID="{F855DFAA-FBE3-4AE8-9C1C-82B5EE293B4E}" presName="parentLin" presStyleCnt="0"/>
      <dgm:spPr/>
    </dgm:pt>
    <dgm:pt modelId="{36E280C9-3354-4D58-B252-FB4A9EA74188}" type="pres">
      <dgm:prSet presAssocID="{F855DFAA-FBE3-4AE8-9C1C-82B5EE293B4E}" presName="parentLeftMargin" presStyleLbl="node1" presStyleIdx="1" presStyleCnt="5"/>
      <dgm:spPr/>
      <dgm:t>
        <a:bodyPr/>
        <a:lstStyle/>
        <a:p>
          <a:endParaRPr lang="en-US"/>
        </a:p>
      </dgm:t>
    </dgm:pt>
    <dgm:pt modelId="{721D38FF-FA4F-4F04-882B-C8DCE9E25ED4}" type="pres">
      <dgm:prSet presAssocID="{F855DFAA-FBE3-4AE8-9C1C-82B5EE293B4E}" presName="parentText" presStyleLbl="node1" presStyleIdx="2" presStyleCnt="5">
        <dgm:presLayoutVars>
          <dgm:chMax val="0"/>
          <dgm:bulletEnabled val="1"/>
        </dgm:presLayoutVars>
      </dgm:prSet>
      <dgm:spPr/>
      <dgm:t>
        <a:bodyPr/>
        <a:lstStyle/>
        <a:p>
          <a:endParaRPr lang="en-US"/>
        </a:p>
      </dgm:t>
    </dgm:pt>
    <dgm:pt modelId="{924D526E-EEAC-4609-85E8-2B834E100639}" type="pres">
      <dgm:prSet presAssocID="{F855DFAA-FBE3-4AE8-9C1C-82B5EE293B4E}" presName="negativeSpace" presStyleCnt="0"/>
      <dgm:spPr/>
    </dgm:pt>
    <dgm:pt modelId="{32FF8F10-864D-4569-B672-C261A751EB28}" type="pres">
      <dgm:prSet presAssocID="{F855DFAA-FBE3-4AE8-9C1C-82B5EE293B4E}" presName="childText" presStyleLbl="conFgAcc1" presStyleIdx="2" presStyleCnt="5">
        <dgm:presLayoutVars>
          <dgm:bulletEnabled val="1"/>
        </dgm:presLayoutVars>
      </dgm:prSet>
      <dgm:spPr/>
    </dgm:pt>
    <dgm:pt modelId="{E857C974-F797-4DDE-96A6-27D106013659}" type="pres">
      <dgm:prSet presAssocID="{6549DA2D-C414-4A2C-8756-B2A5DB889A73}" presName="spaceBetweenRectangles" presStyleCnt="0"/>
      <dgm:spPr/>
    </dgm:pt>
    <dgm:pt modelId="{BE0CC7D4-8813-4277-BFBE-A75F78AEADEC}" type="pres">
      <dgm:prSet presAssocID="{C54F166F-E132-4F3D-9D5D-411EA9FE2F9B}" presName="parentLin" presStyleCnt="0"/>
      <dgm:spPr/>
    </dgm:pt>
    <dgm:pt modelId="{DE1CEF08-AB7C-4A3D-AC4C-130B20D1C6AC}" type="pres">
      <dgm:prSet presAssocID="{C54F166F-E132-4F3D-9D5D-411EA9FE2F9B}" presName="parentLeftMargin" presStyleLbl="node1" presStyleIdx="2" presStyleCnt="5"/>
      <dgm:spPr/>
      <dgm:t>
        <a:bodyPr/>
        <a:lstStyle/>
        <a:p>
          <a:endParaRPr lang="en-US"/>
        </a:p>
      </dgm:t>
    </dgm:pt>
    <dgm:pt modelId="{2F9613EC-57F3-4A75-B15C-623F8280A4E9}" type="pres">
      <dgm:prSet presAssocID="{C54F166F-E132-4F3D-9D5D-411EA9FE2F9B}" presName="parentText" presStyleLbl="node1" presStyleIdx="3" presStyleCnt="5">
        <dgm:presLayoutVars>
          <dgm:chMax val="0"/>
          <dgm:bulletEnabled val="1"/>
        </dgm:presLayoutVars>
      </dgm:prSet>
      <dgm:spPr/>
      <dgm:t>
        <a:bodyPr/>
        <a:lstStyle/>
        <a:p>
          <a:endParaRPr lang="en-US"/>
        </a:p>
      </dgm:t>
    </dgm:pt>
    <dgm:pt modelId="{6A16691B-B944-4B91-B032-1063C2C6DFA0}" type="pres">
      <dgm:prSet presAssocID="{C54F166F-E132-4F3D-9D5D-411EA9FE2F9B}" presName="negativeSpace" presStyleCnt="0"/>
      <dgm:spPr/>
    </dgm:pt>
    <dgm:pt modelId="{0459FE4A-E4AA-4543-9CC6-6495D22E0BD1}" type="pres">
      <dgm:prSet presAssocID="{C54F166F-E132-4F3D-9D5D-411EA9FE2F9B}" presName="childText" presStyleLbl="conFgAcc1" presStyleIdx="3" presStyleCnt="5">
        <dgm:presLayoutVars>
          <dgm:bulletEnabled val="1"/>
        </dgm:presLayoutVars>
      </dgm:prSet>
      <dgm:spPr/>
    </dgm:pt>
    <dgm:pt modelId="{D614C13D-91A4-4E89-81BA-0E03E9F3416C}" type="pres">
      <dgm:prSet presAssocID="{FF8407AA-A23E-4E37-89C2-A37D60B79E45}" presName="spaceBetweenRectangles" presStyleCnt="0"/>
      <dgm:spPr/>
    </dgm:pt>
    <dgm:pt modelId="{684F2D82-4503-4A14-9A1D-B9ABE1AC2F4F}" type="pres">
      <dgm:prSet presAssocID="{A9AB948F-979F-403F-B0D0-0D21544A1DDA}" presName="parentLin" presStyleCnt="0"/>
      <dgm:spPr/>
    </dgm:pt>
    <dgm:pt modelId="{D78CF0B5-8585-4DC8-997A-E9E984D87526}" type="pres">
      <dgm:prSet presAssocID="{A9AB948F-979F-403F-B0D0-0D21544A1DDA}" presName="parentLeftMargin" presStyleLbl="node1" presStyleIdx="3" presStyleCnt="5"/>
      <dgm:spPr/>
      <dgm:t>
        <a:bodyPr/>
        <a:lstStyle/>
        <a:p>
          <a:endParaRPr lang="en-US"/>
        </a:p>
      </dgm:t>
    </dgm:pt>
    <dgm:pt modelId="{B4BC1C1D-2D69-4808-A2E2-83AC17484CB7}" type="pres">
      <dgm:prSet presAssocID="{A9AB948F-979F-403F-B0D0-0D21544A1DDA}" presName="parentText" presStyleLbl="node1" presStyleIdx="4" presStyleCnt="5">
        <dgm:presLayoutVars>
          <dgm:chMax val="0"/>
          <dgm:bulletEnabled val="1"/>
        </dgm:presLayoutVars>
      </dgm:prSet>
      <dgm:spPr/>
      <dgm:t>
        <a:bodyPr/>
        <a:lstStyle/>
        <a:p>
          <a:endParaRPr lang="en-US"/>
        </a:p>
      </dgm:t>
    </dgm:pt>
    <dgm:pt modelId="{AB1574DD-0EF4-43E8-80A0-4EEDF8B4E2EC}" type="pres">
      <dgm:prSet presAssocID="{A9AB948F-979F-403F-B0D0-0D21544A1DDA}" presName="negativeSpace" presStyleCnt="0"/>
      <dgm:spPr/>
    </dgm:pt>
    <dgm:pt modelId="{03782854-8E61-4171-AE2E-33AA9ED8ED6D}" type="pres">
      <dgm:prSet presAssocID="{A9AB948F-979F-403F-B0D0-0D21544A1DDA}" presName="childText" presStyleLbl="conFgAcc1" presStyleIdx="4" presStyleCnt="5">
        <dgm:presLayoutVars>
          <dgm:bulletEnabled val="1"/>
        </dgm:presLayoutVars>
      </dgm:prSet>
      <dgm:spPr/>
    </dgm:pt>
  </dgm:ptLst>
  <dgm:cxnLst>
    <dgm:cxn modelId="{1561CEB7-4D6E-4C07-8A55-14ACDC225C7B}" srcId="{337A0BEF-703A-4734-AEE1-721E799CD353}" destId="{652E2157-238E-413E-BA6B-8331AB37ED8F}" srcOrd="1" destOrd="0" parTransId="{B7AEC373-2CA2-4BDE-89CB-5CFF1E4EA857}" sibTransId="{8DD2D23D-D0D8-476F-86D6-27BB7CB5CF95}"/>
    <dgm:cxn modelId="{CA10CDBE-19C7-4F82-BB07-FBDA435D96AD}" srcId="{337A0BEF-703A-4734-AEE1-721E799CD353}" destId="{C54F166F-E132-4F3D-9D5D-411EA9FE2F9B}" srcOrd="3" destOrd="0" parTransId="{BCB78091-927E-4BC6-A67C-BE740C110AA3}" sibTransId="{FF8407AA-A23E-4E37-89C2-A37D60B79E45}"/>
    <dgm:cxn modelId="{99AD5171-8514-4600-9D10-B81F995191CA}" srcId="{337A0BEF-703A-4734-AEE1-721E799CD353}" destId="{7C99CBE5-A12E-4497-A598-C68CE0DCBECE}" srcOrd="0" destOrd="0" parTransId="{F8B095F0-5101-4BAD-B459-51CE234A1DBF}" sibTransId="{41EDE459-D880-477D-9D5D-8E6A79218063}"/>
    <dgm:cxn modelId="{D39D6124-8687-46D9-8A54-2DBAFF69FDA2}" type="presOf" srcId="{652E2157-238E-413E-BA6B-8331AB37ED8F}" destId="{BC605823-D517-4C67-8C7F-C782145EA6BE}" srcOrd="1" destOrd="0" presId="urn:microsoft.com/office/officeart/2005/8/layout/list1"/>
    <dgm:cxn modelId="{3D5D0F4D-907C-4488-B62D-B420D360FFCF}" type="presOf" srcId="{A9AB948F-979F-403F-B0D0-0D21544A1DDA}" destId="{D78CF0B5-8585-4DC8-997A-E9E984D87526}" srcOrd="0" destOrd="0" presId="urn:microsoft.com/office/officeart/2005/8/layout/list1"/>
    <dgm:cxn modelId="{78BC4F5C-A7B1-4744-AD60-CE75259E2377}" type="presOf" srcId="{A9AB948F-979F-403F-B0D0-0D21544A1DDA}" destId="{B4BC1C1D-2D69-4808-A2E2-83AC17484CB7}" srcOrd="1" destOrd="0" presId="urn:microsoft.com/office/officeart/2005/8/layout/list1"/>
    <dgm:cxn modelId="{78CF8A6E-F285-44C9-A2C8-793641D8EA2A}" type="presOf" srcId="{C54F166F-E132-4F3D-9D5D-411EA9FE2F9B}" destId="{2F9613EC-57F3-4A75-B15C-623F8280A4E9}" srcOrd="1" destOrd="0" presId="urn:microsoft.com/office/officeart/2005/8/layout/list1"/>
    <dgm:cxn modelId="{5433FF49-4F89-4B25-8B03-A1A0990C5444}" type="presOf" srcId="{F855DFAA-FBE3-4AE8-9C1C-82B5EE293B4E}" destId="{36E280C9-3354-4D58-B252-FB4A9EA74188}" srcOrd="0" destOrd="0" presId="urn:microsoft.com/office/officeart/2005/8/layout/list1"/>
    <dgm:cxn modelId="{37AC6078-16BE-4B51-AD8C-6BC5DCBC8CDB}" type="presOf" srcId="{C54F166F-E132-4F3D-9D5D-411EA9FE2F9B}" destId="{DE1CEF08-AB7C-4A3D-AC4C-130B20D1C6AC}" srcOrd="0" destOrd="0" presId="urn:microsoft.com/office/officeart/2005/8/layout/list1"/>
    <dgm:cxn modelId="{D6D49054-695B-4213-898A-3B1CD64B200E}" type="presOf" srcId="{F855DFAA-FBE3-4AE8-9C1C-82B5EE293B4E}" destId="{721D38FF-FA4F-4F04-882B-C8DCE9E25ED4}" srcOrd="1" destOrd="0" presId="urn:microsoft.com/office/officeart/2005/8/layout/list1"/>
    <dgm:cxn modelId="{C9376459-65BB-4B02-A969-F929D4E236F4}" srcId="{337A0BEF-703A-4734-AEE1-721E799CD353}" destId="{A9AB948F-979F-403F-B0D0-0D21544A1DDA}" srcOrd="4" destOrd="0" parTransId="{ECAFE718-15EE-48E2-B3D5-6A8ED84CBBCA}" sibTransId="{6F9AD46D-585C-4D7D-B076-3A8FDF23C975}"/>
    <dgm:cxn modelId="{A791DD28-7399-4366-8635-24A2B1C8A601}" srcId="{337A0BEF-703A-4734-AEE1-721E799CD353}" destId="{F855DFAA-FBE3-4AE8-9C1C-82B5EE293B4E}" srcOrd="2" destOrd="0" parTransId="{585C17BF-C99F-4020-A688-2C1C4DFAA6FF}" sibTransId="{6549DA2D-C414-4A2C-8756-B2A5DB889A73}"/>
    <dgm:cxn modelId="{932F7585-E8D2-4BAD-A64D-8BC57D321A17}" type="presOf" srcId="{7C99CBE5-A12E-4497-A598-C68CE0DCBECE}" destId="{DC8EDC3A-7825-475E-B02A-1940F600FD81}" srcOrd="0" destOrd="0" presId="urn:microsoft.com/office/officeart/2005/8/layout/list1"/>
    <dgm:cxn modelId="{3D8CB507-A3C5-429F-B858-496D21191C6A}" type="presOf" srcId="{652E2157-238E-413E-BA6B-8331AB37ED8F}" destId="{F9809D21-8FA6-455B-A8DE-DA1C5B8119BF}" srcOrd="0" destOrd="0" presId="urn:microsoft.com/office/officeart/2005/8/layout/list1"/>
    <dgm:cxn modelId="{FDF74AF3-32ED-4841-B932-7C99E2F3F135}" type="presOf" srcId="{7C99CBE5-A12E-4497-A598-C68CE0DCBECE}" destId="{74565F56-9C4B-45E3-8E23-D62DC4AF87BC}" srcOrd="1" destOrd="0" presId="urn:microsoft.com/office/officeart/2005/8/layout/list1"/>
    <dgm:cxn modelId="{A357E442-DC17-47E4-9023-586FCD7379AE}" type="presOf" srcId="{337A0BEF-703A-4734-AEE1-721E799CD353}" destId="{8FCE462E-2775-4D0D-AF40-332B5649A416}" srcOrd="0" destOrd="0" presId="urn:microsoft.com/office/officeart/2005/8/layout/list1"/>
    <dgm:cxn modelId="{ACDF67CA-73DE-4473-9502-6E40E4550F19}" type="presParOf" srcId="{8FCE462E-2775-4D0D-AF40-332B5649A416}" destId="{866A9333-913B-49C4-93F1-72791D114F23}" srcOrd="0" destOrd="0" presId="urn:microsoft.com/office/officeart/2005/8/layout/list1"/>
    <dgm:cxn modelId="{B945EA3E-E46C-4B0E-8872-7AEC6987C8A0}" type="presParOf" srcId="{866A9333-913B-49C4-93F1-72791D114F23}" destId="{DC8EDC3A-7825-475E-B02A-1940F600FD81}" srcOrd="0" destOrd="0" presId="urn:microsoft.com/office/officeart/2005/8/layout/list1"/>
    <dgm:cxn modelId="{F4A78676-44EB-4525-A3AB-8C39F8CAE2B6}" type="presParOf" srcId="{866A9333-913B-49C4-93F1-72791D114F23}" destId="{74565F56-9C4B-45E3-8E23-D62DC4AF87BC}" srcOrd="1" destOrd="0" presId="urn:microsoft.com/office/officeart/2005/8/layout/list1"/>
    <dgm:cxn modelId="{F7877216-8F7B-4A30-BEAA-86D80470F7D5}" type="presParOf" srcId="{8FCE462E-2775-4D0D-AF40-332B5649A416}" destId="{F87D89B3-D63A-4819-A9DC-E42D721AA694}" srcOrd="1" destOrd="0" presId="urn:microsoft.com/office/officeart/2005/8/layout/list1"/>
    <dgm:cxn modelId="{8EC70DBF-5A8D-4C9C-B7A8-B1EBA2E3215B}" type="presParOf" srcId="{8FCE462E-2775-4D0D-AF40-332B5649A416}" destId="{8E3D6573-4D8F-44A0-ABBA-83004971A479}" srcOrd="2" destOrd="0" presId="urn:microsoft.com/office/officeart/2005/8/layout/list1"/>
    <dgm:cxn modelId="{B93FAC32-E2B3-4986-9386-7256CA703FC2}" type="presParOf" srcId="{8FCE462E-2775-4D0D-AF40-332B5649A416}" destId="{CB3AAFD7-20F3-4809-BF4D-86AE62B2EF75}" srcOrd="3" destOrd="0" presId="urn:microsoft.com/office/officeart/2005/8/layout/list1"/>
    <dgm:cxn modelId="{31319754-F54B-4E4E-B1FF-231C288FF93B}" type="presParOf" srcId="{8FCE462E-2775-4D0D-AF40-332B5649A416}" destId="{87294458-4C10-4AEC-89B4-D39C3B0C26B2}" srcOrd="4" destOrd="0" presId="urn:microsoft.com/office/officeart/2005/8/layout/list1"/>
    <dgm:cxn modelId="{F60989C9-3304-46F7-9D79-2439DAAD7000}" type="presParOf" srcId="{87294458-4C10-4AEC-89B4-D39C3B0C26B2}" destId="{F9809D21-8FA6-455B-A8DE-DA1C5B8119BF}" srcOrd="0" destOrd="0" presId="urn:microsoft.com/office/officeart/2005/8/layout/list1"/>
    <dgm:cxn modelId="{F1016398-26CC-4B4C-9324-67F79CD17B94}" type="presParOf" srcId="{87294458-4C10-4AEC-89B4-D39C3B0C26B2}" destId="{BC605823-D517-4C67-8C7F-C782145EA6BE}" srcOrd="1" destOrd="0" presId="urn:microsoft.com/office/officeart/2005/8/layout/list1"/>
    <dgm:cxn modelId="{20488E24-C160-4019-83E3-0B8424D8C227}" type="presParOf" srcId="{8FCE462E-2775-4D0D-AF40-332B5649A416}" destId="{356D9A57-E093-47AC-A5B1-A449C22FFB56}" srcOrd="5" destOrd="0" presId="urn:microsoft.com/office/officeart/2005/8/layout/list1"/>
    <dgm:cxn modelId="{F8EB5225-0C40-41A8-BF99-6CE4B33BA7F9}" type="presParOf" srcId="{8FCE462E-2775-4D0D-AF40-332B5649A416}" destId="{6840D581-68F7-4129-A63D-C6C078FD8EE4}" srcOrd="6" destOrd="0" presId="urn:microsoft.com/office/officeart/2005/8/layout/list1"/>
    <dgm:cxn modelId="{83E106D7-15FF-47B7-9B1B-E2A9EA7547B4}" type="presParOf" srcId="{8FCE462E-2775-4D0D-AF40-332B5649A416}" destId="{37C494E2-0AD7-45D8-A84D-D4068E1CFEBF}" srcOrd="7" destOrd="0" presId="urn:microsoft.com/office/officeart/2005/8/layout/list1"/>
    <dgm:cxn modelId="{DBA02D6D-0DFD-4B98-8B5A-FE272B130907}" type="presParOf" srcId="{8FCE462E-2775-4D0D-AF40-332B5649A416}" destId="{F4CB8D0A-44CD-4206-9902-37B09266EB43}" srcOrd="8" destOrd="0" presId="urn:microsoft.com/office/officeart/2005/8/layout/list1"/>
    <dgm:cxn modelId="{00D6D0CB-87C9-4437-972D-D5CCC25CBF7B}" type="presParOf" srcId="{F4CB8D0A-44CD-4206-9902-37B09266EB43}" destId="{36E280C9-3354-4D58-B252-FB4A9EA74188}" srcOrd="0" destOrd="0" presId="urn:microsoft.com/office/officeart/2005/8/layout/list1"/>
    <dgm:cxn modelId="{7A0ABCE5-ED7C-4560-8646-F01F2D39AEE4}" type="presParOf" srcId="{F4CB8D0A-44CD-4206-9902-37B09266EB43}" destId="{721D38FF-FA4F-4F04-882B-C8DCE9E25ED4}" srcOrd="1" destOrd="0" presId="urn:microsoft.com/office/officeart/2005/8/layout/list1"/>
    <dgm:cxn modelId="{F8EB95FC-C36C-4B65-84DD-4C7B56BB3A32}" type="presParOf" srcId="{8FCE462E-2775-4D0D-AF40-332B5649A416}" destId="{924D526E-EEAC-4609-85E8-2B834E100639}" srcOrd="9" destOrd="0" presId="urn:microsoft.com/office/officeart/2005/8/layout/list1"/>
    <dgm:cxn modelId="{5BA3CB8F-9E68-489E-B541-1F49194B0126}" type="presParOf" srcId="{8FCE462E-2775-4D0D-AF40-332B5649A416}" destId="{32FF8F10-864D-4569-B672-C261A751EB28}" srcOrd="10" destOrd="0" presId="urn:microsoft.com/office/officeart/2005/8/layout/list1"/>
    <dgm:cxn modelId="{DDD6FDAC-267B-4A21-80D1-0C439BA5B281}" type="presParOf" srcId="{8FCE462E-2775-4D0D-AF40-332B5649A416}" destId="{E857C974-F797-4DDE-96A6-27D106013659}" srcOrd="11" destOrd="0" presId="urn:microsoft.com/office/officeart/2005/8/layout/list1"/>
    <dgm:cxn modelId="{CA6A5180-6B6B-43F4-9E8E-8C2696A60CBB}" type="presParOf" srcId="{8FCE462E-2775-4D0D-AF40-332B5649A416}" destId="{BE0CC7D4-8813-4277-BFBE-A75F78AEADEC}" srcOrd="12" destOrd="0" presId="urn:microsoft.com/office/officeart/2005/8/layout/list1"/>
    <dgm:cxn modelId="{043DDC93-7D24-41DB-88C8-37FE7E4B2E1F}" type="presParOf" srcId="{BE0CC7D4-8813-4277-BFBE-A75F78AEADEC}" destId="{DE1CEF08-AB7C-4A3D-AC4C-130B20D1C6AC}" srcOrd="0" destOrd="0" presId="urn:microsoft.com/office/officeart/2005/8/layout/list1"/>
    <dgm:cxn modelId="{EB661F01-894C-4F54-B7E4-62A72708290F}" type="presParOf" srcId="{BE0CC7D4-8813-4277-BFBE-A75F78AEADEC}" destId="{2F9613EC-57F3-4A75-B15C-623F8280A4E9}" srcOrd="1" destOrd="0" presId="urn:microsoft.com/office/officeart/2005/8/layout/list1"/>
    <dgm:cxn modelId="{FEAFBB7A-E4DC-40C6-8EE8-EAA69F958906}" type="presParOf" srcId="{8FCE462E-2775-4D0D-AF40-332B5649A416}" destId="{6A16691B-B944-4B91-B032-1063C2C6DFA0}" srcOrd="13" destOrd="0" presId="urn:microsoft.com/office/officeart/2005/8/layout/list1"/>
    <dgm:cxn modelId="{29684668-E6E2-40F7-A44D-778440D91D60}" type="presParOf" srcId="{8FCE462E-2775-4D0D-AF40-332B5649A416}" destId="{0459FE4A-E4AA-4543-9CC6-6495D22E0BD1}" srcOrd="14" destOrd="0" presId="urn:microsoft.com/office/officeart/2005/8/layout/list1"/>
    <dgm:cxn modelId="{4D35A5F5-66F0-49D2-8556-CF4E5319A80E}" type="presParOf" srcId="{8FCE462E-2775-4D0D-AF40-332B5649A416}" destId="{D614C13D-91A4-4E89-81BA-0E03E9F3416C}" srcOrd="15" destOrd="0" presId="urn:microsoft.com/office/officeart/2005/8/layout/list1"/>
    <dgm:cxn modelId="{270FF821-4AAE-4263-83BA-0BEF4752015C}" type="presParOf" srcId="{8FCE462E-2775-4D0D-AF40-332B5649A416}" destId="{684F2D82-4503-4A14-9A1D-B9ABE1AC2F4F}" srcOrd="16" destOrd="0" presId="urn:microsoft.com/office/officeart/2005/8/layout/list1"/>
    <dgm:cxn modelId="{35E0111F-67DE-425F-938D-75285AE8BF65}" type="presParOf" srcId="{684F2D82-4503-4A14-9A1D-B9ABE1AC2F4F}" destId="{D78CF0B5-8585-4DC8-997A-E9E984D87526}" srcOrd="0" destOrd="0" presId="urn:microsoft.com/office/officeart/2005/8/layout/list1"/>
    <dgm:cxn modelId="{0E48E48C-572C-40DA-86FB-AF8397D98D75}" type="presParOf" srcId="{684F2D82-4503-4A14-9A1D-B9ABE1AC2F4F}" destId="{B4BC1C1D-2D69-4808-A2E2-83AC17484CB7}" srcOrd="1" destOrd="0" presId="urn:microsoft.com/office/officeart/2005/8/layout/list1"/>
    <dgm:cxn modelId="{5F065F0A-C592-4767-9512-FE6E21109B45}" type="presParOf" srcId="{8FCE462E-2775-4D0D-AF40-332B5649A416}" destId="{AB1574DD-0EF4-43E8-80A0-4EEDF8B4E2EC}" srcOrd="17" destOrd="0" presId="urn:microsoft.com/office/officeart/2005/8/layout/list1"/>
    <dgm:cxn modelId="{076303B5-1E24-4598-BADE-12CE392D15AE}" type="presParOf" srcId="{8FCE462E-2775-4D0D-AF40-332B5649A416}" destId="{03782854-8E61-4171-AE2E-33AA9ED8ED6D}" srcOrd="18"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8FC102-5D1C-48C5-873F-A72B15DEFEE3}" type="datetimeFigureOut">
              <a:rPr lang="en-US" smtClean="0"/>
              <a:pPr/>
              <a:t>9/23/2015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B3945F-62B4-424B-B365-2C39C3ABA3E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11ED7A-3DCD-4D10-86A1-6B51DAA03ACB}" type="datetimeFigureOut">
              <a:rPr lang="en-US" smtClean="0"/>
              <a:pPr/>
              <a:t>9/23/2015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D1974A-C4E8-43CB-A87E-49CEC19C573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edition.cnn.com/2013/04/11/travel/china-high-speed-rail/index.html" TargetMode="External"/><Relationship Id="rId7" Type="http://schemas.openxmlformats.org/officeDocument/2006/relationships/hyperlink" Target="http://www.railwaygazette.com/news/single-view/view/madrid-barcelona-at-310-kmh-with-etcs-level-2.html"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ussle.org/t/HEMU-400X" TargetMode="External"/><Relationship Id="rId5" Type="http://schemas.openxmlformats.org/officeDocument/2006/relationships/hyperlink" Target="http://www.jreast.co.jp/e/press/20071101/index.html" TargetMode="External"/><Relationship Id="rId4" Type="http://schemas.openxmlformats.org/officeDocument/2006/relationships/hyperlink" Target="http://english.jr-central.co.jp/about/outline.html"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facebook.com/WorldTourismOrganization"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twitter.com/"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FD1974A-C4E8-43CB-A87E-49CEC19C573C}"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800" b="1" dirty="0" smtClean="0"/>
              <a:t>How is high-speed rail different from nation to nation?</a:t>
            </a:r>
            <a:endParaRPr lang="en-US" sz="2800" dirty="0" smtClean="0"/>
          </a:p>
          <a:p>
            <a:r>
              <a:rPr lang="en-US" sz="2800" dirty="0" smtClean="0"/>
              <a:t>As stated above, China and the EU have trains that can exceed 300 </a:t>
            </a:r>
            <a:r>
              <a:rPr lang="en-US" sz="2800" dirty="0" err="1" smtClean="0"/>
              <a:t>kph</a:t>
            </a:r>
            <a:r>
              <a:rPr lang="en-US" sz="2800" dirty="0" smtClean="0"/>
              <a:t> (186 mph), which means, in China, </a:t>
            </a:r>
            <a:r>
              <a:rPr lang="en-US" sz="2800" dirty="0" smtClean="0">
                <a:hlinkClick r:id="rId3"/>
              </a:rPr>
              <a:t>trains can zip between Beijing and Wuhan</a:t>
            </a:r>
            <a:r>
              <a:rPr lang="en-US" sz="2800" dirty="0" smtClean="0"/>
              <a:t> in about five hours. The regular train route takes twice as long, and you'd be lucky to finish the journey in a car in 13 hours.</a:t>
            </a:r>
          </a:p>
          <a:p>
            <a:r>
              <a:rPr lang="en-US" sz="2800" dirty="0" smtClean="0"/>
              <a:t>In Japan, the </a:t>
            </a:r>
            <a:r>
              <a:rPr lang="en-US" sz="2800" dirty="0" err="1" smtClean="0"/>
              <a:t>Shinkansen</a:t>
            </a:r>
            <a:r>
              <a:rPr lang="en-US" sz="2800" dirty="0" smtClean="0"/>
              <a:t> bullet trains typically travel at between </a:t>
            </a:r>
            <a:r>
              <a:rPr lang="en-US" sz="2800" dirty="0" smtClean="0">
                <a:hlinkClick r:id="rId4"/>
              </a:rPr>
              <a:t>270 </a:t>
            </a:r>
            <a:r>
              <a:rPr lang="en-US" sz="2800" dirty="0" err="1" smtClean="0">
                <a:hlinkClick r:id="rId4"/>
              </a:rPr>
              <a:t>kph</a:t>
            </a:r>
            <a:r>
              <a:rPr lang="en-US" sz="2800" dirty="0" smtClean="0">
                <a:hlinkClick r:id="rId4"/>
              </a:rPr>
              <a:t> (169 mph)</a:t>
            </a:r>
            <a:r>
              <a:rPr lang="en-US" sz="2800" dirty="0" smtClean="0"/>
              <a:t> and </a:t>
            </a:r>
            <a:r>
              <a:rPr lang="en-US" sz="2800" dirty="0" smtClean="0">
                <a:hlinkClick r:id="rId5"/>
              </a:rPr>
              <a:t>320 </a:t>
            </a:r>
            <a:r>
              <a:rPr lang="en-US" sz="2800" dirty="0" err="1" smtClean="0">
                <a:hlinkClick r:id="rId5"/>
              </a:rPr>
              <a:t>kph</a:t>
            </a:r>
            <a:r>
              <a:rPr lang="en-US" sz="2800" dirty="0" smtClean="0">
                <a:hlinkClick r:id="rId5"/>
              </a:rPr>
              <a:t> (199 mph)</a:t>
            </a:r>
            <a:r>
              <a:rPr lang="en-US" sz="2800" dirty="0" smtClean="0"/>
              <a:t>, while Korea Train Express cars can travel up to 305 </a:t>
            </a:r>
            <a:r>
              <a:rPr lang="en-US" sz="2800" dirty="0" err="1" smtClean="0"/>
              <a:t>kph</a:t>
            </a:r>
            <a:r>
              <a:rPr lang="en-US" sz="2800" dirty="0" smtClean="0"/>
              <a:t> (190 mph).</a:t>
            </a:r>
          </a:p>
          <a:p>
            <a:r>
              <a:rPr lang="en-US" sz="2800" dirty="0" smtClean="0"/>
              <a:t>In March, Korea's HEMU-430X </a:t>
            </a:r>
            <a:r>
              <a:rPr lang="en-US" sz="2800" dirty="0" smtClean="0">
                <a:hlinkClick r:id="rId6"/>
              </a:rPr>
              <a:t>hit a speed of 421.4 </a:t>
            </a:r>
            <a:r>
              <a:rPr lang="en-US" sz="2800" dirty="0" err="1" smtClean="0">
                <a:hlinkClick r:id="rId6"/>
              </a:rPr>
              <a:t>kph</a:t>
            </a:r>
            <a:r>
              <a:rPr lang="en-US" sz="2800" dirty="0" smtClean="0">
                <a:hlinkClick r:id="rId6"/>
              </a:rPr>
              <a:t> (261.8 mph)</a:t>
            </a:r>
            <a:r>
              <a:rPr lang="en-US" sz="2800" dirty="0" smtClean="0"/>
              <a:t> in a test run, making Korea the fourth country -- behind France, China and Japan -- to develop a train capable of topping 420 </a:t>
            </a:r>
            <a:r>
              <a:rPr lang="en-US" sz="2800" dirty="0" err="1" smtClean="0"/>
              <a:t>kph</a:t>
            </a:r>
            <a:r>
              <a:rPr lang="en-US" sz="2800" dirty="0" smtClean="0"/>
              <a:t> (261 mph).</a:t>
            </a:r>
          </a:p>
          <a:p>
            <a:r>
              <a:rPr lang="en-US" sz="2800" dirty="0" smtClean="0"/>
              <a:t>Spain has high-speed trains, known as AVEs, that move </a:t>
            </a:r>
            <a:r>
              <a:rPr lang="en-US" sz="2800" dirty="0" smtClean="0">
                <a:hlinkClick r:id="rId7"/>
              </a:rPr>
              <a:t>at speeds up to 310 </a:t>
            </a:r>
            <a:r>
              <a:rPr lang="en-US" sz="2800" dirty="0" err="1" smtClean="0">
                <a:hlinkClick r:id="rId7"/>
              </a:rPr>
              <a:t>kph</a:t>
            </a:r>
            <a:r>
              <a:rPr lang="en-US" sz="2800" dirty="0" smtClean="0">
                <a:hlinkClick r:id="rId7"/>
              </a:rPr>
              <a:t> (193 mph)</a:t>
            </a:r>
            <a:r>
              <a:rPr lang="en-US" sz="2800" dirty="0" smtClean="0"/>
              <a:t>, according to Railway Gazette, but the train involved in this week's wreck was not an AVE. It had a max speed of 250 </a:t>
            </a:r>
            <a:r>
              <a:rPr lang="en-US" sz="2800" dirty="0" err="1" smtClean="0"/>
              <a:t>kph</a:t>
            </a:r>
            <a:r>
              <a:rPr lang="en-US" sz="2800" dirty="0" smtClean="0"/>
              <a:t> (155 mph).</a:t>
            </a:r>
          </a:p>
        </p:txBody>
      </p:sp>
      <p:sp>
        <p:nvSpPr>
          <p:cNvPr id="4" name="Slide Number Placeholder 3"/>
          <p:cNvSpPr>
            <a:spLocks noGrp="1"/>
          </p:cNvSpPr>
          <p:nvPr>
            <p:ph type="sldNum" sz="quarter" idx="10"/>
          </p:nvPr>
        </p:nvSpPr>
        <p:spPr/>
        <p:txBody>
          <a:bodyPr/>
          <a:lstStyle/>
          <a:p>
            <a:fld id="{0FD1974A-C4E8-43CB-A87E-49CEC19C573C}"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a business</a:t>
            </a:r>
            <a:r>
              <a:rPr lang="en-US" baseline="0" dirty="0" smtClean="0"/>
              <a:t> traveler what do these numbers mean?</a:t>
            </a:r>
          </a:p>
          <a:p>
            <a:r>
              <a:rPr lang="en-US" dirty="0" smtClean="0"/>
              <a:t>Do you believe the</a:t>
            </a:r>
            <a:r>
              <a:rPr lang="en-US" baseline="0" dirty="0" smtClean="0"/>
              <a:t> price of a ticket went up or down?</a:t>
            </a:r>
            <a:endParaRPr lang="en-US" dirty="0"/>
          </a:p>
        </p:txBody>
      </p:sp>
      <p:sp>
        <p:nvSpPr>
          <p:cNvPr id="4" name="Slide Number Placeholder 3"/>
          <p:cNvSpPr>
            <a:spLocks noGrp="1"/>
          </p:cNvSpPr>
          <p:nvPr>
            <p:ph type="sldNum" sz="quarter" idx="10"/>
          </p:nvPr>
        </p:nvSpPr>
        <p:spPr/>
        <p:txBody>
          <a:bodyPr/>
          <a:lstStyle/>
          <a:p>
            <a:fld id="{0FD1974A-C4E8-43CB-A87E-49CEC19C573C}"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28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FD1974A-C4E8-43CB-A87E-49CEC19C573C}" type="slidenum">
              <a:rPr lang="en-US" smtClean="0"/>
              <a:pPr/>
              <a:t>29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30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34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World Tourism Day (WTD)</a:t>
            </a:r>
            <a:r>
              <a:rPr lang="en-US" dirty="0" smtClean="0"/>
              <a:t>, celebrated every year on 27 September, is a global observance to highlight tourism’s social, cultural, political and economic value.</a:t>
            </a:r>
          </a:p>
          <a:p>
            <a:r>
              <a:rPr lang="en-US" dirty="0" smtClean="0"/>
              <a:t>WTD 2014 is being held under the theme </a:t>
            </a:r>
            <a:r>
              <a:rPr lang="en-US" b="1" dirty="0" smtClean="0"/>
              <a:t>Tourism and Community Development </a:t>
            </a:r>
            <a:r>
              <a:rPr lang="en-US" dirty="0" smtClean="0"/>
              <a:t>- focusing on the ability of tourism to empower people and provide them with skills to achieve change in their local communities.</a:t>
            </a:r>
          </a:p>
          <a:p>
            <a:r>
              <a:rPr lang="en-US" dirty="0" smtClean="0"/>
              <a:t>Leading up to the official WTD celebrations in Guadalajara, Mexico, we want to hear from YOU. Let us know how you will be celebrating, send us your best photos on this year’s theme for the WTD </a:t>
            </a:r>
            <a:r>
              <a:rPr lang="en-US" dirty="0" err="1" smtClean="0"/>
              <a:t>Facebook</a:t>
            </a:r>
            <a:r>
              <a:rPr lang="en-US" dirty="0" smtClean="0"/>
              <a:t> album and join the </a:t>
            </a:r>
            <a:r>
              <a:rPr lang="en-US" b="1" dirty="0" smtClean="0"/>
              <a:t>#WTD2014</a:t>
            </a:r>
            <a:r>
              <a:rPr lang="en-US" dirty="0" smtClean="0"/>
              <a:t> conversation on Twitter to share your thoughts and experiences with the global tourism community.</a:t>
            </a:r>
          </a:p>
          <a:p>
            <a:r>
              <a:rPr lang="en-US" dirty="0" smtClean="0"/>
              <a:t>Throughout the campaign we will add a lot of interesting content related to tourism and community development. Stay updated on upcoming WTD news, keep checking back and make sure to follow UNWTO on </a:t>
            </a:r>
            <a:r>
              <a:rPr lang="en-US" b="1" dirty="0" err="1" smtClean="0">
                <a:hlinkClick r:id="rId3"/>
              </a:rPr>
              <a:t>Facebook</a:t>
            </a:r>
            <a:r>
              <a:rPr lang="en-US" dirty="0" smtClean="0"/>
              <a:t> and </a:t>
            </a:r>
            <a:r>
              <a:rPr lang="en-US" b="1" dirty="0" smtClean="0">
                <a:hlinkClick r:id="rId4"/>
              </a:rPr>
              <a:t>Twitter</a:t>
            </a:r>
            <a:r>
              <a:rPr lang="en-US" dirty="0" smtClean="0"/>
              <a:t>!</a:t>
            </a:r>
          </a:p>
          <a:p>
            <a:endParaRPr lang="en-US" dirty="0"/>
          </a:p>
        </p:txBody>
      </p:sp>
      <p:sp>
        <p:nvSpPr>
          <p:cNvPr id="4" name="Slide Number Placeholder 3"/>
          <p:cNvSpPr>
            <a:spLocks noGrp="1"/>
          </p:cNvSpPr>
          <p:nvPr>
            <p:ph type="sldNum" sz="quarter" idx="10"/>
          </p:nvPr>
        </p:nvSpPr>
        <p:spPr/>
        <p:txBody>
          <a:bodyPr/>
          <a:lstStyle/>
          <a:p>
            <a:fld id="{0FD1974A-C4E8-43CB-A87E-49CEC19C573C}"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year´s World Tourism Day highlights the global potential of tourism for socio-economic development.  With more than one billion international tourists now traveling the world each year, tourism has become a powerful and transformative force that is making a genuine difference in the lives of millions of people.</a:t>
            </a:r>
          </a:p>
          <a:p>
            <a:r>
              <a:rPr lang="en-US" dirty="0" smtClean="0"/>
              <a:t>The potential of tourism for sustainable development is considerable.  As one of the world’s leading employment sectors, tourism provides important livelihood opportunities, helping to alleviate poverty and drive inclusive development.</a:t>
            </a:r>
          </a:p>
          <a:p>
            <a:r>
              <a:rPr lang="en-US" dirty="0" smtClean="0"/>
              <a:t>As tourism revolves around encounters between different peoples, the sector can foster multicultural understanding and raise awareness on the need to preserve cultural and natural heritage.</a:t>
            </a:r>
          </a:p>
          <a:p>
            <a:r>
              <a:rPr lang="en-US" dirty="0" smtClean="0"/>
              <a:t>As the world prepares to adopt a new sustainable development agenda, tourism should be recognized for its ability to create jobs, promote local culture and products and champion the conservation and sustainable use of marine and terrestrial habitats.</a:t>
            </a:r>
          </a:p>
          <a:p>
            <a:r>
              <a:rPr lang="en-US" dirty="0" smtClean="0"/>
              <a:t>Let us work together to maximize the immense potential of tourism to drive inclusive economic growth, protect the environment and promote sustainable development and a life of dignity for all.</a:t>
            </a:r>
          </a:p>
          <a:p>
            <a:endParaRPr lang="en-US" dirty="0"/>
          </a:p>
        </p:txBody>
      </p:sp>
      <p:sp>
        <p:nvSpPr>
          <p:cNvPr id="4" name="Slide Number Placeholder 3"/>
          <p:cNvSpPr>
            <a:spLocks noGrp="1"/>
          </p:cNvSpPr>
          <p:nvPr>
            <p:ph type="sldNum" sz="quarter" idx="10"/>
          </p:nvPr>
        </p:nvSpPr>
        <p:spPr/>
        <p:txBody>
          <a:bodyPr/>
          <a:lstStyle/>
          <a:p>
            <a:fld id="{0FD1974A-C4E8-43CB-A87E-49CEC19C573C}"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VFR Visiting Friends and Relatives</a:t>
            </a:r>
            <a:endParaRPr lang="en-US" dirty="0"/>
          </a:p>
        </p:txBody>
      </p:sp>
      <p:sp>
        <p:nvSpPr>
          <p:cNvPr id="4" name="Slide Number Placeholder 3"/>
          <p:cNvSpPr>
            <a:spLocks noGrp="1"/>
          </p:cNvSpPr>
          <p:nvPr>
            <p:ph type="sldNum" sz="quarter" idx="10"/>
          </p:nvPr>
        </p:nvSpPr>
        <p:spPr/>
        <p:txBody>
          <a:bodyPr/>
          <a:lstStyle/>
          <a:p>
            <a:fld id="{0FD1974A-C4E8-43CB-A87E-49CEC19C573C}"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D1974A-C4E8-43CB-A87E-49CEC19C573C}"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C699CB88-5E1A-4FAC-892A-60949ACB1F6F}" type="datetimeFigureOut">
              <a:rPr lang="en-US" smtClean="0"/>
              <a:pPr/>
              <a:t>9/23/2015</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11" name="Slide Number Placeholder 10"/>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99CB88-5E1A-4FAC-892A-60949ACB1F6F}" type="datetimeFigureOut">
              <a:rPr lang="en-US" smtClean="0"/>
              <a:pPr/>
              <a:t>9/23/2015</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99CB88-5E1A-4FAC-892A-60949ACB1F6F}" type="datetimeFigureOut">
              <a:rPr lang="en-US" smtClean="0"/>
              <a:pPr/>
              <a:t>9/23/2015</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title">
  <p:cSld name="1_Title Slide">
    <p:bg>
      <p:bgPr>
        <a:solidFill>
          <a:schemeClr val="tx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subTitle" idx="1"/>
          </p:nvPr>
        </p:nvSpPr>
        <p:spPr>
          <a:xfrm>
            <a:off x="838200" y="4343400"/>
            <a:ext cx="7772400" cy="1752600"/>
          </a:xfrm>
        </p:spPr>
        <p:txBody>
          <a:bodyPr/>
          <a:lstStyle>
            <a:lvl1pPr marL="0" indent="0">
              <a:buFontTx/>
              <a:buNone/>
              <a:defRPr sz="2800"/>
            </a:lvl1pPr>
          </a:lstStyle>
          <a:p>
            <a:r>
              <a:rPr lang="en-US"/>
              <a:t>Chapter 1: Chapter title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93186">
                                            <p:txEl>
                                              <p:pRg st="0" end="0"/>
                                            </p:txEl>
                                          </p:spTgt>
                                        </p:tgtEl>
                                        <p:attrNameLst>
                                          <p:attrName>style.visibility</p:attrName>
                                        </p:attrNameLst>
                                      </p:cBhvr>
                                      <p:to>
                                        <p:strVal val="visible"/>
                                      </p:to>
                                    </p:set>
                                    <p:animEffect transition="in" filter="fade">
                                      <p:cBhvr>
                                        <p:cTn id="7" dur="1000"/>
                                        <p:tgtEl>
                                          <p:spTgt spid="93186">
                                            <p:txEl>
                                              <p:pRg st="0" end="0"/>
                                            </p:txEl>
                                          </p:spTgt>
                                        </p:tgtEl>
                                      </p:cBhvr>
                                    </p:animEffect>
                                    <p:anim calcmode="lin" valueType="num">
                                      <p:cBhvr>
                                        <p:cTn id="8" dur="1000" fill="hold"/>
                                        <p:tgtEl>
                                          <p:spTgt spid="9318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318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build="p">
        <p:tmplLst>
          <p:tmpl lvl="1">
            <p:tnLst>
              <p:par>
                <p:cTn presetID="47" presetClass="entr" presetSubtype="0" fill="hold" nodeType="clickEffect">
                  <p:stCondLst>
                    <p:cond delay="0"/>
                  </p:stCondLst>
                  <p:childTnLst>
                    <p:set>
                      <p:cBhvr>
                        <p:cTn dur="1" fill="hold">
                          <p:stCondLst>
                            <p:cond delay="0"/>
                          </p:stCondLst>
                        </p:cTn>
                        <p:tgtEl>
                          <p:spTgt spid="93186"/>
                        </p:tgtEl>
                        <p:attrNameLst>
                          <p:attrName>style.visibility</p:attrName>
                        </p:attrNameLst>
                      </p:cBhvr>
                      <p:to>
                        <p:strVal val="visible"/>
                      </p:to>
                    </p:set>
                    <p:animEffect transition="in" filter="fade">
                      <p:cBhvr>
                        <p:cTn dur="1000"/>
                        <p:tgtEl>
                          <p:spTgt spid="93186"/>
                        </p:tgtEl>
                      </p:cBhvr>
                    </p:animEffect>
                    <p:anim calcmode="lin" valueType="num">
                      <p:cBhvr>
                        <p:cTn dur="1000" fill="hold"/>
                        <p:tgtEl>
                          <p:spTgt spid="93186"/>
                        </p:tgtEl>
                        <p:attrNameLst>
                          <p:attrName>ppt_x</p:attrName>
                        </p:attrNameLst>
                      </p:cBhvr>
                      <p:tavLst>
                        <p:tav tm="0">
                          <p:val>
                            <p:strVal val="#ppt_x"/>
                          </p:val>
                        </p:tav>
                        <p:tav tm="100000">
                          <p:val>
                            <p:strVal val="#ppt_x"/>
                          </p:val>
                        </p:tav>
                      </p:tavLst>
                    </p:anim>
                    <p:anim calcmode="lin" valueType="num">
                      <p:cBhvr>
                        <p:cTn dur="1000" fill="hold"/>
                        <p:tgtEl>
                          <p:spTgt spid="9318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99CB88-5E1A-4FAC-892A-60949ACB1F6F}" type="datetimeFigureOut">
              <a:rPr lang="en-US" smtClean="0"/>
              <a:pPr/>
              <a:t>9/23/2015</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699CB88-5E1A-4FAC-892A-60949ACB1F6F}" type="datetimeFigureOut">
              <a:rPr lang="en-US" smtClean="0"/>
              <a:pPr/>
              <a:t>9/23/2015</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99CB88-5E1A-4FAC-892A-60949ACB1F6F}" type="datetimeFigureOut">
              <a:rPr lang="en-US" smtClean="0"/>
              <a:pPr/>
              <a:t>9/23/2015</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699CB88-5E1A-4FAC-892A-60949ACB1F6F}" type="datetimeFigureOut">
              <a:rPr lang="en-US" smtClean="0"/>
              <a:pPr/>
              <a:t>9/23/2015</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699CB88-5E1A-4FAC-892A-60949ACB1F6F}" type="datetimeFigureOut">
              <a:rPr lang="en-US" smtClean="0"/>
              <a:pPr/>
              <a:t>9/23/2015</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699CB88-5E1A-4FAC-892A-60949ACB1F6F}" type="datetimeFigureOut">
              <a:rPr lang="en-US" smtClean="0"/>
              <a:pPr/>
              <a:t>9/23/2015</a:t>
            </a:fld>
            <a:endParaRPr lang="en-US"/>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99CB88-5E1A-4FAC-892A-60949ACB1F6F}" type="datetimeFigureOut">
              <a:rPr lang="en-US" smtClean="0"/>
              <a:pPr/>
              <a:t>9/23/2015</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Tree>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99CB88-5E1A-4FAC-892A-60949ACB1F6F}" type="datetimeFigureOut">
              <a:rPr lang="en-US" smtClean="0"/>
              <a:pPr/>
              <a:t>9/23/2015</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91974DF9-AD47-4691-BA21-BBFCE3637A9A}" type="slidenum">
              <a:rPr kumimoji="0" lang="en-US" smtClean="0"/>
              <a:pPr/>
              <a:t>‹#›</a:t>
            </a:fld>
            <a:endParaRPr kumimoji="0"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699CB88-5E1A-4FAC-892A-60949ACB1F6F}" type="datetimeFigureOut">
              <a:rPr lang="en-US" smtClean="0"/>
              <a:pPr/>
              <a:t>9/23/2015</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kumimoji="0"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1974DF9-AD47-4691-BA21-BBFCE3637A9A}" type="slidenum">
              <a:rPr kumimoji="0" lang="en-US" smtClean="0"/>
              <a:pPr/>
              <a:t>‹#›</a:t>
            </a:fld>
            <a:endParaRPr kumimoji="0"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800" decel="100000"/>
                                        <p:tgtEl>
                                          <p:spTgt spid="13"/>
                                        </p:tgtEl>
                                      </p:cBhvr>
                                    </p:animEffect>
                                    <p:anim calcmode="lin" valueType="num">
                                      <p:cBhvr>
                                        <p:cTn id="8" dur="800" decel="100000" fill="hold"/>
                                        <p:tgtEl>
                                          <p:spTgt spid="13"/>
                                        </p:tgtEl>
                                        <p:attrNameLst>
                                          <p:attrName>style.rotation</p:attrName>
                                        </p:attrNameLst>
                                      </p:cBhvr>
                                      <p:tavLst>
                                        <p:tav tm="0">
                                          <p:val>
                                            <p:fltVal val="-90"/>
                                          </p:val>
                                        </p:tav>
                                        <p:tav tm="100000">
                                          <p:val>
                                            <p:fltVal val="0"/>
                                          </p:val>
                                        </p:tav>
                                      </p:tavLst>
                                    </p:anim>
                                    <p:anim calcmode="lin" valueType="num">
                                      <p:cBhvr>
                                        <p:cTn id="9" dur="800" decel="100000" fill="hold"/>
                                        <p:tgtEl>
                                          <p:spTgt spid="13"/>
                                        </p:tgtEl>
                                        <p:attrNameLst>
                                          <p:attrName>ppt_x</p:attrName>
                                        </p:attrNameLst>
                                      </p:cBhvr>
                                      <p:tavLst>
                                        <p:tav tm="0">
                                          <p:val>
                                            <p:strVal val="#ppt_x+0.4"/>
                                          </p:val>
                                        </p:tav>
                                        <p:tav tm="100000">
                                          <p:val>
                                            <p:strVal val="#ppt_x-0.05"/>
                                          </p:val>
                                        </p:tav>
                                      </p:tavLst>
                                    </p:anim>
                                    <p:anim calcmode="lin" valueType="num">
                                      <p:cBhvr>
                                        <p:cTn id="10" dur="800" decel="100000" fill="hold"/>
                                        <p:tgtEl>
                                          <p:spTgt spid="1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1000"/>
                                        <p:tgtEl>
                                          <p:spTgt spid="4">
                                            <p:txEl>
                                              <p:pRg st="0" end="0"/>
                                            </p:txEl>
                                          </p:spTgt>
                                        </p:tgtEl>
                                      </p:cBhvr>
                                    </p:animEffect>
                                    <p:anim calcmode="lin" valueType="num">
                                      <p:cBhvr>
                                        <p:cTn id="1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1000"/>
                                        <p:tgtEl>
                                          <p:spTgt spid="4">
                                            <p:txEl>
                                              <p:pRg st="1" end="1"/>
                                            </p:txEl>
                                          </p:spTgt>
                                        </p:tgtEl>
                                      </p:cBhvr>
                                    </p:animEffect>
                                    <p:anim calcmode="lin" valueType="num">
                                      <p:cBhvr>
                                        <p:cTn id="2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1000"/>
                                        <p:tgtEl>
                                          <p:spTgt spid="4">
                                            <p:txEl>
                                              <p:pRg st="2" end="2"/>
                                            </p:txEl>
                                          </p:spTgt>
                                        </p:tgtEl>
                                      </p:cBhvr>
                                    </p:animEffect>
                                    <p:anim calcmode="lin" valueType="num">
                                      <p:cBhvr>
                                        <p:cTn id="2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1000"/>
                                        <p:tgtEl>
                                          <p:spTgt spid="4">
                                            <p:txEl>
                                              <p:pRg st="3" end="3"/>
                                            </p:txEl>
                                          </p:spTgt>
                                        </p:tgtEl>
                                      </p:cBhvr>
                                    </p:animEffect>
                                    <p:anim calcmode="lin" valueType="num">
                                      <p:cBhvr>
                                        <p:cTn id="3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fade">
                                      <p:cBhvr>
                                        <p:cTn id="37" dur="1000"/>
                                        <p:tgtEl>
                                          <p:spTgt spid="4">
                                            <p:txEl>
                                              <p:pRg st="4" end="4"/>
                                            </p:txEl>
                                          </p:spTgt>
                                        </p:tgtEl>
                                      </p:cBhvr>
                                    </p:animEffect>
                                    <p:anim calcmode="lin" valueType="num">
                                      <p:cBhvr>
                                        <p:cTn id="3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 grpId="0" uiExpand="1" build="p">
        <p:tmplLst>
          <p:tmpl lvl="1">
            <p:tnLst>
              <p:par>
                <p:cTn presetID="47"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yx7_yzypm5w"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rita.dot.gov/bts/airfares/programs/economics_and_finance/air_travel_price_index/html/table_10.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iloveny.com/home.asp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www.poweroftravel.org/statistics/impact_sub.htm?select_state_id=33" TargetMode="External"/><Relationship Id="rId5" Type="http://schemas.openxmlformats.org/officeDocument/2006/relationships/hyperlink" Target="http://www.newyorkwines.org/" TargetMode="External"/><Relationship Id="rId4" Type="http://schemas.openxmlformats.org/officeDocument/2006/relationships/hyperlink" Target="http://www.nycgo.com/"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hyperlink" Target="http://www.ustravel.org/sites/default/files/page/2012/08/e-Travel_Means_Jobs-2012.pdf" TargetMode="External"/><Relationship Id="rId2" Type="http://schemas.openxmlformats.org/officeDocument/2006/relationships/hyperlink" Target="http://www.ustravel.org/sites/default/files/page/2012/08/e-Fast_Forward.pdf" TargetMode="External"/><Relationship Id="rId1" Type="http://schemas.openxmlformats.org/officeDocument/2006/relationships/slideLayout" Target="../slideLayouts/slideLayout2.xml"/><Relationship Id="rId5" Type="http://schemas.openxmlformats.org/officeDocument/2006/relationships/hyperlink" Target="http://dtxtq4w60xqpw.cloudfront.net/sites/all/files/pdf/unwto_highlights13_en_hr_0.pdf" TargetMode="External"/><Relationship Id="rId4" Type="http://schemas.openxmlformats.org/officeDocument/2006/relationships/hyperlink" Target="http://www2.unwto.org/en"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td.unwto.org/" TargetMode="Externa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hyperlink" Target="http://dtxtq4w60xqpw.cloudfront.net/sites/all/files/pdf/unwto_highlights13_en_hr_0.pdf"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Tourism</a:t>
            </a:r>
            <a:endParaRPr lang="en-US" dirty="0"/>
          </a:p>
        </p:txBody>
      </p:sp>
      <p:sp>
        <p:nvSpPr>
          <p:cNvPr id="88069" name="Rectangle 5"/>
          <p:cNvSpPr>
            <a:spLocks noGrp="1" noChangeArrowheads="1"/>
          </p:cNvSpPr>
          <p:nvPr>
            <p:ph type="subTitle" idx="1"/>
          </p:nvPr>
        </p:nvSpPr>
        <p:spPr/>
        <p:txBody>
          <a:bodyPr>
            <a:normAutofit lnSpcReduction="10000"/>
          </a:bodyPr>
          <a:lstStyle/>
          <a:p>
            <a:r>
              <a:rPr lang="en-US" dirty="0"/>
              <a:t>Chapter </a:t>
            </a:r>
            <a:r>
              <a:rPr lang="en-US" dirty="0" smtClean="0"/>
              <a:t>9</a:t>
            </a:r>
          </a:p>
          <a:p>
            <a:r>
              <a:rPr lang="en-US" dirty="0" smtClean="0"/>
              <a:t>Prof. Karen Goodlad</a:t>
            </a:r>
          </a:p>
          <a:p>
            <a:r>
              <a:rPr lang="en-US" dirty="0" smtClean="0"/>
              <a:t>Fall 2014</a:t>
            </a:r>
            <a:endParaRPr lang="en-US"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pic>
        <p:nvPicPr>
          <p:cNvPr id="1026" name="Picture 2"/>
          <p:cNvPicPr>
            <a:picLocks noGrp="1" noChangeAspect="1" noChangeArrowheads="1"/>
          </p:cNvPicPr>
          <p:nvPr>
            <p:ph sz="half" idx="4294967295"/>
          </p:nvPr>
        </p:nvPicPr>
        <p:blipFill>
          <a:blip r:embed="rId2" cstate="print"/>
          <a:srcRect/>
          <a:stretch>
            <a:fillRect/>
          </a:stretch>
        </p:blipFill>
        <p:spPr bwMode="auto">
          <a:xfrm>
            <a:off x="228600" y="228600"/>
            <a:ext cx="8677604" cy="6096000"/>
          </a:xfrm>
          <a:prstGeom prst="rect">
            <a:avLst/>
          </a:prstGeom>
          <a:noFill/>
          <a:ln w="9525">
            <a:noFill/>
            <a:miter lim="800000"/>
            <a:headEnd/>
            <a:tailEnd/>
          </a:ln>
        </p:spPr>
      </p:pic>
      <p:sp>
        <p:nvSpPr>
          <p:cNvPr id="7" name="TextBox 6"/>
          <p:cNvSpPr txBox="1"/>
          <p:nvPr/>
        </p:nvSpPr>
        <p:spPr>
          <a:xfrm>
            <a:off x="3962400" y="381000"/>
            <a:ext cx="3733800" cy="2185214"/>
          </a:xfrm>
          <a:prstGeom prst="rect">
            <a:avLst/>
          </a:prstGeom>
          <a:noFill/>
        </p:spPr>
        <p:txBody>
          <a:bodyPr wrap="square" rtlCol="0">
            <a:spAutoFit/>
          </a:bodyPr>
          <a:lstStyle/>
          <a:p>
            <a:r>
              <a:rPr lang="en-US" i="1" dirty="0" smtClean="0"/>
              <a:t>“</a:t>
            </a:r>
            <a:r>
              <a:rPr lang="en-US" i="1" dirty="0" smtClean="0">
                <a:effectLst>
                  <a:outerShdw blurRad="38100" dist="38100" dir="2700000" algn="tl">
                    <a:srgbClr val="000000">
                      <a:alpha val="43137"/>
                    </a:srgbClr>
                  </a:outerShdw>
                </a:effectLst>
              </a:rPr>
              <a:t>Tourism is the number one service that we export. Number one. And that means jobs.”</a:t>
            </a:r>
          </a:p>
          <a:p>
            <a:r>
              <a:rPr lang="en-US" sz="2000" dirty="0" smtClean="0"/>
              <a:t>— President Barack Obama,     </a:t>
            </a:r>
          </a:p>
          <a:p>
            <a:r>
              <a:rPr lang="en-US" sz="2000" dirty="0" smtClean="0"/>
              <a:t>     January 19, 2012</a:t>
            </a:r>
            <a:endParaRPr lang="en-US" sz="2000" dirty="0"/>
          </a:p>
        </p:txBody>
      </p:sp>
      <p:sp>
        <p:nvSpPr>
          <p:cNvPr id="8" name="TextBox 7"/>
          <p:cNvSpPr txBox="1"/>
          <p:nvPr/>
        </p:nvSpPr>
        <p:spPr>
          <a:xfrm>
            <a:off x="381000" y="6477000"/>
            <a:ext cx="4495800" cy="276999"/>
          </a:xfrm>
          <a:prstGeom prst="rect">
            <a:avLst/>
          </a:prstGeom>
          <a:noFill/>
        </p:spPr>
        <p:txBody>
          <a:bodyPr wrap="square" rtlCol="0">
            <a:spAutoFit/>
          </a:bodyPr>
          <a:lstStyle/>
          <a:p>
            <a:r>
              <a:rPr lang="en-US" sz="1200" dirty="0" smtClean="0">
                <a:solidFill>
                  <a:schemeClr val="bg1"/>
                </a:solidFill>
              </a:rPr>
              <a:t>Source: Travel Means Jobs, U.S. Travel Association</a:t>
            </a:r>
            <a:endParaRPr lang="en-US" sz="1200" dirty="0">
              <a:solidFill>
                <a:schemeClr val="bg1"/>
              </a:solidFill>
            </a:endParaRP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5715000"/>
            <a:ext cx="8229600" cy="762000"/>
          </a:xfrm>
        </p:spPr>
        <p:txBody>
          <a:bodyPr/>
          <a:lstStyle/>
          <a:p>
            <a:r>
              <a:rPr lang="en-US" sz="3600" b="1" dirty="0" smtClean="0"/>
              <a:t>Tourism In the United States</a:t>
            </a:r>
            <a:endParaRPr lang="en-US" sz="3600" b="1" dirty="0"/>
          </a:p>
        </p:txBody>
      </p:sp>
      <p:sp>
        <p:nvSpPr>
          <p:cNvPr id="8195" name="Rectangle 3"/>
          <p:cNvSpPr>
            <a:spLocks noGrp="1" noChangeArrowheads="1"/>
          </p:cNvSpPr>
          <p:nvPr>
            <p:ph idx="1"/>
          </p:nvPr>
        </p:nvSpPr>
        <p:spPr>
          <a:xfrm>
            <a:off x="685800" y="609600"/>
            <a:ext cx="7848600" cy="5410200"/>
          </a:xfrm>
        </p:spPr>
        <p:txBody>
          <a:bodyPr>
            <a:normAutofit/>
          </a:bodyPr>
          <a:lstStyle/>
          <a:p>
            <a:r>
              <a:rPr lang="en-US" sz="3200" dirty="0" smtClean="0"/>
              <a:t>The </a:t>
            </a:r>
            <a:r>
              <a:rPr lang="en-US" sz="3200" dirty="0"/>
              <a:t>travel and tourism industry </a:t>
            </a:r>
            <a:r>
              <a:rPr lang="en-US" sz="3200" dirty="0" smtClean="0"/>
              <a:t>has the </a:t>
            </a:r>
            <a:r>
              <a:rPr lang="en-US" sz="3200" dirty="0"/>
              <a:t>following characteristics: </a:t>
            </a:r>
          </a:p>
          <a:p>
            <a:pPr lvl="1">
              <a:spcAft>
                <a:spcPts val="600"/>
              </a:spcAft>
            </a:pPr>
            <a:r>
              <a:rPr lang="en-US" sz="2400" dirty="0" smtClean="0"/>
              <a:t>24/7 economic </a:t>
            </a:r>
            <a:r>
              <a:rPr lang="en-US" sz="2400" dirty="0"/>
              <a:t>driver</a:t>
            </a:r>
          </a:p>
          <a:p>
            <a:pPr lvl="1">
              <a:spcAft>
                <a:spcPts val="600"/>
              </a:spcAft>
            </a:pPr>
            <a:r>
              <a:rPr lang="en-US" sz="2400" dirty="0"/>
              <a:t>Accounts for 10.2% of the GDP = Gross Domestic </a:t>
            </a:r>
            <a:r>
              <a:rPr lang="en-US" sz="2400" dirty="0" smtClean="0"/>
              <a:t>Product (2011)</a:t>
            </a:r>
            <a:endParaRPr lang="en-US" sz="2400" dirty="0"/>
          </a:p>
          <a:p>
            <a:pPr lvl="1">
              <a:spcAft>
                <a:spcPts val="600"/>
              </a:spcAft>
            </a:pPr>
            <a:r>
              <a:rPr lang="en-US" sz="2400" dirty="0"/>
              <a:t>Employs </a:t>
            </a:r>
            <a:r>
              <a:rPr lang="en-US" sz="2400" dirty="0" smtClean="0"/>
              <a:t>259 </a:t>
            </a:r>
            <a:r>
              <a:rPr lang="en-US" sz="2400" dirty="0"/>
              <a:t>million people </a:t>
            </a:r>
            <a:r>
              <a:rPr lang="en-US" sz="2400" dirty="0" smtClean="0"/>
              <a:t>(8.8</a:t>
            </a:r>
            <a:r>
              <a:rPr lang="en-US" sz="2400" dirty="0"/>
              <a:t>% of the global </a:t>
            </a:r>
            <a:r>
              <a:rPr lang="en-US" sz="2400" dirty="0" smtClean="0"/>
              <a:t>workforce, 2011)</a:t>
            </a:r>
            <a:endParaRPr lang="en-US" sz="2400" dirty="0"/>
          </a:p>
          <a:p>
            <a:pPr lvl="1">
              <a:spcAft>
                <a:spcPts val="600"/>
              </a:spcAft>
            </a:pPr>
            <a:r>
              <a:rPr lang="en-US" dirty="0" smtClean="0"/>
              <a:t>$93.9 billion in spending in the U.S. in 2009, up from $73.2</a:t>
            </a:r>
            <a:endParaRPr lang="en-US" sz="2400" dirty="0"/>
          </a:p>
          <a:p>
            <a:pPr lvl="1">
              <a:spcAft>
                <a:spcPts val="600"/>
              </a:spcAft>
            </a:pPr>
            <a:r>
              <a:rPr lang="en-US" sz="2400" dirty="0"/>
              <a:t>Leading producer of tax revenues</a:t>
            </a:r>
          </a:p>
          <a:p>
            <a:pPr lvl="1">
              <a:spcAft>
                <a:spcPts val="600"/>
              </a:spcAft>
            </a:pPr>
            <a:r>
              <a:rPr lang="en-US" sz="2400" dirty="0"/>
              <a:t>4.6% </a:t>
            </a:r>
            <a:r>
              <a:rPr lang="en-US" sz="2400" dirty="0" smtClean="0"/>
              <a:t>annual </a:t>
            </a:r>
            <a:r>
              <a:rPr lang="en-US" sz="2400" dirty="0"/>
              <a:t>forecasted growth until </a:t>
            </a:r>
            <a:r>
              <a:rPr lang="en-US" sz="2400" dirty="0" smtClean="0"/>
              <a:t>2015</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800" decel="100000"/>
                                        <p:tgtEl>
                                          <p:spTgt spid="8194"/>
                                        </p:tgtEl>
                                      </p:cBhvr>
                                    </p:animEffect>
                                    <p:anim calcmode="lin" valueType="num">
                                      <p:cBhvr>
                                        <p:cTn id="8" dur="800" decel="100000" fill="hold"/>
                                        <p:tgtEl>
                                          <p:spTgt spid="8194"/>
                                        </p:tgtEl>
                                        <p:attrNameLst>
                                          <p:attrName>style.rotation</p:attrName>
                                        </p:attrNameLst>
                                      </p:cBhvr>
                                      <p:tavLst>
                                        <p:tav tm="0">
                                          <p:val>
                                            <p:fltVal val="-90"/>
                                          </p:val>
                                        </p:tav>
                                        <p:tav tm="100000">
                                          <p:val>
                                            <p:fltVal val="0"/>
                                          </p:val>
                                        </p:tav>
                                      </p:tavLst>
                                    </p:anim>
                                    <p:anim calcmode="lin" valueType="num">
                                      <p:cBhvr>
                                        <p:cTn id="9" dur="800" decel="100000" fill="hold"/>
                                        <p:tgtEl>
                                          <p:spTgt spid="8194"/>
                                        </p:tgtEl>
                                        <p:attrNameLst>
                                          <p:attrName>ppt_x</p:attrName>
                                        </p:attrNameLst>
                                      </p:cBhvr>
                                      <p:tavLst>
                                        <p:tav tm="0">
                                          <p:val>
                                            <p:strVal val="#ppt_x+0.4"/>
                                          </p:val>
                                        </p:tav>
                                        <p:tav tm="100000">
                                          <p:val>
                                            <p:strVal val="#ppt_x-0.05"/>
                                          </p:val>
                                        </p:tav>
                                      </p:tavLst>
                                    </p:anim>
                                    <p:anim calcmode="lin" valueType="num">
                                      <p:cBhvr>
                                        <p:cTn id="10" dur="800" decel="100000" fill="hold"/>
                                        <p:tgtEl>
                                          <p:spTgt spid="819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19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19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8195"/>
                                        </p:tgtEl>
                                        <p:attrNameLst>
                                          <p:attrName>style.visibility</p:attrName>
                                        </p:attrNameLst>
                                      </p:cBhvr>
                                      <p:to>
                                        <p:strVal val="visible"/>
                                      </p:to>
                                    </p:set>
                                    <p:animEffect transition="in" filter="fade">
                                      <p:cBhvr>
                                        <p:cTn id="17" dur="1000"/>
                                        <p:tgtEl>
                                          <p:spTgt spid="8195"/>
                                        </p:tgtEl>
                                      </p:cBhvr>
                                    </p:animEffect>
                                    <p:anim calcmode="lin" valueType="num">
                                      <p:cBhvr>
                                        <p:cTn id="18" dur="1000" fill="hold"/>
                                        <p:tgtEl>
                                          <p:spTgt spid="8195"/>
                                        </p:tgtEl>
                                        <p:attrNameLst>
                                          <p:attrName>ppt_x</p:attrName>
                                        </p:attrNameLst>
                                      </p:cBhvr>
                                      <p:tavLst>
                                        <p:tav tm="0">
                                          <p:val>
                                            <p:strVal val="#ppt_x"/>
                                          </p:val>
                                        </p:tav>
                                        <p:tav tm="100000">
                                          <p:val>
                                            <p:strVal val="#ppt_x"/>
                                          </p:val>
                                        </p:tav>
                                      </p:tavLst>
                                    </p:anim>
                                    <p:anim calcmode="lin" valueType="num">
                                      <p:cBhvr>
                                        <p:cTn id="19" dur="1000" fill="hold"/>
                                        <p:tgtEl>
                                          <p:spTgt spid="81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730240"/>
            <a:ext cx="8183880" cy="1051560"/>
          </a:xfrm>
        </p:spPr>
        <p:txBody>
          <a:bodyPr>
            <a:normAutofit/>
          </a:bodyPr>
          <a:lstStyle/>
          <a:p>
            <a:r>
              <a:rPr lang="en-US" dirty="0" smtClean="0"/>
              <a:t>How We Travel</a:t>
            </a:r>
            <a:br>
              <a:rPr lang="en-US" dirty="0" smtClean="0"/>
            </a:br>
            <a:r>
              <a:rPr lang="en-US" sz="1200" dirty="0" smtClean="0"/>
              <a:t>Source: UNWTO</a:t>
            </a:r>
            <a:endParaRPr lang="en-US" sz="1200" dirty="0"/>
          </a:p>
        </p:txBody>
      </p:sp>
      <p:graphicFrame>
        <p:nvGraphicFramePr>
          <p:cNvPr id="4" name="Diagram 3"/>
          <p:cNvGraphicFramePr/>
          <p:nvPr/>
        </p:nvGraphicFramePr>
        <p:xfrm>
          <a:off x="381000" y="381000"/>
          <a:ext cx="83058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1026"/>
          <p:cNvSpPr>
            <a:spLocks noGrp="1" noChangeArrowheads="1"/>
          </p:cNvSpPr>
          <p:nvPr>
            <p:ph type="title"/>
          </p:nvPr>
        </p:nvSpPr>
        <p:spPr>
          <a:xfrm>
            <a:off x="533400" y="5410200"/>
            <a:ext cx="8229600" cy="1143000"/>
          </a:xfrm>
        </p:spPr>
        <p:txBody>
          <a:bodyPr/>
          <a:lstStyle/>
          <a:p>
            <a:r>
              <a:rPr lang="en-US" sz="3600" b="1" dirty="0" smtClean="0"/>
              <a:t>Traveling </a:t>
            </a:r>
            <a:r>
              <a:rPr lang="en-US" sz="3600" b="1" dirty="0"/>
              <a:t>by Train</a:t>
            </a:r>
          </a:p>
        </p:txBody>
      </p:sp>
      <p:sp>
        <p:nvSpPr>
          <p:cNvPr id="15363" name="Rectangle 1027"/>
          <p:cNvSpPr>
            <a:spLocks noGrp="1" noChangeArrowheads="1"/>
          </p:cNvSpPr>
          <p:nvPr>
            <p:ph idx="1"/>
          </p:nvPr>
        </p:nvSpPr>
        <p:spPr>
          <a:xfrm>
            <a:off x="533400" y="533400"/>
            <a:ext cx="8001000" cy="5562600"/>
          </a:xfrm>
        </p:spPr>
        <p:txBody>
          <a:bodyPr/>
          <a:lstStyle/>
          <a:p>
            <a:pPr>
              <a:lnSpc>
                <a:spcPct val="90000"/>
              </a:lnSpc>
            </a:pPr>
            <a:r>
              <a:rPr lang="en-US" dirty="0"/>
              <a:t>One of the main factors that led to railroads in the U.S. was the need to move goods and people from one region of the country to another</a:t>
            </a:r>
          </a:p>
          <a:p>
            <a:pPr>
              <a:lnSpc>
                <a:spcPct val="90000"/>
              </a:lnSpc>
            </a:pPr>
            <a:r>
              <a:rPr lang="en-US" dirty="0"/>
              <a:t>Cars and buses caused a decline in rail </a:t>
            </a:r>
            <a:r>
              <a:rPr lang="en-US" dirty="0" smtClean="0"/>
              <a:t>travel</a:t>
            </a:r>
          </a:p>
          <a:p>
            <a:pPr>
              <a:lnSpc>
                <a:spcPct val="90000"/>
              </a:lnSpc>
            </a:pPr>
            <a:r>
              <a:rPr lang="en-US" dirty="0" smtClean="0"/>
              <a:t>To encourage passenger service,</a:t>
            </a:r>
          </a:p>
          <a:p>
            <a:pPr lvl="1">
              <a:lnSpc>
                <a:spcPct val="90000"/>
              </a:lnSpc>
            </a:pPr>
            <a:r>
              <a:rPr lang="en-US" dirty="0" smtClean="0"/>
              <a:t>Congress </a:t>
            </a:r>
            <a:r>
              <a:rPr lang="en-US" dirty="0"/>
              <a:t>passed the </a:t>
            </a:r>
            <a:r>
              <a:rPr lang="en-US" i="1" dirty="0"/>
              <a:t>Rail Passenger Service Act</a:t>
            </a:r>
            <a:r>
              <a:rPr lang="en-US" dirty="0"/>
              <a:t> in 1970 (amended in 2001</a:t>
            </a:r>
            <a:r>
              <a:rPr lang="en-US" dirty="0" smtClean="0"/>
              <a:t>)</a:t>
            </a:r>
            <a:r>
              <a:rPr lang="en-US" dirty="0"/>
              <a:t> </a:t>
            </a:r>
            <a:r>
              <a:rPr lang="en-US" dirty="0" smtClean="0"/>
              <a:t>known as AMTRAK</a:t>
            </a: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81000" y="5410200"/>
            <a:ext cx="8229600" cy="1143000"/>
          </a:xfrm>
        </p:spPr>
        <p:txBody>
          <a:bodyPr/>
          <a:lstStyle/>
          <a:p>
            <a:r>
              <a:rPr lang="en-US" sz="3600" b="1" dirty="0" smtClean="0"/>
              <a:t>High Speed Rail </a:t>
            </a:r>
            <a:r>
              <a:rPr lang="en-US" sz="3600" b="1" dirty="0"/>
              <a:t>Travel</a:t>
            </a:r>
          </a:p>
        </p:txBody>
      </p:sp>
      <p:sp>
        <p:nvSpPr>
          <p:cNvPr id="64515" name="Rectangle 3"/>
          <p:cNvSpPr>
            <a:spLocks noGrp="1" noChangeArrowheads="1"/>
          </p:cNvSpPr>
          <p:nvPr>
            <p:ph idx="1"/>
          </p:nvPr>
        </p:nvSpPr>
        <p:spPr>
          <a:xfrm>
            <a:off x="457200" y="533400"/>
            <a:ext cx="8382000" cy="5791200"/>
          </a:xfrm>
        </p:spPr>
        <p:txBody>
          <a:bodyPr>
            <a:normAutofit/>
          </a:bodyPr>
          <a:lstStyle/>
          <a:p>
            <a:pPr>
              <a:lnSpc>
                <a:spcPct val="90000"/>
              </a:lnSpc>
            </a:pPr>
            <a:r>
              <a:rPr lang="en-US" dirty="0" smtClean="0"/>
              <a:t>Defines as trains up to 155-186MPH</a:t>
            </a:r>
          </a:p>
          <a:p>
            <a:pPr>
              <a:lnSpc>
                <a:spcPct val="90000"/>
              </a:lnSpc>
            </a:pPr>
            <a:r>
              <a:rPr lang="en-US" dirty="0" err="1" smtClean="0"/>
              <a:t>Acela</a:t>
            </a:r>
            <a:r>
              <a:rPr lang="en-US" dirty="0" smtClean="0"/>
              <a:t> Express from Boston to DC only one in the US</a:t>
            </a:r>
          </a:p>
          <a:p>
            <a:pPr>
              <a:lnSpc>
                <a:spcPct val="90000"/>
              </a:lnSpc>
            </a:pPr>
            <a:r>
              <a:rPr lang="en-US" dirty="0" smtClean="0"/>
              <a:t>Many Proposed in US, no others created</a:t>
            </a:r>
          </a:p>
          <a:p>
            <a:pPr>
              <a:lnSpc>
                <a:spcPct val="90000"/>
              </a:lnSpc>
            </a:pPr>
            <a:r>
              <a:rPr lang="en-US" dirty="0" smtClean="0"/>
              <a:t>HSRT is popular in China and other Asian Countries and in Europe</a:t>
            </a:r>
          </a:p>
          <a:p>
            <a:pPr>
              <a:lnSpc>
                <a:spcPct val="80000"/>
              </a:lnSpc>
            </a:pPr>
            <a:endParaRPr lang="en-US" sz="26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fade">
                                      <p:cBhvr>
                                        <p:cTn id="7" dur="800" decel="100000"/>
                                        <p:tgtEl>
                                          <p:spTgt spid="64514"/>
                                        </p:tgtEl>
                                      </p:cBhvr>
                                    </p:animEffect>
                                    <p:anim calcmode="lin" valueType="num">
                                      <p:cBhvr>
                                        <p:cTn id="8" dur="800" decel="100000" fill="hold"/>
                                        <p:tgtEl>
                                          <p:spTgt spid="64514"/>
                                        </p:tgtEl>
                                        <p:attrNameLst>
                                          <p:attrName>style.rotation</p:attrName>
                                        </p:attrNameLst>
                                      </p:cBhvr>
                                      <p:tavLst>
                                        <p:tav tm="0">
                                          <p:val>
                                            <p:fltVal val="-90"/>
                                          </p:val>
                                        </p:tav>
                                        <p:tav tm="100000">
                                          <p:val>
                                            <p:fltVal val="0"/>
                                          </p:val>
                                        </p:tav>
                                      </p:tavLst>
                                    </p:anim>
                                    <p:anim calcmode="lin" valueType="num">
                                      <p:cBhvr>
                                        <p:cTn id="9" dur="800" decel="100000" fill="hold"/>
                                        <p:tgtEl>
                                          <p:spTgt spid="64514"/>
                                        </p:tgtEl>
                                        <p:attrNameLst>
                                          <p:attrName>ppt_x</p:attrName>
                                        </p:attrNameLst>
                                      </p:cBhvr>
                                      <p:tavLst>
                                        <p:tav tm="0">
                                          <p:val>
                                            <p:strVal val="#ppt_x+0.4"/>
                                          </p:val>
                                        </p:tav>
                                        <p:tav tm="100000">
                                          <p:val>
                                            <p:strVal val="#ppt_x-0.05"/>
                                          </p:val>
                                        </p:tav>
                                      </p:tavLst>
                                    </p:anim>
                                    <p:anim calcmode="lin" valueType="num">
                                      <p:cBhvr>
                                        <p:cTn id="10" dur="800" decel="100000" fill="hold"/>
                                        <p:tgtEl>
                                          <p:spTgt spid="645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45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451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64515"/>
                                        </p:tgtEl>
                                        <p:attrNameLst>
                                          <p:attrName>style.visibility</p:attrName>
                                        </p:attrNameLst>
                                      </p:cBhvr>
                                      <p:to>
                                        <p:strVal val="visible"/>
                                      </p:to>
                                    </p:set>
                                    <p:animEffect transition="in" filter="fade">
                                      <p:cBhvr>
                                        <p:cTn id="17" dur="1000"/>
                                        <p:tgtEl>
                                          <p:spTgt spid="64515"/>
                                        </p:tgtEl>
                                      </p:cBhvr>
                                    </p:animEffect>
                                    <p:anim calcmode="lin" valueType="num">
                                      <p:cBhvr>
                                        <p:cTn id="18" dur="1000" fill="hold"/>
                                        <p:tgtEl>
                                          <p:spTgt spid="64515"/>
                                        </p:tgtEl>
                                        <p:attrNameLst>
                                          <p:attrName>ppt_x</p:attrName>
                                        </p:attrNameLst>
                                      </p:cBhvr>
                                      <p:tavLst>
                                        <p:tav tm="0">
                                          <p:val>
                                            <p:strVal val="#ppt_x"/>
                                          </p:val>
                                        </p:tav>
                                        <p:tav tm="100000">
                                          <p:val>
                                            <p:strVal val="#ppt_x"/>
                                          </p:val>
                                        </p:tav>
                                      </p:tavLst>
                                    </p:anim>
                                    <p:anim calcmode="lin" valueType="num">
                                      <p:cBhvr>
                                        <p:cTn id="19" dur="1000" fill="hold"/>
                                        <p:tgtEl>
                                          <p:spTgt spid="645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P spid="64515"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5486400"/>
            <a:ext cx="8183880" cy="1051560"/>
          </a:xfrm>
        </p:spPr>
        <p:txBody>
          <a:bodyPr/>
          <a:lstStyle/>
          <a:p>
            <a:r>
              <a:rPr lang="en-US" sz="3600" b="1" dirty="0"/>
              <a:t>Traveling by Car</a:t>
            </a:r>
          </a:p>
        </p:txBody>
      </p:sp>
      <p:sp>
        <p:nvSpPr>
          <p:cNvPr id="16387" name="Rectangle 3"/>
          <p:cNvSpPr>
            <a:spLocks noGrp="1" noChangeArrowheads="1"/>
          </p:cNvSpPr>
          <p:nvPr>
            <p:ph idx="1"/>
          </p:nvPr>
        </p:nvSpPr>
        <p:spPr>
          <a:xfrm>
            <a:off x="609600" y="533400"/>
            <a:ext cx="8077200" cy="5638800"/>
          </a:xfrm>
        </p:spPr>
        <p:txBody>
          <a:bodyPr/>
          <a:lstStyle/>
          <a:p>
            <a:r>
              <a:rPr lang="en-US" sz="2800" dirty="0" smtClean="0"/>
              <a:t>Largest </a:t>
            </a:r>
            <a:r>
              <a:rPr lang="en-US" sz="2800" dirty="0"/>
              <a:t>segment of ground transportation</a:t>
            </a:r>
          </a:p>
          <a:p>
            <a:r>
              <a:rPr lang="en-US" sz="2800" dirty="0"/>
              <a:t>Creates accessibility to remote locations</a:t>
            </a:r>
          </a:p>
          <a:p>
            <a:r>
              <a:rPr lang="en-US" sz="2800" dirty="0" smtClean="0"/>
              <a:t>~5,000 </a:t>
            </a:r>
            <a:r>
              <a:rPr lang="en-US" sz="2800" dirty="0"/>
              <a:t>rental companies in the U.S.:</a:t>
            </a:r>
          </a:p>
          <a:p>
            <a:pPr lvl="1"/>
            <a:r>
              <a:rPr lang="en-US" sz="2400" dirty="0"/>
              <a:t>75% of car rentals take place at airports</a:t>
            </a:r>
          </a:p>
          <a:p>
            <a:pPr lvl="1"/>
            <a:r>
              <a:rPr lang="en-US" sz="2400" dirty="0"/>
              <a:t>The top </a:t>
            </a:r>
            <a:r>
              <a:rPr lang="en-US" sz="2400" dirty="0" smtClean="0"/>
              <a:t>rental </a:t>
            </a:r>
            <a:r>
              <a:rPr lang="en-US" sz="2400" dirty="0"/>
              <a:t>car company agencies in the United States are Hertz, </a:t>
            </a:r>
            <a:r>
              <a:rPr lang="en-US" sz="2400" dirty="0" smtClean="0"/>
              <a:t>Avis, and Budget</a:t>
            </a:r>
          </a:p>
          <a:p>
            <a:pPr lvl="1"/>
            <a:r>
              <a:rPr lang="en-US" dirty="0" smtClean="0"/>
              <a:t>Rentals available from discount </a:t>
            </a:r>
            <a:r>
              <a:rPr lang="en-US" dirty="0" err="1" smtClean="0"/>
              <a:t>ticketer’s</a:t>
            </a:r>
            <a:endParaRPr lang="en-US" dirty="0" smtClean="0"/>
          </a:p>
          <a:p>
            <a:r>
              <a:rPr lang="en-US" sz="2800" dirty="0" smtClean="0"/>
              <a:t>Challenges to traveling by car</a:t>
            </a:r>
          </a:p>
          <a:p>
            <a:pPr lvl="1"/>
            <a:r>
              <a:rPr lang="en-US" dirty="0" smtClean="0"/>
              <a:t>Gas price increases</a:t>
            </a:r>
          </a:p>
          <a:p>
            <a:pPr lvl="1"/>
            <a:r>
              <a:rPr lang="en-US" sz="2400" dirty="0" smtClean="0"/>
              <a:t>Distance to destination</a:t>
            </a:r>
          </a:p>
          <a:p>
            <a:pPr lvl="1"/>
            <a:r>
              <a:rPr lang="en-US" dirty="0" smtClean="0"/>
              <a:t>Rental Car Consolidation in 2012</a:t>
            </a:r>
            <a:endParaRPr lang="en-US" sz="2400" dirty="0"/>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1026"/>
          <p:cNvSpPr>
            <a:spLocks noGrp="1" noChangeArrowheads="1"/>
          </p:cNvSpPr>
          <p:nvPr>
            <p:ph type="title"/>
          </p:nvPr>
        </p:nvSpPr>
        <p:spPr>
          <a:xfrm>
            <a:off x="381000" y="5410200"/>
            <a:ext cx="8229600" cy="1143000"/>
          </a:xfrm>
        </p:spPr>
        <p:txBody>
          <a:bodyPr/>
          <a:lstStyle/>
          <a:p>
            <a:r>
              <a:rPr lang="en-US" sz="3600" b="1" dirty="0"/>
              <a:t>Traveling by Bus </a:t>
            </a:r>
          </a:p>
        </p:txBody>
      </p:sp>
      <p:sp>
        <p:nvSpPr>
          <p:cNvPr id="17411" name="Rectangle 1027"/>
          <p:cNvSpPr>
            <a:spLocks noGrp="1" noChangeArrowheads="1"/>
          </p:cNvSpPr>
          <p:nvPr>
            <p:ph idx="1"/>
          </p:nvPr>
        </p:nvSpPr>
        <p:spPr>
          <a:xfrm>
            <a:off x="457200" y="990600"/>
            <a:ext cx="8305800" cy="4648200"/>
          </a:xfrm>
        </p:spPr>
        <p:txBody>
          <a:bodyPr/>
          <a:lstStyle/>
          <a:p>
            <a:r>
              <a:rPr lang="en-US" dirty="0"/>
              <a:t>Convenient and economic mode of travel</a:t>
            </a:r>
          </a:p>
          <a:p>
            <a:r>
              <a:rPr lang="en-US" dirty="0"/>
              <a:t>Allows travelers to relax </a:t>
            </a:r>
            <a:r>
              <a:rPr lang="en-US" dirty="0" smtClean="0"/>
              <a:t>&amp; enjoy </a:t>
            </a:r>
            <a:r>
              <a:rPr lang="en-US" dirty="0"/>
              <a:t>the ride</a:t>
            </a:r>
          </a:p>
          <a:p>
            <a:r>
              <a:rPr lang="en-US" dirty="0"/>
              <a:t>Types of bus service:</a:t>
            </a:r>
          </a:p>
          <a:p>
            <a:pPr lvl="1"/>
            <a:r>
              <a:rPr lang="en-US" dirty="0"/>
              <a:t>Local, charter, tour, commuter, airport, urban, and rapid transit</a:t>
            </a:r>
          </a:p>
          <a:p>
            <a:pPr lvl="1"/>
            <a:r>
              <a:rPr lang="en-US" dirty="0"/>
              <a:t>The largest and most recognized is the Gray Line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800" decel="100000"/>
                                        <p:tgtEl>
                                          <p:spTgt spid="17410"/>
                                        </p:tgtEl>
                                      </p:cBhvr>
                                    </p:animEffect>
                                    <p:anim calcmode="lin" valueType="num">
                                      <p:cBhvr>
                                        <p:cTn id="8" dur="800" decel="100000" fill="hold"/>
                                        <p:tgtEl>
                                          <p:spTgt spid="17410"/>
                                        </p:tgtEl>
                                        <p:attrNameLst>
                                          <p:attrName>style.rotation</p:attrName>
                                        </p:attrNameLst>
                                      </p:cBhvr>
                                      <p:tavLst>
                                        <p:tav tm="0">
                                          <p:val>
                                            <p:fltVal val="-90"/>
                                          </p:val>
                                        </p:tav>
                                        <p:tav tm="100000">
                                          <p:val>
                                            <p:fltVal val="0"/>
                                          </p:val>
                                        </p:tav>
                                      </p:tavLst>
                                    </p:anim>
                                    <p:anim calcmode="lin" valueType="num">
                                      <p:cBhvr>
                                        <p:cTn id="9" dur="800" decel="100000" fill="hold"/>
                                        <p:tgtEl>
                                          <p:spTgt spid="17410"/>
                                        </p:tgtEl>
                                        <p:attrNameLst>
                                          <p:attrName>ppt_x</p:attrName>
                                        </p:attrNameLst>
                                      </p:cBhvr>
                                      <p:tavLst>
                                        <p:tav tm="0">
                                          <p:val>
                                            <p:strVal val="#ppt_x+0.4"/>
                                          </p:val>
                                        </p:tav>
                                        <p:tav tm="100000">
                                          <p:val>
                                            <p:strVal val="#ppt_x-0.05"/>
                                          </p:val>
                                        </p:tav>
                                      </p:tavLst>
                                    </p:anim>
                                    <p:anim calcmode="lin" valueType="num">
                                      <p:cBhvr>
                                        <p:cTn id="10" dur="800" decel="100000" fill="hold"/>
                                        <p:tgtEl>
                                          <p:spTgt spid="1741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41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41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7411"/>
                                        </p:tgtEl>
                                        <p:attrNameLst>
                                          <p:attrName>style.visibility</p:attrName>
                                        </p:attrNameLst>
                                      </p:cBhvr>
                                      <p:to>
                                        <p:strVal val="visible"/>
                                      </p:to>
                                    </p:set>
                                    <p:animEffect transition="in" filter="fade">
                                      <p:cBhvr>
                                        <p:cTn id="17" dur="1000"/>
                                        <p:tgtEl>
                                          <p:spTgt spid="17411"/>
                                        </p:tgtEl>
                                      </p:cBhvr>
                                    </p:animEffect>
                                    <p:anim calcmode="lin" valueType="num">
                                      <p:cBhvr>
                                        <p:cTn id="18" dur="1000" fill="hold"/>
                                        <p:tgtEl>
                                          <p:spTgt spid="17411"/>
                                        </p:tgtEl>
                                        <p:attrNameLst>
                                          <p:attrName>ppt_x</p:attrName>
                                        </p:attrNameLst>
                                      </p:cBhvr>
                                      <p:tavLst>
                                        <p:tav tm="0">
                                          <p:val>
                                            <p:strVal val="#ppt_x"/>
                                          </p:val>
                                        </p:tav>
                                        <p:tav tm="100000">
                                          <p:val>
                                            <p:strVal val="#ppt_x"/>
                                          </p:val>
                                        </p:tav>
                                      </p:tavLst>
                                    </p:anim>
                                    <p:anim calcmode="lin" valueType="num">
                                      <p:cBhvr>
                                        <p:cTn id="19" dur="1000" fill="hold"/>
                                        <p:tgtEl>
                                          <p:spTgt spid="174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81000" y="5334000"/>
            <a:ext cx="8229600" cy="1143000"/>
          </a:xfrm>
        </p:spPr>
        <p:txBody>
          <a:bodyPr>
            <a:normAutofit/>
          </a:bodyPr>
          <a:lstStyle/>
          <a:p>
            <a:r>
              <a:rPr lang="en-US" sz="3600" b="1" dirty="0">
                <a:hlinkClick r:id="rId3"/>
              </a:rPr>
              <a:t>Air </a:t>
            </a:r>
            <a:r>
              <a:rPr lang="en-US" sz="3600" b="1" dirty="0" smtClean="0">
                <a:hlinkClick r:id="rId3"/>
              </a:rPr>
              <a:t>Travel</a:t>
            </a:r>
            <a:r>
              <a:rPr lang="en-US" dirty="0" smtClean="0"/>
              <a:t> </a:t>
            </a:r>
            <a:r>
              <a:rPr lang="en-US" sz="1800" dirty="0" smtClean="0"/>
              <a:t>Source: http://www.transtats.bts.gov/</a:t>
            </a:r>
            <a:endParaRPr lang="en-US" sz="1800" b="1" dirty="0"/>
          </a:p>
        </p:txBody>
      </p:sp>
      <p:graphicFrame>
        <p:nvGraphicFramePr>
          <p:cNvPr id="5" name="Content Placeholder 4"/>
          <p:cNvGraphicFramePr>
            <a:graphicFrameLocks noGrp="1"/>
          </p:cNvGraphicFramePr>
          <p:nvPr>
            <p:ph idx="1"/>
          </p:nvPr>
        </p:nvGraphicFramePr>
        <p:xfrm>
          <a:off x="457199" y="518160"/>
          <a:ext cx="8305801" cy="5425440"/>
        </p:xfrm>
        <a:graphic>
          <a:graphicData uri="http://schemas.openxmlformats.org/drawingml/2006/table">
            <a:tbl>
              <a:tblPr/>
              <a:tblGrid>
                <a:gridCol w="4152901"/>
                <a:gridCol w="1410419"/>
                <a:gridCol w="1332062"/>
                <a:gridCol w="1410419"/>
              </a:tblGrid>
              <a:tr h="304801">
                <a:tc gridSpan="4">
                  <a:txBody>
                    <a:bodyPr/>
                    <a:lstStyle/>
                    <a:p>
                      <a:pPr marL="0" marR="0">
                        <a:spcBef>
                          <a:spcPts val="0"/>
                        </a:spcBef>
                        <a:spcAft>
                          <a:spcPts val="0"/>
                        </a:spcAft>
                      </a:pPr>
                      <a:r>
                        <a:rPr lang="en-US" sz="2800" dirty="0">
                          <a:latin typeface="Times New Roman"/>
                          <a:ea typeface="Times New Roman"/>
                          <a:cs typeface="Times New Roman"/>
                        </a:rPr>
                        <a:t>Airline Activity : National Summary (U.S. Flights)</a:t>
                      </a:r>
                      <a:endParaRPr lang="en-US" sz="2400" dirty="0">
                        <a:latin typeface="Calibri"/>
                        <a:ea typeface="Calibri"/>
                        <a:cs typeface="Times New Roman"/>
                      </a:endParaRPr>
                    </a:p>
                  </a:txBody>
                  <a:tcPr marL="118745" marR="0" marT="0" marB="0" anchor="ctr">
                    <a:lnL>
                      <a:noFill/>
                    </a:lnL>
                    <a:lnR>
                      <a:noFill/>
                    </a:lnR>
                    <a:lnT w="12700" cap="flat" cmpd="sng" algn="ctr">
                      <a:solidFill>
                        <a:srgbClr val="FFFFFF"/>
                      </a:solidFill>
                      <a:prstDash val="solid"/>
                      <a:round/>
                      <a:headEnd type="none" w="med" len="med"/>
                      <a:tailEnd type="none" w="med" len="med"/>
                    </a:lnT>
                    <a:lnB>
                      <a:noFill/>
                    </a:lnB>
                    <a:solidFill>
                      <a:srgbClr val="76A6D2"/>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609600">
                <a:tc>
                  <a:txBody>
                    <a:bodyPr/>
                    <a:lstStyle/>
                    <a:p>
                      <a:pPr marL="0" marR="0">
                        <a:spcBef>
                          <a:spcPts val="0"/>
                        </a:spcBef>
                        <a:spcAft>
                          <a:spcPts val="0"/>
                        </a:spcAft>
                      </a:pPr>
                      <a:r>
                        <a:rPr lang="en-US" sz="2800" dirty="0">
                          <a:latin typeface="Times New Roman"/>
                          <a:ea typeface="Times New Roman"/>
                          <a:cs typeface="Times New Roman"/>
                        </a:rPr>
                        <a:t> </a:t>
                      </a:r>
                      <a:endParaRPr lang="en-US" sz="2400" dirty="0">
                        <a:latin typeface="Calibri"/>
                        <a:ea typeface="Calibri"/>
                        <a:cs typeface="Times New Roman"/>
                      </a:endParaRPr>
                    </a:p>
                  </a:txBody>
                  <a:tcPr marL="118745" marR="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2013 * </a:t>
                      </a:r>
                      <a:endParaRPr lang="en-US" sz="2400" dirty="0">
                        <a:latin typeface="Calibri"/>
                        <a:ea typeface="Calibri"/>
                        <a:cs typeface="Times New Roman"/>
                      </a:endParaRPr>
                    </a:p>
                  </a:txBody>
                  <a:tcPr marL="0" marR="596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2014 * </a:t>
                      </a:r>
                      <a:endParaRPr lang="en-US" sz="2400" dirty="0">
                        <a:latin typeface="Calibri"/>
                        <a:ea typeface="Calibri"/>
                        <a:cs typeface="Times New Roman"/>
                      </a:endParaRPr>
                    </a:p>
                  </a:txBody>
                  <a:tcPr marL="0" marR="59690" marT="0" marB="0" anchor="ctr">
                    <a:lnL>
                      <a:noFill/>
                    </a:lnL>
                    <a:lnR>
                      <a:noFill/>
                    </a:lnR>
                    <a:lnT>
                      <a:noFill/>
                    </a:lnT>
                    <a:lnB>
                      <a:noFill/>
                    </a:lnB>
                  </a:tcPr>
                </a:tc>
                <a:tc>
                  <a:txBody>
                    <a:bodyPr/>
                    <a:lstStyle/>
                    <a:p>
                      <a:pPr marL="0" marR="0" algn="ctr">
                        <a:spcBef>
                          <a:spcPts val="0"/>
                        </a:spcBef>
                        <a:spcAft>
                          <a:spcPts val="0"/>
                        </a:spcAft>
                      </a:pPr>
                      <a:r>
                        <a:rPr lang="en-US" sz="2800">
                          <a:latin typeface="Times New Roman"/>
                          <a:ea typeface="Times New Roman"/>
                          <a:cs typeface="Times New Roman"/>
                        </a:rPr>
                        <a:t>Change</a:t>
                      </a:r>
                      <a:endParaRPr lang="en-US" sz="2400">
                        <a:latin typeface="Calibri"/>
                        <a:ea typeface="Calibri"/>
                        <a:cs typeface="Times New Roman"/>
                      </a:endParaRPr>
                    </a:p>
                  </a:txBody>
                  <a:tcPr marL="0" marR="59690" marT="0" marB="0" anchor="ctr">
                    <a:lnL>
                      <a:noFill/>
                    </a:lnL>
                    <a:lnR>
                      <a:noFill/>
                    </a:lnR>
                    <a:lnT>
                      <a:noFill/>
                    </a:lnT>
                    <a:lnB>
                      <a:noFill/>
                    </a:lnB>
                  </a:tcPr>
                </a:tc>
              </a:tr>
              <a:tr h="609600">
                <a:tc>
                  <a:txBody>
                    <a:bodyPr/>
                    <a:lstStyle/>
                    <a:p>
                      <a:pPr marL="0" marR="0">
                        <a:spcBef>
                          <a:spcPts val="0"/>
                        </a:spcBef>
                        <a:spcAft>
                          <a:spcPts val="0"/>
                        </a:spcAft>
                      </a:pPr>
                      <a:r>
                        <a:rPr lang="en-US" sz="2800" b="1" dirty="0">
                          <a:latin typeface="Times New Roman"/>
                          <a:ea typeface="Times New Roman"/>
                          <a:cs typeface="Times New Roman"/>
                        </a:rPr>
                        <a:t>Enplaned Passengers (million)</a:t>
                      </a:r>
                      <a:endParaRPr lang="en-US" sz="2400" dirty="0">
                        <a:latin typeface="Calibri"/>
                        <a:ea typeface="Calibri"/>
                        <a:cs typeface="Times New Roman"/>
                      </a:endParaRPr>
                    </a:p>
                  </a:txBody>
                  <a:tcPr marL="59690" marR="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643</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651</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a:latin typeface="Times New Roman"/>
                          <a:ea typeface="Times New Roman"/>
                          <a:cs typeface="Times New Roman"/>
                        </a:rPr>
                        <a:t>1.2%</a:t>
                      </a:r>
                      <a:endParaRPr lang="en-US" sz="2400">
                        <a:latin typeface="Calibri"/>
                        <a:ea typeface="Calibri"/>
                        <a:cs typeface="Times New Roman"/>
                      </a:endParaRPr>
                    </a:p>
                  </a:txBody>
                  <a:tcPr marL="0" marR="237490" marT="0" marB="0" anchor="ctr">
                    <a:lnL>
                      <a:noFill/>
                    </a:lnL>
                    <a:lnR>
                      <a:noFill/>
                    </a:lnR>
                    <a:lnT>
                      <a:noFill/>
                    </a:lnT>
                    <a:lnB>
                      <a:noFill/>
                    </a:lnB>
                  </a:tcPr>
                </a:tc>
              </a:tr>
              <a:tr h="914400">
                <a:tc>
                  <a:txBody>
                    <a:bodyPr/>
                    <a:lstStyle/>
                    <a:p>
                      <a:pPr marL="0" marR="0">
                        <a:spcBef>
                          <a:spcPts val="0"/>
                        </a:spcBef>
                        <a:spcAft>
                          <a:spcPts val="0"/>
                        </a:spcAft>
                      </a:pPr>
                      <a:r>
                        <a:rPr lang="en-US" sz="2800" b="1" dirty="0">
                          <a:latin typeface="Times New Roman"/>
                          <a:ea typeface="Times New Roman"/>
                          <a:cs typeface="Times New Roman"/>
                        </a:rPr>
                        <a:t>Departures (000)</a:t>
                      </a:r>
                      <a:endParaRPr lang="en-US" sz="2400" dirty="0">
                        <a:latin typeface="Calibri"/>
                        <a:ea typeface="Calibri"/>
                        <a:cs typeface="Times New Roman"/>
                      </a:endParaRPr>
                    </a:p>
                  </a:txBody>
                  <a:tcPr marL="59690" marR="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8,766</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8,591</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a:latin typeface="Times New Roman"/>
                          <a:ea typeface="Times New Roman"/>
                          <a:cs typeface="Times New Roman"/>
                        </a:rPr>
                        <a:t>-2.0%</a:t>
                      </a:r>
                      <a:endParaRPr lang="en-US" sz="2400">
                        <a:latin typeface="Calibri"/>
                        <a:ea typeface="Calibri"/>
                        <a:cs typeface="Times New Roman"/>
                      </a:endParaRPr>
                    </a:p>
                  </a:txBody>
                  <a:tcPr marL="0" marR="237490" marT="0" marB="0" anchor="ctr">
                    <a:lnL>
                      <a:noFill/>
                    </a:lnL>
                    <a:lnR>
                      <a:noFill/>
                    </a:lnR>
                    <a:lnT>
                      <a:noFill/>
                    </a:lnT>
                    <a:lnB>
                      <a:noFill/>
                    </a:lnB>
                  </a:tcPr>
                </a:tc>
              </a:tr>
              <a:tr h="609600">
                <a:tc>
                  <a:txBody>
                    <a:bodyPr/>
                    <a:lstStyle/>
                    <a:p>
                      <a:pPr marL="0" marR="0">
                        <a:spcBef>
                          <a:spcPts val="0"/>
                        </a:spcBef>
                        <a:spcAft>
                          <a:spcPts val="0"/>
                        </a:spcAft>
                      </a:pPr>
                      <a:r>
                        <a:rPr lang="en-US" sz="2800" b="1" dirty="0">
                          <a:latin typeface="Times New Roman"/>
                          <a:ea typeface="Times New Roman"/>
                          <a:cs typeface="Times New Roman"/>
                        </a:rPr>
                        <a:t>Freight/Mail (million lbs)</a:t>
                      </a:r>
                      <a:endParaRPr lang="en-US" sz="2400" dirty="0">
                        <a:latin typeface="Calibri"/>
                        <a:ea typeface="Calibri"/>
                        <a:cs typeface="Times New Roman"/>
                      </a:endParaRPr>
                    </a:p>
                  </a:txBody>
                  <a:tcPr marL="59690" marR="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19,631</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20,121</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a:latin typeface="Times New Roman"/>
                          <a:ea typeface="Times New Roman"/>
                          <a:cs typeface="Times New Roman"/>
                        </a:rPr>
                        <a:t>2.5%</a:t>
                      </a:r>
                      <a:endParaRPr lang="en-US" sz="2400">
                        <a:latin typeface="Calibri"/>
                        <a:ea typeface="Calibri"/>
                        <a:cs typeface="Times New Roman"/>
                      </a:endParaRPr>
                    </a:p>
                  </a:txBody>
                  <a:tcPr marL="0" marR="237490" marT="0" marB="0" anchor="ctr">
                    <a:lnL>
                      <a:noFill/>
                    </a:lnL>
                    <a:lnR>
                      <a:noFill/>
                    </a:lnR>
                    <a:lnT>
                      <a:noFill/>
                    </a:lnT>
                    <a:lnB>
                      <a:noFill/>
                    </a:lnB>
                  </a:tcPr>
                </a:tc>
              </a:tr>
              <a:tr h="914400">
                <a:tc>
                  <a:txBody>
                    <a:bodyPr/>
                    <a:lstStyle/>
                    <a:p>
                      <a:pPr marL="0" marR="0">
                        <a:spcBef>
                          <a:spcPts val="0"/>
                        </a:spcBef>
                        <a:spcAft>
                          <a:spcPts val="0"/>
                        </a:spcAft>
                      </a:pPr>
                      <a:r>
                        <a:rPr lang="en-US" sz="2800" b="1" dirty="0">
                          <a:latin typeface="Times New Roman"/>
                          <a:ea typeface="Times New Roman"/>
                          <a:cs typeface="Times New Roman"/>
                        </a:rPr>
                        <a:t>Load Factor (%)</a:t>
                      </a:r>
                      <a:endParaRPr lang="en-US" sz="2400" dirty="0">
                        <a:latin typeface="Calibri"/>
                        <a:ea typeface="Calibri"/>
                        <a:cs typeface="Times New Roman"/>
                      </a:endParaRPr>
                    </a:p>
                  </a:txBody>
                  <a:tcPr marL="59690" marR="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83.6</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84.1</a:t>
                      </a:r>
                      <a:endParaRPr lang="en-US" sz="2400" dirty="0">
                        <a:latin typeface="Calibri"/>
                        <a:ea typeface="Calibri"/>
                        <a:cs typeface="Times New Roman"/>
                      </a:endParaRPr>
                    </a:p>
                  </a:txBody>
                  <a:tcPr marL="0" marR="237490" marT="0" marB="0" anchor="ctr">
                    <a:lnL>
                      <a:noFill/>
                    </a:lnL>
                    <a:lnR>
                      <a:noFill/>
                    </a:lnR>
                    <a:lnT>
                      <a:noFill/>
                    </a:lnT>
                    <a:lnB>
                      <a:noFill/>
                    </a:lnB>
                  </a:tcPr>
                </a:tc>
                <a:tc>
                  <a:txBody>
                    <a:bodyPr/>
                    <a:lstStyle/>
                    <a:p>
                      <a:pPr marL="0" marR="0" algn="ctr">
                        <a:spcBef>
                          <a:spcPts val="0"/>
                        </a:spcBef>
                        <a:spcAft>
                          <a:spcPts val="0"/>
                        </a:spcAft>
                      </a:pPr>
                      <a:r>
                        <a:rPr lang="en-US" sz="2800" dirty="0">
                          <a:latin typeface="Times New Roman"/>
                          <a:ea typeface="Times New Roman"/>
                          <a:cs typeface="Times New Roman"/>
                        </a:rPr>
                        <a:t>0.5 points</a:t>
                      </a:r>
                      <a:endParaRPr lang="en-US" sz="2400" dirty="0">
                        <a:latin typeface="Calibri"/>
                        <a:ea typeface="Calibri"/>
                        <a:cs typeface="Times New Roman"/>
                      </a:endParaRPr>
                    </a:p>
                  </a:txBody>
                  <a:tcPr marL="0" marR="237490" marT="0" marB="0" anchor="ctr">
                    <a:lnL>
                      <a:noFill/>
                    </a:lnL>
                    <a:lnR>
                      <a:noFill/>
                    </a:lnR>
                    <a:lnT>
                      <a:noFill/>
                    </a:lnT>
                    <a:lnB>
                      <a:noFill/>
                    </a:lnB>
                  </a:tcPr>
                </a:tc>
              </a:tr>
              <a:tr h="914400">
                <a:tc>
                  <a:txBody>
                    <a:bodyPr/>
                    <a:lstStyle/>
                    <a:p>
                      <a:pPr marL="0" marR="0">
                        <a:spcBef>
                          <a:spcPts val="0"/>
                        </a:spcBef>
                        <a:spcAft>
                          <a:spcPts val="0"/>
                        </a:spcAft>
                      </a:pPr>
                      <a:r>
                        <a:rPr lang="en-US" sz="2800" b="1" dirty="0">
                          <a:latin typeface="Times New Roman"/>
                          <a:ea typeface="Times New Roman"/>
                          <a:cs typeface="Times New Roman"/>
                        </a:rPr>
                        <a:t>Airlines with scheduled service</a:t>
                      </a:r>
                      <a:endParaRPr lang="en-US" sz="2400" dirty="0">
                        <a:latin typeface="Calibri"/>
                        <a:ea typeface="Calibri"/>
                        <a:cs typeface="Times New Roman"/>
                      </a:endParaRPr>
                    </a:p>
                  </a:txBody>
                  <a:tcPr marL="59690" marR="0" marT="0" marB="59690" anchor="ctr">
                    <a:lnL>
                      <a:noFill/>
                    </a:lnL>
                    <a:lnR>
                      <a:noFill/>
                    </a:lnR>
                    <a:lnT>
                      <a:noFill/>
                    </a:lnT>
                    <a:lnB w="12700" cap="flat" cmpd="sng" algn="ctr">
                      <a:solidFill>
                        <a:srgbClr val="808080"/>
                      </a:solidFill>
                      <a:prstDash val="solid"/>
                      <a:round/>
                      <a:headEnd type="none" w="med" len="med"/>
                      <a:tailEnd type="none" w="med" len="med"/>
                    </a:lnB>
                  </a:tcPr>
                </a:tc>
                <a:tc>
                  <a:txBody>
                    <a:bodyPr/>
                    <a:lstStyle/>
                    <a:p>
                      <a:pPr marL="0" marR="0" algn="ctr">
                        <a:spcBef>
                          <a:spcPts val="0"/>
                        </a:spcBef>
                        <a:spcAft>
                          <a:spcPts val="0"/>
                        </a:spcAft>
                      </a:pPr>
                      <a:r>
                        <a:rPr lang="en-US" sz="2800" dirty="0">
                          <a:latin typeface="Times New Roman"/>
                          <a:ea typeface="Times New Roman"/>
                          <a:cs typeface="Times New Roman"/>
                        </a:rPr>
                        <a:t>98</a:t>
                      </a:r>
                      <a:endParaRPr lang="en-US" sz="2400" dirty="0">
                        <a:latin typeface="Calibri"/>
                        <a:ea typeface="Calibri"/>
                        <a:cs typeface="Times New Roman"/>
                      </a:endParaRPr>
                    </a:p>
                  </a:txBody>
                  <a:tcPr marL="0" marR="237490" marT="0" marB="0" anchor="ctr">
                    <a:lnL>
                      <a:noFill/>
                    </a:lnL>
                    <a:lnR>
                      <a:noFill/>
                    </a:lnR>
                    <a:lnT>
                      <a:noFill/>
                    </a:lnT>
                    <a:lnB w="12700" cap="flat" cmpd="sng" algn="ctr">
                      <a:solidFill>
                        <a:srgbClr val="808080"/>
                      </a:solidFill>
                      <a:prstDash val="solid"/>
                      <a:round/>
                      <a:headEnd type="none" w="med" len="med"/>
                      <a:tailEnd type="none" w="med" len="med"/>
                    </a:lnB>
                  </a:tcPr>
                </a:tc>
                <a:tc>
                  <a:txBody>
                    <a:bodyPr/>
                    <a:lstStyle/>
                    <a:p>
                      <a:pPr marL="0" marR="0" algn="ctr">
                        <a:spcBef>
                          <a:spcPts val="0"/>
                        </a:spcBef>
                        <a:spcAft>
                          <a:spcPts val="0"/>
                        </a:spcAft>
                      </a:pPr>
                      <a:r>
                        <a:rPr lang="en-US" sz="2800" dirty="0">
                          <a:latin typeface="Times New Roman"/>
                          <a:ea typeface="Times New Roman"/>
                          <a:cs typeface="Times New Roman"/>
                        </a:rPr>
                        <a:t>96</a:t>
                      </a:r>
                      <a:endParaRPr lang="en-US" sz="2400" dirty="0">
                        <a:latin typeface="Calibri"/>
                        <a:ea typeface="Calibri"/>
                        <a:cs typeface="Times New Roman"/>
                      </a:endParaRPr>
                    </a:p>
                  </a:txBody>
                  <a:tcPr marL="0" marR="237490" marT="0" marB="0" anchor="ctr">
                    <a:lnL>
                      <a:noFill/>
                    </a:lnL>
                    <a:lnR>
                      <a:noFill/>
                    </a:lnR>
                    <a:lnT>
                      <a:noFill/>
                    </a:lnT>
                    <a:lnB w="12700" cap="flat" cmpd="sng" algn="ctr">
                      <a:solidFill>
                        <a:srgbClr val="808080"/>
                      </a:solidFill>
                      <a:prstDash val="solid"/>
                      <a:round/>
                      <a:headEnd type="none" w="med" len="med"/>
                      <a:tailEnd type="none" w="med" len="med"/>
                    </a:lnB>
                  </a:tcPr>
                </a:tc>
                <a:tc>
                  <a:txBody>
                    <a:bodyPr/>
                    <a:lstStyle/>
                    <a:p>
                      <a:pPr marL="0" marR="0" algn="ctr">
                        <a:spcBef>
                          <a:spcPts val="0"/>
                        </a:spcBef>
                        <a:spcAft>
                          <a:spcPts val="0"/>
                        </a:spcAft>
                      </a:pPr>
                      <a:r>
                        <a:rPr lang="en-US" sz="2800" dirty="0">
                          <a:latin typeface="Times New Roman"/>
                          <a:ea typeface="Times New Roman"/>
                          <a:cs typeface="Times New Roman"/>
                        </a:rPr>
                        <a:t>-2.0%</a:t>
                      </a:r>
                      <a:endParaRPr lang="en-US" sz="2400" dirty="0">
                        <a:latin typeface="Calibri"/>
                        <a:ea typeface="Calibri"/>
                        <a:cs typeface="Times New Roman"/>
                      </a:endParaRPr>
                    </a:p>
                  </a:txBody>
                  <a:tcPr marL="0" marR="237490" marT="0" marB="0" anchor="ctr">
                    <a:lnL>
                      <a:noFill/>
                    </a:lnL>
                    <a:lnR>
                      <a:noFill/>
                    </a:lnR>
                    <a:lnT>
                      <a:noFill/>
                    </a:lnT>
                    <a:lnB w="12700" cap="flat" cmpd="sng" algn="ctr">
                      <a:solidFill>
                        <a:srgbClr val="808080"/>
                      </a:solidFill>
                      <a:prstDash val="solid"/>
                      <a:round/>
                      <a:headEnd type="none" w="med" len="med"/>
                      <a:tailEnd type="none" w="med" len="med"/>
                    </a:lnB>
                  </a:tcPr>
                </a:tc>
              </a:tr>
              <a:tr h="167642">
                <a:tc gridSpan="4">
                  <a:txBody>
                    <a:bodyPr/>
                    <a:lstStyle/>
                    <a:p>
                      <a:pPr marL="0" marR="0">
                        <a:spcBef>
                          <a:spcPts val="0"/>
                        </a:spcBef>
                        <a:spcAft>
                          <a:spcPts val="0"/>
                        </a:spcAft>
                      </a:pPr>
                      <a:r>
                        <a:rPr lang="en-US" sz="1200" dirty="0">
                          <a:latin typeface="Times New Roman"/>
                          <a:ea typeface="Times New Roman"/>
                          <a:cs typeface="Times New Roman"/>
                        </a:rPr>
                        <a:t>* 12 months ending June of each year</a:t>
                      </a:r>
                      <a:endParaRPr lang="en-US" sz="1100" dirty="0">
                        <a:latin typeface="Calibri"/>
                        <a:ea typeface="Calibri"/>
                        <a:cs typeface="Times New Roman"/>
                      </a:endParaRPr>
                    </a:p>
                  </a:txBody>
                  <a:tcPr marL="0" marR="0" marT="0" marB="0" anchor="ctr">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800" decel="100000"/>
                                        <p:tgtEl>
                                          <p:spTgt spid="13314"/>
                                        </p:tgtEl>
                                      </p:cBhvr>
                                    </p:animEffect>
                                    <p:anim calcmode="lin" valueType="num">
                                      <p:cBhvr>
                                        <p:cTn id="8" dur="800" decel="100000" fill="hold"/>
                                        <p:tgtEl>
                                          <p:spTgt spid="13314"/>
                                        </p:tgtEl>
                                        <p:attrNameLst>
                                          <p:attrName>style.rotation</p:attrName>
                                        </p:attrNameLst>
                                      </p:cBhvr>
                                      <p:tavLst>
                                        <p:tav tm="0">
                                          <p:val>
                                            <p:fltVal val="-90"/>
                                          </p:val>
                                        </p:tav>
                                        <p:tav tm="100000">
                                          <p:val>
                                            <p:fltVal val="0"/>
                                          </p:val>
                                        </p:tav>
                                      </p:tavLst>
                                    </p:anim>
                                    <p:anim calcmode="lin" valueType="num">
                                      <p:cBhvr>
                                        <p:cTn id="9" dur="800" decel="100000" fill="hold"/>
                                        <p:tgtEl>
                                          <p:spTgt spid="13314"/>
                                        </p:tgtEl>
                                        <p:attrNameLst>
                                          <p:attrName>ppt_x</p:attrName>
                                        </p:attrNameLst>
                                      </p:cBhvr>
                                      <p:tavLst>
                                        <p:tav tm="0">
                                          <p:val>
                                            <p:strVal val="#ppt_x+0.4"/>
                                          </p:val>
                                        </p:tav>
                                        <p:tav tm="100000">
                                          <p:val>
                                            <p:strVal val="#ppt_x-0.05"/>
                                          </p:val>
                                        </p:tav>
                                      </p:tavLst>
                                    </p:anim>
                                    <p:anim calcmode="lin" valueType="num">
                                      <p:cBhvr>
                                        <p:cTn id="10" dur="800" decel="100000" fill="hold"/>
                                        <p:tgtEl>
                                          <p:spTgt spid="133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33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331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381000" y="5334000"/>
            <a:ext cx="8229600" cy="1143000"/>
          </a:xfrm>
        </p:spPr>
        <p:txBody>
          <a:bodyPr/>
          <a:lstStyle/>
          <a:p>
            <a:r>
              <a:rPr lang="en-US" sz="3600" b="1" dirty="0"/>
              <a:t>Air Travel</a:t>
            </a:r>
          </a:p>
        </p:txBody>
      </p:sp>
      <p:sp>
        <p:nvSpPr>
          <p:cNvPr id="63491" name="Rectangle 3"/>
          <p:cNvSpPr>
            <a:spLocks noGrp="1" noChangeArrowheads="1"/>
          </p:cNvSpPr>
          <p:nvPr>
            <p:ph idx="1"/>
          </p:nvPr>
        </p:nvSpPr>
        <p:spPr>
          <a:xfrm>
            <a:off x="533400" y="685800"/>
            <a:ext cx="7924800" cy="5592763"/>
          </a:xfrm>
        </p:spPr>
        <p:txBody>
          <a:bodyPr/>
          <a:lstStyle/>
          <a:p>
            <a:r>
              <a:rPr lang="en-US" dirty="0"/>
              <a:t>Airline alliances will allow </a:t>
            </a:r>
            <a:r>
              <a:rPr lang="en-US" dirty="0" smtClean="0"/>
              <a:t>airlines access </a:t>
            </a:r>
            <a:r>
              <a:rPr lang="en-US" dirty="0"/>
              <a:t>to each other’s “feeder markets” and to resources that will enable them to flourish in what will ultimately be a worldwide deregulation </a:t>
            </a:r>
          </a:p>
          <a:p>
            <a:pPr lvl="1"/>
            <a:r>
              <a:rPr lang="en-US" dirty="0"/>
              <a:t>A feeder market is a market that provides the source—in this case, passengers for the particular destination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fade">
                                      <p:cBhvr>
                                        <p:cTn id="7" dur="800" decel="100000"/>
                                        <p:tgtEl>
                                          <p:spTgt spid="63490"/>
                                        </p:tgtEl>
                                      </p:cBhvr>
                                    </p:animEffect>
                                    <p:anim calcmode="lin" valueType="num">
                                      <p:cBhvr>
                                        <p:cTn id="8" dur="800" decel="100000" fill="hold"/>
                                        <p:tgtEl>
                                          <p:spTgt spid="63490"/>
                                        </p:tgtEl>
                                        <p:attrNameLst>
                                          <p:attrName>style.rotation</p:attrName>
                                        </p:attrNameLst>
                                      </p:cBhvr>
                                      <p:tavLst>
                                        <p:tav tm="0">
                                          <p:val>
                                            <p:fltVal val="-90"/>
                                          </p:val>
                                        </p:tav>
                                        <p:tav tm="100000">
                                          <p:val>
                                            <p:fltVal val="0"/>
                                          </p:val>
                                        </p:tav>
                                      </p:tavLst>
                                    </p:anim>
                                    <p:anim calcmode="lin" valueType="num">
                                      <p:cBhvr>
                                        <p:cTn id="9" dur="800" decel="100000" fill="hold"/>
                                        <p:tgtEl>
                                          <p:spTgt spid="63490"/>
                                        </p:tgtEl>
                                        <p:attrNameLst>
                                          <p:attrName>ppt_x</p:attrName>
                                        </p:attrNameLst>
                                      </p:cBhvr>
                                      <p:tavLst>
                                        <p:tav tm="0">
                                          <p:val>
                                            <p:strVal val="#ppt_x+0.4"/>
                                          </p:val>
                                        </p:tav>
                                        <p:tav tm="100000">
                                          <p:val>
                                            <p:strVal val="#ppt_x-0.05"/>
                                          </p:val>
                                        </p:tav>
                                      </p:tavLst>
                                    </p:anim>
                                    <p:anim calcmode="lin" valueType="num">
                                      <p:cBhvr>
                                        <p:cTn id="10" dur="800" decel="100000" fill="hold"/>
                                        <p:tgtEl>
                                          <p:spTgt spid="6349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349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349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63491"/>
                                        </p:tgtEl>
                                        <p:attrNameLst>
                                          <p:attrName>style.visibility</p:attrName>
                                        </p:attrNameLst>
                                      </p:cBhvr>
                                      <p:to>
                                        <p:strVal val="visible"/>
                                      </p:to>
                                    </p:set>
                                    <p:animEffect transition="in" filter="fade">
                                      <p:cBhvr>
                                        <p:cTn id="17" dur="1000"/>
                                        <p:tgtEl>
                                          <p:spTgt spid="63491"/>
                                        </p:tgtEl>
                                      </p:cBhvr>
                                    </p:animEffect>
                                    <p:anim calcmode="lin" valueType="num">
                                      <p:cBhvr>
                                        <p:cTn id="18" dur="1000" fill="hold"/>
                                        <p:tgtEl>
                                          <p:spTgt spid="63491"/>
                                        </p:tgtEl>
                                        <p:attrNameLst>
                                          <p:attrName>ppt_x</p:attrName>
                                        </p:attrNameLst>
                                      </p:cBhvr>
                                      <p:tavLst>
                                        <p:tav tm="0">
                                          <p:val>
                                            <p:strVal val="#ppt_x"/>
                                          </p:val>
                                        </p:tav>
                                        <p:tav tm="100000">
                                          <p:val>
                                            <p:strVal val="#ppt_x"/>
                                          </p:val>
                                        </p:tav>
                                      </p:tavLst>
                                    </p:anim>
                                    <p:anim calcmode="lin" valueType="num">
                                      <p:cBhvr>
                                        <p:cTn id="19" dur="1000" fill="hold"/>
                                        <p:tgtEl>
                                          <p:spTgt spid="634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533400" y="5867400"/>
            <a:ext cx="8183880" cy="670560"/>
          </a:xfrm>
        </p:spPr>
        <p:txBody>
          <a:bodyPr>
            <a:normAutofit fontScale="90000"/>
          </a:bodyPr>
          <a:lstStyle/>
          <a:p>
            <a:r>
              <a:rPr lang="en-US" sz="3600" b="1" dirty="0" smtClean="0"/>
              <a:t>Hub-and-Spoke </a:t>
            </a:r>
            <a:r>
              <a:rPr lang="en-US" dirty="0" smtClean="0"/>
              <a:t>System; </a:t>
            </a:r>
            <a:r>
              <a:rPr lang="en-US" sz="2700" dirty="0" smtClean="0"/>
              <a:t>Figure 2-2</a:t>
            </a:r>
            <a:endParaRPr lang="en-US" sz="2700" b="1" dirty="0"/>
          </a:p>
        </p:txBody>
      </p:sp>
      <p:pic>
        <p:nvPicPr>
          <p:cNvPr id="69636" name="Picture 4" descr="AAFAQHH0"/>
          <p:cNvPicPr>
            <a:picLocks noChangeAspect="1" noChangeArrowheads="1"/>
          </p:cNvPicPr>
          <p:nvPr/>
        </p:nvPicPr>
        <p:blipFill>
          <a:blip r:embed="rId3" cstate="print"/>
          <a:srcRect/>
          <a:stretch>
            <a:fillRect/>
          </a:stretch>
        </p:blipFill>
        <p:spPr bwMode="auto">
          <a:xfrm>
            <a:off x="409585" y="533400"/>
            <a:ext cx="8295613" cy="5105400"/>
          </a:xfrm>
          <a:prstGeom prst="rect">
            <a:avLst/>
          </a:prstGeom>
          <a:noFill/>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86400"/>
            <a:ext cx="8183880" cy="1051560"/>
          </a:xfrm>
        </p:spPr>
        <p:txBody>
          <a:bodyPr>
            <a:noAutofit/>
          </a:bodyPr>
          <a:lstStyle/>
          <a:p>
            <a:r>
              <a:rPr lang="en-US" dirty="0" smtClean="0"/>
              <a:t>Student Learning Outcomes</a:t>
            </a:r>
            <a:endParaRPr lang="en-US" dirty="0"/>
          </a:p>
        </p:txBody>
      </p:sp>
      <p:sp>
        <p:nvSpPr>
          <p:cNvPr id="3" name="Content Placeholder 2"/>
          <p:cNvSpPr>
            <a:spLocks noGrp="1"/>
          </p:cNvSpPr>
          <p:nvPr>
            <p:ph idx="1"/>
          </p:nvPr>
        </p:nvSpPr>
        <p:spPr>
          <a:xfrm>
            <a:off x="381000" y="530352"/>
            <a:ext cx="8382000" cy="4803648"/>
          </a:xfrm>
        </p:spPr>
        <p:txBody>
          <a:bodyPr>
            <a:noAutofit/>
          </a:bodyPr>
          <a:lstStyle/>
          <a:p>
            <a:r>
              <a:rPr lang="en-US" dirty="0" smtClean="0"/>
              <a:t>Discuss scope of the hospitality and tourism industry </a:t>
            </a:r>
          </a:p>
          <a:p>
            <a:endParaRPr lang="en-US" dirty="0" smtClean="0"/>
          </a:p>
          <a:p>
            <a:r>
              <a:rPr lang="en-US" spc="-100" dirty="0" smtClean="0"/>
              <a:t>Gather information from observation in regard to the hospitality industry from a local, national and global perspective</a:t>
            </a:r>
          </a:p>
          <a:p>
            <a:endParaRPr lang="en-US" spc="-100" dirty="0" smtClean="0"/>
          </a:p>
          <a:p>
            <a:r>
              <a:rPr lang="en-US" spc="-100" dirty="0" smtClean="0"/>
              <a:t>Understand and discuss the roles and responsibilities of key executives and department heads in the hospitality industry </a:t>
            </a: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5334000"/>
            <a:ext cx="8229600" cy="1143000"/>
          </a:xfrm>
        </p:spPr>
        <p:txBody>
          <a:bodyPr/>
          <a:lstStyle/>
          <a:p>
            <a:r>
              <a:rPr lang="en-US" sz="3600" b="1" dirty="0"/>
              <a:t>Hub-and-Spoke System</a:t>
            </a:r>
          </a:p>
        </p:txBody>
      </p:sp>
      <p:sp>
        <p:nvSpPr>
          <p:cNvPr id="14339" name="Rectangle 3"/>
          <p:cNvSpPr>
            <a:spLocks noGrp="1" noChangeArrowheads="1"/>
          </p:cNvSpPr>
          <p:nvPr>
            <p:ph idx="1"/>
          </p:nvPr>
        </p:nvSpPr>
        <p:spPr>
          <a:xfrm>
            <a:off x="457200" y="533400"/>
            <a:ext cx="8153400" cy="5638800"/>
          </a:xfrm>
        </p:spPr>
        <p:txBody>
          <a:bodyPr/>
          <a:lstStyle/>
          <a:p>
            <a:pPr marL="609600" indent="-609600"/>
            <a:r>
              <a:rPr lang="en-US" dirty="0"/>
              <a:t>Enables passengers to travel from one smaller city to another smaller city via a hub or even two hubs</a:t>
            </a:r>
          </a:p>
          <a:p>
            <a:pPr marL="609600" indent="-609600"/>
            <a:r>
              <a:rPr lang="en-US" dirty="0"/>
              <a:t>The hub-and-spoke system has two main benefits: </a:t>
            </a:r>
          </a:p>
          <a:p>
            <a:pPr marL="1133856" lvl="1" indent="-457200"/>
            <a:r>
              <a:rPr lang="en-US" sz="3000" dirty="0" smtClean="0"/>
              <a:t>service </a:t>
            </a:r>
            <a:r>
              <a:rPr lang="en-US" sz="3000" dirty="0"/>
              <a:t>more cities at a lower cost</a:t>
            </a:r>
          </a:p>
          <a:p>
            <a:pPr marL="1133856" lvl="1" indent="-457200"/>
            <a:r>
              <a:rPr lang="en-US" sz="3000" dirty="0" smtClean="0"/>
              <a:t>maximize </a:t>
            </a:r>
            <a:r>
              <a:rPr lang="en-US" sz="3000" dirty="0"/>
              <a:t>passenger loads from small cities, thereby saving fuel</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800" decel="100000"/>
                                        <p:tgtEl>
                                          <p:spTgt spid="14338"/>
                                        </p:tgtEl>
                                      </p:cBhvr>
                                    </p:animEffect>
                                    <p:anim calcmode="lin" valueType="num">
                                      <p:cBhvr>
                                        <p:cTn id="8" dur="800" decel="100000" fill="hold"/>
                                        <p:tgtEl>
                                          <p:spTgt spid="14338"/>
                                        </p:tgtEl>
                                        <p:attrNameLst>
                                          <p:attrName>style.rotation</p:attrName>
                                        </p:attrNameLst>
                                      </p:cBhvr>
                                      <p:tavLst>
                                        <p:tav tm="0">
                                          <p:val>
                                            <p:fltVal val="-90"/>
                                          </p:val>
                                        </p:tav>
                                        <p:tav tm="100000">
                                          <p:val>
                                            <p:fltVal val="0"/>
                                          </p:val>
                                        </p:tav>
                                      </p:tavLst>
                                    </p:anim>
                                    <p:anim calcmode="lin" valueType="num">
                                      <p:cBhvr>
                                        <p:cTn id="9" dur="800" decel="100000" fill="hold"/>
                                        <p:tgtEl>
                                          <p:spTgt spid="14338"/>
                                        </p:tgtEl>
                                        <p:attrNameLst>
                                          <p:attrName>ppt_x</p:attrName>
                                        </p:attrNameLst>
                                      </p:cBhvr>
                                      <p:tavLst>
                                        <p:tav tm="0">
                                          <p:val>
                                            <p:strVal val="#ppt_x+0.4"/>
                                          </p:val>
                                        </p:tav>
                                        <p:tav tm="100000">
                                          <p:val>
                                            <p:strVal val="#ppt_x-0.05"/>
                                          </p:val>
                                        </p:tav>
                                      </p:tavLst>
                                    </p:anim>
                                    <p:anim calcmode="lin" valueType="num">
                                      <p:cBhvr>
                                        <p:cTn id="10" dur="800" decel="100000" fill="hold"/>
                                        <p:tgtEl>
                                          <p:spTgt spid="1433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33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33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4339"/>
                                        </p:tgtEl>
                                        <p:attrNameLst>
                                          <p:attrName>style.visibility</p:attrName>
                                        </p:attrNameLst>
                                      </p:cBhvr>
                                      <p:to>
                                        <p:strVal val="visible"/>
                                      </p:to>
                                    </p:set>
                                    <p:animEffect transition="in" filter="fade">
                                      <p:cBhvr>
                                        <p:cTn id="17" dur="1000"/>
                                        <p:tgtEl>
                                          <p:spTgt spid="14339"/>
                                        </p:tgtEl>
                                      </p:cBhvr>
                                    </p:animEffect>
                                    <p:anim calcmode="lin" valueType="num">
                                      <p:cBhvr>
                                        <p:cTn id="18" dur="1000" fill="hold"/>
                                        <p:tgtEl>
                                          <p:spTgt spid="14339"/>
                                        </p:tgtEl>
                                        <p:attrNameLst>
                                          <p:attrName>ppt_x</p:attrName>
                                        </p:attrNameLst>
                                      </p:cBhvr>
                                      <p:tavLst>
                                        <p:tav tm="0">
                                          <p:val>
                                            <p:strVal val="#ppt_x"/>
                                          </p:val>
                                        </p:tav>
                                        <p:tav tm="100000">
                                          <p:val>
                                            <p:strVal val="#ppt_x"/>
                                          </p:val>
                                        </p:tav>
                                      </p:tavLst>
                                    </p:anim>
                                    <p:anim calcmode="lin" valueType="num">
                                      <p:cBhvr>
                                        <p:cTn id="19" dur="1000" fill="hold"/>
                                        <p:tgtEl>
                                          <p:spTgt spid="143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idx="1"/>
          </p:nvPr>
        </p:nvSpPr>
        <p:spPr>
          <a:xfrm>
            <a:off x="457200" y="533400"/>
            <a:ext cx="8153400" cy="5562600"/>
          </a:xfrm>
        </p:spPr>
        <p:txBody>
          <a:bodyPr/>
          <a:lstStyle/>
          <a:p>
            <a:r>
              <a:rPr lang="en-US" dirty="0" smtClean="0"/>
              <a:t>Connect to </a:t>
            </a:r>
            <a:r>
              <a:rPr lang="en-US" dirty="0" smtClean="0">
                <a:hlinkClick r:id="rId3"/>
              </a:rPr>
              <a:t>United States Department of Transportation</a:t>
            </a:r>
            <a:endParaRPr lang="en-US" dirty="0"/>
          </a:p>
        </p:txBody>
      </p:sp>
      <p:sp>
        <p:nvSpPr>
          <p:cNvPr id="74754" name="Rectangle 2"/>
          <p:cNvSpPr>
            <a:spLocks noGrp="1" noChangeArrowheads="1"/>
          </p:cNvSpPr>
          <p:nvPr>
            <p:ph type="title"/>
          </p:nvPr>
        </p:nvSpPr>
        <p:spPr>
          <a:xfrm>
            <a:off x="457200" y="5410200"/>
            <a:ext cx="8183880" cy="1051560"/>
          </a:xfrm>
        </p:spPr>
        <p:txBody>
          <a:bodyPr>
            <a:normAutofit fontScale="90000"/>
          </a:bodyPr>
          <a:lstStyle/>
          <a:p>
            <a:r>
              <a:rPr lang="en-US" sz="3600" b="1" dirty="0" smtClean="0"/>
              <a:t>So, What Does this Mean </a:t>
            </a:r>
            <a:r>
              <a:rPr lang="en-US" dirty="0" smtClean="0"/>
              <a:t>for Passenger </a:t>
            </a:r>
            <a:r>
              <a:rPr lang="en-US" sz="3600" b="1" dirty="0" smtClean="0"/>
              <a:t>Costs</a:t>
            </a:r>
            <a:endParaRPr lang="en-US" sz="3600" b="1" dirty="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381000" y="5334000"/>
            <a:ext cx="8229600" cy="1143000"/>
          </a:xfrm>
        </p:spPr>
        <p:txBody>
          <a:bodyPr/>
          <a:lstStyle/>
          <a:p>
            <a:r>
              <a:rPr lang="en-US" sz="3600" b="1" dirty="0"/>
              <a:t>Airline Profit and Loss</a:t>
            </a:r>
          </a:p>
        </p:txBody>
      </p:sp>
      <p:sp>
        <p:nvSpPr>
          <p:cNvPr id="75779" name="Rectangle 3"/>
          <p:cNvSpPr>
            <a:spLocks noGrp="1" noChangeArrowheads="1"/>
          </p:cNvSpPr>
          <p:nvPr>
            <p:ph idx="1"/>
          </p:nvPr>
        </p:nvSpPr>
        <p:spPr>
          <a:xfrm>
            <a:off x="914400" y="533400"/>
            <a:ext cx="7315200" cy="5715000"/>
          </a:xfrm>
        </p:spPr>
        <p:txBody>
          <a:bodyPr>
            <a:normAutofit/>
          </a:bodyPr>
          <a:lstStyle/>
          <a:p>
            <a:pPr>
              <a:lnSpc>
                <a:spcPct val="90000"/>
              </a:lnSpc>
            </a:pPr>
            <a:r>
              <a:rPr lang="en-US" sz="2400" b="1" i="1" dirty="0"/>
              <a:t>Fixed costs</a:t>
            </a:r>
            <a:r>
              <a:rPr lang="en-US" sz="2400" i="1" dirty="0"/>
              <a:t> </a:t>
            </a:r>
            <a:r>
              <a:rPr lang="en-US" sz="2400" dirty="0"/>
              <a:t>do not change:</a:t>
            </a:r>
          </a:p>
          <a:p>
            <a:pPr lvl="1">
              <a:lnSpc>
                <a:spcPct val="90000"/>
              </a:lnSpc>
            </a:pPr>
            <a:r>
              <a:rPr lang="en-US" sz="2000" dirty="0"/>
              <a:t>Lease of airplanes, the maintenance of airline-owned or leased terminals, interest on borrowed money, insurance, and pensions </a:t>
            </a:r>
          </a:p>
          <a:p>
            <a:pPr>
              <a:lnSpc>
                <a:spcPct val="90000"/>
              </a:lnSpc>
            </a:pPr>
            <a:r>
              <a:rPr lang="en-US" sz="2400" b="1" i="1" dirty="0"/>
              <a:t>Variable costs</a:t>
            </a:r>
            <a:r>
              <a:rPr lang="en-US" sz="2400" dirty="0"/>
              <a:t> rise and fall:</a:t>
            </a:r>
          </a:p>
          <a:p>
            <a:pPr lvl="1">
              <a:lnSpc>
                <a:spcPct val="90000"/>
              </a:lnSpc>
            </a:pPr>
            <a:r>
              <a:rPr lang="en-US" sz="2000" dirty="0"/>
              <a:t>Wages and salaries, advertising and promotion, fuel costs, passenger food and drink, and landing fees</a:t>
            </a:r>
          </a:p>
          <a:p>
            <a:pPr lvl="1">
              <a:lnSpc>
                <a:spcPct val="90000"/>
              </a:lnSpc>
            </a:pPr>
            <a:r>
              <a:rPr lang="en-US" sz="2000" dirty="0"/>
              <a:t>The biggest single cost for airline operation is labor</a:t>
            </a:r>
            <a:r>
              <a:rPr lang="en-US" sz="2000" dirty="0">
                <a:cs typeface="Arial" charset="0"/>
              </a:rPr>
              <a:t>—</a:t>
            </a:r>
            <a:r>
              <a:rPr lang="en-US" sz="2000" dirty="0"/>
              <a:t>which is typically 30</a:t>
            </a:r>
            <a:r>
              <a:rPr lang="en-US" sz="2000" dirty="0">
                <a:cs typeface="Arial" charset="0"/>
              </a:rPr>
              <a:t>–</a:t>
            </a:r>
            <a:r>
              <a:rPr lang="en-US" sz="2000" dirty="0"/>
              <a:t>45% of total operating costs</a:t>
            </a:r>
          </a:p>
          <a:p>
            <a:pPr>
              <a:lnSpc>
                <a:spcPct val="90000"/>
              </a:lnSpc>
            </a:pPr>
            <a:r>
              <a:rPr lang="en-US" sz="2400" dirty="0"/>
              <a:t>A key statistic in analyzing profitability is the </a:t>
            </a:r>
            <a:r>
              <a:rPr lang="en-US" sz="2400" b="1" dirty="0"/>
              <a:t>load factor</a:t>
            </a:r>
            <a:r>
              <a:rPr lang="en-US" sz="2400" dirty="0">
                <a:cs typeface="Arial" charset="0"/>
              </a:rPr>
              <a:t>—percent </a:t>
            </a:r>
            <a:r>
              <a:rPr lang="en-US" sz="2400" dirty="0"/>
              <a:t>of seats filled on all flights, including planes being flown empty to be in position for the next day’s schedule</a:t>
            </a: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5410200"/>
            <a:ext cx="8183880" cy="1051560"/>
          </a:xfrm>
        </p:spPr>
        <p:txBody>
          <a:bodyPr/>
          <a:lstStyle/>
          <a:p>
            <a:r>
              <a:rPr lang="en-US" sz="3600" b="1" dirty="0"/>
              <a:t>Cruise Ships</a:t>
            </a:r>
          </a:p>
        </p:txBody>
      </p:sp>
      <p:sp>
        <p:nvSpPr>
          <p:cNvPr id="72707" name="Rectangle 3"/>
          <p:cNvSpPr>
            <a:spLocks noGrp="1" noChangeArrowheads="1"/>
          </p:cNvSpPr>
          <p:nvPr>
            <p:ph idx="1"/>
          </p:nvPr>
        </p:nvSpPr>
        <p:spPr>
          <a:xfrm>
            <a:off x="609600" y="533400"/>
            <a:ext cx="7848600" cy="5638800"/>
          </a:xfrm>
        </p:spPr>
        <p:txBody>
          <a:bodyPr/>
          <a:lstStyle/>
          <a:p>
            <a:r>
              <a:rPr lang="en-US" dirty="0"/>
              <a:t>The cruise market has increased dramatically in recent years </a:t>
            </a:r>
          </a:p>
          <a:p>
            <a:r>
              <a:rPr lang="en-US" dirty="0"/>
              <a:t>About 9.0 million Americans cruise each year</a:t>
            </a:r>
          </a:p>
          <a:p>
            <a:r>
              <a:rPr lang="en-US" dirty="0"/>
              <a:t>Rates vary from about $95</a:t>
            </a:r>
            <a:r>
              <a:rPr lang="en-US" dirty="0">
                <a:cs typeface="Arial" charset="0"/>
              </a:rPr>
              <a:t>–</a:t>
            </a:r>
            <a:r>
              <a:rPr lang="en-US" dirty="0"/>
              <a:t>$850 per person per </a:t>
            </a:r>
            <a:r>
              <a:rPr lang="en-US" dirty="0" smtClean="0"/>
              <a:t>day</a:t>
            </a:r>
            <a:endParaRPr lang="en-US" dirty="0"/>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533400" y="5410200"/>
            <a:ext cx="8183880" cy="1051560"/>
          </a:xfrm>
        </p:spPr>
        <p:txBody>
          <a:bodyPr/>
          <a:lstStyle/>
          <a:p>
            <a:r>
              <a:rPr lang="en-US" sz="3600" b="1" dirty="0"/>
              <a:t>Cruise Market</a:t>
            </a:r>
          </a:p>
        </p:txBody>
      </p:sp>
      <p:sp>
        <p:nvSpPr>
          <p:cNvPr id="77827" name="Rectangle 3"/>
          <p:cNvSpPr>
            <a:spLocks noGrp="1" noChangeArrowheads="1"/>
          </p:cNvSpPr>
          <p:nvPr>
            <p:ph idx="1"/>
          </p:nvPr>
        </p:nvSpPr>
        <p:spPr>
          <a:xfrm>
            <a:off x="609600" y="609600"/>
            <a:ext cx="7924800" cy="5486400"/>
          </a:xfrm>
        </p:spPr>
        <p:txBody>
          <a:bodyPr>
            <a:normAutofit/>
          </a:bodyPr>
          <a:lstStyle/>
          <a:p>
            <a:pPr>
              <a:lnSpc>
                <a:spcPct val="90000"/>
              </a:lnSpc>
            </a:pPr>
            <a:r>
              <a:rPr lang="en-US" sz="2800" b="1" dirty="0"/>
              <a:t>Mass market</a:t>
            </a:r>
            <a:r>
              <a:rPr lang="en-US" sz="2800" dirty="0"/>
              <a:t>: Consists of people with incomes in the $35,000</a:t>
            </a:r>
            <a:r>
              <a:rPr lang="en-US" sz="2800" dirty="0">
                <a:cs typeface="Arial" charset="0"/>
              </a:rPr>
              <a:t>–</a:t>
            </a:r>
            <a:r>
              <a:rPr lang="en-US" sz="2800" dirty="0"/>
              <a:t>$74,000 range; average cost per person is $95</a:t>
            </a:r>
            <a:r>
              <a:rPr lang="en-US" sz="2800" dirty="0">
                <a:cs typeface="Arial" charset="0"/>
              </a:rPr>
              <a:t>–</a:t>
            </a:r>
            <a:r>
              <a:rPr lang="en-US" sz="2800" dirty="0"/>
              <a:t>$195 per day</a:t>
            </a:r>
          </a:p>
          <a:p>
            <a:pPr>
              <a:lnSpc>
                <a:spcPct val="90000"/>
              </a:lnSpc>
            </a:pPr>
            <a:r>
              <a:rPr lang="en-US" sz="2800" b="1" dirty="0"/>
              <a:t>Middle market</a:t>
            </a:r>
            <a:r>
              <a:rPr lang="en-US" sz="2800" dirty="0"/>
              <a:t>: Consists of people with incomes in the $75,000</a:t>
            </a:r>
            <a:r>
              <a:rPr lang="en-US" sz="2800" dirty="0">
                <a:cs typeface="Arial" charset="0"/>
              </a:rPr>
              <a:t>–</a:t>
            </a:r>
            <a:r>
              <a:rPr lang="en-US" sz="2800" dirty="0"/>
              <a:t>$99,000 range; average cost per person is $175</a:t>
            </a:r>
            <a:r>
              <a:rPr lang="en-US" sz="2800" dirty="0">
                <a:cs typeface="Arial" charset="0"/>
              </a:rPr>
              <a:t>–</a:t>
            </a:r>
            <a:r>
              <a:rPr lang="en-US" sz="2800" dirty="0"/>
              <a:t>$350 per day</a:t>
            </a:r>
          </a:p>
          <a:p>
            <a:pPr>
              <a:lnSpc>
                <a:spcPct val="90000"/>
              </a:lnSpc>
            </a:pPr>
            <a:r>
              <a:rPr lang="en-US" sz="2800" b="1" dirty="0"/>
              <a:t>Luxury market:</a:t>
            </a:r>
            <a:r>
              <a:rPr lang="en-US" sz="2800" dirty="0"/>
              <a:t> Consists of people with incomes higher than $100,000; average cost per person is more than $400 per day</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5425440"/>
            <a:ext cx="8183880" cy="1051560"/>
          </a:xfrm>
        </p:spPr>
        <p:txBody>
          <a:bodyPr/>
          <a:lstStyle/>
          <a:p>
            <a:r>
              <a:rPr lang="en-US" sz="3600" b="1" dirty="0"/>
              <a:t>Cruise Ships</a:t>
            </a:r>
          </a:p>
        </p:txBody>
      </p:sp>
      <p:sp>
        <p:nvSpPr>
          <p:cNvPr id="76803" name="Rectangle 3"/>
          <p:cNvSpPr>
            <a:spLocks noGrp="1" noChangeArrowheads="1"/>
          </p:cNvSpPr>
          <p:nvPr>
            <p:ph idx="1"/>
          </p:nvPr>
        </p:nvSpPr>
        <p:spPr>
          <a:xfrm>
            <a:off x="685800" y="685800"/>
            <a:ext cx="7848600" cy="5211763"/>
          </a:xfrm>
        </p:spPr>
        <p:txBody>
          <a:bodyPr/>
          <a:lstStyle/>
          <a:p>
            <a:r>
              <a:rPr lang="en-US" sz="2800" dirty="0"/>
              <a:t>Most cruise ships sail under foreign flags because they were built abroad for the following reasons:</a:t>
            </a:r>
          </a:p>
          <a:p>
            <a:pPr lvl="1"/>
            <a:r>
              <a:rPr lang="en-US" sz="2400" dirty="0"/>
              <a:t>U.S. labor costs for ships, officers, and crew</a:t>
            </a:r>
            <a:r>
              <a:rPr lang="en-US" sz="2400" dirty="0">
                <a:cs typeface="Arial" charset="0"/>
              </a:rPr>
              <a:t>—</a:t>
            </a:r>
            <a:r>
              <a:rPr lang="en-US" sz="2400" dirty="0"/>
              <a:t>in addition to maritime unions</a:t>
            </a:r>
            <a:r>
              <a:rPr lang="en-US" sz="2400" dirty="0">
                <a:cs typeface="Arial" charset="0"/>
              </a:rPr>
              <a:t>—</a:t>
            </a:r>
            <a:r>
              <a:rPr lang="en-US" sz="2400" dirty="0"/>
              <a:t>are too high to compete in the world market</a:t>
            </a:r>
          </a:p>
          <a:p>
            <a:pPr lvl="1"/>
            <a:r>
              <a:rPr lang="en-US" sz="2400" dirty="0"/>
              <a:t>U.S. ships are not permitted to operate casino-type gambling</a:t>
            </a:r>
          </a:p>
          <a:p>
            <a:pPr lvl="1"/>
            <a:r>
              <a:rPr lang="en-US" sz="2400" dirty="0"/>
              <a:t>Many foreign shipyards are government subsidized to keep workers employed, thereby lowering construction costs</a:t>
            </a: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4800" y="5334000"/>
            <a:ext cx="8229600" cy="1143000"/>
          </a:xfrm>
        </p:spPr>
        <p:txBody>
          <a:bodyPr/>
          <a:lstStyle/>
          <a:p>
            <a:r>
              <a:rPr lang="en-US" sz="3600" b="1" dirty="0"/>
              <a:t>Promoters of Tourism</a:t>
            </a:r>
          </a:p>
        </p:txBody>
      </p:sp>
      <p:sp>
        <p:nvSpPr>
          <p:cNvPr id="22531" name="Rectangle 3"/>
          <p:cNvSpPr>
            <a:spLocks noGrp="1" noChangeArrowheads="1"/>
          </p:cNvSpPr>
          <p:nvPr>
            <p:ph idx="1"/>
          </p:nvPr>
        </p:nvSpPr>
        <p:spPr>
          <a:xfrm>
            <a:off x="533400" y="685800"/>
            <a:ext cx="8077200" cy="5486400"/>
          </a:xfrm>
        </p:spPr>
        <p:txBody>
          <a:bodyPr/>
          <a:lstStyle/>
          <a:p>
            <a:pPr>
              <a:lnSpc>
                <a:spcPct val="80000"/>
              </a:lnSpc>
            </a:pPr>
            <a:r>
              <a:rPr lang="en-US" sz="2800" dirty="0"/>
              <a:t>National Tourism Organization (NTO)</a:t>
            </a:r>
          </a:p>
          <a:p>
            <a:pPr>
              <a:lnSpc>
                <a:spcPct val="80000"/>
              </a:lnSpc>
            </a:pPr>
            <a:r>
              <a:rPr lang="en-US" sz="2800" dirty="0"/>
              <a:t>Travel Industry of America (TIA)</a:t>
            </a:r>
          </a:p>
          <a:p>
            <a:pPr>
              <a:lnSpc>
                <a:spcPct val="80000"/>
              </a:lnSpc>
            </a:pPr>
            <a:r>
              <a:rPr lang="en-US" sz="2800" dirty="0"/>
              <a:t>State tourism offices</a:t>
            </a:r>
          </a:p>
          <a:p>
            <a:pPr>
              <a:lnSpc>
                <a:spcPct val="80000"/>
              </a:lnSpc>
            </a:pPr>
            <a:r>
              <a:rPr lang="en-US" sz="2800" dirty="0"/>
              <a:t>Convention &amp; Visitors Bureaus (CVBs)</a:t>
            </a:r>
          </a:p>
          <a:p>
            <a:pPr>
              <a:lnSpc>
                <a:spcPct val="80000"/>
              </a:lnSpc>
            </a:pPr>
            <a:r>
              <a:rPr lang="en-US" sz="2800" dirty="0"/>
              <a:t>Pacific Area Travel Association (PATA)</a:t>
            </a:r>
          </a:p>
          <a:p>
            <a:pPr>
              <a:lnSpc>
                <a:spcPct val="80000"/>
              </a:lnSpc>
            </a:pPr>
            <a:r>
              <a:rPr lang="en-US" sz="2800" dirty="0"/>
              <a:t>Tour operators</a:t>
            </a:r>
          </a:p>
          <a:p>
            <a:pPr>
              <a:lnSpc>
                <a:spcPct val="80000"/>
              </a:lnSpc>
            </a:pPr>
            <a:r>
              <a:rPr lang="en-US" sz="2800" dirty="0"/>
              <a:t>Travel agencies</a:t>
            </a:r>
          </a:p>
          <a:p>
            <a:pPr>
              <a:lnSpc>
                <a:spcPct val="80000"/>
              </a:lnSpc>
            </a:pPr>
            <a:r>
              <a:rPr lang="en-US" sz="2800" dirty="0"/>
              <a:t>Travel corporations</a:t>
            </a:r>
          </a:p>
          <a:p>
            <a:pPr>
              <a:lnSpc>
                <a:spcPct val="80000"/>
              </a:lnSpc>
            </a:pPr>
            <a:r>
              <a:rPr lang="en-US" sz="2800" dirty="0"/>
              <a:t>Travel and tour wholesalers</a:t>
            </a:r>
          </a:p>
          <a:p>
            <a:pPr>
              <a:lnSpc>
                <a:spcPct val="80000"/>
              </a:lnSpc>
            </a:pPr>
            <a:r>
              <a:rPr lang="en-US" sz="2800" dirty="0"/>
              <a:t>National Office of Tourism</a:t>
            </a:r>
          </a:p>
          <a:p>
            <a:pPr>
              <a:lnSpc>
                <a:spcPct val="80000"/>
              </a:lnSpc>
            </a:pPr>
            <a:r>
              <a:rPr lang="en-US" sz="2800" dirty="0"/>
              <a:t>Destination management companies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fade">
                                      <p:cBhvr>
                                        <p:cTn id="7" dur="800" decel="100000"/>
                                        <p:tgtEl>
                                          <p:spTgt spid="22530"/>
                                        </p:tgtEl>
                                      </p:cBhvr>
                                    </p:animEffect>
                                    <p:anim calcmode="lin" valueType="num">
                                      <p:cBhvr>
                                        <p:cTn id="8" dur="800" decel="100000" fill="hold"/>
                                        <p:tgtEl>
                                          <p:spTgt spid="22530"/>
                                        </p:tgtEl>
                                        <p:attrNameLst>
                                          <p:attrName>style.rotation</p:attrName>
                                        </p:attrNameLst>
                                      </p:cBhvr>
                                      <p:tavLst>
                                        <p:tav tm="0">
                                          <p:val>
                                            <p:fltVal val="-90"/>
                                          </p:val>
                                        </p:tav>
                                        <p:tav tm="100000">
                                          <p:val>
                                            <p:fltVal val="0"/>
                                          </p:val>
                                        </p:tav>
                                      </p:tavLst>
                                    </p:anim>
                                    <p:anim calcmode="lin" valueType="num">
                                      <p:cBhvr>
                                        <p:cTn id="9" dur="800" decel="100000" fill="hold"/>
                                        <p:tgtEl>
                                          <p:spTgt spid="22530"/>
                                        </p:tgtEl>
                                        <p:attrNameLst>
                                          <p:attrName>ppt_x</p:attrName>
                                        </p:attrNameLst>
                                      </p:cBhvr>
                                      <p:tavLst>
                                        <p:tav tm="0">
                                          <p:val>
                                            <p:strVal val="#ppt_x+0.4"/>
                                          </p:val>
                                        </p:tav>
                                        <p:tav tm="100000">
                                          <p:val>
                                            <p:strVal val="#ppt_x-0.05"/>
                                          </p:val>
                                        </p:tav>
                                      </p:tavLst>
                                    </p:anim>
                                    <p:anim calcmode="lin" valueType="num">
                                      <p:cBhvr>
                                        <p:cTn id="10" dur="800" decel="100000" fill="hold"/>
                                        <p:tgtEl>
                                          <p:spTgt spid="2253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253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253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2531"/>
                                        </p:tgtEl>
                                        <p:attrNameLst>
                                          <p:attrName>style.visibility</p:attrName>
                                        </p:attrNameLst>
                                      </p:cBhvr>
                                      <p:to>
                                        <p:strVal val="visible"/>
                                      </p:to>
                                    </p:set>
                                    <p:animEffect transition="in" filter="fade">
                                      <p:cBhvr>
                                        <p:cTn id="17" dur="1000"/>
                                        <p:tgtEl>
                                          <p:spTgt spid="22531"/>
                                        </p:tgtEl>
                                      </p:cBhvr>
                                    </p:animEffect>
                                    <p:anim calcmode="lin" valueType="num">
                                      <p:cBhvr>
                                        <p:cTn id="18" dur="1000" fill="hold"/>
                                        <p:tgtEl>
                                          <p:spTgt spid="22531"/>
                                        </p:tgtEl>
                                        <p:attrNameLst>
                                          <p:attrName>ppt_x</p:attrName>
                                        </p:attrNameLst>
                                      </p:cBhvr>
                                      <p:tavLst>
                                        <p:tav tm="0">
                                          <p:val>
                                            <p:strVal val="#ppt_x"/>
                                          </p:val>
                                        </p:tav>
                                        <p:tav tm="100000">
                                          <p:val>
                                            <p:strVal val="#ppt_x"/>
                                          </p:val>
                                        </p:tav>
                                      </p:tavLst>
                                    </p:anim>
                                    <p:anim calcmode="lin" valueType="num">
                                      <p:cBhvr>
                                        <p:cTn id="19" dur="1000" fill="hold"/>
                                        <p:tgtEl>
                                          <p:spTgt spid="225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10200"/>
            <a:ext cx="8183880" cy="1051560"/>
          </a:xfrm>
        </p:spPr>
        <p:txBody>
          <a:bodyPr/>
          <a:lstStyle/>
          <a:p>
            <a:r>
              <a:rPr lang="en-US" dirty="0" err="1" smtClean="0"/>
              <a:t>NYState</a:t>
            </a:r>
            <a:r>
              <a:rPr lang="en-US" dirty="0" smtClean="0"/>
              <a:t> Tourism</a:t>
            </a:r>
            <a:endParaRPr lang="en-US" dirty="0"/>
          </a:p>
        </p:txBody>
      </p:sp>
      <p:sp>
        <p:nvSpPr>
          <p:cNvPr id="3" name="Content Placeholder 2"/>
          <p:cNvSpPr>
            <a:spLocks noGrp="1"/>
          </p:cNvSpPr>
          <p:nvPr>
            <p:ph idx="1"/>
          </p:nvPr>
        </p:nvSpPr>
        <p:spPr/>
        <p:txBody>
          <a:bodyPr/>
          <a:lstStyle/>
          <a:p>
            <a:r>
              <a:rPr lang="en-US" dirty="0" smtClean="0">
                <a:hlinkClick r:id="rId3"/>
              </a:rPr>
              <a:t>I Love NY </a:t>
            </a:r>
            <a:endParaRPr lang="en-US" dirty="0" smtClean="0"/>
          </a:p>
          <a:p>
            <a:r>
              <a:rPr lang="en-US" dirty="0" smtClean="0">
                <a:hlinkClick r:id="rId4"/>
              </a:rPr>
              <a:t>New York City &amp; Company</a:t>
            </a:r>
            <a:endParaRPr lang="en-US" dirty="0" smtClean="0"/>
          </a:p>
          <a:p>
            <a:r>
              <a:rPr lang="en-US" dirty="0" smtClean="0">
                <a:hlinkClick r:id="rId5"/>
              </a:rPr>
              <a:t>Uncork NY</a:t>
            </a:r>
            <a:endParaRPr lang="en-US" dirty="0" smtClean="0"/>
          </a:p>
          <a:p>
            <a:r>
              <a:rPr lang="en-US" dirty="0" smtClean="0">
                <a:hlinkClick r:id="rId6"/>
              </a:rPr>
              <a:t>The Power of Travel</a:t>
            </a:r>
            <a:endParaRPr lang="en-US" dirty="0" smtClean="0"/>
          </a:p>
          <a:p>
            <a:endParaRPr lang="en-US" dirty="0"/>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81000" y="5334000"/>
            <a:ext cx="8229600" cy="1143000"/>
          </a:xfrm>
        </p:spPr>
        <p:txBody>
          <a:bodyPr>
            <a:normAutofit fontScale="90000"/>
          </a:bodyPr>
          <a:lstStyle/>
          <a:p>
            <a:r>
              <a:rPr lang="en-US" sz="3600" b="1" dirty="0"/>
              <a:t>Social and Cultural Impact of Tourism</a:t>
            </a:r>
          </a:p>
        </p:txBody>
      </p:sp>
      <p:sp>
        <p:nvSpPr>
          <p:cNvPr id="83971" name="Rectangle 3"/>
          <p:cNvSpPr>
            <a:spLocks noGrp="1" noChangeArrowheads="1"/>
          </p:cNvSpPr>
          <p:nvPr>
            <p:ph idx="1"/>
          </p:nvPr>
        </p:nvSpPr>
        <p:spPr>
          <a:xfrm>
            <a:off x="457200" y="533400"/>
            <a:ext cx="8229600" cy="5715000"/>
          </a:xfrm>
        </p:spPr>
        <p:txBody>
          <a:bodyPr/>
          <a:lstStyle/>
          <a:p>
            <a:pPr>
              <a:lnSpc>
                <a:spcPct val="80000"/>
              </a:lnSpc>
            </a:pPr>
            <a:r>
              <a:rPr lang="en-US" sz="2800" dirty="0" smtClean="0"/>
              <a:t>World </a:t>
            </a:r>
            <a:r>
              <a:rPr lang="en-US" sz="2800" dirty="0"/>
              <a:t>tourism organizations recognize that tourism is a means of enhancing international understanding, peace, prosperity, and universal respect for and observance of human rights and fundamental freedom for all</a:t>
            </a:r>
          </a:p>
          <a:p>
            <a:pPr>
              <a:lnSpc>
                <a:spcPct val="80000"/>
              </a:lnSpc>
            </a:pPr>
            <a:r>
              <a:rPr lang="en-US" sz="2800" dirty="0"/>
              <a:t>Provided the number of tourists is manageable and they respect the host community’s </a:t>
            </a:r>
            <a:r>
              <a:rPr lang="en-US" sz="2800" dirty="0" err="1"/>
              <a:t>sociocultural</a:t>
            </a:r>
            <a:r>
              <a:rPr lang="en-US" sz="2800" dirty="0"/>
              <a:t> norms and values, tourism provides an opportunity for social interactions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83970"/>
                                        </p:tgtEl>
                                        <p:attrNameLst>
                                          <p:attrName>style.visibility</p:attrName>
                                        </p:attrNameLst>
                                      </p:cBhvr>
                                      <p:to>
                                        <p:strVal val="visible"/>
                                      </p:to>
                                    </p:set>
                                    <p:animEffect transition="in" filter="fade">
                                      <p:cBhvr>
                                        <p:cTn id="7" dur="800" decel="100000"/>
                                        <p:tgtEl>
                                          <p:spTgt spid="83970"/>
                                        </p:tgtEl>
                                      </p:cBhvr>
                                    </p:animEffect>
                                    <p:anim calcmode="lin" valueType="num">
                                      <p:cBhvr>
                                        <p:cTn id="8" dur="800" decel="100000" fill="hold"/>
                                        <p:tgtEl>
                                          <p:spTgt spid="83970"/>
                                        </p:tgtEl>
                                        <p:attrNameLst>
                                          <p:attrName>style.rotation</p:attrName>
                                        </p:attrNameLst>
                                      </p:cBhvr>
                                      <p:tavLst>
                                        <p:tav tm="0">
                                          <p:val>
                                            <p:fltVal val="-90"/>
                                          </p:val>
                                        </p:tav>
                                        <p:tav tm="100000">
                                          <p:val>
                                            <p:fltVal val="0"/>
                                          </p:val>
                                        </p:tav>
                                      </p:tavLst>
                                    </p:anim>
                                    <p:anim calcmode="lin" valueType="num">
                                      <p:cBhvr>
                                        <p:cTn id="9" dur="800" decel="100000" fill="hold"/>
                                        <p:tgtEl>
                                          <p:spTgt spid="83970"/>
                                        </p:tgtEl>
                                        <p:attrNameLst>
                                          <p:attrName>ppt_x</p:attrName>
                                        </p:attrNameLst>
                                      </p:cBhvr>
                                      <p:tavLst>
                                        <p:tav tm="0">
                                          <p:val>
                                            <p:strVal val="#ppt_x+0.4"/>
                                          </p:val>
                                        </p:tav>
                                        <p:tav tm="100000">
                                          <p:val>
                                            <p:strVal val="#ppt_x-0.05"/>
                                          </p:val>
                                        </p:tav>
                                      </p:tavLst>
                                    </p:anim>
                                    <p:anim calcmode="lin" valueType="num">
                                      <p:cBhvr>
                                        <p:cTn id="10" dur="800" decel="100000" fill="hold"/>
                                        <p:tgtEl>
                                          <p:spTgt spid="8397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397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397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83971">
                                            <p:txEl>
                                              <p:pRg st="0" end="0"/>
                                            </p:txEl>
                                          </p:spTgt>
                                        </p:tgtEl>
                                        <p:attrNameLst>
                                          <p:attrName>style.visibility</p:attrName>
                                        </p:attrNameLst>
                                      </p:cBhvr>
                                      <p:to>
                                        <p:strVal val="visible"/>
                                      </p:to>
                                    </p:set>
                                    <p:animEffect transition="in" filter="fade">
                                      <p:cBhvr>
                                        <p:cTn id="17" dur="1000"/>
                                        <p:tgtEl>
                                          <p:spTgt spid="83971">
                                            <p:txEl>
                                              <p:pRg st="0" end="0"/>
                                            </p:txEl>
                                          </p:spTgt>
                                        </p:tgtEl>
                                      </p:cBhvr>
                                    </p:animEffect>
                                    <p:anim calcmode="lin" valueType="num">
                                      <p:cBhvr>
                                        <p:cTn id="18" dur="1000" fill="hold"/>
                                        <p:tgtEl>
                                          <p:spTgt spid="83971">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839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83971">
                                            <p:txEl>
                                              <p:pRg st="1" end="1"/>
                                            </p:txEl>
                                          </p:spTgt>
                                        </p:tgtEl>
                                        <p:attrNameLst>
                                          <p:attrName>style.visibility</p:attrName>
                                        </p:attrNameLst>
                                      </p:cBhvr>
                                      <p:to>
                                        <p:strVal val="visible"/>
                                      </p:to>
                                    </p:set>
                                    <p:animEffect transition="in" filter="fade">
                                      <p:cBhvr>
                                        <p:cTn id="24" dur="1000"/>
                                        <p:tgtEl>
                                          <p:spTgt spid="83971">
                                            <p:txEl>
                                              <p:pRg st="1" end="1"/>
                                            </p:txEl>
                                          </p:spTgt>
                                        </p:tgtEl>
                                      </p:cBhvr>
                                    </p:animEffect>
                                    <p:anim calcmode="lin" valueType="num">
                                      <p:cBhvr>
                                        <p:cTn id="25" dur="1000" fill="hold"/>
                                        <p:tgtEl>
                                          <p:spTgt spid="83971">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8397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P spid="8397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57200" y="5791200"/>
            <a:ext cx="8183880" cy="1051560"/>
          </a:xfrm>
        </p:spPr>
        <p:txBody>
          <a:bodyPr>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b="1" dirty="0" smtClean="0"/>
              <a:t>Ecotourism: </a:t>
            </a:r>
            <a:br>
              <a:rPr lang="en-US" b="1" dirty="0" smtClean="0"/>
            </a:br>
            <a:r>
              <a:rPr kumimoji="0" lang="en-US" b="1" kern="1200"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“Tourism with a Conscience”</a:t>
            </a:r>
            <a:endParaRPr lang="en-US" dirty="0" smtClean="0"/>
          </a:p>
        </p:txBody>
      </p:sp>
      <p:sp>
        <p:nvSpPr>
          <p:cNvPr id="84995" name="Rectangle 3"/>
          <p:cNvSpPr>
            <a:spLocks noGrp="1" noChangeArrowheads="1"/>
          </p:cNvSpPr>
          <p:nvPr>
            <p:ph idx="1"/>
          </p:nvPr>
        </p:nvSpPr>
        <p:spPr>
          <a:xfrm>
            <a:off x="304800" y="457200"/>
            <a:ext cx="8382000" cy="5715000"/>
          </a:xfrm>
        </p:spPr>
        <p:txBody>
          <a:bodyPr>
            <a:normAutofit fontScale="92500" lnSpcReduction="10000"/>
          </a:bodyPr>
          <a:lstStyle/>
          <a:p>
            <a:pPr>
              <a:lnSpc>
                <a:spcPct val="90000"/>
              </a:lnSpc>
              <a:spcAft>
                <a:spcPts val="600"/>
              </a:spcAft>
            </a:pPr>
            <a:r>
              <a:rPr kumimoji="0" lang="en-US" sz="2800" kern="1200" dirty="0" smtClean="0">
                <a:solidFill>
                  <a:schemeClr val="tx1"/>
                </a:solidFill>
                <a:latin typeface="+mn-lt"/>
                <a:ea typeface="+mn-ea"/>
                <a:cs typeface="+mn-cs"/>
              </a:rPr>
              <a:t>Sustainable Tourism: A Broad Obligation on Society</a:t>
            </a:r>
            <a:endParaRPr lang="en-US" dirty="0" smtClean="0"/>
          </a:p>
          <a:p>
            <a:pPr>
              <a:lnSpc>
                <a:spcPct val="90000"/>
              </a:lnSpc>
              <a:spcAft>
                <a:spcPts val="600"/>
              </a:spcAft>
            </a:pPr>
            <a:r>
              <a:rPr lang="en-US" dirty="0" smtClean="0"/>
              <a:t>Implement and participation in ecotourism activities should follow the following principles:</a:t>
            </a:r>
          </a:p>
          <a:p>
            <a:pPr lvl="1">
              <a:lnSpc>
                <a:spcPct val="90000"/>
              </a:lnSpc>
              <a:spcAft>
                <a:spcPts val="600"/>
              </a:spcAft>
            </a:pPr>
            <a:r>
              <a:rPr lang="en-US" dirty="0" smtClean="0"/>
              <a:t>Minimize impact</a:t>
            </a:r>
          </a:p>
          <a:p>
            <a:pPr lvl="1">
              <a:lnSpc>
                <a:spcPct val="90000"/>
              </a:lnSpc>
              <a:spcAft>
                <a:spcPts val="600"/>
              </a:spcAft>
            </a:pPr>
            <a:r>
              <a:rPr lang="en-US" dirty="0" smtClean="0"/>
              <a:t>Build environmental &amp; cultural awareness &amp; respect</a:t>
            </a:r>
          </a:p>
          <a:p>
            <a:pPr lvl="1">
              <a:lnSpc>
                <a:spcPct val="90000"/>
              </a:lnSpc>
              <a:spcAft>
                <a:spcPts val="600"/>
              </a:spcAft>
            </a:pPr>
            <a:r>
              <a:rPr lang="en-US" dirty="0" smtClean="0"/>
              <a:t>Provide positive experiences for both visitors &amp; hosts</a:t>
            </a:r>
          </a:p>
          <a:p>
            <a:pPr lvl="1">
              <a:lnSpc>
                <a:spcPct val="90000"/>
              </a:lnSpc>
              <a:spcAft>
                <a:spcPts val="600"/>
              </a:spcAft>
            </a:pPr>
            <a:r>
              <a:rPr lang="en-US" dirty="0" smtClean="0"/>
              <a:t>Provide direct financial benefits for conservation</a:t>
            </a:r>
          </a:p>
          <a:p>
            <a:pPr lvl="1">
              <a:lnSpc>
                <a:spcPct val="90000"/>
              </a:lnSpc>
              <a:spcAft>
                <a:spcPts val="600"/>
              </a:spcAft>
            </a:pPr>
            <a:r>
              <a:rPr lang="en-US" dirty="0" smtClean="0"/>
              <a:t>Provide financial benefits &amp; empowerment for local people</a:t>
            </a:r>
          </a:p>
          <a:p>
            <a:pPr lvl="1">
              <a:lnSpc>
                <a:spcPct val="90000"/>
              </a:lnSpc>
              <a:spcAft>
                <a:spcPts val="600"/>
              </a:spcAft>
            </a:pPr>
            <a:r>
              <a:rPr lang="en-US" dirty="0" smtClean="0"/>
              <a:t>Raise sensitivity to host countries’ political, environmental, &amp; social climate</a:t>
            </a:r>
          </a:p>
          <a:p>
            <a:pPr lvl="1">
              <a:lnSpc>
                <a:spcPct val="90000"/>
              </a:lnSpc>
              <a:spcAft>
                <a:spcPts val="600"/>
              </a:spcAft>
            </a:pPr>
            <a:r>
              <a:rPr lang="en-US" dirty="0" smtClean="0"/>
              <a:t>Support international human rights &amp; labor agreements</a:t>
            </a:r>
          </a:p>
          <a:p>
            <a:pPr lvl="1">
              <a:lnSpc>
                <a:spcPct val="90000"/>
              </a:lnSpc>
              <a:spcAft>
                <a:spcPts val="600"/>
              </a:spcAft>
            </a:pPr>
            <a:r>
              <a:rPr lang="en-US" sz="2400" dirty="0" smtClean="0"/>
              <a:t>Ensure viable, long-term economic operations.</a:t>
            </a:r>
            <a:endParaRPr lang="en-US" dirty="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183880" cy="1051560"/>
          </a:xfrm>
        </p:spPr>
        <p:txBody>
          <a:bodyPr/>
          <a:lstStyle/>
          <a:p>
            <a:r>
              <a:rPr lang="en-US" dirty="0" smtClean="0"/>
              <a:t>Review of </a:t>
            </a:r>
            <a:r>
              <a:rPr lang="en-US" baseline="0" dirty="0" smtClean="0"/>
              <a:t>Lecture</a:t>
            </a:r>
            <a:endParaRPr lang="en-US" dirty="0"/>
          </a:p>
        </p:txBody>
      </p:sp>
      <p:sp>
        <p:nvSpPr>
          <p:cNvPr id="3" name="Content Placeholder 2"/>
          <p:cNvSpPr>
            <a:spLocks noGrp="1"/>
          </p:cNvSpPr>
          <p:nvPr>
            <p:ph idx="1"/>
          </p:nvPr>
        </p:nvSpPr>
        <p:spPr>
          <a:xfrm>
            <a:off x="381000" y="530352"/>
            <a:ext cx="8458200" cy="5489448"/>
          </a:xfrm>
        </p:spPr>
        <p:txBody>
          <a:bodyPr>
            <a:normAutofit/>
          </a:bodyPr>
          <a:lstStyle/>
          <a:p>
            <a:r>
              <a:rPr lang="en-US" dirty="0" smtClean="0"/>
              <a:t>Discussion of  NY Times “36 Hours in…”</a:t>
            </a:r>
          </a:p>
          <a:p>
            <a:r>
              <a:rPr lang="en-US" dirty="0" smtClean="0"/>
              <a:t>Review of Industry Leader/ Personal Essay</a:t>
            </a:r>
          </a:p>
          <a:p>
            <a:pPr lvl="1"/>
            <a:r>
              <a:rPr lang="en-US" dirty="0" smtClean="0"/>
              <a:t>Due to my absence on 9/17 this assignment is due 10/1</a:t>
            </a:r>
          </a:p>
          <a:p>
            <a:r>
              <a:rPr lang="en-US" dirty="0" smtClean="0"/>
              <a:t>Tourism: A World Wide Powerhouse of Economic Stimulation</a:t>
            </a:r>
          </a:p>
          <a:p>
            <a:pPr lvl="1"/>
            <a:r>
              <a:rPr lang="en-US" dirty="0" smtClean="0"/>
              <a:t>total number of American jobs supported by travel</a:t>
            </a:r>
          </a:p>
          <a:p>
            <a:pPr lvl="2"/>
            <a:r>
              <a:rPr lang="en-US" b="1" dirty="0" smtClean="0"/>
              <a:t>14.4 million</a:t>
            </a:r>
            <a:endParaRPr lang="en-US" dirty="0" smtClean="0"/>
          </a:p>
          <a:p>
            <a:pPr lvl="1"/>
            <a:r>
              <a:rPr lang="en-US" dirty="0" smtClean="0"/>
              <a:t>number of overseas visitors that create one American job</a:t>
            </a:r>
          </a:p>
          <a:p>
            <a:pPr lvl="2"/>
            <a:r>
              <a:rPr lang="en-US" b="1" dirty="0" smtClean="0"/>
              <a:t>33</a:t>
            </a:r>
            <a:endParaRPr lang="en-US" dirty="0" smtClean="0"/>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5486400"/>
            <a:ext cx="8183880" cy="1051560"/>
          </a:xfrm>
        </p:spPr>
        <p:txBody>
          <a:bodyPr>
            <a:normAutofit fontScale="90000"/>
          </a:bodyPr>
          <a:lstStyle/>
          <a:p>
            <a:r>
              <a:rPr lang="en-US" sz="3600" b="1" dirty="0"/>
              <a:t>Cultural, Heritage, Nature,</a:t>
            </a:r>
            <a:br>
              <a:rPr lang="en-US" sz="3600" b="1" dirty="0"/>
            </a:br>
            <a:r>
              <a:rPr lang="en-US" sz="3600" b="1" dirty="0"/>
              <a:t>and Volunteer Tourism</a:t>
            </a:r>
          </a:p>
        </p:txBody>
      </p:sp>
      <p:sp>
        <p:nvSpPr>
          <p:cNvPr id="87043" name="Rectangle 3"/>
          <p:cNvSpPr>
            <a:spLocks noGrp="1" noChangeArrowheads="1"/>
          </p:cNvSpPr>
          <p:nvPr>
            <p:ph idx="1"/>
          </p:nvPr>
        </p:nvSpPr>
        <p:spPr>
          <a:xfrm>
            <a:off x="533400" y="533400"/>
            <a:ext cx="8153400" cy="5638800"/>
          </a:xfrm>
        </p:spPr>
        <p:txBody>
          <a:bodyPr>
            <a:normAutofit/>
          </a:bodyPr>
          <a:lstStyle/>
          <a:p>
            <a:pPr>
              <a:lnSpc>
                <a:spcPct val="80000"/>
              </a:lnSpc>
            </a:pPr>
            <a:r>
              <a:rPr lang="en-US" sz="2400" b="1" i="1" dirty="0"/>
              <a:t>Culture and</a:t>
            </a:r>
            <a:r>
              <a:rPr lang="en-US" sz="2400" b="1" dirty="0"/>
              <a:t> </a:t>
            </a:r>
            <a:r>
              <a:rPr lang="en-US" sz="2400" b="1" i="1" dirty="0"/>
              <a:t>heritage</a:t>
            </a:r>
            <a:r>
              <a:rPr lang="en-US" sz="2400" i="1" dirty="0"/>
              <a:t> </a:t>
            </a:r>
            <a:r>
              <a:rPr lang="en-US" sz="2400" dirty="0"/>
              <a:t>are “our legacies from the past, what we live with today, and what we pass on to future generations. Our cultures and natural heritages are irreplaceable sources of life and inspiration.”</a:t>
            </a:r>
          </a:p>
          <a:p>
            <a:pPr>
              <a:lnSpc>
                <a:spcPct val="80000"/>
              </a:lnSpc>
            </a:pPr>
            <a:r>
              <a:rPr lang="en-US" sz="2400" b="1" i="1" dirty="0"/>
              <a:t>Cultural tourism</a:t>
            </a:r>
            <a:r>
              <a:rPr lang="en-US" sz="2400" i="1" dirty="0"/>
              <a:t>: </a:t>
            </a:r>
            <a:r>
              <a:rPr lang="en-US" sz="2400" dirty="0"/>
              <a:t>Motivated by interest in cultural events</a:t>
            </a:r>
          </a:p>
          <a:p>
            <a:pPr>
              <a:lnSpc>
                <a:spcPct val="80000"/>
              </a:lnSpc>
            </a:pPr>
            <a:r>
              <a:rPr lang="en-US" sz="2400" b="1" i="1" dirty="0"/>
              <a:t>Heritage tourism:</a:t>
            </a:r>
            <a:r>
              <a:rPr lang="en-US" sz="2400" i="1" dirty="0"/>
              <a:t> M</a:t>
            </a:r>
            <a:r>
              <a:rPr lang="en-US" sz="2400" dirty="0"/>
              <a:t>otivated by historic preservation</a:t>
            </a:r>
          </a:p>
          <a:p>
            <a:pPr>
              <a:lnSpc>
                <a:spcPct val="80000"/>
              </a:lnSpc>
            </a:pPr>
            <a:r>
              <a:rPr lang="en-US" sz="2400" b="1" i="1" dirty="0"/>
              <a:t>Nature tourism:</a:t>
            </a:r>
            <a:r>
              <a:rPr lang="en-US" sz="2400" i="1" dirty="0"/>
              <a:t> M</a:t>
            </a:r>
            <a:r>
              <a:rPr lang="en-US" sz="2400" dirty="0"/>
              <a:t>otivated by nature</a:t>
            </a:r>
          </a:p>
          <a:p>
            <a:pPr>
              <a:lnSpc>
                <a:spcPct val="80000"/>
              </a:lnSpc>
            </a:pPr>
            <a:r>
              <a:rPr lang="en-US" sz="2400" b="1" i="1" dirty="0"/>
              <a:t>Culinary tourism:</a:t>
            </a:r>
            <a:r>
              <a:rPr lang="en-US" sz="2400" i="1" dirty="0"/>
              <a:t> </a:t>
            </a:r>
            <a:r>
              <a:rPr lang="en-US" sz="2400" dirty="0"/>
              <a:t>Culinary adventures are at least a contributing motivation</a:t>
            </a:r>
          </a:p>
          <a:p>
            <a:pPr>
              <a:lnSpc>
                <a:spcPct val="80000"/>
              </a:lnSpc>
            </a:pPr>
            <a:r>
              <a:rPr lang="en-US" sz="2400" b="1" i="1" dirty="0"/>
              <a:t>Volunteer tourism:</a:t>
            </a:r>
            <a:r>
              <a:rPr lang="en-US" sz="2400" i="1" dirty="0"/>
              <a:t> </a:t>
            </a:r>
            <a:r>
              <a:rPr lang="en-US" sz="2400" dirty="0"/>
              <a:t>Motivations include opportunity to travel safely and cheaply and to experience different cultures</a:t>
            </a: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endParaRPr lang="en-US"/>
          </a:p>
        </p:txBody>
      </p:sp>
      <p:pic>
        <p:nvPicPr>
          <p:cNvPr id="2051" name="Picture 3"/>
          <p:cNvPicPr>
            <a:picLocks noChangeAspect="1" noChangeArrowheads="1"/>
          </p:cNvPicPr>
          <p:nvPr/>
        </p:nvPicPr>
        <p:blipFill>
          <a:blip r:embed="rId2" cstate="print"/>
          <a:srcRect/>
          <a:stretch>
            <a:fillRect/>
          </a:stretch>
        </p:blipFill>
        <p:spPr bwMode="auto">
          <a:xfrm>
            <a:off x="0" y="2362201"/>
            <a:ext cx="9196445" cy="4495800"/>
          </a:xfrm>
          <a:prstGeom prst="rect">
            <a:avLst/>
          </a:prstGeom>
          <a:noFill/>
          <a:ln w="9525">
            <a:noFill/>
            <a:miter lim="800000"/>
            <a:headEnd/>
            <a:tailEnd/>
          </a:ln>
        </p:spPr>
      </p:pic>
      <p:sp>
        <p:nvSpPr>
          <p:cNvPr id="7" name="Rectangle 6"/>
          <p:cNvSpPr/>
          <p:nvPr/>
        </p:nvSpPr>
        <p:spPr>
          <a:xfrm>
            <a:off x="228600" y="1099602"/>
            <a:ext cx="8915400" cy="6063198"/>
          </a:xfrm>
          <a:prstGeom prst="rect">
            <a:avLst/>
          </a:prstGeom>
        </p:spPr>
        <p:txBody>
          <a:bodyPr wrap="square">
            <a:spAutoFit/>
          </a:bodyPr>
          <a:lstStyle/>
          <a:p>
            <a:r>
              <a:rPr lang="en-US" sz="3200" dirty="0" smtClean="0">
                <a:solidFill>
                  <a:schemeClr val="bg1"/>
                </a:solidFill>
              </a:rPr>
              <a:t>Why do certain groups of people choose certain vacation experiences?</a:t>
            </a:r>
          </a:p>
          <a:p>
            <a:endParaRPr lang="en-US" sz="1600" dirty="0" smtClean="0">
              <a:solidFill>
                <a:schemeClr val="bg1"/>
              </a:solidFill>
            </a:endParaRPr>
          </a:p>
          <a:p>
            <a:r>
              <a:rPr lang="en-US" sz="2800" dirty="0" smtClean="0"/>
              <a:t>You are a travel provider. Your top client just learned about the initiatives of the World Travel Organization and asked you to design a month long vacation for her. Working in groups…</a:t>
            </a:r>
          </a:p>
          <a:p>
            <a:pPr lvl="1" algn="r"/>
            <a:endParaRPr lang="en-US" sz="1400" dirty="0" smtClean="0"/>
          </a:p>
          <a:p>
            <a:pPr lvl="1" algn="r"/>
            <a:r>
              <a:rPr lang="en-US" sz="2800" dirty="0" smtClean="0"/>
              <a:t>Identify your client’s needs</a:t>
            </a:r>
          </a:p>
          <a:p>
            <a:pPr lvl="1" algn="r"/>
            <a:r>
              <a:rPr lang="en-US" sz="2800" dirty="0" smtClean="0"/>
              <a:t>Design a luxury vacation based on category of tourism</a:t>
            </a:r>
          </a:p>
          <a:p>
            <a:pPr lvl="1" algn="r"/>
            <a:r>
              <a:rPr lang="en-US" sz="2800" dirty="0" smtClean="0"/>
              <a:t>Include 4 terms from the list provided</a:t>
            </a:r>
          </a:p>
          <a:p>
            <a:pPr lvl="1" algn="r"/>
            <a:r>
              <a:rPr lang="en-US" sz="2800" dirty="0" smtClean="0"/>
              <a:t>Money is not a concern...</a:t>
            </a:r>
          </a:p>
          <a:p>
            <a:pPr lvl="1" algn="r"/>
            <a:r>
              <a:rPr lang="en-US" sz="2800" dirty="0" smtClean="0"/>
              <a:t>Report out</a:t>
            </a:r>
          </a:p>
        </p:txBody>
      </p:sp>
      <p:sp>
        <p:nvSpPr>
          <p:cNvPr id="8" name="Title 7"/>
          <p:cNvSpPr>
            <a:spLocks noGrp="1"/>
          </p:cNvSpPr>
          <p:nvPr>
            <p:ph type="ctrTitle" idx="4294967295"/>
          </p:nvPr>
        </p:nvSpPr>
        <p:spPr>
          <a:xfrm>
            <a:off x="304800" y="1"/>
            <a:ext cx="7772400" cy="1066800"/>
          </a:xfrm>
        </p:spPr>
        <p:txBody>
          <a:bodyPr/>
          <a:lstStyle/>
          <a:p>
            <a:r>
              <a:rPr lang="en-US" sz="3600" b="1" kern="1200" dirty="0" smtClean="0">
                <a:solidFill>
                  <a:schemeClr val="accent1"/>
                </a:solidFill>
                <a:effectLst>
                  <a:outerShdw blurRad="50800" dist="38100" algn="tr" rotWithShape="0">
                    <a:prstClr val="black">
                      <a:alpha val="40000"/>
                    </a:prstClr>
                  </a:outerShdw>
                </a:effectLst>
                <a:latin typeface="Verdana"/>
                <a:ea typeface="+mj-ea"/>
                <a:cs typeface="+mj-cs"/>
              </a:rPr>
              <a:t>Activity</a:t>
            </a:r>
            <a:endParaRPr lang="en-US" dirty="0"/>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Resources used for</a:t>
            </a:r>
            <a:r>
              <a:rPr lang="en-US" baseline="0" dirty="0" smtClean="0"/>
              <a:t> this Lecture</a:t>
            </a:r>
            <a:endParaRPr lang="en-US" dirty="0"/>
          </a:p>
        </p:txBody>
      </p:sp>
      <p:sp>
        <p:nvSpPr>
          <p:cNvPr id="3" name="Content Placeholder 2"/>
          <p:cNvSpPr>
            <a:spLocks noGrp="1"/>
          </p:cNvSpPr>
          <p:nvPr>
            <p:ph idx="1"/>
          </p:nvPr>
        </p:nvSpPr>
        <p:spPr>
          <a:xfrm>
            <a:off x="502920" y="530352"/>
            <a:ext cx="8183880" cy="4803648"/>
          </a:xfrm>
        </p:spPr>
        <p:txBody>
          <a:bodyPr>
            <a:normAutofit lnSpcReduction="10000"/>
          </a:bodyPr>
          <a:lstStyle/>
          <a:p>
            <a:r>
              <a:rPr lang="en-US" dirty="0" smtClean="0"/>
              <a:t>US Association of Travel</a:t>
            </a:r>
          </a:p>
          <a:p>
            <a:pPr lvl="1"/>
            <a:r>
              <a:rPr lang="en-US" dirty="0" smtClean="0"/>
              <a:t>Fast Forward: </a:t>
            </a:r>
            <a:r>
              <a:rPr lang="en-US" dirty="0" smtClean="0">
                <a:hlinkClick r:id="rId2"/>
              </a:rPr>
              <a:t>http://www.ustravel.org/sites/default/files/page/2012/08/e-Fast_Forward.pdf</a:t>
            </a:r>
            <a:endParaRPr lang="en-US" dirty="0" smtClean="0"/>
          </a:p>
          <a:p>
            <a:pPr lvl="1"/>
            <a:r>
              <a:rPr lang="en-US" dirty="0" smtClean="0"/>
              <a:t>Travel Means Jobs: </a:t>
            </a:r>
            <a:r>
              <a:rPr lang="en-US" dirty="0" smtClean="0">
                <a:hlinkClick r:id="rId3"/>
              </a:rPr>
              <a:t>http://www.ustravel.org/sites/default/files/page/2012/08/e-Travel_Means_Jobs-2012.pdf</a:t>
            </a:r>
            <a:endParaRPr lang="en-US" dirty="0" smtClean="0"/>
          </a:p>
          <a:p>
            <a:r>
              <a:rPr lang="en-US" dirty="0" smtClean="0"/>
              <a:t>UN World Tourism Organization</a:t>
            </a:r>
          </a:p>
          <a:p>
            <a:pPr lvl="1"/>
            <a:r>
              <a:rPr lang="en-US" dirty="0" smtClean="0">
                <a:hlinkClick r:id="rId4"/>
              </a:rPr>
              <a:t>http://www2.unwto.org/en</a:t>
            </a:r>
            <a:r>
              <a:rPr lang="en-US" dirty="0" smtClean="0"/>
              <a:t> </a:t>
            </a:r>
          </a:p>
          <a:p>
            <a:pPr lvl="1"/>
            <a:r>
              <a:rPr lang="en-US" dirty="0" smtClean="0"/>
              <a:t>Key Trends </a:t>
            </a:r>
            <a:r>
              <a:rPr lang="en-US" dirty="0" smtClean="0">
                <a:hlinkClick r:id="rId5"/>
              </a:rPr>
              <a:t>http://dtxtq4w60xqpw.cloudfront.net/sites/all/files/pdf/unwto_highlights13_en_hr_0.pdf</a:t>
            </a:r>
            <a:r>
              <a:rPr lang="en-US" dirty="0" smtClean="0"/>
              <a:t> </a:t>
            </a:r>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Travel Jobs by the Numbers</a:t>
            </a:r>
            <a:endParaRPr lang="en-US" dirty="0"/>
          </a:p>
        </p:txBody>
      </p:sp>
      <p:sp>
        <p:nvSpPr>
          <p:cNvPr id="3" name="Content Placeholder 2"/>
          <p:cNvSpPr>
            <a:spLocks noGrp="1"/>
          </p:cNvSpPr>
          <p:nvPr>
            <p:ph idx="1"/>
          </p:nvPr>
        </p:nvSpPr>
        <p:spPr>
          <a:xfrm>
            <a:off x="502920" y="609600"/>
            <a:ext cx="8183880" cy="4800600"/>
          </a:xfrm>
        </p:spPr>
        <p:txBody>
          <a:bodyPr>
            <a:normAutofit fontScale="62500" lnSpcReduction="20000"/>
          </a:bodyPr>
          <a:lstStyle/>
          <a:p>
            <a:r>
              <a:rPr lang="en-US" b="1" dirty="0" smtClean="0"/>
              <a:t>1 in 8: American jobs </a:t>
            </a:r>
            <a:r>
              <a:rPr lang="en-US" dirty="0" smtClean="0"/>
              <a:t>(private sector) supported by travel</a:t>
            </a:r>
          </a:p>
          <a:p>
            <a:endParaRPr lang="en-US" dirty="0" smtClean="0"/>
          </a:p>
          <a:p>
            <a:r>
              <a:rPr lang="en-US" b="1" dirty="0" smtClean="0"/>
              <a:t>1.1 million: American </a:t>
            </a:r>
            <a:r>
              <a:rPr lang="en-US" dirty="0" smtClean="0"/>
              <a:t>jobs directly supported by travel exports</a:t>
            </a:r>
          </a:p>
          <a:p>
            <a:endParaRPr lang="en-US" dirty="0" smtClean="0"/>
          </a:p>
          <a:p>
            <a:r>
              <a:rPr lang="en-US" b="1" dirty="0" smtClean="0"/>
              <a:t>#6: where travel r</a:t>
            </a:r>
            <a:r>
              <a:rPr lang="en-US" dirty="0" smtClean="0"/>
              <a:t>anks in terms of total U.S. employment</a:t>
            </a:r>
          </a:p>
          <a:p>
            <a:endParaRPr lang="en-US" dirty="0" smtClean="0"/>
          </a:p>
          <a:p>
            <a:r>
              <a:rPr lang="en-US" b="1" dirty="0" smtClean="0"/>
              <a:t>48: number of states where </a:t>
            </a:r>
            <a:r>
              <a:rPr lang="en-US" dirty="0" smtClean="0"/>
              <a:t>travel is a top ten employer (2010)</a:t>
            </a:r>
          </a:p>
          <a:p>
            <a:endParaRPr lang="en-US" b="1" dirty="0" smtClean="0"/>
          </a:p>
          <a:p>
            <a:r>
              <a:rPr lang="en-US" b="1" dirty="0" smtClean="0"/>
              <a:t>29%: pace that travel jobs </a:t>
            </a:r>
            <a:r>
              <a:rPr lang="en-US" dirty="0" smtClean="0"/>
              <a:t>have been created — faster than the rest of the economy (March 2010–July 2012)</a:t>
            </a:r>
          </a:p>
          <a:p>
            <a:endParaRPr lang="en-US" b="1" dirty="0" smtClean="0"/>
          </a:p>
          <a:p>
            <a:r>
              <a:rPr lang="en-US" b="1" dirty="0" smtClean="0"/>
              <a:t>1 in 7: ratio of projected </a:t>
            </a:r>
            <a:r>
              <a:rPr lang="en-US" dirty="0" smtClean="0"/>
              <a:t>growth of travel jobs (3.3 million) to total U.S. job growth by 2020</a:t>
            </a:r>
          </a:p>
          <a:p>
            <a:endParaRPr lang="en-US" b="1" dirty="0" smtClean="0"/>
          </a:p>
          <a:p>
            <a:r>
              <a:rPr lang="en-US" b="1" dirty="0" smtClean="0"/>
              <a:t>44 of 50: number of states </a:t>
            </a:r>
            <a:r>
              <a:rPr lang="en-US" dirty="0" smtClean="0"/>
              <a:t>where small businesses in travel employ a higher percentage of workers than</a:t>
            </a:r>
            <a:r>
              <a:rPr lang="en-US" baseline="0" dirty="0" smtClean="0"/>
              <a:t> </a:t>
            </a:r>
            <a:r>
              <a:rPr lang="en-US" dirty="0" smtClean="0"/>
              <a:t>the private sector (2007) </a:t>
            </a:r>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381000" y="533400"/>
            <a:ext cx="8305800" cy="5486400"/>
          </a:xfrm>
        </p:spPr>
        <p:txBody>
          <a:bodyPr>
            <a:normAutofit/>
          </a:bodyPr>
          <a:lstStyle/>
          <a:p>
            <a:r>
              <a:rPr lang="en-US" baseline="0" dirty="0" smtClean="0"/>
              <a:t>Hand in three facts you researched about the Brooklyn</a:t>
            </a:r>
            <a:r>
              <a:rPr lang="en-US" dirty="0" smtClean="0"/>
              <a:t> Water Front based on your type of tourism</a:t>
            </a:r>
          </a:p>
          <a:p>
            <a:r>
              <a:rPr lang="en-US" baseline="0" dirty="0" smtClean="0"/>
              <a:t>Read</a:t>
            </a:r>
            <a:r>
              <a:rPr lang="en-US" dirty="0" smtClean="0"/>
              <a:t> the NY Times “36 Hours in…”</a:t>
            </a:r>
            <a:r>
              <a:rPr lang="en-US" baseline="0" dirty="0" smtClean="0"/>
              <a:t> article</a:t>
            </a:r>
          </a:p>
          <a:p>
            <a:r>
              <a:rPr lang="en-US" dirty="0" smtClean="0"/>
              <a:t>Field Trip to Pier 1, Brooklyn Bridge Park</a:t>
            </a:r>
          </a:p>
          <a:p>
            <a:pPr lvl="1"/>
            <a:r>
              <a:rPr lang="en-US" dirty="0" smtClean="0"/>
              <a:t>Across from Brooklyn Ice Cream Factory</a:t>
            </a:r>
          </a:p>
          <a:p>
            <a:pPr lvl="1"/>
            <a:r>
              <a:rPr lang="en-US" baseline="0" dirty="0" smtClean="0"/>
              <a:t>Meet at 8:40am</a:t>
            </a:r>
          </a:p>
          <a:p>
            <a:pPr lvl="1"/>
            <a:r>
              <a:rPr lang="en-US" dirty="0" smtClean="0"/>
              <a:t>Rain or Shine (</a:t>
            </a:r>
            <a:r>
              <a:rPr lang="en-US" i="1" dirty="0" smtClean="0"/>
              <a:t>well almost</a:t>
            </a:r>
            <a:r>
              <a:rPr lang="en-US" dirty="0" smtClean="0"/>
              <a:t>… </a:t>
            </a:r>
            <a:r>
              <a:rPr lang="en-US" b="1" i="1" dirty="0" smtClean="0"/>
              <a:t>if</a:t>
            </a:r>
            <a:r>
              <a:rPr lang="en-US" dirty="0" smtClean="0"/>
              <a:t> the weather report is poor check </a:t>
            </a:r>
            <a:r>
              <a:rPr lang="en-US" dirty="0" err="1" smtClean="0"/>
              <a:t>OpenLab</a:t>
            </a:r>
            <a:r>
              <a:rPr lang="en-US" dirty="0" smtClean="0"/>
              <a:t> on Wednesday evening for </a:t>
            </a:r>
            <a:r>
              <a:rPr lang="en-US" i="1" dirty="0" smtClean="0"/>
              <a:t>possible</a:t>
            </a:r>
            <a:r>
              <a:rPr lang="en-US" dirty="0" smtClean="0"/>
              <a:t> changes to the meeting place)</a:t>
            </a:r>
          </a:p>
          <a:p>
            <a:pPr lvl="1"/>
            <a:r>
              <a:rPr lang="en-US" baseline="0" dirty="0" smtClean="0"/>
              <a:t>No jeans, no sneakers, business casual</a:t>
            </a:r>
          </a:p>
          <a:p>
            <a:pPr lvl="1"/>
            <a:r>
              <a:rPr lang="en-US" dirty="0" smtClean="0"/>
              <a:t>Bring a camera if possible</a:t>
            </a:r>
            <a:endParaRPr lang="en-US" baseline="0" dirty="0" smtClean="0"/>
          </a:p>
        </p:txBody>
      </p:sp>
      <p:sp>
        <p:nvSpPr>
          <p:cNvPr id="61444" name="Rectangle 4"/>
          <p:cNvSpPr>
            <a:spLocks noGrp="1" noChangeArrowheads="1"/>
          </p:cNvSpPr>
          <p:nvPr>
            <p:ph type="title"/>
          </p:nvPr>
        </p:nvSpPr>
        <p:spPr>
          <a:xfrm>
            <a:off x="457200" y="5867400"/>
            <a:ext cx="7315200" cy="609600"/>
          </a:xfrm>
        </p:spPr>
        <p:txBody>
          <a:bodyPr>
            <a:normAutofit fontScale="90000"/>
          </a:bodyPr>
          <a:lstStyle/>
          <a:p>
            <a:r>
              <a:rPr lang="en-US" b="1" dirty="0" smtClean="0"/>
              <a:t>Until We Meet Again…</a:t>
            </a:r>
            <a:endParaRPr lang="en-US" b="1" dirty="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5715000"/>
            <a:ext cx="8229600" cy="762000"/>
          </a:xfrm>
        </p:spPr>
        <p:txBody>
          <a:bodyPr/>
          <a:lstStyle/>
          <a:p>
            <a:r>
              <a:rPr lang="en-US" sz="3600" b="1" dirty="0"/>
              <a:t>Tourism</a:t>
            </a:r>
          </a:p>
        </p:txBody>
      </p:sp>
      <p:sp>
        <p:nvSpPr>
          <p:cNvPr id="7171" name="Rectangle 3"/>
          <p:cNvSpPr>
            <a:spLocks noGrp="1" noChangeArrowheads="1"/>
          </p:cNvSpPr>
          <p:nvPr>
            <p:ph idx="1"/>
          </p:nvPr>
        </p:nvSpPr>
        <p:spPr>
          <a:xfrm>
            <a:off x="533400" y="533400"/>
            <a:ext cx="8153400" cy="5562600"/>
          </a:xfrm>
        </p:spPr>
        <p:txBody>
          <a:bodyPr>
            <a:normAutofit/>
          </a:bodyPr>
          <a:lstStyle/>
          <a:p>
            <a:r>
              <a:rPr lang="en-US" sz="3000" dirty="0" smtClean="0"/>
              <a:t>World </a:t>
            </a:r>
            <a:r>
              <a:rPr lang="en-US" sz="3000" dirty="0"/>
              <a:t>Tourism Organization:</a:t>
            </a:r>
          </a:p>
          <a:p>
            <a:pPr lvl="1"/>
            <a:r>
              <a:rPr lang="en-US" sz="2600" dirty="0"/>
              <a:t>A specialized agency of the United Nations</a:t>
            </a:r>
          </a:p>
          <a:p>
            <a:pPr lvl="1"/>
            <a:r>
              <a:rPr lang="en-US" sz="2600" dirty="0"/>
              <a:t>The leading international organization in the field  </a:t>
            </a:r>
          </a:p>
          <a:p>
            <a:pPr lvl="1"/>
            <a:r>
              <a:rPr lang="en-US" sz="2600" dirty="0" smtClean="0"/>
              <a:t>What does the WTO do?</a:t>
            </a:r>
          </a:p>
          <a:p>
            <a:pPr lvl="2"/>
            <a:r>
              <a:rPr lang="en-US" sz="2200" dirty="0" smtClean="0"/>
              <a:t>Development of sustainable tourism.</a:t>
            </a:r>
          </a:p>
          <a:p>
            <a:pPr lvl="2"/>
            <a:r>
              <a:rPr lang="en-US" sz="2200" dirty="0" smtClean="0"/>
              <a:t>Development </a:t>
            </a:r>
            <a:r>
              <a:rPr lang="en-US" sz="2200" dirty="0"/>
              <a:t>of universally accessible tourism.</a:t>
            </a:r>
          </a:p>
          <a:p>
            <a:pPr lvl="2"/>
            <a:r>
              <a:rPr lang="en-US" sz="2200" dirty="0"/>
              <a:t>Continuation of economic development.</a:t>
            </a:r>
          </a:p>
          <a:p>
            <a:pPr lvl="2"/>
            <a:r>
              <a:rPr lang="en-US" sz="2200" dirty="0"/>
              <a:t>Development of a global code of ethics for tourism</a:t>
            </a:r>
            <a:r>
              <a:rPr lang="en-US" sz="2200" dirty="0" smtClean="0"/>
              <a:t>.</a:t>
            </a:r>
          </a:p>
          <a:p>
            <a:r>
              <a:rPr lang="en-US" sz="2800" dirty="0" smtClean="0"/>
              <a:t>What does tourism mean to you?</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anim calcmode="lin" valueType="num">
                                      <p:cBhvr additive="base">
                                        <p:cTn id="11"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17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anim calcmode="lin" valueType="num">
                                      <p:cBhvr additive="base">
                                        <p:cTn id="15"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171">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calcmode="lin" valueType="num">
                                      <p:cBhvr additive="base">
                                        <p:cTn id="19"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171">
                                            <p:txEl>
                                              <p:pRg st="4" end="4"/>
                                            </p:txEl>
                                          </p:spTgt>
                                        </p:tgtEl>
                                        <p:attrNameLst>
                                          <p:attrName>style.visibility</p:attrName>
                                        </p:attrNameLst>
                                      </p:cBhvr>
                                      <p:to>
                                        <p:strVal val="visible"/>
                                      </p:to>
                                    </p:set>
                                    <p:anim calcmode="lin" valueType="num">
                                      <p:cBhvr additive="base">
                                        <p:cTn id="25"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171">
                                            <p:txEl>
                                              <p:pRg st="5" end="5"/>
                                            </p:txEl>
                                          </p:spTgt>
                                        </p:tgtEl>
                                        <p:attrNameLst>
                                          <p:attrName>style.visibility</p:attrName>
                                        </p:attrNameLst>
                                      </p:cBhvr>
                                      <p:to>
                                        <p:strVal val="visible"/>
                                      </p:to>
                                    </p:set>
                                    <p:anim calcmode="lin" valueType="num">
                                      <p:cBhvr additive="base">
                                        <p:cTn id="29"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171">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171">
                                            <p:txEl>
                                              <p:pRg st="6" end="6"/>
                                            </p:txEl>
                                          </p:spTgt>
                                        </p:tgtEl>
                                        <p:attrNameLst>
                                          <p:attrName>style.visibility</p:attrName>
                                        </p:attrNameLst>
                                      </p:cBhvr>
                                      <p:to>
                                        <p:strVal val="visible"/>
                                      </p:to>
                                    </p:set>
                                    <p:anim calcmode="lin" valueType="num">
                                      <p:cBhvr additive="base">
                                        <p:cTn id="33" dur="500" fill="hold"/>
                                        <p:tgtEl>
                                          <p:spTgt spid="7171">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171">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171">
                                            <p:txEl>
                                              <p:pRg st="7" end="7"/>
                                            </p:txEl>
                                          </p:spTgt>
                                        </p:tgtEl>
                                        <p:attrNameLst>
                                          <p:attrName>style.visibility</p:attrName>
                                        </p:attrNameLst>
                                      </p:cBhvr>
                                      <p:to>
                                        <p:strVal val="visible"/>
                                      </p:to>
                                    </p:set>
                                    <p:anim calcmode="lin" valueType="num">
                                      <p:cBhvr additive="base">
                                        <p:cTn id="37" dur="500" fill="hold"/>
                                        <p:tgtEl>
                                          <p:spTgt spid="7171">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171">
                                            <p:txEl>
                                              <p:pRg st="8" end="8"/>
                                            </p:txEl>
                                          </p:spTgt>
                                        </p:tgtEl>
                                        <p:attrNameLst>
                                          <p:attrName>style.visibility</p:attrName>
                                        </p:attrNameLst>
                                      </p:cBhvr>
                                      <p:to>
                                        <p:strVal val="visible"/>
                                      </p:to>
                                    </p:set>
                                    <p:anim calcmode="lin" valueType="num">
                                      <p:cBhvr additive="base">
                                        <p:cTn id="43" dur="500" fill="hold"/>
                                        <p:tgtEl>
                                          <p:spTgt spid="7171">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17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endParaRPr lang="en-US"/>
          </a:p>
        </p:txBody>
      </p:sp>
      <p:pic>
        <p:nvPicPr>
          <p:cNvPr id="3074" name="Picture 2" descr="http://dtxtq4w60xqpw.cloudfront.net/sites/all/files/header1.jpg?1372081104">
            <a:hlinkClick r:id="rId2"/>
          </p:cNvPr>
          <p:cNvPicPr>
            <a:picLocks noChangeAspect="1" noChangeArrowheads="1"/>
          </p:cNvPicPr>
          <p:nvPr/>
        </p:nvPicPr>
        <p:blipFill>
          <a:blip r:embed="rId3" cstate="print"/>
          <a:srcRect/>
          <a:stretch>
            <a:fillRect/>
          </a:stretch>
        </p:blipFill>
        <p:spPr bwMode="auto">
          <a:xfrm>
            <a:off x="0" y="1447800"/>
            <a:ext cx="9144000" cy="3810000"/>
          </a:xfrm>
          <a:prstGeom prst="rect">
            <a:avLst/>
          </a:prstGeom>
          <a:noFill/>
        </p:spPr>
      </p:pic>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pic>
        <p:nvPicPr>
          <p:cNvPr id="1026" name="Picture 2" descr="http://dtxtq4w60xqpw.cloudfront.net/sites/all/files/header1_en.jpg?1401461569"/>
          <p:cNvPicPr>
            <a:picLocks noChangeAspect="1" noChangeArrowheads="1"/>
          </p:cNvPicPr>
          <p:nvPr/>
        </p:nvPicPr>
        <p:blipFill>
          <a:blip r:embed="rId3" cstate="print"/>
          <a:srcRect/>
          <a:stretch>
            <a:fillRect/>
          </a:stretch>
        </p:blipFill>
        <p:spPr bwMode="auto">
          <a:xfrm>
            <a:off x="0" y="1524000"/>
            <a:ext cx="9144000" cy="3810000"/>
          </a:xfrm>
          <a:prstGeom prst="rect">
            <a:avLst/>
          </a:prstGeom>
          <a:noFill/>
        </p:spPr>
      </p:pic>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pic>
        <p:nvPicPr>
          <p:cNvPr id="1026" name="Picture 2"/>
          <p:cNvPicPr>
            <a:picLocks noChangeAspect="1" noChangeArrowheads="1"/>
          </p:cNvPicPr>
          <p:nvPr/>
        </p:nvPicPr>
        <p:blipFill>
          <a:blip r:embed="rId3" cstate="print"/>
          <a:srcRect l="14056" t="34262" r="38507" b="39470"/>
          <a:stretch>
            <a:fillRect/>
          </a:stretch>
        </p:blipFill>
        <p:spPr bwMode="auto">
          <a:xfrm>
            <a:off x="-189186" y="1828800"/>
            <a:ext cx="9790386" cy="30480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3" cstate="print"/>
          <a:srcRect/>
          <a:stretch>
            <a:fillRect/>
          </a:stretch>
        </p:blipFill>
        <p:spPr bwMode="auto">
          <a:xfrm>
            <a:off x="-762000" y="400050"/>
            <a:ext cx="10756900" cy="6000750"/>
          </a:xfrm>
          <a:prstGeom prst="rect">
            <a:avLst/>
          </a:prstGeom>
          <a:noFill/>
          <a:ln w="9525">
            <a:noFill/>
            <a:miter lim="800000"/>
            <a:headEnd/>
            <a:tailEnd/>
          </a:ln>
        </p:spPr>
      </p:pic>
      <p:sp>
        <p:nvSpPr>
          <p:cNvPr id="7" name="Subtitle 6"/>
          <p:cNvSpPr>
            <a:spLocks noGrp="1"/>
          </p:cNvSpPr>
          <p:nvPr>
            <p:ph type="subTitle" idx="1"/>
          </p:nvPr>
        </p:nvSpPr>
        <p:spPr>
          <a:xfrm>
            <a:off x="152400" y="5638800"/>
            <a:ext cx="8991600" cy="609600"/>
          </a:xfrm>
        </p:spPr>
        <p:txBody>
          <a:bodyPr>
            <a:normAutofit fontScale="85000" lnSpcReduction="20000"/>
          </a:bodyPr>
          <a:lstStyle/>
          <a:p>
            <a:r>
              <a:rPr lang="en-US" dirty="0" smtClean="0"/>
              <a:t>Inbound tourism by purpose of visit, 2012</a:t>
            </a:r>
          </a:p>
          <a:p>
            <a:r>
              <a:rPr lang="en-US" sz="1200" dirty="0" smtClean="0"/>
              <a:t>Source: World Tourism Organization, </a:t>
            </a:r>
            <a:r>
              <a:rPr lang="en-US" sz="1200" dirty="0" smtClean="0">
                <a:hlinkClick r:id="rId4"/>
              </a:rPr>
              <a:t>http://dtxtq4w60xqpw.cloudfront.net/sites/all/files/pdf/unwto_highlights13_en_hr_0.pdf</a:t>
            </a:r>
            <a:r>
              <a:rPr lang="en-US" sz="1200" dirty="0" smtClean="0"/>
              <a:t> </a:t>
            </a:r>
            <a:endParaRPr lang="en-US" sz="1200" dirty="0"/>
          </a:p>
        </p:txBody>
      </p:sp>
      <p:sp>
        <p:nvSpPr>
          <p:cNvPr id="8" name="Rectangle 7"/>
          <p:cNvSpPr/>
          <p:nvPr/>
        </p:nvSpPr>
        <p:spPr>
          <a:xfrm>
            <a:off x="381000" y="990600"/>
            <a:ext cx="2590800" cy="1569660"/>
          </a:xfrm>
          <a:prstGeom prst="rect">
            <a:avLst/>
          </a:prstGeom>
        </p:spPr>
        <p:txBody>
          <a:bodyPr wrap="square">
            <a:spAutoFit/>
          </a:bodyPr>
          <a:lstStyle/>
          <a:p>
            <a:r>
              <a:rPr lang="en-US" dirty="0" smtClean="0"/>
              <a:t>Leisure, recreation</a:t>
            </a:r>
          </a:p>
          <a:p>
            <a:r>
              <a:rPr lang="en-US" dirty="0" smtClean="0"/>
              <a:t>and holidays</a:t>
            </a:r>
          </a:p>
          <a:p>
            <a:r>
              <a:rPr lang="en-US" dirty="0" smtClean="0"/>
              <a:t>52%</a:t>
            </a:r>
            <a:endParaRPr lang="en-US" dirty="0"/>
          </a:p>
        </p:txBody>
      </p:sp>
      <p:sp>
        <p:nvSpPr>
          <p:cNvPr id="9" name="Rectangle 8"/>
          <p:cNvSpPr/>
          <p:nvPr/>
        </p:nvSpPr>
        <p:spPr>
          <a:xfrm>
            <a:off x="6096000" y="914400"/>
            <a:ext cx="2286000" cy="1200329"/>
          </a:xfrm>
          <a:prstGeom prst="rect">
            <a:avLst/>
          </a:prstGeom>
        </p:spPr>
        <p:txBody>
          <a:bodyPr wrap="square">
            <a:spAutoFit/>
          </a:bodyPr>
          <a:lstStyle/>
          <a:p>
            <a:pPr algn="r"/>
            <a:r>
              <a:rPr lang="en-US" dirty="0" smtClean="0"/>
              <a:t>VFR, health,</a:t>
            </a:r>
          </a:p>
          <a:p>
            <a:pPr algn="r"/>
            <a:r>
              <a:rPr lang="en-US" dirty="0" smtClean="0"/>
              <a:t>religion, other</a:t>
            </a:r>
          </a:p>
          <a:p>
            <a:pPr algn="r"/>
            <a:r>
              <a:rPr lang="en-US" dirty="0" smtClean="0"/>
              <a:t>27%</a:t>
            </a:r>
            <a:endParaRPr lang="en-US" dirty="0"/>
          </a:p>
        </p:txBody>
      </p:sp>
      <p:sp>
        <p:nvSpPr>
          <p:cNvPr id="10" name="Rectangle 9"/>
          <p:cNvSpPr/>
          <p:nvPr/>
        </p:nvSpPr>
        <p:spPr>
          <a:xfrm>
            <a:off x="6553200" y="3276600"/>
            <a:ext cx="2133600" cy="1200329"/>
          </a:xfrm>
          <a:prstGeom prst="rect">
            <a:avLst/>
          </a:prstGeom>
        </p:spPr>
        <p:txBody>
          <a:bodyPr wrap="square">
            <a:spAutoFit/>
          </a:bodyPr>
          <a:lstStyle/>
          <a:p>
            <a:pPr algn="r"/>
            <a:r>
              <a:rPr lang="en-US" dirty="0" smtClean="0"/>
              <a:t>Business and</a:t>
            </a:r>
          </a:p>
          <a:p>
            <a:pPr algn="r"/>
            <a:r>
              <a:rPr lang="en-US" dirty="0" smtClean="0"/>
              <a:t>professional</a:t>
            </a:r>
          </a:p>
          <a:p>
            <a:pPr algn="r"/>
            <a:r>
              <a:rPr lang="en-US" dirty="0" smtClean="0"/>
              <a:t>14%</a:t>
            </a:r>
            <a:endParaRPr lang="en-US" dirty="0"/>
          </a:p>
        </p:txBody>
      </p:sp>
      <p:sp>
        <p:nvSpPr>
          <p:cNvPr id="11" name="Rectangle 10"/>
          <p:cNvSpPr/>
          <p:nvPr/>
        </p:nvSpPr>
        <p:spPr>
          <a:xfrm>
            <a:off x="2228204" y="5221803"/>
            <a:ext cx="2496196" cy="461665"/>
          </a:xfrm>
          <a:prstGeom prst="rect">
            <a:avLst/>
          </a:prstGeom>
        </p:spPr>
        <p:txBody>
          <a:bodyPr wrap="none">
            <a:spAutoFit/>
          </a:bodyPr>
          <a:lstStyle/>
          <a:p>
            <a:r>
              <a:rPr lang="en-US" dirty="0" smtClean="0"/>
              <a:t>Not specified 7%</a:t>
            </a:r>
            <a:endParaRPr lang="en-US" dirty="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1000" y="5410200"/>
            <a:ext cx="8229600" cy="1143000"/>
          </a:xfrm>
        </p:spPr>
        <p:txBody>
          <a:bodyPr/>
          <a:lstStyle/>
          <a:p>
            <a:r>
              <a:rPr lang="en-US" sz="3600" b="1" dirty="0"/>
              <a:t>Benefits of Tourism</a:t>
            </a:r>
          </a:p>
        </p:txBody>
      </p:sp>
      <p:sp>
        <p:nvSpPr>
          <p:cNvPr id="11267" name="Rectangle 3"/>
          <p:cNvSpPr>
            <a:spLocks noGrp="1" noChangeArrowheads="1"/>
          </p:cNvSpPr>
          <p:nvPr>
            <p:ph idx="1"/>
          </p:nvPr>
        </p:nvSpPr>
        <p:spPr>
          <a:xfrm>
            <a:off x="457200" y="609600"/>
            <a:ext cx="8229600" cy="5562600"/>
          </a:xfrm>
        </p:spPr>
        <p:txBody>
          <a:bodyPr/>
          <a:lstStyle/>
          <a:p>
            <a:r>
              <a:rPr lang="en-US" sz="2800" dirty="0" smtClean="0"/>
              <a:t>Provides </a:t>
            </a:r>
            <a:r>
              <a:rPr lang="en-US" sz="2800" dirty="0"/>
              <a:t>governments with substantial tax revenues</a:t>
            </a:r>
          </a:p>
          <a:p>
            <a:r>
              <a:rPr lang="en-US" sz="2800" dirty="0"/>
              <a:t>Offers the greatest global employment </a:t>
            </a:r>
            <a:r>
              <a:rPr lang="en-US" sz="2800" dirty="0" smtClean="0"/>
              <a:t>prospects due to:</a:t>
            </a:r>
            <a:endParaRPr lang="en-US" sz="2800" dirty="0"/>
          </a:p>
          <a:p>
            <a:pPr lvl="1"/>
            <a:r>
              <a:rPr lang="en-US" dirty="0"/>
              <a:t>The opening of borders.</a:t>
            </a:r>
          </a:p>
          <a:p>
            <a:pPr lvl="1"/>
            <a:r>
              <a:rPr lang="en-US" dirty="0"/>
              <a:t>An increase in disposable </a:t>
            </a:r>
            <a:r>
              <a:rPr lang="en-US" dirty="0" smtClean="0"/>
              <a:t>income=vacations</a:t>
            </a:r>
            <a:r>
              <a:rPr lang="en-US" dirty="0"/>
              <a:t>.</a:t>
            </a:r>
          </a:p>
          <a:p>
            <a:pPr lvl="1"/>
            <a:r>
              <a:rPr lang="en-US" dirty="0"/>
              <a:t>Reasonably-priced airfares.</a:t>
            </a:r>
          </a:p>
          <a:p>
            <a:pPr lvl="1"/>
            <a:r>
              <a:rPr lang="en-US" dirty="0"/>
              <a:t>An increase in the number of people with time and money.</a:t>
            </a:r>
          </a:p>
          <a:p>
            <a:pPr lvl="1"/>
            <a:r>
              <a:rPr lang="en-US" dirty="0"/>
              <a:t>More people with the urge to travel.</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800" decel="100000"/>
                                        <p:tgtEl>
                                          <p:spTgt spid="11266"/>
                                        </p:tgtEl>
                                      </p:cBhvr>
                                    </p:animEffect>
                                    <p:anim calcmode="lin" valueType="num">
                                      <p:cBhvr>
                                        <p:cTn id="8" dur="800" decel="100000" fill="hold"/>
                                        <p:tgtEl>
                                          <p:spTgt spid="11266"/>
                                        </p:tgtEl>
                                        <p:attrNameLst>
                                          <p:attrName>style.rotation</p:attrName>
                                        </p:attrNameLst>
                                      </p:cBhvr>
                                      <p:tavLst>
                                        <p:tav tm="0">
                                          <p:val>
                                            <p:fltVal val="-90"/>
                                          </p:val>
                                        </p:tav>
                                        <p:tav tm="100000">
                                          <p:val>
                                            <p:fltVal val="0"/>
                                          </p:val>
                                        </p:tav>
                                      </p:tavLst>
                                    </p:anim>
                                    <p:anim calcmode="lin" valueType="num">
                                      <p:cBhvr>
                                        <p:cTn id="9" dur="800" decel="100000" fill="hold"/>
                                        <p:tgtEl>
                                          <p:spTgt spid="11266"/>
                                        </p:tgtEl>
                                        <p:attrNameLst>
                                          <p:attrName>ppt_x</p:attrName>
                                        </p:attrNameLst>
                                      </p:cBhvr>
                                      <p:tavLst>
                                        <p:tav tm="0">
                                          <p:val>
                                            <p:strVal val="#ppt_x+0.4"/>
                                          </p:val>
                                        </p:tav>
                                        <p:tav tm="100000">
                                          <p:val>
                                            <p:strVal val="#ppt_x-0.05"/>
                                          </p:val>
                                        </p:tav>
                                      </p:tavLst>
                                    </p:anim>
                                    <p:anim calcmode="lin" valueType="num">
                                      <p:cBhvr>
                                        <p:cTn id="10" dur="800" decel="100000" fill="hold"/>
                                        <p:tgtEl>
                                          <p:spTgt spid="1126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26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266"/>
                                        </p:tgtEl>
                                        <p:attrNameLst>
                                          <p:attrName>ppt_y</p:attrName>
                                        </p:attrNameLst>
                                      </p:cBhvr>
                                      <p:tavLst>
                                        <p:tav tm="0">
                                          <p:val>
                                            <p:strVal val="#ppt_y+0.1"/>
                                          </p:val>
                                        </p:tav>
                                        <p:tav tm="100000">
                                          <p:val>
                                            <p:strVal val="#ppt_y"/>
                                          </p:val>
                                        </p:tav>
                                      </p:tavLst>
                                    </p:anim>
                                  </p:childTnLst>
                                </p:cTn>
                              </p:par>
                              <p:par>
                                <p:cTn id="13" presetID="22" presetClass="entr" presetSubtype="4" fill="hold" grpId="0" nodeType="withEffect">
                                  <p:stCondLst>
                                    <p:cond delay="0"/>
                                  </p:stCondLst>
                                  <p:childTnLst>
                                    <p:set>
                                      <p:cBhvr>
                                        <p:cTn id="14" dur="1" fill="hold">
                                          <p:stCondLst>
                                            <p:cond delay="0"/>
                                          </p:stCondLst>
                                        </p:cTn>
                                        <p:tgtEl>
                                          <p:spTgt spid="11267">
                                            <p:txEl>
                                              <p:pRg st="0" end="0"/>
                                            </p:txEl>
                                          </p:spTgt>
                                        </p:tgtEl>
                                        <p:attrNameLst>
                                          <p:attrName>style.visibility</p:attrName>
                                        </p:attrNameLst>
                                      </p:cBhvr>
                                      <p:to>
                                        <p:strVal val="visible"/>
                                      </p:to>
                                    </p:set>
                                    <p:animEffect transition="in" filter="wipe(down)">
                                      <p:cBhvr>
                                        <p:cTn id="15" dur="500"/>
                                        <p:tgtEl>
                                          <p:spTgt spid="11267">
                                            <p:txEl>
                                              <p:pRg st="0" end="0"/>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1267">
                                            <p:txEl>
                                              <p:pRg st="1" end="1"/>
                                            </p:txEl>
                                          </p:spTgt>
                                        </p:tgtEl>
                                        <p:attrNameLst>
                                          <p:attrName>style.visibility</p:attrName>
                                        </p:attrNameLst>
                                      </p:cBhvr>
                                      <p:to>
                                        <p:strVal val="visible"/>
                                      </p:to>
                                    </p:set>
                                    <p:animEffect transition="in" filter="wipe(down)">
                                      <p:cBhvr>
                                        <p:cTn id="18" dur="500"/>
                                        <p:tgtEl>
                                          <p:spTgt spid="11267">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1267">
                                            <p:txEl>
                                              <p:pRg st="2" end="2"/>
                                            </p:txEl>
                                          </p:spTgt>
                                        </p:tgtEl>
                                        <p:attrNameLst>
                                          <p:attrName>style.visibility</p:attrName>
                                        </p:attrNameLst>
                                      </p:cBhvr>
                                      <p:to>
                                        <p:strVal val="visible"/>
                                      </p:to>
                                    </p:set>
                                    <p:animEffect transition="in" filter="wipe(down)">
                                      <p:cBhvr>
                                        <p:cTn id="23" dur="500"/>
                                        <p:tgtEl>
                                          <p:spTgt spid="11267">
                                            <p:txEl>
                                              <p:pRg st="2" end="2"/>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1267">
                                            <p:txEl>
                                              <p:pRg st="3" end="3"/>
                                            </p:txEl>
                                          </p:spTgt>
                                        </p:tgtEl>
                                        <p:attrNameLst>
                                          <p:attrName>style.visibility</p:attrName>
                                        </p:attrNameLst>
                                      </p:cBhvr>
                                      <p:to>
                                        <p:strVal val="visible"/>
                                      </p:to>
                                    </p:set>
                                    <p:animEffect transition="in" filter="wipe(down)">
                                      <p:cBhvr>
                                        <p:cTn id="26" dur="500"/>
                                        <p:tgtEl>
                                          <p:spTgt spid="11267">
                                            <p:txEl>
                                              <p:pRg st="3" end="3"/>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1267">
                                            <p:txEl>
                                              <p:pRg st="4" end="4"/>
                                            </p:txEl>
                                          </p:spTgt>
                                        </p:tgtEl>
                                        <p:attrNameLst>
                                          <p:attrName>style.visibility</p:attrName>
                                        </p:attrNameLst>
                                      </p:cBhvr>
                                      <p:to>
                                        <p:strVal val="visible"/>
                                      </p:to>
                                    </p:set>
                                    <p:animEffect transition="in" filter="wipe(down)">
                                      <p:cBhvr>
                                        <p:cTn id="29" dur="500"/>
                                        <p:tgtEl>
                                          <p:spTgt spid="11267">
                                            <p:txEl>
                                              <p:pRg st="4" end="4"/>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1267">
                                            <p:txEl>
                                              <p:pRg st="5" end="5"/>
                                            </p:txEl>
                                          </p:spTgt>
                                        </p:tgtEl>
                                        <p:attrNameLst>
                                          <p:attrName>style.visibility</p:attrName>
                                        </p:attrNameLst>
                                      </p:cBhvr>
                                      <p:to>
                                        <p:strVal val="visible"/>
                                      </p:to>
                                    </p:set>
                                    <p:animEffect transition="in" filter="wipe(down)">
                                      <p:cBhvr>
                                        <p:cTn id="32" dur="500"/>
                                        <p:tgtEl>
                                          <p:spTgt spid="11267">
                                            <p:txEl>
                                              <p:pRg st="5" end="5"/>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1267">
                                            <p:txEl>
                                              <p:pRg st="6" end="6"/>
                                            </p:txEl>
                                          </p:spTgt>
                                        </p:tgtEl>
                                        <p:attrNameLst>
                                          <p:attrName>style.visibility</p:attrName>
                                        </p:attrNameLst>
                                      </p:cBhvr>
                                      <p:to>
                                        <p:strVal val="visible"/>
                                      </p:to>
                                    </p:set>
                                    <p:animEffect transition="in" filter="wipe(down)">
                                      <p:cBhvr>
                                        <p:cTn id="35" dur="500"/>
                                        <p:tgtEl>
                                          <p:spTgt spid="112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2247</TotalTime>
  <Words>2175</Words>
  <Application>Microsoft Office PowerPoint</Application>
  <PresentationFormat>On-screen Show (4:3)</PresentationFormat>
  <Paragraphs>275</Paragraphs>
  <Slides>34</Slides>
  <Notes>28</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Aspect</vt:lpstr>
      <vt:lpstr>Tourism</vt:lpstr>
      <vt:lpstr>Student Learning Outcomes</vt:lpstr>
      <vt:lpstr>Review of Lecture</vt:lpstr>
      <vt:lpstr>Tourism</vt:lpstr>
      <vt:lpstr>Slide 5</vt:lpstr>
      <vt:lpstr>Slide 6</vt:lpstr>
      <vt:lpstr>Slide 7</vt:lpstr>
      <vt:lpstr>Slide 8</vt:lpstr>
      <vt:lpstr>Benefits of Tourism</vt:lpstr>
      <vt:lpstr>Slide 10</vt:lpstr>
      <vt:lpstr>Tourism In the United States</vt:lpstr>
      <vt:lpstr>How We Travel Source: UNWTO</vt:lpstr>
      <vt:lpstr>Traveling by Train</vt:lpstr>
      <vt:lpstr>High Speed Rail Travel</vt:lpstr>
      <vt:lpstr>Traveling by Car</vt:lpstr>
      <vt:lpstr>Traveling by Bus </vt:lpstr>
      <vt:lpstr>Air Travel Source: http://www.transtats.bts.gov/</vt:lpstr>
      <vt:lpstr>Air Travel</vt:lpstr>
      <vt:lpstr>Hub-and-Spoke System; Figure 2-2</vt:lpstr>
      <vt:lpstr>Hub-and-Spoke System</vt:lpstr>
      <vt:lpstr>So, What Does this Mean for Passenger Costs</vt:lpstr>
      <vt:lpstr>Airline Profit and Loss</vt:lpstr>
      <vt:lpstr>Cruise Ships</vt:lpstr>
      <vt:lpstr>Cruise Market</vt:lpstr>
      <vt:lpstr>Cruise Ships</vt:lpstr>
      <vt:lpstr>Promoters of Tourism</vt:lpstr>
      <vt:lpstr>NYState Tourism</vt:lpstr>
      <vt:lpstr>Social and Cultural Impact of Tourism</vt:lpstr>
      <vt:lpstr>Ecotourism:  “Tourism with a Conscience”</vt:lpstr>
      <vt:lpstr>Cultural, Heritage, Nature, and Volunteer Tourism</vt:lpstr>
      <vt:lpstr>Activity</vt:lpstr>
      <vt:lpstr>Resources used for this Lecture</vt:lpstr>
      <vt:lpstr>Travel Jobs by the Numbers</vt:lpstr>
      <vt:lpstr>Until We Meet Again…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Holly Loftus</dc:creator>
  <cp:lastModifiedBy>goodvino95@gmail.com</cp:lastModifiedBy>
  <cp:revision>90</cp:revision>
  <dcterms:created xsi:type="dcterms:W3CDTF">2006-11-15T00:53:50Z</dcterms:created>
  <dcterms:modified xsi:type="dcterms:W3CDTF">2015-09-23T20:45:33Z</dcterms:modified>
</cp:coreProperties>
</file>