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259" r:id="rId2"/>
    <p:sldId id="351" r:id="rId3"/>
    <p:sldId id="352" r:id="rId4"/>
    <p:sldId id="353" r:id="rId5"/>
    <p:sldId id="347" r:id="rId6"/>
    <p:sldId id="346" r:id="rId7"/>
    <p:sldId id="350" r:id="rId8"/>
    <p:sldId id="272"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8FC717-41D1-4BD5-A23C-7FB6913BD320}" v="348" dt="2022-09-09T19:44:21.988"/>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6/11/relationships/changesInfo" Target="changesInfos/changesInfo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8C8FC717-41D1-4BD5-A23C-7FB6913BD320}"/>
    <pc:docChg chg="undo redo custSel addSld delSld modSld">
      <pc:chgData name="Tom Smith" userId="eac52e5223bf4258" providerId="LiveId" clId="{8C8FC717-41D1-4BD5-A23C-7FB6913BD320}" dt="2022-09-09T19:44:22.066" v="1195" actId="27636"/>
      <pc:docMkLst>
        <pc:docMk/>
      </pc:docMkLst>
      <pc:sldChg chg="modSp mod">
        <pc:chgData name="Tom Smith" userId="eac52e5223bf4258" providerId="LiveId" clId="{8C8FC717-41D1-4BD5-A23C-7FB6913BD320}" dt="2022-09-09T18:58:31.855" v="129" actId="20577"/>
        <pc:sldMkLst>
          <pc:docMk/>
          <pc:sldMk cId="3355501316" sldId="259"/>
        </pc:sldMkLst>
        <pc:spChg chg="mod">
          <ac:chgData name="Tom Smith" userId="eac52e5223bf4258" providerId="LiveId" clId="{8C8FC717-41D1-4BD5-A23C-7FB6913BD320}" dt="2022-09-09T18:58:31.855" v="129" actId="20577"/>
          <ac:spMkLst>
            <pc:docMk/>
            <pc:sldMk cId="3355501316" sldId="259"/>
            <ac:spMk id="3" creationId="{00000000-0000-0000-0000-000000000000}"/>
          </ac:spMkLst>
        </pc:spChg>
      </pc:sldChg>
      <pc:sldChg chg="modSp mod">
        <pc:chgData name="Tom Smith" userId="eac52e5223bf4258" providerId="LiveId" clId="{8C8FC717-41D1-4BD5-A23C-7FB6913BD320}" dt="2022-09-09T19:39:40.774" v="960" actId="14100"/>
        <pc:sldMkLst>
          <pc:docMk/>
          <pc:sldMk cId="1552480648" sldId="272"/>
        </pc:sldMkLst>
        <pc:spChg chg="mod">
          <ac:chgData name="Tom Smith" userId="eac52e5223bf4258" providerId="LiveId" clId="{8C8FC717-41D1-4BD5-A23C-7FB6913BD320}" dt="2022-09-09T19:39:04.021" v="958" actId="20577"/>
          <ac:spMkLst>
            <pc:docMk/>
            <pc:sldMk cId="1552480648" sldId="272"/>
            <ac:spMk id="2" creationId="{00000000-0000-0000-0000-000000000000}"/>
          </ac:spMkLst>
        </pc:spChg>
        <pc:spChg chg="mod">
          <ac:chgData name="Tom Smith" userId="eac52e5223bf4258" providerId="LiveId" clId="{8C8FC717-41D1-4BD5-A23C-7FB6913BD320}" dt="2022-09-09T19:39:40.774" v="960" actId="14100"/>
          <ac:spMkLst>
            <pc:docMk/>
            <pc:sldMk cId="1552480648" sldId="272"/>
            <ac:spMk id="3" creationId="{00000000-0000-0000-0000-000000000000}"/>
          </ac:spMkLst>
        </pc:spChg>
        <pc:picChg chg="mod">
          <ac:chgData name="Tom Smith" userId="eac52e5223bf4258" providerId="LiveId" clId="{8C8FC717-41D1-4BD5-A23C-7FB6913BD320}" dt="2022-09-09T19:39:34.188" v="959" actId="1076"/>
          <ac:picMkLst>
            <pc:docMk/>
            <pc:sldMk cId="1552480648" sldId="272"/>
            <ac:picMk id="5122" creationId="{00000000-0000-0000-0000-000000000000}"/>
          </ac:picMkLst>
        </pc:picChg>
      </pc:sldChg>
      <pc:sldChg chg="del">
        <pc:chgData name="Tom Smith" userId="eac52e5223bf4258" providerId="LiveId" clId="{8C8FC717-41D1-4BD5-A23C-7FB6913BD320}" dt="2022-09-09T19:19:46.006" v="385" actId="47"/>
        <pc:sldMkLst>
          <pc:docMk/>
          <pc:sldMk cId="3138423936" sldId="344"/>
        </pc:sldMkLst>
      </pc:sldChg>
      <pc:sldChg chg="del">
        <pc:chgData name="Tom Smith" userId="eac52e5223bf4258" providerId="LiveId" clId="{8C8FC717-41D1-4BD5-A23C-7FB6913BD320}" dt="2022-09-09T19:20:11.728" v="386" actId="47"/>
        <pc:sldMkLst>
          <pc:docMk/>
          <pc:sldMk cId="211276025" sldId="345"/>
        </pc:sldMkLst>
      </pc:sldChg>
      <pc:sldChg chg="addSp delSp modSp mod delAnim modAnim">
        <pc:chgData name="Tom Smith" userId="eac52e5223bf4258" providerId="LiveId" clId="{8C8FC717-41D1-4BD5-A23C-7FB6913BD320}" dt="2022-09-09T19:44:22.066" v="1195" actId="27636"/>
        <pc:sldMkLst>
          <pc:docMk/>
          <pc:sldMk cId="704546863" sldId="346"/>
        </pc:sldMkLst>
        <pc:spChg chg="mod">
          <ac:chgData name="Tom Smith" userId="eac52e5223bf4258" providerId="LiveId" clId="{8C8FC717-41D1-4BD5-A23C-7FB6913BD320}" dt="2022-09-09T19:29:06.869" v="782" actId="20577"/>
          <ac:spMkLst>
            <pc:docMk/>
            <pc:sldMk cId="704546863" sldId="346"/>
            <ac:spMk id="2" creationId="{069F1EC9-2DEC-2389-FCC7-DA4D4B15F3CD}"/>
          </ac:spMkLst>
        </pc:spChg>
        <pc:spChg chg="add del mod">
          <ac:chgData name="Tom Smith" userId="eac52e5223bf4258" providerId="LiveId" clId="{8C8FC717-41D1-4BD5-A23C-7FB6913BD320}" dt="2022-09-09T19:28:34.124" v="767" actId="478"/>
          <ac:spMkLst>
            <pc:docMk/>
            <pc:sldMk cId="704546863" sldId="346"/>
            <ac:spMk id="4" creationId="{831C62E4-64C9-DC94-D4C9-8B20E4B2607E}"/>
          </ac:spMkLst>
        </pc:spChg>
        <pc:spChg chg="mod">
          <ac:chgData name="Tom Smith" userId="eac52e5223bf4258" providerId="LiveId" clId="{8C8FC717-41D1-4BD5-A23C-7FB6913BD320}" dt="2022-09-09T19:44:22.066" v="1195" actId="27636"/>
          <ac:spMkLst>
            <pc:docMk/>
            <pc:sldMk cId="704546863" sldId="346"/>
            <ac:spMk id="6" creationId="{0525FD89-2F0A-54E4-6D22-F14CFBAECC65}"/>
          </ac:spMkLst>
        </pc:spChg>
        <pc:spChg chg="del">
          <ac:chgData name="Tom Smith" userId="eac52e5223bf4258" providerId="LiveId" clId="{8C8FC717-41D1-4BD5-A23C-7FB6913BD320}" dt="2022-09-09T19:28:15.134" v="766" actId="478"/>
          <ac:spMkLst>
            <pc:docMk/>
            <pc:sldMk cId="704546863" sldId="346"/>
            <ac:spMk id="9" creationId="{F9EB615B-6A58-44A9-DEEF-EF132D5B0103}"/>
          </ac:spMkLst>
        </pc:spChg>
        <pc:spChg chg="del">
          <ac:chgData name="Tom Smith" userId="eac52e5223bf4258" providerId="LiveId" clId="{8C8FC717-41D1-4BD5-A23C-7FB6913BD320}" dt="2022-09-09T19:28:43.198" v="768" actId="26606"/>
          <ac:spMkLst>
            <pc:docMk/>
            <pc:sldMk cId="704546863" sldId="346"/>
            <ac:spMk id="20" creationId="{2B97F24A-32CE-4C1C-A50D-3016B394DCFB}"/>
          </ac:spMkLst>
        </pc:spChg>
        <pc:spChg chg="del">
          <ac:chgData name="Tom Smith" userId="eac52e5223bf4258" providerId="LiveId" clId="{8C8FC717-41D1-4BD5-A23C-7FB6913BD320}" dt="2022-09-09T19:28:43.198" v="768" actId="26606"/>
          <ac:spMkLst>
            <pc:docMk/>
            <pc:sldMk cId="704546863" sldId="346"/>
            <ac:spMk id="22" creationId="{CD8B4F24-440B-49E9-B85D-733523DC064B}"/>
          </ac:spMkLst>
        </pc:spChg>
        <pc:spChg chg="add">
          <ac:chgData name="Tom Smith" userId="eac52e5223bf4258" providerId="LiveId" clId="{8C8FC717-41D1-4BD5-A23C-7FB6913BD320}" dt="2022-09-09T19:28:43.198" v="768" actId="26606"/>
          <ac:spMkLst>
            <pc:docMk/>
            <pc:sldMk cId="704546863" sldId="346"/>
            <ac:spMk id="27" creationId="{777A147A-9ED8-46B4-8660-1B3C2AA880B5}"/>
          </ac:spMkLst>
        </pc:spChg>
        <pc:spChg chg="add">
          <ac:chgData name="Tom Smith" userId="eac52e5223bf4258" providerId="LiveId" clId="{8C8FC717-41D1-4BD5-A23C-7FB6913BD320}" dt="2022-09-09T19:28:43.198" v="768" actId="26606"/>
          <ac:spMkLst>
            <pc:docMk/>
            <pc:sldMk cId="704546863" sldId="346"/>
            <ac:spMk id="29" creationId="{5D6C15A0-C087-4593-8414-2B4EC1CDC3DE}"/>
          </ac:spMkLst>
        </pc:spChg>
        <pc:graphicFrameChg chg="del">
          <ac:chgData name="Tom Smith" userId="eac52e5223bf4258" providerId="LiveId" clId="{8C8FC717-41D1-4BD5-A23C-7FB6913BD320}" dt="2022-09-09T19:28:11.346" v="765" actId="478"/>
          <ac:graphicFrameMkLst>
            <pc:docMk/>
            <pc:sldMk cId="704546863" sldId="346"/>
            <ac:graphicFrameMk id="5" creationId="{F1846BCE-DE6C-4C63-5332-6A1F97FCB846}"/>
          </ac:graphicFrameMkLst>
        </pc:graphicFrameChg>
      </pc:sldChg>
      <pc:sldChg chg="modSp mod">
        <pc:chgData name="Tom Smith" userId="eac52e5223bf4258" providerId="LiveId" clId="{8C8FC717-41D1-4BD5-A23C-7FB6913BD320}" dt="2022-09-09T19:25:12.702" v="764" actId="20577"/>
        <pc:sldMkLst>
          <pc:docMk/>
          <pc:sldMk cId="4291857687" sldId="347"/>
        </pc:sldMkLst>
        <pc:spChg chg="mod">
          <ac:chgData name="Tom Smith" userId="eac52e5223bf4258" providerId="LiveId" clId="{8C8FC717-41D1-4BD5-A23C-7FB6913BD320}" dt="2022-09-09T19:20:19.978" v="391" actId="20577"/>
          <ac:spMkLst>
            <pc:docMk/>
            <pc:sldMk cId="4291857687" sldId="347"/>
            <ac:spMk id="5" creationId="{3BE8ECC2-8A0F-912B-9CC0-F79E584522AE}"/>
          </ac:spMkLst>
        </pc:spChg>
        <pc:spChg chg="mod">
          <ac:chgData name="Tom Smith" userId="eac52e5223bf4258" providerId="LiveId" clId="{8C8FC717-41D1-4BD5-A23C-7FB6913BD320}" dt="2022-09-09T19:25:12.702" v="764" actId="20577"/>
          <ac:spMkLst>
            <pc:docMk/>
            <pc:sldMk cId="4291857687" sldId="347"/>
            <ac:spMk id="6" creationId="{33AAF9C8-397F-F689-1817-56ED83B8C71B}"/>
          </ac:spMkLst>
        </pc:spChg>
      </pc:sldChg>
      <pc:sldChg chg="del">
        <pc:chgData name="Tom Smith" userId="eac52e5223bf4258" providerId="LiveId" clId="{8C8FC717-41D1-4BD5-A23C-7FB6913BD320}" dt="2022-09-09T19:32:25.894" v="863" actId="47"/>
        <pc:sldMkLst>
          <pc:docMk/>
          <pc:sldMk cId="4088249255" sldId="348"/>
        </pc:sldMkLst>
      </pc:sldChg>
      <pc:sldChg chg="del">
        <pc:chgData name="Tom Smith" userId="eac52e5223bf4258" providerId="LiveId" clId="{8C8FC717-41D1-4BD5-A23C-7FB6913BD320}" dt="2022-09-09T19:32:31.776" v="864" actId="47"/>
        <pc:sldMkLst>
          <pc:docMk/>
          <pc:sldMk cId="1239287576" sldId="349"/>
        </pc:sldMkLst>
      </pc:sldChg>
      <pc:sldChg chg="modSp mod">
        <pc:chgData name="Tom Smith" userId="eac52e5223bf4258" providerId="LiveId" clId="{8C8FC717-41D1-4BD5-A23C-7FB6913BD320}" dt="2022-09-09T19:40:21.462" v="978" actId="20577"/>
        <pc:sldMkLst>
          <pc:docMk/>
          <pc:sldMk cId="594333553" sldId="350"/>
        </pc:sldMkLst>
        <pc:spChg chg="mod">
          <ac:chgData name="Tom Smith" userId="eac52e5223bf4258" providerId="LiveId" clId="{8C8FC717-41D1-4BD5-A23C-7FB6913BD320}" dt="2022-09-09T19:35:57.214" v="949" actId="20577"/>
          <ac:spMkLst>
            <pc:docMk/>
            <pc:sldMk cId="594333553" sldId="350"/>
            <ac:spMk id="2" creationId="{3AB4782B-1EB0-EA9D-EE62-0D1D100ED15D}"/>
          </ac:spMkLst>
        </pc:spChg>
        <pc:spChg chg="mod">
          <ac:chgData name="Tom Smith" userId="eac52e5223bf4258" providerId="LiveId" clId="{8C8FC717-41D1-4BD5-A23C-7FB6913BD320}" dt="2022-09-09T19:40:21.462" v="978" actId="20577"/>
          <ac:spMkLst>
            <pc:docMk/>
            <pc:sldMk cId="594333553" sldId="350"/>
            <ac:spMk id="3" creationId="{66785818-18DC-1BD4-65AE-96CE1578859B}"/>
          </ac:spMkLst>
        </pc:spChg>
      </pc:sldChg>
      <pc:sldChg chg="addSp delSp modSp new mod setBg modAnim">
        <pc:chgData name="Tom Smith" userId="eac52e5223bf4258" providerId="LiveId" clId="{8C8FC717-41D1-4BD5-A23C-7FB6913BD320}" dt="2022-09-09T19:08:53.864" v="353"/>
        <pc:sldMkLst>
          <pc:docMk/>
          <pc:sldMk cId="2957367518" sldId="351"/>
        </pc:sldMkLst>
        <pc:spChg chg="mod">
          <ac:chgData name="Tom Smith" userId="eac52e5223bf4258" providerId="LiveId" clId="{8C8FC717-41D1-4BD5-A23C-7FB6913BD320}" dt="2022-09-09T19:07:12.697" v="345" actId="26606"/>
          <ac:spMkLst>
            <pc:docMk/>
            <pc:sldMk cId="2957367518" sldId="351"/>
            <ac:spMk id="2" creationId="{658ABFA8-FE2A-D3BE-A0E7-628DFBEE50BA}"/>
          </ac:spMkLst>
        </pc:spChg>
        <pc:spChg chg="mod">
          <ac:chgData name="Tom Smith" userId="eac52e5223bf4258" providerId="LiveId" clId="{8C8FC717-41D1-4BD5-A23C-7FB6913BD320}" dt="2022-09-09T19:07:12.697" v="345" actId="26606"/>
          <ac:spMkLst>
            <pc:docMk/>
            <pc:sldMk cId="2957367518" sldId="351"/>
            <ac:spMk id="3" creationId="{DB77AEEE-ABC5-E452-D9AE-A651044B7ACC}"/>
          </ac:spMkLst>
        </pc:spChg>
        <pc:spChg chg="add del mod">
          <ac:chgData name="Tom Smith" userId="eac52e5223bf4258" providerId="LiveId" clId="{8C8FC717-41D1-4BD5-A23C-7FB6913BD320}" dt="2022-09-09T19:06:57.776" v="344" actId="21"/>
          <ac:spMkLst>
            <pc:docMk/>
            <pc:sldMk cId="2957367518" sldId="351"/>
            <ac:spMk id="4" creationId="{4C754324-F856-DB62-CE72-07D898E964D1}"/>
          </ac:spMkLst>
        </pc:spChg>
        <pc:spChg chg="add mod">
          <ac:chgData name="Tom Smith" userId="eac52e5223bf4258" providerId="LiveId" clId="{8C8FC717-41D1-4BD5-A23C-7FB6913BD320}" dt="2022-09-09T19:08:02.344" v="349" actId="1076"/>
          <ac:spMkLst>
            <pc:docMk/>
            <pc:sldMk cId="2957367518" sldId="351"/>
            <ac:spMk id="5" creationId="{C9DF9B09-E3DB-86E2-D1CE-460DEDDAEFAF}"/>
          </ac:spMkLst>
        </pc:spChg>
        <pc:spChg chg="add">
          <ac:chgData name="Tom Smith" userId="eac52e5223bf4258" providerId="LiveId" clId="{8C8FC717-41D1-4BD5-A23C-7FB6913BD320}" dt="2022-09-09T19:07:12.697" v="345" actId="26606"/>
          <ac:spMkLst>
            <pc:docMk/>
            <pc:sldMk cId="2957367518" sldId="351"/>
            <ac:spMk id="8" creationId="{777A147A-9ED8-46B4-8660-1B3C2AA880B5}"/>
          </ac:spMkLst>
        </pc:spChg>
        <pc:spChg chg="add">
          <ac:chgData name="Tom Smith" userId="eac52e5223bf4258" providerId="LiveId" clId="{8C8FC717-41D1-4BD5-A23C-7FB6913BD320}" dt="2022-09-09T19:07:12.697" v="345" actId="26606"/>
          <ac:spMkLst>
            <pc:docMk/>
            <pc:sldMk cId="2957367518" sldId="351"/>
            <ac:spMk id="10" creationId="{5D6C15A0-C087-4593-8414-2B4EC1CDC3DE}"/>
          </ac:spMkLst>
        </pc:spChg>
      </pc:sldChg>
      <pc:sldChg chg="addSp modSp new mod setBg modAnim">
        <pc:chgData name="Tom Smith" userId="eac52e5223bf4258" providerId="LiveId" clId="{8C8FC717-41D1-4BD5-A23C-7FB6913BD320}" dt="2022-09-09T19:09:11.835" v="356"/>
        <pc:sldMkLst>
          <pc:docMk/>
          <pc:sldMk cId="703688435" sldId="352"/>
        </pc:sldMkLst>
        <pc:spChg chg="mod">
          <ac:chgData name="Tom Smith" userId="eac52e5223bf4258" providerId="LiveId" clId="{8C8FC717-41D1-4BD5-A23C-7FB6913BD320}" dt="2022-09-09T19:07:23.527" v="346" actId="26606"/>
          <ac:spMkLst>
            <pc:docMk/>
            <pc:sldMk cId="703688435" sldId="352"/>
            <ac:spMk id="2" creationId="{D2C1B3AB-6898-3F51-D250-388B76C6743F}"/>
          </ac:spMkLst>
        </pc:spChg>
        <pc:spChg chg="mod">
          <ac:chgData name="Tom Smith" userId="eac52e5223bf4258" providerId="LiveId" clId="{8C8FC717-41D1-4BD5-A23C-7FB6913BD320}" dt="2022-09-09T19:07:23.527" v="346" actId="26606"/>
          <ac:spMkLst>
            <pc:docMk/>
            <pc:sldMk cId="703688435" sldId="352"/>
            <ac:spMk id="3" creationId="{5E1F1CA8-120E-3A56-C916-83B9758FFB77}"/>
          </ac:spMkLst>
        </pc:spChg>
        <pc:spChg chg="add mod">
          <ac:chgData name="Tom Smith" userId="eac52e5223bf4258" providerId="LiveId" clId="{8C8FC717-41D1-4BD5-A23C-7FB6913BD320}" dt="2022-09-09T19:08:13.273" v="351" actId="14100"/>
          <ac:spMkLst>
            <pc:docMk/>
            <pc:sldMk cId="703688435" sldId="352"/>
            <ac:spMk id="4" creationId="{581C6911-DE4D-4B6D-E42D-73E8E32793D8}"/>
          </ac:spMkLst>
        </pc:spChg>
        <pc:spChg chg="add">
          <ac:chgData name="Tom Smith" userId="eac52e5223bf4258" providerId="LiveId" clId="{8C8FC717-41D1-4BD5-A23C-7FB6913BD320}" dt="2022-09-09T19:07:23.527" v="346" actId="26606"/>
          <ac:spMkLst>
            <pc:docMk/>
            <pc:sldMk cId="703688435" sldId="352"/>
            <ac:spMk id="8" creationId="{777A147A-9ED8-46B4-8660-1B3C2AA880B5}"/>
          </ac:spMkLst>
        </pc:spChg>
        <pc:spChg chg="add">
          <ac:chgData name="Tom Smith" userId="eac52e5223bf4258" providerId="LiveId" clId="{8C8FC717-41D1-4BD5-A23C-7FB6913BD320}" dt="2022-09-09T19:07:23.527" v="346" actId="26606"/>
          <ac:spMkLst>
            <pc:docMk/>
            <pc:sldMk cId="703688435" sldId="352"/>
            <ac:spMk id="10" creationId="{5D6C15A0-C087-4593-8414-2B4EC1CDC3DE}"/>
          </ac:spMkLst>
        </pc:spChg>
      </pc:sldChg>
      <pc:sldChg chg="modSp add modAnim">
        <pc:chgData name="Tom Smith" userId="eac52e5223bf4258" providerId="LiveId" clId="{8C8FC717-41D1-4BD5-A23C-7FB6913BD320}" dt="2022-09-09T19:19:21.288" v="384"/>
        <pc:sldMkLst>
          <pc:docMk/>
          <pc:sldMk cId="2623847352" sldId="353"/>
        </pc:sldMkLst>
        <pc:spChg chg="mod">
          <ac:chgData name="Tom Smith" userId="eac52e5223bf4258" providerId="LiveId" clId="{8C8FC717-41D1-4BD5-A23C-7FB6913BD320}" dt="2022-09-09T19:19:21.288" v="384"/>
          <ac:spMkLst>
            <pc:docMk/>
            <pc:sldMk cId="2623847352" sldId="353"/>
            <ac:spMk id="3" creationId="{5E1F1CA8-120E-3A56-C916-83B9758FFB7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9/9/2022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8</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9/9/2022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9/9/2022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9/9/2022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9/9/2022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9/9/2022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9/9/2022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9/9/2022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smartblogger.com/allegory-exampl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1101 </a:t>
            </a:r>
            <a:br>
              <a:rPr lang="en-US" b="1" dirty="0">
                <a:effectLst/>
                <a:ea typeface="Times New Roman" panose="02020603050405020304" pitchFamily="18" charset="0"/>
              </a:rPr>
            </a:br>
            <a:r>
              <a:rPr lang="en-US" b="1" dirty="0">
                <a:effectLst/>
                <a:ea typeface="Times New Roman" panose="02020603050405020304" pitchFamily="18" charset="0"/>
              </a:rPr>
              <a:t>English Composition 1 </a:t>
            </a:r>
            <a:endParaRPr lang="en-US" dirty="0">
              <a:cs typeface="Times New Roman" panose="02020603050405020304" pitchFamily="18" charset="0"/>
            </a:endParaRPr>
          </a:p>
        </p:txBody>
      </p:sp>
      <p:sp>
        <p:nvSpPr>
          <p:cNvPr id="3" name="Subtitle 2"/>
          <p:cNvSpPr>
            <a:spLocks noGrp="1"/>
          </p:cNvSpPr>
          <p:nvPr>
            <p:ph type="subTitle" idx="1"/>
          </p:nvPr>
        </p:nvSpPr>
        <p:spPr>
          <a:xfrm>
            <a:off x="0" y="4125127"/>
            <a:ext cx="12192000" cy="1975421"/>
          </a:xfrm>
        </p:spPr>
        <p:txBody>
          <a:bodyPr>
            <a:normAutofit lnSpcReduction="10000"/>
          </a:bodyPr>
          <a:lstStyle/>
          <a:p>
            <a:r>
              <a:rPr lang="en-US" sz="5400" i="1" dirty="0">
                <a:cs typeface="Times New Roman" panose="02020603050405020304" pitchFamily="18" charset="0"/>
              </a:rPr>
              <a:t>Objectives</a:t>
            </a:r>
          </a:p>
          <a:p>
            <a:r>
              <a:rPr lang="en-US" sz="3400" i="1" dirty="0">
                <a:cs typeface="Times New Roman" panose="02020603050405020304" pitchFamily="18" charset="0"/>
              </a:rPr>
              <a:t>Read Plato</a:t>
            </a:r>
          </a:p>
          <a:p>
            <a:r>
              <a:rPr lang="en-US" sz="3400" i="1" dirty="0">
                <a:cs typeface="Times New Roman" panose="02020603050405020304" pitchFamily="18" charset="0"/>
              </a:rPr>
              <a:t>Discuss Plato</a:t>
            </a:r>
          </a:p>
          <a:p>
            <a:endParaRPr lang="en-US" sz="5400" i="1"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58ABFA8-FE2A-D3BE-A0E7-628DFBEE50BA}"/>
              </a:ext>
            </a:extLst>
          </p:cNvPr>
          <p:cNvSpPr>
            <a:spLocks noGrp="1"/>
          </p:cNvSpPr>
          <p:nvPr>
            <p:ph type="title"/>
          </p:nvPr>
        </p:nvSpPr>
        <p:spPr>
          <a:xfrm>
            <a:off x="841248" y="548640"/>
            <a:ext cx="3600860" cy="5431536"/>
          </a:xfrm>
        </p:spPr>
        <p:txBody>
          <a:bodyPr>
            <a:normAutofit/>
          </a:bodyPr>
          <a:lstStyle/>
          <a:p>
            <a:r>
              <a:rPr lang="en-US" sz="5400"/>
              <a:t>Terms to familiarize yourself with…</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DB77AEEE-ABC5-E452-D9AE-A651044B7ACC}"/>
              </a:ext>
            </a:extLst>
          </p:cNvPr>
          <p:cNvSpPr>
            <a:spLocks noGrp="1"/>
          </p:cNvSpPr>
          <p:nvPr>
            <p:ph idx="1"/>
          </p:nvPr>
        </p:nvSpPr>
        <p:spPr>
          <a:xfrm>
            <a:off x="5126418" y="552091"/>
            <a:ext cx="6224335" cy="5431536"/>
          </a:xfrm>
        </p:spPr>
        <p:txBody>
          <a:bodyPr anchor="ctr">
            <a:normAutofit/>
          </a:bodyPr>
          <a:lstStyle/>
          <a:p>
            <a:pPr marL="0" indent="0">
              <a:buNone/>
            </a:pPr>
            <a:r>
              <a:rPr lang="en-US" sz="2200" dirty="0"/>
              <a:t>Simile: a figure of speech involving the comparison of one thing with another thing of a different kind (e.g. as solid as a rock).</a:t>
            </a:r>
          </a:p>
          <a:p>
            <a:pPr marL="0" indent="0">
              <a:buNone/>
            </a:pPr>
            <a:r>
              <a:rPr lang="en-US" sz="2200" dirty="0"/>
              <a:t>When you say "the rugby ball was like a giant egg, which he held carefully while he ran" or "the cat leapt onto my shoulder and her claws, like thistle spines, pricked my skin painfully", you are using simile. 'Simile' literally means 'like' or 'the same as’.</a:t>
            </a:r>
          </a:p>
        </p:txBody>
      </p:sp>
      <p:sp>
        <p:nvSpPr>
          <p:cNvPr id="5" name="TextBox 4">
            <a:extLst>
              <a:ext uri="{FF2B5EF4-FFF2-40B4-BE49-F238E27FC236}">
                <a16:creationId xmlns:a16="http://schemas.microsoft.com/office/drawing/2014/main" id="{C9DF9B09-E3DB-86E2-D1CE-460DEDDAEFAF}"/>
              </a:ext>
            </a:extLst>
          </p:cNvPr>
          <p:cNvSpPr txBox="1"/>
          <p:nvPr/>
        </p:nvSpPr>
        <p:spPr>
          <a:xfrm>
            <a:off x="5486400" y="6351052"/>
            <a:ext cx="7135761" cy="369332"/>
          </a:xfrm>
          <a:prstGeom prst="rect">
            <a:avLst/>
          </a:prstGeom>
          <a:noFill/>
        </p:spPr>
        <p:txBody>
          <a:bodyPr wrap="square" rtlCol="0">
            <a:spAutoFit/>
          </a:bodyPr>
          <a:lstStyle/>
          <a:p>
            <a:r>
              <a:rPr lang="en-US" dirty="0"/>
              <a:t>These definitions are taken from the text, </a:t>
            </a:r>
            <a:r>
              <a:rPr lang="en-US" i="1" dirty="0"/>
              <a:t>Introduction to Philosophy</a:t>
            </a:r>
            <a:r>
              <a:rPr lang="en-US" dirty="0"/>
              <a:t>.</a:t>
            </a:r>
          </a:p>
        </p:txBody>
      </p:sp>
    </p:spTree>
    <p:extLst>
      <p:ext uri="{BB962C8B-B14F-4D97-AF65-F5344CB8AC3E}">
        <p14:creationId xmlns:p14="http://schemas.microsoft.com/office/powerpoint/2010/main" val="2957367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C1B3AB-6898-3F51-D250-388B76C6743F}"/>
              </a:ext>
            </a:extLst>
          </p:cNvPr>
          <p:cNvSpPr>
            <a:spLocks noGrp="1"/>
          </p:cNvSpPr>
          <p:nvPr>
            <p:ph type="title"/>
          </p:nvPr>
        </p:nvSpPr>
        <p:spPr>
          <a:xfrm>
            <a:off x="841248" y="548640"/>
            <a:ext cx="3600860" cy="5431536"/>
          </a:xfrm>
        </p:spPr>
        <p:txBody>
          <a:bodyPr>
            <a:normAutofit/>
          </a:bodyPr>
          <a:lstStyle/>
          <a:p>
            <a:r>
              <a:rPr lang="en-US" sz="5400"/>
              <a:t>Terms to familiarize yourself with…</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E1F1CA8-120E-3A56-C916-83B9758FFB77}"/>
              </a:ext>
            </a:extLst>
          </p:cNvPr>
          <p:cNvSpPr>
            <a:spLocks noGrp="1"/>
          </p:cNvSpPr>
          <p:nvPr>
            <p:ph idx="1"/>
          </p:nvPr>
        </p:nvSpPr>
        <p:spPr>
          <a:xfrm>
            <a:off x="5126418" y="552091"/>
            <a:ext cx="6224335" cy="5431536"/>
          </a:xfrm>
        </p:spPr>
        <p:txBody>
          <a:bodyPr anchor="ctr">
            <a:normAutofit/>
          </a:bodyPr>
          <a:lstStyle/>
          <a:p>
            <a:pPr marL="0" indent="0">
              <a:buNone/>
            </a:pPr>
            <a:r>
              <a:rPr lang="en-US" sz="2200" dirty="0"/>
              <a:t>Metaphor: 1. a figure of speech in which a word or phrase is applied to something to which it is not literally applicable (e.g. food for thought). 2. A thing symbolic of something else.</a:t>
            </a:r>
          </a:p>
          <a:p>
            <a:pPr marL="0" indent="0">
              <a:buNone/>
            </a:pPr>
            <a:r>
              <a:rPr lang="en-US" sz="2200" dirty="0"/>
              <a:t>On the other hand, if you say "the rugby player cradled the giant egg ball" or "thistle spines pierced my skin when the cat leapt up", you are using metaphor. You are describing something as though it is actually something else. </a:t>
            </a:r>
          </a:p>
          <a:p>
            <a:pPr marL="0" indent="0">
              <a:buNone/>
            </a:pPr>
            <a:r>
              <a:rPr lang="en-US" sz="2200" dirty="0"/>
              <a:t>In one of my poems I call a dark cloud "a raven's wing". That’s metaphor. I don't say the cloud is like a raven's wing. I wrote a poem called Silken Things which is full of metaphor because the things are none of them actually made of silk.</a:t>
            </a:r>
          </a:p>
          <a:p>
            <a:endParaRPr lang="en-US" sz="2200" dirty="0"/>
          </a:p>
        </p:txBody>
      </p:sp>
      <p:sp>
        <p:nvSpPr>
          <p:cNvPr id="4" name="TextBox 3">
            <a:extLst>
              <a:ext uri="{FF2B5EF4-FFF2-40B4-BE49-F238E27FC236}">
                <a16:creationId xmlns:a16="http://schemas.microsoft.com/office/drawing/2014/main" id="{581C6911-DE4D-4B6D-E42D-73E8E32793D8}"/>
              </a:ext>
            </a:extLst>
          </p:cNvPr>
          <p:cNvSpPr txBox="1"/>
          <p:nvPr/>
        </p:nvSpPr>
        <p:spPr>
          <a:xfrm>
            <a:off x="5456903" y="6420465"/>
            <a:ext cx="6830961" cy="369332"/>
          </a:xfrm>
          <a:prstGeom prst="rect">
            <a:avLst/>
          </a:prstGeom>
          <a:noFill/>
        </p:spPr>
        <p:txBody>
          <a:bodyPr wrap="square" rtlCol="0">
            <a:spAutoFit/>
          </a:bodyPr>
          <a:lstStyle/>
          <a:p>
            <a:r>
              <a:rPr lang="en-US" dirty="0"/>
              <a:t>These definitions are taken from the text, </a:t>
            </a:r>
            <a:r>
              <a:rPr lang="en-US" i="1" dirty="0"/>
              <a:t>Introduction to Philosophy</a:t>
            </a:r>
            <a:r>
              <a:rPr lang="en-US" dirty="0"/>
              <a:t>.</a:t>
            </a:r>
          </a:p>
        </p:txBody>
      </p:sp>
    </p:spTree>
    <p:extLst>
      <p:ext uri="{BB962C8B-B14F-4D97-AF65-F5344CB8AC3E}">
        <p14:creationId xmlns:p14="http://schemas.microsoft.com/office/powerpoint/2010/main" val="703688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2C1B3AB-6898-3F51-D250-388B76C6743F}"/>
              </a:ext>
            </a:extLst>
          </p:cNvPr>
          <p:cNvSpPr>
            <a:spLocks noGrp="1"/>
          </p:cNvSpPr>
          <p:nvPr>
            <p:ph type="title"/>
          </p:nvPr>
        </p:nvSpPr>
        <p:spPr>
          <a:xfrm>
            <a:off x="841248" y="548640"/>
            <a:ext cx="3600860" cy="5431536"/>
          </a:xfrm>
        </p:spPr>
        <p:txBody>
          <a:bodyPr>
            <a:normAutofit/>
          </a:bodyPr>
          <a:lstStyle/>
          <a:p>
            <a:r>
              <a:rPr lang="en-US" sz="5400"/>
              <a:t>Terms to familiarize yourself with…</a:t>
            </a:r>
          </a:p>
        </p:txBody>
      </p:sp>
      <p:sp>
        <p:nvSpPr>
          <p:cNvPr id="10"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5E1F1CA8-120E-3A56-C916-83B9758FFB77}"/>
              </a:ext>
            </a:extLst>
          </p:cNvPr>
          <p:cNvSpPr>
            <a:spLocks noGrp="1"/>
          </p:cNvSpPr>
          <p:nvPr>
            <p:ph idx="1"/>
          </p:nvPr>
        </p:nvSpPr>
        <p:spPr>
          <a:xfrm>
            <a:off x="5126418" y="552091"/>
            <a:ext cx="6224335" cy="5431536"/>
          </a:xfrm>
        </p:spPr>
        <p:txBody>
          <a:bodyPr anchor="ctr">
            <a:normAutofit/>
          </a:bodyPr>
          <a:lstStyle/>
          <a:p>
            <a:pPr marL="0" indent="0">
              <a:buNone/>
            </a:pPr>
            <a:r>
              <a:rPr lang="en-US" sz="2400" dirty="0"/>
              <a:t>Allegory: a story, poem, or picture which can be interpreted to reveal a hidden meaning.</a:t>
            </a:r>
          </a:p>
          <a:p>
            <a:pPr marL="0" indent="0">
              <a:buNone/>
            </a:pPr>
            <a:endParaRPr lang="en-US" sz="2400" dirty="0"/>
          </a:p>
          <a:p>
            <a:pPr marL="0" indent="0">
              <a:buNone/>
            </a:pPr>
            <a:r>
              <a:rPr lang="en-US" sz="2400" dirty="0"/>
              <a:t>Here’s an example:</a:t>
            </a:r>
          </a:p>
          <a:p>
            <a:pPr marL="0" indent="0">
              <a:buNone/>
            </a:pPr>
            <a:endParaRPr lang="en-US" sz="2400" dirty="0"/>
          </a:p>
          <a:p>
            <a:pPr marL="0" indent="0">
              <a:buNone/>
            </a:pPr>
            <a:r>
              <a:rPr lang="en-US" sz="2200" dirty="0">
                <a:hlinkClick r:id="rId2"/>
              </a:rPr>
              <a:t>https://smartblogger.com/allegory-examples/</a:t>
            </a:r>
            <a:endParaRPr lang="en-US" sz="2200" dirty="0"/>
          </a:p>
        </p:txBody>
      </p:sp>
      <p:sp>
        <p:nvSpPr>
          <p:cNvPr id="4" name="TextBox 3">
            <a:extLst>
              <a:ext uri="{FF2B5EF4-FFF2-40B4-BE49-F238E27FC236}">
                <a16:creationId xmlns:a16="http://schemas.microsoft.com/office/drawing/2014/main" id="{581C6911-DE4D-4B6D-E42D-73E8E32793D8}"/>
              </a:ext>
            </a:extLst>
          </p:cNvPr>
          <p:cNvSpPr txBox="1"/>
          <p:nvPr/>
        </p:nvSpPr>
        <p:spPr>
          <a:xfrm>
            <a:off x="5456903" y="6420465"/>
            <a:ext cx="6830961" cy="369332"/>
          </a:xfrm>
          <a:prstGeom prst="rect">
            <a:avLst/>
          </a:prstGeom>
          <a:noFill/>
        </p:spPr>
        <p:txBody>
          <a:bodyPr wrap="square" rtlCol="0">
            <a:spAutoFit/>
          </a:bodyPr>
          <a:lstStyle/>
          <a:p>
            <a:r>
              <a:rPr lang="en-US" dirty="0"/>
              <a:t>These definitions are taken from the text, </a:t>
            </a:r>
            <a:r>
              <a:rPr lang="en-US" i="1" dirty="0"/>
              <a:t>Introduction to Philosophy</a:t>
            </a:r>
            <a:r>
              <a:rPr lang="en-US" dirty="0"/>
              <a:t>.</a:t>
            </a:r>
          </a:p>
        </p:txBody>
      </p:sp>
    </p:spTree>
    <p:extLst>
      <p:ext uri="{BB962C8B-B14F-4D97-AF65-F5344CB8AC3E}">
        <p14:creationId xmlns:p14="http://schemas.microsoft.com/office/powerpoint/2010/main" val="2623847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itle 4">
            <a:extLst>
              <a:ext uri="{FF2B5EF4-FFF2-40B4-BE49-F238E27FC236}">
                <a16:creationId xmlns:a16="http://schemas.microsoft.com/office/drawing/2014/main" id="{3BE8ECC2-8A0F-912B-9CC0-F79E584522AE}"/>
              </a:ext>
            </a:extLst>
          </p:cNvPr>
          <p:cNvSpPr>
            <a:spLocks noGrp="1"/>
          </p:cNvSpPr>
          <p:nvPr>
            <p:ph type="title"/>
          </p:nvPr>
        </p:nvSpPr>
        <p:spPr>
          <a:xfrm>
            <a:off x="841248" y="548640"/>
            <a:ext cx="3600860" cy="5431536"/>
          </a:xfrm>
        </p:spPr>
        <p:txBody>
          <a:bodyPr>
            <a:normAutofit/>
          </a:bodyPr>
          <a:lstStyle/>
          <a:p>
            <a:r>
              <a:rPr lang="en-US" sz="5400" dirty="0"/>
              <a:t>Read!</a:t>
            </a:r>
          </a:p>
        </p:txBody>
      </p:sp>
      <p:sp>
        <p:nvSpPr>
          <p:cNvPr id="13"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ontent Placeholder 5">
            <a:extLst>
              <a:ext uri="{FF2B5EF4-FFF2-40B4-BE49-F238E27FC236}">
                <a16:creationId xmlns:a16="http://schemas.microsoft.com/office/drawing/2014/main" id="{33AAF9C8-397F-F689-1817-56ED83B8C71B}"/>
              </a:ext>
            </a:extLst>
          </p:cNvPr>
          <p:cNvSpPr>
            <a:spLocks noGrp="1"/>
          </p:cNvSpPr>
          <p:nvPr>
            <p:ph idx="1"/>
          </p:nvPr>
        </p:nvSpPr>
        <p:spPr>
          <a:xfrm>
            <a:off x="5126418" y="552091"/>
            <a:ext cx="6224335" cy="5431536"/>
          </a:xfrm>
        </p:spPr>
        <p:txBody>
          <a:bodyPr anchor="ctr">
            <a:normAutofit/>
          </a:bodyPr>
          <a:lstStyle/>
          <a:p>
            <a:r>
              <a:rPr lang="en-US" sz="2200" dirty="0"/>
              <a:t>Find your assigned group. </a:t>
            </a:r>
          </a:p>
          <a:p>
            <a:r>
              <a:rPr lang="en-US" sz="2200" dirty="0"/>
              <a:t>Discuss who will read the short, single sentence lines and who will read the longer paragraphs (the “Allegory of the Cave” is a dialogue without quotation marks).</a:t>
            </a:r>
          </a:p>
          <a:p>
            <a:r>
              <a:rPr lang="en-US" sz="2200" dirty="0"/>
              <a:t>The text is about four pages long—decide where you’ll stop and switch readers.</a:t>
            </a:r>
          </a:p>
        </p:txBody>
      </p:sp>
    </p:spTree>
    <p:extLst>
      <p:ext uri="{BB962C8B-B14F-4D97-AF65-F5344CB8AC3E}">
        <p14:creationId xmlns:p14="http://schemas.microsoft.com/office/powerpoint/2010/main" val="42918576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7" name="Rectangle 26">
            <a:extLst>
              <a:ext uri="{FF2B5EF4-FFF2-40B4-BE49-F238E27FC236}">
                <a16:creationId xmlns:a16="http://schemas.microsoft.com/office/drawing/2014/main" id="{777A147A-9ED8-46B4-8660-1B3C2AA880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69F1EC9-2DEC-2389-FCC7-DA4D4B15F3CD}"/>
              </a:ext>
            </a:extLst>
          </p:cNvPr>
          <p:cNvSpPr>
            <a:spLocks noGrp="1"/>
          </p:cNvSpPr>
          <p:nvPr>
            <p:ph type="title"/>
          </p:nvPr>
        </p:nvSpPr>
        <p:spPr>
          <a:xfrm>
            <a:off x="841248" y="548640"/>
            <a:ext cx="3600860" cy="5431536"/>
          </a:xfrm>
        </p:spPr>
        <p:txBody>
          <a:bodyPr vert="horz" lIns="91440" tIns="45720" rIns="91440" bIns="45720" rtlCol="0" anchor="ctr">
            <a:normAutofit/>
          </a:bodyPr>
          <a:lstStyle/>
          <a:p>
            <a:r>
              <a:rPr lang="en-US" sz="5400" dirty="0"/>
              <a:t>Post-reading</a:t>
            </a:r>
            <a:endParaRPr lang="en-US" sz="5400" kern="1200" dirty="0">
              <a:solidFill>
                <a:schemeClr val="tx1"/>
              </a:solidFill>
              <a:latin typeface="+mj-lt"/>
              <a:ea typeface="+mj-ea"/>
              <a:cs typeface="+mj-cs"/>
            </a:endParaRPr>
          </a:p>
        </p:txBody>
      </p:sp>
      <p:sp>
        <p:nvSpPr>
          <p:cNvPr id="29" name="sketch line">
            <a:extLst>
              <a:ext uri="{FF2B5EF4-FFF2-40B4-BE49-F238E27FC236}">
                <a16:creationId xmlns:a16="http://schemas.microsoft.com/office/drawing/2014/main" id="{5D6C15A0-C087-4593-8414-2B4EC1CDC3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543983" y="3258715"/>
            <a:ext cx="4480560" cy="18288"/>
          </a:xfrm>
          <a:custGeom>
            <a:avLst/>
            <a:gdLst>
              <a:gd name="connsiteX0" fmla="*/ 0 w 4480560"/>
              <a:gd name="connsiteY0" fmla="*/ 0 h 18288"/>
              <a:gd name="connsiteX1" fmla="*/ 595274 w 4480560"/>
              <a:gd name="connsiteY1" fmla="*/ 0 h 18288"/>
              <a:gd name="connsiteX2" fmla="*/ 1100938 w 4480560"/>
              <a:gd name="connsiteY2" fmla="*/ 0 h 18288"/>
              <a:gd name="connsiteX3" fmla="*/ 1651406 w 4480560"/>
              <a:gd name="connsiteY3" fmla="*/ 0 h 18288"/>
              <a:gd name="connsiteX4" fmla="*/ 2336292 w 4480560"/>
              <a:gd name="connsiteY4" fmla="*/ 0 h 18288"/>
              <a:gd name="connsiteX5" fmla="*/ 2931566 w 4480560"/>
              <a:gd name="connsiteY5" fmla="*/ 0 h 18288"/>
              <a:gd name="connsiteX6" fmla="*/ 3482035 w 4480560"/>
              <a:gd name="connsiteY6" fmla="*/ 0 h 18288"/>
              <a:gd name="connsiteX7" fmla="*/ 4480560 w 4480560"/>
              <a:gd name="connsiteY7" fmla="*/ 0 h 18288"/>
              <a:gd name="connsiteX8" fmla="*/ 4480560 w 4480560"/>
              <a:gd name="connsiteY8" fmla="*/ 18288 h 18288"/>
              <a:gd name="connsiteX9" fmla="*/ 3840480 w 4480560"/>
              <a:gd name="connsiteY9" fmla="*/ 18288 h 18288"/>
              <a:gd name="connsiteX10" fmla="*/ 3290011 w 4480560"/>
              <a:gd name="connsiteY10" fmla="*/ 18288 h 18288"/>
              <a:gd name="connsiteX11" fmla="*/ 2560320 w 4480560"/>
              <a:gd name="connsiteY11" fmla="*/ 18288 h 18288"/>
              <a:gd name="connsiteX12" fmla="*/ 1965046 w 4480560"/>
              <a:gd name="connsiteY12" fmla="*/ 18288 h 18288"/>
              <a:gd name="connsiteX13" fmla="*/ 1459382 w 4480560"/>
              <a:gd name="connsiteY13" fmla="*/ 18288 h 18288"/>
              <a:gd name="connsiteX14" fmla="*/ 774497 w 4480560"/>
              <a:gd name="connsiteY14" fmla="*/ 18288 h 18288"/>
              <a:gd name="connsiteX15" fmla="*/ 0 w 4480560"/>
              <a:gd name="connsiteY15" fmla="*/ 18288 h 18288"/>
              <a:gd name="connsiteX16" fmla="*/ 0 w 448056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480560" h="18288" fill="none" extrusionOk="0">
                <a:moveTo>
                  <a:pt x="0" y="0"/>
                </a:moveTo>
                <a:cubicBezTo>
                  <a:pt x="267821" y="8731"/>
                  <a:pt x="334105" y="2629"/>
                  <a:pt x="595274" y="0"/>
                </a:cubicBezTo>
                <a:cubicBezTo>
                  <a:pt x="856443" y="-2629"/>
                  <a:pt x="863808" y="-13353"/>
                  <a:pt x="1100938" y="0"/>
                </a:cubicBezTo>
                <a:cubicBezTo>
                  <a:pt x="1338068" y="13353"/>
                  <a:pt x="1431663" y="-25862"/>
                  <a:pt x="1651406" y="0"/>
                </a:cubicBezTo>
                <a:cubicBezTo>
                  <a:pt x="1871149" y="25862"/>
                  <a:pt x="2173163" y="23827"/>
                  <a:pt x="2336292" y="0"/>
                </a:cubicBezTo>
                <a:cubicBezTo>
                  <a:pt x="2499421" y="-23827"/>
                  <a:pt x="2720589" y="28148"/>
                  <a:pt x="2931566" y="0"/>
                </a:cubicBezTo>
                <a:cubicBezTo>
                  <a:pt x="3142543" y="-28148"/>
                  <a:pt x="3323630" y="27022"/>
                  <a:pt x="3482035" y="0"/>
                </a:cubicBezTo>
                <a:cubicBezTo>
                  <a:pt x="3640440" y="-27022"/>
                  <a:pt x="4012110" y="-20118"/>
                  <a:pt x="4480560" y="0"/>
                </a:cubicBezTo>
                <a:cubicBezTo>
                  <a:pt x="4480958" y="7429"/>
                  <a:pt x="4480540" y="10822"/>
                  <a:pt x="4480560" y="18288"/>
                </a:cubicBezTo>
                <a:cubicBezTo>
                  <a:pt x="4314132" y="14924"/>
                  <a:pt x="4028383" y="36632"/>
                  <a:pt x="3840480" y="18288"/>
                </a:cubicBezTo>
                <a:cubicBezTo>
                  <a:pt x="3652577" y="-56"/>
                  <a:pt x="3547615" y="2848"/>
                  <a:pt x="3290011" y="18288"/>
                </a:cubicBezTo>
                <a:cubicBezTo>
                  <a:pt x="3032407" y="33728"/>
                  <a:pt x="2830268" y="8719"/>
                  <a:pt x="2560320" y="18288"/>
                </a:cubicBezTo>
                <a:cubicBezTo>
                  <a:pt x="2290372" y="27857"/>
                  <a:pt x="2147422" y="6728"/>
                  <a:pt x="1965046" y="18288"/>
                </a:cubicBezTo>
                <a:cubicBezTo>
                  <a:pt x="1782670" y="29848"/>
                  <a:pt x="1689791" y="40680"/>
                  <a:pt x="1459382" y="18288"/>
                </a:cubicBezTo>
                <a:cubicBezTo>
                  <a:pt x="1228973" y="-4104"/>
                  <a:pt x="915486" y="36501"/>
                  <a:pt x="774497" y="18288"/>
                </a:cubicBezTo>
                <a:cubicBezTo>
                  <a:pt x="633508" y="75"/>
                  <a:pt x="361442" y="-11107"/>
                  <a:pt x="0" y="18288"/>
                </a:cubicBezTo>
                <a:cubicBezTo>
                  <a:pt x="-591" y="13205"/>
                  <a:pt x="-663" y="6329"/>
                  <a:pt x="0" y="0"/>
                </a:cubicBezTo>
                <a:close/>
              </a:path>
              <a:path w="4480560" h="18288" stroke="0" extrusionOk="0">
                <a:moveTo>
                  <a:pt x="0" y="0"/>
                </a:moveTo>
                <a:cubicBezTo>
                  <a:pt x="285465" y="225"/>
                  <a:pt x="322691" y="16223"/>
                  <a:pt x="595274" y="0"/>
                </a:cubicBezTo>
                <a:cubicBezTo>
                  <a:pt x="867857" y="-16223"/>
                  <a:pt x="989129" y="-11242"/>
                  <a:pt x="1100938" y="0"/>
                </a:cubicBezTo>
                <a:cubicBezTo>
                  <a:pt x="1212747" y="11242"/>
                  <a:pt x="1574350" y="-36410"/>
                  <a:pt x="1830629" y="0"/>
                </a:cubicBezTo>
                <a:cubicBezTo>
                  <a:pt x="2086908" y="36410"/>
                  <a:pt x="2180922" y="4645"/>
                  <a:pt x="2425903" y="0"/>
                </a:cubicBezTo>
                <a:cubicBezTo>
                  <a:pt x="2670884" y="-4645"/>
                  <a:pt x="2782024" y="22929"/>
                  <a:pt x="3021178" y="0"/>
                </a:cubicBezTo>
                <a:cubicBezTo>
                  <a:pt x="3260332" y="-22929"/>
                  <a:pt x="3456982" y="-1586"/>
                  <a:pt x="3750869" y="0"/>
                </a:cubicBezTo>
                <a:cubicBezTo>
                  <a:pt x="4044756" y="1586"/>
                  <a:pt x="4302726" y="17043"/>
                  <a:pt x="4480560" y="0"/>
                </a:cubicBezTo>
                <a:cubicBezTo>
                  <a:pt x="4479674" y="5429"/>
                  <a:pt x="4481381" y="14046"/>
                  <a:pt x="4480560" y="18288"/>
                </a:cubicBezTo>
                <a:cubicBezTo>
                  <a:pt x="4279652" y="-6850"/>
                  <a:pt x="4200762" y="41566"/>
                  <a:pt x="3930091" y="18288"/>
                </a:cubicBezTo>
                <a:cubicBezTo>
                  <a:pt x="3659420" y="-4990"/>
                  <a:pt x="3456052" y="22294"/>
                  <a:pt x="3290011" y="18288"/>
                </a:cubicBezTo>
                <a:cubicBezTo>
                  <a:pt x="3123970" y="14282"/>
                  <a:pt x="2882392" y="32818"/>
                  <a:pt x="2649931" y="18288"/>
                </a:cubicBezTo>
                <a:cubicBezTo>
                  <a:pt x="2417470" y="3758"/>
                  <a:pt x="2238426" y="7337"/>
                  <a:pt x="2054657" y="18288"/>
                </a:cubicBezTo>
                <a:cubicBezTo>
                  <a:pt x="1870888" y="29239"/>
                  <a:pt x="1566368" y="45040"/>
                  <a:pt x="1324966" y="18288"/>
                </a:cubicBezTo>
                <a:cubicBezTo>
                  <a:pt x="1083564" y="-8464"/>
                  <a:pt x="787410" y="10946"/>
                  <a:pt x="595274" y="18288"/>
                </a:cubicBezTo>
                <a:cubicBezTo>
                  <a:pt x="403138" y="25630"/>
                  <a:pt x="169622" y="10499"/>
                  <a:pt x="0" y="18288"/>
                </a:cubicBezTo>
                <a:cubicBezTo>
                  <a:pt x="668" y="13665"/>
                  <a:pt x="578" y="5675"/>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 Placeholder 5">
            <a:extLst>
              <a:ext uri="{FF2B5EF4-FFF2-40B4-BE49-F238E27FC236}">
                <a16:creationId xmlns:a16="http://schemas.microsoft.com/office/drawing/2014/main" id="{0525FD89-2F0A-54E4-6D22-F14CFBAECC65}"/>
              </a:ext>
            </a:extLst>
          </p:cNvPr>
          <p:cNvSpPr>
            <a:spLocks noGrp="1"/>
          </p:cNvSpPr>
          <p:nvPr>
            <p:ph type="body" sz="half" idx="2"/>
          </p:nvPr>
        </p:nvSpPr>
        <p:spPr>
          <a:xfrm>
            <a:off x="5126418" y="552091"/>
            <a:ext cx="6224335" cy="5431536"/>
          </a:xfrm>
        </p:spPr>
        <p:txBody>
          <a:bodyPr vert="horz" lIns="91440" tIns="45720" rIns="91440" bIns="45720" rtlCol="0" anchor="ctr">
            <a:normAutofit/>
          </a:bodyPr>
          <a:lstStyle/>
          <a:p>
            <a:r>
              <a:rPr lang="en-US" sz="2400" dirty="0"/>
              <a:t>What do you think the following </a:t>
            </a:r>
            <a:r>
              <a:rPr lang="en-US" sz="2400" b="1" dirty="0"/>
              <a:t>metaphors</a:t>
            </a:r>
            <a:r>
              <a:rPr lang="en-US" sz="2400" dirty="0"/>
              <a:t> represent?</a:t>
            </a:r>
          </a:p>
          <a:p>
            <a:pPr marL="457200" indent="-457200">
              <a:buAutoNum type="alphaLcParenR"/>
            </a:pPr>
            <a:r>
              <a:rPr lang="en-US" sz="2400" dirty="0"/>
              <a:t>the prisoners in the cave </a:t>
            </a:r>
          </a:p>
          <a:p>
            <a:pPr marL="457200" indent="-457200">
              <a:buAutoNum type="alphaLcParenR"/>
            </a:pPr>
            <a:r>
              <a:rPr lang="en-US" sz="2400" dirty="0"/>
              <a:t>the cave </a:t>
            </a:r>
          </a:p>
          <a:p>
            <a:pPr marL="457200" indent="-457200">
              <a:buAutoNum type="alphaLcParenR"/>
            </a:pPr>
            <a:r>
              <a:rPr lang="en-US" sz="2400" dirty="0"/>
              <a:t>the shadows on the wall </a:t>
            </a:r>
          </a:p>
          <a:p>
            <a:pPr marL="457200" indent="-457200">
              <a:buAutoNum type="alphaLcParenR"/>
            </a:pPr>
            <a:r>
              <a:rPr lang="en-US" sz="2400" dirty="0"/>
              <a:t>the chains binding the prisoners to the shadows on the wall </a:t>
            </a:r>
          </a:p>
          <a:p>
            <a:pPr marL="457200" indent="-457200">
              <a:buAutoNum type="alphaLcParenR"/>
            </a:pPr>
            <a:r>
              <a:rPr lang="en-US" sz="2400" dirty="0"/>
              <a:t>the fire in the cave </a:t>
            </a:r>
          </a:p>
          <a:p>
            <a:pPr marL="457200" indent="-457200">
              <a:buAutoNum type="alphaLcParenR"/>
            </a:pPr>
            <a:r>
              <a:rPr lang="en-US" sz="2400" dirty="0"/>
              <a:t>the objects being carried along the wall behind the prisoners </a:t>
            </a:r>
          </a:p>
          <a:p>
            <a:pPr marL="457200" indent="-457200">
              <a:buAutoNum type="alphaLcParenR"/>
            </a:pPr>
            <a:r>
              <a:rPr lang="en-US" sz="2400" dirty="0"/>
              <a:t>the world outside of the cave </a:t>
            </a:r>
          </a:p>
          <a:p>
            <a:pPr marL="457200" indent="-457200">
              <a:buAutoNum type="alphaLcParenR"/>
            </a:pPr>
            <a:r>
              <a:rPr lang="en-US" sz="2400" dirty="0"/>
              <a:t>the sun</a:t>
            </a:r>
          </a:p>
        </p:txBody>
      </p:sp>
      <p:sp>
        <p:nvSpPr>
          <p:cNvPr id="8" name="Rectangle 2">
            <a:extLst>
              <a:ext uri="{FF2B5EF4-FFF2-40B4-BE49-F238E27FC236}">
                <a16:creationId xmlns:a16="http://schemas.microsoft.com/office/drawing/2014/main" id="{15F76B15-6AF9-D6CA-53B4-52803F625191}"/>
              </a:ext>
            </a:extLst>
          </p:cNvPr>
          <p:cNvSpPr>
            <a:spLocks noChangeArrowheads="1"/>
          </p:cNvSpPr>
          <p:nvPr/>
        </p:nvSpPr>
        <p:spPr bwMode="auto">
          <a:xfrm>
            <a:off x="0" y="-323165"/>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spcBef>
                <a:spcPct val="0"/>
              </a:spcBef>
              <a:spcAft>
                <a:spcPts val="600"/>
              </a:spcAft>
              <a:buClrTx/>
              <a:buSzTx/>
              <a:buFontTx/>
              <a:buNone/>
              <a:tabLst/>
            </a:pPr>
            <a:br>
              <a:rPr kumimoji="0" lang="en-US" altLang="en-US" b="0" i="0" u="none" strike="noStrike" cap="none" normalizeH="0" baseline="0">
                <a:ln>
                  <a:noFill/>
                </a:ln>
                <a:solidFill>
                  <a:schemeClr val="tx1"/>
                </a:solidFill>
                <a:effectLst/>
                <a:latin typeface="Arial" panose="020B0604020202020204" pitchFamily="34" charset="0"/>
              </a:rPr>
            </a:br>
            <a:endParaRPr kumimoji="0" lang="en-US" altLang="en-US"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04546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100EDD19-6802-4EC3-95CE-CFFAB042CF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AB4782B-1EB0-EA9D-EE62-0D1D100ED15D}"/>
              </a:ext>
            </a:extLst>
          </p:cNvPr>
          <p:cNvSpPr>
            <a:spLocks noGrp="1"/>
          </p:cNvSpPr>
          <p:nvPr>
            <p:ph type="title"/>
          </p:nvPr>
        </p:nvSpPr>
        <p:spPr>
          <a:xfrm>
            <a:off x="838200" y="365125"/>
            <a:ext cx="10515600" cy="1325563"/>
          </a:xfrm>
        </p:spPr>
        <p:txBody>
          <a:bodyPr>
            <a:normAutofit/>
          </a:bodyPr>
          <a:lstStyle/>
          <a:p>
            <a:r>
              <a:rPr lang="en-US" sz="5400" dirty="0"/>
              <a:t>If you haven’t done this already…</a:t>
            </a:r>
          </a:p>
        </p:txBody>
      </p:sp>
      <p:sp>
        <p:nvSpPr>
          <p:cNvPr id="10" name="sketch line">
            <a:extLst>
              <a:ext uri="{FF2B5EF4-FFF2-40B4-BE49-F238E27FC236}">
                <a16:creationId xmlns:a16="http://schemas.microsoft.com/office/drawing/2014/main" id="{DB17E863-922E-4C26-BD64-E8FD41D286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69036" y="1677373"/>
            <a:ext cx="10853928" cy="18288"/>
          </a:xfrm>
          <a:custGeom>
            <a:avLst/>
            <a:gdLst>
              <a:gd name="connsiteX0" fmla="*/ 0 w 10853928"/>
              <a:gd name="connsiteY0" fmla="*/ 0 h 18288"/>
              <a:gd name="connsiteX1" fmla="*/ 461292 w 10853928"/>
              <a:gd name="connsiteY1" fmla="*/ 0 h 18288"/>
              <a:gd name="connsiteX2" fmla="*/ 1139662 w 10853928"/>
              <a:gd name="connsiteY2" fmla="*/ 0 h 18288"/>
              <a:gd name="connsiteX3" fmla="*/ 1926572 w 10853928"/>
              <a:gd name="connsiteY3" fmla="*/ 0 h 18288"/>
              <a:gd name="connsiteX4" fmla="*/ 2279325 w 10853928"/>
              <a:gd name="connsiteY4" fmla="*/ 0 h 18288"/>
              <a:gd name="connsiteX5" fmla="*/ 2632078 w 10853928"/>
              <a:gd name="connsiteY5" fmla="*/ 0 h 18288"/>
              <a:gd name="connsiteX6" fmla="*/ 3527527 w 10853928"/>
              <a:gd name="connsiteY6" fmla="*/ 0 h 18288"/>
              <a:gd name="connsiteX7" fmla="*/ 4205897 w 10853928"/>
              <a:gd name="connsiteY7" fmla="*/ 0 h 18288"/>
              <a:gd name="connsiteX8" fmla="*/ 4558650 w 10853928"/>
              <a:gd name="connsiteY8" fmla="*/ 0 h 18288"/>
              <a:gd name="connsiteX9" fmla="*/ 5237020 w 10853928"/>
              <a:gd name="connsiteY9" fmla="*/ 0 h 18288"/>
              <a:gd name="connsiteX10" fmla="*/ 6132469 w 10853928"/>
              <a:gd name="connsiteY10" fmla="*/ 0 h 18288"/>
              <a:gd name="connsiteX11" fmla="*/ 6702301 w 10853928"/>
              <a:gd name="connsiteY11" fmla="*/ 0 h 18288"/>
              <a:gd name="connsiteX12" fmla="*/ 7272132 w 10853928"/>
              <a:gd name="connsiteY12" fmla="*/ 0 h 18288"/>
              <a:gd name="connsiteX13" fmla="*/ 7950502 w 10853928"/>
              <a:gd name="connsiteY13" fmla="*/ 0 h 18288"/>
              <a:gd name="connsiteX14" fmla="*/ 8737412 w 10853928"/>
              <a:gd name="connsiteY14" fmla="*/ 0 h 18288"/>
              <a:gd name="connsiteX15" fmla="*/ 9524322 w 10853928"/>
              <a:gd name="connsiteY15" fmla="*/ 0 h 18288"/>
              <a:gd name="connsiteX16" fmla="*/ 10853928 w 10853928"/>
              <a:gd name="connsiteY16" fmla="*/ 0 h 18288"/>
              <a:gd name="connsiteX17" fmla="*/ 10853928 w 10853928"/>
              <a:gd name="connsiteY17" fmla="*/ 18288 h 18288"/>
              <a:gd name="connsiteX18" fmla="*/ 10392636 w 10853928"/>
              <a:gd name="connsiteY18" fmla="*/ 18288 h 18288"/>
              <a:gd name="connsiteX19" fmla="*/ 9497187 w 10853928"/>
              <a:gd name="connsiteY19" fmla="*/ 18288 h 18288"/>
              <a:gd name="connsiteX20" fmla="*/ 8818817 w 10853928"/>
              <a:gd name="connsiteY20" fmla="*/ 18288 h 18288"/>
              <a:gd name="connsiteX21" fmla="*/ 8466064 w 10853928"/>
              <a:gd name="connsiteY21" fmla="*/ 18288 h 18288"/>
              <a:gd name="connsiteX22" fmla="*/ 7787693 w 10853928"/>
              <a:gd name="connsiteY22" fmla="*/ 18288 h 18288"/>
              <a:gd name="connsiteX23" fmla="*/ 7217862 w 10853928"/>
              <a:gd name="connsiteY23" fmla="*/ 18288 h 18288"/>
              <a:gd name="connsiteX24" fmla="*/ 6648031 w 10853928"/>
              <a:gd name="connsiteY24" fmla="*/ 18288 h 18288"/>
              <a:gd name="connsiteX25" fmla="*/ 6078200 w 10853928"/>
              <a:gd name="connsiteY25" fmla="*/ 18288 h 18288"/>
              <a:gd name="connsiteX26" fmla="*/ 5508368 w 10853928"/>
              <a:gd name="connsiteY26" fmla="*/ 18288 h 18288"/>
              <a:gd name="connsiteX27" fmla="*/ 4721459 w 10853928"/>
              <a:gd name="connsiteY27" fmla="*/ 18288 h 18288"/>
              <a:gd name="connsiteX28" fmla="*/ 4043088 w 10853928"/>
              <a:gd name="connsiteY28" fmla="*/ 18288 h 18288"/>
              <a:gd name="connsiteX29" fmla="*/ 3690336 w 10853928"/>
              <a:gd name="connsiteY29" fmla="*/ 18288 h 18288"/>
              <a:gd name="connsiteX30" fmla="*/ 3120504 w 10853928"/>
              <a:gd name="connsiteY30" fmla="*/ 18288 h 18288"/>
              <a:gd name="connsiteX31" fmla="*/ 2333595 w 10853928"/>
              <a:gd name="connsiteY31" fmla="*/ 18288 h 18288"/>
              <a:gd name="connsiteX32" fmla="*/ 1872303 w 10853928"/>
              <a:gd name="connsiteY32" fmla="*/ 18288 h 18288"/>
              <a:gd name="connsiteX33" fmla="*/ 976854 w 10853928"/>
              <a:gd name="connsiteY33" fmla="*/ 18288 h 18288"/>
              <a:gd name="connsiteX34" fmla="*/ 0 w 10853928"/>
              <a:gd name="connsiteY34" fmla="*/ 18288 h 18288"/>
              <a:gd name="connsiteX35" fmla="*/ 0 w 10853928"/>
              <a:gd name="connsiteY35"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853928" h="18288" fill="none" extrusionOk="0">
                <a:moveTo>
                  <a:pt x="0" y="0"/>
                </a:moveTo>
                <a:cubicBezTo>
                  <a:pt x="146993" y="-19076"/>
                  <a:pt x="347684" y="-4790"/>
                  <a:pt x="461292" y="0"/>
                </a:cubicBezTo>
                <a:cubicBezTo>
                  <a:pt x="574900" y="4790"/>
                  <a:pt x="808367" y="19821"/>
                  <a:pt x="1139662" y="0"/>
                </a:cubicBezTo>
                <a:cubicBezTo>
                  <a:pt x="1470957" y="-19821"/>
                  <a:pt x="1627405" y="5721"/>
                  <a:pt x="1926572" y="0"/>
                </a:cubicBezTo>
                <a:cubicBezTo>
                  <a:pt x="2225739" y="-5721"/>
                  <a:pt x="2137730" y="-3235"/>
                  <a:pt x="2279325" y="0"/>
                </a:cubicBezTo>
                <a:cubicBezTo>
                  <a:pt x="2420920" y="3235"/>
                  <a:pt x="2456518" y="9685"/>
                  <a:pt x="2632078" y="0"/>
                </a:cubicBezTo>
                <a:cubicBezTo>
                  <a:pt x="2807638" y="-9685"/>
                  <a:pt x="3211516" y="-43007"/>
                  <a:pt x="3527527" y="0"/>
                </a:cubicBezTo>
                <a:cubicBezTo>
                  <a:pt x="3843538" y="43007"/>
                  <a:pt x="4058833" y="22042"/>
                  <a:pt x="4205897" y="0"/>
                </a:cubicBezTo>
                <a:cubicBezTo>
                  <a:pt x="4352961" y="-22042"/>
                  <a:pt x="4474805" y="-11846"/>
                  <a:pt x="4558650" y="0"/>
                </a:cubicBezTo>
                <a:cubicBezTo>
                  <a:pt x="4642495" y="11846"/>
                  <a:pt x="5041928" y="-6069"/>
                  <a:pt x="5237020" y="0"/>
                </a:cubicBezTo>
                <a:cubicBezTo>
                  <a:pt x="5432112" y="6069"/>
                  <a:pt x="5943266" y="-17479"/>
                  <a:pt x="6132469" y="0"/>
                </a:cubicBezTo>
                <a:cubicBezTo>
                  <a:pt x="6321672" y="17479"/>
                  <a:pt x="6483872" y="26234"/>
                  <a:pt x="6702301" y="0"/>
                </a:cubicBezTo>
                <a:cubicBezTo>
                  <a:pt x="6920730" y="-26234"/>
                  <a:pt x="6991194" y="-15156"/>
                  <a:pt x="7272132" y="0"/>
                </a:cubicBezTo>
                <a:cubicBezTo>
                  <a:pt x="7553070" y="15156"/>
                  <a:pt x="7684444" y="-32961"/>
                  <a:pt x="7950502" y="0"/>
                </a:cubicBezTo>
                <a:cubicBezTo>
                  <a:pt x="8216560" y="32961"/>
                  <a:pt x="8493290" y="-10491"/>
                  <a:pt x="8737412" y="0"/>
                </a:cubicBezTo>
                <a:cubicBezTo>
                  <a:pt x="8981534" y="10491"/>
                  <a:pt x="9191586" y="-13899"/>
                  <a:pt x="9524322" y="0"/>
                </a:cubicBezTo>
                <a:cubicBezTo>
                  <a:pt x="9857058" y="13899"/>
                  <a:pt x="10297509" y="7485"/>
                  <a:pt x="10853928" y="0"/>
                </a:cubicBezTo>
                <a:cubicBezTo>
                  <a:pt x="10854574" y="4451"/>
                  <a:pt x="10854418" y="9226"/>
                  <a:pt x="10853928" y="18288"/>
                </a:cubicBezTo>
                <a:cubicBezTo>
                  <a:pt x="10691638" y="28522"/>
                  <a:pt x="10574319" y="29578"/>
                  <a:pt x="10392636" y="18288"/>
                </a:cubicBezTo>
                <a:cubicBezTo>
                  <a:pt x="10210953" y="6998"/>
                  <a:pt x="9836277" y="-16742"/>
                  <a:pt x="9497187" y="18288"/>
                </a:cubicBezTo>
                <a:cubicBezTo>
                  <a:pt x="9158097" y="53318"/>
                  <a:pt x="9119479" y="30714"/>
                  <a:pt x="8818817" y="18288"/>
                </a:cubicBezTo>
                <a:cubicBezTo>
                  <a:pt x="8518155" y="5863"/>
                  <a:pt x="8640037" y="6483"/>
                  <a:pt x="8466064" y="18288"/>
                </a:cubicBezTo>
                <a:cubicBezTo>
                  <a:pt x="8292091" y="30093"/>
                  <a:pt x="7997656" y="18914"/>
                  <a:pt x="7787693" y="18288"/>
                </a:cubicBezTo>
                <a:cubicBezTo>
                  <a:pt x="7577730" y="17662"/>
                  <a:pt x="7412468" y="21416"/>
                  <a:pt x="7217862" y="18288"/>
                </a:cubicBezTo>
                <a:cubicBezTo>
                  <a:pt x="7023256" y="15160"/>
                  <a:pt x="6898018" y="14824"/>
                  <a:pt x="6648031" y="18288"/>
                </a:cubicBezTo>
                <a:cubicBezTo>
                  <a:pt x="6398044" y="21752"/>
                  <a:pt x="6254402" y="38625"/>
                  <a:pt x="6078200" y="18288"/>
                </a:cubicBezTo>
                <a:cubicBezTo>
                  <a:pt x="5901998" y="-2049"/>
                  <a:pt x="5622886" y="3213"/>
                  <a:pt x="5508368" y="18288"/>
                </a:cubicBezTo>
                <a:cubicBezTo>
                  <a:pt x="5393850" y="33363"/>
                  <a:pt x="5036260" y="26830"/>
                  <a:pt x="4721459" y="18288"/>
                </a:cubicBezTo>
                <a:cubicBezTo>
                  <a:pt x="4406658" y="9746"/>
                  <a:pt x="4239221" y="41551"/>
                  <a:pt x="4043088" y="18288"/>
                </a:cubicBezTo>
                <a:cubicBezTo>
                  <a:pt x="3846955" y="-4975"/>
                  <a:pt x="3818802" y="34658"/>
                  <a:pt x="3690336" y="18288"/>
                </a:cubicBezTo>
                <a:cubicBezTo>
                  <a:pt x="3561870" y="1918"/>
                  <a:pt x="3265491" y="42194"/>
                  <a:pt x="3120504" y="18288"/>
                </a:cubicBezTo>
                <a:cubicBezTo>
                  <a:pt x="2975517" y="-5618"/>
                  <a:pt x="2720254" y="36673"/>
                  <a:pt x="2333595" y="18288"/>
                </a:cubicBezTo>
                <a:cubicBezTo>
                  <a:pt x="1946936" y="-97"/>
                  <a:pt x="2097241" y="5776"/>
                  <a:pt x="1872303" y="18288"/>
                </a:cubicBezTo>
                <a:cubicBezTo>
                  <a:pt x="1647365" y="30800"/>
                  <a:pt x="1282708" y="45380"/>
                  <a:pt x="976854" y="18288"/>
                </a:cubicBezTo>
                <a:cubicBezTo>
                  <a:pt x="671000" y="-8804"/>
                  <a:pt x="408401" y="-12775"/>
                  <a:pt x="0" y="18288"/>
                </a:cubicBezTo>
                <a:cubicBezTo>
                  <a:pt x="-213" y="9468"/>
                  <a:pt x="187" y="4459"/>
                  <a:pt x="0" y="0"/>
                </a:cubicBezTo>
                <a:close/>
              </a:path>
              <a:path w="10853928" h="18288" stroke="0" extrusionOk="0">
                <a:moveTo>
                  <a:pt x="0" y="0"/>
                </a:moveTo>
                <a:cubicBezTo>
                  <a:pt x="267322" y="15284"/>
                  <a:pt x="415388" y="-21048"/>
                  <a:pt x="569831" y="0"/>
                </a:cubicBezTo>
                <a:cubicBezTo>
                  <a:pt x="724274" y="21048"/>
                  <a:pt x="769333" y="-2353"/>
                  <a:pt x="922584" y="0"/>
                </a:cubicBezTo>
                <a:cubicBezTo>
                  <a:pt x="1075835" y="2353"/>
                  <a:pt x="1399490" y="-145"/>
                  <a:pt x="1818033" y="0"/>
                </a:cubicBezTo>
                <a:cubicBezTo>
                  <a:pt x="2236576" y="145"/>
                  <a:pt x="2145330" y="5482"/>
                  <a:pt x="2387864" y="0"/>
                </a:cubicBezTo>
                <a:cubicBezTo>
                  <a:pt x="2630398" y="-5482"/>
                  <a:pt x="2793207" y="18487"/>
                  <a:pt x="2957695" y="0"/>
                </a:cubicBezTo>
                <a:cubicBezTo>
                  <a:pt x="3122183" y="-18487"/>
                  <a:pt x="3579141" y="19003"/>
                  <a:pt x="3853144" y="0"/>
                </a:cubicBezTo>
                <a:cubicBezTo>
                  <a:pt x="4127147" y="-19003"/>
                  <a:pt x="4209857" y="12211"/>
                  <a:pt x="4314436" y="0"/>
                </a:cubicBezTo>
                <a:cubicBezTo>
                  <a:pt x="4419015" y="-12211"/>
                  <a:pt x="4762459" y="-17220"/>
                  <a:pt x="5209885" y="0"/>
                </a:cubicBezTo>
                <a:cubicBezTo>
                  <a:pt x="5657311" y="17220"/>
                  <a:pt x="5692663" y="-3290"/>
                  <a:pt x="6105335" y="0"/>
                </a:cubicBezTo>
                <a:cubicBezTo>
                  <a:pt x="6518007" y="3290"/>
                  <a:pt x="6455516" y="-5124"/>
                  <a:pt x="6783705" y="0"/>
                </a:cubicBezTo>
                <a:cubicBezTo>
                  <a:pt x="7111894" y="5124"/>
                  <a:pt x="7441941" y="-17829"/>
                  <a:pt x="7679154" y="0"/>
                </a:cubicBezTo>
                <a:cubicBezTo>
                  <a:pt x="7916367" y="17829"/>
                  <a:pt x="8102967" y="-24363"/>
                  <a:pt x="8248985" y="0"/>
                </a:cubicBezTo>
                <a:cubicBezTo>
                  <a:pt x="8395003" y="24363"/>
                  <a:pt x="8552393" y="25505"/>
                  <a:pt x="8818817" y="0"/>
                </a:cubicBezTo>
                <a:cubicBezTo>
                  <a:pt x="9085241" y="-25505"/>
                  <a:pt x="9411308" y="38000"/>
                  <a:pt x="9605726" y="0"/>
                </a:cubicBezTo>
                <a:cubicBezTo>
                  <a:pt x="9800144" y="-38000"/>
                  <a:pt x="10006468" y="-25741"/>
                  <a:pt x="10175558" y="0"/>
                </a:cubicBezTo>
                <a:cubicBezTo>
                  <a:pt x="10344648" y="25741"/>
                  <a:pt x="10696282" y="695"/>
                  <a:pt x="10853928" y="0"/>
                </a:cubicBezTo>
                <a:cubicBezTo>
                  <a:pt x="10853521" y="8690"/>
                  <a:pt x="10853774" y="14141"/>
                  <a:pt x="10853928" y="18288"/>
                </a:cubicBezTo>
                <a:cubicBezTo>
                  <a:pt x="10608124" y="24255"/>
                  <a:pt x="10343415" y="22307"/>
                  <a:pt x="10067018" y="18288"/>
                </a:cubicBezTo>
                <a:cubicBezTo>
                  <a:pt x="9790621" y="14270"/>
                  <a:pt x="9843266" y="3564"/>
                  <a:pt x="9714266" y="18288"/>
                </a:cubicBezTo>
                <a:cubicBezTo>
                  <a:pt x="9585266" y="33012"/>
                  <a:pt x="9379484" y="1875"/>
                  <a:pt x="9252974" y="18288"/>
                </a:cubicBezTo>
                <a:cubicBezTo>
                  <a:pt x="9126464" y="34701"/>
                  <a:pt x="8580678" y="-4904"/>
                  <a:pt x="8357525" y="18288"/>
                </a:cubicBezTo>
                <a:cubicBezTo>
                  <a:pt x="8134372" y="41480"/>
                  <a:pt x="7903199" y="26458"/>
                  <a:pt x="7679154" y="18288"/>
                </a:cubicBezTo>
                <a:cubicBezTo>
                  <a:pt x="7455109" y="10118"/>
                  <a:pt x="7435944" y="27109"/>
                  <a:pt x="7217862" y="18288"/>
                </a:cubicBezTo>
                <a:cubicBezTo>
                  <a:pt x="6999780" y="9467"/>
                  <a:pt x="6680409" y="18985"/>
                  <a:pt x="6539492" y="18288"/>
                </a:cubicBezTo>
                <a:cubicBezTo>
                  <a:pt x="6398575" y="17592"/>
                  <a:pt x="6312077" y="33018"/>
                  <a:pt x="6186739" y="18288"/>
                </a:cubicBezTo>
                <a:cubicBezTo>
                  <a:pt x="6061401" y="3558"/>
                  <a:pt x="5947033" y="12075"/>
                  <a:pt x="5833986" y="18288"/>
                </a:cubicBezTo>
                <a:cubicBezTo>
                  <a:pt x="5720939" y="24501"/>
                  <a:pt x="5482226" y="8586"/>
                  <a:pt x="5155616" y="18288"/>
                </a:cubicBezTo>
                <a:cubicBezTo>
                  <a:pt x="4829006" y="27991"/>
                  <a:pt x="4841274" y="29316"/>
                  <a:pt x="4694324" y="18288"/>
                </a:cubicBezTo>
                <a:cubicBezTo>
                  <a:pt x="4547374" y="7260"/>
                  <a:pt x="4077675" y="7013"/>
                  <a:pt x="3907414" y="18288"/>
                </a:cubicBezTo>
                <a:cubicBezTo>
                  <a:pt x="3737153" y="29564"/>
                  <a:pt x="3538393" y="21630"/>
                  <a:pt x="3446122" y="18288"/>
                </a:cubicBezTo>
                <a:cubicBezTo>
                  <a:pt x="3353851" y="14946"/>
                  <a:pt x="2990320" y="-8091"/>
                  <a:pt x="2659212" y="18288"/>
                </a:cubicBezTo>
                <a:cubicBezTo>
                  <a:pt x="2328104" y="44667"/>
                  <a:pt x="2427653" y="9607"/>
                  <a:pt x="2306460" y="18288"/>
                </a:cubicBezTo>
                <a:cubicBezTo>
                  <a:pt x="2185267" y="26969"/>
                  <a:pt x="1719763" y="3717"/>
                  <a:pt x="1519550" y="18288"/>
                </a:cubicBezTo>
                <a:cubicBezTo>
                  <a:pt x="1319337" y="32860"/>
                  <a:pt x="1167371" y="17040"/>
                  <a:pt x="1058258" y="18288"/>
                </a:cubicBezTo>
                <a:cubicBezTo>
                  <a:pt x="949145" y="19536"/>
                  <a:pt x="780234" y="31447"/>
                  <a:pt x="705505" y="18288"/>
                </a:cubicBezTo>
                <a:cubicBezTo>
                  <a:pt x="630776" y="5129"/>
                  <a:pt x="215796" y="30056"/>
                  <a:pt x="0" y="18288"/>
                </a:cubicBezTo>
                <a:cubicBezTo>
                  <a:pt x="-53" y="11301"/>
                  <a:pt x="-649" y="7756"/>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66785818-18DC-1BD4-65AE-96CE1578859B}"/>
              </a:ext>
            </a:extLst>
          </p:cNvPr>
          <p:cNvSpPr>
            <a:spLocks noGrp="1"/>
          </p:cNvSpPr>
          <p:nvPr>
            <p:ph idx="1"/>
          </p:nvPr>
        </p:nvSpPr>
        <p:spPr>
          <a:xfrm>
            <a:off x="838200" y="1929384"/>
            <a:ext cx="10515600" cy="4251960"/>
          </a:xfrm>
        </p:spPr>
        <p:txBody>
          <a:bodyPr>
            <a:normAutofit/>
          </a:bodyPr>
          <a:lstStyle/>
          <a:p>
            <a:pPr>
              <a:buFont typeface="Arial" panose="020B0604020202020204" pitchFamily="34" charset="0"/>
              <a:buChar char="•"/>
            </a:pPr>
            <a:r>
              <a:rPr lang="en-US" sz="2200" b="1" i="0" dirty="0">
                <a:effectLst/>
              </a:rPr>
              <a:t>Select </a:t>
            </a:r>
            <a:r>
              <a:rPr lang="en-US" sz="2200" b="0" i="0" dirty="0">
                <a:effectLst/>
              </a:rPr>
              <a:t>one of the texts we’ve read so far (Jiang, Douglass, Malcolm X—and now, Plato) as a model for your own narrative. The story in the model text does not need to be like yours, but there is something about the way the story is told that you would like to emulate. </a:t>
            </a:r>
            <a:r>
              <a:rPr lang="en-US" sz="2200" b="1" i="0" dirty="0">
                <a:effectLst/>
              </a:rPr>
              <a:t>Identify </a:t>
            </a:r>
            <a:r>
              <a:rPr lang="en-US" sz="2200" b="0" i="0" dirty="0">
                <a:effectLst/>
              </a:rPr>
              <a:t>which text you have chosen as your model and </a:t>
            </a:r>
            <a:r>
              <a:rPr lang="en-US" sz="2200" b="1" i="0" dirty="0">
                <a:effectLst/>
              </a:rPr>
              <a:t>what </a:t>
            </a:r>
            <a:r>
              <a:rPr lang="en-US" sz="2200" b="0" i="0" dirty="0">
                <a:effectLst/>
              </a:rPr>
              <a:t>it is about the way the author composes their narrative (their techniques, strategies, and style) that appeals to you.</a:t>
            </a:r>
          </a:p>
          <a:p>
            <a:pPr marL="742950" lvl="1" indent="-285750">
              <a:buFont typeface="Arial" panose="020B0604020202020204" pitchFamily="34" charset="0"/>
              <a:buChar char="•"/>
            </a:pPr>
            <a:r>
              <a:rPr lang="en-US" sz="2200" b="0" i="0" dirty="0">
                <a:effectLst/>
              </a:rPr>
              <a:t>You won’t have to submit anything–yet–but be prepared to share and discuss these items SOON.</a:t>
            </a:r>
          </a:p>
          <a:p>
            <a:endParaRPr lang="en-US" sz="2200" dirty="0"/>
          </a:p>
        </p:txBody>
      </p:sp>
    </p:spTree>
    <p:extLst>
      <p:ext uri="{BB962C8B-B14F-4D97-AF65-F5344CB8AC3E}">
        <p14:creationId xmlns:p14="http://schemas.microsoft.com/office/powerpoint/2010/main" val="594333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 </a:t>
            </a:r>
          </a:p>
        </p:txBody>
      </p:sp>
      <p:sp>
        <p:nvSpPr>
          <p:cNvPr id="3" name="Content Placeholder 2"/>
          <p:cNvSpPr>
            <a:spLocks noGrp="1"/>
          </p:cNvSpPr>
          <p:nvPr>
            <p:ph idx="1"/>
          </p:nvPr>
        </p:nvSpPr>
        <p:spPr>
          <a:xfrm>
            <a:off x="838200" y="1431236"/>
            <a:ext cx="9729657" cy="5303672"/>
          </a:xfrm>
        </p:spPr>
        <p:txBody>
          <a:bodyPr>
            <a:normAutofit fontScale="92500"/>
          </a:bodyPr>
          <a:lstStyle/>
          <a:p>
            <a:r>
              <a:rPr lang="en-US" dirty="0"/>
              <a:t>Write a summary of Plato’s text. What’s going on here? Where are we? Who’s there? What do they look like? What’s happening? Share your summary in a Post (this is a low-stakes assignment–worth 30% of your overall grade).</a:t>
            </a:r>
          </a:p>
          <a:p>
            <a:pPr lvl="1"/>
            <a:r>
              <a:rPr lang="en-US" dirty="0"/>
              <a:t>Be sure to title the post correctly: Full Name, Summary of Allegory of the Cave.</a:t>
            </a:r>
          </a:p>
          <a:p>
            <a:pPr lvl="1"/>
            <a:r>
              <a:rPr lang="en-US" dirty="0"/>
              <a:t>Save it under Unit 1 Work.</a:t>
            </a:r>
          </a:p>
          <a:p>
            <a:pPr lvl="1"/>
            <a:r>
              <a:rPr lang="en-US" dirty="0"/>
              <a:t>Hit “Publish” by the next class!</a:t>
            </a:r>
          </a:p>
          <a:p>
            <a:r>
              <a:rPr lang="en-US" dirty="0"/>
              <a:t>Brainstorm: Have you ever had an experience where you felt like you were in a “cave” or where you felt like you emerged from a “cave”? Freewrite about that experience. Include as many specific details as possible (think about your five senses when writing: recall what you saw, but also what you heard, smelled…). </a:t>
            </a:r>
            <a:r>
              <a:rPr lang="en-US" b="1" dirty="0"/>
              <a:t>Hold on to this freewrite, as you may want to return to these ideas for your Unit 1 project.</a:t>
            </a:r>
          </a:p>
          <a:p>
            <a:pPr>
              <a:buFont typeface="Arial" panose="020B0604020202020204" pitchFamily="34" charset="0"/>
              <a:buChar char="•"/>
            </a:pPr>
            <a:endParaRPr lang="en-US" dirty="0"/>
          </a:p>
          <a:p>
            <a:endParaRPr lang="en-US" dirty="0"/>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67857" y="0"/>
            <a:ext cx="1624144" cy="2295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3896</TotalTime>
  <Words>736</Words>
  <Application>Microsoft Office PowerPoint</Application>
  <PresentationFormat>Widescreen</PresentationFormat>
  <Paragraphs>48</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ENG 1101  English Composition 1 </vt:lpstr>
      <vt:lpstr>Terms to familiarize yourself with…</vt:lpstr>
      <vt:lpstr>Terms to familiarize yourself with…</vt:lpstr>
      <vt:lpstr>Terms to familiarize yourself with…</vt:lpstr>
      <vt:lpstr>Read!</vt:lpstr>
      <vt:lpstr>Post-reading</vt:lpstr>
      <vt:lpstr>If you haven’t done this already…</vt:lpstr>
      <vt:lpstr>Homework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30</cp:revision>
  <dcterms:created xsi:type="dcterms:W3CDTF">2020-01-25T02:18:25Z</dcterms:created>
  <dcterms:modified xsi:type="dcterms:W3CDTF">2022-09-09T19:44:30Z</dcterms:modified>
</cp:coreProperties>
</file>