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4">
  <p:sldMasterIdLst>
    <p:sldMasterId id="2147483661" r:id="rId1"/>
  </p:sldMasterIdLst>
  <p:notesMasterIdLst>
    <p:notesMasterId r:id="rId18"/>
  </p:notesMasterIdLst>
  <p:sldIdLst>
    <p:sldId id="256" r:id="rId2"/>
    <p:sldId id="287" r:id="rId3"/>
    <p:sldId id="312" r:id="rId4"/>
    <p:sldId id="298" r:id="rId5"/>
    <p:sldId id="299" r:id="rId6"/>
    <p:sldId id="301" r:id="rId7"/>
    <p:sldId id="316" r:id="rId8"/>
    <p:sldId id="320" r:id="rId9"/>
    <p:sldId id="302" r:id="rId10"/>
    <p:sldId id="303" r:id="rId11"/>
    <p:sldId id="304" r:id="rId12"/>
    <p:sldId id="305" r:id="rId13"/>
    <p:sldId id="317" r:id="rId14"/>
    <p:sldId id="318" r:id="rId15"/>
    <p:sldId id="306" r:id="rId16"/>
    <p:sldId id="319" r:id="rId17"/>
  </p:sldIdLst>
  <p:sldSz cx="12192000" cy="6858000"/>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CCFF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85435" autoAdjust="0"/>
  </p:normalViewPr>
  <p:slideViewPr>
    <p:cSldViewPr snapToGrid="0">
      <p:cViewPr varScale="1">
        <p:scale>
          <a:sx n="112" d="100"/>
          <a:sy n="112" d="100"/>
        </p:scale>
        <p:origin x="552" y="108"/>
      </p:cViewPr>
      <p:guideLst>
        <p:guide orient="horz" pos="2160"/>
        <p:guide pos="3840"/>
      </p:guideLst>
    </p:cSldViewPr>
  </p:slideViewPr>
  <p:outlineViewPr>
    <p:cViewPr>
      <p:scale>
        <a:sx n="33" d="100"/>
        <a:sy n="33" d="100"/>
      </p:scale>
      <p:origin x="0" y="21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Pagano" userId="60497cb8cb4b67d3" providerId="LiveId" clId="{F4DC7058-FCC6-4E5D-916A-5291F6C3A4EF}"/>
    <pc:docChg chg="undo custSel addSld delSld modSld">
      <pc:chgData name="Maria Pagano" userId="60497cb8cb4b67d3" providerId="LiveId" clId="{F4DC7058-FCC6-4E5D-916A-5291F6C3A4EF}" dt="2023-12-05T02:25:39.944" v="1577" actId="2696"/>
      <pc:docMkLst>
        <pc:docMk/>
      </pc:docMkLst>
      <pc:sldChg chg="modSp mod">
        <pc:chgData name="Maria Pagano" userId="60497cb8cb4b67d3" providerId="LiveId" clId="{F4DC7058-FCC6-4E5D-916A-5291F6C3A4EF}" dt="2023-06-15T01:20:44.709" v="1568" actId="20577"/>
        <pc:sldMkLst>
          <pc:docMk/>
          <pc:sldMk cId="2312275530" sldId="256"/>
        </pc:sldMkLst>
        <pc:spChg chg="mod">
          <ac:chgData name="Maria Pagano" userId="60497cb8cb4b67d3" providerId="LiveId" clId="{F4DC7058-FCC6-4E5D-916A-5291F6C3A4EF}" dt="2023-06-15T01:20:44.709" v="1568" actId="20577"/>
          <ac:spMkLst>
            <pc:docMk/>
            <pc:sldMk cId="2312275530" sldId="256"/>
            <ac:spMk id="3" creationId="{00000000-0000-0000-0000-000000000000}"/>
          </ac:spMkLst>
        </pc:spChg>
      </pc:sldChg>
      <pc:sldChg chg="modSp del mod">
        <pc:chgData name="Maria Pagano" userId="60497cb8cb4b67d3" providerId="LiveId" clId="{F4DC7058-FCC6-4E5D-916A-5291F6C3A4EF}" dt="2023-12-05T02:17:04.369" v="1569" actId="2696"/>
        <pc:sldMkLst>
          <pc:docMk/>
          <pc:sldMk cId="3039136324" sldId="300"/>
        </pc:sldMkLst>
        <pc:spChg chg="mod">
          <ac:chgData name="Maria Pagano" userId="60497cb8cb4b67d3" providerId="LiveId" clId="{F4DC7058-FCC6-4E5D-916A-5291F6C3A4EF}" dt="2023-06-08T19:25:01.761" v="1561" actId="208"/>
          <ac:spMkLst>
            <pc:docMk/>
            <pc:sldMk cId="3039136324" sldId="300"/>
            <ac:spMk id="3" creationId="{00000000-0000-0000-0000-000000000000}"/>
          </ac:spMkLst>
        </pc:spChg>
      </pc:sldChg>
      <pc:sldChg chg="modSp mod">
        <pc:chgData name="Maria Pagano" userId="60497cb8cb4b67d3" providerId="LiveId" clId="{F4DC7058-FCC6-4E5D-916A-5291F6C3A4EF}" dt="2023-12-05T02:18:07.328" v="1576" actId="1076"/>
        <pc:sldMkLst>
          <pc:docMk/>
          <pc:sldMk cId="3536943793" sldId="301"/>
        </pc:sldMkLst>
        <pc:graphicFrameChg chg="mod">
          <ac:chgData name="Maria Pagano" userId="60497cb8cb4b67d3" providerId="LiveId" clId="{F4DC7058-FCC6-4E5D-916A-5291F6C3A4EF}" dt="2023-12-05T02:18:07.328" v="1576" actId="1076"/>
          <ac:graphicFrameMkLst>
            <pc:docMk/>
            <pc:sldMk cId="3536943793" sldId="301"/>
            <ac:graphicFrameMk id="13" creationId="{83CF875A-1322-8379-B0D0-C2891FC9E5D8}"/>
          </ac:graphicFrameMkLst>
        </pc:graphicFrameChg>
      </pc:sldChg>
      <pc:sldChg chg="modSp mod">
        <pc:chgData name="Maria Pagano" userId="60497cb8cb4b67d3" providerId="LiveId" clId="{F4DC7058-FCC6-4E5D-916A-5291F6C3A4EF}" dt="2023-06-08T15:15:11.559" v="546" actId="33524"/>
        <pc:sldMkLst>
          <pc:docMk/>
          <pc:sldMk cId="1166765760" sldId="306"/>
        </pc:sldMkLst>
        <pc:spChg chg="mod">
          <ac:chgData name="Maria Pagano" userId="60497cb8cb4b67d3" providerId="LiveId" clId="{F4DC7058-FCC6-4E5D-916A-5291F6C3A4EF}" dt="2023-06-08T13:52:16.868" v="3" actId="1076"/>
          <ac:spMkLst>
            <pc:docMk/>
            <pc:sldMk cId="1166765760" sldId="306"/>
            <ac:spMk id="2" creationId="{00000000-0000-0000-0000-000000000000}"/>
          </ac:spMkLst>
        </pc:spChg>
        <pc:spChg chg="mod">
          <ac:chgData name="Maria Pagano" userId="60497cb8cb4b67d3" providerId="LiveId" clId="{F4DC7058-FCC6-4E5D-916A-5291F6C3A4EF}" dt="2023-06-08T15:13:52.731" v="537" actId="1076"/>
          <ac:spMkLst>
            <pc:docMk/>
            <pc:sldMk cId="1166765760" sldId="306"/>
            <ac:spMk id="3" creationId="{00000000-0000-0000-0000-000000000000}"/>
          </ac:spMkLst>
        </pc:spChg>
        <pc:spChg chg="mod">
          <ac:chgData name="Maria Pagano" userId="60497cb8cb4b67d3" providerId="LiveId" clId="{F4DC7058-FCC6-4E5D-916A-5291F6C3A4EF}" dt="2023-06-08T15:13:59.415" v="538" actId="1076"/>
          <ac:spMkLst>
            <pc:docMk/>
            <pc:sldMk cId="1166765760" sldId="306"/>
            <ac:spMk id="4" creationId="{2A94E74F-DF10-3716-01E2-F89E5A64EBB5}"/>
          </ac:spMkLst>
        </pc:spChg>
        <pc:spChg chg="mod">
          <ac:chgData name="Maria Pagano" userId="60497cb8cb4b67d3" providerId="LiveId" clId="{F4DC7058-FCC6-4E5D-916A-5291F6C3A4EF}" dt="2023-06-08T15:15:11.559" v="546" actId="33524"/>
          <ac:spMkLst>
            <pc:docMk/>
            <pc:sldMk cId="1166765760" sldId="306"/>
            <ac:spMk id="9" creationId="{00000000-0000-0000-0000-000000000000}"/>
          </ac:spMkLst>
        </pc:spChg>
      </pc:sldChg>
      <pc:sldChg chg="addSp delSp modSp del mod">
        <pc:chgData name="Maria Pagano" userId="60497cb8cb4b67d3" providerId="LiveId" clId="{F4DC7058-FCC6-4E5D-916A-5291F6C3A4EF}" dt="2023-12-05T02:25:39.944" v="1577" actId="2696"/>
        <pc:sldMkLst>
          <pc:docMk/>
          <pc:sldMk cId="3608521157" sldId="307"/>
        </pc:sldMkLst>
        <pc:spChg chg="mod">
          <ac:chgData name="Maria Pagano" userId="60497cb8cb4b67d3" providerId="LiveId" clId="{F4DC7058-FCC6-4E5D-916A-5291F6C3A4EF}" dt="2023-06-08T16:37:50.084" v="672" actId="1076"/>
          <ac:spMkLst>
            <pc:docMk/>
            <pc:sldMk cId="3608521157" sldId="307"/>
            <ac:spMk id="2" creationId="{EA23469F-D3DC-FF05-0D05-16B332E685C0}"/>
          </ac:spMkLst>
        </pc:spChg>
        <pc:spChg chg="add mod">
          <ac:chgData name="Maria Pagano" userId="60497cb8cb4b67d3" providerId="LiveId" clId="{F4DC7058-FCC6-4E5D-916A-5291F6C3A4EF}" dt="2023-06-08T16:37:06.709" v="668" actId="1076"/>
          <ac:spMkLst>
            <pc:docMk/>
            <pc:sldMk cId="3608521157" sldId="307"/>
            <ac:spMk id="3" creationId="{42FCE1D9-FD60-6823-C05B-C42EE898E20B}"/>
          </ac:spMkLst>
        </pc:spChg>
        <pc:spChg chg="mod">
          <ac:chgData name="Maria Pagano" userId="60497cb8cb4b67d3" providerId="LiveId" clId="{F4DC7058-FCC6-4E5D-916A-5291F6C3A4EF}" dt="2023-06-08T16:38:15.004" v="676" actId="1076"/>
          <ac:spMkLst>
            <pc:docMk/>
            <pc:sldMk cId="3608521157" sldId="307"/>
            <ac:spMk id="9" creationId="{00000000-0000-0000-0000-000000000000}"/>
          </ac:spMkLst>
        </pc:spChg>
        <pc:spChg chg="del mod">
          <ac:chgData name="Maria Pagano" userId="60497cb8cb4b67d3" providerId="LiveId" clId="{F4DC7058-FCC6-4E5D-916A-5291F6C3A4EF}" dt="2023-06-08T16:36:44.456" v="664" actId="21"/>
          <ac:spMkLst>
            <pc:docMk/>
            <pc:sldMk cId="3608521157" sldId="307"/>
            <ac:spMk id="10" creationId="{00000000-0000-0000-0000-000000000000}"/>
          </ac:spMkLst>
        </pc:spChg>
        <pc:spChg chg="mod">
          <ac:chgData name="Maria Pagano" userId="60497cb8cb4b67d3" providerId="LiveId" clId="{F4DC7058-FCC6-4E5D-916A-5291F6C3A4EF}" dt="2023-06-08T19:25:28.728" v="1564" actId="208"/>
          <ac:spMkLst>
            <pc:docMk/>
            <pc:sldMk cId="3608521157" sldId="307"/>
            <ac:spMk id="11" creationId="{00000000-0000-0000-0000-000000000000}"/>
          </ac:spMkLst>
        </pc:spChg>
        <pc:spChg chg="mod">
          <ac:chgData name="Maria Pagano" userId="60497cb8cb4b67d3" providerId="LiveId" clId="{F4DC7058-FCC6-4E5D-916A-5291F6C3A4EF}" dt="2023-06-08T16:38:56.885" v="685" actId="1076"/>
          <ac:spMkLst>
            <pc:docMk/>
            <pc:sldMk cId="3608521157" sldId="307"/>
            <ac:spMk id="15" creationId="{00000000-0000-0000-0000-000000000000}"/>
          </ac:spMkLst>
        </pc:spChg>
        <pc:graphicFrameChg chg="modGraphic">
          <ac:chgData name="Maria Pagano" userId="60497cb8cb4b67d3" providerId="LiveId" clId="{F4DC7058-FCC6-4E5D-916A-5291F6C3A4EF}" dt="2023-06-08T16:39:07.961" v="689" actId="20577"/>
          <ac:graphicFrameMkLst>
            <pc:docMk/>
            <pc:sldMk cId="3608521157" sldId="307"/>
            <ac:graphicFrameMk id="13" creationId="{00000000-0000-0000-0000-000000000000}"/>
          </ac:graphicFrameMkLst>
        </pc:graphicFrameChg>
        <pc:picChg chg="mod">
          <ac:chgData name="Maria Pagano" userId="60497cb8cb4b67d3" providerId="LiveId" clId="{F4DC7058-FCC6-4E5D-916A-5291F6C3A4EF}" dt="2023-06-08T16:38:49.427" v="684" actId="1076"/>
          <ac:picMkLst>
            <pc:docMk/>
            <pc:sldMk cId="3608521157" sldId="307"/>
            <ac:picMk id="4098" creationId="{00000000-0000-0000-0000-000000000000}"/>
          </ac:picMkLst>
        </pc:picChg>
      </pc:sldChg>
      <pc:sldChg chg="modSp mod">
        <pc:chgData name="Maria Pagano" userId="60497cb8cb4b67d3" providerId="LiveId" clId="{F4DC7058-FCC6-4E5D-916A-5291F6C3A4EF}" dt="2023-06-08T19:25:41.498" v="1566" actId="208"/>
        <pc:sldMkLst>
          <pc:docMk/>
          <pc:sldMk cId="3451088720" sldId="318"/>
        </pc:sldMkLst>
        <pc:spChg chg="mod">
          <ac:chgData name="Maria Pagano" userId="60497cb8cb4b67d3" providerId="LiveId" clId="{F4DC7058-FCC6-4E5D-916A-5291F6C3A4EF}" dt="2023-06-08T19:25:41.498" v="1566" actId="208"/>
          <ac:spMkLst>
            <pc:docMk/>
            <pc:sldMk cId="3451088720" sldId="318"/>
            <ac:spMk id="6" creationId="{00000000-0000-0000-0000-000000000000}"/>
          </ac:spMkLst>
        </pc:spChg>
      </pc:sldChg>
      <pc:sldChg chg="addSp delSp modSp mod">
        <pc:chgData name="Maria Pagano" userId="60497cb8cb4b67d3" providerId="LiveId" clId="{F4DC7058-FCC6-4E5D-916A-5291F6C3A4EF}" dt="2023-06-08T19:17:31.426" v="1558" actId="1076"/>
        <pc:sldMkLst>
          <pc:docMk/>
          <pc:sldMk cId="895590076" sldId="319"/>
        </pc:sldMkLst>
        <pc:spChg chg="mod">
          <ac:chgData name="Maria Pagano" userId="60497cb8cb4b67d3" providerId="LiveId" clId="{F4DC7058-FCC6-4E5D-916A-5291F6C3A4EF}" dt="2023-06-08T19:13:09.871" v="1514" actId="1076"/>
          <ac:spMkLst>
            <pc:docMk/>
            <pc:sldMk cId="895590076" sldId="319"/>
            <ac:spMk id="2" creationId="{00000000-0000-0000-0000-000000000000}"/>
          </ac:spMkLst>
        </pc:spChg>
        <pc:spChg chg="mod">
          <ac:chgData name="Maria Pagano" userId="60497cb8cb4b67d3" providerId="LiveId" clId="{F4DC7058-FCC6-4E5D-916A-5291F6C3A4EF}" dt="2023-06-08T19:16:01.337" v="1543" actId="1076"/>
          <ac:spMkLst>
            <pc:docMk/>
            <pc:sldMk cId="895590076" sldId="319"/>
            <ac:spMk id="3" creationId="{A669DEAC-62D0-4261-A340-ED85C4B77770}"/>
          </ac:spMkLst>
        </pc:spChg>
        <pc:spChg chg="mod">
          <ac:chgData name="Maria Pagano" userId="60497cb8cb4b67d3" providerId="LiveId" clId="{F4DC7058-FCC6-4E5D-916A-5291F6C3A4EF}" dt="2023-06-08T19:17:31.426" v="1558" actId="1076"/>
          <ac:spMkLst>
            <pc:docMk/>
            <pc:sldMk cId="895590076" sldId="319"/>
            <ac:spMk id="5" creationId="{00000000-0000-0000-0000-000000000000}"/>
          </ac:spMkLst>
        </pc:spChg>
        <pc:spChg chg="mod">
          <ac:chgData name="Maria Pagano" userId="60497cb8cb4b67d3" providerId="LiveId" clId="{F4DC7058-FCC6-4E5D-916A-5291F6C3A4EF}" dt="2023-06-08T19:17:23.900" v="1556" actId="1076"/>
          <ac:spMkLst>
            <pc:docMk/>
            <pc:sldMk cId="895590076" sldId="319"/>
            <ac:spMk id="8" creationId="{00000000-0000-0000-0000-000000000000}"/>
          </ac:spMkLst>
        </pc:spChg>
        <pc:spChg chg="mod">
          <ac:chgData name="Maria Pagano" userId="60497cb8cb4b67d3" providerId="LiveId" clId="{F4DC7058-FCC6-4E5D-916A-5291F6C3A4EF}" dt="2023-06-08T19:16:32.991" v="1547" actId="1076"/>
          <ac:spMkLst>
            <pc:docMk/>
            <pc:sldMk cId="895590076" sldId="319"/>
            <ac:spMk id="9" creationId="{00000000-0000-0000-0000-000000000000}"/>
          </ac:spMkLst>
        </pc:spChg>
        <pc:spChg chg="mod">
          <ac:chgData name="Maria Pagano" userId="60497cb8cb4b67d3" providerId="LiveId" clId="{F4DC7058-FCC6-4E5D-916A-5291F6C3A4EF}" dt="2023-06-08T19:15:41.829" v="1539" actId="1076"/>
          <ac:spMkLst>
            <pc:docMk/>
            <pc:sldMk cId="895590076" sldId="319"/>
            <ac:spMk id="10" creationId="{00000000-0000-0000-0000-000000000000}"/>
          </ac:spMkLst>
        </pc:spChg>
        <pc:spChg chg="add del mod">
          <ac:chgData name="Maria Pagano" userId="60497cb8cb4b67d3" providerId="LiveId" clId="{F4DC7058-FCC6-4E5D-916A-5291F6C3A4EF}" dt="2023-06-08T19:00:55.905" v="697" actId="21"/>
          <ac:spMkLst>
            <pc:docMk/>
            <pc:sldMk cId="895590076" sldId="319"/>
            <ac:spMk id="12" creationId="{221FF75C-CD22-6C6E-5027-721239576665}"/>
          </ac:spMkLst>
        </pc:spChg>
        <pc:spChg chg="del">
          <ac:chgData name="Maria Pagano" userId="60497cb8cb4b67d3" providerId="LiveId" clId="{F4DC7058-FCC6-4E5D-916A-5291F6C3A4EF}" dt="2023-06-08T18:57:25.744" v="695" actId="21"/>
          <ac:spMkLst>
            <pc:docMk/>
            <pc:sldMk cId="895590076" sldId="319"/>
            <ac:spMk id="13" creationId="{5BB95057-599A-6AF0-05FF-110A8B71D26D}"/>
          </ac:spMkLst>
        </pc:spChg>
        <pc:spChg chg="del">
          <ac:chgData name="Maria Pagano" userId="60497cb8cb4b67d3" providerId="LiveId" clId="{F4DC7058-FCC6-4E5D-916A-5291F6C3A4EF}" dt="2023-06-08T19:08:39.512" v="1034" actId="21"/>
          <ac:spMkLst>
            <pc:docMk/>
            <pc:sldMk cId="895590076" sldId="319"/>
            <ac:spMk id="14" creationId="{00000000-0000-0000-0000-000000000000}"/>
          </ac:spMkLst>
        </pc:spChg>
        <pc:spChg chg="del mod">
          <ac:chgData name="Maria Pagano" userId="60497cb8cb4b67d3" providerId="LiveId" clId="{F4DC7058-FCC6-4E5D-916A-5291F6C3A4EF}" dt="2023-06-08T19:01:45.442" v="704" actId="21"/>
          <ac:spMkLst>
            <pc:docMk/>
            <pc:sldMk cId="895590076" sldId="319"/>
            <ac:spMk id="18" creationId="{FCF5A398-F2B0-4290-A694-22E8104AC37C}"/>
          </ac:spMkLst>
        </pc:spChg>
        <pc:picChg chg="add del mod modCrop">
          <ac:chgData name="Maria Pagano" userId="60497cb8cb4b67d3" providerId="LiveId" clId="{F4DC7058-FCC6-4E5D-916A-5291F6C3A4EF}" dt="2023-06-08T19:13:54.717" v="1519" actId="21"/>
          <ac:picMkLst>
            <pc:docMk/>
            <pc:sldMk cId="895590076" sldId="319"/>
            <ac:picMk id="15" creationId="{D19D1C61-24A5-A0E8-8CD0-B8BA0E4A902B}"/>
          </ac:picMkLst>
        </pc:picChg>
        <pc:picChg chg="add mod">
          <ac:chgData name="Maria Pagano" userId="60497cb8cb4b67d3" providerId="LiveId" clId="{F4DC7058-FCC6-4E5D-916A-5291F6C3A4EF}" dt="2023-06-08T19:15:09.225" v="1534" actId="1076"/>
          <ac:picMkLst>
            <pc:docMk/>
            <pc:sldMk cId="895590076" sldId="319"/>
            <ac:picMk id="16" creationId="{EDE85181-98AC-D934-D375-BDAF9EC97ADB}"/>
          </ac:picMkLst>
        </pc:picChg>
        <pc:picChg chg="add mod">
          <ac:chgData name="Maria Pagano" userId="60497cb8cb4b67d3" providerId="LiveId" clId="{F4DC7058-FCC6-4E5D-916A-5291F6C3A4EF}" dt="2023-06-08T19:16:46.972" v="1549" actId="1076"/>
          <ac:picMkLst>
            <pc:docMk/>
            <pc:sldMk cId="895590076" sldId="319"/>
            <ac:picMk id="17" creationId="{75F123EB-D11A-ADB3-13E7-06D3DA77BC47}"/>
          </ac:picMkLst>
        </pc:picChg>
        <pc:inkChg chg="del">
          <ac:chgData name="Maria Pagano" userId="60497cb8cb4b67d3" providerId="LiveId" clId="{F4DC7058-FCC6-4E5D-916A-5291F6C3A4EF}" dt="2023-06-08T19:08:33.576" v="1033" actId="478"/>
          <ac:inkMkLst>
            <pc:docMk/>
            <pc:sldMk cId="895590076" sldId="319"/>
            <ac:inkMk id="6" creationId="{FE1F8487-E5F0-45B9-A07C-E48DAB29F31B}"/>
          </ac:inkMkLst>
        </pc:inkChg>
        <pc:inkChg chg="del">
          <ac:chgData name="Maria Pagano" userId="60497cb8cb4b67d3" providerId="LiveId" clId="{F4DC7058-FCC6-4E5D-916A-5291F6C3A4EF}" dt="2023-06-08T19:08:22.558" v="1030" actId="21"/>
          <ac:inkMkLst>
            <pc:docMk/>
            <pc:sldMk cId="895590076" sldId="319"/>
            <ac:inkMk id="11" creationId="{96816EDE-A2A0-4EF9-85A8-EC37009C8640}"/>
          </ac:inkMkLst>
        </pc:inkChg>
      </pc:sldChg>
      <pc:sldChg chg="addSp delSp modSp new del mod">
        <pc:chgData name="Maria Pagano" userId="60497cb8cb4b67d3" providerId="LiveId" clId="{F4DC7058-FCC6-4E5D-916A-5291F6C3A4EF}" dt="2023-06-08T19:25:16.095" v="1562" actId="2696"/>
        <pc:sldMkLst>
          <pc:docMk/>
          <pc:sldMk cId="1970353022" sldId="321"/>
        </pc:sldMkLst>
        <pc:picChg chg="add del mod modCrop">
          <ac:chgData name="Maria Pagano" userId="60497cb8cb4b67d3" providerId="LiveId" clId="{F4DC7058-FCC6-4E5D-916A-5291F6C3A4EF}" dt="2023-06-08T19:15:19.010" v="1536" actId="21"/>
          <ac:picMkLst>
            <pc:docMk/>
            <pc:sldMk cId="1970353022" sldId="321"/>
            <ac:picMk id="2" creationId="{3F8D5638-0804-7E34-2103-270E888B2F93}"/>
          </ac:picMkLst>
        </pc:picChg>
        <pc:picChg chg="add del mod modCrop">
          <ac:chgData name="Maria Pagano" userId="60497cb8cb4b67d3" providerId="LiveId" clId="{F4DC7058-FCC6-4E5D-916A-5291F6C3A4EF}" dt="2023-06-08T19:14:56.199" v="1531" actId="21"/>
          <ac:picMkLst>
            <pc:docMk/>
            <pc:sldMk cId="1970353022" sldId="321"/>
            <ac:picMk id="3" creationId="{1325E6BB-A729-0793-F888-8F7D59DC99FB}"/>
          </ac:picMkLst>
        </pc:picChg>
      </pc:sldChg>
      <pc:sldChg chg="delSp del mod">
        <pc:chgData name="Maria Pagano" userId="60497cb8cb4b67d3" providerId="LiveId" clId="{F4DC7058-FCC6-4E5D-916A-5291F6C3A4EF}" dt="2023-06-08T18:53:25.573" v="693" actId="2696"/>
        <pc:sldMkLst>
          <pc:docMk/>
          <pc:sldMk cId="3760508054" sldId="321"/>
        </pc:sldMkLst>
        <pc:spChg chg="del">
          <ac:chgData name="Maria Pagano" userId="60497cb8cb4b67d3" providerId="LiveId" clId="{F4DC7058-FCC6-4E5D-916A-5291F6C3A4EF}" dt="2023-06-08T18:09:40.116" v="691" actId="21"/>
          <ac:spMkLst>
            <pc:docMk/>
            <pc:sldMk cId="3760508054" sldId="321"/>
            <ac:spMk id="3" creationId="{5859240C-5F81-1BBB-9CE9-B0BE1FE911C4}"/>
          </ac:spMkLst>
        </pc:spChg>
        <pc:spChg chg="del">
          <ac:chgData name="Maria Pagano" userId="60497cb8cb4b67d3" providerId="LiveId" clId="{F4DC7058-FCC6-4E5D-916A-5291F6C3A4EF}" dt="2023-06-08T18:33:01.112" v="692" actId="21"/>
          <ac:spMkLst>
            <pc:docMk/>
            <pc:sldMk cId="3760508054" sldId="321"/>
            <ac:spMk id="4" creationId="{F7927122-3A87-45FA-BBFA-FD1608FE6242}"/>
          </ac:spMkLst>
        </pc:spChg>
        <pc:spChg chg="del">
          <ac:chgData name="Maria Pagano" userId="60497cb8cb4b67d3" providerId="LiveId" clId="{F4DC7058-FCC6-4E5D-916A-5291F6C3A4EF}" dt="2023-06-08T18:09:35.614" v="690" actId="21"/>
          <ac:spMkLst>
            <pc:docMk/>
            <pc:sldMk cId="3760508054" sldId="321"/>
            <ac:spMk id="5" creationId="{67DB1920-0767-D5D9-9535-8F46035607AD}"/>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5CCDA4-EEE2-4F50-90CE-4F0C936156AA}"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AE8A803E-D878-4E89-83BD-903AA57C9935}">
      <dgm:prSet custT="1"/>
      <dgm:spPr/>
      <dgm:t>
        <a:bodyPr/>
        <a:lstStyle/>
        <a:p>
          <a:pPr algn="l"/>
          <a:r>
            <a:rPr lang="en-US" sz="1800" dirty="0"/>
            <a:t>The development of gender and gender identity is a multifaceted interaction of different developmental processes. </a:t>
          </a:r>
        </a:p>
      </dgm:t>
    </dgm:pt>
    <dgm:pt modelId="{7A450FD6-F100-4930-917F-F5E61C2BA3E5}" type="parTrans" cxnId="{FE068086-C7B2-4EA4-922E-856C62377538}">
      <dgm:prSet/>
      <dgm:spPr/>
      <dgm:t>
        <a:bodyPr/>
        <a:lstStyle/>
        <a:p>
          <a:endParaRPr lang="en-US"/>
        </a:p>
      </dgm:t>
    </dgm:pt>
    <dgm:pt modelId="{1C1F6CF8-1B00-490E-A03D-DB119C0AC05A}" type="sibTrans" cxnId="{FE068086-C7B2-4EA4-922E-856C62377538}">
      <dgm:prSet/>
      <dgm:spPr/>
      <dgm:t>
        <a:bodyPr/>
        <a:lstStyle/>
        <a:p>
          <a:endParaRPr lang="en-US"/>
        </a:p>
      </dgm:t>
    </dgm:pt>
    <dgm:pt modelId="{5A9005E3-D650-412C-B198-EB3741D45F5E}">
      <dgm:prSet custT="1"/>
      <dgm:spPr/>
      <dgm:t>
        <a:bodyPr/>
        <a:lstStyle/>
        <a:p>
          <a:pPr algn="l"/>
          <a:r>
            <a:rPr lang="en-US" sz="1600" dirty="0"/>
            <a:t>Young children learn about gender from parents, peers, and others in society, and develop their own conceptions of the attributes associated with maleness or femaleness (called </a:t>
          </a:r>
          <a:r>
            <a:rPr lang="en-US" sz="1600" b="1" dirty="0"/>
            <a:t>gender schemas</a:t>
          </a:r>
          <a:r>
            <a:rPr lang="en-US" sz="1600" dirty="0"/>
            <a:t>).</a:t>
          </a:r>
        </a:p>
      </dgm:t>
    </dgm:pt>
    <dgm:pt modelId="{438B2374-0C20-462E-B6DA-5D8BEE4A6AF7}" type="parTrans" cxnId="{1729C4F3-3745-42AE-A3FE-97D52593BA05}">
      <dgm:prSet/>
      <dgm:spPr/>
      <dgm:t>
        <a:bodyPr/>
        <a:lstStyle/>
        <a:p>
          <a:endParaRPr lang="en-US"/>
        </a:p>
      </dgm:t>
    </dgm:pt>
    <dgm:pt modelId="{A10414A9-D0B9-4D72-8010-C4333A79CDAD}" type="sibTrans" cxnId="{1729C4F3-3745-42AE-A3FE-97D52593BA05}">
      <dgm:prSet/>
      <dgm:spPr/>
      <dgm:t>
        <a:bodyPr/>
        <a:lstStyle/>
        <a:p>
          <a:endParaRPr lang="en-US"/>
        </a:p>
      </dgm:t>
    </dgm:pt>
    <dgm:pt modelId="{13630CE6-7C1A-4962-8681-0D5F5086A845}">
      <dgm:prSet custT="1"/>
      <dgm:spPr/>
      <dgm:t>
        <a:bodyPr/>
        <a:lstStyle/>
        <a:p>
          <a:pPr algn="l"/>
          <a:r>
            <a:rPr lang="en-US" sz="1600" dirty="0"/>
            <a:t>There are several psychological theories that partially explain how children form their own gender roles after they learn to differentiate based on gender.  </a:t>
          </a:r>
          <a:r>
            <a:rPr lang="en-US" sz="1600" baseline="30000" dirty="0"/>
            <a:t>19</a:t>
          </a:r>
          <a:endParaRPr lang="en-US" sz="1600" dirty="0"/>
        </a:p>
      </dgm:t>
    </dgm:pt>
    <dgm:pt modelId="{BA3843F8-1D77-4E9B-8287-2A0436417716}" type="parTrans" cxnId="{89B06A99-9020-4C80-BEEB-4D5F239CF810}">
      <dgm:prSet/>
      <dgm:spPr/>
      <dgm:t>
        <a:bodyPr/>
        <a:lstStyle/>
        <a:p>
          <a:endParaRPr lang="en-US"/>
        </a:p>
      </dgm:t>
    </dgm:pt>
    <dgm:pt modelId="{53FCB023-86F6-47DA-AD5F-B3B910E6479E}" type="sibTrans" cxnId="{89B06A99-9020-4C80-BEEB-4D5F239CF810}">
      <dgm:prSet/>
      <dgm:spPr/>
      <dgm:t>
        <a:bodyPr/>
        <a:lstStyle/>
        <a:p>
          <a:endParaRPr lang="en-US"/>
        </a:p>
      </dgm:t>
    </dgm:pt>
    <dgm:pt modelId="{FEF59E2A-86DB-4C1A-9722-EE8E9B3E0E1D}" type="pres">
      <dgm:prSet presAssocID="{E05CCDA4-EEE2-4F50-90CE-4F0C936156AA}" presName="hierChild1" presStyleCnt="0">
        <dgm:presLayoutVars>
          <dgm:chPref val="1"/>
          <dgm:dir/>
          <dgm:animOne val="branch"/>
          <dgm:animLvl val="lvl"/>
          <dgm:resizeHandles/>
        </dgm:presLayoutVars>
      </dgm:prSet>
      <dgm:spPr/>
    </dgm:pt>
    <dgm:pt modelId="{EA529B52-E8B0-4733-8FDD-FC52D5DC5C08}" type="pres">
      <dgm:prSet presAssocID="{AE8A803E-D878-4E89-83BD-903AA57C9935}" presName="hierRoot1" presStyleCnt="0"/>
      <dgm:spPr/>
    </dgm:pt>
    <dgm:pt modelId="{F177B471-5542-4852-9110-C1399CC17B49}" type="pres">
      <dgm:prSet presAssocID="{AE8A803E-D878-4E89-83BD-903AA57C9935}" presName="composite" presStyleCnt="0"/>
      <dgm:spPr/>
    </dgm:pt>
    <dgm:pt modelId="{92757205-9A53-4988-BD9D-6AD98CDAFCAC}" type="pres">
      <dgm:prSet presAssocID="{AE8A803E-D878-4E89-83BD-903AA57C9935}" presName="background" presStyleLbl="node0" presStyleIdx="0" presStyleCnt="3"/>
      <dgm:spPr/>
    </dgm:pt>
    <dgm:pt modelId="{0B19CA21-AD36-4C6C-A8C0-B4EFDCB7326C}" type="pres">
      <dgm:prSet presAssocID="{AE8A803E-D878-4E89-83BD-903AA57C9935}" presName="text" presStyleLbl="fgAcc0" presStyleIdx="0" presStyleCnt="3">
        <dgm:presLayoutVars>
          <dgm:chPref val="3"/>
        </dgm:presLayoutVars>
      </dgm:prSet>
      <dgm:spPr/>
    </dgm:pt>
    <dgm:pt modelId="{74FBDBF0-447A-455D-A5F3-0A88AFB30BA1}" type="pres">
      <dgm:prSet presAssocID="{AE8A803E-D878-4E89-83BD-903AA57C9935}" presName="hierChild2" presStyleCnt="0"/>
      <dgm:spPr/>
    </dgm:pt>
    <dgm:pt modelId="{061E1E6A-C140-46B8-A8AD-5BFF88696C8E}" type="pres">
      <dgm:prSet presAssocID="{5A9005E3-D650-412C-B198-EB3741D45F5E}" presName="hierRoot1" presStyleCnt="0"/>
      <dgm:spPr/>
    </dgm:pt>
    <dgm:pt modelId="{F7D781DE-13A2-41B8-89A5-4A91404C4F94}" type="pres">
      <dgm:prSet presAssocID="{5A9005E3-D650-412C-B198-EB3741D45F5E}" presName="composite" presStyleCnt="0"/>
      <dgm:spPr/>
    </dgm:pt>
    <dgm:pt modelId="{0FD37F8B-0A3D-4784-8900-6A7FE934644F}" type="pres">
      <dgm:prSet presAssocID="{5A9005E3-D650-412C-B198-EB3741D45F5E}" presName="background" presStyleLbl="node0" presStyleIdx="1" presStyleCnt="3"/>
      <dgm:spPr/>
    </dgm:pt>
    <dgm:pt modelId="{89B84715-994F-432C-99EF-2EED8720FE59}" type="pres">
      <dgm:prSet presAssocID="{5A9005E3-D650-412C-B198-EB3741D45F5E}" presName="text" presStyleLbl="fgAcc0" presStyleIdx="1" presStyleCnt="3" custScaleY="111601">
        <dgm:presLayoutVars>
          <dgm:chPref val="3"/>
        </dgm:presLayoutVars>
      </dgm:prSet>
      <dgm:spPr/>
    </dgm:pt>
    <dgm:pt modelId="{055163C2-F87E-49AD-9ACF-BEC63B7AF7A3}" type="pres">
      <dgm:prSet presAssocID="{5A9005E3-D650-412C-B198-EB3741D45F5E}" presName="hierChild2" presStyleCnt="0"/>
      <dgm:spPr/>
    </dgm:pt>
    <dgm:pt modelId="{F6B1D76F-C896-4273-9DD6-CFB5377AC009}" type="pres">
      <dgm:prSet presAssocID="{13630CE6-7C1A-4962-8681-0D5F5086A845}" presName="hierRoot1" presStyleCnt="0"/>
      <dgm:spPr/>
    </dgm:pt>
    <dgm:pt modelId="{714D3DBE-868B-4285-9EAE-089510A7A468}" type="pres">
      <dgm:prSet presAssocID="{13630CE6-7C1A-4962-8681-0D5F5086A845}" presName="composite" presStyleCnt="0"/>
      <dgm:spPr/>
    </dgm:pt>
    <dgm:pt modelId="{CD7006CA-8FFF-463F-A6D5-4041D33A3FF2}" type="pres">
      <dgm:prSet presAssocID="{13630CE6-7C1A-4962-8681-0D5F5086A845}" presName="background" presStyleLbl="node0" presStyleIdx="2" presStyleCnt="3"/>
      <dgm:spPr/>
    </dgm:pt>
    <dgm:pt modelId="{56676207-F667-4B50-B5DE-8DC6BD44E85F}" type="pres">
      <dgm:prSet presAssocID="{13630CE6-7C1A-4962-8681-0D5F5086A845}" presName="text" presStyleLbl="fgAcc0" presStyleIdx="2" presStyleCnt="3" custScaleY="101519" custLinFactNeighborX="1210" custLinFactNeighborY="2871">
        <dgm:presLayoutVars>
          <dgm:chPref val="3"/>
        </dgm:presLayoutVars>
      </dgm:prSet>
      <dgm:spPr/>
    </dgm:pt>
    <dgm:pt modelId="{6B6A8339-7A2D-48E5-A2DD-D3E3D1FF5628}" type="pres">
      <dgm:prSet presAssocID="{13630CE6-7C1A-4962-8681-0D5F5086A845}" presName="hierChild2" presStyleCnt="0"/>
      <dgm:spPr/>
    </dgm:pt>
  </dgm:ptLst>
  <dgm:cxnLst>
    <dgm:cxn modelId="{251FCF66-ED80-4BB7-A47E-6969D6FF325F}" type="presOf" srcId="{AE8A803E-D878-4E89-83BD-903AA57C9935}" destId="{0B19CA21-AD36-4C6C-A8C0-B4EFDCB7326C}" srcOrd="0" destOrd="0" presId="urn:microsoft.com/office/officeart/2005/8/layout/hierarchy1"/>
    <dgm:cxn modelId="{FE068086-C7B2-4EA4-922E-856C62377538}" srcId="{E05CCDA4-EEE2-4F50-90CE-4F0C936156AA}" destId="{AE8A803E-D878-4E89-83BD-903AA57C9935}" srcOrd="0" destOrd="0" parTransId="{7A450FD6-F100-4930-917F-F5E61C2BA3E5}" sibTransId="{1C1F6CF8-1B00-490E-A03D-DB119C0AC05A}"/>
    <dgm:cxn modelId="{15AFF98D-F581-4C7B-A3EB-C98E52DACD40}" type="presOf" srcId="{E05CCDA4-EEE2-4F50-90CE-4F0C936156AA}" destId="{FEF59E2A-86DB-4C1A-9722-EE8E9B3E0E1D}" srcOrd="0" destOrd="0" presId="urn:microsoft.com/office/officeart/2005/8/layout/hierarchy1"/>
    <dgm:cxn modelId="{89B06A99-9020-4C80-BEEB-4D5F239CF810}" srcId="{E05CCDA4-EEE2-4F50-90CE-4F0C936156AA}" destId="{13630CE6-7C1A-4962-8681-0D5F5086A845}" srcOrd="2" destOrd="0" parTransId="{BA3843F8-1D77-4E9B-8287-2A0436417716}" sibTransId="{53FCB023-86F6-47DA-AD5F-B3B910E6479E}"/>
    <dgm:cxn modelId="{90D1CE9B-4B16-4724-AD2D-B11185133AB0}" type="presOf" srcId="{5A9005E3-D650-412C-B198-EB3741D45F5E}" destId="{89B84715-994F-432C-99EF-2EED8720FE59}" srcOrd="0" destOrd="0" presId="urn:microsoft.com/office/officeart/2005/8/layout/hierarchy1"/>
    <dgm:cxn modelId="{1F957EF2-7850-4188-9DFE-D9D056A3CF3A}" type="presOf" srcId="{13630CE6-7C1A-4962-8681-0D5F5086A845}" destId="{56676207-F667-4B50-B5DE-8DC6BD44E85F}" srcOrd="0" destOrd="0" presId="urn:microsoft.com/office/officeart/2005/8/layout/hierarchy1"/>
    <dgm:cxn modelId="{1729C4F3-3745-42AE-A3FE-97D52593BA05}" srcId="{E05CCDA4-EEE2-4F50-90CE-4F0C936156AA}" destId="{5A9005E3-D650-412C-B198-EB3741D45F5E}" srcOrd="1" destOrd="0" parTransId="{438B2374-0C20-462E-B6DA-5D8BEE4A6AF7}" sibTransId="{A10414A9-D0B9-4D72-8010-C4333A79CDAD}"/>
    <dgm:cxn modelId="{EA23C932-B6EB-46AD-9AE9-785B29CD09F9}" type="presParOf" srcId="{FEF59E2A-86DB-4C1A-9722-EE8E9B3E0E1D}" destId="{EA529B52-E8B0-4733-8FDD-FC52D5DC5C08}" srcOrd="0" destOrd="0" presId="urn:microsoft.com/office/officeart/2005/8/layout/hierarchy1"/>
    <dgm:cxn modelId="{D843D354-0676-48F2-8EB5-01DF458CA1B9}" type="presParOf" srcId="{EA529B52-E8B0-4733-8FDD-FC52D5DC5C08}" destId="{F177B471-5542-4852-9110-C1399CC17B49}" srcOrd="0" destOrd="0" presId="urn:microsoft.com/office/officeart/2005/8/layout/hierarchy1"/>
    <dgm:cxn modelId="{0BDFF7D2-42A2-4332-A832-48E4B129B4E8}" type="presParOf" srcId="{F177B471-5542-4852-9110-C1399CC17B49}" destId="{92757205-9A53-4988-BD9D-6AD98CDAFCAC}" srcOrd="0" destOrd="0" presId="urn:microsoft.com/office/officeart/2005/8/layout/hierarchy1"/>
    <dgm:cxn modelId="{5AF53647-1564-4701-A670-AED79F87B201}" type="presParOf" srcId="{F177B471-5542-4852-9110-C1399CC17B49}" destId="{0B19CA21-AD36-4C6C-A8C0-B4EFDCB7326C}" srcOrd="1" destOrd="0" presId="urn:microsoft.com/office/officeart/2005/8/layout/hierarchy1"/>
    <dgm:cxn modelId="{6D86BF92-4B86-4CB0-B234-D3D57DC36257}" type="presParOf" srcId="{EA529B52-E8B0-4733-8FDD-FC52D5DC5C08}" destId="{74FBDBF0-447A-455D-A5F3-0A88AFB30BA1}" srcOrd="1" destOrd="0" presId="urn:microsoft.com/office/officeart/2005/8/layout/hierarchy1"/>
    <dgm:cxn modelId="{83075F0C-AF1D-47F6-AD1B-E3E3F60CD518}" type="presParOf" srcId="{FEF59E2A-86DB-4C1A-9722-EE8E9B3E0E1D}" destId="{061E1E6A-C140-46B8-A8AD-5BFF88696C8E}" srcOrd="1" destOrd="0" presId="urn:microsoft.com/office/officeart/2005/8/layout/hierarchy1"/>
    <dgm:cxn modelId="{BE8668F9-2358-4A04-A7FA-B7C421B6B275}" type="presParOf" srcId="{061E1E6A-C140-46B8-A8AD-5BFF88696C8E}" destId="{F7D781DE-13A2-41B8-89A5-4A91404C4F94}" srcOrd="0" destOrd="0" presId="urn:microsoft.com/office/officeart/2005/8/layout/hierarchy1"/>
    <dgm:cxn modelId="{6DC8A35B-163D-4FF6-8ABA-948D30FB4B2C}" type="presParOf" srcId="{F7D781DE-13A2-41B8-89A5-4A91404C4F94}" destId="{0FD37F8B-0A3D-4784-8900-6A7FE934644F}" srcOrd="0" destOrd="0" presId="urn:microsoft.com/office/officeart/2005/8/layout/hierarchy1"/>
    <dgm:cxn modelId="{18080AE5-5193-4351-98E6-4B45A980EC70}" type="presParOf" srcId="{F7D781DE-13A2-41B8-89A5-4A91404C4F94}" destId="{89B84715-994F-432C-99EF-2EED8720FE59}" srcOrd="1" destOrd="0" presId="urn:microsoft.com/office/officeart/2005/8/layout/hierarchy1"/>
    <dgm:cxn modelId="{9124D5E8-7C8C-4D06-82B6-F65FACA29506}" type="presParOf" srcId="{061E1E6A-C140-46B8-A8AD-5BFF88696C8E}" destId="{055163C2-F87E-49AD-9ACF-BEC63B7AF7A3}" srcOrd="1" destOrd="0" presId="urn:microsoft.com/office/officeart/2005/8/layout/hierarchy1"/>
    <dgm:cxn modelId="{D8F851DA-485D-47EE-9129-E120BE951FFA}" type="presParOf" srcId="{FEF59E2A-86DB-4C1A-9722-EE8E9B3E0E1D}" destId="{F6B1D76F-C896-4273-9DD6-CFB5377AC009}" srcOrd="2" destOrd="0" presId="urn:microsoft.com/office/officeart/2005/8/layout/hierarchy1"/>
    <dgm:cxn modelId="{8C5A74F8-E6E8-4EED-B664-B9A6F3CE10B6}" type="presParOf" srcId="{F6B1D76F-C896-4273-9DD6-CFB5377AC009}" destId="{714D3DBE-868B-4285-9EAE-089510A7A468}" srcOrd="0" destOrd="0" presId="urn:microsoft.com/office/officeart/2005/8/layout/hierarchy1"/>
    <dgm:cxn modelId="{9FF9ED12-0A83-4639-9C4E-33654EEB3E20}" type="presParOf" srcId="{714D3DBE-868B-4285-9EAE-089510A7A468}" destId="{CD7006CA-8FFF-463F-A6D5-4041D33A3FF2}" srcOrd="0" destOrd="0" presId="urn:microsoft.com/office/officeart/2005/8/layout/hierarchy1"/>
    <dgm:cxn modelId="{0C45532F-5456-4667-8529-C9A4ABE040F9}" type="presParOf" srcId="{714D3DBE-868B-4285-9EAE-089510A7A468}" destId="{56676207-F667-4B50-B5DE-8DC6BD44E85F}" srcOrd="1" destOrd="0" presId="urn:microsoft.com/office/officeart/2005/8/layout/hierarchy1"/>
    <dgm:cxn modelId="{3451F341-1227-41F8-BD94-5208B42D5585}" type="presParOf" srcId="{F6B1D76F-C896-4273-9DD6-CFB5377AC009}" destId="{6B6A8339-7A2D-48E5-A2DD-D3E3D1FF5628}"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757205-9A53-4988-BD9D-6AD98CDAFCAC}">
      <dsp:nvSpPr>
        <dsp:cNvPr id="0" name=""/>
        <dsp:cNvSpPr/>
      </dsp:nvSpPr>
      <dsp:spPr>
        <a:xfrm>
          <a:off x="0" y="807413"/>
          <a:ext cx="2962555" cy="1881222"/>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19CA21-AD36-4C6C-A8C0-B4EFDCB7326C}">
      <dsp:nvSpPr>
        <dsp:cNvPr id="0" name=""/>
        <dsp:cNvSpPr/>
      </dsp:nvSpPr>
      <dsp:spPr>
        <a:xfrm>
          <a:off x="329172" y="1120127"/>
          <a:ext cx="2962555" cy="1881222"/>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The development of gender and gender identity is a multifaceted interaction of different developmental processes. </a:t>
          </a:r>
        </a:p>
      </dsp:txBody>
      <dsp:txXfrm>
        <a:off x="384271" y="1175226"/>
        <a:ext cx="2852357" cy="1771024"/>
      </dsp:txXfrm>
    </dsp:sp>
    <dsp:sp modelId="{0FD37F8B-0A3D-4784-8900-6A7FE934644F}">
      <dsp:nvSpPr>
        <dsp:cNvPr id="0" name=""/>
        <dsp:cNvSpPr/>
      </dsp:nvSpPr>
      <dsp:spPr>
        <a:xfrm>
          <a:off x="3620900" y="807413"/>
          <a:ext cx="2962555" cy="209946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B84715-994F-432C-99EF-2EED8720FE59}">
      <dsp:nvSpPr>
        <dsp:cNvPr id="0" name=""/>
        <dsp:cNvSpPr/>
      </dsp:nvSpPr>
      <dsp:spPr>
        <a:xfrm>
          <a:off x="3950073" y="1120127"/>
          <a:ext cx="2962555" cy="2099463"/>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dirty="0"/>
            <a:t>Young children learn about gender from parents, peers, and others in society, and develop their own conceptions of the attributes associated with maleness or femaleness (called </a:t>
          </a:r>
          <a:r>
            <a:rPr lang="en-US" sz="1600" b="1" kern="1200" dirty="0"/>
            <a:t>gender schemas</a:t>
          </a:r>
          <a:r>
            <a:rPr lang="en-US" sz="1600" kern="1200" dirty="0"/>
            <a:t>).</a:t>
          </a:r>
        </a:p>
      </dsp:txBody>
      <dsp:txXfrm>
        <a:off x="4011564" y="1181618"/>
        <a:ext cx="2839573" cy="1976481"/>
      </dsp:txXfrm>
    </dsp:sp>
    <dsp:sp modelId="{CD7006CA-8FFF-463F-A6D5-4041D33A3FF2}">
      <dsp:nvSpPr>
        <dsp:cNvPr id="0" name=""/>
        <dsp:cNvSpPr/>
      </dsp:nvSpPr>
      <dsp:spPr>
        <a:xfrm>
          <a:off x="7241801" y="861423"/>
          <a:ext cx="2962555" cy="190979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6676207-F667-4B50-B5DE-8DC6BD44E85F}">
      <dsp:nvSpPr>
        <dsp:cNvPr id="0" name=""/>
        <dsp:cNvSpPr/>
      </dsp:nvSpPr>
      <dsp:spPr>
        <a:xfrm>
          <a:off x="7570973" y="1174137"/>
          <a:ext cx="2962555" cy="1909798"/>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dirty="0"/>
            <a:t>There are several psychological theories that partially explain how children form their own gender roles after they learn to differentiate based on gender.  </a:t>
          </a:r>
          <a:r>
            <a:rPr lang="en-US" sz="1600" kern="1200" baseline="30000" dirty="0"/>
            <a:t>19</a:t>
          </a:r>
          <a:endParaRPr lang="en-US" sz="1600" kern="1200" dirty="0"/>
        </a:p>
      </dsp:txBody>
      <dsp:txXfrm>
        <a:off x="7626909" y="1230073"/>
        <a:ext cx="2850683" cy="179792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3550"/>
          </a:xfrm>
          <a:prstGeom prst="rect">
            <a:avLst/>
          </a:prstGeom>
        </p:spPr>
        <p:txBody>
          <a:bodyPr vert="horz" lIns="91440" tIns="45720" rIns="91440" bIns="45720" rtlCol="0"/>
          <a:lstStyle>
            <a:lvl1pPr algn="r">
              <a:defRPr sz="1200"/>
            </a:lvl1pPr>
          </a:lstStyle>
          <a:p>
            <a:fld id="{190A1B1F-9D75-414F-95E1-485409BA52AF}" type="datetimeFigureOut">
              <a:rPr lang="en-US" smtClean="0"/>
              <a:t>12/4/2023</a:t>
            </a:fld>
            <a:endParaRPr lang="en-US"/>
          </a:p>
        </p:txBody>
      </p:sp>
      <p:sp>
        <p:nvSpPr>
          <p:cNvPr id="4" name="Slide Image Placeholder 3"/>
          <p:cNvSpPr>
            <a:spLocks noGrp="1" noRot="1" noChangeAspect="1"/>
          </p:cNvSpPr>
          <p:nvPr>
            <p:ph type="sldImg" idx="2"/>
          </p:nvPr>
        </p:nvSpPr>
        <p:spPr>
          <a:xfrm>
            <a:off x="733425" y="1154113"/>
            <a:ext cx="5543550" cy="31178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45000"/>
            <a:ext cx="5607050" cy="36369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525"/>
            <a:ext cx="3038475"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772525"/>
            <a:ext cx="3038475" cy="463550"/>
          </a:xfrm>
          <a:prstGeom prst="rect">
            <a:avLst/>
          </a:prstGeom>
        </p:spPr>
        <p:txBody>
          <a:bodyPr vert="horz" lIns="91440" tIns="45720" rIns="91440" bIns="45720" rtlCol="0" anchor="b"/>
          <a:lstStyle>
            <a:lvl1pPr algn="r">
              <a:defRPr sz="1200"/>
            </a:lvl1pPr>
          </a:lstStyle>
          <a:p>
            <a:fld id="{516C937E-47E3-411E-AC80-2DE26B377FF0}" type="slidenum">
              <a:rPr lang="en-US" smtClean="0"/>
              <a:t>‹#›</a:t>
            </a:fld>
            <a:endParaRPr lang="en-US"/>
          </a:p>
        </p:txBody>
      </p:sp>
    </p:spTree>
    <p:extLst>
      <p:ext uri="{BB962C8B-B14F-4D97-AF65-F5344CB8AC3E}">
        <p14:creationId xmlns:p14="http://schemas.microsoft.com/office/powerpoint/2010/main" val="3903562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113ABF-C87A-4932-8359-28AEE0C2BEBE}" type="datetime1">
              <a:rPr lang="en-US" smtClean="0"/>
              <a:t>12/4/2023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4617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6FD818-84FD-49AC-9110-5D3777BE6830}" type="datetime1">
              <a:rPr lang="en-US" smtClean="0"/>
              <a:t>12/4/2023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53965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C20F9CD-BC13-4AAC-9A93-FFA653C83178}" type="datetime1">
              <a:rPr lang="en-US" smtClean="0"/>
              <a:t>12/4/2023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890500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F23B2F-13D4-4469-813C-D6FEFA33EC02}" type="datetime1">
              <a:rPr lang="en-US" smtClean="0"/>
              <a:t>12/4/2023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CE482DC-2269-4F26-9D2A-7E44B1A4CD85}" type="slidenum">
              <a:rPr lang="en-US" smtClean="0"/>
              <a:t>‹#›</a:t>
            </a:fld>
            <a:endParaRPr lang="en-US" dirty="0"/>
          </a:p>
        </p:txBody>
      </p:sp>
    </p:spTree>
    <p:extLst>
      <p:ext uri="{BB962C8B-B14F-4D97-AF65-F5344CB8AC3E}">
        <p14:creationId xmlns:p14="http://schemas.microsoft.com/office/powerpoint/2010/main" val="1337481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FC1535-953D-401A-989F-B222A8F7F080}" type="datetime1">
              <a:rPr lang="en-US" smtClean="0"/>
              <a:t>12/4/2023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1016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156D490-A268-437F-85D2-6F9432459C03}" type="datetime1">
              <a:rPr lang="en-US" smtClean="0"/>
              <a:t>12/4/2023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26424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C71DDE9-89B4-414A-A8F9-6C9663752AD3}" type="datetime1">
              <a:rPr lang="en-US" smtClean="0"/>
              <a:t>12/4/2023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29370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803C8E-3D5B-49A1-8A4C-B9D2E52A5611}" type="datetime1">
              <a:rPr lang="en-US" smtClean="0"/>
              <a:t>12/4/2023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244844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12235282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FF07189-B60D-4392-A458-0D42D4AD1BB3}" type="datetime1">
              <a:rPr lang="en-US" smtClean="0"/>
              <a:t>12/4/2023</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039457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D2C4407-19B8-4AD4-9437-48FFB5C6161A}" type="datetime1">
              <a:rPr lang="en-US" smtClean="0"/>
              <a:t>12/4/2023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9470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A59A9DD-4698-46FE-93CC-60C2F2D70C89}" type="datetime1">
              <a:rPr lang="en-US" smtClean="0"/>
              <a:t>12/4/2023</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824281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hyperlink" Target="https://creativecommons.org/licenses/by/4.0/legalcode" TargetMode="External"/><Relationship Id="rId7" Type="http://schemas.openxmlformats.org/officeDocument/2006/relationships/image" Target="../media/image5.png"/><Relationship Id="rId2" Type="http://schemas.openxmlformats.org/officeDocument/2006/relationships/hyperlink" Target="https://docs.google.com/document/d/1k1xtrXy6j9_NAqZdGv8nBn_I6-lDtEgEFf7skHjvE-Y/edit" TargetMode="External"/><Relationship Id="rId1" Type="http://schemas.openxmlformats.org/officeDocument/2006/relationships/slideLayout" Target="../slideLayouts/slideLayout7.xml"/><Relationship Id="rId6" Type="http://schemas.openxmlformats.org/officeDocument/2006/relationships/hyperlink" Target="https://courses.lumenlearning.com/atd-hostos-childdevelopment/chapter/moral-development-forming-a-sense-of-rights-and-responsibilities/" TargetMode="External"/><Relationship Id="rId5" Type="http://schemas.openxmlformats.org/officeDocument/2006/relationships/hyperlink" Target="https://creativecommons.org/licenses/by/4.0/" TargetMode="External"/><Relationship Id="rId4" Type="http://schemas.openxmlformats.org/officeDocument/2006/relationships/hyperlink" Target="https://dl.dropboxusercontent.com/u/31779972/Educational%20Psychology.pdf" TargetMode="External"/></Relationships>
</file>

<file path=ppt/slides/_rels/slide11.xml.rels><?xml version="1.0" encoding="UTF-8" standalone="yes"?>
<Relationships xmlns="http://schemas.openxmlformats.org/package/2006/relationships"><Relationship Id="rId2" Type="http://schemas.openxmlformats.org/officeDocument/2006/relationships/hyperlink" Target="https://www.burmalibrary.org/docs20/Piaget-moral_judgment_of_the_child-en-ocr-tu.pdf"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lumenlearning.com/" TargetMode="External"/><Relationship Id="rId2" Type="http://schemas.openxmlformats.org/officeDocument/2006/relationships/hyperlink" Target="https://courses.lumenlearning.com/atd-fscj-childpsychology/chapter/unit-9-foundations-of-child-and-adolescent-psychology/" TargetMode="External"/><Relationship Id="rId1" Type="http://schemas.openxmlformats.org/officeDocument/2006/relationships/slideLayout" Target="../slideLayouts/slideLayout7.xml"/><Relationship Id="rId5" Type="http://schemas.openxmlformats.org/officeDocument/2006/relationships/hyperlink" Target="https://www.youtube.com/watch?v=bounwXLkme4&amp;t=2s" TargetMode="External"/><Relationship Id="rId4" Type="http://schemas.openxmlformats.org/officeDocument/2006/relationships/hyperlink" Target="https://creativecommons.org/licenses/by/4.0/"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creativecommons.org/licenses/by-nc-sa/3.0/" TargetMode="External"/><Relationship Id="rId2" Type="http://schemas.openxmlformats.org/officeDocument/2006/relationships/hyperlink" Target="https://open.umn.edu/opentextbooks/textbooks/lifespan-development-a-psychological-perspective"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hyperlink" Target="http://www.opentextbooks.org.hk/ditatopic/6184" TargetMode="External"/><Relationship Id="rId1" Type="http://schemas.openxmlformats.org/officeDocument/2006/relationships/slideLayout" Target="../slideLayouts/slideLayout7.xml"/><Relationship Id="rId6" Type="http://schemas.openxmlformats.org/officeDocument/2006/relationships/hyperlink" Target="https://www.youtube.com/watch?v=HctzZwwueL4&amp;t=1s" TargetMode="External"/><Relationship Id="rId5" Type="http://schemas.openxmlformats.org/officeDocument/2006/relationships/image" Target="../media/image7.jpeg"/><Relationship Id="rId4" Type="http://schemas.openxmlformats.org/officeDocument/2006/relationships/hyperlink" Target="https://www.wikiwand.com/en/Carol_Gilligan"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3FIfeccdu1U&amp;t=290s" TargetMode="External"/><Relationship Id="rId2" Type="http://schemas.openxmlformats.org/officeDocument/2006/relationships/hyperlink" Target="https://www.researchgate.net/publication/259130460_Domain_theory_A_critical_review"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creativecommons.org/licenses/by/4.0/" TargetMode="External"/><Relationship Id="rId2" Type="http://schemas.openxmlformats.org/officeDocument/2006/relationships/hyperlink" Target="https://doi.org/10.3389/fpsyg.2014.01563" TargetMode="Externa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hyperlink" Target="https://www.youtube.com/watch?v=HBW5vdhr_PA"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nc-sa/3.0/" TargetMode="External"/><Relationship Id="rId7" Type="http://schemas.openxmlformats.org/officeDocument/2006/relationships/hyperlink" Target="https://www.khanacademy.org/test-prep/mcat/individuals-and-society/self-identity/v/charles-cooley-looking-glass-self" TargetMode="External"/><Relationship Id="rId2" Type="http://schemas.openxmlformats.org/officeDocument/2006/relationships/hyperlink" Target="https://open.umn.edu/opentextbooks/textbooks/lifespan-development-a-psychological-perspective" TargetMode="External"/><Relationship Id="rId1" Type="http://schemas.openxmlformats.org/officeDocument/2006/relationships/slideLayout" Target="../slideLayouts/slideLayout7.xml"/><Relationship Id="rId6" Type="http://schemas.openxmlformats.org/officeDocument/2006/relationships/hyperlink" Target="https://creativecommons.org/licenses/by/4.0/" TargetMode="External"/><Relationship Id="rId5" Type="http://schemas.openxmlformats.org/officeDocument/2006/relationships/hyperlink" Target="https://lumenlearning.com/" TargetMode="External"/><Relationship Id="rId4" Type="http://schemas.openxmlformats.org/officeDocument/2006/relationships/hyperlink" Target="https://courses.lumenlearning.com/lifespandevelopment2/chapter/lecture-lesson-5/"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s://www.youtube.com/watch?v=M2I0kwSua44" TargetMode="External"/><Relationship Id="rId3" Type="http://schemas.openxmlformats.org/officeDocument/2006/relationships/hyperlink" Target="https://courses.lumenlearning.com/lifespandevelopment2/chapter/lecture-lesson-5/" TargetMode="External"/><Relationship Id="rId7" Type="http://schemas.openxmlformats.org/officeDocument/2006/relationships/hyperlink" Target="https://en.wikipedia.org/wiki/Wikipedia:Text_of_Creative_Commons_Attribution-ShareAlike_3.0_Unported_License" TargetMode="Externa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hyperlink" Target="https://en.wikipedia.org/wiki/Mirror_test" TargetMode="External"/><Relationship Id="rId5" Type="http://schemas.openxmlformats.org/officeDocument/2006/relationships/hyperlink" Target="https://creativecommons.org/licenses/by/4.0/" TargetMode="External"/><Relationship Id="rId4" Type="http://schemas.openxmlformats.org/officeDocument/2006/relationships/hyperlink" Target="https://lumenlearning.com/"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creativecommons.org/licenses/by/4.0/legalcode" TargetMode="External"/><Relationship Id="rId2" Type="http://schemas.openxmlformats.org/officeDocument/2006/relationships/hyperlink" Target="https://docs.google.com/document/d/1k1xtrXy6j9_NAqZdGv8nBn_I6-lDtEgEFf7skHjvE-Y/edit" TargetMode="External"/><Relationship Id="rId1" Type="http://schemas.openxmlformats.org/officeDocument/2006/relationships/slideLayout" Target="../slideLayouts/slideLayout7.xml"/><Relationship Id="rId4" Type="http://schemas.openxmlformats.org/officeDocument/2006/relationships/hyperlink" Target="https://www.youtube.com/watch?v=AZdsCdx04to"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www.pexels.com/search/child%20frustrated/" TargetMode="External"/><Relationship Id="rId3" Type="http://schemas.openxmlformats.org/officeDocument/2006/relationships/hyperlink" Target="http://creativecommons.org/licenses/by-nc-sa/3.0/" TargetMode="External"/><Relationship Id="rId7" Type="http://schemas.openxmlformats.org/officeDocument/2006/relationships/hyperlink" Target="https://creativecommons.org/licenses/by/4.0/" TargetMode="External"/><Relationship Id="rId2" Type="http://schemas.openxmlformats.org/officeDocument/2006/relationships/hyperlink" Target="http://dept.clcillinois.edu/psy/LifespanDevelopment.pdf" TargetMode="External"/><Relationship Id="rId1" Type="http://schemas.openxmlformats.org/officeDocument/2006/relationships/slideLayout" Target="../slideLayouts/slideLayout7.xml"/><Relationship Id="rId6" Type="http://schemas.openxmlformats.org/officeDocument/2006/relationships/hyperlink" Target="https://dl.dropboxusercontent.com/u/31779972/Educational%20Psychology.pdf" TargetMode="External"/><Relationship Id="rId11" Type="http://schemas.openxmlformats.org/officeDocument/2006/relationships/image" Target="../media/image3.png"/><Relationship Id="rId5" Type="http://schemas.openxmlformats.org/officeDocument/2006/relationships/hyperlink" Target="https://courses.lumenlearning.com/" TargetMode="External"/><Relationship Id="rId10" Type="http://schemas.openxmlformats.org/officeDocument/2006/relationships/image" Target="../media/image2.jpeg"/><Relationship Id="rId4" Type="http://schemas.openxmlformats.org/officeDocument/2006/relationships/hyperlink" Target="https://courses.lumenlearning.com/atd-hostos-childdevelopment/chapter/motivation-as-self-efficacy/" TargetMode="External"/><Relationship Id="rId9" Type="http://schemas.openxmlformats.org/officeDocument/2006/relationships/hyperlink" Target="https://creativecommons.org/share-your-work/public-domain/cc0/" TargetMode="External"/></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hyperlink" Target="https://creativecommons.org/licenses/by/4.0/" TargetMode="External"/><Relationship Id="rId7" Type="http://schemas.openxmlformats.org/officeDocument/2006/relationships/diagramColors" Target="../diagrams/colors1.xml"/><Relationship Id="rId2" Type="http://schemas.openxmlformats.org/officeDocument/2006/relationships/hyperlink" Target="http://www.uilis.unsyiah.ac.id/oer/files/original/79f04d87bf89c0f27024fc4f376048c9.pdf" TargetMode="Externa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hyperlink" Target="https://www.youtube.com/watch?v=G3Aweo-74kY&amp;t=10s"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4UoHnCJKWbE" TargetMode="External"/><Relationship Id="rId2" Type="http://schemas.openxmlformats.org/officeDocument/2006/relationships/hyperlink" Target="https://www.youtube.com/watch?v=gEI9pUqBhsk" TargetMode="External"/><Relationship Id="rId1" Type="http://schemas.openxmlformats.org/officeDocument/2006/relationships/slideLayout" Target="../slideLayouts/slideLayout7.xml"/><Relationship Id="rId5" Type="http://schemas.openxmlformats.org/officeDocument/2006/relationships/hyperlink" Target="https://creativecommons.org/licenses/by/4.0/legalcode" TargetMode="External"/><Relationship Id="rId4" Type="http://schemas.openxmlformats.org/officeDocument/2006/relationships/hyperlink" Target="https://docs.google.com/document/d/1k1xtrXy6j9_NAqZdGv8nBn_I6-lDtEgEFf7skHjvE-Y/edit"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s://docs.google.com/document/d/1k1xtrXy6j9_NAqZdGv8nBn_I6-lDtEgEFf7skHjvE-Y/edit" TargetMode="External"/><Relationship Id="rId3" Type="http://schemas.openxmlformats.org/officeDocument/2006/relationships/hyperlink" Target="https://www.youtube.com/watch?v=c49nWlZMq3Q" TargetMode="External"/><Relationship Id="rId7" Type="http://schemas.openxmlformats.org/officeDocument/2006/relationships/hyperlink" Target="https://creativecommons.org/licenses/by-sa/4.0/" TargetMode="External"/><Relationship Id="rId2" Type="http://schemas.openxmlformats.org/officeDocument/2006/relationships/hyperlink" Target="https://www.youtube.com/watch?v=9Z31bd1ybAs&amp;t=8s" TargetMode="External"/><Relationship Id="rId1" Type="http://schemas.openxmlformats.org/officeDocument/2006/relationships/slideLayout" Target="../slideLayouts/slideLayout7.xml"/><Relationship Id="rId6" Type="http://schemas.openxmlformats.org/officeDocument/2006/relationships/hyperlink" Target="https://en.wikibooks.org/wiki/Survey_of_Communication_Study/Preface" TargetMode="External"/><Relationship Id="rId5" Type="http://schemas.openxmlformats.org/officeDocument/2006/relationships/hyperlink" Target="https://courses.lumenlearning.com/suny-introductiontocommunication/chapter/theories-of-gender-development/" TargetMode="External"/><Relationship Id="rId4" Type="http://schemas.openxmlformats.org/officeDocument/2006/relationships/hyperlink" Target="https://www.youtube.com/watch?v=scZ_Ys4AY2g&amp;t=282s" TargetMode="External"/><Relationship Id="rId9" Type="http://schemas.openxmlformats.org/officeDocument/2006/relationships/hyperlink" Target="https://creativecommons.org/licenses/by/4.0/legalcode"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hyperlink" Target="https://creativecommons.org/licenses/by/4.0/legalcode" TargetMode="External"/><Relationship Id="rId7" Type="http://schemas.openxmlformats.org/officeDocument/2006/relationships/hyperlink" Target="https://creativecommons.org/share-your-work/public-domain/cc0/" TargetMode="External"/><Relationship Id="rId2" Type="http://schemas.openxmlformats.org/officeDocument/2006/relationships/hyperlink" Target="https://docs.google.com/document/d/1k1xtrXy6j9_NAqZdGv8nBn_I6-lDtEgEFf7skHjvE-Y/edit" TargetMode="External"/><Relationship Id="rId1" Type="http://schemas.openxmlformats.org/officeDocument/2006/relationships/slideLayout" Target="../slideLayouts/slideLayout7.xml"/><Relationship Id="rId6" Type="http://schemas.openxmlformats.org/officeDocument/2006/relationships/hyperlink" Target="https://pixabay.com/photos/close-up-macro-teddy-bear-toy-1835598/" TargetMode="External"/><Relationship Id="rId5" Type="http://schemas.openxmlformats.org/officeDocument/2006/relationships/hyperlink" Target="https://creativecommons.org/licenses/by-nc-sa/3.0/" TargetMode="External"/><Relationship Id="rId4" Type="http://schemas.openxmlformats.org/officeDocument/2006/relationships/hyperlink" Target="https://open.umn.edu/opentextbooks/textbooks/lifespan-development-a-psychological-perspectiv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a:t>The Development of Self and Moral Development</a:t>
            </a:r>
          </a:p>
        </p:txBody>
      </p:sp>
      <p:sp>
        <p:nvSpPr>
          <p:cNvPr id="3" name="Subtitle 2"/>
          <p:cNvSpPr>
            <a:spLocks noGrp="1"/>
          </p:cNvSpPr>
          <p:nvPr>
            <p:ph type="subTitle" idx="1"/>
          </p:nvPr>
        </p:nvSpPr>
        <p:spPr/>
        <p:txBody>
          <a:bodyPr/>
          <a:lstStyle/>
          <a:p>
            <a:r>
              <a:rPr lang="en-US"/>
              <a:t>Chapter 12</a:t>
            </a:r>
            <a:endParaRPr lang="en-US" dirty="0"/>
          </a:p>
        </p:txBody>
      </p:sp>
    </p:spTree>
    <p:extLst>
      <p:ext uri="{BB962C8B-B14F-4D97-AF65-F5344CB8AC3E}">
        <p14:creationId xmlns:p14="http://schemas.microsoft.com/office/powerpoint/2010/main" val="2312275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913662" y="-116427"/>
            <a:ext cx="10109973" cy="820945"/>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endParaRPr lang="en-US" sz="2800" dirty="0">
              <a:latin typeface="+mn-lt"/>
            </a:endParaRPr>
          </a:p>
        </p:txBody>
      </p:sp>
      <p:sp>
        <p:nvSpPr>
          <p:cNvPr id="11" name="TextBox 10"/>
          <p:cNvSpPr txBox="1"/>
          <p:nvPr/>
        </p:nvSpPr>
        <p:spPr>
          <a:xfrm>
            <a:off x="6112701" y="5711868"/>
            <a:ext cx="5348614" cy="369332"/>
          </a:xfrm>
          <a:prstGeom prst="rect">
            <a:avLst/>
          </a:prstGeom>
          <a:noFill/>
        </p:spPr>
        <p:txBody>
          <a:bodyPr wrap="square" rtlCol="0">
            <a:spAutoFit/>
          </a:bodyPr>
          <a:lstStyle/>
          <a:p>
            <a:endParaRPr lang="en-US" dirty="0"/>
          </a:p>
        </p:txBody>
      </p:sp>
      <p:sp>
        <p:nvSpPr>
          <p:cNvPr id="3" name="TextBox 2"/>
          <p:cNvSpPr txBox="1"/>
          <p:nvPr/>
        </p:nvSpPr>
        <p:spPr>
          <a:xfrm>
            <a:off x="195122" y="5711868"/>
            <a:ext cx="9929180" cy="5539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27.</a:t>
            </a:r>
            <a:r>
              <a:rPr lang="en-US" sz="1000" u="sng" dirty="0">
                <a:latin typeface="Arial" panose="020B0604020202020204" pitchFamily="34" charset="0"/>
                <a:cs typeface="Arial" panose="020B0604020202020204" pitchFamily="34" charset="0"/>
                <a:hlinkClick r:id="rId2"/>
              </a:rPr>
              <a:t> Children’s Development  </a:t>
            </a:r>
            <a:r>
              <a:rPr lang="en-US" sz="1000" dirty="0">
                <a:latin typeface="Arial" panose="020B0604020202020204" pitchFamily="34" charset="0"/>
                <a:cs typeface="Arial" panose="020B0604020202020204" pitchFamily="34" charset="0"/>
              </a:rPr>
              <a:t>by Ana R. Leon is licensed under  </a:t>
            </a:r>
            <a:r>
              <a:rPr lang="en-US" sz="1000" u="sng" dirty="0">
                <a:latin typeface="Arial" panose="020B0604020202020204" pitchFamily="34" charset="0"/>
                <a:cs typeface="Arial" panose="020B0604020202020204" pitchFamily="34" charset="0"/>
                <a:hlinkClick r:id="rId3"/>
              </a:rPr>
              <a:t>CC BY 4.0</a:t>
            </a:r>
            <a:r>
              <a:rPr lang="en-US" sz="1000" dirty="0">
                <a:latin typeface="Arial" panose="020B0604020202020204" pitchFamily="34" charset="0"/>
                <a:cs typeface="Arial" panose="020B0604020202020204" pitchFamily="34" charset="0"/>
              </a:rPr>
              <a:t> (modified by Maria Pagano)</a:t>
            </a:r>
          </a:p>
          <a:p>
            <a:r>
              <a:rPr lang="en-US" sz="1000" dirty="0">
                <a:latin typeface="Arial" panose="020B0604020202020204" pitchFamily="34" charset="0"/>
                <a:cs typeface="Arial" panose="020B0604020202020204" pitchFamily="34" charset="0"/>
              </a:rPr>
              <a:t>28. </a:t>
            </a:r>
            <a:r>
              <a:rPr lang="en-US" sz="1000" u="sng" dirty="0">
                <a:latin typeface="Arial" panose="020B0604020202020204" pitchFamily="34" charset="0"/>
                <a:cs typeface="Arial" panose="020B0604020202020204" pitchFamily="34" charset="0"/>
                <a:hlinkClick r:id="rId4"/>
              </a:rPr>
              <a:t>Educational Psychology</a:t>
            </a:r>
            <a:r>
              <a:rPr lang="en-US" sz="1000" dirty="0">
                <a:latin typeface="Arial" panose="020B0604020202020204" pitchFamily="34" charset="0"/>
                <a:cs typeface="Arial" panose="020B0604020202020204" pitchFamily="34" charset="0"/>
              </a:rPr>
              <a:t> by Kelvin Seifert and Rosemary Sutton is licensed under </a:t>
            </a:r>
            <a:r>
              <a:rPr lang="en-US" sz="1000" u="sng" dirty="0">
                <a:latin typeface="Arial" panose="020B0604020202020204" pitchFamily="34" charset="0"/>
                <a:cs typeface="Arial" panose="020B0604020202020204" pitchFamily="34" charset="0"/>
                <a:hlinkClick r:id="rId5"/>
              </a:rPr>
              <a:t>CC BY 4.0</a:t>
            </a:r>
            <a:r>
              <a:rPr lang="en-US" sz="1000" dirty="0">
                <a:latin typeface="Arial" panose="020B0604020202020204" pitchFamily="34" charset="0"/>
                <a:cs typeface="Arial" panose="020B0604020202020204" pitchFamily="34" charset="0"/>
              </a:rPr>
              <a:t> .  However, the link for the text is broken.  Text with citation can be found at </a:t>
            </a:r>
            <a:r>
              <a:rPr lang="en-US" sz="1000" u="sng" dirty="0">
                <a:latin typeface="Arial" panose="020B0604020202020204" pitchFamily="34" charset="0"/>
                <a:cs typeface="Arial" panose="020B0604020202020204" pitchFamily="34" charset="0"/>
                <a:hlinkClick r:id="rId6"/>
              </a:rPr>
              <a:t>OER Services</a:t>
            </a:r>
            <a:endParaRPr lang="en-US" sz="1000" u="sng" dirty="0">
              <a:latin typeface="Arial" panose="020B0604020202020204" pitchFamily="34" charset="0"/>
              <a:cs typeface="Arial" panose="020B0604020202020204" pitchFamily="34" charset="0"/>
            </a:endParaRPr>
          </a:p>
        </p:txBody>
      </p:sp>
      <p:sp>
        <p:nvSpPr>
          <p:cNvPr id="5" name="TextBox 4"/>
          <p:cNvSpPr txBox="1"/>
          <p:nvPr/>
        </p:nvSpPr>
        <p:spPr>
          <a:xfrm>
            <a:off x="1390388" y="42351"/>
            <a:ext cx="9444625" cy="461665"/>
          </a:xfrm>
          <a:prstGeom prst="rect">
            <a:avLst/>
          </a:prstGeom>
          <a:noFill/>
        </p:spPr>
        <p:txBody>
          <a:bodyPr wrap="square" rtlCol="0">
            <a:spAutoFit/>
          </a:bodyPr>
          <a:lstStyle/>
          <a:p>
            <a:pPr algn="ctr"/>
            <a:r>
              <a:rPr lang="en-US" sz="2400" b="1" dirty="0"/>
              <a:t>Moral Development</a:t>
            </a:r>
            <a:endParaRPr lang="en-US" sz="2400" dirty="0"/>
          </a:p>
        </p:txBody>
      </p:sp>
      <p:sp>
        <p:nvSpPr>
          <p:cNvPr id="9" name="TextBox 8"/>
          <p:cNvSpPr txBox="1"/>
          <p:nvPr/>
        </p:nvSpPr>
        <p:spPr>
          <a:xfrm>
            <a:off x="195121" y="740851"/>
            <a:ext cx="10026892" cy="4934684"/>
          </a:xfrm>
          <a:prstGeom prst="rect">
            <a:avLst/>
          </a:prstGeom>
          <a:solidFill>
            <a:schemeClr val="accent1">
              <a:lumMod val="20000"/>
              <a:lumOff val="80000"/>
            </a:schemeClr>
          </a:solidFill>
          <a:ln w="38100">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sz="1600" b="1" dirty="0"/>
              <a:t>Morality</a:t>
            </a:r>
            <a:r>
              <a:rPr lang="en-US" sz="1600" dirty="0"/>
              <a:t> is a system of beliefs about what is right and good compared to what is wrong or bad. </a:t>
            </a:r>
          </a:p>
          <a:p>
            <a:pPr marL="342900" indent="-34290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b="1" dirty="0"/>
              <a:t>Moral development </a:t>
            </a:r>
            <a:r>
              <a:rPr lang="en-US" sz="1600" dirty="0"/>
              <a:t>is the process whereby children develop an understanding of the proper attitudes and behaviors toward other people in society based on social and cultural norms, rules, and laws. </a:t>
            </a:r>
            <a:r>
              <a:rPr lang="en-US" sz="1600" baseline="30000" dirty="0"/>
              <a:t>27  </a:t>
            </a:r>
          </a:p>
          <a:p>
            <a:pPr marL="285750" indent="-285750">
              <a:buFont typeface="Wingdings" panose="05000000000000000000" pitchFamily="2" charset="2"/>
              <a:buChar char="Ø"/>
            </a:pPr>
            <a:endParaRPr lang="en-US" sz="1600" baseline="30000" dirty="0"/>
          </a:p>
          <a:p>
            <a:pPr marL="285750" indent="-285750">
              <a:buFont typeface="Wingdings" panose="05000000000000000000" pitchFamily="2" charset="2"/>
              <a:buChar char="Ø"/>
            </a:pPr>
            <a:r>
              <a:rPr lang="en-US" sz="1600" b="1" dirty="0"/>
              <a:t>Moral beliefs </a:t>
            </a:r>
            <a:r>
              <a:rPr lang="en-US" sz="1600" dirty="0"/>
              <a:t>are related to, but not identical with, moral behavior: it is possible to know the right thing to do, but not actually do it. It is also not the same as knowledge of </a:t>
            </a:r>
            <a:r>
              <a:rPr lang="en-US" sz="1600" b="1" dirty="0"/>
              <a:t>social conventions</a:t>
            </a:r>
            <a:r>
              <a:rPr lang="en-US" sz="1600" dirty="0"/>
              <a:t>, which are the customs needed for the smooth operation of society.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When it comes to schooling and teaching, moral choices are woven into almost every aspect of classroom life.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b="1" dirty="0"/>
              <a:t>Moral themes </a:t>
            </a:r>
            <a:r>
              <a:rPr lang="en-US" sz="1600" dirty="0"/>
              <a:t>about fairness or justice, on the one hand, and about consideration or care on the other contribute to how students develop beliefs about right or wrong.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b="1" dirty="0"/>
              <a:t>A morality of justice </a:t>
            </a:r>
            <a:r>
              <a:rPr lang="en-US" sz="1600" dirty="0"/>
              <a:t>is about human rights—that is, about respect for fairness, impartiality, equality, and individuals’ independence.</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 </a:t>
            </a:r>
            <a:r>
              <a:rPr lang="en-US" sz="1600" b="1" dirty="0"/>
              <a:t>A morality of care </a:t>
            </a:r>
            <a:r>
              <a:rPr lang="en-US" sz="1600" dirty="0"/>
              <a:t>is about human responsibilities—more specifically, about caring for others, showing consideration for individuals’ needs, and interdependence among individuals. Students and teachers need both forms of morality. </a:t>
            </a:r>
          </a:p>
        </p:txBody>
      </p:sp>
      <p:pic>
        <p:nvPicPr>
          <p:cNvPr id="4" name="Graphic 3" descr="Weights Uneven with solid fill">
            <a:extLst>
              <a:ext uri="{FF2B5EF4-FFF2-40B4-BE49-F238E27FC236}">
                <a16:creationId xmlns:a16="http://schemas.microsoft.com/office/drawing/2014/main" id="{C44AA2BB-16DE-4F17-11F5-D19D63116E4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24301" y="1592494"/>
            <a:ext cx="1970287" cy="2177769"/>
          </a:xfrm>
          <a:prstGeom prst="rect">
            <a:avLst/>
          </a:prstGeom>
        </p:spPr>
      </p:pic>
      <p:sp>
        <p:nvSpPr>
          <p:cNvPr id="6" name="TextBox 5">
            <a:extLst>
              <a:ext uri="{FF2B5EF4-FFF2-40B4-BE49-F238E27FC236}">
                <a16:creationId xmlns:a16="http://schemas.microsoft.com/office/drawing/2014/main" id="{C9B195CC-6D64-E149-AC0F-B8C6F416594E}"/>
              </a:ext>
            </a:extLst>
          </p:cNvPr>
          <p:cNvSpPr txBox="1"/>
          <p:nvPr/>
        </p:nvSpPr>
        <p:spPr>
          <a:xfrm>
            <a:off x="10503842" y="3996277"/>
            <a:ext cx="1590746" cy="600164"/>
          </a:xfrm>
          <a:prstGeom prst="rect">
            <a:avLst/>
          </a:prstGeom>
          <a:noFill/>
        </p:spPr>
        <p:txBody>
          <a:bodyPr wrap="square" rtlCol="0">
            <a:spAutoFit/>
          </a:bodyPr>
          <a:lstStyle/>
          <a:p>
            <a:r>
              <a:rPr lang="en-US" sz="1100" dirty="0"/>
              <a:t>Rules and laws shape children’s moral development.</a:t>
            </a:r>
          </a:p>
        </p:txBody>
      </p:sp>
    </p:spTree>
    <p:extLst>
      <p:ext uri="{BB962C8B-B14F-4D97-AF65-F5344CB8AC3E}">
        <p14:creationId xmlns:p14="http://schemas.microsoft.com/office/powerpoint/2010/main" val="2760636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3486686" y="61498"/>
            <a:ext cx="5252029" cy="37315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mn-lt"/>
                <a:cs typeface="Arial" panose="020B0604020202020204" pitchFamily="34" charset="0"/>
              </a:rPr>
              <a:t>Piaget’s Theory of Moral Development</a:t>
            </a:r>
          </a:p>
        </p:txBody>
      </p:sp>
      <p:sp>
        <p:nvSpPr>
          <p:cNvPr id="4" name="TextBox 3"/>
          <p:cNvSpPr txBox="1"/>
          <p:nvPr/>
        </p:nvSpPr>
        <p:spPr>
          <a:xfrm>
            <a:off x="6096000" y="5830646"/>
            <a:ext cx="5232757"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29. </a:t>
            </a:r>
            <a:r>
              <a:rPr lang="en-US" sz="1000" u="sng" dirty="0">
                <a:latin typeface="Arial" panose="020B0604020202020204" pitchFamily="34" charset="0"/>
                <a:cs typeface="Arial" panose="020B0604020202020204" pitchFamily="34" charset="0"/>
              </a:rPr>
              <a:t>Piaget, J. (1965). </a:t>
            </a:r>
            <a:r>
              <a:rPr lang="en-US" sz="1000" i="1" u="sng" dirty="0">
                <a:latin typeface="Arial" panose="020B0604020202020204" pitchFamily="34" charset="0"/>
                <a:cs typeface="Arial" panose="020B0604020202020204" pitchFamily="34" charset="0"/>
                <a:hlinkClick r:id="rId2"/>
              </a:rPr>
              <a:t>The Moral Judgment of the Child</a:t>
            </a:r>
            <a:r>
              <a:rPr lang="en-US" sz="1000" dirty="0">
                <a:latin typeface="Arial" panose="020B0604020202020204" pitchFamily="34" charset="0"/>
                <a:cs typeface="Arial" panose="020B0604020202020204" pitchFamily="34" charset="0"/>
              </a:rPr>
              <a:t>. Glencoe, Illinois.  Public domain.</a:t>
            </a:r>
          </a:p>
          <a:p>
            <a:r>
              <a:rPr lang="en-US" sz="1000" dirty="0">
                <a:latin typeface="Arial" panose="020B0604020202020204" pitchFamily="34" charset="0"/>
                <a:cs typeface="Arial" panose="020B0604020202020204" pitchFamily="34" charset="0"/>
              </a:rPr>
              <a:t>30. Piaget, J. (1965). </a:t>
            </a:r>
            <a:r>
              <a:rPr lang="en-US" sz="1000" i="1" u="sng" dirty="0">
                <a:latin typeface="Arial" panose="020B0604020202020204" pitchFamily="34" charset="0"/>
                <a:cs typeface="Arial" panose="020B0604020202020204" pitchFamily="34" charset="0"/>
                <a:hlinkClick r:id="rId2"/>
              </a:rPr>
              <a:t>The Moral Judgment of the Child</a:t>
            </a:r>
            <a:r>
              <a:rPr lang="en-US" sz="1000" dirty="0">
                <a:latin typeface="Arial" panose="020B0604020202020204" pitchFamily="34" charset="0"/>
                <a:cs typeface="Arial" panose="020B0604020202020204" pitchFamily="34" charset="0"/>
              </a:rPr>
              <a:t>. Glencoe, Illinois.  Public domain.</a:t>
            </a:r>
          </a:p>
        </p:txBody>
      </p:sp>
      <p:sp>
        <p:nvSpPr>
          <p:cNvPr id="11" name="TextBox 10"/>
          <p:cNvSpPr txBox="1"/>
          <p:nvPr/>
        </p:nvSpPr>
        <p:spPr>
          <a:xfrm>
            <a:off x="6257508" y="5711867"/>
            <a:ext cx="5348614" cy="369332"/>
          </a:xfrm>
          <a:prstGeom prst="rect">
            <a:avLst/>
          </a:prstGeom>
          <a:noFill/>
        </p:spPr>
        <p:txBody>
          <a:bodyPr wrap="square" rtlCol="0">
            <a:spAutoFit/>
          </a:bodyPr>
          <a:lstStyle/>
          <a:p>
            <a:endParaRPr lang="en-US" dirty="0"/>
          </a:p>
        </p:txBody>
      </p:sp>
      <p:sp>
        <p:nvSpPr>
          <p:cNvPr id="5" name="TextBox 4"/>
          <p:cNvSpPr txBox="1"/>
          <p:nvPr/>
        </p:nvSpPr>
        <p:spPr>
          <a:xfrm>
            <a:off x="350727" y="434656"/>
            <a:ext cx="4700576" cy="5755422"/>
          </a:xfrm>
          <a:prstGeom prst="rect">
            <a:avLst/>
          </a:prstGeom>
          <a:solidFill>
            <a:schemeClr val="accent1">
              <a:lumMod val="20000"/>
              <a:lumOff val="80000"/>
            </a:schemeClr>
          </a:solidFill>
          <a:ln w="28575">
            <a:solidFill>
              <a:schemeClr val="accent1">
                <a:lumMod val="50000"/>
              </a:schemeClr>
            </a:solidFill>
          </a:ln>
        </p:spPr>
        <p:txBody>
          <a:bodyPr wrap="square" rtlCol="0">
            <a:spAutoFit/>
          </a:bodyPr>
          <a:lstStyle/>
          <a:p>
            <a:r>
              <a:rPr lang="en-US" sz="1600" dirty="0"/>
              <a:t>Piaget based his theory of moral development on the patterns of reasoning used by children of different ages about moral decisions.  These moral decisions were based on short stories or </a:t>
            </a:r>
            <a:r>
              <a:rPr lang="en-US" sz="1600" b="1" dirty="0"/>
              <a:t>“vignettes” </a:t>
            </a:r>
            <a:r>
              <a:rPr lang="en-US" sz="1600" dirty="0"/>
              <a:t>told to the children, who were then asked questions about who was naughtier. </a:t>
            </a:r>
          </a:p>
          <a:p>
            <a:endParaRPr lang="en-US" sz="1600" dirty="0"/>
          </a:p>
          <a:p>
            <a:pPr algn="ctr"/>
            <a:r>
              <a:rPr lang="en-US" sz="1600" u="sng" dirty="0"/>
              <a:t>Example vignettes </a:t>
            </a:r>
          </a:p>
          <a:p>
            <a:r>
              <a:rPr lang="en-US" sz="1600" dirty="0"/>
              <a:t>1a. </a:t>
            </a:r>
            <a:r>
              <a:rPr lang="en-US" sz="1600" i="1" dirty="0"/>
              <a:t>A little boy called John is in his room. He is called to dinner. He goes into the dining room. But behind the door there was a chair, and on the chair, there was a tray with fifteen cups on it. John could not have known that there was all this behind the door. He goes in, the door knocks against the tray, bang go the fifteen cups and they all get broken!</a:t>
            </a:r>
          </a:p>
          <a:p>
            <a:endParaRPr lang="en-US" sz="1600" dirty="0"/>
          </a:p>
          <a:p>
            <a:r>
              <a:rPr lang="en-US" sz="1600" dirty="0"/>
              <a:t>1b. </a:t>
            </a:r>
            <a:r>
              <a:rPr lang="en-US" sz="1600" i="1" dirty="0"/>
              <a:t>Once there was a little boy whose name was Henry. One day when his mother was out, he tried to get some jam out of the cupboard. He climbed up on to a chair and stretched out his arm. But the jam was too high, and he couldn't reach it and have any. But while he was trying to get it he knocked over a cup. The cup fell down and broke. </a:t>
            </a:r>
            <a:r>
              <a:rPr lang="en-US" sz="1600" dirty="0"/>
              <a:t> </a:t>
            </a:r>
            <a:r>
              <a:rPr lang="en-US" sz="1600" baseline="30000" dirty="0"/>
              <a:t>29</a:t>
            </a:r>
          </a:p>
        </p:txBody>
      </p:sp>
      <p:sp>
        <p:nvSpPr>
          <p:cNvPr id="6" name="TextBox 5"/>
          <p:cNvSpPr txBox="1"/>
          <p:nvPr/>
        </p:nvSpPr>
        <p:spPr>
          <a:xfrm>
            <a:off x="5297597" y="441772"/>
            <a:ext cx="6750239" cy="5262979"/>
          </a:xfrm>
          <a:prstGeom prst="rect">
            <a:avLst/>
          </a:prstGeom>
          <a:solidFill>
            <a:schemeClr val="accent1">
              <a:lumMod val="20000"/>
              <a:lumOff val="80000"/>
            </a:schemeClr>
          </a:solidFill>
          <a:ln w="28575">
            <a:solidFill>
              <a:schemeClr val="accent1">
                <a:lumMod val="50000"/>
              </a:schemeClr>
            </a:solidFill>
          </a:ln>
        </p:spPr>
        <p:txBody>
          <a:bodyPr wrap="square" rtlCol="0">
            <a:spAutoFit/>
          </a:bodyPr>
          <a:lstStyle/>
          <a:p>
            <a:r>
              <a:rPr lang="en-US" sz="1400" b="1" dirty="0"/>
              <a:t>Based on Piaget’s  interviews:</a:t>
            </a:r>
            <a:endParaRPr lang="en-US" sz="1400" dirty="0"/>
          </a:p>
          <a:p>
            <a:pPr marL="285750" indent="-285750">
              <a:buFont typeface="Wingdings" panose="05000000000000000000" pitchFamily="2" charset="2"/>
              <a:buChar char="Ø"/>
            </a:pPr>
            <a:r>
              <a:rPr lang="en-US" sz="1400" dirty="0"/>
              <a:t>Infants and children (up until the age of 2) were </a:t>
            </a:r>
            <a:r>
              <a:rPr lang="en-US" sz="1400" b="1" dirty="0"/>
              <a:t>premoral</a:t>
            </a:r>
            <a:r>
              <a:rPr lang="en-US" sz="1400" dirty="0"/>
              <a:t> and had no conscious awareness of rules or morality.  </a:t>
            </a:r>
          </a:p>
          <a:p>
            <a:pPr marL="285750" indent="-285750">
              <a:buFont typeface="Wingdings" panose="05000000000000000000" pitchFamily="2" charset="2"/>
              <a:buChar char="Ø"/>
            </a:pPr>
            <a:r>
              <a:rPr lang="en-US" sz="1400" dirty="0"/>
              <a:t>Children younger than 7, tend to view the child who broke more cups as being </a:t>
            </a:r>
            <a:r>
              <a:rPr lang="en-US" sz="1400" i="1" dirty="0"/>
              <a:t>naughtier</a:t>
            </a:r>
            <a:r>
              <a:rPr lang="en-US" sz="1400" dirty="0"/>
              <a:t> than the child who broke fewer cups. </a:t>
            </a:r>
          </a:p>
          <a:p>
            <a:pPr marL="285750" indent="-285750">
              <a:buFont typeface="Wingdings" panose="05000000000000000000" pitchFamily="2" charset="2"/>
              <a:buChar char="Ø"/>
            </a:pPr>
            <a:r>
              <a:rPr lang="en-US" sz="1400" dirty="0"/>
              <a:t>However, by 8 years of age, the child begins to understand that one’s intentions are an important factor when judging morality.  </a:t>
            </a:r>
          </a:p>
          <a:p>
            <a:endParaRPr lang="en-US" sz="1400" dirty="0"/>
          </a:p>
          <a:p>
            <a:pPr algn="ctr"/>
            <a:r>
              <a:rPr lang="en-US" sz="1400" b="1" u="sng" dirty="0"/>
              <a:t>Piaget’s (1965) two main types of moral thinking</a:t>
            </a:r>
          </a:p>
          <a:p>
            <a:pPr algn="ctr"/>
            <a:endParaRPr lang="en-US" sz="1400" b="1" u="sng" dirty="0"/>
          </a:p>
          <a:p>
            <a:pPr marL="342900" lvl="0" indent="-342900">
              <a:buFont typeface="+mj-lt"/>
              <a:buAutoNum type="arabicPeriod"/>
            </a:pPr>
            <a:r>
              <a:rPr lang="en-US" sz="1400" b="1" dirty="0"/>
              <a:t>Heteronomous morality (moral realism</a:t>
            </a:r>
            <a:r>
              <a:rPr lang="en-US" sz="1400" dirty="0"/>
              <a:t>) (4 to 7 years)</a:t>
            </a:r>
          </a:p>
          <a:p>
            <a:r>
              <a:rPr lang="en-US" sz="1400" dirty="0"/>
              <a:t>Younger children reason about morality in way that was subject to the control of others such as parents, teachers, and even God.  These authority figures have the ability to impose punishment.  This type of thinking is also </a:t>
            </a:r>
            <a:r>
              <a:rPr lang="en-US" sz="1400" b="1" dirty="0"/>
              <a:t>egocentric</a:t>
            </a:r>
            <a:r>
              <a:rPr lang="en-US" sz="1400" dirty="0"/>
              <a:t>, because the child cannot see the situation from different points of view; so intent is meaningless in the younger child’s determination of who is naughtier. Another aspect to heteronomous thinking is immanent justice or the idea that automatic punishments come to someone based on their prior bad behavior or deed.</a:t>
            </a:r>
          </a:p>
          <a:p>
            <a:endParaRPr lang="en-US" sz="1400" dirty="0"/>
          </a:p>
          <a:p>
            <a:pPr lvl="0"/>
            <a:r>
              <a:rPr lang="en-US" sz="1400" b="1" dirty="0"/>
              <a:t>2.   Autonomous morality (moral relativism</a:t>
            </a:r>
            <a:r>
              <a:rPr lang="en-US" sz="1400" dirty="0"/>
              <a:t>) (Begins by age 7 or 8)</a:t>
            </a:r>
          </a:p>
          <a:p>
            <a:r>
              <a:rPr lang="en-US" sz="1400" dirty="0"/>
              <a:t>The child moves away from being egocentric and consequently begins to understand the broader perspective of another as well as their intentions.  The child also understands that rules are arbitrary constructs that are created for reasons of fairness, and that following these rules is beneficial to them when interacting with others.  </a:t>
            </a:r>
            <a:r>
              <a:rPr lang="en-US" sz="1400" baseline="30000" dirty="0"/>
              <a:t>30</a:t>
            </a:r>
          </a:p>
        </p:txBody>
      </p:sp>
    </p:spTree>
    <p:extLst>
      <p:ext uri="{BB962C8B-B14F-4D97-AF65-F5344CB8AC3E}">
        <p14:creationId xmlns:p14="http://schemas.microsoft.com/office/powerpoint/2010/main" val="19223716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32235" y="80462"/>
            <a:ext cx="7678455" cy="523220"/>
          </a:xfrm>
          <a:prstGeom prst="rect">
            <a:avLst/>
          </a:prstGeom>
          <a:noFill/>
        </p:spPr>
        <p:txBody>
          <a:bodyPr wrap="square" rtlCol="0">
            <a:spAutoFit/>
          </a:bodyPr>
          <a:lstStyle/>
          <a:p>
            <a:pPr algn="ctr"/>
            <a:r>
              <a:rPr lang="en-US" sz="2800" dirty="0"/>
              <a:t>Kohlberg’s Theory of Moral Development</a:t>
            </a:r>
          </a:p>
        </p:txBody>
      </p:sp>
      <p:sp>
        <p:nvSpPr>
          <p:cNvPr id="5" name="TextBox 4"/>
          <p:cNvSpPr txBox="1"/>
          <p:nvPr/>
        </p:nvSpPr>
        <p:spPr>
          <a:xfrm>
            <a:off x="3445162" y="6118073"/>
            <a:ext cx="655781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31  </a:t>
            </a:r>
            <a:r>
              <a:rPr lang="en-US" sz="1000" u="sng" dirty="0">
                <a:latin typeface="Arial" panose="020B0604020202020204" pitchFamily="34" charset="0"/>
                <a:cs typeface="Arial" panose="020B0604020202020204" pitchFamily="34" charset="0"/>
                <a:hlinkClick r:id="rId2"/>
              </a:rPr>
              <a:t>Child and Adolescent Psychology</a:t>
            </a:r>
            <a:r>
              <a:rPr lang="en-US" sz="1000" dirty="0">
                <a:latin typeface="Arial" panose="020B0604020202020204" pitchFamily="34" charset="0"/>
                <a:cs typeface="Arial" panose="020B0604020202020204" pitchFamily="34" charset="0"/>
              </a:rPr>
              <a:t> </a:t>
            </a:r>
            <a:r>
              <a:rPr lang="en-US" sz="1000" u="sng" dirty="0">
                <a:latin typeface="Arial" panose="020B0604020202020204" pitchFamily="34" charset="0"/>
                <a:cs typeface="Arial" panose="020B0604020202020204" pitchFamily="34" charset="0"/>
                <a:hlinkClick r:id="rId3"/>
              </a:rPr>
              <a:t>Lumen Learning</a:t>
            </a:r>
            <a:r>
              <a:rPr lang="en-US" sz="1000" dirty="0">
                <a:latin typeface="Arial" panose="020B0604020202020204" pitchFamily="34" charset="0"/>
                <a:cs typeface="Arial" panose="020B0604020202020204" pitchFamily="34" charset="0"/>
              </a:rPr>
              <a:t> licensed under </a:t>
            </a:r>
            <a:r>
              <a:rPr lang="en-US" sz="1000" u="sng" dirty="0">
                <a:latin typeface="Arial" panose="020B0604020202020204" pitchFamily="34" charset="0"/>
                <a:cs typeface="Arial" panose="020B0604020202020204" pitchFamily="34" charset="0"/>
                <a:hlinkClick r:id="rId4"/>
              </a:rPr>
              <a:t>CC BY 4.0</a:t>
            </a:r>
            <a:r>
              <a:rPr lang="en-US" sz="1000" dirty="0">
                <a:latin typeface="Arial" panose="020B0604020202020204" pitchFamily="34" charset="0"/>
                <a:cs typeface="Arial" panose="020B0604020202020204" pitchFamily="34" charset="0"/>
              </a:rPr>
              <a:t> (modified by Maria Pagano).  </a:t>
            </a:r>
          </a:p>
        </p:txBody>
      </p:sp>
      <p:sp>
        <p:nvSpPr>
          <p:cNvPr id="7" name="TextBox 6"/>
          <p:cNvSpPr txBox="1"/>
          <p:nvPr/>
        </p:nvSpPr>
        <p:spPr>
          <a:xfrm>
            <a:off x="387927" y="603682"/>
            <a:ext cx="11416145" cy="5078313"/>
          </a:xfrm>
          <a:prstGeom prst="rect">
            <a:avLst/>
          </a:prstGeom>
          <a:solidFill>
            <a:schemeClr val="accent1">
              <a:lumMod val="20000"/>
              <a:lumOff val="80000"/>
            </a:schemeClr>
          </a:solidFill>
          <a:ln w="28575">
            <a:solidFill>
              <a:schemeClr val="accent1">
                <a:lumMod val="50000"/>
              </a:schemeClr>
            </a:solidFill>
          </a:ln>
        </p:spPr>
        <p:txBody>
          <a:bodyPr wrap="square" rtlCol="0">
            <a:spAutoFit/>
          </a:bodyPr>
          <a:lstStyle/>
          <a:p>
            <a:r>
              <a:rPr lang="en-US" dirty="0"/>
              <a:t>In order to study moral development, Kohlberg explored this area, by reading the following moral dilemma to boys of different age groups:</a:t>
            </a:r>
          </a:p>
          <a:p>
            <a:endParaRPr lang="en-US" dirty="0"/>
          </a:p>
          <a:p>
            <a:r>
              <a:rPr lang="en-US" i="1" dirty="0"/>
              <a:t>A woman was on her deathbed. There was one drug that doctors thought might save her. It was a form of radium that a druggist in the same town had recently discovered. The drug was expensive to make, but the druggist was charging ten times what the drug cost him to produce. He paid $200 for the radium and charged $2,000 for a small dose of the drug. The sick woman's husband, Heinz, went to everyone he knew to borrow the money, but he could only get together about $1,000 which is half of what it cost. He told the druggist that his wife was dying and asked him to sell it cheaper or let him pay later. But the druggist said: “No, I discovered the drug and I'm going to make money from it.” So Heinz got desperate and broke into the man's laboratory to steal the drug for his wife. Should Heinz have broken into the laboratory to steal the drug for his wife? Why or why not?</a:t>
            </a:r>
          </a:p>
          <a:p>
            <a:endParaRPr lang="en-US" i="1" dirty="0"/>
          </a:p>
          <a:p>
            <a:r>
              <a:rPr lang="en-US" dirty="0"/>
              <a:t>What is important in terms of the answer is not whether you replied, “Yes, I would steal the drug,” or “No, I would not steal the drug,” but rather your rationale for the answer. </a:t>
            </a:r>
          </a:p>
          <a:p>
            <a:endParaRPr lang="en-US" dirty="0"/>
          </a:p>
          <a:p>
            <a:r>
              <a:rPr lang="en-US" dirty="0"/>
              <a:t>Based on participants’ responses, Kohlberg developed a three level (</a:t>
            </a:r>
            <a:r>
              <a:rPr lang="en-US" b="1" dirty="0"/>
              <a:t>preconventional, conventional and postconventional)</a:t>
            </a:r>
            <a:r>
              <a:rPr lang="en-US" dirty="0"/>
              <a:t>, six stage (two stages for each level) theory of moral development whereby individuals experience the stages universally and in sequence as they form beliefs about justice. </a:t>
            </a:r>
            <a:r>
              <a:rPr lang="en-US" baseline="30000" dirty="0"/>
              <a:t>31</a:t>
            </a:r>
          </a:p>
        </p:txBody>
      </p:sp>
      <p:sp>
        <p:nvSpPr>
          <p:cNvPr id="3" name="TextBox 2">
            <a:extLst>
              <a:ext uri="{FF2B5EF4-FFF2-40B4-BE49-F238E27FC236}">
                <a16:creationId xmlns:a16="http://schemas.microsoft.com/office/drawing/2014/main" id="{F06F8E0B-DAC6-DF15-3499-7E323B4F3680}"/>
              </a:ext>
            </a:extLst>
          </p:cNvPr>
          <p:cNvSpPr txBox="1"/>
          <p:nvPr/>
        </p:nvSpPr>
        <p:spPr>
          <a:xfrm>
            <a:off x="2283905" y="5761534"/>
            <a:ext cx="8375113"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Kohlberg’s 6 Stages of Moral Development</a:t>
            </a:r>
            <a:r>
              <a:rPr lang="en-US" sz="1200" dirty="0">
                <a:latin typeface="Arial" panose="020B0604020202020204" pitchFamily="34" charset="0"/>
                <a:cs typeface="Arial" panose="020B0604020202020204" pitchFamily="34" charset="0"/>
              </a:rPr>
              <a:t>, provides examples for each level and each stage of Kohlberg's theory.</a:t>
            </a:r>
          </a:p>
        </p:txBody>
      </p:sp>
    </p:spTree>
    <p:extLst>
      <p:ext uri="{BB962C8B-B14F-4D97-AF65-F5344CB8AC3E}">
        <p14:creationId xmlns:p14="http://schemas.microsoft.com/office/powerpoint/2010/main" val="40116996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10844" y="166239"/>
            <a:ext cx="7678455"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Kohlberg’s Stages of Moral Development</a:t>
            </a:r>
          </a:p>
        </p:txBody>
      </p:sp>
      <p:sp>
        <p:nvSpPr>
          <p:cNvPr id="5" name="TextBox 4"/>
          <p:cNvSpPr txBox="1"/>
          <p:nvPr/>
        </p:nvSpPr>
        <p:spPr>
          <a:xfrm>
            <a:off x="1495119" y="6007673"/>
            <a:ext cx="9967208" cy="253916"/>
          </a:xfrm>
          <a:prstGeom prst="rect">
            <a:avLst/>
          </a:prstGeom>
          <a:noFill/>
        </p:spPr>
        <p:txBody>
          <a:bodyPr wrap="square" rtlCol="0">
            <a:spAutoFit/>
          </a:bodyPr>
          <a:lstStyle/>
          <a:p>
            <a:pPr marL="228600" indent="-228600">
              <a:buAutoNum type="arabicPlain" startAt="32"/>
            </a:pPr>
            <a:r>
              <a:rPr lang="en-US" sz="1050" u="sng" dirty="0">
                <a:hlinkClick r:id="rId2"/>
              </a:rPr>
              <a:t>Lifespan Development: A Psychological Perspective 2</a:t>
            </a:r>
            <a:r>
              <a:rPr lang="en-US" sz="1050" u="sng" baseline="30000" dirty="0">
                <a:hlinkClick r:id="rId2"/>
              </a:rPr>
              <a:t>nd</a:t>
            </a:r>
            <a:r>
              <a:rPr lang="en-US" sz="1050" dirty="0"/>
              <a:t> Edition by Martha Lally and Suzanne Valentine-French is licensed under </a:t>
            </a:r>
            <a:r>
              <a:rPr lang="en-US" sz="1050" u="sng" dirty="0">
                <a:hlinkClick r:id="rId3"/>
              </a:rPr>
              <a:t>CC BY-NC-SA 3.0</a:t>
            </a:r>
            <a:r>
              <a:rPr lang="en-US" sz="1050" dirty="0"/>
              <a:t>  (modified by Maria Pagano)  </a:t>
            </a:r>
          </a:p>
        </p:txBody>
      </p:sp>
      <p:graphicFrame>
        <p:nvGraphicFramePr>
          <p:cNvPr id="6" name="Table 5">
            <a:extLst>
              <a:ext uri="{FF2B5EF4-FFF2-40B4-BE49-F238E27FC236}">
                <a16:creationId xmlns:a16="http://schemas.microsoft.com/office/drawing/2014/main" id="{F3BC1D14-3A99-A6FD-62A6-F9AE67D4F0B0}"/>
              </a:ext>
            </a:extLst>
          </p:cNvPr>
          <p:cNvGraphicFramePr>
            <a:graphicFrameLocks noGrp="1"/>
          </p:cNvGraphicFramePr>
          <p:nvPr>
            <p:extLst>
              <p:ext uri="{D42A27DB-BD31-4B8C-83A1-F6EECF244321}">
                <p14:modId xmlns:p14="http://schemas.microsoft.com/office/powerpoint/2010/main" val="3806539669"/>
              </p:ext>
            </p:extLst>
          </p:nvPr>
        </p:nvGraphicFramePr>
        <p:xfrm>
          <a:off x="96033" y="542627"/>
          <a:ext cx="11999934" cy="5342574"/>
        </p:xfrm>
        <a:graphic>
          <a:graphicData uri="http://schemas.openxmlformats.org/drawingml/2006/table">
            <a:tbl>
              <a:tblPr firstRow="1" firstCol="1" bandRow="1">
                <a:tableStyleId>{5C22544A-7EE6-4342-B048-85BDC9FD1C3A}</a:tableStyleId>
              </a:tblPr>
              <a:tblGrid>
                <a:gridCol w="2009858">
                  <a:extLst>
                    <a:ext uri="{9D8B030D-6E8A-4147-A177-3AD203B41FA5}">
                      <a16:colId xmlns:a16="http://schemas.microsoft.com/office/drawing/2014/main" val="20000"/>
                    </a:ext>
                  </a:extLst>
                </a:gridCol>
                <a:gridCol w="1930400">
                  <a:extLst>
                    <a:ext uri="{9D8B030D-6E8A-4147-A177-3AD203B41FA5}">
                      <a16:colId xmlns:a16="http://schemas.microsoft.com/office/drawing/2014/main" val="20001"/>
                    </a:ext>
                  </a:extLst>
                </a:gridCol>
                <a:gridCol w="8059676">
                  <a:extLst>
                    <a:ext uri="{9D8B030D-6E8A-4147-A177-3AD203B41FA5}">
                      <a16:colId xmlns:a16="http://schemas.microsoft.com/office/drawing/2014/main" val="20002"/>
                    </a:ext>
                  </a:extLst>
                </a:gridCol>
              </a:tblGrid>
              <a:tr h="191587">
                <a:tc>
                  <a:txBody>
                    <a:bodyPr/>
                    <a:lstStyle/>
                    <a:p>
                      <a:pPr marL="0" marR="0" algn="ctr">
                        <a:lnSpc>
                          <a:spcPct val="115000"/>
                        </a:lnSpc>
                        <a:spcBef>
                          <a:spcPts val="0"/>
                        </a:spcBef>
                        <a:spcAft>
                          <a:spcPts val="0"/>
                        </a:spcAft>
                      </a:pPr>
                      <a:r>
                        <a:rPr lang="en-US" sz="2000" dirty="0">
                          <a:effectLst/>
                        </a:rPr>
                        <a:t>Age</a:t>
                      </a:r>
                      <a:endParaRPr lang="en-US" sz="2000" dirty="0">
                        <a:effectLst/>
                        <a:latin typeface="Calibri"/>
                        <a:ea typeface="Calibri"/>
                        <a:cs typeface="Times New Roman"/>
                      </a:endParaRPr>
                    </a:p>
                  </a:txBody>
                  <a:tcPr marL="60543" marR="60543" marT="0" marB="0">
                    <a:solidFill>
                      <a:schemeClr val="accent1">
                        <a:lumMod val="75000"/>
                      </a:schemeClr>
                    </a:solidFill>
                  </a:tcPr>
                </a:tc>
                <a:tc>
                  <a:txBody>
                    <a:bodyPr/>
                    <a:lstStyle/>
                    <a:p>
                      <a:pPr marL="0" marR="0" algn="ctr">
                        <a:lnSpc>
                          <a:spcPct val="115000"/>
                        </a:lnSpc>
                        <a:spcBef>
                          <a:spcPts val="0"/>
                        </a:spcBef>
                        <a:spcAft>
                          <a:spcPts val="0"/>
                        </a:spcAft>
                      </a:pPr>
                      <a:r>
                        <a:rPr lang="en-US" sz="2000" dirty="0">
                          <a:effectLst/>
                        </a:rPr>
                        <a:t>Moral Level</a:t>
                      </a:r>
                      <a:endParaRPr lang="en-US" sz="2000" dirty="0">
                        <a:effectLst/>
                        <a:latin typeface="Calibri"/>
                        <a:ea typeface="Calibri"/>
                        <a:cs typeface="Times New Roman"/>
                      </a:endParaRPr>
                    </a:p>
                  </a:txBody>
                  <a:tcPr marL="60543" marR="60543" marT="0" marB="0">
                    <a:solidFill>
                      <a:schemeClr val="accent1">
                        <a:lumMod val="75000"/>
                      </a:schemeClr>
                    </a:solidFill>
                  </a:tcPr>
                </a:tc>
                <a:tc>
                  <a:txBody>
                    <a:bodyPr/>
                    <a:lstStyle/>
                    <a:p>
                      <a:pPr marL="0" marR="0" algn="ctr">
                        <a:lnSpc>
                          <a:spcPct val="115000"/>
                        </a:lnSpc>
                        <a:spcBef>
                          <a:spcPts val="0"/>
                        </a:spcBef>
                        <a:spcAft>
                          <a:spcPts val="0"/>
                        </a:spcAft>
                      </a:pPr>
                      <a:r>
                        <a:rPr lang="en-US" sz="2000" dirty="0">
                          <a:effectLst/>
                        </a:rPr>
                        <a:t>Description</a:t>
                      </a:r>
                      <a:endParaRPr lang="en-US" sz="2000" dirty="0">
                        <a:effectLst/>
                        <a:latin typeface="Calibri"/>
                        <a:ea typeface="Calibri"/>
                        <a:cs typeface="Times New Roman"/>
                      </a:endParaRPr>
                    </a:p>
                  </a:txBody>
                  <a:tcPr marL="60543" marR="60543" marT="0" marB="0">
                    <a:solidFill>
                      <a:schemeClr val="accent1">
                        <a:lumMod val="75000"/>
                      </a:schemeClr>
                    </a:solidFill>
                  </a:tcPr>
                </a:tc>
                <a:extLst>
                  <a:ext uri="{0D108BD9-81ED-4DB2-BD59-A6C34878D82A}">
                    <a16:rowId xmlns:a16="http://schemas.microsoft.com/office/drawing/2014/main" val="10000"/>
                  </a:ext>
                </a:extLst>
              </a:tr>
              <a:tr h="1149522">
                <a:tc>
                  <a:txBody>
                    <a:bodyPr/>
                    <a:lstStyle/>
                    <a:p>
                      <a:pPr marL="0" marR="0">
                        <a:lnSpc>
                          <a:spcPct val="115000"/>
                        </a:lnSpc>
                        <a:spcBef>
                          <a:spcPts val="0"/>
                        </a:spcBef>
                        <a:spcAft>
                          <a:spcPts val="0"/>
                        </a:spcAft>
                      </a:pPr>
                      <a:r>
                        <a:rPr lang="en-US" sz="1800" b="0" dirty="0">
                          <a:solidFill>
                            <a:schemeClr val="tx1"/>
                          </a:solidFill>
                          <a:effectLst/>
                        </a:rPr>
                        <a:t>Young children prior to Age 9</a:t>
                      </a:r>
                      <a:endParaRPr lang="en-US" sz="1800" b="0" dirty="0">
                        <a:solidFill>
                          <a:schemeClr val="tx1"/>
                        </a:solidFill>
                        <a:effectLst/>
                        <a:latin typeface="Calibri"/>
                        <a:ea typeface="Calibri"/>
                        <a:cs typeface="Times New Roman"/>
                      </a:endParaRPr>
                    </a:p>
                  </a:txBody>
                  <a:tcPr marL="60543" marR="60543" marT="0" marB="0">
                    <a:solidFill>
                      <a:schemeClr val="accent1">
                        <a:lumMod val="20000"/>
                        <a:lumOff val="80000"/>
                      </a:schemeClr>
                    </a:solidFill>
                  </a:tcPr>
                </a:tc>
                <a:tc>
                  <a:txBody>
                    <a:bodyPr/>
                    <a:lstStyle/>
                    <a:p>
                      <a:pPr marL="0" marR="0">
                        <a:lnSpc>
                          <a:spcPct val="115000"/>
                        </a:lnSpc>
                        <a:spcBef>
                          <a:spcPts val="0"/>
                        </a:spcBef>
                        <a:spcAft>
                          <a:spcPts val="0"/>
                        </a:spcAft>
                      </a:pPr>
                      <a:r>
                        <a:rPr lang="en-US" sz="1800" dirty="0">
                          <a:effectLst/>
                        </a:rPr>
                        <a:t>Preconventional</a:t>
                      </a:r>
                      <a:endParaRPr lang="en-US" sz="1800" dirty="0">
                        <a:effectLst/>
                        <a:latin typeface="Calibri"/>
                        <a:ea typeface="Calibri"/>
                        <a:cs typeface="Times New Roman"/>
                      </a:endParaRPr>
                    </a:p>
                  </a:txBody>
                  <a:tcPr marL="60543" marR="60543" marT="0" marB="0">
                    <a:solidFill>
                      <a:schemeClr val="accent1">
                        <a:lumMod val="20000"/>
                        <a:lumOff val="80000"/>
                      </a:schemeClr>
                    </a:solidFill>
                  </a:tcPr>
                </a:tc>
                <a:tc>
                  <a:txBody>
                    <a:bodyPr/>
                    <a:lstStyle/>
                    <a:p>
                      <a:pPr marL="0" marR="0">
                        <a:lnSpc>
                          <a:spcPct val="115000"/>
                        </a:lnSpc>
                        <a:spcBef>
                          <a:spcPts val="0"/>
                        </a:spcBef>
                        <a:spcAft>
                          <a:spcPts val="0"/>
                        </a:spcAft>
                      </a:pPr>
                      <a:r>
                        <a:rPr lang="en-US" sz="1700" u="sng" dirty="0">
                          <a:effectLst/>
                        </a:rPr>
                        <a:t>Stage 1</a:t>
                      </a:r>
                      <a:r>
                        <a:rPr lang="en-US" sz="1700" dirty="0">
                          <a:effectLst/>
                        </a:rPr>
                        <a:t>: Focus is on self-interest and punishment is avoided. The man shouldn’t steal the drug, as he may get caught and go to jail.</a:t>
                      </a:r>
                    </a:p>
                    <a:p>
                      <a:pPr marL="0" marR="0">
                        <a:lnSpc>
                          <a:spcPct val="115000"/>
                        </a:lnSpc>
                        <a:spcBef>
                          <a:spcPts val="0"/>
                        </a:spcBef>
                        <a:spcAft>
                          <a:spcPts val="0"/>
                        </a:spcAft>
                      </a:pPr>
                      <a:r>
                        <a:rPr lang="en-US" sz="1700" u="sng" dirty="0">
                          <a:effectLst/>
                        </a:rPr>
                        <a:t>Stage 2</a:t>
                      </a:r>
                      <a:r>
                        <a:rPr lang="en-US" sz="1700" dirty="0">
                          <a:effectLst/>
                        </a:rPr>
                        <a:t>: Rewards are sought. The man should steal the drug because he does not want to lose his wife who takes care of him.</a:t>
                      </a:r>
                      <a:endParaRPr lang="en-US" sz="1700" dirty="0">
                        <a:effectLst/>
                        <a:latin typeface="Calibri"/>
                        <a:ea typeface="Calibri"/>
                        <a:cs typeface="Times New Roman"/>
                      </a:endParaRPr>
                    </a:p>
                  </a:txBody>
                  <a:tcPr marL="60543" marR="60543" marT="0" marB="0">
                    <a:solidFill>
                      <a:schemeClr val="accent1">
                        <a:lumMod val="20000"/>
                        <a:lumOff val="80000"/>
                      </a:schemeClr>
                    </a:solidFill>
                  </a:tcPr>
                </a:tc>
                <a:extLst>
                  <a:ext uri="{0D108BD9-81ED-4DB2-BD59-A6C34878D82A}">
                    <a16:rowId xmlns:a16="http://schemas.microsoft.com/office/drawing/2014/main" val="10001"/>
                  </a:ext>
                </a:extLst>
              </a:tr>
              <a:tr h="1149522">
                <a:tc>
                  <a:txBody>
                    <a:bodyPr/>
                    <a:lstStyle/>
                    <a:p>
                      <a:pPr marL="0" marR="0">
                        <a:lnSpc>
                          <a:spcPct val="115000"/>
                        </a:lnSpc>
                        <a:spcBef>
                          <a:spcPts val="0"/>
                        </a:spcBef>
                        <a:spcAft>
                          <a:spcPts val="0"/>
                        </a:spcAft>
                      </a:pPr>
                      <a:r>
                        <a:rPr lang="en-US" sz="1800" b="0" dirty="0">
                          <a:solidFill>
                            <a:schemeClr val="tx1"/>
                          </a:solidFill>
                          <a:effectLst/>
                        </a:rPr>
                        <a:t>Older children, adolescents, and most adults</a:t>
                      </a:r>
                      <a:endParaRPr lang="en-US" sz="1800" b="0" dirty="0">
                        <a:solidFill>
                          <a:schemeClr val="tx1"/>
                        </a:solidFill>
                        <a:effectLst/>
                        <a:latin typeface="Calibri"/>
                        <a:ea typeface="Calibri"/>
                        <a:cs typeface="Times New Roman"/>
                      </a:endParaRPr>
                    </a:p>
                  </a:txBody>
                  <a:tcPr marL="60543" marR="60543" marT="0" marB="0">
                    <a:solidFill>
                      <a:schemeClr val="accent1">
                        <a:lumMod val="20000"/>
                        <a:lumOff val="80000"/>
                      </a:schemeClr>
                    </a:solidFill>
                  </a:tcPr>
                </a:tc>
                <a:tc>
                  <a:txBody>
                    <a:bodyPr/>
                    <a:lstStyle/>
                    <a:p>
                      <a:pPr marL="0" marR="0">
                        <a:lnSpc>
                          <a:spcPct val="115000"/>
                        </a:lnSpc>
                        <a:spcBef>
                          <a:spcPts val="0"/>
                        </a:spcBef>
                        <a:spcAft>
                          <a:spcPts val="0"/>
                        </a:spcAft>
                      </a:pPr>
                      <a:r>
                        <a:rPr lang="en-US" sz="1800" dirty="0">
                          <a:effectLst/>
                        </a:rPr>
                        <a:t>Conventional</a:t>
                      </a:r>
                      <a:endParaRPr lang="en-US" sz="1800" dirty="0">
                        <a:effectLst/>
                        <a:latin typeface="Calibri"/>
                        <a:ea typeface="Calibri"/>
                        <a:cs typeface="Times New Roman"/>
                      </a:endParaRPr>
                    </a:p>
                  </a:txBody>
                  <a:tcPr marL="60543" marR="60543" marT="0" marB="0">
                    <a:solidFill>
                      <a:schemeClr val="accent1">
                        <a:lumMod val="20000"/>
                        <a:lumOff val="80000"/>
                      </a:schemeClr>
                    </a:solidFill>
                  </a:tcPr>
                </a:tc>
                <a:tc>
                  <a:txBody>
                    <a:bodyPr/>
                    <a:lstStyle/>
                    <a:p>
                      <a:pPr marL="0" marR="0">
                        <a:lnSpc>
                          <a:spcPct val="115000"/>
                        </a:lnSpc>
                        <a:spcBef>
                          <a:spcPts val="0"/>
                        </a:spcBef>
                        <a:spcAft>
                          <a:spcPts val="0"/>
                        </a:spcAft>
                      </a:pPr>
                      <a:r>
                        <a:rPr lang="en-US" sz="1700" u="sng" dirty="0">
                          <a:effectLst/>
                        </a:rPr>
                        <a:t>Stage 3</a:t>
                      </a:r>
                      <a:r>
                        <a:rPr lang="en-US" sz="1700" dirty="0">
                          <a:effectLst/>
                        </a:rPr>
                        <a:t>: Focus is on how situational outcomes impact others and wanting to please and be accepted. The man should steal the drug because that is what good husbands do.</a:t>
                      </a:r>
                    </a:p>
                    <a:p>
                      <a:pPr marL="0" marR="0">
                        <a:lnSpc>
                          <a:spcPct val="115000"/>
                        </a:lnSpc>
                        <a:spcBef>
                          <a:spcPts val="0"/>
                        </a:spcBef>
                        <a:spcAft>
                          <a:spcPts val="0"/>
                        </a:spcAft>
                      </a:pPr>
                      <a:r>
                        <a:rPr lang="en-US" sz="1700" u="sng" dirty="0">
                          <a:effectLst/>
                        </a:rPr>
                        <a:t>Stage 4</a:t>
                      </a:r>
                      <a:r>
                        <a:rPr lang="en-US" sz="1700" dirty="0">
                          <a:effectLst/>
                        </a:rPr>
                        <a:t>: People make decisions based on laws or formalized rules. The man should obey the law; stealing is a crime.</a:t>
                      </a:r>
                      <a:endParaRPr lang="en-US" sz="1700" dirty="0">
                        <a:effectLst/>
                        <a:latin typeface="Calibri"/>
                        <a:ea typeface="Calibri"/>
                        <a:cs typeface="Times New Roman"/>
                      </a:endParaRPr>
                    </a:p>
                  </a:txBody>
                  <a:tcPr marL="60543" marR="60543" marT="0" marB="0">
                    <a:solidFill>
                      <a:schemeClr val="accent1">
                        <a:lumMod val="20000"/>
                        <a:lumOff val="80000"/>
                      </a:schemeClr>
                    </a:solidFill>
                  </a:tcPr>
                </a:tc>
                <a:extLst>
                  <a:ext uri="{0D108BD9-81ED-4DB2-BD59-A6C34878D82A}">
                    <a16:rowId xmlns:a16="http://schemas.microsoft.com/office/drawing/2014/main" val="10002"/>
                  </a:ext>
                </a:extLst>
              </a:tr>
              <a:tr h="2240194">
                <a:tc>
                  <a:txBody>
                    <a:bodyPr/>
                    <a:lstStyle/>
                    <a:p>
                      <a:pPr marL="0" marR="0">
                        <a:lnSpc>
                          <a:spcPct val="115000"/>
                        </a:lnSpc>
                        <a:spcBef>
                          <a:spcPts val="0"/>
                        </a:spcBef>
                        <a:spcAft>
                          <a:spcPts val="0"/>
                        </a:spcAft>
                      </a:pPr>
                      <a:r>
                        <a:rPr lang="en-US" sz="1800" b="0" dirty="0">
                          <a:solidFill>
                            <a:schemeClr val="tx1"/>
                          </a:solidFill>
                          <a:effectLst/>
                        </a:rPr>
                        <a:t>Rare in adolescents and few adults</a:t>
                      </a:r>
                      <a:endParaRPr lang="en-US" sz="1800" b="0" dirty="0">
                        <a:solidFill>
                          <a:schemeClr val="tx1"/>
                        </a:solidFill>
                        <a:effectLst/>
                        <a:latin typeface="Calibri"/>
                        <a:ea typeface="Calibri"/>
                        <a:cs typeface="Times New Roman"/>
                      </a:endParaRPr>
                    </a:p>
                  </a:txBody>
                  <a:tcPr marL="60543" marR="60543" marT="0" marB="0">
                    <a:solidFill>
                      <a:schemeClr val="accent1">
                        <a:lumMod val="20000"/>
                        <a:lumOff val="80000"/>
                      </a:schemeClr>
                    </a:solidFill>
                  </a:tcPr>
                </a:tc>
                <a:tc>
                  <a:txBody>
                    <a:bodyPr/>
                    <a:lstStyle/>
                    <a:p>
                      <a:pPr marL="0" marR="0">
                        <a:lnSpc>
                          <a:spcPct val="115000"/>
                        </a:lnSpc>
                        <a:spcBef>
                          <a:spcPts val="0"/>
                        </a:spcBef>
                        <a:spcAft>
                          <a:spcPts val="0"/>
                        </a:spcAft>
                      </a:pPr>
                      <a:r>
                        <a:rPr lang="en-US" sz="1800" dirty="0">
                          <a:effectLst/>
                        </a:rPr>
                        <a:t>Postconventional</a:t>
                      </a:r>
                      <a:endParaRPr lang="en-US" sz="1800" dirty="0">
                        <a:effectLst/>
                        <a:latin typeface="Calibri"/>
                        <a:ea typeface="Calibri"/>
                        <a:cs typeface="Times New Roman"/>
                      </a:endParaRPr>
                    </a:p>
                  </a:txBody>
                  <a:tcPr marL="60543" marR="60543" marT="0" marB="0">
                    <a:solidFill>
                      <a:schemeClr val="accent1">
                        <a:lumMod val="20000"/>
                        <a:lumOff val="80000"/>
                      </a:schemeClr>
                    </a:solidFill>
                  </a:tcPr>
                </a:tc>
                <a:tc>
                  <a:txBody>
                    <a:bodyPr/>
                    <a:lstStyle/>
                    <a:p>
                      <a:pPr marL="0" marR="0">
                        <a:lnSpc>
                          <a:spcPct val="115000"/>
                        </a:lnSpc>
                        <a:spcBef>
                          <a:spcPts val="0"/>
                        </a:spcBef>
                        <a:spcAft>
                          <a:spcPts val="0"/>
                        </a:spcAft>
                      </a:pPr>
                      <a:r>
                        <a:rPr lang="en-US" sz="1700" u="sng" dirty="0">
                          <a:effectLst/>
                        </a:rPr>
                        <a:t>Stage 5</a:t>
                      </a:r>
                      <a:r>
                        <a:rPr lang="en-US" sz="1700" dirty="0">
                          <a:effectLst/>
                        </a:rPr>
                        <a:t>: Individuals employ abstract reasoning to justify behaviors and make it clear that while they do not generally favor breaking the law, laws are social contracts that we agree to until we can change them by democratic means.  The man should steal the drug because laws can be unjust, and one should consider the whole situation.  Moral rights must be protected.</a:t>
                      </a:r>
                    </a:p>
                    <a:p>
                      <a:pPr marL="0" marR="0">
                        <a:lnSpc>
                          <a:spcPct val="115000"/>
                        </a:lnSpc>
                        <a:spcBef>
                          <a:spcPts val="0"/>
                        </a:spcBef>
                        <a:spcAft>
                          <a:spcPts val="0"/>
                        </a:spcAft>
                      </a:pPr>
                      <a:r>
                        <a:rPr lang="en-US" sz="1700" u="sng" dirty="0">
                          <a:effectLst/>
                        </a:rPr>
                        <a:t>Stage 6</a:t>
                      </a:r>
                      <a:r>
                        <a:rPr lang="en-US" sz="1700" dirty="0">
                          <a:effectLst/>
                        </a:rPr>
                        <a:t>: Moral behavior is based on self-chosen ethical principles that should look to settle disputes through the principles of justice that require each of us to impartially consider and respect the rights of all who are involved.  Finding an answer to this question is not easy, and for this reason Kohlberg dropped this stage from his scoring.</a:t>
                      </a:r>
                      <a:endParaRPr lang="en-US" sz="1700" dirty="0">
                        <a:effectLst/>
                        <a:latin typeface="Calibri"/>
                        <a:ea typeface="Calibri"/>
                        <a:cs typeface="Times New Roman"/>
                      </a:endParaRPr>
                    </a:p>
                  </a:txBody>
                  <a:tcPr marL="60543" marR="60543" marT="0" marB="0">
                    <a:solidFill>
                      <a:schemeClr val="accent1">
                        <a:lumMod val="20000"/>
                        <a:lumOff val="80000"/>
                      </a:schemeClr>
                    </a:solidFill>
                  </a:tcPr>
                </a:tc>
                <a:extLst>
                  <a:ext uri="{0D108BD9-81ED-4DB2-BD59-A6C34878D82A}">
                    <a16:rowId xmlns:a16="http://schemas.microsoft.com/office/drawing/2014/main" val="10003"/>
                  </a:ext>
                </a:extLst>
              </a:tr>
            </a:tbl>
          </a:graphicData>
        </a:graphic>
      </p:graphicFrame>
      <p:sp>
        <p:nvSpPr>
          <p:cNvPr id="7" name="TextBox 6">
            <a:extLst>
              <a:ext uri="{FF2B5EF4-FFF2-40B4-BE49-F238E27FC236}">
                <a16:creationId xmlns:a16="http://schemas.microsoft.com/office/drawing/2014/main" id="{FD456C45-CC18-0048-2C1D-58C0AB71C8C3}"/>
              </a:ext>
            </a:extLst>
          </p:cNvPr>
          <p:cNvSpPr txBox="1"/>
          <p:nvPr/>
        </p:nvSpPr>
        <p:spPr>
          <a:xfrm>
            <a:off x="10115338" y="5605902"/>
            <a:ext cx="367937" cy="276999"/>
          </a:xfrm>
          <a:prstGeom prst="rect">
            <a:avLst/>
          </a:prstGeom>
          <a:noFill/>
        </p:spPr>
        <p:txBody>
          <a:bodyPr wrap="square" rtlCol="0">
            <a:spAutoFit/>
          </a:bodyPr>
          <a:lstStyle/>
          <a:p>
            <a:r>
              <a:rPr lang="en-US" baseline="30000" dirty="0"/>
              <a:t>32</a:t>
            </a:r>
          </a:p>
        </p:txBody>
      </p:sp>
    </p:spTree>
    <p:extLst>
      <p:ext uri="{BB962C8B-B14F-4D97-AF65-F5344CB8AC3E}">
        <p14:creationId xmlns:p14="http://schemas.microsoft.com/office/powerpoint/2010/main" val="27975442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95302" y="74758"/>
            <a:ext cx="5679607"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Carol Gilligan and the Morality of Care</a:t>
            </a:r>
          </a:p>
        </p:txBody>
      </p:sp>
      <p:sp>
        <p:nvSpPr>
          <p:cNvPr id="3" name="TextBox 2"/>
          <p:cNvSpPr txBox="1"/>
          <p:nvPr/>
        </p:nvSpPr>
        <p:spPr>
          <a:xfrm>
            <a:off x="241481" y="5939386"/>
            <a:ext cx="12054214" cy="646331"/>
          </a:xfrm>
          <a:prstGeom prst="rect">
            <a:avLst/>
          </a:prstGeom>
          <a:noFill/>
        </p:spPr>
        <p:txBody>
          <a:bodyPr wrap="square" rtlCol="0">
            <a:spAutoFit/>
          </a:bodyPr>
          <a:lstStyle/>
          <a:p>
            <a:pPr marL="342900" indent="-342900">
              <a:buAutoNum type="arabicPeriod" startAt="34"/>
            </a:pPr>
            <a:r>
              <a:rPr lang="en-US" sz="1200" u="sng" dirty="0">
                <a:hlinkClick r:id="rId2"/>
              </a:rPr>
              <a:t>Educational Psychology was retrieved from Open Textbooks for Hong Kong</a:t>
            </a:r>
            <a:r>
              <a:rPr lang="en-US" sz="1200" dirty="0"/>
              <a:t> and is licensed under </a:t>
            </a:r>
            <a:r>
              <a:rPr lang="en-US" sz="1200" u="sng" dirty="0">
                <a:hlinkClick r:id="rId3"/>
              </a:rPr>
              <a:t>CC BY-SA 4.0</a:t>
            </a:r>
            <a:endParaRPr lang="en-US" sz="1200" u="sng" dirty="0"/>
          </a:p>
          <a:p>
            <a:pPr marL="342900" indent="-342900">
              <a:buFontTx/>
              <a:buAutoNum type="arabicPeriod" startAt="34"/>
            </a:pPr>
            <a:r>
              <a:rPr lang="en-US" sz="1200" dirty="0">
                <a:hlinkClick r:id="rId4"/>
              </a:rPr>
              <a:t>Image was retrieved from wikiwand.com</a:t>
            </a:r>
            <a:r>
              <a:rPr lang="en-US" sz="1200" dirty="0"/>
              <a:t> and is licensed under </a:t>
            </a:r>
            <a:r>
              <a:rPr lang="en-US" sz="1200" u="sng" dirty="0">
                <a:hlinkClick r:id="rId3"/>
              </a:rPr>
              <a:t>CC BY-SA 4.0</a:t>
            </a:r>
            <a:endParaRPr lang="en-US" sz="1200" u="sng" dirty="0"/>
          </a:p>
          <a:p>
            <a:pPr marL="342900" indent="-342900">
              <a:buAutoNum type="arabicPeriod" startAt="34"/>
            </a:pPr>
            <a:endParaRPr lang="en-US" sz="1200" dirty="0"/>
          </a:p>
        </p:txBody>
      </p:sp>
      <p:sp>
        <p:nvSpPr>
          <p:cNvPr id="6" name="TextBox 5"/>
          <p:cNvSpPr txBox="1"/>
          <p:nvPr/>
        </p:nvSpPr>
        <p:spPr>
          <a:xfrm>
            <a:off x="845309" y="633941"/>
            <a:ext cx="10846557" cy="1200329"/>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sz="2400" dirty="0"/>
              <a:t>Carol Gilligan ideas center on a morality of care, or system of beliefs about human responsibilities, care, and consideration for others. Gilligan proposed three moral positions that represent different extents of ethical care. </a:t>
            </a:r>
          </a:p>
        </p:txBody>
      </p:sp>
      <p:graphicFrame>
        <p:nvGraphicFramePr>
          <p:cNvPr id="8" name="Table 7"/>
          <p:cNvGraphicFramePr>
            <a:graphicFrameLocks noGrp="1"/>
          </p:cNvGraphicFramePr>
          <p:nvPr>
            <p:extLst>
              <p:ext uri="{D42A27DB-BD31-4B8C-83A1-F6EECF244321}">
                <p14:modId xmlns:p14="http://schemas.microsoft.com/office/powerpoint/2010/main" val="1085689966"/>
              </p:ext>
            </p:extLst>
          </p:nvPr>
        </p:nvGraphicFramePr>
        <p:xfrm>
          <a:off x="383058" y="2175792"/>
          <a:ext cx="8626262" cy="3065330"/>
        </p:xfrm>
        <a:graphic>
          <a:graphicData uri="http://schemas.openxmlformats.org/drawingml/2006/table">
            <a:tbl>
              <a:tblPr firstRow="1" firstCol="1" bandRow="1">
                <a:tableStyleId>{5C22544A-7EE6-4342-B048-85BDC9FD1C3A}</a:tableStyleId>
              </a:tblPr>
              <a:tblGrid>
                <a:gridCol w="2768252">
                  <a:extLst>
                    <a:ext uri="{9D8B030D-6E8A-4147-A177-3AD203B41FA5}">
                      <a16:colId xmlns:a16="http://schemas.microsoft.com/office/drawing/2014/main" val="20000"/>
                    </a:ext>
                  </a:extLst>
                </a:gridCol>
                <a:gridCol w="5858010">
                  <a:extLst>
                    <a:ext uri="{9D8B030D-6E8A-4147-A177-3AD203B41FA5}">
                      <a16:colId xmlns:a16="http://schemas.microsoft.com/office/drawing/2014/main" val="20001"/>
                    </a:ext>
                  </a:extLst>
                </a:gridCol>
              </a:tblGrid>
              <a:tr h="0">
                <a:tc>
                  <a:txBody>
                    <a:bodyPr/>
                    <a:lstStyle/>
                    <a:p>
                      <a:pPr marL="0" marR="0" algn="ctr">
                        <a:lnSpc>
                          <a:spcPct val="115000"/>
                        </a:lnSpc>
                        <a:spcBef>
                          <a:spcPts val="0"/>
                        </a:spcBef>
                        <a:spcAft>
                          <a:spcPts val="0"/>
                        </a:spcAft>
                      </a:pPr>
                      <a:r>
                        <a:rPr lang="en-US" sz="2400" dirty="0">
                          <a:effectLst/>
                        </a:rPr>
                        <a:t>Moral Position</a:t>
                      </a:r>
                      <a:endParaRPr lang="en-US" sz="24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Definition of What is Morally Good</a:t>
                      </a:r>
                      <a:endParaRPr lang="en-US" sz="2400" dirty="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93909">
                <a:tc>
                  <a:txBody>
                    <a:bodyPr/>
                    <a:lstStyle/>
                    <a:p>
                      <a:pPr marL="0" marR="0">
                        <a:lnSpc>
                          <a:spcPct val="115000"/>
                        </a:lnSpc>
                        <a:spcBef>
                          <a:spcPts val="0"/>
                        </a:spcBef>
                        <a:spcAft>
                          <a:spcPts val="0"/>
                        </a:spcAft>
                      </a:pPr>
                      <a:r>
                        <a:rPr lang="en-US" sz="2400" b="0" dirty="0">
                          <a:solidFill>
                            <a:schemeClr val="tx1"/>
                          </a:solidFill>
                          <a:effectLst/>
                        </a:rPr>
                        <a:t>Position 1: </a:t>
                      </a:r>
                      <a:r>
                        <a:rPr lang="en-US" sz="2400" b="1" dirty="0">
                          <a:solidFill>
                            <a:schemeClr val="tx1"/>
                          </a:solidFill>
                          <a:effectLst/>
                        </a:rPr>
                        <a:t>Survival orientation</a:t>
                      </a:r>
                      <a:endParaRPr lang="en-US" sz="2400" b="1" dirty="0">
                        <a:solidFill>
                          <a:schemeClr val="tx1"/>
                        </a:solidFill>
                        <a:effectLst/>
                        <a:latin typeface="Calibri"/>
                        <a:ea typeface="Calibri"/>
                        <a:cs typeface="Times New Roman"/>
                      </a:endParaRPr>
                    </a:p>
                  </a:txBody>
                  <a:tcPr marL="68580" marR="68580" marT="0" marB="0">
                    <a:solidFill>
                      <a:schemeClr val="accent1">
                        <a:lumMod val="20000"/>
                        <a:lumOff val="80000"/>
                      </a:schemeClr>
                    </a:solidFill>
                  </a:tcPr>
                </a:tc>
                <a:tc>
                  <a:txBody>
                    <a:bodyPr/>
                    <a:lstStyle/>
                    <a:p>
                      <a:pPr marL="0" marR="0">
                        <a:lnSpc>
                          <a:spcPct val="115000"/>
                        </a:lnSpc>
                        <a:spcBef>
                          <a:spcPts val="0"/>
                        </a:spcBef>
                        <a:spcAft>
                          <a:spcPts val="0"/>
                        </a:spcAft>
                      </a:pPr>
                      <a:r>
                        <a:rPr lang="en-US" sz="2400" dirty="0">
                          <a:effectLst/>
                        </a:rPr>
                        <a:t>Action that considers one’s personal needs only</a:t>
                      </a:r>
                      <a:endParaRPr lang="en-US" sz="2400" dirty="0">
                        <a:effectLst/>
                        <a:latin typeface="Calibri"/>
                        <a:ea typeface="Calibri"/>
                        <a:cs typeface="Times New Roman"/>
                      </a:endParaRPr>
                    </a:p>
                  </a:txBody>
                  <a:tcPr marL="68580" marR="68580" marT="0" marB="0">
                    <a:solidFill>
                      <a:schemeClr val="accent2">
                        <a:lumMod val="20000"/>
                        <a:lumOff val="80000"/>
                      </a:schemeClr>
                    </a:solidFill>
                  </a:tcPr>
                </a:tc>
                <a:extLst>
                  <a:ext uri="{0D108BD9-81ED-4DB2-BD59-A6C34878D82A}">
                    <a16:rowId xmlns:a16="http://schemas.microsoft.com/office/drawing/2014/main" val="10001"/>
                  </a:ext>
                </a:extLst>
              </a:tr>
              <a:tr h="0">
                <a:tc>
                  <a:txBody>
                    <a:bodyPr/>
                    <a:lstStyle/>
                    <a:p>
                      <a:pPr marL="0" marR="0">
                        <a:lnSpc>
                          <a:spcPct val="115000"/>
                        </a:lnSpc>
                        <a:spcBef>
                          <a:spcPts val="0"/>
                        </a:spcBef>
                        <a:spcAft>
                          <a:spcPts val="0"/>
                        </a:spcAft>
                      </a:pPr>
                      <a:r>
                        <a:rPr lang="en-US" sz="2400" b="0" dirty="0">
                          <a:solidFill>
                            <a:schemeClr val="tx1"/>
                          </a:solidFill>
                          <a:effectLst/>
                        </a:rPr>
                        <a:t>Position 2: </a:t>
                      </a:r>
                      <a:r>
                        <a:rPr lang="en-US" sz="2400" b="1" dirty="0">
                          <a:solidFill>
                            <a:schemeClr val="tx1"/>
                          </a:solidFill>
                          <a:effectLst/>
                        </a:rPr>
                        <a:t>Conventional care</a:t>
                      </a:r>
                      <a:endParaRPr lang="en-US" sz="2400" b="1" dirty="0">
                        <a:solidFill>
                          <a:schemeClr val="tx1"/>
                        </a:solidFill>
                        <a:effectLst/>
                        <a:latin typeface="Calibri"/>
                        <a:ea typeface="Calibri"/>
                        <a:cs typeface="Times New Roman"/>
                      </a:endParaRPr>
                    </a:p>
                  </a:txBody>
                  <a:tcPr marL="68580" marR="68580" marT="0" marB="0">
                    <a:solidFill>
                      <a:schemeClr val="accent1">
                        <a:lumMod val="20000"/>
                        <a:lumOff val="80000"/>
                      </a:schemeClr>
                    </a:solidFill>
                  </a:tcPr>
                </a:tc>
                <a:tc>
                  <a:txBody>
                    <a:bodyPr/>
                    <a:lstStyle/>
                    <a:p>
                      <a:pPr marL="0" marR="0">
                        <a:lnSpc>
                          <a:spcPct val="115000"/>
                        </a:lnSpc>
                        <a:spcBef>
                          <a:spcPts val="0"/>
                        </a:spcBef>
                        <a:spcAft>
                          <a:spcPts val="0"/>
                        </a:spcAft>
                      </a:pPr>
                      <a:r>
                        <a:rPr lang="en-US" sz="2400" dirty="0">
                          <a:effectLst/>
                        </a:rPr>
                        <a:t>Action that considers others’ needs or preferences, but not one’s own</a:t>
                      </a:r>
                      <a:endParaRPr lang="en-US" sz="2400" dirty="0">
                        <a:effectLst/>
                        <a:latin typeface="Calibri"/>
                        <a:ea typeface="Calibri"/>
                        <a:cs typeface="Times New Roman"/>
                      </a:endParaRPr>
                    </a:p>
                  </a:txBody>
                  <a:tcPr marL="68580" marR="68580" marT="0" marB="0">
                    <a:solidFill>
                      <a:schemeClr val="accent2">
                        <a:lumMod val="20000"/>
                        <a:lumOff val="80000"/>
                      </a:schemeClr>
                    </a:solidFill>
                  </a:tcPr>
                </a:tc>
                <a:extLst>
                  <a:ext uri="{0D108BD9-81ED-4DB2-BD59-A6C34878D82A}">
                    <a16:rowId xmlns:a16="http://schemas.microsoft.com/office/drawing/2014/main" val="10002"/>
                  </a:ext>
                </a:extLst>
              </a:tr>
              <a:tr h="1036313">
                <a:tc>
                  <a:txBody>
                    <a:bodyPr/>
                    <a:lstStyle/>
                    <a:p>
                      <a:pPr marL="0" marR="0">
                        <a:lnSpc>
                          <a:spcPct val="115000"/>
                        </a:lnSpc>
                        <a:spcBef>
                          <a:spcPts val="0"/>
                        </a:spcBef>
                        <a:spcAft>
                          <a:spcPts val="0"/>
                        </a:spcAft>
                      </a:pPr>
                      <a:r>
                        <a:rPr lang="en-US" sz="2400" b="0" dirty="0">
                          <a:solidFill>
                            <a:schemeClr val="tx1"/>
                          </a:solidFill>
                          <a:effectLst/>
                        </a:rPr>
                        <a:t>Position 3: </a:t>
                      </a:r>
                      <a:r>
                        <a:rPr lang="en-US" sz="2400" b="1" dirty="0">
                          <a:solidFill>
                            <a:schemeClr val="tx1"/>
                          </a:solidFill>
                          <a:effectLst/>
                        </a:rPr>
                        <a:t>Integrated care</a:t>
                      </a:r>
                      <a:endParaRPr lang="en-US" sz="2400" b="1" dirty="0">
                        <a:solidFill>
                          <a:schemeClr val="tx1"/>
                        </a:solidFill>
                        <a:effectLst/>
                        <a:latin typeface="Calibri"/>
                        <a:ea typeface="Calibri"/>
                        <a:cs typeface="Times New Roman"/>
                      </a:endParaRPr>
                    </a:p>
                  </a:txBody>
                  <a:tcPr marL="68580" marR="68580" marT="0" marB="0">
                    <a:solidFill>
                      <a:schemeClr val="accent1">
                        <a:lumMod val="20000"/>
                        <a:lumOff val="80000"/>
                      </a:schemeClr>
                    </a:solidFill>
                  </a:tcPr>
                </a:tc>
                <a:tc>
                  <a:txBody>
                    <a:bodyPr/>
                    <a:lstStyle/>
                    <a:p>
                      <a:pPr marL="0" marR="0">
                        <a:lnSpc>
                          <a:spcPct val="115000"/>
                        </a:lnSpc>
                        <a:spcBef>
                          <a:spcPts val="0"/>
                        </a:spcBef>
                        <a:spcAft>
                          <a:spcPts val="0"/>
                        </a:spcAft>
                      </a:pPr>
                      <a:r>
                        <a:rPr lang="en-US" sz="2400" dirty="0">
                          <a:effectLst/>
                        </a:rPr>
                        <a:t>Action that attempts to coordinate one’s own personal needs with those of others.  </a:t>
                      </a:r>
                      <a:r>
                        <a:rPr lang="en-US" sz="2400" baseline="30000" dirty="0">
                          <a:effectLst/>
                        </a:rPr>
                        <a:t>34</a:t>
                      </a:r>
                      <a:endParaRPr lang="en-US" sz="2400" baseline="30000" dirty="0">
                        <a:effectLst/>
                        <a:latin typeface="Calibri"/>
                        <a:ea typeface="Calibri"/>
                        <a:cs typeface="Times New Roman"/>
                      </a:endParaRPr>
                    </a:p>
                  </a:txBody>
                  <a:tcPr marL="68580" marR="68580" marT="0" marB="0">
                    <a:solidFill>
                      <a:schemeClr val="accent2">
                        <a:lumMod val="20000"/>
                        <a:lumOff val="80000"/>
                      </a:schemeClr>
                    </a:solidFill>
                  </a:tcPr>
                </a:tc>
                <a:extLst>
                  <a:ext uri="{0D108BD9-81ED-4DB2-BD59-A6C34878D82A}">
                    <a16:rowId xmlns:a16="http://schemas.microsoft.com/office/drawing/2014/main" val="10003"/>
                  </a:ext>
                </a:extLst>
              </a:tr>
            </a:tbl>
          </a:graphicData>
        </a:graphic>
      </p:graphicFrame>
      <p:pic>
        <p:nvPicPr>
          <p:cNvPr id="3075" name="Picture 3" descr="https://upload.wikimedia.org/wikipedia/commons/thumb/d/de/Carol_and_James_Gilligan_P1010970.jpg/440px-Carol_and_James_Gilligan_P101097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81470" y="2512398"/>
            <a:ext cx="2730673" cy="2505205"/>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9078269" y="5607595"/>
            <a:ext cx="2730673" cy="307777"/>
          </a:xfrm>
          <a:prstGeom prst="rect">
            <a:avLst/>
          </a:prstGeom>
          <a:noFill/>
        </p:spPr>
        <p:txBody>
          <a:bodyPr wrap="square" rtlCol="0">
            <a:spAutoFit/>
          </a:bodyPr>
          <a:lstStyle/>
          <a:p>
            <a:pPr algn="ctr"/>
            <a:r>
              <a:rPr lang="en-US" sz="1400" dirty="0"/>
              <a:t>Carol and James Gilligan  </a:t>
            </a:r>
            <a:r>
              <a:rPr lang="en-US" sz="1600" baseline="30000" dirty="0"/>
              <a:t>35</a:t>
            </a:r>
          </a:p>
        </p:txBody>
      </p:sp>
      <p:sp>
        <p:nvSpPr>
          <p:cNvPr id="4" name="TextBox 3">
            <a:extLst>
              <a:ext uri="{FF2B5EF4-FFF2-40B4-BE49-F238E27FC236}">
                <a16:creationId xmlns:a16="http://schemas.microsoft.com/office/drawing/2014/main" id="{4348AAA2-C616-BB5B-8087-3955ED6AF147}"/>
              </a:ext>
            </a:extLst>
          </p:cNvPr>
          <p:cNvSpPr txBox="1"/>
          <p:nvPr/>
        </p:nvSpPr>
        <p:spPr>
          <a:xfrm>
            <a:off x="383058" y="5294181"/>
            <a:ext cx="8626262"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6"/>
              </a:rPr>
              <a:t>Carol Gilligan’s Theory of Moral Development </a:t>
            </a:r>
            <a:r>
              <a:rPr lang="en-US" sz="1200" dirty="0">
                <a:latin typeface="Arial" panose="020B0604020202020204" pitchFamily="34" charset="0"/>
                <a:cs typeface="Arial" panose="020B0604020202020204" pitchFamily="34" charset="0"/>
              </a:rPr>
              <a:t>discusses Gilligan’s theory and provides examples of her stages using the moral vignette of the “Moles and the Porcupine,”. </a:t>
            </a:r>
          </a:p>
        </p:txBody>
      </p:sp>
    </p:spTree>
    <p:extLst>
      <p:ext uri="{BB962C8B-B14F-4D97-AF65-F5344CB8AC3E}">
        <p14:creationId xmlns:p14="http://schemas.microsoft.com/office/powerpoint/2010/main" val="34510887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2472" y="62773"/>
            <a:ext cx="5026342" cy="400110"/>
          </a:xfrm>
          <a:prstGeom prst="rect">
            <a:avLst/>
          </a:prstGeom>
          <a:noFill/>
        </p:spPr>
        <p:txBody>
          <a:bodyPr wrap="square" rtlCol="0">
            <a:spAutoFit/>
          </a:bodyPr>
          <a:lstStyle/>
          <a:p>
            <a:pPr algn="ctr"/>
            <a:r>
              <a:rPr lang="en-US" sz="2000" dirty="0"/>
              <a:t>Moral Development - Social Domain Theory </a:t>
            </a:r>
          </a:p>
        </p:txBody>
      </p:sp>
      <p:sp>
        <p:nvSpPr>
          <p:cNvPr id="3" name="TextBox 2"/>
          <p:cNvSpPr txBox="1"/>
          <p:nvPr/>
        </p:nvSpPr>
        <p:spPr>
          <a:xfrm>
            <a:off x="364410" y="5835711"/>
            <a:ext cx="11673711" cy="430887"/>
          </a:xfrm>
          <a:prstGeom prst="rect">
            <a:avLst/>
          </a:prstGeom>
          <a:noFill/>
        </p:spPr>
        <p:txBody>
          <a:bodyPr wrap="square" rtlCol="0">
            <a:spAutoFit/>
          </a:bodyPr>
          <a:lstStyle/>
          <a:p>
            <a:r>
              <a:rPr lang="en-US" sz="1050" dirty="0"/>
              <a:t>36. </a:t>
            </a:r>
            <a:r>
              <a:rPr lang="en-US" sz="1100" dirty="0" err="1"/>
              <a:t>Turiel</a:t>
            </a:r>
            <a:r>
              <a:rPr lang="en-US" sz="1100" dirty="0"/>
              <a:t>, E. (1983).  </a:t>
            </a:r>
            <a:r>
              <a:rPr lang="en-US" sz="1100" i="1" dirty="0"/>
              <a:t>The development of social knowledge: Morality and convention (Cambridge studies in social and emotional development)</a:t>
            </a:r>
            <a:r>
              <a:rPr lang="en-US" sz="1100" dirty="0"/>
              <a:t>.  New York City, New York: Cambridge University Press.</a:t>
            </a:r>
          </a:p>
          <a:p>
            <a:r>
              <a:rPr lang="en-US" sz="1100" dirty="0"/>
              <a:t>37. Lourenco, O. (2014). Domain theory: A critical review. New Ideas in Psychology, 32, 1-17.  Retrieved from</a:t>
            </a:r>
            <a:r>
              <a:rPr lang="en-US" sz="1100" u="sng" dirty="0">
                <a:hlinkClick r:id="rId2"/>
              </a:rPr>
              <a:t>https://www.researchgate.net/publication/259130460_Domain_theory_A_critical_review</a:t>
            </a:r>
            <a:endParaRPr lang="en-US" sz="1100" dirty="0"/>
          </a:p>
        </p:txBody>
      </p:sp>
      <p:sp>
        <p:nvSpPr>
          <p:cNvPr id="9" name="TextBox 8"/>
          <p:cNvSpPr txBox="1"/>
          <p:nvPr/>
        </p:nvSpPr>
        <p:spPr>
          <a:xfrm>
            <a:off x="249000" y="441726"/>
            <a:ext cx="11673711" cy="4770537"/>
          </a:xfrm>
          <a:prstGeom prst="rect">
            <a:avLst/>
          </a:prstGeom>
          <a:solidFill>
            <a:schemeClr val="accent1">
              <a:lumMod val="20000"/>
              <a:lumOff val="80000"/>
            </a:schemeClr>
          </a:solidFill>
          <a:ln w="38100">
            <a:solidFill>
              <a:schemeClr val="accent1">
                <a:lumMod val="50000"/>
              </a:schemeClr>
            </a:solidFill>
          </a:ln>
        </p:spPr>
        <p:txBody>
          <a:bodyPr wrap="square" rtlCol="0">
            <a:spAutoFit/>
          </a:bodyPr>
          <a:lstStyle/>
          <a:p>
            <a:r>
              <a:rPr lang="en-US" b="1" dirty="0"/>
              <a:t>Social domain theory </a:t>
            </a:r>
            <a:r>
              <a:rPr lang="en-US" dirty="0"/>
              <a:t>– Considers moral development in terms of the individual’s interactions with their environment, and  views moral reasoning as one of three separate domains of knowledge.</a:t>
            </a:r>
          </a:p>
          <a:p>
            <a:endParaRPr lang="en-US" dirty="0"/>
          </a:p>
          <a:p>
            <a:r>
              <a:rPr lang="en-US" b="1" dirty="0"/>
              <a:t>Three Domains of Knowledge (</a:t>
            </a:r>
            <a:r>
              <a:rPr lang="en-US" b="1" dirty="0" err="1"/>
              <a:t>Turiel</a:t>
            </a:r>
            <a:r>
              <a:rPr lang="en-US" b="1" dirty="0"/>
              <a:t> 1983):</a:t>
            </a:r>
          </a:p>
          <a:p>
            <a:pPr marL="800100" lvl="1" indent="-342900">
              <a:buFont typeface="Wingdings" panose="05000000000000000000" pitchFamily="2" charset="2"/>
              <a:buChar char="Ø"/>
            </a:pPr>
            <a:r>
              <a:rPr lang="en-US" b="1" dirty="0"/>
              <a:t>The moral  - </a:t>
            </a:r>
            <a:r>
              <a:rPr lang="en-US" dirty="0"/>
              <a:t>how individuals should treat one another </a:t>
            </a:r>
          </a:p>
          <a:p>
            <a:pPr marL="800100" lvl="1" indent="-342900">
              <a:buFont typeface="Wingdings" panose="05000000000000000000" pitchFamily="2" charset="2"/>
              <a:buChar char="Ø"/>
            </a:pPr>
            <a:r>
              <a:rPr lang="en-US" b="1" dirty="0"/>
              <a:t>The societal </a:t>
            </a:r>
            <a:r>
              <a:rPr lang="en-US" dirty="0"/>
              <a:t>- conventions designed to foster the functioning of social groups which can vary from culture to culture </a:t>
            </a:r>
          </a:p>
          <a:p>
            <a:pPr marL="800100" lvl="1" indent="-342900">
              <a:buFont typeface="Wingdings" panose="05000000000000000000" pitchFamily="2" charset="2"/>
              <a:buChar char="Ø"/>
            </a:pPr>
            <a:r>
              <a:rPr lang="en-US" b="1" dirty="0"/>
              <a:t>The personal </a:t>
            </a:r>
            <a:r>
              <a:rPr lang="en-US" dirty="0"/>
              <a:t>- matters of individual choice that do not affect others</a:t>
            </a:r>
          </a:p>
          <a:p>
            <a:endParaRPr lang="en-US" dirty="0"/>
          </a:p>
          <a:p>
            <a:pPr marL="285750" indent="-285750">
              <a:buFont typeface="Wingdings" panose="05000000000000000000" pitchFamily="2" charset="2"/>
              <a:buChar char="Ø"/>
            </a:pPr>
            <a:r>
              <a:rPr lang="en-US" dirty="0"/>
              <a:t>Each of these domains is independent and develops in early childhood.</a:t>
            </a:r>
            <a:r>
              <a:rPr lang="en-US" baseline="30000" dirty="0"/>
              <a:t> </a:t>
            </a:r>
            <a:r>
              <a:rPr lang="en-US" sz="1600" baseline="30000" dirty="0"/>
              <a:t>36</a:t>
            </a:r>
            <a:r>
              <a:rPr lang="en-US" sz="1600" dirty="0"/>
              <a:t>  </a:t>
            </a:r>
          </a:p>
          <a:p>
            <a:endParaRPr lang="en-US" sz="1600" dirty="0"/>
          </a:p>
          <a:p>
            <a:pPr marL="285750" indent="-285750">
              <a:buFont typeface="Wingdings" panose="05000000000000000000" pitchFamily="2" charset="2"/>
              <a:buChar char="Ø"/>
            </a:pPr>
            <a:r>
              <a:rPr lang="en-US" dirty="0"/>
              <a:t>Research has found that children as young as four years of age can assess not only their own moral behavior, but the behavior of others.</a:t>
            </a:r>
            <a:endParaRPr lang="en-US" baseline="30000" dirty="0"/>
          </a:p>
          <a:p>
            <a:pPr lvl="1"/>
            <a:r>
              <a:rPr lang="en-US" dirty="0"/>
              <a:t>For Example: Young children have been shown to understand the difference between situations that are </a:t>
            </a:r>
            <a:r>
              <a:rPr lang="en-US" i="1" dirty="0"/>
              <a:t>moral</a:t>
            </a:r>
            <a:r>
              <a:rPr lang="en-US" dirty="0"/>
              <a:t> in nature (i.e., taking something that is not yours is always wrong) versus situations that are </a:t>
            </a:r>
            <a:r>
              <a:rPr lang="en-US" i="1" dirty="0"/>
              <a:t>social</a:t>
            </a:r>
            <a:r>
              <a:rPr lang="en-US" dirty="0"/>
              <a:t> in nature (i.e., It’s not polite to cut in front of the line), versus situations that are </a:t>
            </a:r>
            <a:r>
              <a:rPr lang="en-US" i="1" dirty="0"/>
              <a:t>personal</a:t>
            </a:r>
            <a:r>
              <a:rPr lang="en-US" dirty="0"/>
              <a:t> in nature (i.e., I don’t like loud discussion, but if someone else does then that’s their choice). </a:t>
            </a:r>
            <a:r>
              <a:rPr lang="en-US" sz="1400" baseline="30000" dirty="0"/>
              <a:t>37</a:t>
            </a:r>
          </a:p>
        </p:txBody>
      </p:sp>
      <p:sp>
        <p:nvSpPr>
          <p:cNvPr id="4" name="TextBox 3">
            <a:extLst>
              <a:ext uri="{FF2B5EF4-FFF2-40B4-BE49-F238E27FC236}">
                <a16:creationId xmlns:a16="http://schemas.microsoft.com/office/drawing/2014/main" id="{2A94E74F-DF10-3716-01E2-F89E5A64EBB5}"/>
              </a:ext>
            </a:extLst>
          </p:cNvPr>
          <p:cNvSpPr txBox="1"/>
          <p:nvPr/>
        </p:nvSpPr>
        <p:spPr>
          <a:xfrm>
            <a:off x="807420" y="5189380"/>
            <a:ext cx="10400146"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3"/>
              </a:rPr>
              <a:t>Social Domain Theory</a:t>
            </a:r>
            <a:r>
              <a:rPr lang="en-US" sz="1200" dirty="0">
                <a:latin typeface="Arial" panose="020B0604020202020204" pitchFamily="34" charset="0"/>
                <a:cs typeface="Arial" panose="020B0604020202020204" pitchFamily="34" charset="0"/>
              </a:rPr>
              <a:t>: Begin at timestamp 1:15. This video begins by explaining the three domains of knowledge, and then discusses research in the area beginning at timestamp 5:12, which ends at 8:03.  If you would like to continue, please do, but you are only responsible for viewing up to timestamp 8:03.</a:t>
            </a:r>
          </a:p>
        </p:txBody>
      </p:sp>
    </p:spTree>
    <p:extLst>
      <p:ext uri="{BB962C8B-B14F-4D97-AF65-F5344CB8AC3E}">
        <p14:creationId xmlns:p14="http://schemas.microsoft.com/office/powerpoint/2010/main" val="1166765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0709753" y="2880986"/>
            <a:ext cx="184731" cy="369332"/>
          </a:xfrm>
          <a:prstGeom prst="rect">
            <a:avLst/>
          </a:prstGeom>
          <a:noFill/>
        </p:spPr>
        <p:txBody>
          <a:bodyPr wrap="none" rtlCol="0">
            <a:spAutoFit/>
          </a:bodyPr>
          <a:lstStyle/>
          <a:p>
            <a:endParaRPr lang="en-US" dirty="0"/>
          </a:p>
        </p:txBody>
      </p:sp>
      <p:sp>
        <p:nvSpPr>
          <p:cNvPr id="9" name="TextBox 8"/>
          <p:cNvSpPr txBox="1"/>
          <p:nvPr/>
        </p:nvSpPr>
        <p:spPr>
          <a:xfrm>
            <a:off x="3244312" y="-10953"/>
            <a:ext cx="5294334" cy="400110"/>
          </a:xfrm>
          <a:prstGeom prst="rect">
            <a:avLst/>
          </a:prstGeom>
          <a:noFill/>
        </p:spPr>
        <p:txBody>
          <a:bodyPr wrap="square" rtlCol="0">
            <a:spAutoFit/>
          </a:bodyPr>
          <a:lstStyle/>
          <a:p>
            <a:pPr algn="ctr"/>
            <a:r>
              <a:rPr lang="en-US" sz="2000" b="1" dirty="0"/>
              <a:t>Are We Born Moral? Helpers and Hinderers</a:t>
            </a:r>
            <a:endParaRPr lang="en-US" sz="2000" dirty="0"/>
          </a:p>
        </p:txBody>
      </p:sp>
      <p:sp>
        <p:nvSpPr>
          <p:cNvPr id="10" name="TextBox 9"/>
          <p:cNvSpPr txBox="1"/>
          <p:nvPr/>
        </p:nvSpPr>
        <p:spPr>
          <a:xfrm>
            <a:off x="369757" y="6139450"/>
            <a:ext cx="11569382"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40. Text and Image retrieved from Hamlin, J.K. (2015) Front. Psychol., 29 January 2015 | </a:t>
            </a:r>
            <a:r>
              <a:rPr lang="en-US" sz="1000" dirty="0">
                <a:latin typeface="Arial" panose="020B0604020202020204" pitchFamily="34" charset="0"/>
                <a:cs typeface="Arial" panose="020B0604020202020204" pitchFamily="34" charset="0"/>
                <a:hlinkClick r:id="rId2"/>
              </a:rPr>
              <a:t>https://doi.org/10.3389/fpsyg.2014.01563</a:t>
            </a:r>
            <a:r>
              <a:rPr lang="en-US" sz="1000" dirty="0">
                <a:latin typeface="Arial" panose="020B0604020202020204" pitchFamily="34" charset="0"/>
                <a:cs typeface="Arial" panose="020B0604020202020204" pitchFamily="34" charset="0"/>
              </a:rPr>
              <a:t>. Licensed under  </a:t>
            </a:r>
            <a:r>
              <a:rPr lang="en-US" sz="1000" u="sng" dirty="0">
                <a:latin typeface="Arial" panose="020B0604020202020204" pitchFamily="34" charset="0"/>
                <a:cs typeface="Arial" panose="020B0604020202020204" pitchFamily="34" charset="0"/>
                <a:hlinkClick r:id="rId3"/>
              </a:rPr>
              <a:t>Creative Commons Attribution License (CC BY 4.0)</a:t>
            </a:r>
            <a:r>
              <a:rPr lang="en-US" sz="1000" dirty="0">
                <a:latin typeface="Arial" panose="020B0604020202020204" pitchFamily="34" charset="0"/>
                <a:cs typeface="Arial" panose="020B0604020202020204" pitchFamily="34" charset="0"/>
              </a:rPr>
              <a:t>. </a:t>
            </a:r>
          </a:p>
        </p:txBody>
      </p:sp>
      <p:sp>
        <p:nvSpPr>
          <p:cNvPr id="2" name="TextBox 1"/>
          <p:cNvSpPr txBox="1"/>
          <p:nvPr/>
        </p:nvSpPr>
        <p:spPr>
          <a:xfrm>
            <a:off x="82101" y="411693"/>
            <a:ext cx="12017535" cy="2308324"/>
          </a:xfrm>
          <a:prstGeom prst="rect">
            <a:avLst/>
          </a:prstGeom>
          <a:solidFill>
            <a:schemeClr val="accent6">
              <a:lumMod val="20000"/>
              <a:lumOff val="80000"/>
            </a:schemeClr>
          </a:solidFill>
          <a:ln>
            <a:solidFill>
              <a:schemeClr val="accent4">
                <a:lumMod val="75000"/>
              </a:schemeClr>
            </a:solidFill>
          </a:ln>
        </p:spPr>
        <p:txBody>
          <a:bodyPr wrap="square" rtlCol="0">
            <a:spAutoFit/>
          </a:bodyPr>
          <a:lstStyle/>
          <a:p>
            <a:pPr marL="285750" indent="-285750">
              <a:buFont typeface="Wingdings" panose="05000000000000000000" pitchFamily="2" charset="2"/>
              <a:buChar char="Ø"/>
            </a:pPr>
            <a:r>
              <a:rPr lang="en-US" sz="1600" dirty="0"/>
              <a:t>Hamlin, Wynn, and Bloom (2007) tested 10-month-old infants by first habituating them to a scene where a red circle or “climber” repeatedly attempts to climb a hill but is not successful. On the third attempt the “climber” was either assisted by a yellow triangle, “helper” who pushed the “climber” from behind or was pushed down by a blue, “hinderer” square.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During the test phase infants were given the opportunity to reach for or touch either the yellow triangle “helper,” or blue square “hinderer.”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Fourteen of the 16 10-month-olds chose the yellow triangle helper, leading Hamlin, Wynn and Bloom to conclude that the babies preferred those who performed positive social acts over those who performed negative social acts, and that this preference formed the basis for later moral cognition.</a:t>
            </a:r>
            <a:r>
              <a:rPr lang="en-US" sz="1600" baseline="30000" dirty="0"/>
              <a:t>40</a:t>
            </a:r>
          </a:p>
        </p:txBody>
      </p:sp>
      <p:sp>
        <p:nvSpPr>
          <p:cNvPr id="5" name="TextBox 4"/>
          <p:cNvSpPr txBox="1"/>
          <p:nvPr/>
        </p:nvSpPr>
        <p:spPr>
          <a:xfrm>
            <a:off x="3938602" y="2830218"/>
            <a:ext cx="4230641" cy="369332"/>
          </a:xfrm>
          <a:prstGeom prst="rect">
            <a:avLst/>
          </a:prstGeom>
          <a:noFill/>
        </p:spPr>
        <p:txBody>
          <a:bodyPr wrap="square" rtlCol="0">
            <a:spAutoFit/>
          </a:bodyPr>
          <a:lstStyle/>
          <a:p>
            <a:pPr algn="ctr"/>
            <a:r>
              <a:rPr lang="en-US" u="sng" dirty="0"/>
              <a:t>Red circle is “helped” by yellow triangle</a:t>
            </a:r>
          </a:p>
        </p:txBody>
      </p:sp>
      <p:sp>
        <p:nvSpPr>
          <p:cNvPr id="8" name="TextBox 7"/>
          <p:cNvSpPr txBox="1"/>
          <p:nvPr/>
        </p:nvSpPr>
        <p:spPr>
          <a:xfrm>
            <a:off x="3674230" y="4345151"/>
            <a:ext cx="4428399" cy="369332"/>
          </a:xfrm>
          <a:prstGeom prst="rect">
            <a:avLst/>
          </a:prstGeom>
          <a:noFill/>
        </p:spPr>
        <p:txBody>
          <a:bodyPr wrap="square" rtlCol="0">
            <a:spAutoFit/>
          </a:bodyPr>
          <a:lstStyle/>
          <a:p>
            <a:pPr algn="ctr"/>
            <a:r>
              <a:rPr lang="en-US" u="sng" dirty="0"/>
              <a:t>Red circle is “hindered” by a blue square</a:t>
            </a:r>
          </a:p>
        </p:txBody>
      </p:sp>
      <p:sp>
        <p:nvSpPr>
          <p:cNvPr id="3" name="TextBox 2">
            <a:extLst>
              <a:ext uri="{FF2B5EF4-FFF2-40B4-BE49-F238E27FC236}">
                <a16:creationId xmlns:a16="http://schemas.microsoft.com/office/drawing/2014/main" id="{A669DEAC-62D0-4261-A340-ED85C4B77770}"/>
              </a:ext>
            </a:extLst>
          </p:cNvPr>
          <p:cNvSpPr txBox="1"/>
          <p:nvPr/>
        </p:nvSpPr>
        <p:spPr>
          <a:xfrm>
            <a:off x="82101" y="5740334"/>
            <a:ext cx="11943644"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4"/>
              </a:rPr>
              <a:t>“Can Babies Tell Right from Wrong?” </a:t>
            </a:r>
            <a:r>
              <a:rPr lang="en-US" sz="1200" dirty="0">
                <a:latin typeface="Arial" panose="020B0604020202020204" pitchFamily="34" charset="0"/>
                <a:cs typeface="Arial" panose="020B0604020202020204" pitchFamily="34" charset="0"/>
              </a:rPr>
              <a:t>discusses and demonstrates the “helper” and “hinderer” research of Hamlin, Wynn, and Bloom, not only as described on this slide and in your text, but also using different scenarios.</a:t>
            </a:r>
          </a:p>
        </p:txBody>
      </p:sp>
      <p:pic>
        <p:nvPicPr>
          <p:cNvPr id="16" name="Picture 15">
            <a:extLst>
              <a:ext uri="{FF2B5EF4-FFF2-40B4-BE49-F238E27FC236}">
                <a16:creationId xmlns:a16="http://schemas.microsoft.com/office/drawing/2014/main" id="{EDE85181-98AC-D934-D375-BDAF9EC97ADB}"/>
              </a:ext>
            </a:extLst>
          </p:cNvPr>
          <p:cNvPicPr>
            <a:picLocks noChangeAspect="1"/>
          </p:cNvPicPr>
          <p:nvPr/>
        </p:nvPicPr>
        <p:blipFill>
          <a:blip r:embed="rId5"/>
          <a:stretch>
            <a:fillRect/>
          </a:stretch>
        </p:blipFill>
        <p:spPr>
          <a:xfrm>
            <a:off x="1285552" y="3231203"/>
            <a:ext cx="9211854" cy="883997"/>
          </a:xfrm>
          <a:prstGeom prst="rect">
            <a:avLst/>
          </a:prstGeom>
        </p:spPr>
      </p:pic>
      <p:pic>
        <p:nvPicPr>
          <p:cNvPr id="17" name="Picture 16">
            <a:extLst>
              <a:ext uri="{FF2B5EF4-FFF2-40B4-BE49-F238E27FC236}">
                <a16:creationId xmlns:a16="http://schemas.microsoft.com/office/drawing/2014/main" id="{75F123EB-D11A-ADB3-13E7-06D3DA77BC47}"/>
              </a:ext>
            </a:extLst>
          </p:cNvPr>
          <p:cNvPicPr>
            <a:picLocks noChangeAspect="1"/>
          </p:cNvPicPr>
          <p:nvPr/>
        </p:nvPicPr>
        <p:blipFill>
          <a:blip r:embed="rId6"/>
          <a:stretch>
            <a:fillRect/>
          </a:stretch>
        </p:blipFill>
        <p:spPr>
          <a:xfrm>
            <a:off x="1279455" y="4717838"/>
            <a:ext cx="9217951" cy="883997"/>
          </a:xfrm>
          <a:prstGeom prst="rect">
            <a:avLst/>
          </a:prstGeom>
        </p:spPr>
      </p:pic>
    </p:spTree>
    <p:extLst>
      <p:ext uri="{BB962C8B-B14F-4D97-AF65-F5344CB8AC3E}">
        <p14:creationId xmlns:p14="http://schemas.microsoft.com/office/powerpoint/2010/main" val="8955900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3452037" y="0"/>
            <a:ext cx="4527249" cy="375091"/>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Development of Self Concept</a:t>
            </a:r>
          </a:p>
        </p:txBody>
      </p:sp>
      <p:sp>
        <p:nvSpPr>
          <p:cNvPr id="21" name="TextBox 20"/>
          <p:cNvSpPr txBox="1"/>
          <p:nvPr/>
        </p:nvSpPr>
        <p:spPr>
          <a:xfrm>
            <a:off x="49222" y="6351291"/>
            <a:ext cx="12152602" cy="261610"/>
          </a:xfrm>
          <a:prstGeom prst="rect">
            <a:avLst/>
          </a:prstGeom>
          <a:noFill/>
        </p:spPr>
        <p:txBody>
          <a:bodyPr wrap="square" rtlCol="0">
            <a:spAutoFit/>
          </a:bodyPr>
          <a:lstStyle/>
          <a:p>
            <a:pPr marL="228600" indent="-228600">
              <a:buAutoNum type="arabicPeriod"/>
            </a:pPr>
            <a:endParaRPr lang="en-US" sz="1100" dirty="0"/>
          </a:p>
        </p:txBody>
      </p:sp>
      <p:sp>
        <p:nvSpPr>
          <p:cNvPr id="3" name="TextBox 2"/>
          <p:cNvSpPr txBox="1"/>
          <p:nvPr/>
        </p:nvSpPr>
        <p:spPr>
          <a:xfrm>
            <a:off x="959224" y="1110415"/>
            <a:ext cx="3003176" cy="3877985"/>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b="1" dirty="0"/>
              <a:t>Self-concept</a:t>
            </a:r>
            <a:r>
              <a:rPr lang="en-US" dirty="0"/>
              <a:t> refers to beliefs about general personal identity including personal attributes, such as one’s age, physical characteristics, behaviors, and competencies. </a:t>
            </a:r>
          </a:p>
          <a:p>
            <a:endParaRPr lang="en-US" baseline="30000" dirty="0"/>
          </a:p>
          <a:p>
            <a:pPr marL="285750" indent="-285750">
              <a:buFont typeface="Wingdings" panose="05000000000000000000" pitchFamily="2" charset="2"/>
              <a:buChar char="Ø"/>
            </a:pPr>
            <a:r>
              <a:rPr lang="en-US" dirty="0"/>
              <a:t>We aren’t born with a self-concept. It develops through interaction with others that are those close to us like parents, siblings, or peers.</a:t>
            </a:r>
            <a:r>
              <a:rPr lang="en-US" baseline="30000" dirty="0"/>
              <a:t>1</a:t>
            </a:r>
            <a:endParaRPr lang="en-US" dirty="0"/>
          </a:p>
        </p:txBody>
      </p:sp>
      <p:sp>
        <p:nvSpPr>
          <p:cNvPr id="4" name="TextBox 3"/>
          <p:cNvSpPr txBox="1"/>
          <p:nvPr/>
        </p:nvSpPr>
        <p:spPr>
          <a:xfrm>
            <a:off x="5852394" y="557217"/>
            <a:ext cx="5473874" cy="369332"/>
          </a:xfrm>
          <a:prstGeom prst="rect">
            <a:avLst/>
          </a:prstGeom>
          <a:solidFill>
            <a:schemeClr val="accent1">
              <a:lumMod val="20000"/>
              <a:lumOff val="80000"/>
            </a:schemeClr>
          </a:solidFill>
          <a:ln w="19050">
            <a:solidFill>
              <a:schemeClr val="accent1">
                <a:lumMod val="50000"/>
              </a:schemeClr>
            </a:solidFill>
          </a:ln>
        </p:spPr>
        <p:txBody>
          <a:bodyPr wrap="square" rtlCol="0">
            <a:spAutoFit/>
          </a:bodyPr>
          <a:lstStyle/>
          <a:p>
            <a:pPr algn="ctr"/>
            <a:r>
              <a:rPr lang="en-US" b="1" dirty="0"/>
              <a:t>Theories of Self Based on interaction</a:t>
            </a:r>
          </a:p>
        </p:txBody>
      </p:sp>
      <p:sp>
        <p:nvSpPr>
          <p:cNvPr id="5" name="TextBox 4"/>
          <p:cNvSpPr txBox="1"/>
          <p:nvPr/>
        </p:nvSpPr>
        <p:spPr>
          <a:xfrm>
            <a:off x="5185569" y="1218237"/>
            <a:ext cx="2877672" cy="2800767"/>
          </a:xfrm>
          <a:prstGeom prst="rect">
            <a:avLst/>
          </a:prstGeom>
          <a:solidFill>
            <a:schemeClr val="accent1">
              <a:lumMod val="20000"/>
              <a:lumOff val="80000"/>
            </a:schemeClr>
          </a:solidFill>
          <a:ln w="28575">
            <a:solidFill>
              <a:schemeClr val="accent1">
                <a:lumMod val="50000"/>
              </a:schemeClr>
            </a:solidFill>
          </a:ln>
        </p:spPr>
        <p:txBody>
          <a:bodyPr wrap="square" rtlCol="0">
            <a:spAutoFit/>
          </a:bodyPr>
          <a:lstStyle/>
          <a:p>
            <a:r>
              <a:rPr lang="en-US" sz="1600" b="1" dirty="0"/>
              <a:t>Charles Horton Cooley </a:t>
            </a:r>
            <a:r>
              <a:rPr lang="en-US" sz="1600" dirty="0"/>
              <a:t>used the metaphor of a mirror or looking-glass when describing this process. </a:t>
            </a:r>
          </a:p>
          <a:p>
            <a:endParaRPr lang="en-US" sz="1600" dirty="0"/>
          </a:p>
          <a:p>
            <a:r>
              <a:rPr lang="en-US" sz="1600" dirty="0"/>
              <a:t>Our self-concept develops when we look at how those around us respond to us, how we look, what we say, and what we do. We then use their reactions to make self-judgments</a:t>
            </a:r>
          </a:p>
        </p:txBody>
      </p:sp>
      <p:sp>
        <p:nvSpPr>
          <p:cNvPr id="8" name="TextBox 7"/>
          <p:cNvSpPr txBox="1"/>
          <p:nvPr/>
        </p:nvSpPr>
        <p:spPr>
          <a:xfrm>
            <a:off x="8461657" y="1192341"/>
            <a:ext cx="3526074" cy="4442242"/>
          </a:xfrm>
          <a:prstGeom prst="rect">
            <a:avLst/>
          </a:prstGeom>
          <a:solidFill>
            <a:schemeClr val="accent1">
              <a:lumMod val="20000"/>
              <a:lumOff val="80000"/>
            </a:schemeClr>
          </a:solidFill>
          <a:ln w="28575">
            <a:solidFill>
              <a:schemeClr val="accent1">
                <a:lumMod val="50000"/>
              </a:schemeClr>
            </a:solidFill>
          </a:ln>
        </p:spPr>
        <p:txBody>
          <a:bodyPr wrap="square" rtlCol="0">
            <a:spAutoFit/>
          </a:bodyPr>
          <a:lstStyle/>
          <a:p>
            <a:r>
              <a:rPr lang="en-US" sz="1600" b="1" dirty="0"/>
              <a:t>George Herbert Mead</a:t>
            </a:r>
            <a:r>
              <a:rPr lang="en-US" sz="1600" dirty="0"/>
              <a:t> also focused on social interaction as important for developing a sense of self. </a:t>
            </a:r>
          </a:p>
          <a:p>
            <a:endParaRPr lang="en-US" sz="1600" dirty="0"/>
          </a:p>
          <a:p>
            <a:r>
              <a:rPr lang="en-US" sz="1600" dirty="0"/>
              <a:t>He divided the self into two parts: the </a:t>
            </a:r>
            <a:r>
              <a:rPr lang="en-US" sz="1600" b="1" dirty="0"/>
              <a:t>“I” </a:t>
            </a:r>
            <a:r>
              <a:rPr lang="en-US" sz="1600" dirty="0"/>
              <a:t>or the spontaneous part of the self that is creative and internally motivated, and the </a:t>
            </a:r>
            <a:r>
              <a:rPr lang="en-US" sz="1600" b="1" dirty="0"/>
              <a:t>“me” </a:t>
            </a:r>
            <a:r>
              <a:rPr lang="en-US" sz="1600" dirty="0"/>
              <a:t>or the part of the self that takes into account what other people think. </a:t>
            </a:r>
          </a:p>
          <a:p>
            <a:endParaRPr lang="en-US" sz="1600" dirty="0"/>
          </a:p>
          <a:p>
            <a:r>
              <a:rPr lang="en-US" sz="1600" dirty="0"/>
              <a:t>The key to living well is to find ways to give expression to the “I” with the approval of the “me”. The I is inborn. But the me develops through social interaction and a process called “taking the role of the other.” </a:t>
            </a:r>
            <a:r>
              <a:rPr lang="en-US" sz="1600" baseline="30000" dirty="0"/>
              <a:t>2</a:t>
            </a:r>
          </a:p>
        </p:txBody>
      </p:sp>
      <p:sp>
        <p:nvSpPr>
          <p:cNvPr id="9" name="TextBox 8"/>
          <p:cNvSpPr txBox="1"/>
          <p:nvPr/>
        </p:nvSpPr>
        <p:spPr>
          <a:xfrm>
            <a:off x="413474" y="5970014"/>
            <a:ext cx="8721981" cy="400110"/>
          </a:xfrm>
          <a:prstGeom prst="rect">
            <a:avLst/>
          </a:prstGeom>
          <a:noFill/>
        </p:spPr>
        <p:txBody>
          <a:bodyPr wrap="square" rtlCol="0">
            <a:spAutoFit/>
          </a:bodyPr>
          <a:lstStyle/>
          <a:p>
            <a:pPr marL="228600" indent="-228600">
              <a:buAutoNum type="arabicPeriod"/>
            </a:pPr>
            <a:r>
              <a:rPr lang="en-US" sz="1000" u="sng" dirty="0">
                <a:latin typeface="Arial" panose="020B0604020202020204" pitchFamily="34" charset="0"/>
                <a:cs typeface="Arial" panose="020B0604020202020204" pitchFamily="34" charset="0"/>
                <a:hlinkClick r:id="rId2"/>
              </a:rPr>
              <a:t>Lifespan Development: A Psychological Perspective 2</a:t>
            </a:r>
            <a:r>
              <a:rPr lang="en-US" sz="1000" u="sng" baseline="30000" dirty="0">
                <a:latin typeface="Arial" panose="020B0604020202020204" pitchFamily="34" charset="0"/>
                <a:cs typeface="Arial" panose="020B0604020202020204" pitchFamily="34" charset="0"/>
                <a:hlinkClick r:id="rId2"/>
              </a:rPr>
              <a:t>nd</a:t>
            </a:r>
            <a:r>
              <a:rPr lang="en-US" sz="1000" dirty="0">
                <a:latin typeface="Arial" panose="020B0604020202020204" pitchFamily="34" charset="0"/>
                <a:cs typeface="Arial" panose="020B0604020202020204" pitchFamily="34" charset="0"/>
              </a:rPr>
              <a:t> Edition by Martha </a:t>
            </a:r>
            <a:r>
              <a:rPr lang="en-US" sz="1000" dirty="0" err="1">
                <a:latin typeface="Arial" panose="020B0604020202020204" pitchFamily="34" charset="0"/>
                <a:cs typeface="Arial" panose="020B0604020202020204" pitchFamily="34" charset="0"/>
              </a:rPr>
              <a:t>Lally</a:t>
            </a:r>
            <a:r>
              <a:rPr lang="en-US" sz="1000" dirty="0">
                <a:latin typeface="Arial" panose="020B0604020202020204" pitchFamily="34" charset="0"/>
                <a:cs typeface="Arial" panose="020B0604020202020204" pitchFamily="34" charset="0"/>
              </a:rPr>
              <a:t> and Suzanne Valentine-French is licensed under </a:t>
            </a:r>
            <a:r>
              <a:rPr lang="en-US" sz="1000" u="sng" dirty="0">
                <a:latin typeface="Arial" panose="020B0604020202020204" pitchFamily="34" charset="0"/>
                <a:cs typeface="Arial" panose="020B0604020202020204" pitchFamily="34" charset="0"/>
                <a:hlinkClick r:id="rId3"/>
              </a:rPr>
              <a:t>CC BY-NC-SA 3.0</a:t>
            </a:r>
            <a:endParaRPr lang="en-US" sz="1000" u="sng" dirty="0">
              <a:latin typeface="Arial" panose="020B0604020202020204" pitchFamily="34" charset="0"/>
              <a:cs typeface="Arial" panose="020B0604020202020204" pitchFamily="34" charset="0"/>
            </a:endParaRPr>
          </a:p>
          <a:p>
            <a:pPr marL="228600" indent="-228600">
              <a:buAutoNum type="arabicPeriod"/>
            </a:pPr>
            <a:r>
              <a:rPr lang="en-US" sz="1000" u="sng" dirty="0">
                <a:latin typeface="Arial" panose="020B0604020202020204" pitchFamily="34" charset="0"/>
                <a:cs typeface="Arial" panose="020B0604020202020204" pitchFamily="34" charset="0"/>
                <a:hlinkClick r:id="rId4"/>
              </a:rPr>
              <a:t>Lecture Transcript Module 5 Early Childhood Lifespan Development</a:t>
            </a:r>
            <a:r>
              <a:rPr lang="en-US" sz="1000" dirty="0">
                <a:latin typeface="Arial" panose="020B0604020202020204" pitchFamily="34" charset="0"/>
                <a:cs typeface="Arial" panose="020B0604020202020204" pitchFamily="34" charset="0"/>
              </a:rPr>
              <a:t> by </a:t>
            </a:r>
            <a:r>
              <a:rPr lang="en-US" sz="1000" u="sng" dirty="0">
                <a:latin typeface="Arial" panose="020B0604020202020204" pitchFamily="34" charset="0"/>
                <a:cs typeface="Arial" panose="020B0604020202020204" pitchFamily="34" charset="0"/>
                <a:hlinkClick r:id="rId5"/>
              </a:rPr>
              <a:t>Lumen Learning</a:t>
            </a:r>
            <a:r>
              <a:rPr lang="en-US" sz="1000" dirty="0">
                <a:latin typeface="Arial" panose="020B0604020202020204" pitchFamily="34" charset="0"/>
                <a:cs typeface="Arial" panose="020B0604020202020204" pitchFamily="34" charset="0"/>
              </a:rPr>
              <a:t> is licensed under </a:t>
            </a:r>
            <a:r>
              <a:rPr lang="en-US" sz="1000" u="sng" dirty="0">
                <a:latin typeface="Arial" panose="020B0604020202020204" pitchFamily="34" charset="0"/>
                <a:cs typeface="Arial" panose="020B0604020202020204" pitchFamily="34" charset="0"/>
                <a:hlinkClick r:id="rId6"/>
              </a:rPr>
              <a:t>CC BY 4.0</a:t>
            </a:r>
            <a:r>
              <a:rPr lang="en-US" sz="1000" u="sng" dirty="0">
                <a:latin typeface="Arial" panose="020B0604020202020204" pitchFamily="34" charset="0"/>
                <a:cs typeface="Arial" panose="020B0604020202020204" pitchFamily="34" charset="0"/>
              </a:rPr>
              <a:t> (modified by Maria Pagano)</a:t>
            </a:r>
            <a:endParaRPr lang="en-US" sz="10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7F2E1E47-CC9D-203F-0AB4-057D37078DA5}"/>
              </a:ext>
            </a:extLst>
          </p:cNvPr>
          <p:cNvSpPr txBox="1"/>
          <p:nvPr/>
        </p:nvSpPr>
        <p:spPr>
          <a:xfrm>
            <a:off x="262614" y="5063708"/>
            <a:ext cx="7907165" cy="830997"/>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1: Khan Academy: </a:t>
            </a:r>
            <a:r>
              <a:rPr lang="en-US" sz="1200" dirty="0">
                <a:latin typeface="Arial" panose="020B0604020202020204" pitchFamily="34" charset="0"/>
                <a:cs typeface="Arial" panose="020B0604020202020204" pitchFamily="34" charset="0"/>
                <a:hlinkClick r:id="rId7"/>
              </a:rPr>
              <a:t>Charles Cooley – Looking Glass Self</a:t>
            </a:r>
            <a:r>
              <a:rPr lang="en-US" sz="1200" dirty="0">
                <a:latin typeface="Arial" panose="020B0604020202020204" pitchFamily="34" charset="0"/>
                <a:cs typeface="Arial" panose="020B0604020202020204" pitchFamily="34" charset="0"/>
              </a:rPr>
              <a:t>, discusses several dimensions of Cooley’s Theory of Self</a:t>
            </a:r>
          </a:p>
          <a:p>
            <a:r>
              <a:rPr lang="en-US" sz="1200" dirty="0">
                <a:latin typeface="Arial" panose="020B0604020202020204" pitchFamily="34" charset="0"/>
                <a:cs typeface="Arial" panose="020B0604020202020204" pitchFamily="34" charset="0"/>
              </a:rPr>
              <a:t>Video 2: Khan Academy: George Herbert Mead: The “I” and “Me” Self, briefly compares Cooley and Mead’s ideas and then goes on to discusses several dimensions of Cooley’s theory.</a:t>
            </a:r>
          </a:p>
        </p:txBody>
      </p:sp>
    </p:spTree>
    <p:extLst>
      <p:ext uri="{BB962C8B-B14F-4D97-AF65-F5344CB8AC3E}">
        <p14:creationId xmlns:p14="http://schemas.microsoft.com/office/powerpoint/2010/main" val="23093278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2556163" y="72630"/>
            <a:ext cx="7400661" cy="34493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Development of Self Concept: Mirror Self-Recognition Test </a:t>
            </a:r>
          </a:p>
        </p:txBody>
      </p:sp>
      <p:sp>
        <p:nvSpPr>
          <p:cNvPr id="21" name="TextBox 20"/>
          <p:cNvSpPr txBox="1"/>
          <p:nvPr/>
        </p:nvSpPr>
        <p:spPr>
          <a:xfrm>
            <a:off x="49222" y="6351291"/>
            <a:ext cx="12152602" cy="261610"/>
          </a:xfrm>
          <a:prstGeom prst="rect">
            <a:avLst/>
          </a:prstGeom>
          <a:noFill/>
        </p:spPr>
        <p:txBody>
          <a:bodyPr wrap="square" rtlCol="0">
            <a:spAutoFit/>
          </a:bodyPr>
          <a:lstStyle/>
          <a:p>
            <a:pPr marL="228600" indent="-228600">
              <a:buAutoNum type="arabicPeriod"/>
            </a:pPr>
            <a:endParaRPr lang="en-US" sz="1100" dirty="0"/>
          </a:p>
        </p:txBody>
      </p:sp>
      <p:pic>
        <p:nvPicPr>
          <p:cNvPr id="1026" name="Picture 2" descr="https://upload.wikimedia.org/wikipedia/commons/thumb/6/60/Mirror_baby.jpg/225px-Mirror_bab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10468" y="1117557"/>
            <a:ext cx="2424794" cy="301752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88192" y="581777"/>
            <a:ext cx="9217201" cy="4524315"/>
          </a:xfrm>
          <a:prstGeom prst="rect">
            <a:avLst/>
          </a:prstGeom>
          <a:solidFill>
            <a:schemeClr val="accent1">
              <a:lumMod val="20000"/>
              <a:lumOff val="80000"/>
            </a:schemeClr>
          </a:solidFill>
          <a:ln w="19050">
            <a:solidFill>
              <a:schemeClr val="accent1">
                <a:lumMod val="50000"/>
              </a:schemeClr>
            </a:solidFill>
          </a:ln>
        </p:spPr>
        <p:txBody>
          <a:bodyPr wrap="square" rtlCol="0">
            <a:spAutoFit/>
          </a:bodyPr>
          <a:lstStyle/>
          <a:p>
            <a:r>
              <a:rPr lang="en-US" sz="1600" dirty="0"/>
              <a:t>When does one’s self concept begin? Beulah Amsterdam (1972) investigated this question by placing a smudge of rouge surreptitiously on the nose of an infant, Amsterdam asked the child’s mother to point to a mirror and ask the child, “Who’s that?”</a:t>
            </a:r>
            <a:r>
              <a:rPr lang="en-US" sz="1600" baseline="30000" dirty="0"/>
              <a:t>3</a:t>
            </a:r>
          </a:p>
          <a:p>
            <a:endParaRPr lang="en-US" sz="1600" dirty="0"/>
          </a:p>
          <a:p>
            <a:r>
              <a:rPr lang="en-US" sz="1600" dirty="0"/>
              <a:t>Amsterdam found that children could be placed into one of three categories based on the age of the child:</a:t>
            </a:r>
          </a:p>
          <a:p>
            <a:endParaRPr lang="en-US" sz="1600" dirty="0"/>
          </a:p>
          <a:p>
            <a:pPr marL="285750" lvl="0" indent="-285750">
              <a:buFont typeface="Wingdings" panose="05000000000000000000" pitchFamily="2" charset="2"/>
              <a:buChar char="Ø"/>
            </a:pPr>
            <a:r>
              <a:rPr lang="en-US" sz="1600" b="1" dirty="0"/>
              <a:t>6-12 months</a:t>
            </a:r>
            <a:r>
              <a:rPr lang="en-US" sz="1600" dirty="0"/>
              <a:t>: The child appeared to believe their refection was another child and, in some cases, tried to play with the “other” child.</a:t>
            </a:r>
          </a:p>
          <a:p>
            <a:pPr marL="285750" lvl="0" indent="-285750">
              <a:buFont typeface="Wingdings" panose="05000000000000000000" pitchFamily="2" charset="2"/>
              <a:buChar char="Ø"/>
            </a:pPr>
            <a:endParaRPr lang="en-US" sz="1600" dirty="0"/>
          </a:p>
          <a:p>
            <a:pPr marL="285750" lvl="0" indent="-285750">
              <a:buFont typeface="Wingdings" panose="05000000000000000000" pitchFamily="2" charset="2"/>
              <a:buChar char="Ø"/>
            </a:pPr>
            <a:r>
              <a:rPr lang="en-US" sz="1600" b="1" dirty="0"/>
              <a:t>13-24 months</a:t>
            </a:r>
            <a:r>
              <a:rPr lang="en-US" sz="1600" dirty="0"/>
              <a:t>:  Some infants in this group were a bit weary of the “other” child and withdrew, while some occasionally smiled.</a:t>
            </a:r>
          </a:p>
          <a:p>
            <a:pPr marL="285750" lvl="0" indent="-285750">
              <a:buFont typeface="Wingdings" panose="05000000000000000000" pitchFamily="2" charset="2"/>
              <a:buChar char="Ø"/>
            </a:pPr>
            <a:endParaRPr lang="en-US" sz="1600" dirty="0"/>
          </a:p>
          <a:p>
            <a:pPr marL="285750" lvl="0" indent="-285750">
              <a:buFont typeface="Wingdings" panose="05000000000000000000" pitchFamily="2" charset="2"/>
              <a:buChar char="Ø"/>
            </a:pPr>
            <a:r>
              <a:rPr lang="en-US" sz="1600" b="1" dirty="0"/>
              <a:t>20 months and older</a:t>
            </a:r>
            <a:r>
              <a:rPr lang="en-US" sz="1600" dirty="0"/>
              <a:t>: Infants pointed or rubbed to the rouge on their nose, leading Amsterdam to believe that this group had achieved self-concept.</a:t>
            </a:r>
          </a:p>
          <a:p>
            <a:pPr marL="285750" lvl="0" indent="-285750">
              <a:buFont typeface="Wingdings" panose="05000000000000000000" pitchFamily="2" charset="2"/>
              <a:buChar char="Ø"/>
            </a:pPr>
            <a:endParaRPr lang="en-US" sz="1600" dirty="0"/>
          </a:p>
          <a:p>
            <a:r>
              <a:rPr lang="en-US" sz="1600" dirty="0"/>
              <a:t>The development of language also provides insight into the developing self-concept.  For example, between the ages of 15- and 18-months children will begin to use words such as “mine” and “my” indicating that they understand their relationship to a person or thing.</a:t>
            </a:r>
            <a:r>
              <a:rPr lang="en-US" sz="1600" baseline="30000" dirty="0"/>
              <a:t>5</a:t>
            </a:r>
          </a:p>
        </p:txBody>
      </p:sp>
      <p:sp>
        <p:nvSpPr>
          <p:cNvPr id="6" name="TextBox 5"/>
          <p:cNvSpPr txBox="1"/>
          <p:nvPr/>
        </p:nvSpPr>
        <p:spPr>
          <a:xfrm>
            <a:off x="249823" y="5774210"/>
            <a:ext cx="8791627" cy="5539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3. </a:t>
            </a:r>
            <a:r>
              <a:rPr lang="en-US" sz="1000" u="sng" dirty="0">
                <a:latin typeface="Arial" panose="020B0604020202020204" pitchFamily="34" charset="0"/>
                <a:cs typeface="Arial" panose="020B0604020202020204" pitchFamily="34" charset="0"/>
                <a:hlinkClick r:id="rId3"/>
              </a:rPr>
              <a:t>Lecture Transcript Module 5 Early Childhood Lifespan Development</a:t>
            </a:r>
            <a:r>
              <a:rPr lang="en-US" sz="1000" dirty="0">
                <a:latin typeface="Arial" panose="020B0604020202020204" pitchFamily="34" charset="0"/>
                <a:cs typeface="Arial" panose="020B0604020202020204" pitchFamily="34" charset="0"/>
              </a:rPr>
              <a:t> by </a:t>
            </a:r>
            <a:r>
              <a:rPr lang="en-US" sz="1000" u="sng" dirty="0">
                <a:latin typeface="Arial" panose="020B0604020202020204" pitchFamily="34" charset="0"/>
                <a:cs typeface="Arial" panose="020B0604020202020204" pitchFamily="34" charset="0"/>
                <a:hlinkClick r:id="rId4"/>
              </a:rPr>
              <a:t>Lumen Learning</a:t>
            </a:r>
            <a:r>
              <a:rPr lang="en-US" sz="1000" dirty="0">
                <a:latin typeface="Arial" panose="020B0604020202020204" pitchFamily="34" charset="0"/>
                <a:cs typeface="Arial" panose="020B0604020202020204" pitchFamily="34" charset="0"/>
              </a:rPr>
              <a:t> is licensed under </a:t>
            </a:r>
            <a:r>
              <a:rPr lang="en-US" sz="1000" u="sng" dirty="0">
                <a:latin typeface="Arial" panose="020B0604020202020204" pitchFamily="34" charset="0"/>
                <a:cs typeface="Arial" panose="020B0604020202020204" pitchFamily="34" charset="0"/>
                <a:hlinkClick r:id="rId5"/>
              </a:rPr>
              <a:t>CC BY 4.0</a:t>
            </a:r>
            <a:r>
              <a:rPr lang="en-US" sz="1000" u="sng" dirty="0">
                <a:latin typeface="Arial" panose="020B0604020202020204" pitchFamily="34" charset="0"/>
                <a:cs typeface="Arial" panose="020B0604020202020204" pitchFamily="34" charset="0"/>
              </a:rPr>
              <a:t> (modified by Maria Pagano)</a:t>
            </a:r>
          </a:p>
          <a:p>
            <a:pPr marL="228600" indent="-228600">
              <a:buAutoNum type="arabicPeriod" startAt="4"/>
            </a:pPr>
            <a:r>
              <a:rPr lang="en-US" sz="1000" dirty="0">
                <a:latin typeface="Arial" panose="020B0604020202020204" pitchFamily="34" charset="0"/>
                <a:cs typeface="Arial" panose="020B0604020202020204" pitchFamily="34" charset="0"/>
                <a:hlinkClick r:id="rId6"/>
              </a:rPr>
              <a:t>Image retrieved from </a:t>
            </a:r>
            <a:r>
              <a:rPr lang="en-US" sz="1000" dirty="0" err="1">
                <a:latin typeface="Arial" panose="020B0604020202020204" pitchFamily="34" charset="0"/>
                <a:cs typeface="Arial" panose="020B0604020202020204" pitchFamily="34" charset="0"/>
                <a:hlinkClick r:id="rId6"/>
              </a:rPr>
              <a:t>wikipedia</a:t>
            </a:r>
            <a:r>
              <a:rPr lang="en-US" sz="1000" dirty="0">
                <a:latin typeface="Arial" panose="020B0604020202020204" pitchFamily="34" charset="0"/>
                <a:cs typeface="Arial" panose="020B0604020202020204" pitchFamily="34" charset="0"/>
              </a:rPr>
              <a:t> is licensed under  </a:t>
            </a:r>
            <a:r>
              <a:rPr lang="en-US" sz="1000" dirty="0">
                <a:latin typeface="Arial" panose="020B0604020202020204" pitchFamily="34" charset="0"/>
                <a:cs typeface="Arial" panose="020B0604020202020204" pitchFamily="34" charset="0"/>
                <a:hlinkClick r:id="rId7"/>
              </a:rPr>
              <a:t>Creative Commons Attribution-</a:t>
            </a:r>
            <a:r>
              <a:rPr lang="en-US" sz="1000" dirty="0" err="1">
                <a:latin typeface="Arial" panose="020B0604020202020204" pitchFamily="34" charset="0"/>
                <a:cs typeface="Arial" panose="020B0604020202020204" pitchFamily="34" charset="0"/>
                <a:hlinkClick r:id="rId7"/>
              </a:rPr>
              <a:t>ShareAlike</a:t>
            </a:r>
            <a:r>
              <a:rPr lang="en-US" sz="1000" dirty="0">
                <a:latin typeface="Arial" panose="020B0604020202020204" pitchFamily="34" charset="0"/>
                <a:cs typeface="Arial" panose="020B0604020202020204" pitchFamily="34" charset="0"/>
                <a:hlinkClick r:id="rId7"/>
              </a:rPr>
              <a:t> License</a:t>
            </a:r>
            <a:endParaRPr lang="en-US" sz="1000" dirty="0">
              <a:latin typeface="Arial" panose="020B0604020202020204" pitchFamily="34" charset="0"/>
              <a:cs typeface="Arial" panose="020B0604020202020204" pitchFamily="34" charset="0"/>
            </a:endParaRPr>
          </a:p>
          <a:p>
            <a:pPr marL="228600" indent="-228600">
              <a:buFontTx/>
              <a:buAutoNum type="arabicPeriod" startAt="4"/>
            </a:pPr>
            <a:r>
              <a:rPr lang="en-US" sz="1000" dirty="0">
                <a:latin typeface="Arial" panose="020B0604020202020204" pitchFamily="34" charset="0"/>
                <a:cs typeface="Arial" panose="020B0604020202020204" pitchFamily="34" charset="0"/>
              </a:rPr>
              <a:t>. </a:t>
            </a:r>
            <a:r>
              <a:rPr lang="en-US" sz="1000" u="sng" dirty="0">
                <a:latin typeface="Arial" panose="020B0604020202020204" pitchFamily="34" charset="0"/>
                <a:cs typeface="Arial" panose="020B0604020202020204" pitchFamily="34" charset="0"/>
                <a:hlinkClick r:id="rId3"/>
              </a:rPr>
              <a:t>Lecture Transcript Module 5 Early Childhood Lifespan Development</a:t>
            </a:r>
            <a:r>
              <a:rPr lang="en-US" sz="1000" dirty="0">
                <a:latin typeface="Arial" panose="020B0604020202020204" pitchFamily="34" charset="0"/>
                <a:cs typeface="Arial" panose="020B0604020202020204" pitchFamily="34" charset="0"/>
              </a:rPr>
              <a:t> by </a:t>
            </a:r>
            <a:r>
              <a:rPr lang="en-US" sz="1000" u="sng" dirty="0">
                <a:latin typeface="Arial" panose="020B0604020202020204" pitchFamily="34" charset="0"/>
                <a:cs typeface="Arial" panose="020B0604020202020204" pitchFamily="34" charset="0"/>
                <a:hlinkClick r:id="rId4"/>
              </a:rPr>
              <a:t>Lumen Learning</a:t>
            </a:r>
            <a:r>
              <a:rPr lang="en-US" sz="1000" dirty="0">
                <a:latin typeface="Arial" panose="020B0604020202020204" pitchFamily="34" charset="0"/>
                <a:cs typeface="Arial" panose="020B0604020202020204" pitchFamily="34" charset="0"/>
              </a:rPr>
              <a:t> is licensed under </a:t>
            </a:r>
            <a:r>
              <a:rPr lang="en-US" sz="1000" u="sng" dirty="0">
                <a:latin typeface="Arial" panose="020B0604020202020204" pitchFamily="34" charset="0"/>
                <a:cs typeface="Arial" panose="020B0604020202020204" pitchFamily="34" charset="0"/>
                <a:hlinkClick r:id="rId5"/>
              </a:rPr>
              <a:t>CC BY 4.0</a:t>
            </a:r>
            <a:r>
              <a:rPr lang="en-US" sz="1000" u="sng" dirty="0">
                <a:latin typeface="Arial" panose="020B0604020202020204" pitchFamily="34" charset="0"/>
                <a:cs typeface="Arial" panose="020B0604020202020204" pitchFamily="34" charset="0"/>
              </a:rPr>
              <a:t> (modified by Maria Pagano</a:t>
            </a:r>
            <a:r>
              <a:rPr lang="en-US" sz="1000" u="sng" dirty="0"/>
              <a:t>)</a:t>
            </a:r>
          </a:p>
        </p:txBody>
      </p:sp>
      <p:sp>
        <p:nvSpPr>
          <p:cNvPr id="8" name="TextBox 7"/>
          <p:cNvSpPr txBox="1"/>
          <p:nvPr/>
        </p:nvSpPr>
        <p:spPr>
          <a:xfrm>
            <a:off x="11691303" y="908801"/>
            <a:ext cx="312505" cy="276999"/>
          </a:xfrm>
          <a:prstGeom prst="rect">
            <a:avLst/>
          </a:prstGeom>
          <a:noFill/>
        </p:spPr>
        <p:txBody>
          <a:bodyPr wrap="square" rtlCol="0">
            <a:spAutoFit/>
          </a:bodyPr>
          <a:lstStyle/>
          <a:p>
            <a:r>
              <a:rPr lang="en-US" baseline="30000" dirty="0"/>
              <a:t>4</a:t>
            </a:r>
          </a:p>
        </p:txBody>
      </p:sp>
      <p:sp>
        <p:nvSpPr>
          <p:cNvPr id="4" name="TextBox 3">
            <a:extLst>
              <a:ext uri="{FF2B5EF4-FFF2-40B4-BE49-F238E27FC236}">
                <a16:creationId xmlns:a16="http://schemas.microsoft.com/office/drawing/2014/main" id="{EB467D6D-D5F3-4770-A4DE-166DCFE52A8D}"/>
              </a:ext>
            </a:extLst>
          </p:cNvPr>
          <p:cNvSpPr txBox="1"/>
          <p:nvPr/>
        </p:nvSpPr>
        <p:spPr>
          <a:xfrm>
            <a:off x="360463" y="5236465"/>
            <a:ext cx="9150005"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8"/>
              </a:rPr>
              <a:t>The Rouge Test: Self-Recognition</a:t>
            </a:r>
            <a:r>
              <a:rPr lang="en-US" sz="1200" dirty="0">
                <a:latin typeface="Arial" panose="020B0604020202020204" pitchFamily="34" charset="0"/>
                <a:cs typeface="Arial" panose="020B0604020202020204" pitchFamily="34" charset="0"/>
              </a:rPr>
              <a:t>, shows children taking part in the “Mirror Self-Recognition Task,” and discusses the results </a:t>
            </a:r>
          </a:p>
        </p:txBody>
      </p:sp>
    </p:spTree>
    <p:extLst>
      <p:ext uri="{BB962C8B-B14F-4D97-AF65-F5344CB8AC3E}">
        <p14:creationId xmlns:p14="http://schemas.microsoft.com/office/powerpoint/2010/main" val="2481953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929147" y="151002"/>
            <a:ext cx="10109973" cy="56353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endParaRPr lang="en-US" sz="2000" b="1" dirty="0">
              <a:latin typeface="Arial" panose="020B0604020202020204" pitchFamily="34" charset="0"/>
              <a:cs typeface="Arial" panose="020B0604020202020204" pitchFamily="34" charset="0"/>
            </a:endParaRPr>
          </a:p>
        </p:txBody>
      </p:sp>
      <p:sp>
        <p:nvSpPr>
          <p:cNvPr id="4" name="TextBox 3"/>
          <p:cNvSpPr txBox="1"/>
          <p:nvPr/>
        </p:nvSpPr>
        <p:spPr>
          <a:xfrm>
            <a:off x="3054645" y="6110168"/>
            <a:ext cx="5858976"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6. </a:t>
            </a:r>
            <a:r>
              <a:rPr lang="en-US" sz="1000" u="sng" dirty="0">
                <a:latin typeface="Arial" panose="020B0604020202020204" pitchFamily="34" charset="0"/>
                <a:cs typeface="Arial" panose="020B0604020202020204" pitchFamily="34" charset="0"/>
                <a:hlinkClick r:id="rId2"/>
              </a:rPr>
              <a:t>Children’s Development </a:t>
            </a:r>
            <a:r>
              <a:rPr lang="en-US" sz="1000" dirty="0">
                <a:latin typeface="Arial" panose="020B0604020202020204" pitchFamily="34" charset="0"/>
                <a:cs typeface="Arial" panose="020B0604020202020204" pitchFamily="34" charset="0"/>
                <a:hlinkClick r:id="rId2"/>
              </a:rPr>
              <a:t> </a:t>
            </a:r>
            <a:r>
              <a:rPr lang="en-US" sz="1000" dirty="0">
                <a:latin typeface="Arial" panose="020B0604020202020204" pitchFamily="34" charset="0"/>
                <a:cs typeface="Arial" panose="020B0604020202020204" pitchFamily="34" charset="0"/>
              </a:rPr>
              <a:t>by Ana R. Leon is licensed under  </a:t>
            </a:r>
            <a:r>
              <a:rPr lang="en-US" sz="1000" u="sng" dirty="0">
                <a:latin typeface="Arial" panose="020B0604020202020204" pitchFamily="34" charset="0"/>
                <a:cs typeface="Arial" panose="020B0604020202020204" pitchFamily="34" charset="0"/>
                <a:hlinkClick r:id="rId3"/>
              </a:rPr>
              <a:t>CC BY 4.0</a:t>
            </a:r>
            <a:r>
              <a:rPr lang="en-US" sz="1000" dirty="0">
                <a:latin typeface="Arial" panose="020B0604020202020204" pitchFamily="34" charset="0"/>
                <a:cs typeface="Arial" panose="020B0604020202020204" pitchFamily="34" charset="0"/>
              </a:rPr>
              <a:t> (modified by Maria Pagano)</a:t>
            </a:r>
          </a:p>
        </p:txBody>
      </p:sp>
      <p:sp>
        <p:nvSpPr>
          <p:cNvPr id="2" name="TextBox 1"/>
          <p:cNvSpPr txBox="1"/>
          <p:nvPr/>
        </p:nvSpPr>
        <p:spPr>
          <a:xfrm>
            <a:off x="1565162" y="200676"/>
            <a:ext cx="9369469"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Development of Self Concept in Preschoolers and School Aged Children</a:t>
            </a:r>
          </a:p>
        </p:txBody>
      </p:sp>
      <p:graphicFrame>
        <p:nvGraphicFramePr>
          <p:cNvPr id="8" name="Table 7"/>
          <p:cNvGraphicFramePr>
            <a:graphicFrameLocks noGrp="1"/>
          </p:cNvGraphicFramePr>
          <p:nvPr>
            <p:extLst>
              <p:ext uri="{D42A27DB-BD31-4B8C-83A1-F6EECF244321}">
                <p14:modId xmlns:p14="http://schemas.microsoft.com/office/powerpoint/2010/main" val="2055524203"/>
              </p:ext>
            </p:extLst>
          </p:nvPr>
        </p:nvGraphicFramePr>
        <p:xfrm>
          <a:off x="626688" y="830959"/>
          <a:ext cx="4180735" cy="4184946"/>
        </p:xfrm>
        <a:graphic>
          <a:graphicData uri="http://schemas.openxmlformats.org/drawingml/2006/table">
            <a:tbl>
              <a:tblPr firstRow="1" bandRow="1">
                <a:tableStyleId>{5C22544A-7EE6-4342-B048-85BDC9FD1C3A}</a:tableStyleId>
              </a:tblPr>
              <a:tblGrid>
                <a:gridCol w="4180735">
                  <a:extLst>
                    <a:ext uri="{9D8B030D-6E8A-4147-A177-3AD203B41FA5}">
                      <a16:colId xmlns:a16="http://schemas.microsoft.com/office/drawing/2014/main" val="20000"/>
                    </a:ext>
                  </a:extLst>
                </a:gridCol>
              </a:tblGrid>
              <a:tr h="80166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i="0" kern="1200" dirty="0">
                          <a:solidFill>
                            <a:schemeClr val="lt1"/>
                          </a:solidFill>
                          <a:effectLst/>
                          <a:latin typeface="+mn-lt"/>
                          <a:ea typeface="+mn-ea"/>
                          <a:cs typeface="+mn-cs"/>
                        </a:rPr>
                        <a:t>Preschoolers Self Concept</a:t>
                      </a:r>
                    </a:p>
                    <a:p>
                      <a:endParaRPr lang="en-US" dirty="0"/>
                    </a:p>
                  </a:txBody>
                  <a:tcPr/>
                </a:tc>
                <a:extLst>
                  <a:ext uri="{0D108BD9-81ED-4DB2-BD59-A6C34878D82A}">
                    <a16:rowId xmlns:a16="http://schemas.microsoft.com/office/drawing/2014/main" val="10000"/>
                  </a:ext>
                </a:extLst>
              </a:tr>
              <a:tr h="1463039">
                <a:tc>
                  <a:txBody>
                    <a:bodyPr/>
                    <a:lstStyle/>
                    <a:p>
                      <a:pPr marL="285750" indent="-285750">
                        <a:buFont typeface="Wingdings" panose="05000000000000000000" pitchFamily="2" charset="2"/>
                        <a:buChar char="Ø"/>
                      </a:pPr>
                      <a:r>
                        <a:rPr lang="en-US" sz="1800" kern="1200" dirty="0">
                          <a:solidFill>
                            <a:schemeClr val="dk1"/>
                          </a:solidFill>
                          <a:effectLst/>
                          <a:latin typeface="+mn-lt"/>
                          <a:ea typeface="+mn-ea"/>
                          <a:cs typeface="+mn-cs"/>
                        </a:rPr>
                        <a:t>By the age of three or four, children begin to view themselves as separate and unique individuals capable of independent thoughts and actions.  For example, in striving to become </a:t>
                      </a:r>
                      <a:r>
                        <a:rPr lang="en-US" sz="1800" b="1" kern="1200" dirty="0">
                          <a:solidFill>
                            <a:schemeClr val="dk1"/>
                          </a:solidFill>
                          <a:effectLst/>
                          <a:latin typeface="+mn-lt"/>
                          <a:ea typeface="+mn-ea"/>
                          <a:cs typeface="+mn-cs"/>
                        </a:rPr>
                        <a:t>autonomous</a:t>
                      </a:r>
                      <a:r>
                        <a:rPr lang="en-US" sz="1800" kern="1200" dirty="0">
                          <a:solidFill>
                            <a:schemeClr val="dk1"/>
                          </a:solidFill>
                          <a:effectLst/>
                          <a:latin typeface="+mn-lt"/>
                          <a:ea typeface="+mn-ea"/>
                          <a:cs typeface="+mn-cs"/>
                        </a:rPr>
                        <a:t> a 4-year-old may insist on dressing themselves.  </a:t>
                      </a:r>
                    </a:p>
                    <a:p>
                      <a:pPr marL="285750" indent="-285750">
                        <a:buFont typeface="Wingdings" panose="05000000000000000000" pitchFamily="2" charset="2"/>
                        <a:buChar char="Ø"/>
                      </a:pPr>
                      <a:endParaRPr lang="en-US" sz="1800" kern="1200" dirty="0">
                        <a:solidFill>
                          <a:schemeClr val="dk1"/>
                        </a:solidFill>
                        <a:effectLst/>
                        <a:latin typeface="+mn-lt"/>
                        <a:ea typeface="+mn-ea"/>
                        <a:cs typeface="+mn-cs"/>
                      </a:endParaRPr>
                    </a:p>
                    <a:p>
                      <a:pPr marL="285750" indent="-285750">
                        <a:buFont typeface="Wingdings" panose="05000000000000000000" pitchFamily="2" charset="2"/>
                        <a:buChar char="Ø"/>
                      </a:pPr>
                      <a:r>
                        <a:rPr lang="en-US" sz="1800" kern="1200" dirty="0">
                          <a:solidFill>
                            <a:schemeClr val="dk1"/>
                          </a:solidFill>
                          <a:effectLst/>
                          <a:latin typeface="+mn-lt"/>
                          <a:ea typeface="+mn-ea"/>
                          <a:cs typeface="+mn-cs"/>
                        </a:rPr>
                        <a:t>When describing themselves, preschoolers limit their descriptions to </a:t>
                      </a:r>
                      <a:r>
                        <a:rPr lang="en-US" sz="1800" i="1" kern="1200" dirty="0">
                          <a:solidFill>
                            <a:schemeClr val="dk1"/>
                          </a:solidFill>
                          <a:effectLst/>
                          <a:latin typeface="+mn-lt"/>
                          <a:ea typeface="+mn-ea"/>
                          <a:cs typeface="+mn-cs"/>
                        </a:rPr>
                        <a:t>concrete expressions </a:t>
                      </a:r>
                      <a:r>
                        <a:rPr lang="en-US" sz="1800" kern="1200" dirty="0">
                          <a:solidFill>
                            <a:schemeClr val="dk1"/>
                          </a:solidFill>
                          <a:effectLst/>
                          <a:latin typeface="+mn-lt"/>
                          <a:ea typeface="+mn-ea"/>
                          <a:cs typeface="+mn-cs"/>
                        </a:rPr>
                        <a:t>such as their physical attributes, age, and sex.</a:t>
                      </a:r>
                    </a:p>
                  </a:txBody>
                  <a:tcPr/>
                </a:tc>
                <a:extLst>
                  <a:ext uri="{0D108BD9-81ED-4DB2-BD59-A6C34878D82A}">
                    <a16:rowId xmlns:a16="http://schemas.microsoft.com/office/drawing/2014/main" val="10001"/>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131204186"/>
              </p:ext>
            </p:extLst>
          </p:nvPr>
        </p:nvGraphicFramePr>
        <p:xfrm>
          <a:off x="4993342" y="830959"/>
          <a:ext cx="6840070" cy="4937760"/>
        </p:xfrm>
        <a:graphic>
          <a:graphicData uri="http://schemas.openxmlformats.org/drawingml/2006/table">
            <a:tbl>
              <a:tblPr firstRow="1" bandRow="1">
                <a:tableStyleId>{5C22544A-7EE6-4342-B048-85BDC9FD1C3A}</a:tableStyleId>
              </a:tblPr>
              <a:tblGrid>
                <a:gridCol w="6840070">
                  <a:extLst>
                    <a:ext uri="{9D8B030D-6E8A-4147-A177-3AD203B41FA5}">
                      <a16:colId xmlns:a16="http://schemas.microsoft.com/office/drawing/2014/main" val="20000"/>
                    </a:ext>
                  </a:extLst>
                </a:gridCol>
              </a:tblGrid>
              <a:tr h="42588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i="0" kern="1200" dirty="0">
                          <a:solidFill>
                            <a:schemeClr val="lt1"/>
                          </a:solidFill>
                          <a:effectLst/>
                          <a:latin typeface="+mn-lt"/>
                          <a:ea typeface="+mn-ea"/>
                          <a:cs typeface="+mn-cs"/>
                        </a:rPr>
                        <a:t>School Age Children’s Self Concept</a:t>
                      </a:r>
                    </a:p>
                    <a:p>
                      <a:endParaRPr lang="en-US" dirty="0"/>
                    </a:p>
                  </a:txBody>
                  <a:tcPr/>
                </a:tc>
                <a:extLst>
                  <a:ext uri="{0D108BD9-81ED-4DB2-BD59-A6C34878D82A}">
                    <a16:rowId xmlns:a16="http://schemas.microsoft.com/office/drawing/2014/main" val="10000"/>
                  </a:ext>
                </a:extLst>
              </a:tr>
              <a:tr h="370840">
                <a:tc>
                  <a:txBody>
                    <a:bodyPr/>
                    <a:lstStyle/>
                    <a:p>
                      <a:pPr marL="285750" indent="-285750">
                        <a:buFont typeface="Wingdings" panose="05000000000000000000" pitchFamily="2" charset="2"/>
                        <a:buChar char="Ø"/>
                      </a:pPr>
                      <a:r>
                        <a:rPr lang="en-US" sz="1800" kern="1200" dirty="0">
                          <a:solidFill>
                            <a:schemeClr val="dk1"/>
                          </a:solidFill>
                          <a:effectLst/>
                          <a:latin typeface="+mn-lt"/>
                          <a:ea typeface="+mn-ea"/>
                          <a:cs typeface="+mn-cs"/>
                        </a:rPr>
                        <a:t>The period of middle childhood is a time where the child becomes less egocentric and more able to think about themselves in complex ways.  </a:t>
                      </a:r>
                    </a:p>
                    <a:p>
                      <a:pPr marL="285750" indent="-285750">
                        <a:buFont typeface="Wingdings" panose="05000000000000000000" pitchFamily="2" charset="2"/>
                        <a:buChar char="Ø"/>
                      </a:pPr>
                      <a:endParaRPr lang="en-US" sz="1800" kern="1200" dirty="0">
                        <a:solidFill>
                          <a:schemeClr val="dk1"/>
                        </a:solidFill>
                        <a:effectLst/>
                        <a:latin typeface="+mn-lt"/>
                        <a:ea typeface="+mn-ea"/>
                        <a:cs typeface="+mn-cs"/>
                      </a:endParaRPr>
                    </a:p>
                    <a:p>
                      <a:pPr marL="285750" indent="-285750">
                        <a:buFont typeface="Wingdings" panose="05000000000000000000" pitchFamily="2" charset="2"/>
                        <a:buChar char="Ø"/>
                      </a:pPr>
                      <a:r>
                        <a:rPr lang="en-US" sz="1800" kern="1200" dirty="0">
                          <a:solidFill>
                            <a:schemeClr val="dk1"/>
                          </a:solidFill>
                          <a:effectLst/>
                          <a:latin typeface="+mn-lt"/>
                          <a:ea typeface="+mn-ea"/>
                          <a:cs typeface="+mn-cs"/>
                        </a:rPr>
                        <a:t>According to Erikson, during this time children are very busy or industrious. They are constantly doing, planning, playing, getting together with friends, achieving. </a:t>
                      </a:r>
                    </a:p>
                    <a:p>
                      <a:pPr marL="285750" indent="-285750">
                        <a:buFont typeface="Wingdings" panose="05000000000000000000" pitchFamily="2" charset="2"/>
                        <a:buChar char="Ø"/>
                      </a:pPr>
                      <a:endParaRPr lang="en-US" sz="1800" kern="1200" dirty="0">
                        <a:solidFill>
                          <a:schemeClr val="dk1"/>
                        </a:solidFill>
                        <a:effectLst/>
                        <a:latin typeface="+mn-lt"/>
                        <a:ea typeface="+mn-ea"/>
                        <a:cs typeface="+mn-cs"/>
                      </a:endParaRPr>
                    </a:p>
                    <a:p>
                      <a:pPr marL="285750" indent="-285750">
                        <a:buFont typeface="Wingdings" panose="05000000000000000000" pitchFamily="2" charset="2"/>
                        <a:buChar char="Ø"/>
                      </a:pPr>
                      <a:r>
                        <a:rPr lang="en-US" dirty="0"/>
                        <a:t>They have a more realistic sense of self than do those in early childhood, and they better understand their strengths and weaknesses. </a:t>
                      </a:r>
                    </a:p>
                    <a:p>
                      <a:pPr marL="0" indent="0">
                        <a:buFont typeface="Wingdings" panose="05000000000000000000" pitchFamily="2" charset="2"/>
                        <a:buNone/>
                      </a:pPr>
                      <a:endParaRPr lang="en-US" sz="1800" kern="1200" dirty="0">
                        <a:solidFill>
                          <a:schemeClr val="dk1"/>
                        </a:solidFill>
                        <a:effectLst/>
                        <a:latin typeface="+mn-lt"/>
                        <a:ea typeface="+mn-ea"/>
                        <a:cs typeface="+mn-cs"/>
                      </a:endParaRPr>
                    </a:p>
                    <a:p>
                      <a:pPr marL="285750" indent="-285750">
                        <a:buFont typeface="Wingdings" panose="05000000000000000000" pitchFamily="2" charset="2"/>
                        <a:buChar char="Ø"/>
                      </a:pPr>
                      <a:r>
                        <a:rPr lang="en-US" sz="1800" kern="1200" dirty="0">
                          <a:solidFill>
                            <a:schemeClr val="dk1"/>
                          </a:solidFill>
                          <a:effectLst/>
                          <a:latin typeface="+mn-lt"/>
                          <a:ea typeface="+mn-ea"/>
                          <a:cs typeface="+mn-cs"/>
                        </a:rPr>
                        <a:t>This is a time when they are gaining a sense of how they measure up when compared with friends. They will either get a sense of </a:t>
                      </a:r>
                      <a:r>
                        <a:rPr lang="en-US" sz="1800" b="1" kern="1200" dirty="0">
                          <a:solidFill>
                            <a:schemeClr val="dk1"/>
                          </a:solidFill>
                          <a:effectLst/>
                          <a:latin typeface="+mn-lt"/>
                          <a:ea typeface="+mn-ea"/>
                          <a:cs typeface="+mn-cs"/>
                        </a:rPr>
                        <a:t>confidence</a:t>
                      </a:r>
                      <a:r>
                        <a:rPr lang="en-US" sz="1800" kern="1200" dirty="0">
                          <a:solidFill>
                            <a:schemeClr val="dk1"/>
                          </a:solidFill>
                          <a:effectLst/>
                          <a:latin typeface="+mn-lt"/>
                          <a:ea typeface="+mn-ea"/>
                          <a:cs typeface="+mn-cs"/>
                        </a:rPr>
                        <a:t> for future challenges or a sense of </a:t>
                      </a:r>
                      <a:r>
                        <a:rPr lang="en-US" sz="1800" b="1" kern="1200" dirty="0">
                          <a:solidFill>
                            <a:schemeClr val="dk1"/>
                          </a:solidFill>
                          <a:effectLst/>
                          <a:latin typeface="+mn-lt"/>
                          <a:ea typeface="+mn-ea"/>
                          <a:cs typeface="+mn-cs"/>
                        </a:rPr>
                        <a:t>inferiority</a:t>
                      </a:r>
                      <a:r>
                        <a:rPr lang="en-US" sz="1800" kern="1200" dirty="0">
                          <a:solidFill>
                            <a:schemeClr val="dk1"/>
                          </a:solidFill>
                          <a:effectLst/>
                          <a:latin typeface="+mn-lt"/>
                          <a:ea typeface="+mn-ea"/>
                          <a:cs typeface="+mn-cs"/>
                        </a:rPr>
                        <a:t>.</a:t>
                      </a:r>
                      <a:endParaRPr lang="en-US" dirty="0"/>
                    </a:p>
                  </a:txBody>
                  <a:tcPr/>
                </a:tc>
                <a:extLst>
                  <a:ext uri="{0D108BD9-81ED-4DB2-BD59-A6C34878D82A}">
                    <a16:rowId xmlns:a16="http://schemas.microsoft.com/office/drawing/2014/main" val="10001"/>
                  </a:ext>
                </a:extLst>
              </a:tr>
            </a:tbl>
          </a:graphicData>
        </a:graphic>
      </p:graphicFrame>
      <p:sp>
        <p:nvSpPr>
          <p:cNvPr id="11" name="TextBox 10"/>
          <p:cNvSpPr txBox="1"/>
          <p:nvPr/>
        </p:nvSpPr>
        <p:spPr>
          <a:xfrm>
            <a:off x="10660056" y="5482382"/>
            <a:ext cx="313151" cy="276999"/>
          </a:xfrm>
          <a:prstGeom prst="rect">
            <a:avLst/>
          </a:prstGeom>
          <a:noFill/>
        </p:spPr>
        <p:txBody>
          <a:bodyPr wrap="square" rtlCol="0">
            <a:spAutoFit/>
          </a:bodyPr>
          <a:lstStyle/>
          <a:p>
            <a:r>
              <a:rPr lang="en-US" baseline="30000" dirty="0"/>
              <a:t>6</a:t>
            </a:r>
          </a:p>
        </p:txBody>
      </p:sp>
      <p:sp>
        <p:nvSpPr>
          <p:cNvPr id="3" name="TextBox 2">
            <a:extLst>
              <a:ext uri="{FF2B5EF4-FFF2-40B4-BE49-F238E27FC236}">
                <a16:creationId xmlns:a16="http://schemas.microsoft.com/office/drawing/2014/main" id="{646F6309-EA9A-261B-0D4B-6080E72532E8}"/>
              </a:ext>
            </a:extLst>
          </p:cNvPr>
          <p:cNvSpPr txBox="1"/>
          <p:nvPr/>
        </p:nvSpPr>
        <p:spPr>
          <a:xfrm>
            <a:off x="818290" y="5091483"/>
            <a:ext cx="3797530"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4"/>
              </a:rPr>
              <a:t>Self Concept.Mov</a:t>
            </a:r>
            <a:r>
              <a:rPr lang="en-US" sz="1200" dirty="0">
                <a:latin typeface="Arial" panose="020B0604020202020204" pitchFamily="34" charset="0"/>
                <a:cs typeface="Arial" panose="020B0604020202020204" pitchFamily="34" charset="0"/>
              </a:rPr>
              <a:t>, shows examples of how two preschool and five middle-school children perceive themselves. </a:t>
            </a:r>
          </a:p>
        </p:txBody>
      </p:sp>
    </p:spTree>
    <p:extLst>
      <p:ext uri="{BB962C8B-B14F-4D97-AF65-F5344CB8AC3E}">
        <p14:creationId xmlns:p14="http://schemas.microsoft.com/office/powerpoint/2010/main" val="1287266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2362646" y="0"/>
            <a:ext cx="7466708" cy="430887"/>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Development of Self Concept:  Self-Esteem and Self-Efficacy</a:t>
            </a:r>
          </a:p>
        </p:txBody>
      </p:sp>
      <p:sp>
        <p:nvSpPr>
          <p:cNvPr id="3" name="TextBox 2"/>
          <p:cNvSpPr txBox="1"/>
          <p:nvPr/>
        </p:nvSpPr>
        <p:spPr>
          <a:xfrm>
            <a:off x="56745" y="445109"/>
            <a:ext cx="9299691" cy="5180905"/>
          </a:xfrm>
          <a:prstGeom prst="rect">
            <a:avLst/>
          </a:prstGeom>
          <a:solidFill>
            <a:schemeClr val="accent1">
              <a:lumMod val="20000"/>
              <a:lumOff val="80000"/>
            </a:schemeClr>
          </a:solidFill>
          <a:ln w="28575">
            <a:solidFill>
              <a:schemeClr val="accent1">
                <a:lumMod val="50000"/>
              </a:schemeClr>
            </a:solidFill>
          </a:ln>
        </p:spPr>
        <p:txBody>
          <a:bodyPr wrap="square" rtlCol="0">
            <a:spAutoFit/>
          </a:bodyPr>
          <a:lstStyle/>
          <a:p>
            <a:r>
              <a:rPr lang="en-US" sz="1600" b="1" i="1" dirty="0"/>
              <a:t>Self-Esteem</a:t>
            </a:r>
            <a:endParaRPr lang="en-US" sz="1600" b="1" dirty="0"/>
          </a:p>
          <a:p>
            <a:r>
              <a:rPr lang="en-US" sz="1600" dirty="0"/>
              <a:t>Self-Esteem is defined as an evaluation of one’s identity.  Internalizing others’ appraisals and creating social comparison affect children’s self-esteem. If there is a discrepancy between how children view themselves and what they consider to be their ideal selves, their self-esteem can be negatively affected.  </a:t>
            </a:r>
            <a:r>
              <a:rPr lang="en-US" sz="1600" baseline="30000" dirty="0"/>
              <a:t>14</a:t>
            </a:r>
          </a:p>
          <a:p>
            <a:endParaRPr lang="en-US" sz="1600" baseline="30000" dirty="0"/>
          </a:p>
          <a:p>
            <a:r>
              <a:rPr lang="en-US" sz="1600" b="1" i="1" dirty="0"/>
              <a:t>Self-Efficacy</a:t>
            </a:r>
          </a:p>
          <a:p>
            <a:r>
              <a:rPr lang="en-US" sz="1600" dirty="0"/>
              <a:t>Self-efficacy </a:t>
            </a:r>
            <a:r>
              <a:rPr lang="en-US" sz="1600" b="1" dirty="0"/>
              <a:t>i</a:t>
            </a:r>
            <a:r>
              <a:rPr lang="en-US" sz="1600" dirty="0"/>
              <a:t>s the belief that you are capable of carrying out a specific task or of reaching a specific goal (Bandura, 1977, 1986, 1997). </a:t>
            </a:r>
          </a:p>
          <a:p>
            <a:endParaRPr lang="en-US" sz="1600" dirty="0"/>
          </a:p>
          <a:p>
            <a:pPr marL="285750" indent="-285750">
              <a:buFont typeface="Wingdings" panose="05000000000000000000" pitchFamily="2" charset="2"/>
              <a:buChar char="Ø"/>
            </a:pPr>
            <a:r>
              <a:rPr lang="en-US" sz="1600" dirty="0"/>
              <a:t>Large discrepancies between self-efficacy and ability can create motivational problems. If a student believes that he or she can solve mathematical problems, then the student is more likely to attempt the mathematics homework that the teacher assigns. However, If a student believes that he or she is incapable of math, then the student is less likely to attempt the math homework regardless of the student's actual ability in math. </a:t>
            </a:r>
          </a:p>
          <a:p>
            <a:pPr marL="285750" indent="-285750">
              <a:buFont typeface="Arial" panose="020B0604020202020204" pitchFamily="34" charset="0"/>
              <a:buChar char="•"/>
            </a:pPr>
            <a:endParaRPr lang="en-US" sz="1600" dirty="0"/>
          </a:p>
          <a:p>
            <a:pPr marL="285750" indent="-285750">
              <a:buFont typeface="Wingdings" panose="05000000000000000000" pitchFamily="2" charset="2"/>
              <a:buChar char="Ø"/>
            </a:pPr>
            <a:r>
              <a:rPr lang="en-US" sz="1600" dirty="0"/>
              <a:t>It is possible to have either too much or too little self-efficacy, and according to Bandura (1997) the optimum level seems to be either at, or slightly above, true ability.</a:t>
            </a:r>
          </a:p>
          <a:p>
            <a:pPr marL="285750" indent="-285750">
              <a:buFont typeface="Arial" panose="020B0604020202020204" pitchFamily="34" charset="0"/>
              <a:buChar char="•"/>
            </a:pPr>
            <a:endParaRPr lang="en-US" sz="1600" dirty="0"/>
          </a:p>
          <a:p>
            <a:pPr marL="285750" indent="-285750">
              <a:buFont typeface="Wingdings" panose="05000000000000000000" pitchFamily="2" charset="2"/>
              <a:buChar char="Ø"/>
            </a:pPr>
            <a:r>
              <a:rPr lang="en-US" sz="1600" dirty="0"/>
              <a:t>If a person’s sense of self-efficacy is very low, he or she can develop </a:t>
            </a:r>
            <a:r>
              <a:rPr lang="en-US" sz="1600" b="1" dirty="0"/>
              <a:t>learned helplessness</a:t>
            </a:r>
            <a:r>
              <a:rPr lang="en-US" sz="1600" dirty="0"/>
              <a:t>, a perception of complete lack of control in mastering a task.  Learned Helplessness is similar to depression, a pervasive feeling of apathy and a belief that effort makes no difference and does not lead to success. </a:t>
            </a:r>
            <a:r>
              <a:rPr lang="en-US" sz="1600" baseline="30000" dirty="0"/>
              <a:t>15</a:t>
            </a:r>
          </a:p>
        </p:txBody>
      </p:sp>
      <p:sp>
        <p:nvSpPr>
          <p:cNvPr id="4" name="TextBox 3"/>
          <p:cNvSpPr txBox="1"/>
          <p:nvPr/>
        </p:nvSpPr>
        <p:spPr>
          <a:xfrm>
            <a:off x="393872" y="5771484"/>
            <a:ext cx="8625435"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14. </a:t>
            </a:r>
            <a:r>
              <a:rPr lang="en-US" sz="800" u="sng" dirty="0">
                <a:latin typeface="Arial" panose="020B0604020202020204" pitchFamily="34" charset="0"/>
                <a:cs typeface="Arial" panose="020B0604020202020204" pitchFamily="34" charset="0"/>
                <a:hlinkClick r:id="rId2"/>
              </a:rPr>
              <a:t>Lifespan Development: A Psychological Perspective</a:t>
            </a:r>
            <a:r>
              <a:rPr lang="en-US" sz="800" dirty="0">
                <a:latin typeface="Arial" panose="020B0604020202020204" pitchFamily="34" charset="0"/>
                <a:cs typeface="Arial" panose="020B0604020202020204" pitchFamily="34" charset="0"/>
              </a:rPr>
              <a:t> by Martha </a:t>
            </a:r>
            <a:r>
              <a:rPr lang="en-US" sz="800" dirty="0" err="1">
                <a:latin typeface="Arial" panose="020B0604020202020204" pitchFamily="34" charset="0"/>
                <a:cs typeface="Arial" panose="020B0604020202020204" pitchFamily="34" charset="0"/>
              </a:rPr>
              <a:t>Lally</a:t>
            </a:r>
            <a:r>
              <a:rPr lang="en-US" sz="800" dirty="0">
                <a:latin typeface="Arial" panose="020B0604020202020204" pitchFamily="34" charset="0"/>
                <a:cs typeface="Arial" panose="020B0604020202020204" pitchFamily="34" charset="0"/>
              </a:rPr>
              <a:t> and Suzanne Valentine-French is licensed under </a:t>
            </a:r>
            <a:r>
              <a:rPr lang="en-US" sz="800" u="sng" dirty="0">
                <a:latin typeface="Arial" panose="020B0604020202020204" pitchFamily="34" charset="0"/>
                <a:cs typeface="Arial" panose="020B0604020202020204" pitchFamily="34" charset="0"/>
                <a:hlinkClick r:id="rId3"/>
              </a:rPr>
              <a:t>CC BY-NC-SA 3.0</a:t>
            </a:r>
            <a:endParaRPr lang="en-US" sz="800" dirty="0">
              <a:latin typeface="Arial" panose="020B0604020202020204" pitchFamily="34" charset="0"/>
              <a:cs typeface="Arial" panose="020B0604020202020204" pitchFamily="34" charset="0"/>
            </a:endParaRPr>
          </a:p>
          <a:p>
            <a:r>
              <a:rPr lang="en-US" sz="800" dirty="0">
                <a:latin typeface="Arial" panose="020B0604020202020204" pitchFamily="34" charset="0"/>
                <a:cs typeface="Arial" panose="020B0604020202020204" pitchFamily="34" charset="0"/>
              </a:rPr>
              <a:t> 15. </a:t>
            </a:r>
            <a:r>
              <a:rPr lang="en-US" sz="800" u="sng" dirty="0">
                <a:latin typeface="Arial" panose="020B0604020202020204" pitchFamily="34" charset="0"/>
                <a:cs typeface="Arial" panose="020B0604020202020204" pitchFamily="34" charset="0"/>
                <a:hlinkClick r:id="rId4"/>
              </a:rPr>
              <a:t>  Child Development – Unit 5: Theories (Part II)</a:t>
            </a:r>
            <a:r>
              <a:rPr lang="en-US" sz="800" dirty="0">
                <a:latin typeface="Arial" panose="020B0604020202020204" pitchFamily="34" charset="0"/>
                <a:cs typeface="Arial" panose="020B0604020202020204" pitchFamily="34" charset="0"/>
              </a:rPr>
              <a:t> by </a:t>
            </a:r>
            <a:r>
              <a:rPr lang="en-US" sz="800" u="sng" dirty="0">
                <a:latin typeface="Arial" panose="020B0604020202020204" pitchFamily="34" charset="0"/>
                <a:cs typeface="Arial" panose="020B0604020202020204" pitchFamily="34" charset="0"/>
                <a:hlinkClick r:id="rId5"/>
              </a:rPr>
              <a:t>Lumen Learning</a:t>
            </a:r>
            <a:r>
              <a:rPr lang="en-US" sz="800" dirty="0">
                <a:latin typeface="Arial" panose="020B0604020202020204" pitchFamily="34" charset="0"/>
                <a:cs typeface="Arial" panose="020B0604020202020204" pitchFamily="34" charset="0"/>
              </a:rPr>
              <a:t> references </a:t>
            </a:r>
            <a:r>
              <a:rPr lang="en-US" sz="800" u="sng" dirty="0">
                <a:latin typeface="Arial" panose="020B0604020202020204" pitchFamily="34" charset="0"/>
                <a:cs typeface="Arial" panose="020B0604020202020204" pitchFamily="34" charset="0"/>
                <a:hlinkClick r:id="rId6"/>
              </a:rPr>
              <a:t>Educational Psychology</a:t>
            </a:r>
            <a:r>
              <a:rPr lang="en-US" sz="800" dirty="0">
                <a:latin typeface="Arial" panose="020B0604020202020204" pitchFamily="34" charset="0"/>
                <a:cs typeface="Arial" panose="020B0604020202020204" pitchFamily="34" charset="0"/>
              </a:rPr>
              <a:t> by Kelvin Seifert and Rosemary Sutton, licensed under </a:t>
            </a:r>
            <a:r>
              <a:rPr lang="en-US" sz="800" u="sng" dirty="0">
                <a:latin typeface="Arial" panose="020B0604020202020204" pitchFamily="34" charset="0"/>
                <a:cs typeface="Arial" panose="020B0604020202020204" pitchFamily="34" charset="0"/>
                <a:hlinkClick r:id="rId7"/>
              </a:rPr>
              <a:t>CC BY 4.0</a:t>
            </a:r>
          </a:p>
          <a:p>
            <a:r>
              <a:rPr lang="en-US" sz="800" dirty="0">
                <a:latin typeface="Arial" panose="020B0604020202020204" pitchFamily="34" charset="0"/>
                <a:cs typeface="Arial" panose="020B0604020202020204" pitchFamily="34" charset="0"/>
              </a:rPr>
              <a:t>16.   </a:t>
            </a:r>
            <a:r>
              <a:rPr lang="en-US" sz="800" u="sng" dirty="0">
                <a:latin typeface="Arial" panose="020B0604020202020204" pitchFamily="34" charset="0"/>
                <a:cs typeface="Arial" panose="020B0604020202020204" pitchFamily="34" charset="0"/>
              </a:rPr>
              <a:t> </a:t>
            </a:r>
            <a:r>
              <a:rPr lang="en-US" sz="800" dirty="0">
                <a:latin typeface="Arial" panose="020B0604020202020204" pitchFamily="34" charset="0"/>
                <a:cs typeface="Arial" panose="020B0604020202020204" pitchFamily="34" charset="0"/>
              </a:rPr>
              <a:t> </a:t>
            </a:r>
            <a:r>
              <a:rPr lang="en-US" sz="800" dirty="0">
                <a:latin typeface="Arial" panose="020B0604020202020204" pitchFamily="34" charset="0"/>
                <a:cs typeface="Arial" panose="020B0604020202020204" pitchFamily="34" charset="0"/>
                <a:hlinkClick r:id="rId8"/>
              </a:rPr>
              <a:t>Image retrieved from Pexels.com</a:t>
            </a:r>
            <a:r>
              <a:rPr lang="en-US" sz="800" dirty="0">
                <a:latin typeface="Arial" panose="020B0604020202020204" pitchFamily="34" charset="0"/>
                <a:cs typeface="Arial" panose="020B0604020202020204" pitchFamily="34" charset="0"/>
              </a:rPr>
              <a:t>  is licensed under   </a:t>
            </a:r>
            <a:r>
              <a:rPr lang="en-US" sz="800" u="sng" dirty="0">
                <a:latin typeface="Arial" panose="020B0604020202020204" pitchFamily="34" charset="0"/>
                <a:cs typeface="Arial" panose="020B0604020202020204" pitchFamily="34" charset="0"/>
                <a:hlinkClick r:id="rId9"/>
              </a:rPr>
              <a:t>CC0.</a:t>
            </a:r>
            <a:endParaRPr lang="en-US" sz="800" dirty="0">
              <a:latin typeface="Arial" panose="020B0604020202020204" pitchFamily="34" charset="0"/>
              <a:cs typeface="Arial" panose="020B0604020202020204" pitchFamily="34" charset="0"/>
            </a:endParaRPr>
          </a:p>
        </p:txBody>
      </p:sp>
      <p:pic>
        <p:nvPicPr>
          <p:cNvPr id="4098" name="Picture 2" descr="Close-up of Teenage Girl"/>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651959" y="3431454"/>
            <a:ext cx="2151121" cy="219456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9541264" y="5641035"/>
            <a:ext cx="2433576" cy="3693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Learned helplessness  can arise from low self-efficacy. </a:t>
            </a:r>
            <a:r>
              <a:rPr lang="en-US" sz="900" baseline="30000" dirty="0">
                <a:latin typeface="Arial" panose="020B0604020202020204" pitchFamily="34" charset="0"/>
                <a:cs typeface="Arial" panose="020B0604020202020204" pitchFamily="34" charset="0"/>
              </a:rPr>
              <a:t>16</a:t>
            </a:r>
          </a:p>
        </p:txBody>
      </p:sp>
      <p:pic>
        <p:nvPicPr>
          <p:cNvPr id="2" name="Picture 1">
            <a:extLst>
              <a:ext uri="{FF2B5EF4-FFF2-40B4-BE49-F238E27FC236}">
                <a16:creationId xmlns:a16="http://schemas.microsoft.com/office/drawing/2014/main" id="{8CA78F4C-23B8-8502-41FC-8F333A8F03E2}"/>
              </a:ext>
            </a:extLst>
          </p:cNvPr>
          <p:cNvPicPr>
            <a:picLocks noChangeAspect="1"/>
          </p:cNvPicPr>
          <p:nvPr/>
        </p:nvPicPr>
        <p:blipFill>
          <a:blip r:embed="rId11"/>
          <a:stretch>
            <a:fillRect/>
          </a:stretch>
        </p:blipFill>
        <p:spPr>
          <a:xfrm>
            <a:off x="9801689" y="445109"/>
            <a:ext cx="1851660" cy="2468880"/>
          </a:xfrm>
          <a:prstGeom prst="rect">
            <a:avLst/>
          </a:prstGeom>
        </p:spPr>
      </p:pic>
      <p:sp>
        <p:nvSpPr>
          <p:cNvPr id="8" name="TextBox 7">
            <a:extLst>
              <a:ext uri="{FF2B5EF4-FFF2-40B4-BE49-F238E27FC236}">
                <a16:creationId xmlns:a16="http://schemas.microsoft.com/office/drawing/2014/main" id="{12562205-B03A-E3D9-E917-436131866004}"/>
              </a:ext>
            </a:extLst>
          </p:cNvPr>
          <p:cNvSpPr txBox="1"/>
          <p:nvPr/>
        </p:nvSpPr>
        <p:spPr>
          <a:xfrm>
            <a:off x="9651959" y="2943628"/>
            <a:ext cx="2433576" cy="369332"/>
          </a:xfrm>
          <a:prstGeom prst="rect">
            <a:avLst/>
          </a:prstGeom>
          <a:noFill/>
        </p:spPr>
        <p:txBody>
          <a:bodyPr wrap="square">
            <a:spAutoFit/>
          </a:bodyPr>
          <a:lstStyle/>
          <a:p>
            <a:r>
              <a:rPr lang="en-US" sz="900" dirty="0">
                <a:latin typeface="Arial" panose="020B0604020202020204" pitchFamily="34" charset="0"/>
                <a:cs typeface="Arial" panose="020B0604020202020204" pitchFamily="34" charset="0"/>
              </a:rPr>
              <a:t>Confidence builds self-esteem. (Image generated using Chat GPT Art Generator) </a:t>
            </a:r>
          </a:p>
        </p:txBody>
      </p:sp>
    </p:spTree>
    <p:extLst>
      <p:ext uri="{BB962C8B-B14F-4D97-AF65-F5344CB8AC3E}">
        <p14:creationId xmlns:p14="http://schemas.microsoft.com/office/powerpoint/2010/main" val="3534759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929143" y="-123179"/>
            <a:ext cx="10109973" cy="820945"/>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endParaRPr lang="en-US" sz="2000" dirty="0">
              <a:latin typeface="+mn-lt"/>
            </a:endParaRPr>
          </a:p>
        </p:txBody>
      </p:sp>
      <p:sp>
        <p:nvSpPr>
          <p:cNvPr id="4" name="TextBox 3"/>
          <p:cNvSpPr txBox="1"/>
          <p:nvPr/>
        </p:nvSpPr>
        <p:spPr>
          <a:xfrm>
            <a:off x="350727" y="5850367"/>
            <a:ext cx="10688389"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19.  </a:t>
            </a:r>
            <a:r>
              <a:rPr lang="en-US" sz="1000" u="sng" dirty="0">
                <a:latin typeface="Arial" panose="020B0604020202020204" pitchFamily="34" charset="0"/>
                <a:cs typeface="Arial" panose="020B0604020202020204" pitchFamily="34" charset="0"/>
                <a:hlinkClick r:id="rId2"/>
              </a:rPr>
              <a:t>  Child Growth and Development: An Open Educational Resources Publication by College of the Canyons</a:t>
            </a:r>
            <a:r>
              <a:rPr lang="en-US" sz="1000" dirty="0">
                <a:latin typeface="Arial" panose="020B0604020202020204" pitchFamily="34" charset="0"/>
                <a:cs typeface="Arial" panose="020B0604020202020204" pitchFamily="34" charset="0"/>
              </a:rPr>
              <a:t> by Jennifer Paris, Antoinette Ricardo, and Dawn Richmond is licensed under </a:t>
            </a:r>
            <a:r>
              <a:rPr lang="en-US" sz="1000" u="sng" dirty="0">
                <a:latin typeface="Arial" panose="020B0604020202020204" pitchFamily="34" charset="0"/>
                <a:cs typeface="Arial" panose="020B0604020202020204" pitchFamily="34" charset="0"/>
                <a:hlinkClick r:id="rId3"/>
              </a:rPr>
              <a:t>CC BY 4.0</a:t>
            </a:r>
            <a:r>
              <a:rPr lang="en-US" sz="1000" dirty="0">
                <a:latin typeface="Arial" panose="020B0604020202020204" pitchFamily="34" charset="0"/>
                <a:cs typeface="Arial" panose="020B0604020202020204" pitchFamily="34" charset="0"/>
              </a:rPr>
              <a:t> </a:t>
            </a:r>
          </a:p>
        </p:txBody>
      </p:sp>
      <p:sp>
        <p:nvSpPr>
          <p:cNvPr id="10" name="TextBox 9"/>
          <p:cNvSpPr txBox="1"/>
          <p:nvPr/>
        </p:nvSpPr>
        <p:spPr>
          <a:xfrm>
            <a:off x="11837096" y="6227200"/>
            <a:ext cx="435252" cy="276999"/>
          </a:xfrm>
          <a:prstGeom prst="rect">
            <a:avLst/>
          </a:prstGeom>
          <a:noFill/>
        </p:spPr>
        <p:txBody>
          <a:bodyPr wrap="square" rtlCol="0">
            <a:spAutoFit/>
          </a:bodyPr>
          <a:lstStyle/>
          <a:p>
            <a:r>
              <a:rPr lang="en-US" baseline="30000" dirty="0"/>
              <a:t>12</a:t>
            </a:r>
          </a:p>
        </p:txBody>
      </p:sp>
      <p:sp>
        <p:nvSpPr>
          <p:cNvPr id="11" name="TextBox 10"/>
          <p:cNvSpPr txBox="1"/>
          <p:nvPr/>
        </p:nvSpPr>
        <p:spPr>
          <a:xfrm>
            <a:off x="6112701" y="5711868"/>
            <a:ext cx="5348614" cy="369332"/>
          </a:xfrm>
          <a:prstGeom prst="rect">
            <a:avLst/>
          </a:prstGeom>
          <a:noFill/>
        </p:spPr>
        <p:txBody>
          <a:bodyPr wrap="square" rtlCol="0">
            <a:spAutoFit/>
          </a:bodyPr>
          <a:lstStyle/>
          <a:p>
            <a:endParaRPr lang="en-US" dirty="0"/>
          </a:p>
        </p:txBody>
      </p:sp>
      <p:sp>
        <p:nvSpPr>
          <p:cNvPr id="3" name="TextBox 2"/>
          <p:cNvSpPr txBox="1"/>
          <p:nvPr/>
        </p:nvSpPr>
        <p:spPr>
          <a:xfrm>
            <a:off x="3558686" y="216784"/>
            <a:ext cx="4850886"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Theories of Gender Development</a:t>
            </a:r>
          </a:p>
        </p:txBody>
      </p:sp>
      <p:graphicFrame>
        <p:nvGraphicFramePr>
          <p:cNvPr id="13" name="TextBox 7">
            <a:extLst>
              <a:ext uri="{FF2B5EF4-FFF2-40B4-BE49-F238E27FC236}">
                <a16:creationId xmlns:a16="http://schemas.microsoft.com/office/drawing/2014/main" id="{83CF875A-1322-8379-B0D0-C2891FC9E5D8}"/>
              </a:ext>
            </a:extLst>
          </p:cNvPr>
          <p:cNvGraphicFramePr/>
          <p:nvPr>
            <p:extLst>
              <p:ext uri="{D42A27DB-BD31-4B8C-83A1-F6EECF244321}">
                <p14:modId xmlns:p14="http://schemas.microsoft.com/office/powerpoint/2010/main" val="394453283"/>
              </p:ext>
            </p:extLst>
          </p:nvPr>
        </p:nvGraphicFramePr>
        <p:xfrm>
          <a:off x="717364" y="837202"/>
          <a:ext cx="10533529" cy="40270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TextBox 1">
            <a:extLst>
              <a:ext uri="{FF2B5EF4-FFF2-40B4-BE49-F238E27FC236}">
                <a16:creationId xmlns:a16="http://schemas.microsoft.com/office/drawing/2014/main" id="{3D3B3F89-3D3E-7076-3A4E-8B4E018B9571}"/>
              </a:ext>
            </a:extLst>
          </p:cNvPr>
          <p:cNvSpPr txBox="1"/>
          <p:nvPr/>
        </p:nvSpPr>
        <p:spPr>
          <a:xfrm>
            <a:off x="526533" y="4964266"/>
            <a:ext cx="10769855"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9"/>
              </a:rPr>
              <a:t>A Class That Turned Around Kids’ Assumptions of Gender Roles</a:t>
            </a:r>
            <a:r>
              <a:rPr lang="en-US" sz="1200" dirty="0">
                <a:latin typeface="Arial" panose="020B0604020202020204" pitchFamily="34" charset="0"/>
                <a:cs typeface="Arial" panose="020B0604020202020204" pitchFamily="34" charset="0"/>
              </a:rPr>
              <a:t>. Gender schemas can be pretty powerful and even change the way that we look at the world. Watch the look of surprise on these children’s faces. </a:t>
            </a:r>
          </a:p>
        </p:txBody>
      </p:sp>
    </p:spTree>
    <p:extLst>
      <p:ext uri="{BB962C8B-B14F-4D97-AF65-F5344CB8AC3E}">
        <p14:creationId xmlns:p14="http://schemas.microsoft.com/office/powerpoint/2010/main" val="3536943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929143" y="-123179"/>
            <a:ext cx="10109973" cy="820945"/>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endParaRPr lang="en-US" sz="2000" dirty="0">
              <a:latin typeface="+mn-lt"/>
            </a:endParaRPr>
          </a:p>
        </p:txBody>
      </p:sp>
      <p:sp>
        <p:nvSpPr>
          <p:cNvPr id="4" name="TextBox 3"/>
          <p:cNvSpPr txBox="1"/>
          <p:nvPr/>
        </p:nvSpPr>
        <p:spPr>
          <a:xfrm>
            <a:off x="104414" y="6334780"/>
            <a:ext cx="13428914" cy="523220"/>
          </a:xfrm>
          <a:prstGeom prst="rect">
            <a:avLst/>
          </a:prstGeom>
          <a:noFill/>
        </p:spPr>
        <p:txBody>
          <a:bodyPr wrap="square" rtlCol="0">
            <a:spAutoFit/>
          </a:bodyPr>
          <a:lstStyle/>
          <a:p>
            <a:endParaRPr lang="en-US" sz="800" dirty="0"/>
          </a:p>
          <a:p>
            <a:endParaRPr lang="en-US" sz="800" dirty="0"/>
          </a:p>
          <a:p>
            <a:endParaRPr lang="en-US" sz="1200" dirty="0"/>
          </a:p>
        </p:txBody>
      </p:sp>
      <p:sp>
        <p:nvSpPr>
          <p:cNvPr id="11" name="TextBox 10"/>
          <p:cNvSpPr txBox="1"/>
          <p:nvPr/>
        </p:nvSpPr>
        <p:spPr>
          <a:xfrm>
            <a:off x="6112701" y="5711868"/>
            <a:ext cx="5348614" cy="369332"/>
          </a:xfrm>
          <a:prstGeom prst="rect">
            <a:avLst/>
          </a:prstGeom>
          <a:noFill/>
        </p:spPr>
        <p:txBody>
          <a:bodyPr wrap="square" rtlCol="0">
            <a:spAutoFit/>
          </a:bodyPr>
          <a:lstStyle/>
          <a:p>
            <a:endParaRPr lang="en-US" dirty="0"/>
          </a:p>
        </p:txBody>
      </p:sp>
      <p:graphicFrame>
        <p:nvGraphicFramePr>
          <p:cNvPr id="13" name="Table 12"/>
          <p:cNvGraphicFramePr>
            <a:graphicFrameLocks noGrp="1"/>
          </p:cNvGraphicFramePr>
          <p:nvPr>
            <p:extLst>
              <p:ext uri="{D42A27DB-BD31-4B8C-83A1-F6EECF244321}">
                <p14:modId xmlns:p14="http://schemas.microsoft.com/office/powerpoint/2010/main" val="3075832936"/>
              </p:ext>
            </p:extLst>
          </p:nvPr>
        </p:nvGraphicFramePr>
        <p:xfrm>
          <a:off x="690394" y="743194"/>
          <a:ext cx="10844613" cy="3616960"/>
        </p:xfrm>
        <a:graphic>
          <a:graphicData uri="http://schemas.openxmlformats.org/drawingml/2006/table">
            <a:tbl>
              <a:tblPr firstRow="1" bandRow="1">
                <a:tableStyleId>{5940675A-B579-460E-94D1-54222C63F5DA}</a:tableStyleId>
              </a:tblPr>
              <a:tblGrid>
                <a:gridCol w="10844613">
                  <a:extLst>
                    <a:ext uri="{9D8B030D-6E8A-4147-A177-3AD203B41FA5}">
                      <a16:colId xmlns:a16="http://schemas.microsoft.com/office/drawing/2014/main" val="20000"/>
                    </a:ext>
                  </a:extLst>
                </a:gridCol>
              </a:tblGrid>
              <a:tr h="58042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u="sng" kern="1200" dirty="0">
                          <a:solidFill>
                            <a:schemeClr val="dk1"/>
                          </a:solidFill>
                          <a:effectLst/>
                        </a:rPr>
                        <a:t>Psychoanalytic Theories of Gender Development (Freud and Chodorow)</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b="1" u="sng" kern="1200" dirty="0">
                        <a:solidFill>
                          <a:schemeClr val="dk1"/>
                        </a:solidFill>
                        <a:effectLst/>
                      </a:endParaRPr>
                    </a:p>
                    <a:p>
                      <a:pPr marL="285750" marR="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800" b="1" kern="1200" dirty="0">
                          <a:solidFill>
                            <a:schemeClr val="dk1"/>
                          </a:solidFill>
                          <a:effectLst/>
                        </a:rPr>
                        <a:t>Freud</a:t>
                      </a:r>
                      <a:r>
                        <a:rPr lang="en-US" sz="1800" kern="1200" dirty="0">
                          <a:solidFill>
                            <a:schemeClr val="dk1"/>
                          </a:solidFill>
                          <a:effectLst/>
                        </a:rPr>
                        <a:t>: Believed that masculinity and femininity are learned as a resolution to the phallic stage, when the child learns to model their own behavior after the same-sexed parent.</a:t>
                      </a:r>
                    </a:p>
                    <a:p>
                      <a:pPr marL="285750" marR="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lang="en-US" sz="1800" kern="1200" dirty="0">
                        <a:solidFill>
                          <a:schemeClr val="dk1"/>
                        </a:solidFill>
                        <a:effectLst/>
                      </a:endParaRPr>
                    </a:p>
                    <a:p>
                      <a:pPr marL="285750" marR="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800" b="1" kern="1200" dirty="0">
                          <a:solidFill>
                            <a:schemeClr val="dk1"/>
                          </a:solidFill>
                          <a:effectLst/>
                        </a:rPr>
                        <a:t>Chodorow</a:t>
                      </a:r>
                      <a:r>
                        <a:rPr lang="en-US" sz="1800" kern="1200" dirty="0">
                          <a:solidFill>
                            <a:schemeClr val="dk1"/>
                          </a:solidFill>
                          <a:effectLst/>
                        </a:rPr>
                        <a:t>: Mothering promotes gender stereotypic behavior when mothers push their sons away too soon while keeping girls dependent.</a:t>
                      </a:r>
                    </a:p>
                  </a:txBody>
                  <a:tcPr>
                    <a:solidFill>
                      <a:schemeClr val="accent1">
                        <a:lumMod val="20000"/>
                        <a:lumOff val="80000"/>
                      </a:schemeClr>
                    </a:solidFill>
                  </a:tcPr>
                </a:tc>
                <a:extLst>
                  <a:ext uri="{0D108BD9-81ED-4DB2-BD59-A6C34878D82A}">
                    <a16:rowId xmlns:a16="http://schemas.microsoft.com/office/drawing/2014/main" val="10001"/>
                  </a:ext>
                </a:extLst>
              </a:tr>
              <a:tr h="24574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u="sng" kern="1200" dirty="0">
                          <a:solidFill>
                            <a:schemeClr val="dk1"/>
                          </a:solidFill>
                          <a:effectLst/>
                        </a:rPr>
                        <a:t>Social Learning Theory</a:t>
                      </a:r>
                    </a:p>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u="sng" kern="1200" dirty="0">
                        <a:solidFill>
                          <a:schemeClr val="dk1"/>
                        </a:solidFill>
                        <a:effectLst/>
                      </a:endParaRPr>
                    </a:p>
                    <a:p>
                      <a:pPr marL="285750" indent="-285750">
                        <a:buFont typeface="Wingdings" panose="05000000000000000000" pitchFamily="2" charset="2"/>
                        <a:buChar char="Ø"/>
                      </a:pPr>
                      <a:r>
                        <a:rPr lang="en-US" sz="1800" b="1" u="none" kern="1200" dirty="0">
                          <a:solidFill>
                            <a:schemeClr val="dk1"/>
                          </a:solidFill>
                          <a:effectLst/>
                        </a:rPr>
                        <a:t>Gender role socialization </a:t>
                      </a:r>
                      <a:r>
                        <a:rPr lang="en-US" sz="1800" kern="1200" dirty="0">
                          <a:solidFill>
                            <a:schemeClr val="dk1"/>
                          </a:solidFill>
                          <a:effectLst/>
                        </a:rPr>
                        <a:t>is a result of the ways in which parents, teachers, friends, schools, religious institutions, media and others send messages about what is acceptable or desirable behavior as males or females.  This socialization begins early.</a:t>
                      </a:r>
                      <a:endParaRPr lang="en-US" sz="1800" kern="1200" baseline="30000" dirty="0">
                        <a:solidFill>
                          <a:schemeClr val="dk1"/>
                        </a:solidFill>
                        <a:effectLst/>
                      </a:endParaRPr>
                    </a:p>
                    <a:p>
                      <a:pPr marL="0" indent="0">
                        <a:buFont typeface="Wingdings" panose="05000000000000000000" pitchFamily="2" charset="2"/>
                        <a:buNone/>
                      </a:pPr>
                      <a:endParaRPr lang="en-US" sz="1400" baseline="30000" dirty="0"/>
                    </a:p>
                  </a:txBody>
                  <a:tcPr>
                    <a:solidFill>
                      <a:schemeClr val="accent1">
                        <a:lumMod val="20000"/>
                        <a:lumOff val="80000"/>
                      </a:schemeClr>
                    </a:solidFill>
                  </a:tcPr>
                </a:tc>
                <a:extLst>
                  <a:ext uri="{0D108BD9-81ED-4DB2-BD59-A6C34878D82A}">
                    <a16:rowId xmlns:a16="http://schemas.microsoft.com/office/drawing/2014/main" val="10002"/>
                  </a:ext>
                </a:extLst>
              </a:tr>
            </a:tbl>
          </a:graphicData>
        </a:graphic>
      </p:graphicFrame>
      <p:sp>
        <p:nvSpPr>
          <p:cNvPr id="8" name="TextBox 7">
            <a:extLst>
              <a:ext uri="{FF2B5EF4-FFF2-40B4-BE49-F238E27FC236}">
                <a16:creationId xmlns:a16="http://schemas.microsoft.com/office/drawing/2014/main" id="{03A5B417-8A55-1A39-713E-5A82C899F3EB}"/>
              </a:ext>
            </a:extLst>
          </p:cNvPr>
          <p:cNvSpPr txBox="1"/>
          <p:nvPr/>
        </p:nvSpPr>
        <p:spPr>
          <a:xfrm>
            <a:off x="9476763" y="766680"/>
            <a:ext cx="348673" cy="369332"/>
          </a:xfrm>
          <a:prstGeom prst="rect">
            <a:avLst/>
          </a:prstGeom>
          <a:noFill/>
        </p:spPr>
        <p:txBody>
          <a:bodyPr wrap="square">
            <a:spAutoFit/>
          </a:bodyPr>
          <a:lstStyle/>
          <a:p>
            <a:r>
              <a:rPr lang="en-US" sz="1800" kern="1200" baseline="30000" dirty="0">
                <a:solidFill>
                  <a:schemeClr val="dk1"/>
                </a:solidFill>
                <a:effectLst/>
              </a:rPr>
              <a:t>20</a:t>
            </a:r>
            <a:endParaRPr lang="en-US" dirty="0"/>
          </a:p>
        </p:txBody>
      </p:sp>
      <p:sp>
        <p:nvSpPr>
          <p:cNvPr id="9" name="TextBox 8">
            <a:extLst>
              <a:ext uri="{FF2B5EF4-FFF2-40B4-BE49-F238E27FC236}">
                <a16:creationId xmlns:a16="http://schemas.microsoft.com/office/drawing/2014/main" id="{008977A8-1D04-DF03-68D5-9EF0664CE519}"/>
              </a:ext>
            </a:extLst>
          </p:cNvPr>
          <p:cNvSpPr txBox="1"/>
          <p:nvPr/>
        </p:nvSpPr>
        <p:spPr>
          <a:xfrm>
            <a:off x="7165107" y="2752810"/>
            <a:ext cx="348673" cy="369332"/>
          </a:xfrm>
          <a:prstGeom prst="rect">
            <a:avLst/>
          </a:prstGeom>
          <a:noFill/>
        </p:spPr>
        <p:txBody>
          <a:bodyPr wrap="square">
            <a:spAutoFit/>
          </a:bodyPr>
          <a:lstStyle/>
          <a:p>
            <a:r>
              <a:rPr lang="en-US" sz="1800" kern="1200" baseline="30000" dirty="0">
                <a:solidFill>
                  <a:schemeClr val="dk1"/>
                </a:solidFill>
                <a:effectLst/>
              </a:rPr>
              <a:t>21</a:t>
            </a:r>
            <a:endParaRPr lang="en-US" dirty="0"/>
          </a:p>
        </p:txBody>
      </p:sp>
      <p:sp>
        <p:nvSpPr>
          <p:cNvPr id="12" name="TextBox 11">
            <a:extLst>
              <a:ext uri="{FF2B5EF4-FFF2-40B4-BE49-F238E27FC236}">
                <a16:creationId xmlns:a16="http://schemas.microsoft.com/office/drawing/2014/main" id="{0C9FDD27-5DFA-7EE6-918B-CC32443EBD41}"/>
              </a:ext>
            </a:extLst>
          </p:cNvPr>
          <p:cNvSpPr txBox="1"/>
          <p:nvPr/>
        </p:nvSpPr>
        <p:spPr>
          <a:xfrm>
            <a:off x="3687258" y="196779"/>
            <a:ext cx="4850886"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Theories of Gender Development</a:t>
            </a:r>
          </a:p>
        </p:txBody>
      </p:sp>
      <p:sp>
        <p:nvSpPr>
          <p:cNvPr id="14" name="TextBox 13">
            <a:extLst>
              <a:ext uri="{FF2B5EF4-FFF2-40B4-BE49-F238E27FC236}">
                <a16:creationId xmlns:a16="http://schemas.microsoft.com/office/drawing/2014/main" id="{26EFFA2A-A625-A708-565E-7E7ED4C52C1F}"/>
              </a:ext>
            </a:extLst>
          </p:cNvPr>
          <p:cNvSpPr txBox="1"/>
          <p:nvPr/>
        </p:nvSpPr>
        <p:spPr>
          <a:xfrm>
            <a:off x="955249" y="4442111"/>
            <a:ext cx="10314901" cy="1569660"/>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1: </a:t>
            </a:r>
            <a:r>
              <a:rPr lang="en-US" sz="1200" dirty="0">
                <a:latin typeface="Arial" panose="020B0604020202020204" pitchFamily="34" charset="0"/>
                <a:cs typeface="Arial" panose="020B0604020202020204" pitchFamily="34" charset="0"/>
                <a:hlinkClick r:id="rId2"/>
              </a:rPr>
              <a:t>Psychodynamic Explanation of Gender Development</a:t>
            </a:r>
            <a:r>
              <a:rPr lang="en-US" sz="1200" dirty="0">
                <a:latin typeface="Arial" panose="020B0604020202020204" pitchFamily="34" charset="0"/>
                <a:cs typeface="Arial" panose="020B0604020202020204" pitchFamily="34" charset="0"/>
              </a:rPr>
              <a:t>: This first third of this video reviews Freud’s theory with a focus on the Oedipal stage, and the last third of the video concentrates on criticisms of Freud’s theory.  The middle-third, which discusses the psychodynamic explanation of gender development begins a timestamp 3:27 and ends at timestamp 6:02</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Video 2: </a:t>
            </a:r>
            <a:r>
              <a:rPr lang="en-US" sz="1200" dirty="0">
                <a:latin typeface="Arial" panose="020B0604020202020204" pitchFamily="34" charset="0"/>
                <a:cs typeface="Arial" panose="020B0604020202020204" pitchFamily="34" charset="0"/>
                <a:hlinkClick r:id="rId3"/>
              </a:rPr>
              <a:t>Social Learning Theory Applied to Gender Development</a:t>
            </a:r>
            <a:r>
              <a:rPr lang="en-US" sz="1200" dirty="0">
                <a:latin typeface="Arial" panose="020B0604020202020204" pitchFamily="34" charset="0"/>
                <a:cs typeface="Arial" panose="020B0604020202020204" pitchFamily="34" charset="0"/>
              </a:rPr>
              <a:t>.  The description of social learning theory and how it describes gender development begins at timestamp 0:57 and ends at timestamp 3:12.  The video continues by discussing research that has been done in this area (ends at timestamp 6:02), the influence of culture and media on gender roles (ends at timestamp 10:48) and ends with a discussion of criticisms of social learning theory.</a:t>
            </a:r>
          </a:p>
        </p:txBody>
      </p:sp>
      <p:sp>
        <p:nvSpPr>
          <p:cNvPr id="15" name="TextBox 14">
            <a:extLst>
              <a:ext uri="{FF2B5EF4-FFF2-40B4-BE49-F238E27FC236}">
                <a16:creationId xmlns:a16="http://schemas.microsoft.com/office/drawing/2014/main" id="{C1A76241-DDD7-7C72-7FB4-94B9C0D0D9F6}"/>
              </a:ext>
            </a:extLst>
          </p:cNvPr>
          <p:cNvSpPr txBox="1"/>
          <p:nvPr/>
        </p:nvSpPr>
        <p:spPr>
          <a:xfrm>
            <a:off x="7096017" y="5908968"/>
            <a:ext cx="4365298" cy="400110"/>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20. </a:t>
            </a:r>
            <a:r>
              <a:rPr lang="en-US" sz="1000" u="sng" dirty="0">
                <a:latin typeface="Arial" panose="020B0604020202020204" pitchFamily="34" charset="0"/>
                <a:cs typeface="Arial" panose="020B0604020202020204" pitchFamily="34" charset="0"/>
                <a:hlinkClick r:id="rId4"/>
              </a:rPr>
              <a:t>Children’s Development </a:t>
            </a:r>
            <a:r>
              <a:rPr lang="en-US" sz="1000" dirty="0">
                <a:latin typeface="Arial" panose="020B0604020202020204" pitchFamily="34" charset="0"/>
                <a:cs typeface="Arial" panose="020B0604020202020204" pitchFamily="34" charset="0"/>
                <a:hlinkClick r:id="rId4"/>
              </a:rPr>
              <a:t> </a:t>
            </a:r>
            <a:r>
              <a:rPr lang="en-US" sz="1000" dirty="0">
                <a:latin typeface="Arial" panose="020B0604020202020204" pitchFamily="34" charset="0"/>
                <a:cs typeface="Arial" panose="020B0604020202020204" pitchFamily="34" charset="0"/>
              </a:rPr>
              <a:t>by Ana R. Leon is licensed under  </a:t>
            </a:r>
            <a:r>
              <a:rPr lang="en-US" sz="1000" u="sng" dirty="0">
                <a:latin typeface="Arial" panose="020B0604020202020204" pitchFamily="34" charset="0"/>
                <a:cs typeface="Arial" panose="020B0604020202020204" pitchFamily="34" charset="0"/>
                <a:hlinkClick r:id="rId5"/>
              </a:rPr>
              <a:t>CC BY 4.0</a:t>
            </a:r>
            <a:endParaRPr lang="en-US" sz="1000" u="sng"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21. </a:t>
            </a:r>
            <a:r>
              <a:rPr lang="en-US" sz="1000" u="sng" dirty="0">
                <a:latin typeface="Arial" panose="020B0604020202020204" pitchFamily="34" charset="0"/>
                <a:cs typeface="Arial" panose="020B0604020202020204" pitchFamily="34" charset="0"/>
                <a:hlinkClick r:id="rId4"/>
              </a:rPr>
              <a:t>Children’s Development </a:t>
            </a:r>
            <a:r>
              <a:rPr lang="en-US" sz="1000" dirty="0">
                <a:latin typeface="Arial" panose="020B0604020202020204" pitchFamily="34" charset="0"/>
                <a:cs typeface="Arial" panose="020B0604020202020204" pitchFamily="34" charset="0"/>
                <a:hlinkClick r:id="rId4"/>
              </a:rPr>
              <a:t> </a:t>
            </a:r>
            <a:r>
              <a:rPr lang="en-US" sz="1000" dirty="0">
                <a:latin typeface="Arial" panose="020B0604020202020204" pitchFamily="34" charset="0"/>
                <a:cs typeface="Arial" panose="020B0604020202020204" pitchFamily="34" charset="0"/>
              </a:rPr>
              <a:t>by Ana R. Leon is licensed under  </a:t>
            </a:r>
            <a:r>
              <a:rPr lang="en-US" sz="1000" u="sng" dirty="0">
                <a:latin typeface="Arial" panose="020B0604020202020204" pitchFamily="34" charset="0"/>
                <a:cs typeface="Arial" panose="020B0604020202020204" pitchFamily="34" charset="0"/>
                <a:hlinkClick r:id="rId5"/>
              </a:rPr>
              <a:t>CC BY 4.0</a:t>
            </a:r>
            <a:r>
              <a:rPr lang="en-US" sz="10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9123153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214204B6-FA9A-A8E6-272B-20BA800D8B1B}"/>
              </a:ext>
            </a:extLst>
          </p:cNvPr>
          <p:cNvGraphicFramePr>
            <a:graphicFrameLocks noGrp="1"/>
          </p:cNvGraphicFramePr>
          <p:nvPr>
            <p:extLst>
              <p:ext uri="{D42A27DB-BD31-4B8C-83A1-F6EECF244321}">
                <p14:modId xmlns:p14="http://schemas.microsoft.com/office/powerpoint/2010/main" val="4157606465"/>
              </p:ext>
            </p:extLst>
          </p:nvPr>
        </p:nvGraphicFramePr>
        <p:xfrm>
          <a:off x="87712" y="412994"/>
          <a:ext cx="12016573" cy="4527686"/>
        </p:xfrm>
        <a:graphic>
          <a:graphicData uri="http://schemas.openxmlformats.org/drawingml/2006/table">
            <a:tbl>
              <a:tblPr firstRow="1" bandRow="1">
                <a:tableStyleId>{5940675A-B579-460E-94D1-54222C63F5DA}</a:tableStyleId>
              </a:tblPr>
              <a:tblGrid>
                <a:gridCol w="12016573">
                  <a:extLst>
                    <a:ext uri="{9D8B030D-6E8A-4147-A177-3AD203B41FA5}">
                      <a16:colId xmlns:a16="http://schemas.microsoft.com/office/drawing/2014/main" val="20000"/>
                    </a:ext>
                  </a:extLst>
                </a:gridCol>
              </a:tblGrid>
              <a:tr h="2877591">
                <a:tc>
                  <a:txBody>
                    <a:bodyPr/>
                    <a:lstStyle/>
                    <a:p>
                      <a:pPr algn="ctr"/>
                      <a:r>
                        <a:rPr lang="en-US" sz="1400" b="1" u="sng" dirty="0"/>
                        <a:t>Cognitive Theory</a:t>
                      </a:r>
                    </a:p>
                    <a:p>
                      <a:pPr marL="0" indent="0" algn="ctr">
                        <a:buFont typeface="Wingdings" panose="05000000000000000000" pitchFamily="2" charset="2"/>
                        <a:buNone/>
                      </a:pPr>
                      <a:r>
                        <a:rPr lang="en-US" sz="1400" kern="1200" dirty="0">
                          <a:solidFill>
                            <a:schemeClr val="dk1"/>
                          </a:solidFill>
                          <a:effectLst/>
                        </a:rPr>
                        <a:t>The Cognitive-Developmental Approach emphasizes the role of cognitions in the process of gender development.</a:t>
                      </a:r>
                    </a:p>
                    <a:p>
                      <a:pPr marL="0" indent="0" algn="ctr">
                        <a:buFont typeface="Wingdings" panose="05000000000000000000" pitchFamily="2" charset="2"/>
                        <a:buNone/>
                      </a:pPr>
                      <a:endParaRPr lang="en-US" sz="1400" kern="1200" dirty="0">
                        <a:solidFill>
                          <a:schemeClr val="dk1"/>
                        </a:solidFill>
                        <a:effectLst/>
                      </a:endParaRPr>
                    </a:p>
                    <a:p>
                      <a:pPr marL="0" indent="0">
                        <a:buFont typeface="Wingdings" panose="05000000000000000000" pitchFamily="2" charset="2"/>
                        <a:buNone/>
                      </a:pPr>
                      <a:r>
                        <a:rPr lang="en-US" sz="1400" b="1" kern="1200" dirty="0">
                          <a:solidFill>
                            <a:schemeClr val="dk1"/>
                          </a:solidFill>
                          <a:effectLst/>
                        </a:rPr>
                        <a:t>Lawrence Kohlberg </a:t>
                      </a:r>
                      <a:r>
                        <a:rPr lang="en-US" sz="1400" kern="1200" dirty="0">
                          <a:solidFill>
                            <a:schemeClr val="dk1"/>
                          </a:solidFill>
                          <a:effectLst/>
                        </a:rPr>
                        <a:t>proposed that gender developed in stages.</a:t>
                      </a:r>
                    </a:p>
                    <a:p>
                      <a:pPr marL="457200" lvl="1" indent="0">
                        <a:buFont typeface="Wingdings" panose="05000000000000000000" pitchFamily="2" charset="2"/>
                        <a:buNone/>
                      </a:pPr>
                      <a:endParaRPr lang="en-US" sz="1400" kern="1200" dirty="0">
                        <a:solidFill>
                          <a:schemeClr val="dk1"/>
                        </a:solidFill>
                        <a:effectLst/>
                      </a:endParaRPr>
                    </a:p>
                    <a:p>
                      <a:pPr marL="742950" lvl="1" indent="-285750">
                        <a:buFont typeface="Wingdings" panose="05000000000000000000" pitchFamily="2" charset="2"/>
                        <a:buChar char="Ø"/>
                      </a:pPr>
                      <a:r>
                        <a:rPr lang="en-US" sz="1400" b="1" kern="1200" dirty="0">
                          <a:solidFill>
                            <a:schemeClr val="dk1"/>
                          </a:solidFill>
                          <a:effectLst/>
                        </a:rPr>
                        <a:t>Stage 1. Gender Identity/Labeling</a:t>
                      </a:r>
                      <a:r>
                        <a:rPr lang="en-US" sz="1400" kern="1200" dirty="0">
                          <a:solidFill>
                            <a:schemeClr val="dk1"/>
                          </a:solidFill>
                          <a:effectLst/>
                        </a:rPr>
                        <a:t>: Approximately age 2 to 3. The child recognizes that they are a girl or a boy and will also recognize and label others</a:t>
                      </a:r>
                      <a:r>
                        <a:rPr lang="en-US" sz="1400" kern="1200" baseline="0" dirty="0">
                          <a:solidFill>
                            <a:schemeClr val="dk1"/>
                          </a:solidFill>
                          <a:effectLst/>
                        </a:rPr>
                        <a:t> </a:t>
                      </a:r>
                      <a:r>
                        <a:rPr lang="en-US" sz="1400" kern="1200" dirty="0">
                          <a:solidFill>
                            <a:schemeClr val="dk1"/>
                          </a:solidFill>
                          <a:effectLst/>
                        </a:rPr>
                        <a:t>and label others as a girl or a boy.  However, that label of “girl” or “boy” is based solely on that other child’s outward   </a:t>
                      </a:r>
                    </a:p>
                    <a:p>
                      <a:pPr marL="457200" lvl="1" indent="0">
                        <a:buFont typeface="Wingdings" panose="05000000000000000000" pitchFamily="2" charset="2"/>
                        <a:buNone/>
                      </a:pPr>
                      <a:r>
                        <a:rPr lang="en-US" sz="1400" kern="1200" baseline="0" dirty="0">
                          <a:solidFill>
                            <a:schemeClr val="dk1"/>
                          </a:solidFill>
                          <a:effectLst/>
                        </a:rPr>
                        <a:t>      </a:t>
                      </a:r>
                      <a:r>
                        <a:rPr lang="en-US" sz="1400" kern="1200" dirty="0">
                          <a:solidFill>
                            <a:schemeClr val="dk1"/>
                          </a:solidFill>
                          <a:effectLst/>
                        </a:rPr>
                        <a:t>appearance.  Therefore, a child at this stage who sees a child with long hair would label that child as a girl even if it were a boy.  </a:t>
                      </a:r>
                    </a:p>
                    <a:p>
                      <a:pPr marL="457200" lvl="1" indent="0">
                        <a:buFont typeface="Wingdings" panose="05000000000000000000" pitchFamily="2" charset="2"/>
                        <a:buNone/>
                      </a:pPr>
                      <a:endParaRPr lang="en-US" sz="1400" kern="1200" dirty="0">
                        <a:solidFill>
                          <a:schemeClr val="dk1"/>
                        </a:solidFill>
                        <a:effectLst/>
                      </a:endParaRPr>
                    </a:p>
                    <a:p>
                      <a:pPr marL="742950" lvl="1" indent="-285750">
                        <a:buFont typeface="Wingdings" panose="05000000000000000000" pitchFamily="2" charset="2"/>
                        <a:buChar char="Ø"/>
                      </a:pPr>
                      <a:r>
                        <a:rPr lang="en-US" sz="1400" b="1" kern="1200" dirty="0">
                          <a:solidFill>
                            <a:schemeClr val="dk1"/>
                          </a:solidFill>
                          <a:effectLst/>
                        </a:rPr>
                        <a:t>Stage 2. Gender Stability</a:t>
                      </a:r>
                      <a:r>
                        <a:rPr lang="en-US" sz="1400" kern="1200" dirty="0">
                          <a:solidFill>
                            <a:schemeClr val="dk1"/>
                          </a:solidFill>
                          <a:effectLst/>
                        </a:rPr>
                        <a:t>: Approximately age 3-5. Children recognize that their own gender is stable over time.  That is a boy will   </a:t>
                      </a:r>
                    </a:p>
                    <a:p>
                      <a:pPr lvl="1"/>
                      <a:r>
                        <a:rPr lang="en-US" sz="1400" kern="1200" baseline="0" dirty="0">
                          <a:solidFill>
                            <a:schemeClr val="dk1"/>
                          </a:solidFill>
                          <a:effectLst/>
                        </a:rPr>
                        <a:t>      </a:t>
                      </a:r>
                      <a:r>
                        <a:rPr lang="en-US" sz="1400" kern="1200" dirty="0">
                          <a:solidFill>
                            <a:schemeClr val="dk1"/>
                          </a:solidFill>
                          <a:effectLst/>
                        </a:rPr>
                        <a:t>grow into a man and a girl will grow into a woman.  However, this same child is still unsure about others.  For example, a    </a:t>
                      </a:r>
                    </a:p>
                    <a:p>
                      <a:pPr lvl="1"/>
                      <a:r>
                        <a:rPr lang="en-US" sz="1400" kern="1200" dirty="0">
                          <a:solidFill>
                            <a:schemeClr val="dk1"/>
                          </a:solidFill>
                          <a:effectLst/>
                        </a:rPr>
                        <a:t>      child in this stage would believe that a girl who plays with trucks would grow up to be a man.  So, while the child in this </a:t>
                      </a:r>
                    </a:p>
                    <a:p>
                      <a:pPr lvl="1"/>
                      <a:r>
                        <a:rPr lang="en-US" sz="1400" kern="1200" baseline="0" dirty="0">
                          <a:solidFill>
                            <a:schemeClr val="dk1"/>
                          </a:solidFill>
                          <a:effectLst/>
                        </a:rPr>
                        <a:t>      </a:t>
                      </a:r>
                      <a:r>
                        <a:rPr lang="en-US" sz="1400" kern="1200" dirty="0">
                          <a:solidFill>
                            <a:schemeClr val="dk1"/>
                          </a:solidFill>
                          <a:effectLst/>
                        </a:rPr>
                        <a:t>stage understands gender from their own perspective, they do not understand gender from another’s perspective.</a:t>
                      </a:r>
                    </a:p>
                    <a:p>
                      <a:pPr lvl="1"/>
                      <a:endParaRPr lang="en-US" sz="1400" kern="1200" dirty="0">
                        <a:solidFill>
                          <a:schemeClr val="dk1"/>
                        </a:solidFill>
                        <a:effectLst/>
                      </a:endParaRPr>
                    </a:p>
                    <a:p>
                      <a:pPr marL="742950" lvl="1" indent="-285750">
                        <a:buFont typeface="Wingdings" panose="05000000000000000000" pitchFamily="2" charset="2"/>
                        <a:buChar char="Ø"/>
                      </a:pPr>
                      <a:r>
                        <a:rPr lang="en-US" sz="1400" b="1" kern="1200" dirty="0">
                          <a:solidFill>
                            <a:schemeClr val="dk1"/>
                          </a:solidFill>
                          <a:effectLst/>
                        </a:rPr>
                        <a:t>Stage 3. Gender Constancy</a:t>
                      </a:r>
                      <a:r>
                        <a:rPr lang="en-US" sz="1400" kern="1200" dirty="0">
                          <a:solidFill>
                            <a:schemeClr val="dk1"/>
                          </a:solidFill>
                          <a:effectLst/>
                        </a:rPr>
                        <a:t>: By the age of 5 or 6 children understand that gender is consistent across all situations, so just   </a:t>
                      </a:r>
                    </a:p>
                    <a:p>
                      <a:pPr lvl="1"/>
                      <a:r>
                        <a:rPr lang="en-US" sz="1400" kern="1200" baseline="0" dirty="0">
                          <a:solidFill>
                            <a:schemeClr val="dk1"/>
                          </a:solidFill>
                          <a:effectLst/>
                        </a:rPr>
                        <a:t>      </a:t>
                      </a:r>
                      <a:r>
                        <a:rPr lang="en-US" sz="1400" kern="1200" dirty="0">
                          <a:solidFill>
                            <a:schemeClr val="dk1"/>
                          </a:solidFill>
                          <a:effectLst/>
                        </a:rPr>
                        <a:t>because a boy may play with a doll, he will remain a boy.</a:t>
                      </a:r>
                      <a:r>
                        <a:rPr lang="en-US" sz="1400" kern="1200" baseline="30000" dirty="0">
                          <a:solidFill>
                            <a:schemeClr val="dk1"/>
                          </a:solidFill>
                          <a:effectLst/>
                        </a:rPr>
                        <a:t>22         </a:t>
                      </a:r>
                      <a:endParaRPr lang="en-US" sz="1400" kern="1200" baseline="30000" dirty="0">
                        <a:solidFill>
                          <a:schemeClr val="dk1"/>
                        </a:solidFill>
                        <a:effectLst/>
                        <a:latin typeface="+mn-lt"/>
                        <a:ea typeface="+mn-ea"/>
                        <a:cs typeface="+mn-cs"/>
                      </a:endParaRPr>
                    </a:p>
                  </a:txBody>
                  <a:tcPr>
                    <a:solidFill>
                      <a:schemeClr val="accent1">
                        <a:lumMod val="20000"/>
                        <a:lumOff val="80000"/>
                      </a:schemeClr>
                    </a:solidFill>
                  </a:tcPr>
                </a:tc>
                <a:extLst>
                  <a:ext uri="{0D108BD9-81ED-4DB2-BD59-A6C34878D82A}">
                    <a16:rowId xmlns:a16="http://schemas.microsoft.com/office/drawing/2014/main" val="10003"/>
                  </a:ext>
                </a:extLst>
              </a:tr>
              <a:tr h="1022486">
                <a:tc>
                  <a:txBody>
                    <a:bodyPr/>
                    <a:lstStyle/>
                    <a:p>
                      <a:pPr algn="ctr"/>
                      <a:r>
                        <a:rPr lang="en-US" sz="1400" b="1" u="sng" dirty="0"/>
                        <a:t>Gender Schema Theory</a:t>
                      </a:r>
                    </a:p>
                    <a:p>
                      <a:pPr marL="285750" indent="-285750">
                        <a:buFont typeface="Wingdings" panose="05000000000000000000" pitchFamily="2" charset="2"/>
                        <a:buChar char="Ø"/>
                      </a:pPr>
                      <a:r>
                        <a:rPr lang="en-US" sz="1400" kern="1200" dirty="0">
                          <a:solidFill>
                            <a:schemeClr val="dk1"/>
                          </a:solidFill>
                          <a:effectLst/>
                        </a:rPr>
                        <a:t>Argues that children are active learners who socialize themselves. Children actively organize others’ behavior, activities, and attributes into gender categories (i.e., schemas) which guide what children notice and remember</a:t>
                      </a:r>
                      <a:r>
                        <a:rPr lang="en-US" sz="1400" kern="1200" baseline="0" dirty="0">
                          <a:solidFill>
                            <a:schemeClr val="dk1"/>
                          </a:solidFill>
                          <a:effectLst/>
                        </a:rPr>
                        <a:t> </a:t>
                      </a:r>
                      <a:r>
                        <a:rPr lang="en-US" sz="1400" kern="1200" dirty="0">
                          <a:solidFill>
                            <a:schemeClr val="dk1"/>
                          </a:solidFill>
                          <a:effectLst/>
                        </a:rPr>
                        <a:t>later. By only remembering schema-consistent information, gender schemas strengthen more and more over time.</a:t>
                      </a:r>
                      <a:r>
                        <a:rPr lang="en-US" sz="1400" kern="1200" baseline="30000" dirty="0">
                          <a:solidFill>
                            <a:schemeClr val="dk1"/>
                          </a:solidFill>
                          <a:effectLst/>
                        </a:rPr>
                        <a:t>23</a:t>
                      </a:r>
                      <a:endParaRPr lang="en-US" sz="1400" b="1" baseline="30000" dirty="0"/>
                    </a:p>
                  </a:txBody>
                  <a:tcPr>
                    <a:solidFill>
                      <a:schemeClr val="accent1">
                        <a:lumMod val="20000"/>
                        <a:lumOff val="80000"/>
                      </a:schemeClr>
                    </a:solidFill>
                  </a:tcPr>
                </a:tc>
                <a:extLst>
                  <a:ext uri="{0D108BD9-81ED-4DB2-BD59-A6C34878D82A}">
                    <a16:rowId xmlns:a16="http://schemas.microsoft.com/office/drawing/2014/main" val="10004"/>
                  </a:ext>
                </a:extLst>
              </a:tr>
            </a:tbl>
          </a:graphicData>
        </a:graphic>
      </p:graphicFrame>
      <p:sp>
        <p:nvSpPr>
          <p:cNvPr id="5" name="TextBox 4">
            <a:extLst>
              <a:ext uri="{FF2B5EF4-FFF2-40B4-BE49-F238E27FC236}">
                <a16:creationId xmlns:a16="http://schemas.microsoft.com/office/drawing/2014/main" id="{EB4CF125-4C67-C271-0A40-C3D8C2092F67}"/>
              </a:ext>
            </a:extLst>
          </p:cNvPr>
          <p:cNvSpPr txBox="1"/>
          <p:nvPr/>
        </p:nvSpPr>
        <p:spPr>
          <a:xfrm>
            <a:off x="3670556" y="12884"/>
            <a:ext cx="4850886"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Theories of Gender Development</a:t>
            </a:r>
          </a:p>
        </p:txBody>
      </p:sp>
      <p:sp>
        <p:nvSpPr>
          <p:cNvPr id="6" name="TextBox 5">
            <a:extLst>
              <a:ext uri="{FF2B5EF4-FFF2-40B4-BE49-F238E27FC236}">
                <a16:creationId xmlns:a16="http://schemas.microsoft.com/office/drawing/2014/main" id="{24222ADD-8BAB-B6D6-E810-21925C56565C}"/>
              </a:ext>
            </a:extLst>
          </p:cNvPr>
          <p:cNvSpPr txBox="1"/>
          <p:nvPr/>
        </p:nvSpPr>
        <p:spPr>
          <a:xfrm>
            <a:off x="87711" y="5017849"/>
            <a:ext cx="12016573" cy="830997"/>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1: </a:t>
            </a:r>
            <a:r>
              <a:rPr lang="en-US" sz="1200" dirty="0">
                <a:latin typeface="Arial" panose="020B0604020202020204" pitchFamily="34" charset="0"/>
                <a:cs typeface="Arial" panose="020B0604020202020204" pitchFamily="34" charset="0"/>
                <a:hlinkClick r:id="rId2"/>
              </a:rPr>
              <a:t>Kohlberg’s Theory of Gender Development</a:t>
            </a:r>
            <a:r>
              <a:rPr lang="en-US" sz="1200" dirty="0">
                <a:latin typeface="Arial" panose="020B0604020202020204" pitchFamily="34" charset="0"/>
                <a:cs typeface="Arial" panose="020B0604020202020204" pitchFamily="34" charset="0"/>
              </a:rPr>
              <a:t>, discusses and provides examples for each of Kohlberg’s stages of gender development.</a:t>
            </a:r>
          </a:p>
          <a:p>
            <a:r>
              <a:rPr lang="en-US" sz="1200" dirty="0">
                <a:latin typeface="Arial" panose="020B0604020202020204" pitchFamily="34" charset="0"/>
                <a:cs typeface="Arial" panose="020B0604020202020204" pitchFamily="34" charset="0"/>
              </a:rPr>
              <a:t>Video 2: </a:t>
            </a:r>
            <a:r>
              <a:rPr lang="en-US" sz="1200" dirty="0">
                <a:latin typeface="Arial" panose="020B0604020202020204" pitchFamily="34" charset="0"/>
                <a:cs typeface="Arial" panose="020B0604020202020204" pitchFamily="34" charset="0"/>
                <a:hlinkClick r:id="rId3"/>
              </a:rPr>
              <a:t>Gender Constancy, </a:t>
            </a:r>
            <a:r>
              <a:rPr lang="en-US" sz="1200" dirty="0">
                <a:latin typeface="Arial" panose="020B0604020202020204" pitchFamily="34" charset="0"/>
                <a:cs typeface="Arial" panose="020B0604020202020204" pitchFamily="34" charset="0"/>
              </a:rPr>
              <a:t>first shows a child in the stage of gender stability and then a child in the stage of gender constancy answering questions about gender.</a:t>
            </a:r>
          </a:p>
          <a:p>
            <a:r>
              <a:rPr lang="en-US" sz="1200" dirty="0">
                <a:latin typeface="Arial" panose="020B0604020202020204" pitchFamily="34" charset="0"/>
                <a:cs typeface="Arial" panose="020B0604020202020204" pitchFamily="34" charset="0"/>
              </a:rPr>
              <a:t>Video 3. </a:t>
            </a:r>
            <a:r>
              <a:rPr lang="en-US" sz="1200" dirty="0">
                <a:latin typeface="Arial" panose="020B0604020202020204" pitchFamily="34" charset="0"/>
                <a:cs typeface="Arial" panose="020B0604020202020204" pitchFamily="34" charset="0"/>
                <a:hlinkClick r:id="rId4"/>
              </a:rPr>
              <a:t>Gender Schema Theory</a:t>
            </a:r>
            <a:r>
              <a:rPr lang="en-US" sz="1200" dirty="0">
                <a:latin typeface="Arial" panose="020B0604020202020204" pitchFamily="34" charset="0"/>
                <a:cs typeface="Arial" panose="020B0604020202020204" pitchFamily="34" charset="0"/>
              </a:rPr>
              <a:t>, first reviews what a schema is and then discusses the development of gender schemas.  The last section of the video beginning at timestamp 4:42 discusses what can be done in the classroom and is not required but suggested.</a:t>
            </a:r>
          </a:p>
        </p:txBody>
      </p:sp>
      <p:sp>
        <p:nvSpPr>
          <p:cNvPr id="7" name="TextBox 6">
            <a:extLst>
              <a:ext uri="{FF2B5EF4-FFF2-40B4-BE49-F238E27FC236}">
                <a16:creationId xmlns:a16="http://schemas.microsoft.com/office/drawing/2014/main" id="{12FE85A3-349E-E63B-44F3-003920AD2141}"/>
              </a:ext>
            </a:extLst>
          </p:cNvPr>
          <p:cNvSpPr txBox="1"/>
          <p:nvPr/>
        </p:nvSpPr>
        <p:spPr>
          <a:xfrm>
            <a:off x="1513875" y="5903900"/>
            <a:ext cx="9390560"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22. From </a:t>
            </a:r>
            <a:r>
              <a:rPr lang="en-US" sz="800" dirty="0">
                <a:latin typeface="Arial" panose="020B0604020202020204" pitchFamily="34" charset="0"/>
                <a:cs typeface="Arial" panose="020B0604020202020204" pitchFamily="34" charset="0"/>
                <a:hlinkClick r:id="rId5"/>
              </a:rPr>
              <a:t>Lumen Learning Introduction to Communication</a:t>
            </a:r>
            <a:r>
              <a:rPr lang="en-US" sz="800" dirty="0">
                <a:latin typeface="Arial" panose="020B0604020202020204" pitchFamily="34" charset="0"/>
                <a:cs typeface="Arial" panose="020B0604020202020204" pitchFamily="34" charset="0"/>
              </a:rPr>
              <a:t>. Cited as </a:t>
            </a:r>
            <a:r>
              <a:rPr lang="en-US" sz="800" b="0" i="0" dirty="0">
                <a:solidFill>
                  <a:srgbClr val="373D3F"/>
                </a:solidFill>
                <a:effectLst/>
                <a:latin typeface="Arial" panose="020B0604020202020204" pitchFamily="34" charset="0"/>
                <a:cs typeface="Arial" panose="020B0604020202020204" pitchFamily="34" charset="0"/>
              </a:rPr>
              <a:t>Survey of Communication Study. </a:t>
            </a:r>
            <a:r>
              <a:rPr lang="en-US" sz="800" b="1" i="0" dirty="0">
                <a:solidFill>
                  <a:srgbClr val="373D3F"/>
                </a:solidFill>
                <a:effectLst/>
                <a:latin typeface="Arial" panose="020B0604020202020204" pitchFamily="34" charset="0"/>
                <a:cs typeface="Arial" panose="020B0604020202020204" pitchFamily="34" charset="0"/>
              </a:rPr>
              <a:t>Authored by</a:t>
            </a:r>
            <a:r>
              <a:rPr lang="en-US" sz="800" b="0" i="0" dirty="0">
                <a:solidFill>
                  <a:srgbClr val="373D3F"/>
                </a:solidFill>
                <a:effectLst/>
                <a:latin typeface="Arial" panose="020B0604020202020204" pitchFamily="34" charset="0"/>
                <a:cs typeface="Arial" panose="020B0604020202020204" pitchFamily="34" charset="0"/>
              </a:rPr>
              <a:t>: Scott T </a:t>
            </a:r>
            <a:r>
              <a:rPr lang="en-US" sz="800" b="0" i="0" dirty="0" err="1">
                <a:solidFill>
                  <a:srgbClr val="373D3F"/>
                </a:solidFill>
                <a:effectLst/>
                <a:latin typeface="Arial" panose="020B0604020202020204" pitchFamily="34" charset="0"/>
                <a:cs typeface="Arial" panose="020B0604020202020204" pitchFamily="34" charset="0"/>
              </a:rPr>
              <a:t>Paynton</a:t>
            </a:r>
            <a:r>
              <a:rPr lang="en-US" sz="800" b="0" i="0" dirty="0">
                <a:solidFill>
                  <a:srgbClr val="373D3F"/>
                </a:solidFill>
                <a:effectLst/>
                <a:latin typeface="Arial" panose="020B0604020202020204" pitchFamily="34" charset="0"/>
                <a:cs typeface="Arial" panose="020B0604020202020204" pitchFamily="34" charset="0"/>
              </a:rPr>
              <a:t> and Linda K Hahn. </a:t>
            </a:r>
            <a:r>
              <a:rPr lang="en-US" sz="800" b="1" i="0" dirty="0">
                <a:solidFill>
                  <a:srgbClr val="373D3F"/>
                </a:solidFill>
                <a:effectLst/>
                <a:latin typeface="Arial" panose="020B0604020202020204" pitchFamily="34" charset="0"/>
                <a:cs typeface="Arial" panose="020B0604020202020204" pitchFamily="34" charset="0"/>
              </a:rPr>
              <a:t>Provided by</a:t>
            </a:r>
            <a:r>
              <a:rPr lang="en-US" sz="800" b="0" i="0" dirty="0">
                <a:solidFill>
                  <a:srgbClr val="373D3F"/>
                </a:solidFill>
                <a:effectLst/>
                <a:latin typeface="Arial" panose="020B0604020202020204" pitchFamily="34" charset="0"/>
                <a:cs typeface="Arial" panose="020B0604020202020204" pitchFamily="34" charset="0"/>
              </a:rPr>
              <a:t>: Humboldt State University. </a:t>
            </a:r>
            <a:r>
              <a:rPr lang="en-US" sz="800" b="1" i="0" dirty="0">
                <a:solidFill>
                  <a:srgbClr val="373D3F"/>
                </a:solidFill>
                <a:effectLst/>
                <a:latin typeface="Arial" panose="020B0604020202020204" pitchFamily="34" charset="0"/>
                <a:cs typeface="Arial" panose="020B0604020202020204" pitchFamily="34" charset="0"/>
              </a:rPr>
              <a:t>Located at</a:t>
            </a:r>
            <a:r>
              <a:rPr lang="en-US" sz="800" b="0" i="0" dirty="0">
                <a:solidFill>
                  <a:srgbClr val="373D3F"/>
                </a:solidFill>
                <a:effectLst/>
                <a:latin typeface="Arial" panose="020B0604020202020204" pitchFamily="34" charset="0"/>
                <a:cs typeface="Arial" panose="020B0604020202020204" pitchFamily="34" charset="0"/>
              </a:rPr>
              <a:t>: </a:t>
            </a:r>
            <a:r>
              <a:rPr lang="en-US" sz="800" b="1" i="0" u="sng" dirty="0">
                <a:solidFill>
                  <a:srgbClr val="6053C6"/>
                </a:solidFill>
                <a:effectLst/>
                <a:latin typeface="Arial" panose="020B0604020202020204" pitchFamily="34" charset="0"/>
                <a:cs typeface="Arial" panose="020B0604020202020204" pitchFamily="34" charset="0"/>
                <a:hlinkClick r:id="rId6"/>
              </a:rPr>
              <a:t>https://en.wikibooks.org/wiki/Survey_of_Communication_Study/Preface</a:t>
            </a:r>
            <a:r>
              <a:rPr lang="en-US" sz="800" b="0" i="0" dirty="0">
                <a:solidFill>
                  <a:srgbClr val="373D3F"/>
                </a:solidFill>
                <a:effectLst/>
                <a:latin typeface="Arial" panose="020B0604020202020204" pitchFamily="34" charset="0"/>
                <a:cs typeface="Arial" panose="020B0604020202020204" pitchFamily="34" charset="0"/>
              </a:rPr>
              <a:t>.</a:t>
            </a:r>
            <a:r>
              <a:rPr lang="en-US" sz="800" dirty="0">
                <a:latin typeface="Arial" panose="020B0604020202020204" pitchFamily="34" charset="0"/>
                <a:cs typeface="Arial" panose="020B0604020202020204" pitchFamily="34" charset="0"/>
              </a:rPr>
              <a:t>  </a:t>
            </a:r>
            <a:r>
              <a:rPr lang="en-US" sz="800" dirty="0">
                <a:latin typeface="Arial" panose="020B0604020202020204" pitchFamily="34" charset="0"/>
                <a:cs typeface="Arial" panose="020B0604020202020204" pitchFamily="34" charset="0"/>
                <a:hlinkClick r:id="rId7"/>
              </a:rPr>
              <a:t>Licensed under CC BY SA 4.0</a:t>
            </a:r>
            <a:r>
              <a:rPr lang="en-US" sz="800" dirty="0">
                <a:latin typeface="Arial" panose="020B0604020202020204" pitchFamily="34" charset="0"/>
                <a:cs typeface="Arial" panose="020B0604020202020204" pitchFamily="34" charset="0"/>
              </a:rPr>
              <a:t>.</a:t>
            </a:r>
          </a:p>
          <a:p>
            <a:r>
              <a:rPr lang="en-US" sz="800" dirty="0">
                <a:latin typeface="Arial" panose="020B0604020202020204" pitchFamily="34" charset="0"/>
                <a:cs typeface="Arial" panose="020B0604020202020204" pitchFamily="34" charset="0"/>
              </a:rPr>
              <a:t>23. </a:t>
            </a:r>
            <a:r>
              <a:rPr lang="en-US" sz="800" u="sng" dirty="0">
                <a:latin typeface="Arial" panose="020B0604020202020204" pitchFamily="34" charset="0"/>
                <a:cs typeface="Arial" panose="020B0604020202020204" pitchFamily="34" charset="0"/>
                <a:hlinkClick r:id="rId8"/>
              </a:rPr>
              <a:t>Children’s Development </a:t>
            </a:r>
            <a:r>
              <a:rPr lang="en-US" sz="800" dirty="0">
                <a:latin typeface="Arial" panose="020B0604020202020204" pitchFamily="34" charset="0"/>
                <a:cs typeface="Arial" panose="020B0604020202020204" pitchFamily="34" charset="0"/>
                <a:hlinkClick r:id="rId8"/>
              </a:rPr>
              <a:t> </a:t>
            </a:r>
            <a:r>
              <a:rPr lang="en-US" sz="800" dirty="0">
                <a:latin typeface="Arial" panose="020B0604020202020204" pitchFamily="34" charset="0"/>
                <a:cs typeface="Arial" panose="020B0604020202020204" pitchFamily="34" charset="0"/>
              </a:rPr>
              <a:t>by Ana R. Leon is licensed under  </a:t>
            </a:r>
            <a:r>
              <a:rPr lang="en-US" sz="800" u="sng" dirty="0">
                <a:latin typeface="Arial" panose="020B0604020202020204" pitchFamily="34" charset="0"/>
                <a:cs typeface="Arial" panose="020B0604020202020204" pitchFamily="34" charset="0"/>
                <a:hlinkClick r:id="rId9"/>
              </a:rPr>
              <a:t>CC BY 4.0</a:t>
            </a:r>
            <a:r>
              <a:rPr lang="en-US" sz="8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9236574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2070172" y="59620"/>
            <a:ext cx="8085058" cy="369332"/>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Gender Socialization &amp; How Much Does Gender Matter for Children?</a:t>
            </a:r>
          </a:p>
        </p:txBody>
      </p:sp>
      <p:sp>
        <p:nvSpPr>
          <p:cNvPr id="10" name="TextBox 9"/>
          <p:cNvSpPr txBox="1"/>
          <p:nvPr/>
        </p:nvSpPr>
        <p:spPr>
          <a:xfrm>
            <a:off x="11586576" y="5799551"/>
            <a:ext cx="435252" cy="276999"/>
          </a:xfrm>
          <a:prstGeom prst="rect">
            <a:avLst/>
          </a:prstGeom>
          <a:noFill/>
        </p:spPr>
        <p:txBody>
          <a:bodyPr wrap="square" rtlCol="0">
            <a:spAutoFit/>
          </a:bodyPr>
          <a:lstStyle/>
          <a:p>
            <a:endParaRPr lang="en-US" baseline="30000" dirty="0"/>
          </a:p>
        </p:txBody>
      </p:sp>
      <p:sp>
        <p:nvSpPr>
          <p:cNvPr id="11" name="TextBox 10"/>
          <p:cNvSpPr txBox="1"/>
          <p:nvPr/>
        </p:nvSpPr>
        <p:spPr>
          <a:xfrm>
            <a:off x="6112701" y="5711868"/>
            <a:ext cx="5348614" cy="369332"/>
          </a:xfrm>
          <a:prstGeom prst="rect">
            <a:avLst/>
          </a:prstGeom>
          <a:noFill/>
        </p:spPr>
        <p:txBody>
          <a:bodyPr wrap="square" rtlCol="0">
            <a:spAutoFit/>
          </a:bodyPr>
          <a:lstStyle/>
          <a:p>
            <a:endParaRPr lang="en-US" dirty="0"/>
          </a:p>
        </p:txBody>
      </p:sp>
      <p:sp>
        <p:nvSpPr>
          <p:cNvPr id="12" name="TextBox 11"/>
          <p:cNvSpPr txBox="1"/>
          <p:nvPr/>
        </p:nvSpPr>
        <p:spPr>
          <a:xfrm>
            <a:off x="86845" y="5717370"/>
            <a:ext cx="7061752"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24. </a:t>
            </a:r>
            <a:r>
              <a:rPr lang="en-US" sz="800" u="sng" dirty="0">
                <a:latin typeface="Arial" panose="020B0604020202020204" pitchFamily="34" charset="0"/>
                <a:cs typeface="Arial" panose="020B0604020202020204" pitchFamily="34" charset="0"/>
                <a:hlinkClick r:id="rId2"/>
              </a:rPr>
              <a:t>Children’s Development  </a:t>
            </a:r>
            <a:r>
              <a:rPr lang="en-US" sz="800" dirty="0">
                <a:latin typeface="Arial" panose="020B0604020202020204" pitchFamily="34" charset="0"/>
                <a:cs typeface="Arial" panose="020B0604020202020204" pitchFamily="34" charset="0"/>
              </a:rPr>
              <a:t>by Ana R. Leon is licensed under  </a:t>
            </a:r>
            <a:r>
              <a:rPr lang="en-US" sz="800" u="sng" dirty="0">
                <a:latin typeface="Arial" panose="020B0604020202020204" pitchFamily="34" charset="0"/>
                <a:cs typeface="Arial" panose="020B0604020202020204" pitchFamily="34" charset="0"/>
                <a:hlinkClick r:id="rId3"/>
              </a:rPr>
              <a:t>CC BY 4.0</a:t>
            </a:r>
            <a:endParaRPr lang="en-US" sz="800" u="sng" dirty="0">
              <a:latin typeface="Arial" panose="020B0604020202020204" pitchFamily="34" charset="0"/>
              <a:cs typeface="Arial" panose="020B0604020202020204" pitchFamily="34" charset="0"/>
            </a:endParaRPr>
          </a:p>
          <a:p>
            <a:r>
              <a:rPr lang="en-US" sz="800" dirty="0">
                <a:latin typeface="Arial" panose="020B0604020202020204" pitchFamily="34" charset="0"/>
                <a:cs typeface="Arial" panose="020B0604020202020204" pitchFamily="34" charset="0"/>
              </a:rPr>
              <a:t>25. </a:t>
            </a:r>
            <a:r>
              <a:rPr lang="en-US" sz="800" u="sng" dirty="0">
                <a:latin typeface="Arial" panose="020B0604020202020204" pitchFamily="34" charset="0"/>
                <a:cs typeface="Arial" panose="020B0604020202020204" pitchFamily="34" charset="0"/>
                <a:hlinkClick r:id="rId4"/>
              </a:rPr>
              <a:t>Lifespan Development: A Psychological Perspective 2</a:t>
            </a:r>
            <a:r>
              <a:rPr lang="en-US" sz="800" u="sng" baseline="30000" dirty="0">
                <a:latin typeface="Arial" panose="020B0604020202020204" pitchFamily="34" charset="0"/>
                <a:cs typeface="Arial" panose="020B0604020202020204" pitchFamily="34" charset="0"/>
                <a:hlinkClick r:id="rId4"/>
              </a:rPr>
              <a:t>nd</a:t>
            </a:r>
            <a:r>
              <a:rPr lang="en-US" sz="800" dirty="0">
                <a:latin typeface="Arial" panose="020B0604020202020204" pitchFamily="34" charset="0"/>
                <a:cs typeface="Arial" panose="020B0604020202020204" pitchFamily="34" charset="0"/>
              </a:rPr>
              <a:t> Edition by Martha </a:t>
            </a:r>
            <a:r>
              <a:rPr lang="en-US" sz="800" dirty="0" err="1">
                <a:latin typeface="Arial" panose="020B0604020202020204" pitchFamily="34" charset="0"/>
                <a:cs typeface="Arial" panose="020B0604020202020204" pitchFamily="34" charset="0"/>
              </a:rPr>
              <a:t>Lally</a:t>
            </a:r>
            <a:r>
              <a:rPr lang="en-US" sz="800" dirty="0">
                <a:latin typeface="Arial" panose="020B0604020202020204" pitchFamily="34" charset="0"/>
                <a:cs typeface="Arial" panose="020B0604020202020204" pitchFamily="34" charset="0"/>
              </a:rPr>
              <a:t> and Suzanne Valentine-French is licensed under </a:t>
            </a:r>
            <a:r>
              <a:rPr lang="en-US" sz="800" u="sng" dirty="0">
                <a:latin typeface="Arial" panose="020B0604020202020204" pitchFamily="34" charset="0"/>
                <a:cs typeface="Arial" panose="020B0604020202020204" pitchFamily="34" charset="0"/>
                <a:hlinkClick r:id="rId5"/>
              </a:rPr>
              <a:t>CC BY-NC-SA 3.0</a:t>
            </a:r>
            <a:endParaRPr lang="en-US" sz="800" u="sng" dirty="0">
              <a:latin typeface="Arial" panose="020B0604020202020204" pitchFamily="34" charset="0"/>
              <a:cs typeface="Arial" panose="020B0604020202020204" pitchFamily="34" charset="0"/>
            </a:endParaRPr>
          </a:p>
          <a:p>
            <a:r>
              <a:rPr lang="en-US" sz="800" dirty="0">
                <a:latin typeface="Arial" panose="020B0604020202020204" pitchFamily="34" charset="0"/>
                <a:cs typeface="Arial" panose="020B0604020202020204" pitchFamily="34" charset="0"/>
              </a:rPr>
              <a:t>26  </a:t>
            </a:r>
            <a:r>
              <a:rPr lang="en-US" sz="800" dirty="0">
                <a:latin typeface="Arial" panose="020B0604020202020204" pitchFamily="34" charset="0"/>
                <a:cs typeface="Arial" panose="020B0604020202020204" pitchFamily="34" charset="0"/>
                <a:hlinkClick r:id="rId6"/>
              </a:rPr>
              <a:t>Image retrieved from pixabay.com  </a:t>
            </a:r>
            <a:r>
              <a:rPr lang="en-US" sz="800" dirty="0">
                <a:latin typeface="Arial" panose="020B0604020202020204" pitchFamily="34" charset="0"/>
                <a:cs typeface="Arial" panose="020B0604020202020204" pitchFamily="34" charset="0"/>
              </a:rPr>
              <a:t>is licensed under  </a:t>
            </a:r>
            <a:r>
              <a:rPr lang="en-US" sz="800" u="sng" dirty="0">
                <a:latin typeface="Arial" panose="020B0604020202020204" pitchFamily="34" charset="0"/>
                <a:cs typeface="Arial" panose="020B0604020202020204" pitchFamily="34" charset="0"/>
                <a:hlinkClick r:id="rId7"/>
              </a:rPr>
              <a:t>CC0.</a:t>
            </a:r>
            <a:endParaRPr lang="en-US" sz="800" dirty="0">
              <a:latin typeface="Arial" panose="020B0604020202020204" pitchFamily="34" charset="0"/>
              <a:cs typeface="Arial" panose="020B0604020202020204"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2097026031"/>
              </p:ext>
            </p:extLst>
          </p:nvPr>
        </p:nvGraphicFramePr>
        <p:xfrm>
          <a:off x="170172" y="419307"/>
          <a:ext cx="6895098" cy="5238009"/>
        </p:xfrm>
        <a:graphic>
          <a:graphicData uri="http://schemas.openxmlformats.org/drawingml/2006/table">
            <a:tbl>
              <a:tblPr firstRow="1" bandRow="1">
                <a:tableStyleId>{F5AB1C69-6EDB-4FF4-983F-18BD219EF322}</a:tableStyleId>
              </a:tblPr>
              <a:tblGrid>
                <a:gridCol w="6895098">
                  <a:extLst>
                    <a:ext uri="{9D8B030D-6E8A-4147-A177-3AD203B41FA5}">
                      <a16:colId xmlns:a16="http://schemas.microsoft.com/office/drawing/2014/main" val="20000"/>
                    </a:ext>
                  </a:extLst>
                </a:gridCol>
              </a:tblGrid>
              <a:tr h="40544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kern="1200" dirty="0">
                          <a:effectLst/>
                        </a:rPr>
                        <a:t>Gender Socialization</a:t>
                      </a:r>
                      <a:endParaRPr lang="en-US" sz="2000" b="1" kern="1200" dirty="0">
                        <a:solidFill>
                          <a:schemeClr val="lt1"/>
                        </a:solidFill>
                        <a:effectLst/>
                        <a:latin typeface="+mn-lt"/>
                        <a:ea typeface="+mn-ea"/>
                        <a:cs typeface="+mn-cs"/>
                      </a:endParaRPr>
                    </a:p>
                  </a:txBody>
                  <a:tcPr>
                    <a:solidFill>
                      <a:schemeClr val="accent1">
                        <a:lumMod val="75000"/>
                      </a:schemeClr>
                    </a:solidFill>
                  </a:tcPr>
                </a:tc>
                <a:extLst>
                  <a:ext uri="{0D108BD9-81ED-4DB2-BD59-A6C34878D82A}">
                    <a16:rowId xmlns:a16="http://schemas.microsoft.com/office/drawing/2014/main" val="10000"/>
                  </a:ext>
                </a:extLst>
              </a:tr>
              <a:tr h="4832563">
                <a:tc>
                  <a:txBody>
                    <a:bodyPr/>
                    <a:lstStyle/>
                    <a:p>
                      <a:pPr marL="285750" indent="-285750">
                        <a:buFont typeface="Wingdings" panose="05000000000000000000" pitchFamily="2" charset="2"/>
                        <a:buChar char="Ø"/>
                      </a:pPr>
                      <a:r>
                        <a:rPr lang="en-US" sz="1600" kern="1200" dirty="0">
                          <a:effectLst/>
                        </a:rPr>
                        <a:t>A meta-analysis of research from the United States and Canada found that parents most frequently treated sons and daughters differently by encouraging gender-stereotypical activities (Lytton &amp; Romney, 1991). </a:t>
                      </a:r>
                    </a:p>
                    <a:p>
                      <a:pPr marL="285750" indent="-285750">
                        <a:buFont typeface="Wingdings" panose="05000000000000000000" pitchFamily="2" charset="2"/>
                        <a:buChar char="Ø"/>
                      </a:pPr>
                      <a:endParaRPr lang="en-US" sz="1600" kern="1200" dirty="0">
                        <a:effectLst/>
                      </a:endParaRPr>
                    </a:p>
                    <a:p>
                      <a:pPr marL="285750" indent="-285750">
                        <a:buFont typeface="Wingdings" panose="05000000000000000000" pitchFamily="2" charset="2"/>
                        <a:buChar char="Ø"/>
                      </a:pPr>
                      <a:r>
                        <a:rPr lang="en-US" sz="1600" kern="1200" dirty="0">
                          <a:effectLst/>
                        </a:rPr>
                        <a:t>Fathers, more than mothers, are particularly likely to encourage gender-stereotypical play, especially in sons. Parents also talk to their children differently based on stereotypes.</a:t>
                      </a:r>
                    </a:p>
                    <a:p>
                      <a:pPr marL="285750" indent="-285750">
                        <a:buFont typeface="Wingdings" panose="05000000000000000000" pitchFamily="2" charset="2"/>
                        <a:buChar char="Ø"/>
                      </a:pPr>
                      <a:endParaRPr lang="en-US" sz="1600" kern="1200" dirty="0">
                        <a:effectLst/>
                      </a:endParaRPr>
                    </a:p>
                    <a:p>
                      <a:pPr marL="285750" indent="-285750">
                        <a:buFont typeface="Wingdings" panose="05000000000000000000" pitchFamily="2" charset="2"/>
                        <a:buChar char="Ø"/>
                      </a:pPr>
                      <a:r>
                        <a:rPr lang="en-US" sz="1600" kern="1200" dirty="0">
                          <a:effectLst/>
                        </a:rPr>
                        <a:t>Parents are also much more likely to discuss emotions with their daughters than their sons.</a:t>
                      </a:r>
                    </a:p>
                    <a:p>
                      <a:pPr marL="285750" indent="-285750">
                        <a:buFont typeface="Wingdings" panose="05000000000000000000" pitchFamily="2" charset="2"/>
                        <a:buChar char="Ø"/>
                      </a:pPr>
                      <a:endParaRPr lang="en-US" sz="1600" kern="1200" dirty="0">
                        <a:effectLst/>
                      </a:endParaRPr>
                    </a:p>
                    <a:p>
                      <a:pPr marL="285750" indent="-285750">
                        <a:buFont typeface="Wingdings" panose="05000000000000000000" pitchFamily="2" charset="2"/>
                        <a:buChar char="Ø"/>
                      </a:pPr>
                      <a:r>
                        <a:rPr lang="en-US" sz="1600" kern="1200" dirty="0">
                          <a:effectLst/>
                        </a:rPr>
                        <a:t>Children do a large degree of socializing themselves. By age 3, children play in gender-segregated play groups and expect a high degree of conformity. Children who are perceived as gender atypical (i.e., do not conform to gender stereotypes) are more likely to be bullied and rejected than their more gender-conforming peers.</a:t>
                      </a:r>
                    </a:p>
                    <a:p>
                      <a:pPr marL="285750" indent="-285750">
                        <a:buFont typeface="Wingdings" panose="05000000000000000000" pitchFamily="2" charset="2"/>
                        <a:buChar char="Ø"/>
                      </a:pPr>
                      <a:endParaRPr lang="en-US" sz="1600" kern="1200" dirty="0">
                        <a:effectLst/>
                      </a:endParaRPr>
                    </a:p>
                    <a:p>
                      <a:pPr marL="285750" indent="-285750">
                        <a:buFont typeface="Wingdings" panose="05000000000000000000" pitchFamily="2" charset="2"/>
                        <a:buChar char="Ø"/>
                      </a:pPr>
                      <a:r>
                        <a:rPr lang="en-US" sz="1600" kern="1200" dirty="0">
                          <a:effectLst/>
                        </a:rPr>
                        <a:t>Many societies, have seen a rapid change in perceptions of gender roles, media portrayals of gender, and legal trends relating to gender. </a:t>
                      </a:r>
                      <a:r>
                        <a:rPr lang="en-US" sz="1600" kern="1200" baseline="30000" dirty="0">
                          <a:effectLst/>
                        </a:rPr>
                        <a:t>24</a:t>
                      </a:r>
                    </a:p>
                  </a:txBody>
                  <a:tcPr>
                    <a:solidFill>
                      <a:schemeClr val="accent1">
                        <a:lumMod val="20000"/>
                        <a:lumOff val="80000"/>
                      </a:schemeClr>
                    </a:solidFill>
                  </a:tcPr>
                </a:tc>
                <a:extLst>
                  <a:ext uri="{0D108BD9-81ED-4DB2-BD59-A6C34878D82A}">
                    <a16:rowId xmlns:a16="http://schemas.microsoft.com/office/drawing/2014/main" val="10001"/>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212695287"/>
              </p:ext>
            </p:extLst>
          </p:nvPr>
        </p:nvGraphicFramePr>
        <p:xfrm>
          <a:off x="7135906" y="419306"/>
          <a:ext cx="4957920" cy="3891596"/>
        </p:xfrm>
        <a:graphic>
          <a:graphicData uri="http://schemas.openxmlformats.org/drawingml/2006/table">
            <a:tbl>
              <a:tblPr firstRow="1" bandRow="1">
                <a:tableStyleId>{F5AB1C69-6EDB-4FF4-983F-18BD219EF322}</a:tableStyleId>
              </a:tblPr>
              <a:tblGrid>
                <a:gridCol w="4957920">
                  <a:extLst>
                    <a:ext uri="{9D8B030D-6E8A-4147-A177-3AD203B41FA5}">
                      <a16:colId xmlns:a16="http://schemas.microsoft.com/office/drawing/2014/main" val="20000"/>
                    </a:ext>
                  </a:extLst>
                </a:gridCol>
              </a:tblGrid>
              <a:tr h="4818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a:effectLst/>
                        </a:rPr>
                        <a:t>How Much Does Gender Matter for</a:t>
                      </a:r>
                      <a:r>
                        <a:rPr lang="en-US" sz="1800" kern="1200" baseline="0" dirty="0">
                          <a:effectLst/>
                        </a:rPr>
                        <a:t> </a:t>
                      </a:r>
                      <a:r>
                        <a:rPr lang="en-US" sz="1800" kern="1200" dirty="0">
                          <a:effectLst/>
                        </a:rPr>
                        <a:t>Children?</a:t>
                      </a:r>
                      <a:endParaRPr lang="en-US" sz="1800" b="1" kern="1200" dirty="0">
                        <a:solidFill>
                          <a:schemeClr val="lt1"/>
                        </a:solidFill>
                        <a:effectLst/>
                        <a:latin typeface="+mn-lt"/>
                        <a:ea typeface="+mn-ea"/>
                        <a:cs typeface="+mn-cs"/>
                      </a:endParaRPr>
                    </a:p>
                  </a:txBody>
                  <a:tcPr>
                    <a:solidFill>
                      <a:schemeClr val="accent1">
                        <a:lumMod val="75000"/>
                      </a:schemeClr>
                    </a:solidFill>
                  </a:tcPr>
                </a:tc>
                <a:extLst>
                  <a:ext uri="{0D108BD9-81ED-4DB2-BD59-A6C34878D82A}">
                    <a16:rowId xmlns:a16="http://schemas.microsoft.com/office/drawing/2014/main" val="10000"/>
                  </a:ext>
                </a:extLst>
              </a:tr>
              <a:tr h="3409778">
                <a:tc>
                  <a:txBody>
                    <a:bodyPr/>
                    <a:lstStyle/>
                    <a:p>
                      <a:pPr marL="285750" indent="-285750">
                        <a:buFont typeface="Wingdings" panose="05000000000000000000" pitchFamily="2" charset="2"/>
                        <a:buChar char="Ø"/>
                      </a:pPr>
                      <a:r>
                        <a:rPr lang="en-US" sz="1600" kern="1200" dirty="0">
                          <a:effectLst/>
                        </a:rPr>
                        <a:t>Starting at birth, children learn the social meanings of gender from adults and their culture. </a:t>
                      </a:r>
                    </a:p>
                    <a:p>
                      <a:pPr marL="285750" indent="-285750">
                        <a:buFont typeface="Wingdings" panose="05000000000000000000" pitchFamily="2" charset="2"/>
                        <a:buChar char="Ø"/>
                      </a:pPr>
                      <a:endParaRPr lang="en-US" sz="1600" kern="1200" dirty="0">
                        <a:effectLst/>
                      </a:endParaRPr>
                    </a:p>
                    <a:p>
                      <a:pPr marL="285750" indent="-285750">
                        <a:buFont typeface="Wingdings" panose="05000000000000000000" pitchFamily="2" charset="2"/>
                        <a:buChar char="Ø"/>
                      </a:pPr>
                      <a:r>
                        <a:rPr lang="en-US" sz="1600" kern="1200" dirty="0">
                          <a:effectLst/>
                        </a:rPr>
                        <a:t>Gender roles and expectations are portrayed in children’s toys, books, commercials, video games, movies, television shows and music (</a:t>
                      </a:r>
                      <a:r>
                        <a:rPr lang="en-US" sz="1600" kern="1200" dirty="0" err="1">
                          <a:effectLst/>
                        </a:rPr>
                        <a:t>Khorr</a:t>
                      </a:r>
                      <a:r>
                        <a:rPr lang="en-US" sz="1600" kern="1200" dirty="0">
                          <a:effectLst/>
                        </a:rPr>
                        <a:t>, 2017). </a:t>
                      </a:r>
                    </a:p>
                    <a:p>
                      <a:pPr marL="285750" indent="-285750">
                        <a:buFont typeface="Wingdings" panose="05000000000000000000" pitchFamily="2" charset="2"/>
                        <a:buChar char="Ø"/>
                      </a:pPr>
                      <a:endParaRPr lang="en-US" sz="1600" kern="1200" dirty="0">
                        <a:effectLst/>
                      </a:endParaRPr>
                    </a:p>
                    <a:p>
                      <a:pPr marL="285750" indent="-285750">
                        <a:buFont typeface="Wingdings" panose="05000000000000000000" pitchFamily="2" charset="2"/>
                        <a:buChar char="Ø"/>
                      </a:pPr>
                      <a:r>
                        <a:rPr lang="en-US" sz="1600" kern="1200" dirty="0">
                          <a:effectLst/>
                        </a:rPr>
                        <a:t>When children make choices regarding their gender identification, expression, and behavior that may be contrary to gender stereotypes, it is important that they feel supported by the caring adults in order to feel valued, resilient, and develop a secure sense of self (American Academy of Pediatricians, 2015).</a:t>
                      </a:r>
                      <a:r>
                        <a:rPr lang="en-US" sz="1600" kern="1200" baseline="0" dirty="0">
                          <a:effectLst/>
                        </a:rPr>
                        <a:t> </a:t>
                      </a:r>
                      <a:r>
                        <a:rPr lang="en-US" sz="1800" kern="1200" baseline="30000" dirty="0">
                          <a:effectLst/>
                        </a:rPr>
                        <a:t>25 </a:t>
                      </a:r>
                      <a:endParaRPr lang="en-US" baseline="30000" dirty="0"/>
                    </a:p>
                  </a:txBody>
                  <a:tcPr>
                    <a:solidFill>
                      <a:schemeClr val="accent1">
                        <a:lumMod val="20000"/>
                        <a:lumOff val="80000"/>
                      </a:schemeClr>
                    </a:solidFill>
                  </a:tcPr>
                </a:tc>
                <a:extLst>
                  <a:ext uri="{0D108BD9-81ED-4DB2-BD59-A6C34878D82A}">
                    <a16:rowId xmlns:a16="http://schemas.microsoft.com/office/drawing/2014/main" val="10001"/>
                  </a:ext>
                </a:extLst>
              </a:tr>
            </a:tbl>
          </a:graphicData>
        </a:graphic>
      </p:graphicFrame>
      <p:pic>
        <p:nvPicPr>
          <p:cNvPr id="1026" name="Picture 2" descr="Close-Up, Macro, Teddy Bear, Toy, Alone, Lost"/>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60557" y="4406157"/>
            <a:ext cx="2908617" cy="1645920"/>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8279122" y="6052077"/>
            <a:ext cx="2671485" cy="253916"/>
          </a:xfrm>
          <a:prstGeom prst="rect">
            <a:avLst/>
          </a:prstGeom>
          <a:noFill/>
        </p:spPr>
        <p:txBody>
          <a:bodyPr wrap="square" rtlCol="0">
            <a:spAutoFit/>
          </a:bodyPr>
          <a:lstStyle/>
          <a:p>
            <a:pPr algn="ctr"/>
            <a:r>
              <a:rPr lang="en-US" sz="1050" dirty="0"/>
              <a:t>Example of a gender-neutral toy.  </a:t>
            </a:r>
            <a:r>
              <a:rPr lang="en-US" sz="1050" baseline="30000" dirty="0"/>
              <a:t>26</a:t>
            </a:r>
          </a:p>
        </p:txBody>
      </p:sp>
    </p:spTree>
    <p:extLst>
      <p:ext uri="{BB962C8B-B14F-4D97-AF65-F5344CB8AC3E}">
        <p14:creationId xmlns:p14="http://schemas.microsoft.com/office/powerpoint/2010/main" val="2058758239"/>
      </p:ext>
    </p:extLst>
  </p:cSld>
  <p:clrMapOvr>
    <a:masterClrMapping/>
  </p:clrMapOvr>
</p:sld>
</file>

<file path=ppt/theme/theme1.xml><?xml version="1.0" encoding="utf-8"?>
<a:theme xmlns:a="http://schemas.openxmlformats.org/drawingml/2006/main" name="Retrospec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7974</TotalTime>
  <Words>4785</Words>
  <Application>Microsoft Office PowerPoint</Application>
  <PresentationFormat>Widescreen</PresentationFormat>
  <Paragraphs>243</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Wingdings</vt:lpstr>
      <vt:lpstr>Retrospect</vt:lpstr>
      <vt:lpstr>The Development of Self and Moral Development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We Study Development</dc:title>
  <dc:creator>Maria</dc:creator>
  <cp:lastModifiedBy>Maria Pagano</cp:lastModifiedBy>
  <cp:revision>326</cp:revision>
  <cp:lastPrinted>2014-07-07T20:04:27Z</cp:lastPrinted>
  <dcterms:created xsi:type="dcterms:W3CDTF">2014-07-07T16:42:02Z</dcterms:created>
  <dcterms:modified xsi:type="dcterms:W3CDTF">2023-12-05T02:25:46Z</dcterms:modified>
</cp:coreProperties>
</file>