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8" r:id="rId4"/>
    <p:sldId id="269" r:id="rId5"/>
    <p:sldId id="259" r:id="rId6"/>
    <p:sldId id="270" r:id="rId7"/>
    <p:sldId id="260" r:id="rId8"/>
    <p:sldId id="262" r:id="rId9"/>
    <p:sldId id="264" r:id="rId10"/>
    <p:sldId id="265" r:id="rId11"/>
    <p:sldId id="267" r:id="rId12"/>
    <p:sldId id="266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68100" autoAdjust="0"/>
  </p:normalViewPr>
  <p:slideViewPr>
    <p:cSldViewPr>
      <p:cViewPr varScale="1">
        <p:scale>
          <a:sx n="45" d="100"/>
          <a:sy n="45" d="100"/>
        </p:scale>
        <p:origin x="-17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9FDAE-B77E-4C1D-8FEE-BD62212E77C2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E5727-F399-451A-BE86-651B78E6B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B5235-93FF-476B-8F0D-E401922BF9E7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480D1-845B-4E02-8751-EC90324C0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.org/ala/mgrps/divs/acrl/standards/informationliteracycompetency.cfm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What is Information Literacy?</a:t>
            </a:r>
            <a:endParaRPr lang="en-US" dirty="0" smtClean="0"/>
          </a:p>
          <a:p>
            <a:r>
              <a:rPr lang="en-US" dirty="0" smtClean="0"/>
              <a:t>An information literate individual can:</a:t>
            </a:r>
          </a:p>
          <a:p>
            <a:r>
              <a:rPr lang="en-US" dirty="0" smtClean="0"/>
              <a:t>• determine the nature and extent of the information needed</a:t>
            </a:r>
            <a:br>
              <a:rPr lang="en-US" dirty="0" smtClean="0"/>
            </a:br>
            <a:r>
              <a:rPr lang="en-US" dirty="0" smtClean="0"/>
              <a:t>• access relevant information effectively and efficiently</a:t>
            </a:r>
            <a:br>
              <a:rPr lang="en-US" dirty="0" smtClean="0"/>
            </a:br>
            <a:r>
              <a:rPr lang="en-US" dirty="0" smtClean="0"/>
              <a:t>• evaluate information and its sources critically</a:t>
            </a:r>
            <a:br>
              <a:rPr lang="en-US" dirty="0" smtClean="0"/>
            </a:br>
            <a:r>
              <a:rPr lang="en-US" dirty="0" smtClean="0"/>
              <a:t>• use information effectively to accomplish a specific purpose</a:t>
            </a:r>
            <a:br>
              <a:rPr lang="en-US" dirty="0" smtClean="0"/>
            </a:br>
            <a:r>
              <a:rPr lang="en-US" dirty="0" smtClean="0"/>
              <a:t>• understand the economic, legal, and social issues surrounding the use of information and access and use information ethically and legally.</a:t>
            </a:r>
          </a:p>
          <a:p>
            <a:r>
              <a:rPr lang="en-US" dirty="0" smtClean="0"/>
              <a:t>(from the </a:t>
            </a:r>
            <a:r>
              <a:rPr lang="en-US" dirty="0" smtClean="0">
                <a:hlinkClick r:id="rId3"/>
              </a:rPr>
              <a:t>Association of College and Research Libraries Information Literacy Competency Standards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nels title.png"/>
          <p:cNvPicPr>
            <a:picLocks noChangeAspect="1"/>
          </p:cNvPicPr>
          <p:nvPr/>
        </p:nvPicPr>
        <p:blipFill>
          <a:blip r:embed="rId2" cstate="print"/>
          <a:srcRect t="579" b="965"/>
          <a:stretch>
            <a:fillRect/>
          </a:stretch>
        </p:blipFill>
        <p:spPr>
          <a:xfrm>
            <a:off x="0" y="0"/>
            <a:ext cx="42546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81000"/>
            <a:ext cx="4191000" cy="306705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810000"/>
            <a:ext cx="4191000" cy="1143000"/>
          </a:xfrm>
        </p:spPr>
        <p:txBody>
          <a:bodyPr>
            <a:normAutofit/>
          </a:bodyPr>
          <a:lstStyle>
            <a:lvl1pPr marL="0" indent="0" algn="l">
              <a:buNone/>
              <a:defRPr sz="18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0" y="3505200"/>
            <a:ext cx="41910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800" y="368301"/>
            <a:ext cx="1143000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609599"/>
            <a:ext cx="4724400" cy="55006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7200" b="1" kern="1200" spc="-200" baseline="0"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atin typeface="+mn-lt"/>
                <a:ea typeface="+mn-ea"/>
                <a:cs typeface="+mn-cs"/>
              </a:defRPr>
            </a:lvl1pPr>
          </a:lstStyle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tent 2.png"/>
          <p:cNvPicPr>
            <a:picLocks noChangeAspect="1"/>
          </p:cNvPicPr>
          <p:nvPr/>
        </p:nvPicPr>
        <p:blipFill>
          <a:blip r:embed="rId2" cstate="print"/>
          <a:srcRect l="70112" r="4801" b="2931"/>
          <a:stretch>
            <a:fillRect/>
          </a:stretch>
        </p:blipFill>
        <p:spPr>
          <a:xfrm flipH="1">
            <a:off x="-1" y="0"/>
            <a:ext cx="240957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308972"/>
            <a:ext cx="5943600" cy="2352675"/>
          </a:xfr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4684059"/>
            <a:ext cx="5943600" cy="11071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  <a:defRPr sz="18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1"/>
            <a:ext cx="2743200" cy="4129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1"/>
            <a:ext cx="2743200" cy="4129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9400" y="1661318"/>
            <a:ext cx="2743200" cy="777081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2590800"/>
            <a:ext cx="2743200" cy="3494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43600" y="1661318"/>
            <a:ext cx="2743200" cy="777081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43600" y="2590800"/>
            <a:ext cx="2743200" cy="3494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19400" y="2468881"/>
            <a:ext cx="27432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5943600" y="2468881"/>
            <a:ext cx="27432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8450" y="3943350"/>
            <a:ext cx="5875338" cy="1162050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354106"/>
            <a:ext cx="6172200" cy="3200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8450" y="5105401"/>
            <a:ext cx="5875338" cy="100488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0" y="3941064"/>
            <a:ext cx="5879592" cy="116128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356616"/>
            <a:ext cx="6172200" cy="3200400"/>
          </a:xfrm>
          <a:prstGeom prst="roundRect">
            <a:avLst>
              <a:gd name="adj" fmla="val 12886"/>
            </a:avLst>
          </a:prstGeom>
          <a:effectLst>
            <a:reflection blurRad="6350" stA="50000" endA="275" endPos="40000" dist="101600" dir="5400000" sy="-100000" algn="bl" rotWithShape="0"/>
            <a:softEdge rad="63500"/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0" y="5102352"/>
            <a:ext cx="5879592" cy="100584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content 2.png"/>
          <p:cNvPicPr>
            <a:picLocks noChangeAspect="1"/>
          </p:cNvPicPr>
          <p:nvPr/>
        </p:nvPicPr>
        <p:blipFill>
          <a:blip r:embed="rId13" cstate="print"/>
          <a:srcRect r="4801" b="2931"/>
          <a:stretch>
            <a:fillRect/>
          </a:stretch>
        </p:blipFill>
        <p:spPr>
          <a:xfrm flipH="1">
            <a:off x="-1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580094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  <a:alpha val="70000"/>
                  </a:schemeClr>
                </a:soli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9400" y="1981200"/>
            <a:ext cx="5867400" cy="411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580094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  <a:alpha val="70000"/>
                  </a:schemeClr>
                </a:soli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FD1221A-0361-4C4F-9241-5085F768DE9B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412" y="2693894"/>
            <a:ext cx="1452282" cy="137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0" b="1" spc="-200" baseline="0"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</a:defRPr>
            </a:lvl1pPr>
          </a:lstStyle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Wingdings" pitchFamily="2" charset="2"/>
        <a:buChar char=""/>
        <a:defRPr sz="20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800"/>
        </a:spcBef>
        <a:buFont typeface="Wingdings" pitchFamily="2" charset="2"/>
        <a:buChar char="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800"/>
        </a:spcBef>
        <a:buFont typeface="Wingdings" pitchFamily="2" charset="2"/>
        <a:buChar char="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800"/>
        </a:spcBef>
        <a:buSzPct val="100000"/>
        <a:buFont typeface="Wingdings" pitchFamily="2" charset="2"/>
        <a:buChar char="Ù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800"/>
        </a:spcBef>
        <a:buSzPct val="100000"/>
        <a:buFont typeface="Wingdings" pitchFamily="2" charset="2"/>
        <a:buChar char="Ù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research/subjectGuides/wiki/index.php/Style_Guides_and_Research_Paper_Suppor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wl.english.purdue.edu/owl/resource/560/01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83-apps.appl.cuny.edu.citytech.ezproxy.cuny.edu:2048/F/947JL3U429SV3286LLFIQH5VEXD56KIRVCMAYK6NMXLBSG7D76-15669?func=full-set-set&amp;set_number=083754&amp;set_entry=000002&amp;format=999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zclarke.com/?cat=1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83-apps.appl.cuny.edu.citytech.ezproxy.cuny.edu:2048/F/947JL3U429SV3286LLFIQH5VEXD56KIRVCMAYK6NMXLBSG7D76-15669?func=full-set-set&amp;set_number=083754&amp;set_entry=000002&amp;format=999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zclarke.com/?cat=18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penlab.citytech.cuny.edu/spe1330fall2011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services/faculty/teaching/instruction.ph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services/ask/index.php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front_page?quicktabs_1=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ibrary.citytech.cuny.edu/research/subjectGuides/wiki/index.php/Hospitality_Management" TargetMode="External"/><Relationship Id="rId4" Type="http://schemas.openxmlformats.org/officeDocument/2006/relationships/hyperlink" Target="http://library.citytech.cuny.edu/front_page?quicktabs_1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instruction/plagiarism/index.ph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Public Speaking  </a:t>
            </a:r>
            <a:r>
              <a:rPr lang="en-US" sz="4800" dirty="0" smtClean="0"/>
              <a:t>&amp; Information </a:t>
            </a:r>
            <a:r>
              <a:rPr lang="en-US" sz="4800" dirty="0" smtClean="0"/>
              <a:t>Literacy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810000"/>
            <a:ext cx="4191000" cy="1600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Prof. Karen Goodlad</a:t>
            </a:r>
          </a:p>
          <a:p>
            <a:r>
              <a:rPr lang="en-US" sz="2400" dirty="0" smtClean="0"/>
              <a:t>Perspectives in Hospitality Management</a:t>
            </a:r>
          </a:p>
          <a:p>
            <a:r>
              <a:rPr lang="en-US" sz="2400" dirty="0" smtClean="0"/>
              <a:t>Fall </a:t>
            </a:r>
            <a:r>
              <a:rPr lang="en-US" sz="2400" dirty="0" smtClean="0"/>
              <a:t>2014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324600" cy="792162"/>
          </a:xfrm>
        </p:spPr>
        <p:txBody>
          <a:bodyPr/>
          <a:lstStyle/>
          <a:p>
            <a:pPr lvl="0"/>
            <a:r>
              <a:rPr lang="en-US" b="1" dirty="0" smtClean="0"/>
              <a:t>Tips for avoiding 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219200"/>
            <a:ext cx="6019800" cy="51054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400" dirty="0" smtClean="0"/>
              <a:t>While you are starting your research, taking notes, writing your outline, and beginning your first draft, record all books, articles, websites, and other resources that you consult.</a:t>
            </a:r>
          </a:p>
          <a:p>
            <a:pPr lvl="0"/>
            <a:r>
              <a:rPr lang="en-US" sz="2400" dirty="0" smtClean="0"/>
              <a:t>Know which citation style your instructor requires (usually APA or MLA) and know how to use it.</a:t>
            </a:r>
          </a:p>
          <a:p>
            <a:r>
              <a:rPr lang="en-US" sz="2400" dirty="0" smtClean="0"/>
              <a:t>HMGT uses </a:t>
            </a:r>
            <a:r>
              <a:rPr lang="en-US" sz="2400" dirty="0" smtClean="0"/>
              <a:t>APA</a:t>
            </a:r>
          </a:p>
          <a:p>
            <a:pPr lvl="1"/>
            <a:r>
              <a:rPr lang="en-US" dirty="0" smtClean="0"/>
              <a:t>Ursula C. Schwerin Library: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library.citytech.cuny.edu/research/subjectGuides/wiki/index.php/Style_Guides_and_Research_Paper_Support#APA_Style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Purdue OWL</a:t>
            </a:r>
            <a:r>
              <a:rPr lang="en-US" dirty="0" smtClean="0"/>
              <a:t>: </a:t>
            </a:r>
            <a:r>
              <a:rPr lang="en-US" dirty="0" smtClean="0">
                <a:hlinkClick r:id="rId4"/>
              </a:rPr>
              <a:t>https://owl.english.purdue.edu/owl/resource/560/01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Some APA Standards for Reference</a:t>
            </a:r>
            <a:r>
              <a:rPr lang="en-US" b="1" baseline="0" dirty="0" smtClean="0"/>
              <a:t> Pages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447800"/>
            <a:ext cx="5867400" cy="49530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Oz Clarke,  wine writer</a:t>
            </a:r>
          </a:p>
          <a:p>
            <a:pPr lvl="1"/>
            <a:r>
              <a:rPr lang="en-US" sz="2400" dirty="0" smtClean="0">
                <a:hlinkClick r:id="rId3"/>
              </a:rPr>
              <a:t>Books</a:t>
            </a:r>
            <a:r>
              <a:rPr lang="en-US" sz="2400" dirty="0" smtClean="0"/>
              <a:t>   </a:t>
            </a:r>
          </a:p>
          <a:p>
            <a:pPr lvl="1"/>
            <a:r>
              <a:rPr lang="en-US" sz="2400" dirty="0" smtClean="0"/>
              <a:t>Articles   </a:t>
            </a:r>
          </a:p>
          <a:p>
            <a:pPr lvl="1"/>
            <a:r>
              <a:rPr lang="en-US" sz="2400" dirty="0" smtClean="0">
                <a:hlinkClick r:id="rId4"/>
              </a:rPr>
              <a:t>Website 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6172200" cy="1143000"/>
          </a:xfrm>
        </p:spPr>
        <p:txBody>
          <a:bodyPr/>
          <a:lstStyle/>
          <a:p>
            <a:r>
              <a:rPr lang="en-US" b="1" dirty="0" smtClean="0"/>
              <a:t>Some APA Standards for Citations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990600"/>
            <a:ext cx="6400800" cy="58674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Oz Clarke,  wine writer</a:t>
            </a:r>
          </a:p>
          <a:p>
            <a:pPr lvl="1"/>
            <a:r>
              <a:rPr lang="en-US" sz="2400" dirty="0" smtClean="0">
                <a:hlinkClick r:id="rId3"/>
              </a:rPr>
              <a:t>Books</a:t>
            </a:r>
            <a:r>
              <a:rPr lang="en-US" sz="2400" dirty="0" smtClean="0"/>
              <a:t>   </a:t>
            </a:r>
          </a:p>
          <a:p>
            <a:pPr lvl="2"/>
            <a:r>
              <a:rPr lang="en-US" sz="2400" dirty="0" smtClean="0"/>
              <a:t>(Clarke, p140, 2008)</a:t>
            </a:r>
          </a:p>
          <a:p>
            <a:pPr lvl="2"/>
            <a:r>
              <a:rPr lang="en-US" sz="2400" dirty="0" smtClean="0"/>
              <a:t> (Clarke, 2008)</a:t>
            </a:r>
          </a:p>
          <a:p>
            <a:pPr lvl="1"/>
            <a:r>
              <a:rPr lang="en-US" sz="2400" dirty="0" smtClean="0"/>
              <a:t>Articles   </a:t>
            </a:r>
          </a:p>
          <a:p>
            <a:pPr lvl="2"/>
            <a:r>
              <a:rPr lang="en-US" sz="2400" dirty="0" smtClean="0"/>
              <a:t>(Clarke, p12, 2010)</a:t>
            </a:r>
          </a:p>
          <a:p>
            <a:pPr lvl="2"/>
            <a:r>
              <a:rPr lang="en-US" sz="2400" dirty="0" smtClean="0"/>
              <a:t>(Clarke, 2010)</a:t>
            </a:r>
          </a:p>
          <a:p>
            <a:pPr lvl="1"/>
            <a:r>
              <a:rPr lang="en-US" sz="2400" dirty="0" smtClean="0">
                <a:hlinkClick r:id="rId4"/>
              </a:rPr>
              <a:t>Website  </a:t>
            </a:r>
            <a:endParaRPr lang="en-US" sz="2400" dirty="0" smtClean="0"/>
          </a:p>
          <a:p>
            <a:pPr lvl="2"/>
            <a:r>
              <a:rPr lang="en-US" sz="2400" dirty="0" smtClean="0"/>
              <a:t>(Clarke, </a:t>
            </a:r>
            <a:r>
              <a:rPr lang="en-US" sz="2400" dirty="0" err="1" smtClean="0"/>
              <a:t>para</a:t>
            </a:r>
            <a:r>
              <a:rPr lang="en-US" sz="2400" dirty="0" smtClean="0"/>
              <a:t> 4, </a:t>
            </a:r>
            <a:r>
              <a:rPr lang="en-US" sz="2400" dirty="0" err="1" smtClean="0"/>
              <a:t>nd</a:t>
            </a:r>
            <a:r>
              <a:rPr lang="en-US" sz="2400" dirty="0" smtClean="0"/>
              <a:t>)</a:t>
            </a:r>
          </a:p>
          <a:p>
            <a:pPr lvl="2"/>
            <a:r>
              <a:rPr lang="en-US" sz="2400" dirty="0" smtClean="0"/>
              <a:t>(Clarke, </a:t>
            </a:r>
            <a:r>
              <a:rPr lang="en-US" sz="2400" dirty="0" err="1" smtClean="0"/>
              <a:t>nd</a:t>
            </a:r>
            <a:r>
              <a:rPr lang="en-US" sz="2400" dirty="0" smtClean="0"/>
              <a:t>)</a:t>
            </a:r>
          </a:p>
          <a:p>
            <a:pPr lvl="1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944562"/>
          </a:xfrm>
        </p:spPr>
        <p:txBody>
          <a:bodyPr/>
          <a:lstStyle/>
          <a:p>
            <a:r>
              <a:rPr lang="en-US" dirty="0" smtClean="0"/>
              <a:t>Terms to know…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600200"/>
            <a:ext cx="5867400" cy="4495799"/>
          </a:xfrm>
        </p:spPr>
        <p:txBody>
          <a:bodyPr/>
          <a:lstStyle/>
          <a:p>
            <a:r>
              <a:rPr lang="en-US" dirty="0" smtClean="0"/>
              <a:t>Source=</a:t>
            </a:r>
            <a:r>
              <a:rPr lang="en-US" baseline="0" dirty="0" smtClean="0"/>
              <a:t> reference</a:t>
            </a:r>
          </a:p>
          <a:p>
            <a:r>
              <a:rPr lang="en-US" baseline="0" dirty="0" smtClean="0"/>
              <a:t>Citation</a:t>
            </a:r>
          </a:p>
          <a:p>
            <a:r>
              <a:rPr lang="en-US" baseline="0" dirty="0" smtClean="0"/>
              <a:t>How do you know a source is reputable?</a:t>
            </a:r>
          </a:p>
          <a:p>
            <a:r>
              <a:rPr lang="en-US" sz="20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Plagiarism</a:t>
            </a:r>
          </a:p>
          <a:p>
            <a:r>
              <a:rPr lang="en-US" sz="2000" kern="1200" baseline="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APA</a:t>
            </a:r>
          </a:p>
        </p:txBody>
      </p:sp>
      <p:pic>
        <p:nvPicPr>
          <p:cNvPr id="4098" name="Picture 2" descr="Off-campus database hel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789405"/>
            <a:ext cx="4171950" cy="2668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308973"/>
            <a:ext cx="5943600" cy="1348628"/>
          </a:xfrm>
        </p:spPr>
        <p:txBody>
          <a:bodyPr/>
          <a:lstStyle/>
          <a:p>
            <a:r>
              <a:rPr lang="en-US" dirty="0" smtClean="0"/>
              <a:t>Public Speaking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590800" y="3352800"/>
            <a:ext cx="6553200" cy="2438401"/>
          </a:xfrm>
        </p:spPr>
        <p:txBody>
          <a:bodyPr>
            <a:noAutofit/>
          </a:bodyPr>
          <a:lstStyle/>
          <a:p>
            <a:r>
              <a:rPr lang="en-US" sz="3200" dirty="0" smtClean="0"/>
              <a:t>“There are always three speeches, for every one you actually gave. The one you practiced, the one you gave, and the one you wish you gave.” </a:t>
            </a:r>
            <a:r>
              <a:rPr lang="en-US" sz="3200" dirty="0" smtClean="0"/>
              <a:t>		      </a:t>
            </a:r>
            <a:r>
              <a:rPr lang="en-US" sz="2800" dirty="0" smtClean="0"/>
              <a:t>-</a:t>
            </a:r>
            <a:r>
              <a:rPr lang="en-US" sz="2800" b="1" dirty="0" smtClean="0"/>
              <a:t>Dale Carnegie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49316" y="5010912"/>
            <a:ext cx="4724400" cy="1161288"/>
          </a:xfrm>
        </p:spPr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 </a:t>
            </a:r>
            <a:r>
              <a:rPr lang="en-US" sz="36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Let thy speech be better than silence, </a:t>
            </a:r>
            <a:br>
              <a:rPr lang="en-US" sz="36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</a:br>
            <a:r>
              <a:rPr lang="en-US" sz="36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or be silent.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834640" y="6080760"/>
            <a:ext cx="5879592" cy="624840"/>
          </a:xfrm>
        </p:spPr>
        <p:txBody>
          <a:bodyPr/>
          <a:lstStyle/>
          <a:p>
            <a:pPr lvl="0" algn="r"/>
            <a:r>
              <a:rPr lang="en-US" sz="3200" b="1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-</a:t>
            </a:r>
            <a:r>
              <a:rPr lang="en-US" sz="24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Dionysius Of Halicarnassus </a:t>
            </a:r>
            <a:endParaRPr lang="en-US" dirty="0"/>
          </a:p>
        </p:txBody>
      </p:sp>
      <p:pic>
        <p:nvPicPr>
          <p:cNvPr id="6148" name="Picture 4" descr="http://blog.anuragaggarwal.com/wp-content/uploads/2011/09/public-speaking.jpg"/>
          <p:cNvPicPr>
            <a:picLocks noChangeAspect="1" noChangeArrowheads="1"/>
          </p:cNvPicPr>
          <p:nvPr/>
        </p:nvPicPr>
        <p:blipFill>
          <a:blip r:embed="rId3" cstate="print"/>
          <a:srcRect t="3509" b="7018"/>
          <a:stretch>
            <a:fillRect/>
          </a:stretch>
        </p:blipFill>
        <p:spPr bwMode="auto">
          <a:xfrm>
            <a:off x="3581400" y="381000"/>
            <a:ext cx="4572000" cy="40789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38400" y="4462461"/>
            <a:ext cx="5867400" cy="1162050"/>
          </a:xfrm>
        </p:spPr>
        <p:txBody>
          <a:bodyPr/>
          <a:lstStyle/>
          <a:p>
            <a:r>
              <a:rPr lang="en-US" sz="2800" dirty="0" smtClean="0"/>
              <a:t>“It usually takes me more than three weeks to prepare a good impromptu speech.”</a:t>
            </a: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4600" y="354106"/>
            <a:ext cx="5715000" cy="3200400"/>
          </a:xfrm>
        </p:spPr>
        <p:txBody>
          <a:bodyPr>
            <a:normAutofit/>
          </a:bodyPr>
          <a:lstStyle/>
          <a:p>
            <a:pPr marL="6350" indent="-6350">
              <a:buNone/>
            </a:pPr>
            <a:r>
              <a:rPr lang="en-US" sz="2800" dirty="0" smtClean="0">
                <a:hlinkClick r:id="rId3"/>
              </a:rPr>
              <a:t>Link </a:t>
            </a:r>
            <a:r>
              <a:rPr lang="en-US" sz="2800" dirty="0" smtClean="0"/>
              <a:t>to Professor Davis’ website for information about how to best approach public speaking </a:t>
            </a:r>
            <a:r>
              <a:rPr lang="en-US" sz="2400" dirty="0" smtClean="0"/>
              <a:t>assignments.</a:t>
            </a:r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2838450" y="5791200"/>
            <a:ext cx="5875338" cy="838200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 smtClean="0"/>
              <a:t>- Mark Twain</a:t>
            </a:r>
            <a:endParaRPr lang="en-US" sz="3200" dirty="0"/>
          </a:p>
        </p:txBody>
      </p:sp>
      <p:pic>
        <p:nvPicPr>
          <p:cNvPr id="47106" name="Picture 2" descr="http://openlab.citytech.cuny.edu/spe1330fall2011/files/2011/07/cropped-Public-speak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3600"/>
            <a:ext cx="9144000" cy="1926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04800"/>
            <a:ext cx="6629400" cy="2590800"/>
          </a:xfrm>
        </p:spPr>
        <p:txBody>
          <a:bodyPr/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What is “Information Literacy”?</a:t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Library </a:t>
            </a:r>
            <a:r>
              <a:rPr lang="en-US" sz="3200" b="1" dirty="0" smtClean="0"/>
              <a:t>Research Guide</a:t>
            </a:r>
          </a:p>
          <a:p>
            <a:r>
              <a:rPr lang="en-US" sz="3200" b="1" dirty="0" smtClean="0"/>
              <a:t>Evaluating Information Sources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2971800"/>
            <a:ext cx="6400800" cy="3581400"/>
          </a:xfrm>
        </p:spPr>
        <p:txBody>
          <a:bodyPr>
            <a:normAutofit/>
          </a:bodyPr>
          <a:lstStyle/>
          <a:p>
            <a:r>
              <a:rPr lang="en-US" sz="24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has </a:t>
            </a:r>
            <a:r>
              <a:rPr lang="en-US" sz="2400" dirty="0" smtClean="0"/>
              <a:t>the information </a:t>
            </a:r>
            <a:r>
              <a:rPr lang="en-US" sz="24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been </a:t>
            </a:r>
            <a:r>
              <a:rPr lang="en-US" sz="24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edited, reviewed, verified, </a:t>
            </a:r>
            <a:r>
              <a:rPr lang="en-US" sz="24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fact-checked?</a:t>
            </a:r>
            <a:endParaRPr lang="en-US" sz="2400" b="1" dirty="0" smtClean="0"/>
          </a:p>
          <a:p>
            <a:pPr lvl="0"/>
            <a:r>
              <a:rPr lang="en-US" sz="2400" dirty="0" smtClean="0"/>
              <a:t>Information that you get from print sources in the library has been evaluated twice:</a:t>
            </a:r>
          </a:p>
          <a:p>
            <a:pPr lvl="1"/>
            <a:r>
              <a:rPr lang="en-US" sz="1800" dirty="0" smtClean="0"/>
              <a:t>By the publisher of the book or periodical</a:t>
            </a:r>
          </a:p>
          <a:p>
            <a:pPr lvl="1"/>
            <a:r>
              <a:rPr lang="en-US" sz="1800" dirty="0" smtClean="0"/>
              <a:t>By the City Tech librarian who selected it for our library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1015663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For more </a:t>
            </a:r>
            <a:r>
              <a:rPr lang="en-US" dirty="0" smtClean="0"/>
              <a:t>information: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library.citytech.cuny.edu/services/faculty/teaching/instruction.php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5543550"/>
            <a:ext cx="6199188" cy="1162050"/>
          </a:xfrm>
        </p:spPr>
        <p:txBody>
          <a:bodyPr/>
          <a:lstStyle/>
          <a:p>
            <a:r>
              <a:rPr lang="en-US" sz="2800" dirty="0" smtClean="0"/>
              <a:t>What Does the Ursula C. Schwerin Library Offer Students?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4648200"/>
            <a:ext cx="6275388" cy="1004888"/>
          </a:xfrm>
        </p:spPr>
        <p:txBody>
          <a:bodyPr>
            <a:noAutofit/>
          </a:bodyPr>
          <a:lstStyle/>
          <a:p>
            <a:r>
              <a:rPr lang="en-US" sz="3600" dirty="0" smtClean="0"/>
              <a:t>A visit from our librarian, Prof. Monica Berger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227" t="19792" r="21523" b="6250"/>
          <a:stretch>
            <a:fillRect/>
          </a:stretch>
        </p:blipFill>
        <p:spPr bwMode="auto">
          <a:xfrm>
            <a:off x="2743200" y="381000"/>
            <a:ext cx="5791200" cy="3807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914400"/>
            <a:ext cx="1015663" cy="5410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Library services: </a:t>
            </a:r>
            <a:r>
              <a:rPr lang="en-US" dirty="0" smtClean="0">
                <a:solidFill>
                  <a:schemeClr val="tx2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chemeClr val="tx2"/>
                </a:solidFill>
                <a:hlinkClick r:id="rId3"/>
              </a:rPr>
              <a:t>library.citytech.cuny.edu/services/ask/index.php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76200"/>
            <a:ext cx="6400800" cy="1325562"/>
          </a:xfrm>
        </p:spPr>
        <p:txBody>
          <a:bodyPr/>
          <a:lstStyle/>
          <a:p>
            <a:pPr lvl="0"/>
            <a:r>
              <a:rPr lang="en-US" sz="3200" b="1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What should you look for when you evaluate information?</a:t>
            </a:r>
            <a:r>
              <a:rPr lang="en-US" sz="32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524000"/>
            <a:ext cx="6400800" cy="49530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000" b="1" dirty="0" smtClean="0"/>
              <a:t>Accuracy</a:t>
            </a:r>
            <a:r>
              <a:rPr lang="en-US" sz="1800" b="1" dirty="0" smtClean="0"/>
              <a:t>:</a:t>
            </a:r>
            <a:r>
              <a:rPr lang="en-US" sz="1800" dirty="0" smtClean="0"/>
              <a:t> Is the information correct? Are the sources (references) cited? Can you verify the information in another source?</a:t>
            </a:r>
          </a:p>
          <a:p>
            <a:pPr lvl="0"/>
            <a:r>
              <a:rPr lang="en-US" sz="3000" b="1" dirty="0" smtClean="0"/>
              <a:t>Expertise</a:t>
            </a:r>
            <a:r>
              <a:rPr lang="en-US" sz="1800" b="1" dirty="0" smtClean="0"/>
              <a:t>:</a:t>
            </a:r>
            <a:r>
              <a:rPr lang="en-US" sz="1800" dirty="0" smtClean="0"/>
              <a:t> Who is the author or organization that is responsible for the information? Is the author/organization an expert on the subject? Can you verify his or her credentials?</a:t>
            </a:r>
          </a:p>
          <a:p>
            <a:pPr lvl="0"/>
            <a:r>
              <a:rPr lang="en-US" sz="3000" b="1" dirty="0" smtClean="0"/>
              <a:t>Objectivity</a:t>
            </a:r>
            <a:r>
              <a:rPr lang="en-US" sz="1800" b="1" dirty="0" smtClean="0"/>
              <a:t>:</a:t>
            </a:r>
            <a:r>
              <a:rPr lang="en-US" sz="1800" dirty="0" smtClean="0"/>
              <a:t> Is the information biased in any way? Is the author or organization trying to sell you something or convince you of something? Is the information based on fact or opinion?</a:t>
            </a:r>
          </a:p>
          <a:p>
            <a:pPr lvl="0"/>
            <a:r>
              <a:rPr lang="en-US" sz="3000" b="1" dirty="0" smtClean="0"/>
              <a:t>Currency</a:t>
            </a:r>
            <a:r>
              <a:rPr lang="en-US" sz="1800" b="1" dirty="0" smtClean="0"/>
              <a:t>:</a:t>
            </a:r>
            <a:r>
              <a:rPr lang="en-US" sz="1800" dirty="0" smtClean="0"/>
              <a:t> Can you find a publication date for this source? If it's a website, when was the website last updated? Does the information seem relevant or is it out of date?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</a:t>
            </a:r>
            <a:br>
              <a:rPr lang="en-US" dirty="0" smtClean="0"/>
            </a:br>
            <a:r>
              <a:rPr lang="en-US" dirty="0" smtClean="0"/>
              <a:t>Books</a:t>
            </a:r>
            <a:r>
              <a:rPr lang="en-US" dirty="0" smtClean="0"/>
              <a:t>, Journals &amp; 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981200"/>
            <a:ext cx="6172200" cy="4343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Finding Books on the </a:t>
            </a:r>
            <a:r>
              <a:rPr lang="en-US" sz="2400" dirty="0" smtClean="0">
                <a:hlinkClick r:id="rId3"/>
              </a:rPr>
              <a:t>Library </a:t>
            </a:r>
            <a:r>
              <a:rPr lang="en-US" sz="2400" dirty="0" smtClean="0">
                <a:hlinkClick r:id="rId3"/>
              </a:rPr>
              <a:t>Website</a:t>
            </a:r>
            <a:endParaRPr lang="en-US" sz="2400" dirty="0" smtClean="0"/>
          </a:p>
          <a:p>
            <a:pPr lvl="1"/>
            <a:r>
              <a:rPr lang="en-US" sz="1800" dirty="0" smtClean="0"/>
              <a:t>Are books available on your topic/industry leaner/leading organization?</a:t>
            </a:r>
          </a:p>
          <a:p>
            <a:r>
              <a:rPr lang="en-US" sz="2400" dirty="0" smtClean="0"/>
              <a:t>Finding Articles on the </a:t>
            </a:r>
            <a:r>
              <a:rPr lang="en-US" sz="2400" dirty="0" smtClean="0">
                <a:hlinkClick r:id="rId4"/>
              </a:rPr>
              <a:t>Library</a:t>
            </a:r>
            <a:r>
              <a:rPr lang="en-US" sz="2400" baseline="0" dirty="0" smtClean="0">
                <a:hlinkClick r:id="rId4"/>
              </a:rPr>
              <a:t> Website</a:t>
            </a:r>
            <a:endParaRPr lang="en-US" sz="2400" baseline="0" dirty="0" smtClean="0"/>
          </a:p>
          <a:p>
            <a:pPr lvl="1"/>
            <a:r>
              <a:rPr lang="en-US" sz="1800" dirty="0" smtClean="0"/>
              <a:t>Are articles available on your topic/industry leaner/leading organization</a:t>
            </a:r>
            <a:r>
              <a:rPr lang="en-US" sz="1800" dirty="0" smtClean="0"/>
              <a:t>?</a:t>
            </a:r>
          </a:p>
          <a:p>
            <a:r>
              <a:rPr lang="en-US" sz="2200" dirty="0" smtClean="0"/>
              <a:t>Hospitality Management </a:t>
            </a:r>
            <a:r>
              <a:rPr lang="en-US" sz="2200" dirty="0" smtClean="0">
                <a:hlinkClick r:id="rId5"/>
              </a:rPr>
              <a:t>Specific Resources 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324600" cy="6202362"/>
          </a:xfrm>
        </p:spPr>
        <p:txBody>
          <a:bodyPr/>
          <a:lstStyle/>
          <a:p>
            <a:pPr lvl="0"/>
            <a:r>
              <a:rPr lang="en-US" b="1" dirty="0" smtClean="0"/>
              <a:t>What is Plagiarism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How do I Avoid Plagiarism?</a:t>
            </a:r>
            <a:endParaRPr lang="en-US" dirty="0">
              <a:hlinkClick r:id="rId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219200"/>
            <a:ext cx="6324600" cy="4114799"/>
          </a:xfrm>
        </p:spPr>
        <p:txBody>
          <a:bodyPr>
            <a:normAutofit/>
          </a:bodyPr>
          <a:lstStyle/>
          <a:p>
            <a:pPr marL="66675" lvl="0" indent="-3175">
              <a:buNone/>
            </a:pPr>
            <a:r>
              <a:rPr lang="en-US" sz="3200" dirty="0" smtClean="0"/>
              <a:t>Plagiarism is representing someone else's ideas, words, images, music, video, etc. as your own, either intentionally or unintentionally, without citing the source of the information.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1015663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For More Information</a:t>
            </a:r>
            <a:r>
              <a:rPr lang="en-US" dirty="0" smtClean="0"/>
              <a:t>: 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library.citytech.cuny.edu/instruction/plagiarism/index.php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nels">
  <a:themeElements>
    <a:clrScheme name="Panels">
      <a:dk1>
        <a:srgbClr val="340B07"/>
      </a:dk1>
      <a:lt1>
        <a:srgbClr val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Panels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Panels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100000"/>
                <a:satMod val="150000"/>
              </a:schemeClr>
            </a:gs>
            <a:gs pos="35000">
              <a:schemeClr val="phClr">
                <a:tint val="90000"/>
                <a:alpha val="85000"/>
                <a:satMod val="150000"/>
              </a:schemeClr>
            </a:gs>
            <a:gs pos="100000">
              <a:schemeClr val="phClr">
                <a:tint val="80000"/>
                <a:alpha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6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tint val="90000"/>
                <a:shade val="100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alpha val="80000"/>
              <a:satMod val="105000"/>
            </a:schemeClr>
          </a:solidFill>
          <a:prstDash val="solid"/>
        </a:ln>
        <a:ln w="12700" cap="flat" cmpd="sng" algn="ctr">
          <a:solidFill>
            <a:schemeClr val="phClr">
              <a:alpha val="70000"/>
            </a:schemeClr>
          </a:solidFill>
          <a:prstDash val="solid"/>
        </a:ln>
        <a:ln w="19050" cap="flat" cmpd="sng" algn="ctr">
          <a:solidFill>
            <a:schemeClr val="phClr">
              <a:alpha val="6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sx="101000" sy="101000" rotWithShape="0">
              <a:srgbClr val="FFFFFF">
                <a:alpha val="25000"/>
              </a:srgbClr>
            </a:outerShdw>
          </a:effectLst>
        </a:effectStyle>
        <a:effectStyle>
          <a:effectLst>
            <a:outerShdw blurRad="101600" sx="101000" sy="101000" rotWithShape="0">
              <a:srgbClr val="FFFFFF">
                <a:alpha val="25000"/>
              </a:srgbClr>
            </a:outerShdw>
            <a:reflection blurRad="12700" stA="35000" endPos="4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4200000"/>
            </a:lightRig>
          </a:scene3d>
          <a:sp3d prstMaterial="softEdge">
            <a:bevelT w="63500" h="254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150000"/>
              </a:schemeClr>
              <a:schemeClr val="phClr">
                <a:tint val="97000"/>
                <a:shade val="85000"/>
                <a:satMod val="150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100000">
              <a:schemeClr val="phClr">
                <a:shade val="4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Panels</Template>
  <TotalTime>431</TotalTime>
  <Words>581</Words>
  <Application>Microsoft Office PowerPoint</Application>
  <PresentationFormat>On-screen Show (4:3)</PresentationFormat>
  <Paragraphs>79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Panels</vt:lpstr>
      <vt:lpstr>Public Speaking  &amp; Information Literacy</vt:lpstr>
      <vt:lpstr>Public Speaking</vt:lpstr>
      <vt:lpstr> Let thy speech be better than silence,  or be silent.</vt:lpstr>
      <vt:lpstr>“It usually takes me more than three weeks to prepare a good impromptu speech.” </vt:lpstr>
      <vt:lpstr>  What is “Information Literacy”?   Library Research Guide Evaluating Information Sources</vt:lpstr>
      <vt:lpstr>What Does the Ursula C. Schwerin Library Offer Students?</vt:lpstr>
      <vt:lpstr>What should you look for when you evaluate information? </vt:lpstr>
      <vt:lpstr>Why use  Books, Journals &amp; Articles</vt:lpstr>
      <vt:lpstr>What is Plagiarism          How do I Avoid Plagiarism?</vt:lpstr>
      <vt:lpstr>Tips for avoiding plagiarism</vt:lpstr>
      <vt:lpstr>Some APA Standards for Reference Pages</vt:lpstr>
      <vt:lpstr>Some APA Standards for Citations</vt:lpstr>
      <vt:lpstr>Terms to know…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Goodvino</dc:creator>
  <cp:lastModifiedBy>Goodvino</cp:lastModifiedBy>
  <cp:revision>15</cp:revision>
  <dcterms:created xsi:type="dcterms:W3CDTF">2011-09-13T01:58:39Z</dcterms:created>
  <dcterms:modified xsi:type="dcterms:W3CDTF">2014-09-11T01:31:56Z</dcterms:modified>
</cp:coreProperties>
</file>