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7" r:id="rId1"/>
  </p:sldMasterIdLst>
  <p:sldIdLst>
    <p:sldId id="256" r:id="rId2"/>
    <p:sldId id="267" r:id="rId3"/>
    <p:sldId id="258" r:id="rId4"/>
    <p:sldId id="268" r:id="rId5"/>
    <p:sldId id="271" r:id="rId6"/>
    <p:sldId id="272" r:id="rId7"/>
    <p:sldId id="273" r:id="rId8"/>
    <p:sldId id="260" r:id="rId9"/>
    <p:sldId id="261" r:id="rId10"/>
    <p:sldId id="262" r:id="rId11"/>
    <p:sldId id="263" r:id="rId12"/>
    <p:sldId id="274"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4656" autoAdjust="0"/>
  </p:normalViewPr>
  <p:slideViewPr>
    <p:cSldViewPr snapToGrid="0" snapToObjects="1">
      <p:cViewPr>
        <p:scale>
          <a:sx n="72" d="100"/>
          <a:sy n="72" d="100"/>
        </p:scale>
        <p:origin x="-864" y="-3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overlayTitl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779463" y="1597025"/>
            <a:ext cx="7583488" cy="1679575"/>
          </a:xfrm>
        </p:spPr>
        <p:txBody>
          <a:bodyPr anchor="b" anchorCtr="0"/>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79463" y="3276600"/>
            <a:ext cx="7583487" cy="1752600"/>
          </a:xfrm>
        </p:spPr>
        <p:txBody>
          <a:bodyPr/>
          <a:lstStyle>
            <a:lvl1pPr marL="0" indent="0" algn="ctr">
              <a:lnSpc>
                <a:spcPct val="110000"/>
              </a:lnSpc>
              <a:spcBef>
                <a:spcPts val="600"/>
              </a:spcBef>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1F9CA3-105E-4857-9057-6DB6197DA786}" type="datetimeFigureOut">
              <a:rPr lang="en-US" smtClean="0"/>
              <a:t>12/12/17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0" name="Picture 9"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966787" y="838200"/>
            <a:ext cx="3474720" cy="1619250"/>
          </a:xfrm>
        </p:spPr>
        <p:txBody>
          <a:bodyPr vert="horz" lIns="91440" tIns="45720" rIns="91440" bIns="45720" rtlCol="0" anchor="b">
            <a:noAutofit/>
          </a:bodyPr>
          <a:lstStyle>
            <a:lvl1pPr algn="ctr" defTabSz="914400" rtl="0" eaLnBrk="1" latinLnBrk="0" hangingPunct="1">
              <a:lnSpc>
                <a:spcPct val="95000"/>
              </a:lnSpc>
              <a:spcBef>
                <a:spcPct val="0"/>
              </a:spcBef>
              <a:buNone/>
              <a:defRPr lang="en-US" sz="30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727892" y="838200"/>
            <a:ext cx="3474720" cy="4572000"/>
          </a:xfrm>
          <a:prstGeom prst="roundRect">
            <a:avLst>
              <a:gd name="adj" fmla="val 10888"/>
            </a:avLst>
          </a:prstGeom>
          <a:solidFill>
            <a:schemeClr val="bg1">
              <a:lumMod val="75000"/>
            </a:schemeClr>
          </a:solidFill>
          <a:effectLst>
            <a:reflection blurRad="6350" stA="20000" endA="300" endPos="25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966787" y="2474258"/>
            <a:ext cx="3474720" cy="2743200"/>
          </a:xfrm>
        </p:spPr>
        <p:txBody>
          <a:bodyPr vert="horz" lIns="91440" tIns="45720" rIns="91440" bIns="45720" rtlCol="0">
            <a:normAutofit/>
          </a:bodyPr>
          <a:lstStyle>
            <a:lvl1pPr marL="0" indent="0" algn="ctr">
              <a:lnSpc>
                <a:spcPct val="110000"/>
              </a:lnSpc>
              <a:spcBef>
                <a:spcPts val="600"/>
              </a:spcBef>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12/12/17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sp>
        <p:nvSpPr>
          <p:cNvPr id="2" name="Title 1"/>
          <p:cNvSpPr>
            <a:spLocks noGrp="1"/>
          </p:cNvSpPr>
          <p:nvPr>
            <p:ph type="title"/>
          </p:nvPr>
        </p:nvSpPr>
        <p:spPr>
          <a:xfrm>
            <a:off x="779463" y="89647"/>
            <a:ext cx="7583488"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B01F9CA3-105E-4857-9057-6DB6197DA786}" type="datetimeFigureOut">
              <a:rPr lang="en-US" smtClean="0"/>
              <a:t>12/12/17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8" name="Text Placeholder 3"/>
          <p:cNvSpPr>
            <a:spLocks noGrp="1"/>
          </p:cNvSpPr>
          <p:nvPr>
            <p:ph type="body" sz="half" idx="2"/>
          </p:nvPr>
        </p:nvSpPr>
        <p:spPr>
          <a:xfrm>
            <a:off x="779463" y="1371600"/>
            <a:ext cx="7583488" cy="1371600"/>
          </a:xfrm>
        </p:spPr>
        <p:txBody>
          <a:bodyPr vert="horz" lIns="91440" tIns="45720" rIns="91440" bIns="45720" rtlCol="0">
            <a:normAutofit/>
          </a:bodyPr>
          <a:lstStyle>
            <a:lvl1pPr marL="0" indent="0" algn="ctr">
              <a:lnSpc>
                <a:spcPct val="110000"/>
              </a:lnSpc>
              <a:spcBef>
                <a:spcPts val="600"/>
              </a:spcBef>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en-US" smtClean="0"/>
              <a:t>Click to edit Master text styles</a:t>
            </a:r>
          </a:p>
        </p:txBody>
      </p:sp>
      <p:sp>
        <p:nvSpPr>
          <p:cNvPr id="9" name="Picture Placeholder 2"/>
          <p:cNvSpPr>
            <a:spLocks noGrp="1"/>
          </p:cNvSpPr>
          <p:nvPr>
            <p:ph type="pic" idx="1"/>
          </p:nvPr>
        </p:nvSpPr>
        <p:spPr>
          <a:xfrm>
            <a:off x="2514600" y="2743200"/>
            <a:ext cx="4114800" cy="2819400"/>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marL="365760" indent="-365760">
              <a:defRPr/>
            </a:lvl1pPr>
            <a:lvl2pPr marL="731520" indent="-365760">
              <a:defRPr/>
            </a:lvl2pPr>
            <a:lvl3pPr marL="1097280" indent="-365760">
              <a:defRPr/>
            </a:lvl3pPr>
            <a:lvl4pPr marL="1463040" indent="-365760">
              <a:defRPr/>
            </a:lvl4pPr>
            <a:lvl5pPr marL="1828800" indent="-365760">
              <a:defRPr/>
            </a:lvl5pPr>
            <a:lvl6pPr marL="2194560" indent="-365760">
              <a:defRPr/>
            </a:lvl6pPr>
            <a:lvl7pPr marL="2560320" indent="-365760">
              <a:defRPr/>
            </a:lvl7pPr>
            <a:lvl8pPr marL="2926080" indent="-365760">
              <a:defRPr/>
            </a:lvl8pPr>
            <a:lvl9pPr marL="3291840" indent="-36576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1F9CA3-105E-4857-9057-6DB6197DA786}" type="datetimeFigureOut">
              <a:rPr lang="en-US" smtClean="0"/>
              <a:t>12/12/17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descr="overlayVertical.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39000" y="838200"/>
            <a:ext cx="1676400" cy="5053013"/>
          </a:xfrm>
        </p:spPr>
        <p:txBody>
          <a:bodyPr vert="eaVert"/>
          <a:lstStyle>
            <a:lvl1pPr>
              <a:defRPr sz="36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9462" y="838200"/>
            <a:ext cx="6019800" cy="505301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1F9CA3-105E-4857-9057-6DB6197DA786}" type="datetimeFigureOut">
              <a:rPr lang="en-US" smtClean="0"/>
              <a:t>12/12/17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1F9CA3-105E-4857-9057-6DB6197DA786}" type="datetimeFigureOut">
              <a:rPr lang="en-US" smtClean="0"/>
              <a:t>12/12/17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picTx" preserve="1">
  <p:cSld name="Title Slide with Picture">
    <p:spTree>
      <p:nvGrpSpPr>
        <p:cNvPr id="1" name=""/>
        <p:cNvGrpSpPr/>
        <p:nvPr/>
      </p:nvGrpSpPr>
      <p:grpSpPr>
        <a:xfrm>
          <a:off x="0" y="0"/>
          <a:ext cx="0" cy="0"/>
          <a:chOff x="0" y="0"/>
          <a:chExt cx="0" cy="0"/>
        </a:xfrm>
      </p:grpSpPr>
      <p:pic>
        <p:nvPicPr>
          <p:cNvPr id="9" name="Picture 8" descr="overlayText.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781812" y="3254188"/>
            <a:ext cx="7580376" cy="1685365"/>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5400" b="1" kern="120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514600" y="457200"/>
            <a:ext cx="4114800" cy="2743200"/>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781812" y="4953000"/>
            <a:ext cx="7580376" cy="914400"/>
          </a:xfrm>
        </p:spPr>
        <p:txBody>
          <a:bodyPr>
            <a:normAutofit/>
          </a:bodyPr>
          <a:lstStyle>
            <a:lvl1pPr marL="0" indent="0" algn="ctr">
              <a:spcBef>
                <a:spcPts val="300"/>
              </a:spcBef>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12/12/17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806450" y="1627188"/>
            <a:ext cx="7580376" cy="1682496"/>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44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806450" y="3309411"/>
            <a:ext cx="7580376" cy="1755648"/>
          </a:xfrm>
        </p:spPr>
        <p:txBody>
          <a:bodyPr vert="horz" lIns="91440" tIns="45720" rIns="91440" bIns="45720" rtlCol="0">
            <a:normAutofit/>
          </a:bodyPr>
          <a:lstStyle>
            <a:lvl1pPr marL="0" indent="0" algn="ctr" defTabSz="914400" rtl="0" eaLnBrk="1" latinLnBrk="0" hangingPunct="1">
              <a:lnSpc>
                <a:spcPct val="110000"/>
              </a:lnSpc>
              <a:spcBef>
                <a:spcPts val="600"/>
              </a:spcBef>
              <a:spcAft>
                <a:spcPts val="0"/>
              </a:spcAft>
              <a:buSzPct val="90000"/>
              <a:buFont typeface="Wingdings" pitchFamily="2" charset="2"/>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t>12/12/17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66788" y="1600200"/>
            <a:ext cx="3529584" cy="4288536"/>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defRPr sz="1800"/>
            </a:lvl6pPr>
            <a:lvl7pPr marL="1603375" indent="-231775">
              <a:defRPr sz="1800"/>
            </a:lvl7pPr>
            <a:lvl8pPr marL="1828800" indent="-231775">
              <a:defRPr sz="1800"/>
            </a:lvl8pPr>
            <a:lvl9pPr marL="2060575" indent="-2317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648200" y="1600200"/>
            <a:ext cx="3529584" cy="4288536"/>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defRPr sz="1800"/>
            </a:lvl6pPr>
            <a:lvl7pPr marL="1603375" indent="-231775">
              <a:defRPr sz="1800"/>
            </a:lvl7pPr>
            <a:lvl8pPr marL="1828800" indent="-231775">
              <a:defRPr sz="1800"/>
            </a:lvl8pPr>
            <a:lvl9pPr marL="2060575" indent="-2317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01F9CA3-105E-4857-9057-6DB6197DA786}" type="datetimeFigureOut">
              <a:rPr lang="en-US" smtClean="0"/>
              <a:t>12/12/17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66216" y="1272988"/>
            <a:ext cx="3529584" cy="879475"/>
          </a:xfrm>
        </p:spPr>
        <p:txBody>
          <a:bodyPr anchor="b" anchorCtr="0">
            <a:noAutofit/>
          </a:bodyPr>
          <a:lstStyle>
            <a:lvl1pPr marL="0" indent="0" algn="ctr">
              <a:spcBef>
                <a:spcPts val="0"/>
              </a:spcBef>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66216" y="2174875"/>
            <a:ext cx="3529584" cy="3716338"/>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tabLst/>
              <a:defRPr sz="1800"/>
            </a:lvl6pPr>
            <a:lvl7pPr marL="1603375" indent="-231775">
              <a:tabLst/>
              <a:defRPr sz="1800"/>
            </a:lvl7pPr>
            <a:lvl8pPr marL="1828800" indent="-231775">
              <a:tabLst/>
              <a:defRPr sz="1800"/>
            </a:lvl8pPr>
            <a:lvl9pPr marL="2060575" indent="-231775">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272988"/>
            <a:ext cx="3529584" cy="879475"/>
          </a:xfrm>
        </p:spPr>
        <p:txBody>
          <a:bodyPr anchor="b" anchorCtr="0">
            <a:noAutofit/>
          </a:bodyPr>
          <a:lstStyle>
            <a:lvl1pPr marL="0" indent="0" algn="ctr">
              <a:spcBef>
                <a:spcPts val="0"/>
              </a:spcBef>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3529584" cy="3716338"/>
          </a:xfrm>
        </p:spPr>
        <p:txBody>
          <a:bodyPr>
            <a:noAutofit/>
          </a:bodyPr>
          <a:lstStyle>
            <a:lvl1pPr marL="2317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2pPr>
            <a:lvl3pPr marL="6889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3pPr>
            <a:lvl4pPr marL="9144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4pPr>
            <a:lvl5pPr marL="11461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5pPr>
            <a:lvl6pPr marL="13716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16033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18288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2060575" indent="-231775" algn="l" defTabSz="914400" rtl="0" eaLnBrk="1" latinLnBrk="0" hangingPunct="1">
              <a:buSzPct val="90000"/>
              <a:buFont typeface="Wingdings" pitchFamily="2" charset="2"/>
              <a:defRPr lang="en-US" sz="1800" kern="1200" dirty="0">
                <a:solidFill>
                  <a:schemeClr val="bg1"/>
                </a:solidFill>
                <a:effectLst>
                  <a:outerShdw blurRad="101600" dist="12700" dir="3600000" algn="tl" rotWithShape="0">
                    <a:prstClr val="black">
                      <a:alpha val="30000"/>
                    </a:prstClr>
                  </a:outerShdw>
                </a:effectLst>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1F9CA3-105E-4857-9057-6DB6197DA786}" type="datetimeFigureOut">
              <a:rPr lang="en-US" smtClean="0"/>
              <a:t>12/12/17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01F9CA3-105E-4857-9057-6DB6197DA786}" type="datetimeFigureOut">
              <a:rPr lang="en-US" smtClean="0"/>
              <a:t>12/12/17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overlayBlank.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B01F9CA3-105E-4857-9057-6DB6197DA786}" type="datetimeFigureOut">
              <a:rPr lang="en-US" smtClean="0"/>
              <a:t>12/12/17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966787" y="838200"/>
            <a:ext cx="3474720" cy="1619250"/>
          </a:xfrm>
        </p:spPr>
        <p:txBody>
          <a:bodyPr vert="horz" lIns="91440" tIns="45720" rIns="91440" bIns="45720" rtlCol="0" anchor="b">
            <a:noAutofit/>
          </a:bodyPr>
          <a:lstStyle>
            <a:lvl1pPr algn="ctr" defTabSz="914400" rtl="0" eaLnBrk="1" latinLnBrk="0" hangingPunct="1">
              <a:lnSpc>
                <a:spcPct val="95000"/>
              </a:lnSpc>
              <a:spcBef>
                <a:spcPct val="0"/>
              </a:spcBef>
              <a:buNone/>
              <a:defRPr lang="en-US" sz="3000" b="1" kern="1200" dirty="0" smtClean="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idx="1"/>
          </p:nvPr>
        </p:nvSpPr>
        <p:spPr>
          <a:xfrm>
            <a:off x="4727892" y="838200"/>
            <a:ext cx="3474720" cy="4572000"/>
          </a:xfrm>
        </p:spPr>
        <p:txBody>
          <a:bodyPr>
            <a:normAutofit/>
          </a:bodyPr>
          <a:lstStyle>
            <a:lvl1pPr marL="282575" indent="-282575">
              <a:defRPr sz="2400"/>
            </a:lvl1pPr>
            <a:lvl2pPr marL="573088" indent="-282575">
              <a:defRPr sz="2200"/>
            </a:lvl2pPr>
            <a:lvl3pPr marL="855663" indent="-282575">
              <a:defRPr sz="2000"/>
            </a:lvl3pPr>
            <a:lvl4pPr marL="1146175" indent="-282575">
              <a:defRPr sz="1800"/>
            </a:lvl4pPr>
            <a:lvl5pPr marL="1430338" indent="-282575">
              <a:defRPr sz="1800"/>
            </a:lvl5pPr>
            <a:lvl6pPr marL="1712913" indent="-282575">
              <a:defRPr sz="1800"/>
            </a:lvl6pPr>
            <a:lvl7pPr marL="2003425" indent="-282575">
              <a:defRPr sz="1800"/>
            </a:lvl7pPr>
            <a:lvl8pPr marL="2286000" indent="-282575">
              <a:defRPr sz="1800"/>
            </a:lvl8pPr>
            <a:lvl9pPr marL="2568575" indent="-2825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66787" y="2474258"/>
            <a:ext cx="3474720" cy="2743200"/>
          </a:xfrm>
        </p:spPr>
        <p:txBody>
          <a:bodyPr vert="horz" lIns="91440" tIns="45720" rIns="91440" bIns="45720" rtlCol="0">
            <a:normAutofit/>
          </a:bodyPr>
          <a:lstStyle>
            <a:lvl1pPr marL="0" indent="0" algn="ctr">
              <a:lnSpc>
                <a:spcPct val="110000"/>
              </a:lnSpc>
              <a:spcBef>
                <a:spcPts val="600"/>
              </a:spcBef>
              <a:buNone/>
              <a:defRPr lang="en-US" sz="1800" kern="120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12/12/17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overlayText.png"/>
          <p:cNvPicPr>
            <a:picLocks noChangeAspect="1"/>
          </p:cNvPicPr>
          <p:nvPr/>
        </p:nvPicPr>
        <p:blipFill>
          <a:blip r:embed="rId15"/>
          <a:stretch>
            <a:fillRect/>
          </a:stretch>
        </p:blipFill>
        <p:spPr>
          <a:xfrm>
            <a:off x="0" y="0"/>
            <a:ext cx="9144000" cy="6858000"/>
          </a:xfrm>
          <a:prstGeom prst="rect">
            <a:avLst/>
          </a:prstGeom>
        </p:spPr>
      </p:pic>
      <p:sp>
        <p:nvSpPr>
          <p:cNvPr id="2" name="Title Placeholder 1"/>
          <p:cNvSpPr>
            <a:spLocks noGrp="1"/>
          </p:cNvSpPr>
          <p:nvPr>
            <p:ph type="title"/>
          </p:nvPr>
        </p:nvSpPr>
        <p:spPr>
          <a:xfrm>
            <a:off x="779463" y="89647"/>
            <a:ext cx="7583488"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955675" y="1600200"/>
            <a:ext cx="7232650" cy="42910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86400" y="6172200"/>
            <a:ext cx="3200400" cy="365125"/>
          </a:xfrm>
          <a:prstGeom prst="rect">
            <a:avLst/>
          </a:prstGeom>
        </p:spPr>
        <p:txBody>
          <a:bodyPr vert="horz" lIns="91440" tIns="45720" rIns="91440" bIns="45720" rtlCol="0" anchor="ctr"/>
          <a:lstStyle>
            <a:lvl1pPr algn="r">
              <a:defRPr sz="1000" b="1">
                <a:solidFill>
                  <a:schemeClr val="bg1"/>
                </a:solidFill>
              </a:defRPr>
            </a:lvl1pPr>
          </a:lstStyle>
          <a:p>
            <a:fld id="{B01F9CA3-105E-4857-9057-6DB6197DA786}" type="datetimeFigureOut">
              <a:rPr lang="en-US" smtClean="0"/>
              <a:t>12/12/17</a:t>
            </a:fld>
            <a:endParaRPr lang="en-US"/>
          </a:p>
        </p:txBody>
      </p:sp>
      <p:sp>
        <p:nvSpPr>
          <p:cNvPr id="5" name="Footer Placeholder 4"/>
          <p:cNvSpPr>
            <a:spLocks noGrp="1"/>
          </p:cNvSpPr>
          <p:nvPr>
            <p:ph type="ftr" sz="quarter" idx="3"/>
          </p:nvPr>
        </p:nvSpPr>
        <p:spPr>
          <a:xfrm>
            <a:off x="457200" y="6172200"/>
            <a:ext cx="3200400" cy="365125"/>
          </a:xfrm>
          <a:prstGeom prst="rect">
            <a:avLst/>
          </a:prstGeom>
        </p:spPr>
        <p:txBody>
          <a:bodyPr vert="horz" lIns="91440" tIns="45720" rIns="91440" bIns="45720" rtlCol="0" anchor="ctr"/>
          <a:lstStyle>
            <a:lvl1pPr algn="l">
              <a:defRPr sz="1000" b="1">
                <a:solidFill>
                  <a:schemeClr val="bg1"/>
                </a:solidFill>
              </a:defRPr>
            </a:lvl1pPr>
          </a:lstStyle>
          <a:p>
            <a:endParaRPr lang="en-US"/>
          </a:p>
        </p:txBody>
      </p:sp>
      <p:sp>
        <p:nvSpPr>
          <p:cNvPr id="6" name="Slide Number Placeholder 5"/>
          <p:cNvSpPr>
            <a:spLocks noGrp="1"/>
          </p:cNvSpPr>
          <p:nvPr>
            <p:ph type="sldNum" sz="quarter" idx="4"/>
          </p:nvPr>
        </p:nvSpPr>
        <p:spPr>
          <a:xfrm>
            <a:off x="4305300" y="6172200"/>
            <a:ext cx="533400" cy="365125"/>
          </a:xfrm>
          <a:prstGeom prst="rect">
            <a:avLst/>
          </a:prstGeom>
        </p:spPr>
        <p:txBody>
          <a:bodyPr vert="horz" lIns="91440" tIns="45720" rIns="91440" bIns="45720" rtlCol="0" anchor="ctr"/>
          <a:lstStyle>
            <a:lvl1pPr algn="ctr">
              <a:defRPr sz="1000" b="1">
                <a:solidFill>
                  <a:schemeClr val="bg1"/>
                </a:solidFill>
              </a:defRPr>
            </a:lvl1pPr>
          </a:lstStyle>
          <a:p>
            <a:fld id="{7F5CE407-6216-4202-80E4-A30DC2F709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Lst>
  <p:txStyles>
    <p:titleStyle>
      <a:lvl1pPr algn="ctr" defTabSz="914400" rtl="0" eaLnBrk="1" latinLnBrk="0" hangingPunct="1">
        <a:lnSpc>
          <a:spcPct val="95000"/>
        </a:lnSpc>
        <a:spcBef>
          <a:spcPct val="0"/>
        </a:spcBef>
        <a:buNone/>
        <a:defRPr sz="4800" b="1" kern="1200">
          <a:solidFill>
            <a:schemeClr val="bg1"/>
          </a:solidFill>
          <a:effectLst>
            <a:outerShdw blurRad="101600" dist="12700" dir="3600000" algn="tl" rotWithShape="0">
              <a:prstClr val="black">
                <a:alpha val="30000"/>
              </a:prstClr>
            </a:outerShdw>
          </a:effectLst>
          <a:latin typeface="+mj-lt"/>
          <a:ea typeface="+mj-ea"/>
          <a:cs typeface="+mj-cs"/>
        </a:defRPr>
      </a:lvl1pPr>
    </p:titleStyle>
    <p:bodyStyle>
      <a:lvl1pPr marL="457200" indent="-457200" algn="l" defTabSz="914400" rtl="0" eaLnBrk="1" latinLnBrk="0" hangingPunct="1">
        <a:spcBef>
          <a:spcPts val="2000"/>
        </a:spcBef>
        <a:spcAft>
          <a:spcPts val="0"/>
        </a:spcAft>
        <a:buSzPct val="90000"/>
        <a:buFont typeface="Wingdings" pitchFamily="2" charset="2"/>
        <a:buChar char=""/>
        <a:defRPr sz="2400" kern="1200">
          <a:solidFill>
            <a:schemeClr val="bg1"/>
          </a:solidFill>
          <a:effectLst>
            <a:outerShdw blurRad="101600" dist="12700" dir="3600000" algn="tl" rotWithShape="0">
              <a:prstClr val="black">
                <a:alpha val="30000"/>
              </a:prstClr>
            </a:outerShdw>
          </a:effectLst>
          <a:latin typeface="+mn-lt"/>
          <a:ea typeface="+mn-ea"/>
          <a:cs typeface="+mn-cs"/>
        </a:defRPr>
      </a:lvl1pPr>
      <a:lvl2pPr marL="914400" indent="-457200" algn="l" defTabSz="914400" rtl="0" eaLnBrk="1" latinLnBrk="0" hangingPunct="1">
        <a:spcBef>
          <a:spcPts val="1000"/>
        </a:spcBef>
        <a:spcAft>
          <a:spcPts val="0"/>
        </a:spcAft>
        <a:buSzPct val="90000"/>
        <a:buFont typeface="Wingdings" pitchFamily="2" charset="2"/>
        <a:buChar char=""/>
        <a:defRPr sz="2200" kern="1200">
          <a:solidFill>
            <a:schemeClr val="bg1"/>
          </a:solidFill>
          <a:effectLst>
            <a:outerShdw blurRad="101600" dist="12700" dir="3600000" algn="tl" rotWithShape="0">
              <a:prstClr val="black">
                <a:alpha val="30000"/>
              </a:prstClr>
            </a:outerShdw>
          </a:effectLst>
          <a:latin typeface="+mn-lt"/>
          <a:ea typeface="+mn-ea"/>
          <a:cs typeface="+mn-cs"/>
        </a:defRPr>
      </a:lvl2pPr>
      <a:lvl3pPr marL="1371600" indent="-457200" algn="l" defTabSz="914400" rtl="0" eaLnBrk="1" latinLnBrk="0" hangingPunct="1">
        <a:spcBef>
          <a:spcPts val="1000"/>
        </a:spcBef>
        <a:spcAft>
          <a:spcPts val="0"/>
        </a:spcAft>
        <a:buSzPct val="90000"/>
        <a:buFont typeface="Wingdings" pitchFamily="2" charset="2"/>
        <a:buChar char=""/>
        <a:defRPr sz="2000" kern="1200">
          <a:solidFill>
            <a:schemeClr val="bg1"/>
          </a:solidFill>
          <a:effectLst>
            <a:outerShdw blurRad="101600" dist="12700" dir="3600000" algn="tl" rotWithShape="0">
              <a:prstClr val="black">
                <a:alpha val="30000"/>
              </a:prstClr>
            </a:outerShdw>
          </a:effectLst>
          <a:latin typeface="+mn-lt"/>
          <a:ea typeface="+mn-ea"/>
          <a:cs typeface="+mn-cs"/>
        </a:defRPr>
      </a:lvl3pPr>
      <a:lvl4pPr marL="1828800" indent="-457200" algn="l" defTabSz="914400" rtl="0" eaLnBrk="1" latinLnBrk="0" hangingPunct="1">
        <a:spcBef>
          <a:spcPts val="1000"/>
        </a:spcBef>
        <a:spcAft>
          <a:spcPts val="0"/>
        </a:spcAft>
        <a:buSzPct val="90000"/>
        <a:buFont typeface="Wingdings" pitchFamily="2" charset="2"/>
        <a:buChar char=""/>
        <a:defRPr sz="1800" kern="1200">
          <a:solidFill>
            <a:schemeClr val="bg1"/>
          </a:solidFill>
          <a:effectLst>
            <a:outerShdw blurRad="101600" dist="12700" dir="3600000" algn="tl" rotWithShape="0">
              <a:prstClr val="black">
                <a:alpha val="30000"/>
              </a:prstClr>
            </a:outerShdw>
          </a:effectLst>
          <a:latin typeface="+mn-lt"/>
          <a:ea typeface="+mn-ea"/>
          <a:cs typeface="+mn-cs"/>
        </a:defRPr>
      </a:lvl4pPr>
      <a:lvl5pPr marL="2286000" indent="-457200" algn="l" defTabSz="914400" rtl="0" eaLnBrk="1" latinLnBrk="0" hangingPunct="1">
        <a:spcBef>
          <a:spcPts val="1000"/>
        </a:spcBef>
        <a:spcAft>
          <a:spcPts val="0"/>
        </a:spcAft>
        <a:buSzPct val="90000"/>
        <a:buFont typeface="Wingdings" pitchFamily="2" charset="2"/>
        <a:buChar char=""/>
        <a:defRPr sz="1800" kern="1200">
          <a:solidFill>
            <a:schemeClr val="bg1"/>
          </a:solidFill>
          <a:effectLst>
            <a:outerShdw blurRad="101600" dist="12700" dir="3600000" algn="tl" rotWithShape="0">
              <a:prstClr val="black">
                <a:alpha val="30000"/>
              </a:prstClr>
            </a:outerShdw>
          </a:effectLst>
          <a:latin typeface="+mn-lt"/>
          <a:ea typeface="+mn-ea"/>
          <a:cs typeface="+mn-cs"/>
        </a:defRPr>
      </a:lvl5pPr>
      <a:lvl6pPr marL="2743200" indent="-457200" algn="l" defTabSz="914400" rtl="0" eaLnBrk="1" latinLnBrk="0" hangingPunct="1">
        <a:spcBef>
          <a:spcPts val="1000"/>
        </a:spcBef>
        <a:buSzPct val="90000"/>
        <a:buFont typeface="Wingdings" pitchFamily="2" charset="2"/>
        <a:buChar char="{"/>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3200400" indent="-457200" algn="l" defTabSz="914400" rtl="0" eaLnBrk="1" latinLnBrk="0" hangingPunct="1">
        <a:spcBef>
          <a:spcPts val="1000"/>
        </a:spcBef>
        <a:buSzPct val="90000"/>
        <a:buFont typeface="Wingdings" pitchFamily="2" charset="2"/>
        <a:buChar char="|"/>
        <a:defRPr lang="en-US" sz="18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3657600" indent="-457200" algn="l" defTabSz="914400" rtl="0" eaLnBrk="1" latinLnBrk="0" hangingPunct="1">
        <a:spcBef>
          <a:spcPts val="1000"/>
        </a:spcBef>
        <a:buSzPct val="90000"/>
        <a:buFont typeface="Wingdings" pitchFamily="2" charset="2"/>
        <a:buChar char="{"/>
        <a:defRPr lang="en-US" sz="18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4114800" indent="-457200" algn="l" defTabSz="914400" rtl="0" eaLnBrk="1" latinLnBrk="0" hangingPunct="1">
        <a:spcBef>
          <a:spcPts val="1000"/>
        </a:spcBef>
        <a:buSzPct val="90000"/>
        <a:buFont typeface="Wingdings" pitchFamily="2" charset="2"/>
        <a:buChar char="|"/>
        <a:defRPr lang="en-US" sz="1800" kern="1200" dirty="0">
          <a:solidFill>
            <a:schemeClr val="bg1"/>
          </a:solidFill>
          <a:effectLst>
            <a:outerShdw blurRad="101600" dist="12700" dir="3600000" algn="tl" rotWithShape="0">
              <a:prstClr val="black">
                <a:alpha val="30000"/>
              </a:prst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2936" y="402396"/>
            <a:ext cx="8311012" cy="1697601"/>
          </a:xfrm>
        </p:spPr>
        <p:txBody>
          <a:bodyPr/>
          <a:lstStyle/>
          <a:p>
            <a:r>
              <a:rPr lang="en-US" b="1" dirty="0" smtClean="0">
                <a:solidFill>
                  <a:schemeClr val="tx1"/>
                </a:solidFill>
              </a:rPr>
              <a:t>How </a:t>
            </a:r>
            <a:r>
              <a:rPr lang="en-US" dirty="0">
                <a:solidFill>
                  <a:schemeClr val="tx1"/>
                </a:solidFill>
              </a:rPr>
              <a:t>D</a:t>
            </a:r>
            <a:r>
              <a:rPr lang="en-US" b="1" dirty="0" smtClean="0">
                <a:solidFill>
                  <a:schemeClr val="tx1"/>
                </a:solidFill>
              </a:rPr>
              <a:t>o We Prevent </a:t>
            </a:r>
            <a:r>
              <a:rPr lang="en-US" b="1" dirty="0" err="1" smtClean="0">
                <a:solidFill>
                  <a:schemeClr val="tx1"/>
                </a:solidFill>
              </a:rPr>
              <a:t>Cyberbulling</a:t>
            </a:r>
            <a:r>
              <a:rPr lang="en-US" b="1" dirty="0" smtClean="0">
                <a:solidFill>
                  <a:schemeClr val="tx1"/>
                </a:solidFill>
              </a:rPr>
              <a:t>?</a:t>
            </a:r>
            <a:endParaRPr lang="en-US" b="1" dirty="0">
              <a:solidFill>
                <a:schemeClr val="tx1"/>
              </a:solidFill>
            </a:endParaRPr>
          </a:p>
        </p:txBody>
      </p:sp>
      <p:sp>
        <p:nvSpPr>
          <p:cNvPr id="3" name="Subtitle 2"/>
          <p:cNvSpPr>
            <a:spLocks noGrp="1"/>
          </p:cNvSpPr>
          <p:nvPr>
            <p:ph type="subTitle" idx="1"/>
          </p:nvPr>
        </p:nvSpPr>
        <p:spPr>
          <a:xfrm>
            <a:off x="779463" y="2326344"/>
            <a:ext cx="7583487" cy="2702856"/>
          </a:xfrm>
        </p:spPr>
        <p:txBody>
          <a:bodyPr/>
          <a:lstStyle/>
          <a:p>
            <a:endParaRPr lang="en-US" dirty="0"/>
          </a:p>
        </p:txBody>
      </p:sp>
      <p:pic>
        <p:nvPicPr>
          <p:cNvPr id="4" name="Picture 3"/>
          <p:cNvPicPr>
            <a:picLocks noChangeAspect="1"/>
          </p:cNvPicPr>
          <p:nvPr/>
        </p:nvPicPr>
        <p:blipFill>
          <a:blip r:embed="rId2"/>
          <a:stretch>
            <a:fillRect/>
          </a:stretch>
        </p:blipFill>
        <p:spPr>
          <a:xfrm>
            <a:off x="2413934" y="3313547"/>
            <a:ext cx="4604770" cy="3066777"/>
          </a:xfrm>
          <a:prstGeom prst="rect">
            <a:avLst/>
          </a:prstGeom>
        </p:spPr>
      </p:pic>
    </p:spTree>
    <p:extLst>
      <p:ext uri="{BB962C8B-B14F-4D97-AF65-F5344CB8AC3E}">
        <p14:creationId xmlns:p14="http://schemas.microsoft.com/office/powerpoint/2010/main" val="336020566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89647"/>
            <a:ext cx="7583488" cy="968822"/>
          </a:xfrm>
        </p:spPr>
        <p:txBody>
          <a:bodyPr/>
          <a:lstStyle/>
          <a:p>
            <a:r>
              <a:rPr lang="en-US" sz="5400" dirty="0" smtClean="0">
                <a:solidFill>
                  <a:srgbClr val="000000"/>
                </a:solidFill>
              </a:rPr>
              <a:t>Examples</a:t>
            </a:r>
            <a:endParaRPr lang="en-US" sz="5400" dirty="0">
              <a:solidFill>
                <a:srgbClr val="000000"/>
              </a:solidFill>
            </a:endParaRPr>
          </a:p>
        </p:txBody>
      </p:sp>
      <p:sp>
        <p:nvSpPr>
          <p:cNvPr id="3" name="Content Placeholder 2"/>
          <p:cNvSpPr>
            <a:spLocks noGrp="1"/>
          </p:cNvSpPr>
          <p:nvPr>
            <p:ph idx="1"/>
          </p:nvPr>
        </p:nvSpPr>
        <p:spPr>
          <a:xfrm>
            <a:off x="955675" y="1058469"/>
            <a:ext cx="7232650" cy="4832745"/>
          </a:xfrm>
        </p:spPr>
        <p:txBody>
          <a:bodyPr/>
          <a:lstStyle/>
          <a:p>
            <a:r>
              <a:rPr lang="en-US" dirty="0" smtClean="0">
                <a:solidFill>
                  <a:srgbClr val="000000"/>
                </a:solidFill>
              </a:rPr>
              <a:t>False identity profile</a:t>
            </a:r>
          </a:p>
          <a:p>
            <a:r>
              <a:rPr lang="en-US" dirty="0" smtClean="0">
                <a:solidFill>
                  <a:srgbClr val="000000"/>
                </a:solidFill>
              </a:rPr>
              <a:t>Posting comments about someone online</a:t>
            </a:r>
          </a:p>
          <a:p>
            <a:r>
              <a:rPr lang="en-US" dirty="0" smtClean="0">
                <a:solidFill>
                  <a:srgbClr val="000000"/>
                </a:solidFill>
              </a:rPr>
              <a:t>Nude photo sharing </a:t>
            </a:r>
          </a:p>
          <a:p>
            <a:r>
              <a:rPr lang="en-US" dirty="0">
                <a:solidFill>
                  <a:srgbClr val="000000"/>
                </a:solidFill>
              </a:rPr>
              <a:t>Posting mean or hateful names, comments, or content about </a:t>
            </a:r>
            <a:r>
              <a:rPr lang="en-US" dirty="0" smtClean="0">
                <a:solidFill>
                  <a:srgbClr val="000000"/>
                </a:solidFill>
              </a:rPr>
              <a:t>any race, religion and ethnicity. </a:t>
            </a:r>
            <a:endParaRPr lang="en-US" dirty="0">
              <a:solidFill>
                <a:srgbClr val="000000"/>
              </a:solidFill>
            </a:endParaRPr>
          </a:p>
        </p:txBody>
      </p:sp>
      <p:pic>
        <p:nvPicPr>
          <p:cNvPr id="4" name="Picture 3"/>
          <p:cNvPicPr>
            <a:picLocks noChangeAspect="1"/>
          </p:cNvPicPr>
          <p:nvPr/>
        </p:nvPicPr>
        <p:blipFill>
          <a:blip r:embed="rId2"/>
          <a:stretch>
            <a:fillRect/>
          </a:stretch>
        </p:blipFill>
        <p:spPr>
          <a:xfrm>
            <a:off x="3849462" y="3909803"/>
            <a:ext cx="4760446" cy="2507168"/>
          </a:xfrm>
          <a:prstGeom prst="rect">
            <a:avLst/>
          </a:prstGeom>
        </p:spPr>
      </p:pic>
    </p:spTree>
    <p:extLst>
      <p:ext uri="{BB962C8B-B14F-4D97-AF65-F5344CB8AC3E}">
        <p14:creationId xmlns:p14="http://schemas.microsoft.com/office/powerpoint/2010/main" val="36023140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Solutions and Resources</a:t>
            </a:r>
            <a:endParaRPr lang="en-US" dirty="0">
              <a:solidFill>
                <a:srgbClr val="000000"/>
              </a:solidFill>
            </a:endParaRPr>
          </a:p>
        </p:txBody>
      </p:sp>
      <p:sp>
        <p:nvSpPr>
          <p:cNvPr id="3" name="Content Placeholder 2"/>
          <p:cNvSpPr>
            <a:spLocks noGrp="1"/>
          </p:cNvSpPr>
          <p:nvPr>
            <p:ph idx="1"/>
          </p:nvPr>
        </p:nvSpPr>
        <p:spPr/>
        <p:txBody>
          <a:bodyPr>
            <a:normAutofit fontScale="85000" lnSpcReduction="10000"/>
          </a:bodyPr>
          <a:lstStyle/>
          <a:p>
            <a:r>
              <a:rPr lang="en-US" dirty="0">
                <a:solidFill>
                  <a:srgbClr val="000000"/>
                </a:solidFill>
                <a:effectLst/>
              </a:rPr>
              <a:t>http://</a:t>
            </a:r>
            <a:r>
              <a:rPr lang="en-US" dirty="0" err="1">
                <a:solidFill>
                  <a:srgbClr val="000000"/>
                </a:solidFill>
                <a:effectLst/>
              </a:rPr>
              <a:t>www.cyberbullying.us</a:t>
            </a:r>
            <a:r>
              <a:rPr lang="en-US" dirty="0">
                <a:solidFill>
                  <a:srgbClr val="000000"/>
                </a:solidFill>
                <a:effectLst/>
              </a:rPr>
              <a:t>/</a:t>
            </a:r>
            <a:br>
              <a:rPr lang="en-US" dirty="0">
                <a:solidFill>
                  <a:srgbClr val="000000"/>
                </a:solidFill>
                <a:effectLst/>
              </a:rPr>
            </a:br>
            <a:r>
              <a:rPr lang="en-US" dirty="0">
                <a:solidFill>
                  <a:srgbClr val="000000"/>
                </a:solidFill>
                <a:effectLst/>
              </a:rPr>
              <a:t>Dr. </a:t>
            </a:r>
            <a:r>
              <a:rPr lang="en-US" dirty="0" err="1">
                <a:solidFill>
                  <a:srgbClr val="000000"/>
                </a:solidFill>
                <a:effectLst/>
              </a:rPr>
              <a:t>Hinduja</a:t>
            </a:r>
            <a:r>
              <a:rPr lang="en-US" dirty="0">
                <a:solidFill>
                  <a:srgbClr val="000000"/>
                </a:solidFill>
                <a:effectLst/>
              </a:rPr>
              <a:t> and Dr. </a:t>
            </a:r>
            <a:r>
              <a:rPr lang="en-US" dirty="0" err="1">
                <a:solidFill>
                  <a:srgbClr val="000000"/>
                </a:solidFill>
                <a:effectLst/>
              </a:rPr>
              <a:t>Patchin</a:t>
            </a:r>
            <a:r>
              <a:rPr lang="en-US" dirty="0">
                <a:solidFill>
                  <a:srgbClr val="000000"/>
                </a:solidFill>
                <a:effectLst/>
              </a:rPr>
              <a:t>, two of the leading re- searchers in the field of </a:t>
            </a:r>
            <a:r>
              <a:rPr lang="en-US" dirty="0" err="1">
                <a:solidFill>
                  <a:srgbClr val="000000"/>
                </a:solidFill>
                <a:effectLst/>
              </a:rPr>
              <a:t>cyberbullying</a:t>
            </a:r>
            <a:r>
              <a:rPr lang="en-US" dirty="0">
                <a:solidFill>
                  <a:srgbClr val="000000"/>
                </a:solidFill>
                <a:effectLst/>
              </a:rPr>
              <a:t>, have created a comprehensive Web site with information for educators, parents, and teens. Of particular interest to adults may be the “Research” page, and teens may find the “Videos” and “Share Your Story” pages intriguing. </a:t>
            </a:r>
          </a:p>
          <a:p>
            <a:r>
              <a:rPr lang="en-US" dirty="0">
                <a:solidFill>
                  <a:srgbClr val="000000"/>
                </a:solidFill>
                <a:effectLst/>
              </a:rPr>
              <a:t>http://</a:t>
            </a:r>
            <a:r>
              <a:rPr lang="en-US" dirty="0" err="1">
                <a:solidFill>
                  <a:srgbClr val="000000"/>
                </a:solidFill>
                <a:effectLst/>
              </a:rPr>
              <a:t>www.cyberbullying.org</a:t>
            </a:r>
            <a:r>
              <a:rPr lang="en-US" dirty="0">
                <a:solidFill>
                  <a:srgbClr val="000000"/>
                </a:solidFill>
                <a:effectLst/>
              </a:rPr>
              <a:t>/</a:t>
            </a:r>
            <a:br>
              <a:rPr lang="en-US" dirty="0">
                <a:solidFill>
                  <a:srgbClr val="000000"/>
                </a:solidFill>
                <a:effectLst/>
              </a:rPr>
            </a:br>
            <a:r>
              <a:rPr lang="en-US" dirty="0">
                <a:solidFill>
                  <a:srgbClr val="000000"/>
                </a:solidFill>
                <a:effectLst/>
              </a:rPr>
              <a:t>Created by Bill </a:t>
            </a:r>
            <a:r>
              <a:rPr lang="en-US" dirty="0" err="1">
                <a:solidFill>
                  <a:srgbClr val="000000"/>
                </a:solidFill>
                <a:effectLst/>
              </a:rPr>
              <a:t>Belsey</a:t>
            </a:r>
            <a:r>
              <a:rPr lang="en-US" dirty="0">
                <a:solidFill>
                  <a:srgbClr val="000000"/>
                </a:solidFill>
                <a:effectLst/>
              </a:rPr>
              <a:t>, a renowned speaker in Canada and creator of </a:t>
            </a:r>
            <a:r>
              <a:rPr lang="en-US" dirty="0" err="1">
                <a:solidFill>
                  <a:srgbClr val="000000"/>
                </a:solidFill>
                <a:effectLst/>
              </a:rPr>
              <a:t>bullying.org</a:t>
            </a:r>
            <a:r>
              <a:rPr lang="en-US" dirty="0">
                <a:solidFill>
                  <a:srgbClr val="000000"/>
                </a:solidFill>
                <a:effectLst/>
              </a:rPr>
              <a:t>, this site provides an overview of </a:t>
            </a:r>
            <a:r>
              <a:rPr lang="en-US" dirty="0" err="1">
                <a:solidFill>
                  <a:srgbClr val="000000"/>
                </a:solidFill>
                <a:effectLst/>
              </a:rPr>
              <a:t>cyberbullying</a:t>
            </a:r>
            <a:r>
              <a:rPr lang="en-US" dirty="0">
                <a:solidFill>
                  <a:srgbClr val="000000"/>
                </a:solidFill>
                <a:effectLst/>
              </a:rPr>
              <a:t>, examples, resources, and facilitates an online discussion and support </a:t>
            </a:r>
            <a:r>
              <a:rPr lang="en-US" dirty="0" smtClean="0">
                <a:solidFill>
                  <a:srgbClr val="000000"/>
                </a:solidFill>
                <a:effectLst/>
              </a:rPr>
              <a:t>groups</a:t>
            </a:r>
            <a:endParaRPr lang="en-US" dirty="0">
              <a:solidFill>
                <a:srgbClr val="000000"/>
              </a:solidFill>
              <a:effectLst/>
            </a:endParaRPr>
          </a:p>
          <a:p>
            <a:endParaRPr lang="en-US" dirty="0"/>
          </a:p>
        </p:txBody>
      </p:sp>
    </p:spTree>
    <p:extLst>
      <p:ext uri="{BB962C8B-B14F-4D97-AF65-F5344CB8AC3E}">
        <p14:creationId xmlns:p14="http://schemas.microsoft.com/office/powerpoint/2010/main" val="426118490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Solutions and Resources</a:t>
            </a:r>
            <a:endParaRPr lang="en-US" dirty="0">
              <a:solidFill>
                <a:srgbClr val="000000"/>
              </a:solidFill>
            </a:endParaRPr>
          </a:p>
        </p:txBody>
      </p:sp>
      <p:sp>
        <p:nvSpPr>
          <p:cNvPr id="3" name="Content Placeholder 2"/>
          <p:cNvSpPr>
            <a:spLocks noGrp="1"/>
          </p:cNvSpPr>
          <p:nvPr>
            <p:ph idx="1"/>
          </p:nvPr>
        </p:nvSpPr>
        <p:spPr/>
        <p:txBody>
          <a:bodyPr>
            <a:normAutofit/>
          </a:bodyPr>
          <a:lstStyle/>
          <a:p>
            <a:r>
              <a:rPr lang="en-US" dirty="0">
                <a:solidFill>
                  <a:srgbClr val="000000"/>
                </a:solidFill>
                <a:effectLst/>
              </a:rPr>
              <a:t>http://</a:t>
            </a:r>
            <a:r>
              <a:rPr lang="en-US" dirty="0" err="1">
                <a:solidFill>
                  <a:srgbClr val="000000"/>
                </a:solidFill>
                <a:effectLst/>
              </a:rPr>
              <a:t>www.bullyingresources.org</a:t>
            </a:r>
            <a:r>
              <a:rPr lang="en-US" dirty="0">
                <a:solidFill>
                  <a:srgbClr val="000000"/>
                </a:solidFill>
                <a:effectLst/>
              </a:rPr>
              <a:t>/main/adult/index </a:t>
            </a:r>
            <a:r>
              <a:rPr lang="en-US" dirty="0" err="1">
                <a:solidFill>
                  <a:srgbClr val="000000"/>
                </a:solidFill>
                <a:effectLst/>
              </a:rPr>
              <a:t>Adult.asp?Area</a:t>
            </a:r>
            <a:r>
              <a:rPr lang="en-US" dirty="0">
                <a:solidFill>
                  <a:srgbClr val="000000"/>
                </a:solidFill>
                <a:effectLst/>
              </a:rPr>
              <a:t>=</a:t>
            </a:r>
            <a:r>
              <a:rPr lang="en-US" dirty="0" err="1">
                <a:solidFill>
                  <a:srgbClr val="000000"/>
                </a:solidFill>
                <a:effectLst/>
              </a:rPr>
              <a:t>cyberbullying</a:t>
            </a:r>
            <a:r>
              <a:rPr lang="en-US" dirty="0">
                <a:solidFill>
                  <a:srgbClr val="000000"/>
                </a:solidFill>
                <a:effectLst/>
              </a:rPr>
              <a:t/>
            </a:r>
            <a:br>
              <a:rPr lang="en-US" dirty="0">
                <a:solidFill>
                  <a:srgbClr val="000000"/>
                </a:solidFill>
                <a:effectLst/>
              </a:rPr>
            </a:br>
            <a:r>
              <a:rPr lang="en-US" dirty="0">
                <a:solidFill>
                  <a:srgbClr val="000000"/>
                </a:solidFill>
                <a:effectLst/>
              </a:rPr>
              <a:t>The U.S. Department of Health and Human Services produced this site, which provides research-based </a:t>
            </a:r>
            <a:r>
              <a:rPr lang="en-US" dirty="0" smtClean="0">
                <a:solidFill>
                  <a:srgbClr val="000000"/>
                </a:solidFill>
                <a:effectLst/>
              </a:rPr>
              <a:t>ques</a:t>
            </a:r>
            <a:r>
              <a:rPr lang="en-US" dirty="0">
                <a:solidFill>
                  <a:srgbClr val="000000"/>
                </a:solidFill>
                <a:effectLst/>
              </a:rPr>
              <a:t>t</a:t>
            </a:r>
            <a:r>
              <a:rPr lang="en-US" dirty="0" smtClean="0">
                <a:solidFill>
                  <a:srgbClr val="000000"/>
                </a:solidFill>
                <a:effectLst/>
              </a:rPr>
              <a:t>ions </a:t>
            </a:r>
            <a:r>
              <a:rPr lang="en-US" dirty="0">
                <a:solidFill>
                  <a:srgbClr val="000000"/>
                </a:solidFill>
                <a:effectLst/>
              </a:rPr>
              <a:t>and answers regarding various issues related to </a:t>
            </a:r>
            <a:r>
              <a:rPr lang="en-US" dirty="0" err="1">
                <a:solidFill>
                  <a:srgbClr val="000000"/>
                </a:solidFill>
                <a:effectLst/>
              </a:rPr>
              <a:t>cyberbullying</a:t>
            </a:r>
            <a:r>
              <a:rPr lang="en-US" dirty="0">
                <a:solidFill>
                  <a:srgbClr val="000000"/>
                </a:solidFill>
                <a:effectLst/>
              </a:rPr>
              <a:t>. </a:t>
            </a:r>
            <a:endParaRPr lang="en-US" dirty="0">
              <a:solidFill>
                <a:srgbClr val="000000"/>
              </a:solidFill>
            </a:endParaRPr>
          </a:p>
        </p:txBody>
      </p:sp>
    </p:spTree>
    <p:extLst>
      <p:ext uri="{BB962C8B-B14F-4D97-AF65-F5344CB8AC3E}">
        <p14:creationId xmlns:p14="http://schemas.microsoft.com/office/powerpoint/2010/main" val="336975353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rgbClr val="000000"/>
                </a:solidFill>
              </a:rPr>
              <a:t>Bibliography</a:t>
            </a:r>
            <a:endParaRPr lang="en-US" sz="5400" dirty="0">
              <a:solidFill>
                <a:srgbClr val="000000"/>
              </a:solidFill>
            </a:endParaRPr>
          </a:p>
        </p:txBody>
      </p:sp>
      <p:sp>
        <p:nvSpPr>
          <p:cNvPr id="3" name="Content Placeholder 2"/>
          <p:cNvSpPr>
            <a:spLocks noGrp="1"/>
          </p:cNvSpPr>
          <p:nvPr>
            <p:ph idx="1"/>
          </p:nvPr>
        </p:nvSpPr>
        <p:spPr>
          <a:xfrm>
            <a:off x="955675" y="1600200"/>
            <a:ext cx="7232650" cy="4785899"/>
          </a:xfrm>
        </p:spPr>
        <p:txBody>
          <a:bodyPr>
            <a:normAutofit fontScale="85000" lnSpcReduction="20000"/>
          </a:bodyPr>
          <a:lstStyle/>
          <a:p>
            <a:r>
              <a:rPr lang="en-US" dirty="0">
                <a:solidFill>
                  <a:srgbClr val="000000"/>
                </a:solidFill>
              </a:rPr>
              <a:t>“</a:t>
            </a:r>
            <a:r>
              <a:rPr lang="en-US" dirty="0" err="1">
                <a:solidFill>
                  <a:srgbClr val="000000"/>
                </a:solidFill>
              </a:rPr>
              <a:t>Cyberbullying</a:t>
            </a:r>
            <a:r>
              <a:rPr lang="en-US" dirty="0">
                <a:solidFill>
                  <a:srgbClr val="000000"/>
                </a:solidFill>
              </a:rPr>
              <a:t> Tactics.” </a:t>
            </a:r>
            <a:r>
              <a:rPr lang="en-US" i="1" dirty="0" err="1">
                <a:solidFill>
                  <a:srgbClr val="000000"/>
                </a:solidFill>
              </a:rPr>
              <a:t>StopBullying.gov</a:t>
            </a:r>
            <a:r>
              <a:rPr lang="en-US" dirty="0">
                <a:solidFill>
                  <a:srgbClr val="000000"/>
                </a:solidFill>
              </a:rPr>
              <a:t>, 18 Sept. 2017, </a:t>
            </a:r>
            <a:r>
              <a:rPr lang="en-US" dirty="0" err="1">
                <a:solidFill>
                  <a:srgbClr val="000000"/>
                </a:solidFill>
              </a:rPr>
              <a:t>www.stopbullying.gov</a:t>
            </a:r>
            <a:r>
              <a:rPr lang="en-US" dirty="0">
                <a:solidFill>
                  <a:srgbClr val="000000"/>
                </a:solidFill>
              </a:rPr>
              <a:t>/</a:t>
            </a:r>
            <a:r>
              <a:rPr lang="en-US" dirty="0" err="1">
                <a:solidFill>
                  <a:srgbClr val="000000"/>
                </a:solidFill>
              </a:rPr>
              <a:t>cyberbullying</a:t>
            </a:r>
            <a:r>
              <a:rPr lang="en-US" dirty="0">
                <a:solidFill>
                  <a:srgbClr val="000000"/>
                </a:solidFill>
              </a:rPr>
              <a:t>/</a:t>
            </a:r>
            <a:r>
              <a:rPr lang="en-US" dirty="0" err="1">
                <a:solidFill>
                  <a:srgbClr val="000000"/>
                </a:solidFill>
              </a:rPr>
              <a:t>cyberbullying</a:t>
            </a:r>
            <a:r>
              <a:rPr lang="en-US" dirty="0">
                <a:solidFill>
                  <a:srgbClr val="000000"/>
                </a:solidFill>
              </a:rPr>
              <a:t>-tactics/</a:t>
            </a:r>
            <a:r>
              <a:rPr lang="en-US" dirty="0" err="1">
                <a:solidFill>
                  <a:srgbClr val="000000"/>
                </a:solidFill>
              </a:rPr>
              <a:t>index.html</a:t>
            </a:r>
            <a:r>
              <a:rPr lang="en-US" dirty="0">
                <a:solidFill>
                  <a:srgbClr val="000000"/>
                </a:solidFill>
              </a:rPr>
              <a:t>.</a:t>
            </a:r>
            <a:endParaRPr lang="en-US" dirty="0" smtClean="0">
              <a:solidFill>
                <a:srgbClr val="000000"/>
              </a:solidFill>
            </a:endParaRPr>
          </a:p>
          <a:p>
            <a:r>
              <a:rPr lang="en-US" dirty="0" err="1" smtClean="0">
                <a:solidFill>
                  <a:srgbClr val="000000"/>
                </a:solidFill>
              </a:rPr>
              <a:t>Hathcote</a:t>
            </a:r>
            <a:r>
              <a:rPr lang="en-US" dirty="0" smtClean="0">
                <a:solidFill>
                  <a:srgbClr val="000000"/>
                </a:solidFill>
              </a:rPr>
              <a:t>, Andrea R. and Kathleen A. Hogan. “Resource Guide on </a:t>
            </a:r>
            <a:r>
              <a:rPr lang="en-US" dirty="0" err="1" smtClean="0">
                <a:solidFill>
                  <a:srgbClr val="000000"/>
                </a:solidFill>
              </a:rPr>
              <a:t>Cyberbullying</a:t>
            </a:r>
            <a:r>
              <a:rPr lang="en-US" dirty="0" smtClean="0">
                <a:solidFill>
                  <a:srgbClr val="000000"/>
                </a:solidFill>
              </a:rPr>
              <a:t>.” </a:t>
            </a:r>
            <a:r>
              <a:rPr lang="en-US" i="1" dirty="0" smtClean="0">
                <a:solidFill>
                  <a:srgbClr val="000000"/>
                </a:solidFill>
              </a:rPr>
              <a:t>Preventing School Failure</a:t>
            </a:r>
            <a:r>
              <a:rPr lang="en-US" dirty="0" smtClean="0">
                <a:solidFill>
                  <a:srgbClr val="000000"/>
                </a:solidFill>
              </a:rPr>
              <a:t>, vol. 55, no. 2, Feb. 2011, pp. 102-104. </a:t>
            </a:r>
            <a:r>
              <a:rPr lang="en-US" dirty="0" err="1" smtClean="0">
                <a:solidFill>
                  <a:srgbClr val="000000"/>
                </a:solidFill>
              </a:rPr>
              <a:t>EBSCO</a:t>
            </a:r>
            <a:r>
              <a:rPr lang="en-US" i="1" dirty="0" err="1" smtClean="0">
                <a:solidFill>
                  <a:srgbClr val="000000"/>
                </a:solidFill>
              </a:rPr>
              <a:t>host</a:t>
            </a:r>
            <a:r>
              <a:rPr lang="en-US" dirty="0" smtClean="0">
                <a:solidFill>
                  <a:srgbClr val="000000"/>
                </a:solidFill>
              </a:rPr>
              <a:t>, doi:10.1080/1045988X.2011.539464.</a:t>
            </a:r>
          </a:p>
          <a:p>
            <a:r>
              <a:rPr lang="en-US" dirty="0" smtClean="0">
                <a:solidFill>
                  <a:srgbClr val="000000"/>
                </a:solidFill>
              </a:rPr>
              <a:t>“Signs Of Bullying | National Centre Against Bullying.” </a:t>
            </a:r>
            <a:r>
              <a:rPr lang="en-US" i="1" dirty="0" smtClean="0">
                <a:solidFill>
                  <a:srgbClr val="000000"/>
                </a:solidFill>
              </a:rPr>
              <a:t>NCAB</a:t>
            </a:r>
            <a:r>
              <a:rPr lang="en-US" dirty="0" smtClean="0">
                <a:solidFill>
                  <a:srgbClr val="000000"/>
                </a:solidFill>
              </a:rPr>
              <a:t>, Digital Agency, 2017, </a:t>
            </a:r>
            <a:r>
              <a:rPr lang="en-US" dirty="0" err="1" smtClean="0">
                <a:solidFill>
                  <a:srgbClr val="000000"/>
                </a:solidFill>
              </a:rPr>
              <a:t>www.ncab.org.au</a:t>
            </a:r>
            <a:r>
              <a:rPr lang="en-US" dirty="0" smtClean="0">
                <a:solidFill>
                  <a:srgbClr val="000000"/>
                </a:solidFill>
              </a:rPr>
              <a:t>/bullying-advice/bullying-for-parents/signs-of-bullying/.</a:t>
            </a:r>
          </a:p>
          <a:p>
            <a:r>
              <a:rPr lang="en-US" dirty="0" smtClean="0">
                <a:solidFill>
                  <a:srgbClr val="000000"/>
                </a:solidFill>
              </a:rPr>
              <a:t>Thomas, Hannah, et al. “Integrating Traditional Bullying and </a:t>
            </a:r>
            <a:r>
              <a:rPr lang="en-US" dirty="0" err="1" smtClean="0">
                <a:solidFill>
                  <a:srgbClr val="000000"/>
                </a:solidFill>
              </a:rPr>
              <a:t>Cyberbullying</a:t>
            </a:r>
            <a:r>
              <a:rPr lang="en-US" dirty="0" smtClean="0">
                <a:solidFill>
                  <a:srgbClr val="000000"/>
                </a:solidFill>
              </a:rPr>
              <a:t>: Challenges of Definition and Measurement in Adolescents – a Review.” </a:t>
            </a:r>
            <a:r>
              <a:rPr lang="en-US" i="1" dirty="0" smtClean="0">
                <a:solidFill>
                  <a:srgbClr val="000000"/>
                </a:solidFill>
              </a:rPr>
              <a:t>Educational Psychology Review</a:t>
            </a:r>
            <a:r>
              <a:rPr lang="en-US" dirty="0" smtClean="0">
                <a:solidFill>
                  <a:srgbClr val="000000"/>
                </a:solidFill>
              </a:rPr>
              <a:t>, vol. 27, no. 1, Mar. 2015, pp. 135-152. </a:t>
            </a:r>
            <a:r>
              <a:rPr lang="en-US" dirty="0" err="1" smtClean="0">
                <a:solidFill>
                  <a:srgbClr val="000000"/>
                </a:solidFill>
              </a:rPr>
              <a:t>EBSCO</a:t>
            </a:r>
            <a:r>
              <a:rPr lang="en-US" i="1" dirty="0" err="1" smtClean="0">
                <a:solidFill>
                  <a:srgbClr val="000000"/>
                </a:solidFill>
              </a:rPr>
              <a:t>host</a:t>
            </a:r>
            <a:r>
              <a:rPr lang="en-US" dirty="0" smtClean="0">
                <a:solidFill>
                  <a:srgbClr val="000000"/>
                </a:solidFill>
              </a:rPr>
              <a:t>, doi:10.1007/s10648-014-9261-7.</a:t>
            </a:r>
            <a:endParaRPr lang="en-US" b="1" dirty="0">
              <a:solidFill>
                <a:srgbClr val="000000"/>
              </a:solidFill>
            </a:endParaRPr>
          </a:p>
        </p:txBody>
      </p:sp>
    </p:spTree>
    <p:extLst>
      <p:ext uri="{BB962C8B-B14F-4D97-AF65-F5344CB8AC3E}">
        <p14:creationId xmlns:p14="http://schemas.microsoft.com/office/powerpoint/2010/main" val="127930751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rgbClr val="000000"/>
                </a:solidFill>
              </a:rPr>
              <a:t>Introduction</a:t>
            </a:r>
            <a:endParaRPr lang="en-US" sz="5400" dirty="0">
              <a:solidFill>
                <a:srgbClr val="000000"/>
              </a:solidFill>
            </a:endParaRPr>
          </a:p>
        </p:txBody>
      </p:sp>
      <p:sp>
        <p:nvSpPr>
          <p:cNvPr id="3" name="Content Placeholder 2"/>
          <p:cNvSpPr>
            <a:spLocks noGrp="1"/>
          </p:cNvSpPr>
          <p:nvPr>
            <p:ph idx="1"/>
          </p:nvPr>
        </p:nvSpPr>
        <p:spPr/>
        <p:txBody>
          <a:bodyPr/>
          <a:lstStyle/>
          <a:p>
            <a:r>
              <a:rPr lang="en-US" dirty="0" smtClean="0">
                <a:solidFill>
                  <a:srgbClr val="000000"/>
                </a:solidFill>
              </a:rPr>
              <a:t>In </a:t>
            </a:r>
            <a:r>
              <a:rPr lang="en-US" dirty="0" smtClean="0">
                <a:solidFill>
                  <a:schemeClr val="tx1"/>
                </a:solidFill>
              </a:rPr>
              <a:t>21</a:t>
            </a:r>
            <a:r>
              <a:rPr lang="en-US" baseline="30000" dirty="0" smtClean="0">
                <a:solidFill>
                  <a:schemeClr val="tx1"/>
                </a:solidFill>
              </a:rPr>
              <a:t>st</a:t>
            </a:r>
            <a:r>
              <a:rPr lang="en-US" dirty="0" smtClean="0">
                <a:solidFill>
                  <a:schemeClr val="tx1"/>
                </a:solidFill>
              </a:rPr>
              <a:t> century, many technological advances have been evolved such as Internet. Many children and teenagers use social media and electronic devices to harass others. According to the </a:t>
            </a:r>
            <a:r>
              <a:rPr lang="en-US" dirty="0" smtClean="0">
                <a:solidFill>
                  <a:schemeClr val="tx1"/>
                </a:solidFill>
                <a:effectLst/>
              </a:rPr>
              <a:t> </a:t>
            </a:r>
            <a:r>
              <a:rPr lang="en-US" dirty="0">
                <a:solidFill>
                  <a:schemeClr val="tx1"/>
                </a:solidFill>
                <a:effectLst/>
              </a:rPr>
              <a:t>U.S. Department of Health and Human </a:t>
            </a:r>
            <a:r>
              <a:rPr lang="en-US" dirty="0" smtClean="0">
                <a:solidFill>
                  <a:schemeClr val="tx1"/>
                </a:solidFill>
                <a:effectLst/>
              </a:rPr>
              <a:t>Services, about  1 </a:t>
            </a:r>
            <a:r>
              <a:rPr lang="en-US" dirty="0" smtClean="0">
                <a:solidFill>
                  <a:schemeClr val="tx1"/>
                </a:solidFill>
              </a:rPr>
              <a:t>in 10 boys and 1 in 5 girls are cyber bullied. </a:t>
            </a:r>
            <a:r>
              <a:rPr lang="en-US" dirty="0">
                <a:solidFill>
                  <a:schemeClr val="tx1"/>
                </a:solidFill>
              </a:rPr>
              <a:t>Many parents may not know that their kids may be going through this and the kids suffer in silent scared to let anybody else </a:t>
            </a:r>
            <a:r>
              <a:rPr lang="en-US" dirty="0" smtClean="0">
                <a:solidFill>
                  <a:schemeClr val="tx1"/>
                </a:solidFill>
              </a:rPr>
              <a:t>know. </a:t>
            </a:r>
            <a:endParaRPr lang="en-US" dirty="0">
              <a:solidFill>
                <a:schemeClr val="tx1"/>
              </a:solidFill>
            </a:endParaRPr>
          </a:p>
        </p:txBody>
      </p:sp>
    </p:spTree>
    <p:extLst>
      <p:ext uri="{BB962C8B-B14F-4D97-AF65-F5344CB8AC3E}">
        <p14:creationId xmlns:p14="http://schemas.microsoft.com/office/powerpoint/2010/main" val="4249010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Bullying </a:t>
            </a:r>
            <a:endParaRPr lang="en-US" dirty="0">
              <a:solidFill>
                <a:srgbClr val="000000"/>
              </a:solidFill>
            </a:endParaRPr>
          </a:p>
        </p:txBody>
      </p:sp>
      <p:sp>
        <p:nvSpPr>
          <p:cNvPr id="12" name="Content Placeholder 11"/>
          <p:cNvSpPr>
            <a:spLocks noGrp="1"/>
          </p:cNvSpPr>
          <p:nvPr>
            <p:ph idx="1"/>
          </p:nvPr>
        </p:nvSpPr>
        <p:spPr>
          <a:xfrm>
            <a:off x="955675" y="1040828"/>
            <a:ext cx="7232650" cy="4850385"/>
          </a:xfrm>
        </p:spPr>
        <p:txBody>
          <a:bodyPr/>
          <a:lstStyle/>
          <a:p>
            <a:r>
              <a:rPr lang="en-US" dirty="0">
                <a:solidFill>
                  <a:schemeClr val="tx1"/>
                </a:solidFill>
                <a:effectLst/>
              </a:rPr>
              <a:t>Bullying is a distinct form of peer aggression involving negative actions that are intentional, repetitive, and involve an imbalance of power between victim and </a:t>
            </a:r>
            <a:r>
              <a:rPr lang="en-US" dirty="0" smtClean="0">
                <a:solidFill>
                  <a:schemeClr val="tx1"/>
                </a:solidFill>
                <a:effectLst/>
              </a:rPr>
              <a:t>perpetrator (Thomas, </a:t>
            </a:r>
            <a:r>
              <a:rPr lang="en-US" dirty="0" smtClean="0">
                <a:solidFill>
                  <a:schemeClr val="tx1"/>
                </a:solidFill>
              </a:rPr>
              <a:t>et </a:t>
            </a:r>
            <a:r>
              <a:rPr lang="en-US" dirty="0">
                <a:solidFill>
                  <a:schemeClr val="tx1"/>
                </a:solidFill>
              </a:rPr>
              <a:t>al</a:t>
            </a:r>
            <a:r>
              <a:rPr lang="en-US" dirty="0" smtClean="0">
                <a:solidFill>
                  <a:schemeClr val="tx1"/>
                </a:solidFill>
              </a:rPr>
              <a:t>.).</a:t>
            </a:r>
            <a:endParaRPr lang="en-US" dirty="0">
              <a:solidFill>
                <a:schemeClr val="tx1"/>
              </a:solidFill>
            </a:endParaRPr>
          </a:p>
          <a:p>
            <a:endParaRPr lang="en-US" dirty="0"/>
          </a:p>
        </p:txBody>
      </p:sp>
      <p:pic>
        <p:nvPicPr>
          <p:cNvPr id="11" name="Picture 10"/>
          <p:cNvPicPr>
            <a:picLocks noChangeAspect="1"/>
          </p:cNvPicPr>
          <p:nvPr/>
        </p:nvPicPr>
        <p:blipFill>
          <a:blip r:embed="rId2"/>
          <a:stretch>
            <a:fillRect/>
          </a:stretch>
        </p:blipFill>
        <p:spPr>
          <a:xfrm>
            <a:off x="2222607" y="3321840"/>
            <a:ext cx="4692171" cy="3122427"/>
          </a:xfrm>
          <a:prstGeom prst="rect">
            <a:avLst/>
          </a:prstGeom>
        </p:spPr>
      </p:pic>
    </p:spTree>
    <p:extLst>
      <p:ext uri="{BB962C8B-B14F-4D97-AF65-F5344CB8AC3E}">
        <p14:creationId xmlns:p14="http://schemas.microsoft.com/office/powerpoint/2010/main" val="125985248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7" name="Content Placeholder 6"/>
          <p:cNvSpPr>
            <a:spLocks noGrp="1"/>
          </p:cNvSpPr>
          <p:nvPr>
            <p:ph idx="1"/>
          </p:nvPr>
        </p:nvSpPr>
        <p:spPr/>
        <p:txBody>
          <a:bodyPr/>
          <a:lstStyle/>
          <a:p>
            <a:endParaRPr lang="en-US"/>
          </a:p>
        </p:txBody>
      </p:sp>
      <p:pic>
        <p:nvPicPr>
          <p:cNvPr id="8" name="Picture 7"/>
          <p:cNvPicPr>
            <a:picLocks noChangeAspect="1"/>
          </p:cNvPicPr>
          <p:nvPr/>
        </p:nvPicPr>
        <p:blipFill>
          <a:blip r:embed="rId2"/>
          <a:stretch>
            <a:fillRect/>
          </a:stretch>
        </p:blipFill>
        <p:spPr>
          <a:xfrm>
            <a:off x="1669326" y="511593"/>
            <a:ext cx="6305551" cy="5836255"/>
          </a:xfrm>
          <a:prstGeom prst="rect">
            <a:avLst/>
          </a:prstGeom>
        </p:spPr>
      </p:pic>
    </p:spTree>
    <p:extLst>
      <p:ext uri="{BB962C8B-B14F-4D97-AF65-F5344CB8AC3E}">
        <p14:creationId xmlns:p14="http://schemas.microsoft.com/office/powerpoint/2010/main" val="103445382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Signs Of Bullying </a:t>
            </a:r>
            <a:endParaRPr lang="en-US" dirty="0">
              <a:solidFill>
                <a:schemeClr val="tx1"/>
              </a:solidFill>
            </a:endParaRPr>
          </a:p>
        </p:txBody>
      </p:sp>
      <p:sp>
        <p:nvSpPr>
          <p:cNvPr id="8" name="Content Placeholder 7"/>
          <p:cNvSpPr>
            <a:spLocks noGrp="1"/>
          </p:cNvSpPr>
          <p:nvPr>
            <p:ph idx="1"/>
          </p:nvPr>
        </p:nvSpPr>
        <p:spPr>
          <a:xfrm>
            <a:off x="955675" y="1232648"/>
            <a:ext cx="7232650" cy="4658566"/>
          </a:xfrm>
        </p:spPr>
        <p:txBody>
          <a:bodyPr>
            <a:normAutofit/>
          </a:bodyPr>
          <a:lstStyle/>
          <a:p>
            <a:pPr marL="0" indent="0" algn="ctr">
              <a:buNone/>
            </a:pPr>
            <a:r>
              <a:rPr lang="en-US" sz="2800" b="1" dirty="0" smtClean="0">
                <a:solidFill>
                  <a:srgbClr val="000000"/>
                </a:solidFill>
              </a:rPr>
              <a:t>Emotional </a:t>
            </a:r>
          </a:p>
          <a:p>
            <a:r>
              <a:rPr lang="en-US" sz="2800" dirty="0" smtClean="0">
                <a:solidFill>
                  <a:srgbClr val="000000"/>
                </a:solidFill>
              </a:rPr>
              <a:t>Changes in sleep patterns</a:t>
            </a:r>
          </a:p>
          <a:p>
            <a:r>
              <a:rPr lang="en-US" sz="2800" dirty="0" smtClean="0">
                <a:solidFill>
                  <a:srgbClr val="000000"/>
                </a:solidFill>
              </a:rPr>
              <a:t>Changes in eating patterns</a:t>
            </a:r>
          </a:p>
          <a:p>
            <a:r>
              <a:rPr lang="en-US" sz="2800" dirty="0" smtClean="0">
                <a:solidFill>
                  <a:srgbClr val="000000"/>
                </a:solidFill>
              </a:rPr>
              <a:t>Mood swings</a:t>
            </a:r>
          </a:p>
          <a:p>
            <a:r>
              <a:rPr lang="en-US" sz="2800" dirty="0" smtClean="0">
                <a:solidFill>
                  <a:srgbClr val="000000"/>
                </a:solidFill>
              </a:rPr>
              <a:t>Feeling ill constantly in the mornings</a:t>
            </a:r>
          </a:p>
          <a:p>
            <a:r>
              <a:rPr lang="en-US" sz="2800" dirty="0" smtClean="0">
                <a:solidFill>
                  <a:srgbClr val="000000"/>
                </a:solidFill>
              </a:rPr>
              <a:t>Becoming more aggressive</a:t>
            </a:r>
            <a:endParaRPr lang="en-US" sz="2800" b="1" dirty="0" smtClean="0">
              <a:solidFill>
                <a:srgbClr val="000000"/>
              </a:solidFill>
            </a:endParaRPr>
          </a:p>
        </p:txBody>
      </p:sp>
    </p:spTree>
    <p:extLst>
      <p:ext uri="{BB962C8B-B14F-4D97-AF65-F5344CB8AC3E}">
        <p14:creationId xmlns:p14="http://schemas.microsoft.com/office/powerpoint/2010/main" val="210399513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Signs Of Bullying </a:t>
            </a:r>
            <a:endParaRPr lang="en-US" dirty="0">
              <a:solidFill>
                <a:schemeClr val="tx1"/>
              </a:solidFill>
            </a:endParaRPr>
          </a:p>
        </p:txBody>
      </p:sp>
      <p:sp>
        <p:nvSpPr>
          <p:cNvPr id="8" name="Content Placeholder 7"/>
          <p:cNvSpPr>
            <a:spLocks noGrp="1"/>
          </p:cNvSpPr>
          <p:nvPr>
            <p:ph idx="1"/>
          </p:nvPr>
        </p:nvSpPr>
        <p:spPr>
          <a:xfrm>
            <a:off x="955675" y="1232648"/>
            <a:ext cx="7232650" cy="4658566"/>
          </a:xfrm>
        </p:spPr>
        <p:txBody>
          <a:bodyPr>
            <a:normAutofit/>
          </a:bodyPr>
          <a:lstStyle/>
          <a:p>
            <a:pPr marL="0" indent="0" algn="ctr">
              <a:buNone/>
            </a:pPr>
            <a:r>
              <a:rPr lang="en-US" sz="2800" b="1" dirty="0" smtClean="0">
                <a:solidFill>
                  <a:srgbClr val="000000"/>
                </a:solidFill>
              </a:rPr>
              <a:t>Physical </a:t>
            </a:r>
          </a:p>
          <a:p>
            <a:r>
              <a:rPr lang="en-US" sz="2800" dirty="0" smtClean="0">
                <a:solidFill>
                  <a:srgbClr val="000000"/>
                </a:solidFill>
              </a:rPr>
              <a:t>Bruises, cuts, scratches and  coming home with missing or damaging belongings or clothes.</a:t>
            </a:r>
            <a:endParaRPr lang="en-US" sz="2800" b="1" dirty="0" smtClean="0">
              <a:solidFill>
                <a:srgbClr val="000000"/>
              </a:solidFill>
            </a:endParaRPr>
          </a:p>
        </p:txBody>
      </p:sp>
      <p:pic>
        <p:nvPicPr>
          <p:cNvPr id="2" name="Picture 1"/>
          <p:cNvPicPr>
            <a:picLocks noChangeAspect="1"/>
          </p:cNvPicPr>
          <p:nvPr/>
        </p:nvPicPr>
        <p:blipFill>
          <a:blip r:embed="rId2"/>
          <a:stretch>
            <a:fillRect/>
          </a:stretch>
        </p:blipFill>
        <p:spPr>
          <a:xfrm>
            <a:off x="2243753" y="3492949"/>
            <a:ext cx="5026925" cy="3093492"/>
          </a:xfrm>
          <a:prstGeom prst="rect">
            <a:avLst/>
          </a:prstGeom>
        </p:spPr>
      </p:pic>
    </p:spTree>
    <p:extLst>
      <p:ext uri="{BB962C8B-B14F-4D97-AF65-F5344CB8AC3E}">
        <p14:creationId xmlns:p14="http://schemas.microsoft.com/office/powerpoint/2010/main" val="40906158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Signs Of Bullying </a:t>
            </a:r>
            <a:endParaRPr lang="en-US" dirty="0">
              <a:solidFill>
                <a:schemeClr val="tx1"/>
              </a:solidFill>
            </a:endParaRPr>
          </a:p>
        </p:txBody>
      </p:sp>
      <p:sp>
        <p:nvSpPr>
          <p:cNvPr id="8" name="Content Placeholder 7"/>
          <p:cNvSpPr>
            <a:spLocks noGrp="1"/>
          </p:cNvSpPr>
          <p:nvPr>
            <p:ph idx="1"/>
          </p:nvPr>
        </p:nvSpPr>
        <p:spPr>
          <a:xfrm>
            <a:off x="955675" y="1232648"/>
            <a:ext cx="7232650" cy="4658566"/>
          </a:xfrm>
        </p:spPr>
        <p:txBody>
          <a:bodyPr>
            <a:normAutofit fontScale="92500" lnSpcReduction="20000"/>
          </a:bodyPr>
          <a:lstStyle/>
          <a:p>
            <a:pPr marL="0" indent="0" algn="ctr">
              <a:buNone/>
            </a:pPr>
            <a:r>
              <a:rPr lang="en-US" sz="2800" b="1" dirty="0" smtClean="0">
                <a:solidFill>
                  <a:srgbClr val="000000"/>
                </a:solidFill>
              </a:rPr>
              <a:t>Academic</a:t>
            </a:r>
          </a:p>
          <a:p>
            <a:r>
              <a:rPr lang="en-US" sz="2800" dirty="0" smtClean="0">
                <a:solidFill>
                  <a:srgbClr val="000000"/>
                </a:solidFill>
              </a:rPr>
              <a:t>When the kid no longer wants to go to school.</a:t>
            </a:r>
          </a:p>
          <a:p>
            <a:r>
              <a:rPr lang="en-US" sz="2800" dirty="0" smtClean="0">
                <a:solidFill>
                  <a:srgbClr val="000000"/>
                </a:solidFill>
              </a:rPr>
              <a:t> When they are frighten every time they walk to school or changes their route to school. </a:t>
            </a:r>
          </a:p>
          <a:p>
            <a:r>
              <a:rPr lang="en-US" sz="2800" dirty="0" smtClean="0">
                <a:solidFill>
                  <a:srgbClr val="000000"/>
                </a:solidFill>
              </a:rPr>
              <a:t>He/she doesn’t want to take public transportation to go to school. </a:t>
            </a:r>
          </a:p>
          <a:p>
            <a:r>
              <a:rPr lang="en-US" sz="2800" dirty="0" smtClean="0">
                <a:solidFill>
                  <a:srgbClr val="000000"/>
                </a:solidFill>
              </a:rPr>
              <a:t>Low grades</a:t>
            </a:r>
          </a:p>
          <a:p>
            <a:r>
              <a:rPr lang="en-US" sz="2800" dirty="0" smtClean="0">
                <a:solidFill>
                  <a:srgbClr val="000000"/>
                </a:solidFill>
              </a:rPr>
              <a:t>Excluding friendships and team work. </a:t>
            </a:r>
          </a:p>
        </p:txBody>
      </p:sp>
    </p:spTree>
    <p:extLst>
      <p:ext uri="{BB962C8B-B14F-4D97-AF65-F5344CB8AC3E}">
        <p14:creationId xmlns:p14="http://schemas.microsoft.com/office/powerpoint/2010/main" val="15094559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0000"/>
                </a:solidFill>
              </a:rPr>
              <a:t>Cyberbulling</a:t>
            </a:r>
            <a:endParaRPr lang="en-US" dirty="0">
              <a:solidFill>
                <a:srgbClr val="000000"/>
              </a:solidFill>
            </a:endParaRPr>
          </a:p>
        </p:txBody>
      </p:sp>
      <p:sp>
        <p:nvSpPr>
          <p:cNvPr id="7" name="Content Placeholder 6"/>
          <p:cNvSpPr>
            <a:spLocks noGrp="1"/>
          </p:cNvSpPr>
          <p:nvPr>
            <p:ph idx="1"/>
          </p:nvPr>
        </p:nvSpPr>
        <p:spPr>
          <a:xfrm>
            <a:off x="955675" y="1232648"/>
            <a:ext cx="7232650" cy="4658566"/>
          </a:xfrm>
        </p:spPr>
        <p:txBody>
          <a:bodyPr/>
          <a:lstStyle/>
          <a:p>
            <a:r>
              <a:rPr lang="en-US" dirty="0" err="1" smtClean="0">
                <a:solidFill>
                  <a:srgbClr val="000000"/>
                </a:solidFill>
                <a:effectLst/>
              </a:rPr>
              <a:t>Cyberbullying</a:t>
            </a:r>
            <a:r>
              <a:rPr lang="en-US" dirty="0" smtClean="0">
                <a:solidFill>
                  <a:srgbClr val="000000"/>
                </a:solidFill>
                <a:effectLst/>
              </a:rPr>
              <a:t> is an aggressive, intentional </a:t>
            </a:r>
            <a:r>
              <a:rPr lang="en-US" smtClean="0">
                <a:solidFill>
                  <a:srgbClr val="000000"/>
                </a:solidFill>
                <a:effectLst/>
              </a:rPr>
              <a:t>and </a:t>
            </a:r>
            <a:r>
              <a:rPr lang="en-US" smtClean="0">
                <a:solidFill>
                  <a:srgbClr val="000000"/>
                </a:solidFill>
                <a:effectLst/>
              </a:rPr>
              <a:t>repetitive  </a:t>
            </a:r>
            <a:r>
              <a:rPr lang="en-US" dirty="0" smtClean="0">
                <a:solidFill>
                  <a:srgbClr val="000000"/>
                </a:solidFill>
                <a:effectLst/>
              </a:rPr>
              <a:t>act that is  carried out by a group or individual by using electronic forms of contact over time against a victim who cannot easily defend themselves </a:t>
            </a:r>
            <a:r>
              <a:rPr lang="en-US" dirty="0">
                <a:solidFill>
                  <a:schemeClr val="tx1"/>
                </a:solidFill>
                <a:effectLst/>
              </a:rPr>
              <a:t>(Thomas, </a:t>
            </a:r>
            <a:r>
              <a:rPr lang="en-US" dirty="0">
                <a:solidFill>
                  <a:schemeClr val="tx1"/>
                </a:solidFill>
              </a:rPr>
              <a:t>et al.)</a:t>
            </a:r>
          </a:p>
          <a:p>
            <a:pPr marL="0" indent="0">
              <a:buNone/>
            </a:pPr>
            <a:endParaRPr lang="en-US" dirty="0"/>
          </a:p>
          <a:p>
            <a:endParaRPr lang="en-US" dirty="0"/>
          </a:p>
        </p:txBody>
      </p:sp>
      <p:pic>
        <p:nvPicPr>
          <p:cNvPr id="6" name="Picture 5"/>
          <p:cNvPicPr>
            <a:picLocks noChangeAspect="1"/>
          </p:cNvPicPr>
          <p:nvPr/>
        </p:nvPicPr>
        <p:blipFill>
          <a:blip r:embed="rId2"/>
          <a:stretch>
            <a:fillRect/>
          </a:stretch>
        </p:blipFill>
        <p:spPr>
          <a:xfrm>
            <a:off x="3774904" y="3440476"/>
            <a:ext cx="4110059" cy="2870200"/>
          </a:xfrm>
          <a:prstGeom prst="rect">
            <a:avLst/>
          </a:prstGeom>
        </p:spPr>
      </p:pic>
    </p:spTree>
    <p:extLst>
      <p:ext uri="{BB962C8B-B14F-4D97-AF65-F5344CB8AC3E}">
        <p14:creationId xmlns:p14="http://schemas.microsoft.com/office/powerpoint/2010/main" val="133395531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89646"/>
            <a:ext cx="7583488" cy="1510553"/>
          </a:xfrm>
        </p:spPr>
        <p:txBody>
          <a:bodyPr/>
          <a:lstStyle/>
          <a:p>
            <a:r>
              <a:rPr lang="en-US" sz="5400" dirty="0" err="1" smtClean="0">
                <a:solidFill>
                  <a:srgbClr val="000000"/>
                </a:solidFill>
              </a:rPr>
              <a:t>Cyberbullying</a:t>
            </a:r>
            <a:r>
              <a:rPr lang="en-US" sz="5400" dirty="0" smtClean="0">
                <a:solidFill>
                  <a:srgbClr val="000000"/>
                </a:solidFill>
              </a:rPr>
              <a:t> Tactics</a:t>
            </a:r>
            <a:endParaRPr lang="en-US" sz="5400" dirty="0">
              <a:solidFill>
                <a:srgbClr val="000000"/>
              </a:solidFill>
            </a:endParaRPr>
          </a:p>
        </p:txBody>
      </p:sp>
      <p:sp>
        <p:nvSpPr>
          <p:cNvPr id="3" name="Content Placeholder 2"/>
          <p:cNvSpPr>
            <a:spLocks noGrp="1"/>
          </p:cNvSpPr>
          <p:nvPr>
            <p:ph idx="1"/>
          </p:nvPr>
        </p:nvSpPr>
        <p:spPr/>
        <p:txBody>
          <a:bodyPr>
            <a:normAutofit/>
          </a:bodyPr>
          <a:lstStyle/>
          <a:p>
            <a:r>
              <a:rPr lang="en-US" sz="2800" dirty="0">
                <a:solidFill>
                  <a:srgbClr val="000000"/>
                </a:solidFill>
              </a:rPr>
              <a:t>The most important thing to understand, is how children are </a:t>
            </a:r>
            <a:r>
              <a:rPr lang="en-US" sz="2800" dirty="0" err="1">
                <a:solidFill>
                  <a:srgbClr val="000000"/>
                </a:solidFill>
              </a:rPr>
              <a:t>Cyberbullied</a:t>
            </a:r>
            <a:r>
              <a:rPr lang="en-US" sz="2800" dirty="0">
                <a:solidFill>
                  <a:srgbClr val="000000"/>
                </a:solidFill>
              </a:rPr>
              <a:t>. This is for easy recognition and access to act </a:t>
            </a:r>
            <a:r>
              <a:rPr lang="en-US" sz="2800" dirty="0" smtClean="0">
                <a:solidFill>
                  <a:srgbClr val="000000"/>
                </a:solidFill>
              </a:rPr>
              <a:t>against. </a:t>
            </a:r>
            <a:r>
              <a:rPr lang="en-US" sz="2800" dirty="0">
                <a:solidFill>
                  <a:srgbClr val="000000"/>
                </a:solidFill>
              </a:rPr>
              <a:t>Some forms of </a:t>
            </a:r>
            <a:r>
              <a:rPr lang="en-US" sz="2800" dirty="0" err="1">
                <a:solidFill>
                  <a:srgbClr val="000000"/>
                </a:solidFill>
              </a:rPr>
              <a:t>cyberbullying</a:t>
            </a:r>
            <a:r>
              <a:rPr lang="en-US" sz="2800" dirty="0">
                <a:solidFill>
                  <a:srgbClr val="000000"/>
                </a:solidFill>
              </a:rPr>
              <a:t> are forms of harassment that cross the line into criminal activity. The decision in some states to prosecute the bullies for criminal harassment. </a:t>
            </a:r>
          </a:p>
        </p:txBody>
      </p:sp>
    </p:spTree>
    <p:extLst>
      <p:ext uri="{BB962C8B-B14F-4D97-AF65-F5344CB8AC3E}">
        <p14:creationId xmlns:p14="http://schemas.microsoft.com/office/powerpoint/2010/main" val="32761792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ummer">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Summer">
      <a:majorFont>
        <a:latin typeface="Century Gothic"/>
        <a:ea typeface=""/>
        <a:cs typeface=""/>
        <a:font script="Jpan" typeface="ヒラギノ丸ゴ Pro W4"/>
        <a:font script="Hans" typeface="宋体"/>
        <a:font script="Hant" typeface="新細明體"/>
      </a:majorFont>
      <a:minorFont>
        <a:latin typeface="Century Gothic"/>
        <a:ea typeface=""/>
        <a:cs typeface=""/>
        <a:font script="Jpan" typeface="ヒラギノ丸ゴ Pro W4"/>
        <a:font script="Hans" typeface="宋体"/>
        <a:font script="Hant" typeface="新細明體"/>
      </a:minorFont>
    </a:fontScheme>
    <a:fmtScheme name="Summer">
      <a:fillStyleLst>
        <a:solidFill>
          <a:schemeClr val="phClr"/>
        </a:solidFill>
        <a:solidFill>
          <a:schemeClr val="phClr">
            <a:tint val="90000"/>
            <a:satMod val="135000"/>
          </a:schemeClr>
        </a:solidFill>
        <a:solidFill>
          <a:schemeClr val="phClr">
            <a:shade val="80000"/>
            <a:satMod val="110000"/>
          </a:schemeClr>
        </a:solidFill>
      </a:fillStyleLst>
      <a:lnStyleLst>
        <a:ln w="9525" cap="flat" cmpd="sng" algn="ctr">
          <a:solidFill>
            <a:schemeClr val="phClr">
              <a:satMod val="135000"/>
            </a:schemeClr>
          </a:solidFill>
          <a:prstDash val="solid"/>
        </a:ln>
        <a:ln w="25400" cap="flat" cmpd="sng" algn="ctr">
          <a:solidFill>
            <a:schemeClr val="phClr">
              <a:satMod val="150000"/>
            </a:schemeClr>
          </a:solidFill>
          <a:prstDash val="solid"/>
        </a:ln>
        <a:ln w="38100" cap="flat" cmpd="sng" algn="ctr">
          <a:solidFill>
            <a:schemeClr val="phClr">
              <a:satMod val="150000"/>
            </a:schemeClr>
          </a:solidFill>
          <a:prstDash val="solid"/>
        </a:ln>
      </a:lnStyleLst>
      <a:effectStyleLst>
        <a:effectStyle>
          <a:effectLst/>
        </a:effectStyle>
        <a:effectStyle>
          <a:effectLst>
            <a:outerShdw blurRad="76200" sx="101000" sy="101000" algn="ctr" rotWithShape="0">
              <a:srgbClr val="000000">
                <a:alpha val="50000"/>
              </a:srgbClr>
            </a:outerShdw>
            <a:reflection blurRad="12700" stA="20000" endPos="35000" dist="63500" dir="5400000" sy="-100000" rotWithShape="0"/>
          </a:effectLst>
        </a:effectStyle>
        <a:effectStyle>
          <a:effectLst>
            <a:outerShdw blurRad="127000" sx="103000" sy="103000" algn="ctr" rotWithShape="0">
              <a:srgbClr val="FFFFFF">
                <a:alpha val="65000"/>
              </a:srgbClr>
            </a:outerShdw>
          </a:effectLst>
          <a:scene3d>
            <a:camera prst="orthographicFront">
              <a:rot lat="0" lon="0" rev="0"/>
            </a:camera>
            <a:lightRig rig="morning" dir="t">
              <a:rot lat="0" lon="0" rev="1200000"/>
            </a:lightRig>
          </a:scene3d>
          <a:sp3d>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gs>
            <a:gs pos="100000">
              <a:schemeClr val="tx2"/>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Summer.thmx</Template>
  <TotalTime>271</TotalTime>
  <Words>548</Words>
  <Application>Microsoft Macintosh PowerPoint</Application>
  <PresentationFormat>On-screen Show (4:3)</PresentationFormat>
  <Paragraphs>41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Summer</vt:lpstr>
      <vt:lpstr>How Do We Prevent Cyberbulling?</vt:lpstr>
      <vt:lpstr>Introduction</vt:lpstr>
      <vt:lpstr>Bullying </vt:lpstr>
      <vt:lpstr>PowerPoint Presentation</vt:lpstr>
      <vt:lpstr>Signs Of Bullying </vt:lpstr>
      <vt:lpstr>Signs Of Bullying </vt:lpstr>
      <vt:lpstr>Signs Of Bullying </vt:lpstr>
      <vt:lpstr>Cyberbulling</vt:lpstr>
      <vt:lpstr>Cyberbullying Tactics</vt:lpstr>
      <vt:lpstr>Examples</vt:lpstr>
      <vt:lpstr>Solutions and Resources</vt:lpstr>
      <vt:lpstr>Solutions and Resources</vt:lpstr>
      <vt:lpstr>Bibliography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We Prevent Cyberbulling?</dc:title>
  <dc:creator>ANA CASTILLO</dc:creator>
  <cp:lastModifiedBy>ANA CASTILLO</cp:lastModifiedBy>
  <cp:revision>18</cp:revision>
  <dcterms:created xsi:type="dcterms:W3CDTF">2017-12-11T05:33:57Z</dcterms:created>
  <dcterms:modified xsi:type="dcterms:W3CDTF">2017-12-12T21:35:14Z</dcterms:modified>
</cp:coreProperties>
</file>