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6" r:id="rId9"/>
    <p:sldId id="276" r:id="rId10"/>
    <p:sldId id="357" r:id="rId11"/>
    <p:sldId id="380" r:id="rId12"/>
    <p:sldId id="358" r:id="rId13"/>
    <p:sldId id="362" r:id="rId14"/>
    <p:sldId id="363" r:id="rId15"/>
    <p:sldId id="364" r:id="rId16"/>
    <p:sldId id="365" r:id="rId17"/>
    <p:sldId id="366" r:id="rId18"/>
    <p:sldId id="381" r:id="rId19"/>
    <p:sldId id="382" r:id="rId20"/>
    <p:sldId id="367" r:id="rId21"/>
    <p:sldId id="369" r:id="rId22"/>
    <p:sldId id="368" r:id="rId23"/>
    <p:sldId id="383" r:id="rId24"/>
    <p:sldId id="384" r:id="rId25"/>
    <p:sldId id="385" r:id="rId26"/>
    <p:sldId id="387" r:id="rId27"/>
    <p:sldId id="374" r:id="rId28"/>
    <p:sldId id="376" r:id="rId29"/>
    <p:sldId id="377" r:id="rId30"/>
    <p:sldId id="378" r:id="rId31"/>
    <p:sldId id="371" r:id="rId32"/>
    <p:sldId id="379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19C2"/>
    <a:srgbClr val="021BD8"/>
    <a:srgbClr val="0243FC"/>
    <a:srgbClr val="023AD8"/>
    <a:srgbClr val="0232BA"/>
    <a:srgbClr val="0033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6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B9F8B33-A887-4616-9EC6-10FD65317462}" type="datetimeFigureOut">
              <a:rPr lang="en-US"/>
              <a:pPr>
                <a:defRPr/>
              </a:pPr>
              <a:t>9/10/14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0D203DF-733E-4724-960E-7B009CFC2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2754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F80645-B410-4C2A-9F81-83CD8DA8D89F}" type="datetimeFigureOut">
              <a:rPr lang="en-US"/>
              <a:pPr>
                <a:defRPr/>
              </a:pPr>
              <a:t>9/10/14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A3F9E0A-BDB5-45AB-A40A-947F7B1725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97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78B556-D64F-4A87-93C7-2F7EC02FEED6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7D73FC0-B252-446D-8D98-9CAFC8FD579A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E280707-C4CC-4DBE-BEDB-491A3F5EB893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78B556-D64F-4A87-93C7-2F7EC02FEED6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92555E-32B1-4BAA-B8C5-82D47B9A2AFB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5980CCC-7F22-4FF3-9D1E-0CDFA2C96487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57638F-7664-4A53-BE06-835C3F7B3E51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2F3602-1297-4E76-8262-EF157B461397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44AD39-7FB5-45FE-B762-7B38D75E21F0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E090018-8498-4D0E-BB9D-0EF3BC37819D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E280707-C4CC-4DBE-BEDB-491A3F5EB893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077F8-6912-4321-8E23-1CB0339D2A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9D61B-82E0-4764-B56F-ED254AABFD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54084-FD02-4E93-9717-D91B153AC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FFB46-CD4F-44C4-92F8-AB241A3132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0CB1B-A3B3-4623-8F74-FDB80A511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C6420-2EA2-45F3-94F6-31F5551A5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CEF65-48EC-47AF-82E6-857CD0452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FFB2F-4FEC-4876-BEBC-24EB23F42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0D34F-E3E6-4EEB-B3FB-5993A03AD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D4F89-CCEB-418A-BF16-E777195BE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8D502-0C89-41D2-9778-AF92A77C8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4007A-546F-4A99-9469-C90AB389A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6659430-CD57-4761-BEF0-5A0327CCE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jpe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 to Food &amp; Beverage Management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800000"/>
                </a:solidFill>
              </a:rPr>
              <a:t>Culinary Math:</a:t>
            </a:r>
          </a:p>
          <a:p>
            <a:pPr eaLnBrk="1" hangingPunct="1"/>
            <a:r>
              <a:rPr lang="en-US" dirty="0" smtClean="0">
                <a:solidFill>
                  <a:srgbClr val="800000"/>
                </a:solidFill>
              </a:rPr>
              <a:t>Measurement</a:t>
            </a:r>
          </a:p>
        </p:txBody>
      </p:sp>
      <p:pic>
        <p:nvPicPr>
          <p:cNvPr id="205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6" descr="CUNY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838200"/>
            <a:ext cx="3038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gallon-quart.jpg"/>
          <p:cNvPicPr>
            <a:picLocks noChangeAspect="1"/>
          </p:cNvPicPr>
          <p:nvPr/>
        </p:nvPicPr>
        <p:blipFill>
          <a:blip r:embed="rId3"/>
          <a:srcRect b="18571"/>
          <a:stretch>
            <a:fillRect/>
          </a:stretch>
        </p:blipFill>
        <p:spPr>
          <a:xfrm>
            <a:off x="86895" y="1104900"/>
            <a:ext cx="897021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Weight Measures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798638"/>
            <a:ext cx="6400800" cy="1325562"/>
          </a:xfrm>
        </p:spPr>
        <p:txBody>
          <a:bodyPr/>
          <a:lstStyle/>
          <a:p>
            <a:pPr eaLnBrk="1" hangingPunct="1">
              <a:buNone/>
            </a:pPr>
            <a:r>
              <a:rPr lang="en-US" sz="2800" dirty="0" smtClean="0"/>
              <a:t>1 pound = 16 ounces </a:t>
            </a:r>
          </a:p>
          <a:p>
            <a:pPr eaLnBrk="1" hangingPunct="1">
              <a:buNone/>
            </a:pPr>
            <a:r>
              <a:rPr lang="en-US" sz="2800" dirty="0" smtClean="0"/>
              <a:t>(= 16 fluid ounces </a:t>
            </a:r>
            <a:r>
              <a:rPr lang="en-US" sz="2800" u="sng" dirty="0" smtClean="0"/>
              <a:t>of water only)</a:t>
            </a:r>
          </a:p>
          <a:p>
            <a:pPr lvl="1" eaLnBrk="1" hangingPunct="1">
              <a:buFontTx/>
              <a:buNone/>
            </a:pPr>
            <a:r>
              <a:rPr lang="en-US" sz="2400" dirty="0" smtClean="0"/>
              <a:t>. </a:t>
            </a:r>
          </a:p>
        </p:txBody>
      </p:sp>
      <p:pic>
        <p:nvPicPr>
          <p:cNvPr id="9220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7" descr="200MCCW-135.jpg"/>
          <p:cNvPicPr>
            <a:picLocks noChangeAspect="1"/>
          </p:cNvPicPr>
          <p:nvPr/>
        </p:nvPicPr>
        <p:blipFill>
          <a:blip r:embed="rId4"/>
          <a:srcRect l="21903" r="21150" b="4785"/>
          <a:stretch>
            <a:fillRect/>
          </a:stretch>
        </p:blipFill>
        <p:spPr>
          <a:xfrm>
            <a:off x="5334000" y="3124200"/>
            <a:ext cx="1981200" cy="2971800"/>
          </a:xfrm>
          <a:prstGeom prst="rect">
            <a:avLst/>
          </a:prstGeom>
        </p:spPr>
      </p:pic>
      <p:pic>
        <p:nvPicPr>
          <p:cNvPr id="9" name="Picture 8" descr="Screenshot_3.jpg"/>
          <p:cNvPicPr>
            <a:picLocks noChangeAspect="1"/>
          </p:cNvPicPr>
          <p:nvPr/>
        </p:nvPicPr>
        <p:blipFill>
          <a:blip r:embed="rId5"/>
          <a:srcRect l="2993" t="2685" b="6040"/>
          <a:stretch>
            <a:fillRect/>
          </a:stretch>
        </p:blipFill>
        <p:spPr>
          <a:xfrm>
            <a:off x="1447800" y="3505200"/>
            <a:ext cx="2469626" cy="2590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95192" y="4419600"/>
            <a:ext cx="6340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=</a:t>
            </a:r>
            <a:endParaRPr lang="en-US" sz="6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19800" y="4800600"/>
            <a:ext cx="692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243FC"/>
                </a:solidFill>
              </a:rPr>
              <a:t>H</a:t>
            </a:r>
            <a:r>
              <a:rPr lang="en-US" sz="2400" baseline="-25000" dirty="0" smtClean="0">
                <a:solidFill>
                  <a:srgbClr val="0243FC"/>
                </a:solidFill>
              </a:rPr>
              <a:t>2</a:t>
            </a:r>
            <a:r>
              <a:rPr lang="en-US" sz="2400" dirty="0" smtClean="0">
                <a:solidFill>
                  <a:srgbClr val="0243FC"/>
                </a:solidFill>
              </a:rPr>
              <a:t>0</a:t>
            </a:r>
            <a:endParaRPr lang="en-US" sz="2400" dirty="0">
              <a:solidFill>
                <a:srgbClr val="0243FC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 to Food &amp; Beverage Management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800000"/>
                </a:solidFill>
              </a:rPr>
              <a:t>Culinary Math:</a:t>
            </a:r>
          </a:p>
          <a:p>
            <a:pPr eaLnBrk="1" hangingPunct="1"/>
            <a:r>
              <a:rPr lang="en-US" dirty="0" smtClean="0">
                <a:solidFill>
                  <a:srgbClr val="800000"/>
                </a:solidFill>
              </a:rPr>
              <a:t>Introduction to Fractions</a:t>
            </a:r>
          </a:p>
        </p:txBody>
      </p:sp>
      <p:pic>
        <p:nvPicPr>
          <p:cNvPr id="205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6" descr="CUNY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838200"/>
            <a:ext cx="3038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58674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Fractions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48000" y="2895600"/>
            <a:ext cx="3048000" cy="1828801"/>
          </a:xfrm>
        </p:spPr>
        <p:txBody>
          <a:bodyPr/>
          <a:lstStyle/>
          <a:p>
            <a:pPr algn="ctr">
              <a:spcAft>
                <a:spcPts val="1800"/>
              </a:spcAft>
              <a:buNone/>
            </a:pPr>
            <a:r>
              <a:rPr lang="en-US" dirty="0" smtClean="0"/>
              <a:t>numerator</a:t>
            </a:r>
          </a:p>
          <a:p>
            <a:pPr algn="ctr">
              <a:spcAft>
                <a:spcPts val="1800"/>
              </a:spcAft>
              <a:buNone/>
            </a:pPr>
            <a:r>
              <a:rPr lang="en-US" dirty="0" smtClean="0"/>
              <a:t>denominator</a:t>
            </a:r>
          </a:p>
        </p:txBody>
      </p:sp>
      <p:cxnSp>
        <p:nvCxnSpPr>
          <p:cNvPr id="13" name="Straight Connector 12"/>
          <p:cNvCxnSpPr/>
          <p:nvPr/>
        </p:nvCxnSpPr>
        <p:spPr>
          <a:xfrm rot="10800000" flipH="1">
            <a:off x="3276600" y="3581400"/>
            <a:ext cx="25908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5562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Adding Fractions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2895600" y="3581401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895600" y="2819400"/>
            <a:ext cx="533400" cy="2133601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1</a:t>
            </a:r>
          </a:p>
          <a:p>
            <a:pPr>
              <a:buNone/>
            </a:pPr>
            <a:r>
              <a:rPr lang="en-US" sz="4000" dirty="0" smtClean="0"/>
              <a:t>8</a:t>
            </a:r>
            <a:endParaRPr lang="en-US" sz="4000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267200" y="3581402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7"/>
          <p:cNvSpPr txBox="1">
            <a:spLocks/>
          </p:cNvSpPr>
          <p:nvPr/>
        </p:nvSpPr>
        <p:spPr bwMode="auto">
          <a:xfrm>
            <a:off x="4267200" y="2819401"/>
            <a:ext cx="53340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1400" y="3200401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+</a:t>
            </a:r>
            <a:endParaRPr lang="en-US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4925973" y="3200401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=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5562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Adding Fractions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2895600" y="3581401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895600" y="2819400"/>
            <a:ext cx="533400" cy="2133601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1</a:t>
            </a:r>
          </a:p>
          <a:p>
            <a:pPr>
              <a:buNone/>
            </a:pPr>
            <a:r>
              <a:rPr lang="en-US" sz="4000" dirty="0" smtClean="0"/>
              <a:t>8</a:t>
            </a:r>
            <a:endParaRPr lang="en-US" sz="4000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267200" y="3581402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7"/>
          <p:cNvSpPr txBox="1">
            <a:spLocks/>
          </p:cNvSpPr>
          <p:nvPr/>
        </p:nvSpPr>
        <p:spPr bwMode="auto">
          <a:xfrm>
            <a:off x="4267200" y="2819401"/>
            <a:ext cx="53340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1400" y="3200401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+</a:t>
            </a:r>
            <a:endParaRPr lang="en-US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4925973" y="3200401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=</a:t>
            </a:r>
            <a:endParaRPr lang="en-US" sz="40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562600" y="3581402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7"/>
          <p:cNvSpPr txBox="1">
            <a:spLocks/>
          </p:cNvSpPr>
          <p:nvPr/>
        </p:nvSpPr>
        <p:spPr bwMode="auto">
          <a:xfrm>
            <a:off x="5562600" y="2819401"/>
            <a:ext cx="53340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5562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Multiplying Fractions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2895600" y="3581401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895600" y="2819400"/>
            <a:ext cx="533400" cy="2133601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1</a:t>
            </a:r>
          </a:p>
          <a:p>
            <a:pPr>
              <a:buNone/>
            </a:pPr>
            <a:r>
              <a:rPr lang="en-US" sz="4000" dirty="0" smtClean="0"/>
              <a:t>8</a:t>
            </a:r>
            <a:endParaRPr lang="en-US" sz="4000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267200" y="3581402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7"/>
          <p:cNvSpPr txBox="1">
            <a:spLocks/>
          </p:cNvSpPr>
          <p:nvPr/>
        </p:nvSpPr>
        <p:spPr bwMode="auto">
          <a:xfrm>
            <a:off x="4267200" y="2819401"/>
            <a:ext cx="53340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1400" y="3200401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×</a:t>
            </a:r>
            <a:endParaRPr lang="en-US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4925973" y="3200401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=</a:t>
            </a:r>
            <a:endParaRPr lang="en-US" sz="4000" dirty="0"/>
          </a:p>
        </p:txBody>
      </p:sp>
      <p:sp>
        <p:nvSpPr>
          <p:cNvPr id="18" name="Content Placeholder 7"/>
          <p:cNvSpPr txBox="1">
            <a:spLocks/>
          </p:cNvSpPr>
          <p:nvPr/>
        </p:nvSpPr>
        <p:spPr bwMode="auto">
          <a:xfrm>
            <a:off x="5562600" y="2819401"/>
            <a:ext cx="53340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5562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Multiplying Fractions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2743200" y="3581401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743200" y="2819400"/>
            <a:ext cx="533400" cy="2133601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1</a:t>
            </a:r>
          </a:p>
          <a:p>
            <a:pPr>
              <a:buNone/>
            </a:pPr>
            <a:r>
              <a:rPr lang="en-US" sz="4000" dirty="0" smtClean="0"/>
              <a:t>8</a:t>
            </a:r>
            <a:endParaRPr lang="en-US" sz="4000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114800" y="3581402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7"/>
          <p:cNvSpPr txBox="1">
            <a:spLocks/>
          </p:cNvSpPr>
          <p:nvPr/>
        </p:nvSpPr>
        <p:spPr bwMode="auto">
          <a:xfrm>
            <a:off x="4114800" y="2819401"/>
            <a:ext cx="53340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29000" y="3200401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×</a:t>
            </a:r>
            <a:endParaRPr lang="en-US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4773573" y="3200401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=</a:t>
            </a:r>
            <a:endParaRPr lang="en-US" sz="40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10200" y="3581402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7"/>
          <p:cNvSpPr txBox="1">
            <a:spLocks/>
          </p:cNvSpPr>
          <p:nvPr/>
        </p:nvSpPr>
        <p:spPr bwMode="auto">
          <a:xfrm>
            <a:off x="5257800" y="2819401"/>
            <a:ext cx="83820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64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19400" y="4495800"/>
            <a:ext cx="4191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800000"/>
                </a:solidFill>
              </a:rPr>
              <a:t>(factors)     (product)</a:t>
            </a:r>
            <a:endParaRPr lang="en-US" sz="32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752600" y="1752600"/>
            <a:ext cx="838200" cy="1295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sz="3600" dirty="0" smtClean="0"/>
              <a:t>3</a:t>
            </a:r>
          </a:p>
          <a:p>
            <a:pPr algn="ctr">
              <a:buNone/>
            </a:pPr>
            <a:r>
              <a:rPr lang="en-US" sz="3600" dirty="0" smtClean="0"/>
              <a:t>4</a:t>
            </a:r>
            <a:endParaRPr lang="en-US" sz="3600" dirty="0"/>
          </a:p>
        </p:txBody>
      </p:sp>
      <p:sp>
        <p:nvSpPr>
          <p:cNvPr id="18" name="Content Placeholder 7"/>
          <p:cNvSpPr txBox="1">
            <a:spLocks/>
          </p:cNvSpPr>
          <p:nvPr/>
        </p:nvSpPr>
        <p:spPr bwMode="auto">
          <a:xfrm>
            <a:off x="1752600" y="4724400"/>
            <a:ext cx="838200" cy="1371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3</a:t>
            </a: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4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7"/>
          <p:cNvSpPr txBox="1">
            <a:spLocks/>
          </p:cNvSpPr>
          <p:nvPr/>
        </p:nvSpPr>
        <p:spPr bwMode="auto">
          <a:xfrm>
            <a:off x="1752600" y="3200400"/>
            <a:ext cx="838200" cy="1371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5562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Types of Fractions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905000" y="2362201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905000" y="3886201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209800" y="5410200"/>
            <a:ext cx="381000" cy="1590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819400" y="2057400"/>
            <a:ext cx="30480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600"/>
              </a:spcAft>
            </a:pPr>
            <a:r>
              <a:rPr lang="en-US" sz="4000" dirty="0" smtClean="0">
                <a:solidFill>
                  <a:srgbClr val="800000"/>
                </a:solidFill>
              </a:rPr>
              <a:t>proper</a:t>
            </a:r>
          </a:p>
          <a:p>
            <a:pPr>
              <a:spcAft>
                <a:spcPts val="6600"/>
              </a:spcAft>
            </a:pPr>
            <a:r>
              <a:rPr lang="en-US" sz="4000" dirty="0" smtClean="0">
                <a:solidFill>
                  <a:srgbClr val="800000"/>
                </a:solidFill>
              </a:rPr>
              <a:t>improper</a:t>
            </a:r>
          </a:p>
          <a:p>
            <a:pPr>
              <a:spcAft>
                <a:spcPts val="6600"/>
              </a:spcAft>
            </a:pPr>
            <a:r>
              <a:rPr lang="en-US" sz="4000" dirty="0" smtClean="0">
                <a:solidFill>
                  <a:srgbClr val="800000"/>
                </a:solidFill>
              </a:rPr>
              <a:t>mixed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52600" y="5029200"/>
            <a:ext cx="53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1</a:t>
            </a:r>
            <a:endParaRPr lang="en-US" sz="4400" dirty="0"/>
          </a:p>
        </p:txBody>
      </p:sp>
      <p:pic>
        <p:nvPicPr>
          <p:cNvPr id="24" name="Picture 23" descr="Screenshot_4.jpg"/>
          <p:cNvPicPr>
            <a:picLocks noChangeAspect="1"/>
          </p:cNvPicPr>
          <p:nvPr/>
        </p:nvPicPr>
        <p:blipFill>
          <a:blip r:embed="rId4">
            <a:lum contrast="15000"/>
          </a:blip>
          <a:srcRect l="54167"/>
          <a:stretch>
            <a:fillRect/>
          </a:stretch>
        </p:blipFill>
        <p:spPr>
          <a:xfrm>
            <a:off x="5937250" y="3200400"/>
            <a:ext cx="2749550" cy="1404025"/>
          </a:xfrm>
          <a:prstGeom prst="rect">
            <a:avLst/>
          </a:prstGeom>
        </p:spPr>
      </p:pic>
      <p:pic>
        <p:nvPicPr>
          <p:cNvPr id="25" name="Picture 24" descr="Screenshot_4.jpg"/>
          <p:cNvPicPr>
            <a:picLocks noChangeAspect="1"/>
          </p:cNvPicPr>
          <p:nvPr/>
        </p:nvPicPr>
        <p:blipFill>
          <a:blip r:embed="rId4">
            <a:lum contrast="15000"/>
          </a:blip>
          <a:srcRect l="77084"/>
          <a:stretch>
            <a:fillRect/>
          </a:stretch>
        </p:blipFill>
        <p:spPr>
          <a:xfrm>
            <a:off x="6626225" y="1752600"/>
            <a:ext cx="1374775" cy="1404025"/>
          </a:xfrm>
          <a:prstGeom prst="rect">
            <a:avLst/>
          </a:prstGeom>
        </p:spPr>
      </p:pic>
      <p:pic>
        <p:nvPicPr>
          <p:cNvPr id="26" name="Picture 25" descr="Screenshot_4.jpg"/>
          <p:cNvPicPr>
            <a:picLocks noChangeAspect="1"/>
          </p:cNvPicPr>
          <p:nvPr/>
        </p:nvPicPr>
        <p:blipFill>
          <a:blip r:embed="rId4">
            <a:lum contrast="15000"/>
          </a:blip>
          <a:srcRect l="-1978" t="2083" r="51562" b="4896"/>
          <a:stretch>
            <a:fillRect/>
          </a:stretch>
        </p:blipFill>
        <p:spPr>
          <a:xfrm>
            <a:off x="5738496" y="4724400"/>
            <a:ext cx="3024504" cy="13060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5562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Converting Improper Fractions to Mixed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43000" y="2133600"/>
            <a:ext cx="6096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convert 7/4 into a mixed fraction:</a:t>
            </a:r>
          </a:p>
          <a:p>
            <a:endParaRPr lang="en-US" sz="3200" dirty="0" smtClean="0"/>
          </a:p>
          <a:p>
            <a:r>
              <a:rPr lang="en-US" sz="3200" dirty="0" smtClean="0"/>
              <a:t>7 ÷ 4 = 1 and a remainder of 3</a:t>
            </a:r>
          </a:p>
          <a:p>
            <a:endParaRPr lang="en-US" sz="3200" dirty="0" smtClean="0"/>
          </a:p>
          <a:p>
            <a:r>
              <a:rPr lang="en-US" sz="3200" dirty="0" smtClean="0"/>
              <a:t>result is 1 3/4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Volume Measures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4038600" cy="4525962"/>
          </a:xfrm>
        </p:spPr>
        <p:txBody>
          <a:bodyPr/>
          <a:lstStyle/>
          <a:p>
            <a:pPr eaLnBrk="1" hangingPunct="1"/>
            <a:r>
              <a:rPr lang="en-US" sz="2800" smtClean="0"/>
              <a:t>Teaspoon – tsp </a:t>
            </a:r>
          </a:p>
          <a:p>
            <a:pPr lvl="1" eaLnBrk="1" hangingPunct="1">
              <a:buFontTx/>
              <a:buNone/>
            </a:pPr>
            <a:endParaRPr lang="en-US" sz="2400" smtClean="0"/>
          </a:p>
        </p:txBody>
      </p:sp>
      <p:pic>
        <p:nvPicPr>
          <p:cNvPr id="3076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9" name="Picture 7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905000"/>
            <a:ext cx="392430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5562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Adding Fractions with Different Denominators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2895600" y="3581401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895600" y="2819400"/>
            <a:ext cx="533400" cy="2133601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1</a:t>
            </a:r>
          </a:p>
          <a:p>
            <a:pPr>
              <a:buNone/>
            </a:pPr>
            <a:r>
              <a:rPr lang="en-US" sz="4000" dirty="0" smtClean="0"/>
              <a:t>4</a:t>
            </a:r>
            <a:endParaRPr lang="en-US" sz="4000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267200" y="3581402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7"/>
          <p:cNvSpPr txBox="1">
            <a:spLocks/>
          </p:cNvSpPr>
          <p:nvPr/>
        </p:nvSpPr>
        <p:spPr bwMode="auto">
          <a:xfrm>
            <a:off x="4267200" y="2819401"/>
            <a:ext cx="53340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1400" y="3200401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+</a:t>
            </a:r>
            <a:endParaRPr lang="en-US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4925973" y="3200401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=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5562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Adding Fractions with Different Denominators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276600" y="2362201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76600" y="1600200"/>
            <a:ext cx="533400" cy="2133601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1</a:t>
            </a:r>
          </a:p>
          <a:p>
            <a:pPr>
              <a:buNone/>
            </a:pPr>
            <a:r>
              <a:rPr lang="en-US" sz="4000" dirty="0" smtClean="0"/>
              <a:t>4</a:t>
            </a:r>
            <a:endParaRPr lang="en-US" sz="4000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648200" y="2362202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7"/>
          <p:cNvSpPr txBox="1">
            <a:spLocks/>
          </p:cNvSpPr>
          <p:nvPr/>
        </p:nvSpPr>
        <p:spPr bwMode="auto">
          <a:xfrm>
            <a:off x="4648200" y="1600201"/>
            <a:ext cx="53340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2400" y="1981201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+</a:t>
            </a:r>
            <a:endParaRPr lang="en-US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5306973" y="1981201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=</a:t>
            </a:r>
            <a:endParaRPr 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3126700"/>
            <a:ext cx="8458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600" dirty="0" smtClean="0"/>
              <a:t>Find the lowest common multiple of the denominators.</a:t>
            </a:r>
          </a:p>
          <a:p>
            <a:pPr marL="342900" indent="-342900">
              <a:buAutoNum type="arabicPeriod"/>
            </a:pPr>
            <a:r>
              <a:rPr lang="en-US" sz="2600" dirty="0" smtClean="0"/>
              <a:t>Multiply both numerator and denominator of each fraction by a factor that will yield the common multiple.  Add the two fractions together.  </a:t>
            </a:r>
          </a:p>
          <a:p>
            <a:pPr marL="342900" indent="-342900">
              <a:buAutoNum type="arabicPeriod"/>
            </a:pPr>
            <a:r>
              <a:rPr lang="en-US" sz="2600" dirty="0" smtClean="0"/>
              <a:t>The easiest way to do this is simply to multiply the numerator and denominator of a fraction by the numerator of the other fraction.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5562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Adding Fractions with Different Denominators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76600" y="1676398"/>
            <a:ext cx="533400" cy="2133601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tx1">
                    <a:alpha val="50000"/>
                  </a:schemeClr>
                </a:solidFill>
              </a:rPr>
              <a:t>1</a:t>
            </a:r>
          </a:p>
          <a:p>
            <a:pPr>
              <a:buNone/>
            </a:pPr>
            <a:r>
              <a:rPr lang="en-US" sz="4000" dirty="0" smtClean="0">
                <a:solidFill>
                  <a:schemeClr val="tx1">
                    <a:alpha val="50000"/>
                  </a:schemeClr>
                </a:solidFill>
              </a:rPr>
              <a:t>4</a:t>
            </a:r>
            <a:endParaRPr lang="en-US" sz="4000" dirty="0">
              <a:solidFill>
                <a:schemeClr val="tx1">
                  <a:alpha val="50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648200" y="2438400"/>
            <a:ext cx="533400" cy="1588"/>
          </a:xfrm>
          <a:prstGeom prst="line">
            <a:avLst/>
          </a:prstGeom>
          <a:ln>
            <a:solidFill>
              <a:srgbClr val="800000">
                <a:alpha val="5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7"/>
          <p:cNvSpPr txBox="1">
            <a:spLocks/>
          </p:cNvSpPr>
          <p:nvPr/>
        </p:nvSpPr>
        <p:spPr bwMode="auto">
          <a:xfrm>
            <a:off x="4648200" y="1676399"/>
            <a:ext cx="53340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alpha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2400" y="2057399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alpha val="50000"/>
                  </a:schemeClr>
                </a:solidFill>
              </a:rPr>
              <a:t>+</a:t>
            </a:r>
            <a:endParaRPr lang="en-US" sz="4000" dirty="0">
              <a:solidFill>
                <a:schemeClr val="tx1">
                  <a:alpha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06973" y="2057399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alpha val="50000"/>
                  </a:schemeClr>
                </a:solidFill>
              </a:rPr>
              <a:t>=</a:t>
            </a:r>
            <a:endParaRPr lang="en-US" sz="4000" dirty="0">
              <a:solidFill>
                <a:schemeClr val="tx1">
                  <a:alpha val="50000"/>
                </a:schemeClr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3276600" y="2436812"/>
            <a:ext cx="533400" cy="1588"/>
          </a:xfrm>
          <a:prstGeom prst="line">
            <a:avLst/>
          </a:prstGeom>
          <a:ln>
            <a:solidFill>
              <a:srgbClr val="800000">
                <a:alpha val="5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57200" y="4444425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7"/>
          <p:cNvSpPr txBox="1">
            <a:spLocks/>
          </p:cNvSpPr>
          <p:nvPr/>
        </p:nvSpPr>
        <p:spPr bwMode="auto">
          <a:xfrm>
            <a:off x="457200" y="3682424"/>
            <a:ext cx="53340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828800" y="4444426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7"/>
          <p:cNvSpPr txBox="1">
            <a:spLocks/>
          </p:cNvSpPr>
          <p:nvPr/>
        </p:nvSpPr>
        <p:spPr bwMode="auto">
          <a:xfrm>
            <a:off x="1828800" y="3682425"/>
            <a:ext cx="53340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43000" y="4063425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×</a:t>
            </a:r>
            <a:endParaRPr lang="en-US" sz="4000" dirty="0"/>
          </a:p>
        </p:txBody>
      </p:sp>
      <p:sp>
        <p:nvSpPr>
          <p:cNvPr id="25" name="TextBox 24"/>
          <p:cNvSpPr txBox="1"/>
          <p:nvPr/>
        </p:nvSpPr>
        <p:spPr>
          <a:xfrm>
            <a:off x="2487573" y="4063425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=</a:t>
            </a:r>
            <a:endParaRPr lang="en-US" sz="4000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124200" y="4444426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7"/>
          <p:cNvSpPr txBox="1">
            <a:spLocks/>
          </p:cNvSpPr>
          <p:nvPr/>
        </p:nvSpPr>
        <p:spPr bwMode="auto">
          <a:xfrm>
            <a:off x="2971800" y="3682425"/>
            <a:ext cx="83820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5257800" y="4444425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Content Placeholder 7"/>
          <p:cNvSpPr txBox="1">
            <a:spLocks/>
          </p:cNvSpPr>
          <p:nvPr/>
        </p:nvSpPr>
        <p:spPr bwMode="auto">
          <a:xfrm>
            <a:off x="5257800" y="3682424"/>
            <a:ext cx="53340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6629400" y="4444426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Content Placeholder 7"/>
          <p:cNvSpPr txBox="1">
            <a:spLocks/>
          </p:cNvSpPr>
          <p:nvPr/>
        </p:nvSpPr>
        <p:spPr bwMode="auto">
          <a:xfrm>
            <a:off x="6629400" y="3682425"/>
            <a:ext cx="53340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943600" y="4063425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×</a:t>
            </a:r>
            <a:endParaRPr lang="en-US" sz="4000" dirty="0"/>
          </a:p>
        </p:txBody>
      </p:sp>
      <p:sp>
        <p:nvSpPr>
          <p:cNvPr id="43" name="TextBox 42"/>
          <p:cNvSpPr txBox="1"/>
          <p:nvPr/>
        </p:nvSpPr>
        <p:spPr>
          <a:xfrm>
            <a:off x="7288173" y="4063425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=</a:t>
            </a:r>
            <a:endParaRPr lang="en-US" sz="4000" dirty="0"/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7924800" y="4444426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Content Placeholder 7"/>
          <p:cNvSpPr txBox="1">
            <a:spLocks/>
          </p:cNvSpPr>
          <p:nvPr/>
        </p:nvSpPr>
        <p:spPr bwMode="auto">
          <a:xfrm>
            <a:off x="7772400" y="3682425"/>
            <a:ext cx="83820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Units seen as Fractions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 smaller units as a fraction of a larger unit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1 teaspoon = ____ tablespoon</a:t>
            </a:r>
          </a:p>
          <a:p>
            <a:r>
              <a:rPr lang="en-US" dirty="0" smtClean="0"/>
              <a:t>1 ounce = ____ pound</a:t>
            </a:r>
          </a:p>
          <a:p>
            <a:r>
              <a:rPr lang="en-US" dirty="0" smtClean="0"/>
              <a:t>1 cup = ____ gallon</a:t>
            </a:r>
          </a:p>
          <a:p>
            <a:r>
              <a:rPr lang="en-US" dirty="0" smtClean="0"/>
              <a:t>1 pint = _____ quart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7792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Units seen as Fractions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 smaller units as a fraction of a larger unit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1 teaspoon = </a:t>
            </a:r>
            <a:r>
              <a:rPr lang="en-US" b="1" dirty="0" smtClean="0">
                <a:solidFill>
                  <a:srgbClr val="FF0000"/>
                </a:solidFill>
              </a:rPr>
              <a:t>1/3 </a:t>
            </a:r>
            <a:r>
              <a:rPr lang="en-US" dirty="0" smtClean="0"/>
              <a:t>tablespoon</a:t>
            </a:r>
          </a:p>
          <a:p>
            <a:r>
              <a:rPr lang="en-US" dirty="0" smtClean="0"/>
              <a:t>1 ounce = </a:t>
            </a:r>
            <a:r>
              <a:rPr lang="en-US" b="1" dirty="0" smtClean="0">
                <a:solidFill>
                  <a:srgbClr val="FF0000"/>
                </a:solidFill>
              </a:rPr>
              <a:t>1/16 </a:t>
            </a:r>
            <a:r>
              <a:rPr lang="en-US" dirty="0" smtClean="0"/>
              <a:t>pound</a:t>
            </a:r>
          </a:p>
          <a:p>
            <a:r>
              <a:rPr lang="en-US" dirty="0" smtClean="0"/>
              <a:t>1 cup = </a:t>
            </a:r>
            <a:r>
              <a:rPr lang="en-US" b="1" dirty="0" smtClean="0">
                <a:solidFill>
                  <a:srgbClr val="FF0000"/>
                </a:solidFill>
              </a:rPr>
              <a:t>1/16 </a:t>
            </a:r>
            <a:r>
              <a:rPr lang="en-US" dirty="0" smtClean="0"/>
              <a:t>gallon</a:t>
            </a:r>
          </a:p>
          <a:p>
            <a:r>
              <a:rPr lang="en-US" dirty="0" smtClean="0"/>
              <a:t>1 pint = </a:t>
            </a:r>
            <a:r>
              <a:rPr lang="en-US" b="1" dirty="0" smtClean="0">
                <a:solidFill>
                  <a:srgbClr val="FF0000"/>
                </a:solidFill>
              </a:rPr>
              <a:t>1/2 </a:t>
            </a:r>
            <a:r>
              <a:rPr lang="en-US" dirty="0" smtClean="0"/>
              <a:t>quart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5352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Units seen as Fractions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 smaller units as a fraction of a larger unit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2 teaspoons = ____ tablespoon</a:t>
            </a:r>
          </a:p>
          <a:p>
            <a:r>
              <a:rPr lang="en-US" dirty="0" smtClean="0"/>
              <a:t>6 ounces = ____ pound</a:t>
            </a:r>
          </a:p>
          <a:p>
            <a:r>
              <a:rPr lang="en-US" dirty="0" smtClean="0"/>
              <a:t>8 cups = ____ gallon</a:t>
            </a:r>
          </a:p>
          <a:p>
            <a:r>
              <a:rPr lang="en-US" dirty="0" smtClean="0"/>
              <a:t>1 1/2 pint = _____ quart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2321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Units seen as Fractions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r>
              <a:rPr lang="en-US" dirty="0" smtClean="0"/>
              <a:t>Express smaller units as a fraction of a larger unit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2 teaspoons = </a:t>
            </a:r>
            <a:r>
              <a:rPr lang="en-US" b="1" dirty="0" smtClean="0">
                <a:solidFill>
                  <a:srgbClr val="FF0000"/>
                </a:solidFill>
              </a:rPr>
              <a:t>2/3 </a:t>
            </a:r>
            <a:r>
              <a:rPr lang="en-US" dirty="0" smtClean="0"/>
              <a:t>tablespoon</a:t>
            </a:r>
          </a:p>
          <a:p>
            <a:r>
              <a:rPr lang="en-US" dirty="0" smtClean="0"/>
              <a:t>6 ounces = </a:t>
            </a:r>
            <a:r>
              <a:rPr lang="en-US" b="1" dirty="0" smtClean="0">
                <a:solidFill>
                  <a:srgbClr val="FF0000"/>
                </a:solidFill>
              </a:rPr>
              <a:t>6/16 </a:t>
            </a:r>
            <a:r>
              <a:rPr lang="en-US" dirty="0" smtClean="0">
                <a:solidFill>
                  <a:srgbClr val="FF0000"/>
                </a:solidFill>
              </a:rPr>
              <a:t>or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3/8 </a:t>
            </a:r>
            <a:r>
              <a:rPr lang="en-US" dirty="0" smtClean="0"/>
              <a:t>pound</a:t>
            </a:r>
          </a:p>
          <a:p>
            <a:r>
              <a:rPr lang="en-US" dirty="0" smtClean="0"/>
              <a:t>8 cups = </a:t>
            </a:r>
            <a:r>
              <a:rPr lang="en-US" b="1" dirty="0" smtClean="0">
                <a:solidFill>
                  <a:srgbClr val="FF0000"/>
                </a:solidFill>
              </a:rPr>
              <a:t>8/16 </a:t>
            </a:r>
            <a:r>
              <a:rPr lang="en-US" dirty="0" smtClean="0">
                <a:solidFill>
                  <a:srgbClr val="FF0000"/>
                </a:solidFill>
              </a:rPr>
              <a:t>or </a:t>
            </a:r>
            <a:r>
              <a:rPr lang="en-US" b="1" dirty="0" smtClean="0">
                <a:solidFill>
                  <a:srgbClr val="FF0000"/>
                </a:solidFill>
              </a:rPr>
              <a:t>1/2 </a:t>
            </a:r>
            <a:r>
              <a:rPr lang="en-US" dirty="0" smtClean="0"/>
              <a:t>gallon</a:t>
            </a:r>
          </a:p>
          <a:p>
            <a:r>
              <a:rPr lang="en-US" dirty="0" smtClean="0"/>
              <a:t>1 1/2 pint = </a:t>
            </a:r>
            <a:r>
              <a:rPr lang="en-US" b="1" dirty="0" smtClean="0">
                <a:solidFill>
                  <a:srgbClr val="FF0000"/>
                </a:solidFill>
              </a:rPr>
              <a:t>3/4 </a:t>
            </a:r>
            <a:r>
              <a:rPr lang="en-US" dirty="0" smtClean="0"/>
              <a:t>quart </a:t>
            </a:r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1688549"/>
              </p:ext>
            </p:extLst>
          </p:nvPr>
        </p:nvGraphicFramePr>
        <p:xfrm>
          <a:off x="1066800" y="5638800"/>
          <a:ext cx="10717619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3" imgW="5486400" imgH="546100" progId="Word.Document.12">
                  <p:embed/>
                </p:oleObj>
              </mc:Choice>
              <mc:Fallback>
                <p:oleObj name="Document" r:id="rId3" imgW="5486400" imgH="546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6800" y="5638800"/>
                        <a:ext cx="10717619" cy="106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88954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5562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Subtracting Fractions with Different Denominators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1371600" y="1676400"/>
            <a:ext cx="6629400" cy="2057400"/>
          </a:xfrm>
        </p:spPr>
        <p:txBody>
          <a:bodyPr/>
          <a:lstStyle/>
          <a:p>
            <a:pPr marL="514350" indent="-514350">
              <a:buNone/>
            </a:pPr>
            <a:r>
              <a:rPr lang="en-US" b="1" dirty="0" smtClean="0"/>
              <a:t>what is ¾ cup − 2 tablespoons in</a:t>
            </a:r>
          </a:p>
          <a:p>
            <a:pPr marL="514350" indent="-514350">
              <a:buNone/>
            </a:pPr>
            <a:r>
              <a:rPr lang="en-US" b="1" dirty="0" smtClean="0"/>
              <a:t>a) cups</a:t>
            </a:r>
          </a:p>
          <a:p>
            <a:pPr marL="514350" indent="-514350">
              <a:buNone/>
            </a:pPr>
            <a:r>
              <a:rPr lang="en-US" b="1" dirty="0" err="1" smtClean="0"/>
              <a:t>b</a:t>
            </a:r>
            <a:r>
              <a:rPr lang="en-US" b="1" dirty="0" smtClean="0"/>
              <a:t>) fl. ounces</a:t>
            </a:r>
          </a:p>
          <a:p>
            <a:pPr marL="514350" indent="-514350">
              <a:buNone/>
            </a:pPr>
            <a:r>
              <a:rPr lang="en-US" b="1" dirty="0" err="1" smtClean="0"/>
              <a:t>c</a:t>
            </a:r>
            <a:r>
              <a:rPr lang="en-US" b="1" dirty="0" smtClean="0"/>
              <a:t>) tablespoons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5562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Subtracting Fractions with Different Denominators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1371600" y="1676400"/>
            <a:ext cx="6629400" cy="2514600"/>
          </a:xfrm>
        </p:spPr>
        <p:txBody>
          <a:bodyPr/>
          <a:lstStyle/>
          <a:p>
            <a:pPr marL="514350" indent="-514350">
              <a:buNone/>
            </a:pPr>
            <a:r>
              <a:rPr lang="en-US" b="1" dirty="0" smtClean="0">
                <a:solidFill>
                  <a:schemeClr val="tx1">
                    <a:alpha val="50000"/>
                  </a:schemeClr>
                </a:solidFill>
              </a:rPr>
              <a:t>what is ¾ cup − 2 tablespoons in</a:t>
            </a:r>
          </a:p>
          <a:p>
            <a:pPr marL="514350" indent="-514350">
              <a:buAutoNum type="alphaLcParenR"/>
            </a:pPr>
            <a:r>
              <a:rPr lang="en-US" b="1" dirty="0" smtClean="0">
                <a:solidFill>
                  <a:schemeClr val="tx1">
                    <a:alpha val="50000"/>
                  </a:schemeClr>
                </a:solidFill>
              </a:rPr>
              <a:t>cups</a:t>
            </a:r>
          </a:p>
          <a:p>
            <a:pPr marL="514350" indent="-514350">
              <a:buNone/>
            </a:pPr>
            <a:r>
              <a:rPr lang="en-US" b="1" dirty="0" smtClean="0"/>
              <a:t>2 tbsp = 1/8 cup</a:t>
            </a:r>
          </a:p>
          <a:p>
            <a:pPr marL="514350" indent="-514350">
              <a:buNone/>
            </a:pPr>
            <a:r>
              <a:rPr lang="en-US" b="1" dirty="0" smtClean="0"/>
              <a:t>common multiplier is 8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362200" y="5029198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 txBox="1">
            <a:spLocks/>
          </p:cNvSpPr>
          <p:nvPr/>
        </p:nvSpPr>
        <p:spPr bwMode="auto">
          <a:xfrm>
            <a:off x="2209800" y="4267198"/>
            <a:ext cx="762000" cy="1447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733800" y="5029199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 txBox="1">
            <a:spLocks/>
          </p:cNvSpPr>
          <p:nvPr/>
        </p:nvSpPr>
        <p:spPr bwMode="auto">
          <a:xfrm>
            <a:off x="3581400" y="4267198"/>
            <a:ext cx="838200" cy="137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0" y="4648198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−</a:t>
            </a:r>
            <a:endParaRPr 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4392573" y="4648198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=</a:t>
            </a:r>
            <a:endParaRPr lang="en-US" sz="4000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029200" y="5029199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7"/>
          <p:cNvSpPr txBox="1">
            <a:spLocks/>
          </p:cNvSpPr>
          <p:nvPr/>
        </p:nvSpPr>
        <p:spPr bwMode="auto">
          <a:xfrm>
            <a:off x="4876800" y="4267198"/>
            <a:ext cx="838200" cy="137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91200" y="4626114"/>
            <a:ext cx="10117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cup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5562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Subtracting Fractions with Different Denominators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1371600" y="1676400"/>
            <a:ext cx="6629400" cy="2057400"/>
          </a:xfrm>
        </p:spPr>
        <p:txBody>
          <a:bodyPr/>
          <a:lstStyle/>
          <a:p>
            <a:pPr marL="514350" indent="-514350">
              <a:buNone/>
            </a:pPr>
            <a:r>
              <a:rPr lang="en-US" b="1" dirty="0" smtClean="0">
                <a:solidFill>
                  <a:schemeClr val="tx1">
                    <a:alpha val="50000"/>
                  </a:schemeClr>
                </a:solidFill>
              </a:rPr>
              <a:t>what is ¾ cup − 2 tablespoons in</a:t>
            </a:r>
          </a:p>
          <a:p>
            <a:pPr marL="514350" indent="-514350">
              <a:buNone/>
            </a:pPr>
            <a:r>
              <a:rPr lang="en-US" b="1" dirty="0" err="1" smtClean="0">
                <a:solidFill>
                  <a:schemeClr val="tx1">
                    <a:alpha val="50000"/>
                  </a:schemeClr>
                </a:solidFill>
              </a:rPr>
              <a:t>b</a:t>
            </a:r>
            <a:r>
              <a:rPr lang="en-US" b="1" dirty="0" smtClean="0">
                <a:solidFill>
                  <a:schemeClr val="tx1">
                    <a:alpha val="50000"/>
                  </a:schemeClr>
                </a:solidFill>
              </a:rPr>
              <a:t>) fl. ounces</a:t>
            </a:r>
          </a:p>
          <a:p>
            <a:pPr marL="514350" indent="-514350">
              <a:buNone/>
            </a:pPr>
            <a:r>
              <a:rPr lang="en-US" b="1" dirty="0" smtClean="0"/>
              <a:t>¾ cup = 6 fl. oz.</a:t>
            </a:r>
          </a:p>
          <a:p>
            <a:pPr marL="514350" indent="-514350">
              <a:buNone/>
            </a:pPr>
            <a:r>
              <a:rPr lang="en-US" b="1" dirty="0" smtClean="0"/>
              <a:t>2 tbsp = 1 fl. oz.</a:t>
            </a:r>
          </a:p>
          <a:p>
            <a:pPr marL="514350" indent="-514350">
              <a:buNone/>
            </a:pPr>
            <a:endParaRPr lang="en-US" b="1" dirty="0" smtClean="0"/>
          </a:p>
          <a:p>
            <a:pPr marL="514350" indent="-514350">
              <a:buNone/>
            </a:pPr>
            <a:r>
              <a:rPr lang="en-US" sz="4000" dirty="0" smtClean="0"/>
              <a:t>6 − 1 = 6 fl. oz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Volume Measures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4038600" cy="4525962"/>
          </a:xfrm>
        </p:spPr>
        <p:txBody>
          <a:bodyPr/>
          <a:lstStyle/>
          <a:p>
            <a:pPr eaLnBrk="1" hangingPunct="1"/>
            <a:r>
              <a:rPr lang="en-US" sz="2800" smtClean="0"/>
              <a:t>Tablespoon – tbsp</a:t>
            </a:r>
          </a:p>
          <a:p>
            <a:pPr lvl="1" eaLnBrk="1" hangingPunct="1">
              <a:buFontTx/>
              <a:buNone/>
            </a:pPr>
            <a:r>
              <a:rPr lang="en-US" sz="2400" smtClean="0"/>
              <a:t>= 3 tsp</a:t>
            </a:r>
          </a:p>
          <a:p>
            <a:pPr lvl="1" eaLnBrk="1" hangingPunct="1">
              <a:buFontTx/>
              <a:buNone/>
            </a:pPr>
            <a:r>
              <a:rPr lang="en-US" sz="2400" smtClean="0"/>
              <a:t>= ½ fluid ounce </a:t>
            </a:r>
          </a:p>
          <a:p>
            <a:pPr eaLnBrk="1" hangingPunct="1"/>
            <a:endParaRPr lang="en-US" sz="2800" smtClean="0"/>
          </a:p>
        </p:txBody>
      </p:sp>
      <p:pic>
        <p:nvPicPr>
          <p:cNvPr id="4100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905000"/>
            <a:ext cx="392430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5562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Subtracting Fractions with Different Denominators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1371600" y="1676400"/>
            <a:ext cx="6629400" cy="2057400"/>
          </a:xfrm>
        </p:spPr>
        <p:txBody>
          <a:bodyPr/>
          <a:lstStyle/>
          <a:p>
            <a:pPr marL="514350" indent="-514350">
              <a:buNone/>
            </a:pPr>
            <a:r>
              <a:rPr lang="en-US" b="1" dirty="0" smtClean="0"/>
              <a:t>what is ¾ cup − 2 tablespoons in</a:t>
            </a:r>
          </a:p>
          <a:p>
            <a:pPr marL="514350" indent="-514350">
              <a:buNone/>
            </a:pPr>
            <a:r>
              <a:rPr lang="en-US" b="1" dirty="0" err="1" smtClean="0"/>
              <a:t>c</a:t>
            </a:r>
            <a:r>
              <a:rPr lang="en-US" b="1" dirty="0" smtClean="0"/>
              <a:t>) tablespoons</a:t>
            </a:r>
          </a:p>
          <a:p>
            <a:pPr marL="514350" indent="-514350">
              <a:buNone/>
            </a:pPr>
            <a:r>
              <a:rPr lang="en-US" b="1" dirty="0" smtClean="0"/>
              <a:t>¾ cup = 12 tbsp</a:t>
            </a:r>
          </a:p>
          <a:p>
            <a:pPr marL="514350" indent="-514350">
              <a:buNone/>
            </a:pPr>
            <a:endParaRPr lang="en-US" b="1" dirty="0" smtClean="0"/>
          </a:p>
          <a:p>
            <a:pPr marL="514350" indent="-514350">
              <a:buNone/>
            </a:pPr>
            <a:r>
              <a:rPr lang="en-US" b="1" dirty="0" smtClean="0"/>
              <a:t> </a:t>
            </a:r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1600200" y="4495800"/>
            <a:ext cx="38923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None/>
            </a:pPr>
            <a:r>
              <a:rPr lang="en-US" sz="4000" dirty="0" smtClean="0"/>
              <a:t>12 − 2 = 10 tbsp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5562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Conversion Factor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95800"/>
          </a:xfrm>
        </p:spPr>
        <p:txBody>
          <a:bodyPr/>
          <a:lstStyle/>
          <a:p>
            <a:pPr marL="514350" indent="-514350">
              <a:buAutoNum type="alphaLcPeriod"/>
            </a:pPr>
            <a:r>
              <a:rPr lang="en-US" dirty="0" smtClean="0"/>
              <a:t>A recipe for chili yields 40 portions.  You need to make 30 portions. 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original recipe calls for 2/3 cup chili powder.  How much chili powder do you now need?</a:t>
            </a:r>
          </a:p>
          <a:p>
            <a:pPr>
              <a:buNone/>
            </a:pPr>
            <a:r>
              <a:rPr lang="en-US" dirty="0" smtClean="0"/>
              <a:t>How do you represent (a.) as a factor (in the form of a fraction)?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This is called a </a:t>
            </a:r>
            <a:r>
              <a:rPr lang="en-US" b="1" dirty="0" smtClean="0">
                <a:solidFill>
                  <a:srgbClr val="800000"/>
                </a:solidFill>
              </a:rPr>
              <a:t>conversion factor.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5791200" y="3657600"/>
            <a:ext cx="1219200" cy="2438400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124200" y="3657600"/>
            <a:ext cx="990600" cy="2438400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752600" y="3657600"/>
            <a:ext cx="990600" cy="2438400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5562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Conversion Factor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2484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743200" y="2819400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 txBox="1">
            <a:spLocks/>
          </p:cNvSpPr>
          <p:nvPr/>
        </p:nvSpPr>
        <p:spPr bwMode="auto">
          <a:xfrm>
            <a:off x="2590800" y="2057400"/>
            <a:ext cx="838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30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114800" y="2819401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 txBox="1">
            <a:spLocks/>
          </p:cNvSpPr>
          <p:nvPr/>
        </p:nvSpPr>
        <p:spPr bwMode="auto">
          <a:xfrm>
            <a:off x="3962400" y="2057400"/>
            <a:ext cx="838200" cy="137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9000" y="2438400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÷</a:t>
            </a:r>
            <a:endParaRPr 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4773573" y="2438400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=</a:t>
            </a:r>
            <a:endParaRPr lang="en-US" sz="4000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410200" y="2819401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7"/>
          <p:cNvSpPr txBox="1">
            <a:spLocks/>
          </p:cNvSpPr>
          <p:nvPr/>
        </p:nvSpPr>
        <p:spPr bwMode="auto">
          <a:xfrm>
            <a:off x="5257800" y="2057400"/>
            <a:ext cx="838200" cy="152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981200" y="4495801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7"/>
          <p:cNvSpPr txBox="1">
            <a:spLocks/>
          </p:cNvSpPr>
          <p:nvPr/>
        </p:nvSpPr>
        <p:spPr bwMode="auto">
          <a:xfrm>
            <a:off x="1828800" y="3733801"/>
            <a:ext cx="838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3352800" y="4495802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7"/>
          <p:cNvSpPr txBox="1">
            <a:spLocks/>
          </p:cNvSpPr>
          <p:nvPr/>
        </p:nvSpPr>
        <p:spPr bwMode="auto">
          <a:xfrm>
            <a:off x="3200400" y="3733801"/>
            <a:ext cx="838200" cy="137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67000" y="4114801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×</a:t>
            </a:r>
            <a:endParaRPr lang="en-US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4087773" y="4114801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=</a:t>
            </a:r>
            <a:endParaRPr lang="en-US" sz="4000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4648200" y="4495802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7"/>
          <p:cNvSpPr txBox="1">
            <a:spLocks/>
          </p:cNvSpPr>
          <p:nvPr/>
        </p:nvSpPr>
        <p:spPr bwMode="auto">
          <a:xfrm>
            <a:off x="4495800" y="3733801"/>
            <a:ext cx="838200" cy="152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kern="0" dirty="0" smtClean="0">
                <a:latin typeface="+mn-lt"/>
              </a:rPr>
              <a:t>6</a:t>
            </a: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83173" y="4114800"/>
            <a:ext cx="48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=</a:t>
            </a:r>
            <a:endParaRPr lang="en-US" sz="4000" dirty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6096000" y="4495801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7"/>
          <p:cNvSpPr txBox="1">
            <a:spLocks/>
          </p:cNvSpPr>
          <p:nvPr/>
        </p:nvSpPr>
        <p:spPr bwMode="auto">
          <a:xfrm>
            <a:off x="5943600" y="3733800"/>
            <a:ext cx="838200" cy="152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kern="0" dirty="0" smtClean="0">
                <a:latin typeface="+mn-lt"/>
              </a:rPr>
              <a:t>1</a:t>
            </a: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52600" y="5141893"/>
            <a:ext cx="670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conv.       chili                     chili </a:t>
            </a:r>
          </a:p>
          <a:p>
            <a:r>
              <a:rPr lang="en-US" sz="2800" dirty="0" smtClean="0">
                <a:solidFill>
                  <a:srgbClr val="800000"/>
                </a:solidFill>
              </a:rPr>
              <a:t>factor                               needed</a:t>
            </a:r>
            <a:endParaRPr lang="en-US" sz="28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Volume Measures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4267200" cy="4525962"/>
          </a:xfrm>
        </p:spPr>
        <p:txBody>
          <a:bodyPr/>
          <a:lstStyle/>
          <a:p>
            <a:pPr eaLnBrk="1" hangingPunct="1"/>
            <a:r>
              <a:rPr lang="en-US" sz="2800" smtClean="0"/>
              <a:t>Fluid ounce – fl. oz.</a:t>
            </a:r>
          </a:p>
          <a:p>
            <a:pPr lvl="1" eaLnBrk="1" hangingPunct="1">
              <a:buFontTx/>
              <a:buNone/>
            </a:pPr>
            <a:r>
              <a:rPr lang="en-US" sz="2400" smtClean="0"/>
              <a:t> = 2 tbsp </a:t>
            </a:r>
          </a:p>
        </p:txBody>
      </p:sp>
      <p:pic>
        <p:nvPicPr>
          <p:cNvPr id="512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243840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Volume Measures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4038600" cy="4525962"/>
          </a:xfrm>
        </p:spPr>
        <p:txBody>
          <a:bodyPr/>
          <a:lstStyle/>
          <a:p>
            <a:pPr eaLnBrk="1" hangingPunct="1"/>
            <a:r>
              <a:rPr lang="en-US" sz="2800" smtClean="0"/>
              <a:t>Cup – c</a:t>
            </a:r>
          </a:p>
          <a:p>
            <a:pPr lvl="1" eaLnBrk="1" hangingPunct="1">
              <a:buFontTx/>
              <a:buNone/>
            </a:pPr>
            <a:r>
              <a:rPr lang="en-US" sz="2400" smtClean="0"/>
              <a:t>=16 tbsp</a:t>
            </a:r>
          </a:p>
          <a:p>
            <a:pPr lvl="1" eaLnBrk="1" hangingPunct="1">
              <a:buFontTx/>
              <a:buNone/>
            </a:pPr>
            <a:r>
              <a:rPr lang="en-US" sz="2400" smtClean="0"/>
              <a:t>= 8 fl. oz. </a:t>
            </a:r>
          </a:p>
        </p:txBody>
      </p:sp>
      <p:pic>
        <p:nvPicPr>
          <p:cNvPr id="6148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514600"/>
            <a:ext cx="3429000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Volume Measures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5181600" cy="4525962"/>
          </a:xfrm>
        </p:spPr>
        <p:txBody>
          <a:bodyPr/>
          <a:lstStyle/>
          <a:p>
            <a:pPr eaLnBrk="1" hangingPunct="1"/>
            <a:r>
              <a:rPr lang="en-US" sz="2800" dirty="0" smtClean="0"/>
              <a:t>Pint – pt.</a:t>
            </a:r>
          </a:p>
          <a:p>
            <a:pPr lvl="1" eaLnBrk="1" hangingPunct="1">
              <a:buFontTx/>
              <a:buNone/>
            </a:pPr>
            <a:r>
              <a:rPr lang="en-US" sz="2400" dirty="0" smtClean="0"/>
              <a:t>= 2 </a:t>
            </a:r>
            <a:r>
              <a:rPr lang="en-US" sz="2400" dirty="0" err="1" smtClean="0"/>
              <a:t>c</a:t>
            </a:r>
            <a:r>
              <a:rPr lang="en-US" sz="2400" dirty="0" smtClean="0"/>
              <a:t> </a:t>
            </a:r>
          </a:p>
          <a:p>
            <a:pPr lvl="1" eaLnBrk="1" hangingPunct="1">
              <a:buFontTx/>
              <a:buNone/>
            </a:pPr>
            <a:r>
              <a:rPr lang="en-US" sz="2400" dirty="0" smtClean="0"/>
              <a:t>= 16 fl. oz. </a:t>
            </a:r>
          </a:p>
        </p:txBody>
      </p:sp>
      <p:pic>
        <p:nvPicPr>
          <p:cNvPr id="717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1981200"/>
            <a:ext cx="3805238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Volume Measures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4038600" cy="4525962"/>
          </a:xfrm>
        </p:spPr>
        <p:txBody>
          <a:bodyPr/>
          <a:lstStyle/>
          <a:p>
            <a:pPr eaLnBrk="1" hangingPunct="1"/>
            <a:r>
              <a:rPr lang="en-US" sz="2800" smtClean="0"/>
              <a:t>Quart – qt.</a:t>
            </a:r>
          </a:p>
          <a:p>
            <a:pPr lvl="1" eaLnBrk="1" hangingPunct="1">
              <a:buFontTx/>
              <a:buNone/>
            </a:pPr>
            <a:r>
              <a:rPr lang="en-US" sz="2400" smtClean="0"/>
              <a:t>= 2 pts. </a:t>
            </a:r>
          </a:p>
          <a:p>
            <a:pPr lvl="1" eaLnBrk="1" hangingPunct="1">
              <a:buFontTx/>
              <a:buNone/>
            </a:pPr>
            <a:r>
              <a:rPr lang="en-US" sz="2400" smtClean="0"/>
              <a:t>= 4 c </a:t>
            </a:r>
          </a:p>
          <a:p>
            <a:pPr lvl="1" eaLnBrk="1" hangingPunct="1">
              <a:buFontTx/>
              <a:buNone/>
            </a:pPr>
            <a:r>
              <a:rPr lang="en-US" sz="2400" smtClean="0"/>
              <a:t>= 32 fl. oz. </a:t>
            </a:r>
          </a:p>
        </p:txBody>
      </p:sp>
      <p:pic>
        <p:nvPicPr>
          <p:cNvPr id="8196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943100"/>
            <a:ext cx="3505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Volume Measures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4038600" cy="4525962"/>
          </a:xfrm>
        </p:spPr>
        <p:txBody>
          <a:bodyPr/>
          <a:lstStyle/>
          <a:p>
            <a:pPr eaLnBrk="1" hangingPunct="1"/>
            <a:r>
              <a:rPr lang="en-US" sz="2800" smtClean="0"/>
              <a:t>Gallon</a:t>
            </a:r>
          </a:p>
          <a:p>
            <a:pPr lvl="1" eaLnBrk="1" hangingPunct="1">
              <a:buFontTx/>
              <a:buNone/>
            </a:pPr>
            <a:r>
              <a:rPr lang="en-US" sz="2400" smtClean="0"/>
              <a:t>= 4 qts. </a:t>
            </a:r>
          </a:p>
          <a:p>
            <a:pPr lvl="1" eaLnBrk="1" hangingPunct="1">
              <a:buFontTx/>
              <a:buNone/>
            </a:pPr>
            <a:r>
              <a:rPr lang="en-US" sz="2400" smtClean="0"/>
              <a:t>= 8 pts.  </a:t>
            </a:r>
          </a:p>
          <a:p>
            <a:pPr lvl="1" eaLnBrk="1" hangingPunct="1">
              <a:buFontTx/>
              <a:buNone/>
            </a:pPr>
            <a:r>
              <a:rPr lang="en-US" sz="2400" smtClean="0"/>
              <a:t>= 16 c. </a:t>
            </a:r>
          </a:p>
          <a:p>
            <a:pPr lvl="1" eaLnBrk="1" hangingPunct="1">
              <a:buFontTx/>
              <a:buNone/>
            </a:pPr>
            <a:r>
              <a:rPr lang="en-US" sz="2400" smtClean="0"/>
              <a:t>= 128 fl. oz. </a:t>
            </a:r>
          </a:p>
        </p:txBody>
      </p:sp>
      <p:pic>
        <p:nvPicPr>
          <p:cNvPr id="9220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2057400"/>
            <a:ext cx="33718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z="3200" b="1" smtClean="0"/>
              <a:t>Fluid Milk :  Units of Sale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98638"/>
            <a:ext cx="8001000" cy="4068762"/>
          </a:xfrm>
        </p:spPr>
        <p:txBody>
          <a:bodyPr/>
          <a:lstStyle/>
          <a:p>
            <a:pPr lvl="1" eaLnBrk="1" hangingPunct="1">
              <a:buFontTx/>
              <a:buNone/>
            </a:pPr>
            <a:r>
              <a:rPr lang="en-US" sz="4000" dirty="0" smtClean="0"/>
              <a:t> </a:t>
            </a:r>
            <a:r>
              <a:rPr lang="en-US" dirty="0" smtClean="0"/>
              <a:t>Gallons  =     4 </a:t>
            </a:r>
            <a:r>
              <a:rPr lang="en-US" dirty="0" err="1" smtClean="0"/>
              <a:t>qts</a:t>
            </a:r>
            <a:r>
              <a:rPr lang="en-US" dirty="0" smtClean="0"/>
              <a:t>    =   128 fl. oz.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Quarts   =     2 pts    =    32 fl. oz..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Pints      =    16 fl. oz.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½ pint    =     8 fl. oz.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276600"/>
            <a:ext cx="12541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2514600"/>
            <a:ext cx="24987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9" descr="Picture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4724400"/>
            <a:ext cx="10064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0" descr="Picture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90800" y="4267200"/>
            <a:ext cx="12096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798</Words>
  <Application>Microsoft Macintosh PowerPoint</Application>
  <PresentationFormat>On-screen Show (4:3)</PresentationFormat>
  <Paragraphs>255</Paragraphs>
  <Slides>32</Slides>
  <Notes>28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Default Design</vt:lpstr>
      <vt:lpstr>Microsoft Word Document</vt:lpstr>
      <vt:lpstr>Introduction to Food &amp; Beverage Management</vt:lpstr>
      <vt:lpstr>Volume Measures</vt:lpstr>
      <vt:lpstr>Volume Measures</vt:lpstr>
      <vt:lpstr>Volume Measures</vt:lpstr>
      <vt:lpstr>Volume Measures</vt:lpstr>
      <vt:lpstr>Volume Measures</vt:lpstr>
      <vt:lpstr>Volume Measures</vt:lpstr>
      <vt:lpstr>Volume Measures</vt:lpstr>
      <vt:lpstr>Fluid Milk :  Units of Sale</vt:lpstr>
      <vt:lpstr>PowerPoint Presentation</vt:lpstr>
      <vt:lpstr>Weight Measures</vt:lpstr>
      <vt:lpstr>Introduction to Food &amp; Beverage Management</vt:lpstr>
      <vt:lpstr>Fractions</vt:lpstr>
      <vt:lpstr>Adding Fractions</vt:lpstr>
      <vt:lpstr>Adding Fractions</vt:lpstr>
      <vt:lpstr>Multiplying Fractions</vt:lpstr>
      <vt:lpstr>Multiplying Fractions</vt:lpstr>
      <vt:lpstr>Types of Fractions</vt:lpstr>
      <vt:lpstr>Converting Improper Fractions to Mixed</vt:lpstr>
      <vt:lpstr>Adding Fractions with Different Denominators</vt:lpstr>
      <vt:lpstr>Adding Fractions with Different Denominators</vt:lpstr>
      <vt:lpstr>Adding Fractions with Different Denominators</vt:lpstr>
      <vt:lpstr>Units seen as Fractions</vt:lpstr>
      <vt:lpstr>Units seen as Fractions</vt:lpstr>
      <vt:lpstr>Units seen as Fractions</vt:lpstr>
      <vt:lpstr>Units seen as Fractions</vt:lpstr>
      <vt:lpstr>Subtracting Fractions with Different Denominators</vt:lpstr>
      <vt:lpstr>Subtracting Fractions with Different Denominators</vt:lpstr>
      <vt:lpstr>Subtracting Fractions with Different Denominators</vt:lpstr>
      <vt:lpstr>Subtracting Fractions with Different Denominators</vt:lpstr>
      <vt:lpstr>Conversion Factor</vt:lpstr>
      <vt:lpstr>Conversion Factor</vt:lpstr>
    </vt:vector>
  </TitlesOfParts>
  <Company>The French Culinary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Jakana</dc:creator>
  <cp:lastModifiedBy>Michael  Krondl</cp:lastModifiedBy>
  <cp:revision>57</cp:revision>
  <dcterms:created xsi:type="dcterms:W3CDTF">2011-03-11T13:18:07Z</dcterms:created>
  <dcterms:modified xsi:type="dcterms:W3CDTF">2014-09-10T14:35:50Z</dcterms:modified>
</cp:coreProperties>
</file>