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9" r:id="rId2"/>
    <p:sldId id="353" r:id="rId3"/>
    <p:sldId id="356" r:id="rId4"/>
    <p:sldId id="354" r:id="rId5"/>
    <p:sldId id="358" r:id="rId6"/>
    <p:sldId id="27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1EA65B5-5379-43CC-87BC-CAADE02DFF2A}" v="151" dt="2022-02-21T21:18:53.18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1583" autoAdjust="0"/>
  </p:normalViewPr>
  <p:slideViewPr>
    <p:cSldViewPr snapToGrid="0">
      <p:cViewPr varScale="1">
        <p:scale>
          <a:sx n="78" d="100"/>
          <a:sy n="78" d="100"/>
        </p:scale>
        <p:origin x="878" y="7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E1EA65B5-5379-43CC-87BC-CAADE02DFF2A}"/>
    <pc:docChg chg="undo redo custSel addSld delSld modSld">
      <pc:chgData name="Tom Smith" userId="eac52e5223bf4258" providerId="LiveId" clId="{E1EA65B5-5379-43CC-87BC-CAADE02DFF2A}" dt="2022-02-21T21:18:53.187" v="533" actId="20577"/>
      <pc:docMkLst>
        <pc:docMk/>
      </pc:docMkLst>
      <pc:sldChg chg="modSp mod">
        <pc:chgData name="Tom Smith" userId="eac52e5223bf4258" providerId="LiveId" clId="{E1EA65B5-5379-43CC-87BC-CAADE02DFF2A}" dt="2022-02-21T21:18:04.267" v="502" actId="6549"/>
        <pc:sldMkLst>
          <pc:docMk/>
          <pc:sldMk cId="1552480648" sldId="272"/>
        </pc:sldMkLst>
        <pc:spChg chg="mod">
          <ac:chgData name="Tom Smith" userId="eac52e5223bf4258" providerId="LiveId" clId="{E1EA65B5-5379-43CC-87BC-CAADE02DFF2A}" dt="2022-02-21T21:18:04.267" v="502" actId="6549"/>
          <ac:spMkLst>
            <pc:docMk/>
            <pc:sldMk cId="1552480648" sldId="272"/>
            <ac:spMk id="3" creationId="{00000000-0000-0000-0000-000000000000}"/>
          </ac:spMkLst>
        </pc:spChg>
        <pc:picChg chg="mod">
          <ac:chgData name="Tom Smith" userId="eac52e5223bf4258" providerId="LiveId" clId="{E1EA65B5-5379-43CC-87BC-CAADE02DFF2A}" dt="2022-02-21T21:16:29.582" v="491" actId="1038"/>
          <ac:picMkLst>
            <pc:docMk/>
            <pc:sldMk cId="1552480648" sldId="272"/>
            <ac:picMk id="5122" creationId="{00000000-0000-0000-0000-000000000000}"/>
          </ac:picMkLst>
        </pc:picChg>
      </pc:sldChg>
      <pc:sldChg chg="modSp modAnim">
        <pc:chgData name="Tom Smith" userId="eac52e5223bf4258" providerId="LiveId" clId="{E1EA65B5-5379-43CC-87BC-CAADE02DFF2A}" dt="2022-02-21T21:18:53.187" v="533" actId="20577"/>
        <pc:sldMkLst>
          <pc:docMk/>
          <pc:sldMk cId="280073301" sldId="353"/>
        </pc:sldMkLst>
        <pc:spChg chg="mod">
          <ac:chgData name="Tom Smith" userId="eac52e5223bf4258" providerId="LiveId" clId="{E1EA65B5-5379-43CC-87BC-CAADE02DFF2A}" dt="2022-02-21T21:18:53.187" v="533" actId="20577"/>
          <ac:spMkLst>
            <pc:docMk/>
            <pc:sldMk cId="280073301" sldId="353"/>
            <ac:spMk id="3" creationId="{7DCDAC02-0857-4C92-B9EE-55A705D3CB1E}"/>
          </ac:spMkLst>
        </pc:spChg>
      </pc:sldChg>
      <pc:sldChg chg="modSp mod">
        <pc:chgData name="Tom Smith" userId="eac52e5223bf4258" providerId="LiveId" clId="{E1EA65B5-5379-43CC-87BC-CAADE02DFF2A}" dt="2022-02-21T20:26:58.870" v="136" actId="20577"/>
        <pc:sldMkLst>
          <pc:docMk/>
          <pc:sldMk cId="3019975225" sldId="354"/>
        </pc:sldMkLst>
        <pc:spChg chg="mod">
          <ac:chgData name="Tom Smith" userId="eac52e5223bf4258" providerId="LiveId" clId="{E1EA65B5-5379-43CC-87BC-CAADE02DFF2A}" dt="2022-02-21T20:26:58.870" v="136" actId="20577"/>
          <ac:spMkLst>
            <pc:docMk/>
            <pc:sldMk cId="3019975225" sldId="354"/>
            <ac:spMk id="3" creationId="{D69F25BD-C8A7-4921-8ED9-D6DE9E20C01F}"/>
          </ac:spMkLst>
        </pc:spChg>
      </pc:sldChg>
      <pc:sldChg chg="modSp mod modAnim">
        <pc:chgData name="Tom Smith" userId="eac52e5223bf4258" providerId="LiveId" clId="{E1EA65B5-5379-43CC-87BC-CAADE02DFF2A}" dt="2022-02-21T20:24:29.395" v="110" actId="113"/>
        <pc:sldMkLst>
          <pc:docMk/>
          <pc:sldMk cId="328437207" sldId="356"/>
        </pc:sldMkLst>
        <pc:spChg chg="mod">
          <ac:chgData name="Tom Smith" userId="eac52e5223bf4258" providerId="LiveId" clId="{E1EA65B5-5379-43CC-87BC-CAADE02DFF2A}" dt="2022-02-21T20:24:29.395" v="110" actId="113"/>
          <ac:spMkLst>
            <pc:docMk/>
            <pc:sldMk cId="328437207" sldId="356"/>
            <ac:spMk id="3" creationId="{CC62A277-E2CA-444A-9318-26EAC411A0E6}"/>
          </ac:spMkLst>
        </pc:spChg>
      </pc:sldChg>
      <pc:sldChg chg="modSp del mod">
        <pc:chgData name="Tom Smith" userId="eac52e5223bf4258" providerId="LiveId" clId="{E1EA65B5-5379-43CC-87BC-CAADE02DFF2A}" dt="2022-02-21T21:05:40.900" v="226" actId="47"/>
        <pc:sldMkLst>
          <pc:docMk/>
          <pc:sldMk cId="3550797075" sldId="357"/>
        </pc:sldMkLst>
        <pc:spChg chg="mod">
          <ac:chgData name="Tom Smith" userId="eac52e5223bf4258" providerId="LiveId" clId="{E1EA65B5-5379-43CC-87BC-CAADE02DFF2A}" dt="2022-02-21T21:04:43.828" v="193" actId="21"/>
          <ac:spMkLst>
            <pc:docMk/>
            <pc:sldMk cId="3550797075" sldId="357"/>
            <ac:spMk id="3" creationId="{8330A508-2FDE-4B03-9CCD-B93308A7BD43}"/>
          </ac:spMkLst>
        </pc:spChg>
      </pc:sldChg>
      <pc:sldChg chg="addSp delSp modSp new mod setBg modAnim">
        <pc:chgData name="Tom Smith" userId="eac52e5223bf4258" providerId="LiveId" clId="{E1EA65B5-5379-43CC-87BC-CAADE02DFF2A}" dt="2022-02-21T21:11:15.472" v="269"/>
        <pc:sldMkLst>
          <pc:docMk/>
          <pc:sldMk cId="1924813686" sldId="358"/>
        </pc:sldMkLst>
        <pc:spChg chg="mod">
          <ac:chgData name="Tom Smith" userId="eac52e5223bf4258" providerId="LiveId" clId="{E1EA65B5-5379-43CC-87BC-CAADE02DFF2A}" dt="2022-02-21T21:05:04.882" v="223" actId="20577"/>
          <ac:spMkLst>
            <pc:docMk/>
            <pc:sldMk cId="1924813686" sldId="358"/>
            <ac:spMk id="2" creationId="{2E4E237B-25AA-4B42-9144-A5C36C7964D7}"/>
          </ac:spMkLst>
        </pc:spChg>
        <pc:spChg chg="del">
          <ac:chgData name="Tom Smith" userId="eac52e5223bf4258" providerId="LiveId" clId="{E1EA65B5-5379-43CC-87BC-CAADE02DFF2A}" dt="2022-02-21T21:03:50.226" v="178"/>
          <ac:spMkLst>
            <pc:docMk/>
            <pc:sldMk cId="1924813686" sldId="358"/>
            <ac:spMk id="3" creationId="{6110ECA4-7BF1-445B-B303-EAD89FC6AE85}"/>
          </ac:spMkLst>
        </pc:spChg>
        <pc:spChg chg="add mod">
          <ac:chgData name="Tom Smith" userId="eac52e5223bf4258" providerId="LiveId" clId="{E1EA65B5-5379-43CC-87BC-CAADE02DFF2A}" dt="2022-02-21T21:10:54.585" v="265" actId="113"/>
          <ac:spMkLst>
            <pc:docMk/>
            <pc:sldMk cId="1924813686" sldId="358"/>
            <ac:spMk id="9" creationId="{D184C21B-D5E1-4EB0-A863-4E456D9042F2}"/>
          </ac:spMkLst>
        </pc:spChg>
        <pc:spChg chg="add">
          <ac:chgData name="Tom Smith" userId="eac52e5223bf4258" providerId="LiveId" clId="{E1EA65B5-5379-43CC-87BC-CAADE02DFF2A}" dt="2022-02-21T21:04:27.622" v="192" actId="26606"/>
          <ac:spMkLst>
            <pc:docMk/>
            <pc:sldMk cId="1924813686" sldId="358"/>
            <ac:spMk id="12" creationId="{743AA782-23D1-4521-8CAD-47662984AA08}"/>
          </ac:spMkLst>
        </pc:spChg>
        <pc:spChg chg="add">
          <ac:chgData name="Tom Smith" userId="eac52e5223bf4258" providerId="LiveId" clId="{E1EA65B5-5379-43CC-87BC-CAADE02DFF2A}" dt="2022-02-21T21:04:27.622" v="192" actId="26606"/>
          <ac:spMkLst>
            <pc:docMk/>
            <pc:sldMk cId="1924813686" sldId="358"/>
            <ac:spMk id="14" creationId="{71877DBC-BB60-40F0-AC93-2ACDBAAE60CE}"/>
          </ac:spMkLst>
        </pc:spChg>
        <pc:picChg chg="add mod">
          <ac:chgData name="Tom Smith" userId="eac52e5223bf4258" providerId="LiveId" clId="{E1EA65B5-5379-43CC-87BC-CAADE02DFF2A}" dt="2022-02-21T21:04:27.622" v="192" actId="26606"/>
          <ac:picMkLst>
            <pc:docMk/>
            <pc:sldMk cId="1924813686" sldId="358"/>
            <ac:picMk id="5" creationId="{D529FFD0-7906-4984-A872-A163CFF398EB}"/>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2/21/2022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074981-25C1-457C-8386-0D62D672533A}" type="slidenum">
              <a:rPr lang="en-US" smtClean="0"/>
              <a:t>2</a:t>
            </a:fld>
            <a:endParaRPr lang="en-US"/>
          </a:p>
        </p:txBody>
      </p:sp>
    </p:spTree>
    <p:extLst>
      <p:ext uri="{BB962C8B-B14F-4D97-AF65-F5344CB8AC3E}">
        <p14:creationId xmlns:p14="http://schemas.microsoft.com/office/powerpoint/2010/main" val="1166815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6</a:t>
            </a:fld>
            <a:endParaRPr lang="en-US"/>
          </a:p>
        </p:txBody>
      </p:sp>
    </p:spTree>
    <p:extLst>
      <p:ext uri="{BB962C8B-B14F-4D97-AF65-F5344CB8AC3E}">
        <p14:creationId xmlns:p14="http://schemas.microsoft.com/office/powerpoint/2010/main" val="2999497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2/21/2022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2/21/2022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2/21/2022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2/21/2022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2/21/2022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2/21/2022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2/21/2022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2/21/2022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2/21/2022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2/21/2022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2/21/2022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2/21/2022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gilderlehrman.org/sites/default/files/inline-pdfs/Douglass%20Full%20Text.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washoeschools.net/cms/lib/NV01912265/Centricity/Domain/253/Social%20Studies/The%20Quote%20Sandwich.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1121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fontScale="70000" lnSpcReduction="2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Discuss Douglass’ speech</a:t>
            </a:r>
          </a:p>
          <a:p>
            <a:r>
              <a:rPr lang="en-US" sz="4100" dirty="0">
                <a:cs typeface="Times New Roman" panose="02020603050405020304" pitchFamily="18" charset="0"/>
              </a:rPr>
              <a:t>Discuss why quotes help with persuasive writing</a:t>
            </a:r>
          </a:p>
          <a:p>
            <a:r>
              <a:rPr lang="en-US" sz="4100" dirty="0">
                <a:cs typeface="Times New Roman" panose="02020603050405020304" pitchFamily="18" charset="0"/>
              </a:rPr>
              <a:t>Practice creating “quote sandwiches,” paraphrasing, and explaining quotes</a:t>
            </a: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B814D-7061-44C2-9117-146BA08DEC88}"/>
              </a:ext>
            </a:extLst>
          </p:cNvPr>
          <p:cNvSpPr>
            <a:spLocks noGrp="1"/>
          </p:cNvSpPr>
          <p:nvPr>
            <p:ph type="title"/>
          </p:nvPr>
        </p:nvSpPr>
        <p:spPr>
          <a:xfrm>
            <a:off x="481013" y="3752849"/>
            <a:ext cx="3290887" cy="2452687"/>
          </a:xfrm>
        </p:spPr>
        <p:txBody>
          <a:bodyPr anchor="ctr">
            <a:normAutofit/>
          </a:bodyPr>
          <a:lstStyle/>
          <a:p>
            <a:r>
              <a:rPr lang="en-US" sz="2800" dirty="0"/>
              <a:t>Research is formalized curiosity. It is poking and prying with a purpose.</a:t>
            </a:r>
            <a:br>
              <a:rPr lang="en-US" sz="2800" dirty="0"/>
            </a:br>
            <a:r>
              <a:rPr lang="en-US" sz="2800" dirty="0"/>
              <a:t> – Zora Neale Hurston</a:t>
            </a:r>
          </a:p>
        </p:txBody>
      </p:sp>
      <p:pic>
        <p:nvPicPr>
          <p:cNvPr id="1026" name="Picture 2" descr="curiosity word in letterpress type - Thunderhead Works">
            <a:extLst>
              <a:ext uri="{FF2B5EF4-FFF2-40B4-BE49-F238E27FC236}">
                <a16:creationId xmlns:a16="http://schemas.microsoft.com/office/drawing/2014/main" id="{29A40AE3-63E3-4C6D-91C8-A147A18CC4DC}"/>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7121" b="23710"/>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7DCDAC02-0857-4C92-B9EE-55A705D3CB1E}"/>
              </a:ext>
            </a:extLst>
          </p:cNvPr>
          <p:cNvSpPr>
            <a:spLocks noGrp="1"/>
          </p:cNvSpPr>
          <p:nvPr>
            <p:ph idx="1"/>
          </p:nvPr>
        </p:nvSpPr>
        <p:spPr>
          <a:xfrm>
            <a:off x="4223982" y="3752850"/>
            <a:ext cx="7485413" cy="2452687"/>
          </a:xfrm>
        </p:spPr>
        <p:txBody>
          <a:bodyPr anchor="ctr">
            <a:normAutofit/>
          </a:bodyPr>
          <a:lstStyle/>
          <a:p>
            <a:pPr marL="0" indent="0">
              <a:buNone/>
            </a:pPr>
            <a:r>
              <a:rPr lang="en-US" sz="1800" dirty="0"/>
              <a:t>For five minutes, I want everyone to research the name “Frederick Douglass” on their own.</a:t>
            </a:r>
          </a:p>
          <a:p>
            <a:pPr marL="0" indent="0">
              <a:buNone/>
            </a:pPr>
            <a:r>
              <a:rPr lang="en-US" sz="1800" dirty="0"/>
              <a:t>Douglass is rather well-known, so attempt to discover a fact about him that you didn’t know already!</a:t>
            </a:r>
          </a:p>
        </p:txBody>
      </p:sp>
    </p:spTree>
    <p:extLst>
      <p:ext uri="{BB962C8B-B14F-4D97-AF65-F5344CB8AC3E}">
        <p14:creationId xmlns:p14="http://schemas.microsoft.com/office/powerpoint/2010/main" val="280073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859BDC3-6C1A-4B8C-B5E1-6FE13A3CB020}"/>
              </a:ext>
            </a:extLst>
          </p:cNvPr>
          <p:cNvSpPr>
            <a:spLocks noGrp="1"/>
          </p:cNvSpPr>
          <p:nvPr>
            <p:ph type="title"/>
          </p:nvPr>
        </p:nvSpPr>
        <p:spPr>
          <a:xfrm>
            <a:off x="572493" y="238539"/>
            <a:ext cx="11018520" cy="1434415"/>
          </a:xfrm>
        </p:spPr>
        <p:txBody>
          <a:bodyPr anchor="b">
            <a:normAutofit/>
          </a:bodyPr>
          <a:lstStyle/>
          <a:p>
            <a:r>
              <a:rPr lang="en-US" sz="5400" dirty="0"/>
              <a:t>Did Douglass…?</a:t>
            </a:r>
          </a:p>
        </p:txBody>
      </p:sp>
      <p:sp>
        <p:nvSpPr>
          <p:cNvPr id="7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C62A277-E2CA-444A-9318-26EAC411A0E6}"/>
              </a:ext>
            </a:extLst>
          </p:cNvPr>
          <p:cNvSpPr>
            <a:spLocks noGrp="1"/>
          </p:cNvSpPr>
          <p:nvPr>
            <p:ph idx="1"/>
          </p:nvPr>
        </p:nvSpPr>
        <p:spPr>
          <a:xfrm>
            <a:off x="572493" y="2071316"/>
            <a:ext cx="6713552" cy="4119172"/>
          </a:xfrm>
        </p:spPr>
        <p:txBody>
          <a:bodyPr anchor="t">
            <a:normAutofit lnSpcReduction="10000"/>
          </a:bodyPr>
          <a:lstStyle/>
          <a:p>
            <a:r>
              <a:rPr lang="en-US" sz="2200" dirty="0"/>
              <a:t>Take 15 minutes to review the </a:t>
            </a:r>
            <a:r>
              <a:rPr lang="en-US" sz="2200" dirty="0">
                <a:hlinkClick r:id="rId2"/>
              </a:rPr>
              <a:t>text</a:t>
            </a:r>
            <a:r>
              <a:rPr lang="en-US" sz="2200" dirty="0"/>
              <a:t> of Douglass’ speech.</a:t>
            </a:r>
          </a:p>
          <a:p>
            <a:r>
              <a:rPr lang="en-US" sz="2200" dirty="0"/>
              <a:t>Discover if Douglass shows the following elements of persuasive writing (find </a:t>
            </a:r>
            <a:r>
              <a:rPr lang="en-US" sz="2200" b="1" dirty="0"/>
              <a:t>specific</a:t>
            </a:r>
            <a:r>
              <a:rPr lang="en-US" sz="2200" dirty="0"/>
              <a:t> moments—be ready with page numbers and paragraph numbers):</a:t>
            </a:r>
          </a:p>
          <a:p>
            <a:pPr lvl="1"/>
            <a:r>
              <a:rPr lang="en-US" altLang="en-US" sz="1800" dirty="0">
                <a:latin typeface="Optima" charset="0"/>
              </a:rPr>
              <a:t>Did Douglass </a:t>
            </a:r>
            <a:r>
              <a:rPr lang="en-US" altLang="en-US" sz="1800" b="1" dirty="0">
                <a:latin typeface="Optima" charset="0"/>
              </a:rPr>
              <a:t>understand</a:t>
            </a:r>
            <a:r>
              <a:rPr lang="en-US" altLang="en-US" sz="1800" dirty="0">
                <a:latin typeface="Optima" charset="0"/>
              </a:rPr>
              <a:t> his audience?</a:t>
            </a:r>
          </a:p>
          <a:p>
            <a:pPr lvl="1"/>
            <a:r>
              <a:rPr lang="en-US" altLang="en-US" sz="1800" dirty="0">
                <a:latin typeface="Optima" charset="0"/>
              </a:rPr>
              <a:t>Did Douglass find </a:t>
            </a:r>
            <a:r>
              <a:rPr lang="en-US" altLang="en-US" sz="1800" b="1" dirty="0">
                <a:latin typeface="Optima" charset="0"/>
              </a:rPr>
              <a:t>common ground </a:t>
            </a:r>
            <a:r>
              <a:rPr lang="en-US" altLang="en-US" sz="1800" dirty="0">
                <a:latin typeface="Optima" charset="0"/>
              </a:rPr>
              <a:t>with his audience?</a:t>
            </a:r>
          </a:p>
          <a:p>
            <a:pPr lvl="1"/>
            <a:r>
              <a:rPr lang="en-US" altLang="en-US" sz="1800" dirty="0">
                <a:latin typeface="Optima" charset="0"/>
              </a:rPr>
              <a:t>Did Douglass </a:t>
            </a:r>
            <a:r>
              <a:rPr lang="en-US" altLang="en-US" sz="1800" b="1" dirty="0">
                <a:latin typeface="Optima" charset="0"/>
              </a:rPr>
              <a:t>establish</a:t>
            </a:r>
            <a:r>
              <a:rPr lang="en-US" altLang="en-US" sz="1800" dirty="0">
                <a:latin typeface="Optima" charset="0"/>
              </a:rPr>
              <a:t> credibility?</a:t>
            </a:r>
            <a:r>
              <a:rPr lang="en-US" altLang="en-US" sz="2200" dirty="0">
                <a:latin typeface="Optima" charset="0"/>
              </a:rPr>
              <a:t> </a:t>
            </a:r>
          </a:p>
          <a:p>
            <a:r>
              <a:rPr lang="en-US" altLang="en-US" sz="2200" dirty="0">
                <a:latin typeface="Optima" charset="0"/>
              </a:rPr>
              <a:t>In small groups, discuss </a:t>
            </a:r>
            <a:r>
              <a:rPr lang="en-US" altLang="en-US" sz="2200" b="1" dirty="0">
                <a:latin typeface="Optima" charset="0"/>
              </a:rPr>
              <a:t>if</a:t>
            </a:r>
            <a:r>
              <a:rPr lang="en-US" altLang="en-US" sz="2200" dirty="0">
                <a:latin typeface="Optima" charset="0"/>
              </a:rPr>
              <a:t> and </a:t>
            </a:r>
            <a:r>
              <a:rPr lang="en-US" altLang="en-US" sz="2200" b="1" dirty="0">
                <a:latin typeface="Optima" charset="0"/>
              </a:rPr>
              <a:t>where</a:t>
            </a:r>
            <a:r>
              <a:rPr lang="en-US" altLang="en-US" sz="2200" dirty="0">
                <a:latin typeface="Optima" charset="0"/>
              </a:rPr>
              <a:t> you found moments that Douglass used these elements in his speech.</a:t>
            </a:r>
          </a:p>
          <a:p>
            <a:r>
              <a:rPr lang="en-US" altLang="en-US" sz="2200" dirty="0">
                <a:latin typeface="Optima" charset="0"/>
              </a:rPr>
              <a:t>Choose a speaker for your group for the larger group discussion!</a:t>
            </a:r>
          </a:p>
          <a:p>
            <a:endParaRPr lang="en-US" sz="2200" dirty="0"/>
          </a:p>
        </p:txBody>
      </p:sp>
      <p:pic>
        <p:nvPicPr>
          <p:cNvPr id="3074" name="Picture 2" descr="Frederick Douglass - BrainPOP">
            <a:extLst>
              <a:ext uri="{FF2B5EF4-FFF2-40B4-BE49-F238E27FC236}">
                <a16:creationId xmlns:a16="http://schemas.microsoft.com/office/drawing/2014/main" id="{8B27E6C8-13FF-48B9-9A44-479CE80E3FA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751" r="5973"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437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A932954-EE65-4C55-9D61-FE352CC29BA2}"/>
              </a:ext>
            </a:extLst>
          </p:cNvPr>
          <p:cNvSpPr>
            <a:spLocks noGrp="1"/>
          </p:cNvSpPr>
          <p:nvPr>
            <p:ph type="title"/>
          </p:nvPr>
        </p:nvSpPr>
        <p:spPr>
          <a:xfrm>
            <a:off x="640080" y="325369"/>
            <a:ext cx="4368602" cy="1956841"/>
          </a:xfrm>
        </p:spPr>
        <p:txBody>
          <a:bodyPr anchor="b">
            <a:normAutofit/>
          </a:bodyPr>
          <a:lstStyle/>
          <a:p>
            <a:r>
              <a:rPr lang="en-US" sz="5400" dirty="0"/>
              <a:t>Quotes</a:t>
            </a:r>
          </a:p>
        </p:txBody>
      </p:sp>
      <p:sp>
        <p:nvSpPr>
          <p:cNvPr id="7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69F25BD-C8A7-4921-8ED9-D6DE9E20C01F}"/>
              </a:ext>
            </a:extLst>
          </p:cNvPr>
          <p:cNvSpPr>
            <a:spLocks noGrp="1"/>
          </p:cNvSpPr>
          <p:nvPr>
            <p:ph idx="1"/>
          </p:nvPr>
        </p:nvSpPr>
        <p:spPr>
          <a:xfrm>
            <a:off x="640080" y="2872898"/>
            <a:ext cx="4443197" cy="3773707"/>
          </a:xfrm>
        </p:spPr>
        <p:txBody>
          <a:bodyPr>
            <a:normAutofit fontScale="92500" lnSpcReduction="10000"/>
          </a:bodyPr>
          <a:lstStyle/>
          <a:p>
            <a:pPr marL="0" indent="0">
              <a:buNone/>
            </a:pPr>
            <a:r>
              <a:rPr lang="en-US" sz="2000" dirty="0"/>
              <a:t>In your speech or letter, I ask you to quote people you’ve interviewed, articles you’ve read, or statistics you’ve found.</a:t>
            </a:r>
          </a:p>
          <a:p>
            <a:r>
              <a:rPr lang="en-US" sz="2000" dirty="0"/>
              <a:t>How can a quote assist you in your current project?</a:t>
            </a:r>
          </a:p>
          <a:p>
            <a:r>
              <a:rPr lang="en-US" sz="2000" dirty="0"/>
              <a:t>What problems might come up when using quotes?</a:t>
            </a:r>
          </a:p>
          <a:p>
            <a:pPr marL="0" indent="0">
              <a:buNone/>
            </a:pPr>
            <a:r>
              <a:rPr lang="en-US" sz="2000" dirty="0"/>
              <a:t>Let’s go to the resource about “quote sandwiches”: </a:t>
            </a:r>
          </a:p>
          <a:p>
            <a:pPr marL="0" indent="0">
              <a:buNone/>
            </a:pPr>
            <a:r>
              <a:rPr lang="en-US" sz="2000" dirty="0">
                <a:hlinkClick r:id="rId2"/>
              </a:rPr>
              <a:t>https://www.washoeschools.net/cms/lib/NV01912265/Centricity/Domain/253/Social%20Studies/The%20Quote%20Sandwich.pdf</a:t>
            </a:r>
            <a:endParaRPr lang="en-US" sz="2000" dirty="0"/>
          </a:p>
        </p:txBody>
      </p:sp>
      <p:pic>
        <p:nvPicPr>
          <p:cNvPr id="1026" name="Picture 2" descr="Quibbles over quotation marks - Editor Group">
            <a:extLst>
              <a:ext uri="{FF2B5EF4-FFF2-40B4-BE49-F238E27FC236}">
                <a16:creationId xmlns:a16="http://schemas.microsoft.com/office/drawing/2014/main" id="{3C3360BD-2EEE-4C87-9C46-D0DE2328FD0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251" r="16796" b="-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9975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E4E237B-25AA-4B42-9144-A5C36C7964D7}"/>
              </a:ext>
            </a:extLst>
          </p:cNvPr>
          <p:cNvSpPr>
            <a:spLocks noGrp="1"/>
          </p:cNvSpPr>
          <p:nvPr>
            <p:ph type="title"/>
          </p:nvPr>
        </p:nvSpPr>
        <p:spPr>
          <a:xfrm>
            <a:off x="630936" y="640080"/>
            <a:ext cx="4818888" cy="1481328"/>
          </a:xfrm>
        </p:spPr>
        <p:txBody>
          <a:bodyPr anchor="b">
            <a:normAutofit fontScale="90000"/>
          </a:bodyPr>
          <a:lstStyle/>
          <a:p>
            <a:r>
              <a:rPr lang="en-US" sz="5400" dirty="0"/>
              <a:t>Creating Quote Sandwiches</a:t>
            </a:r>
          </a:p>
        </p:txBody>
      </p:sp>
      <p:sp>
        <p:nvSpPr>
          <p:cNvPr id="14"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D184C21B-D5E1-4EB0-A863-4E456D9042F2}"/>
              </a:ext>
            </a:extLst>
          </p:cNvPr>
          <p:cNvSpPr>
            <a:spLocks noGrp="1"/>
          </p:cNvSpPr>
          <p:nvPr>
            <p:ph idx="1"/>
          </p:nvPr>
        </p:nvSpPr>
        <p:spPr>
          <a:xfrm>
            <a:off x="630935" y="2660904"/>
            <a:ext cx="5573220" cy="3975870"/>
          </a:xfrm>
        </p:spPr>
        <p:txBody>
          <a:bodyPr anchor="t">
            <a:normAutofit fontScale="92500" lnSpcReduction="20000"/>
          </a:bodyPr>
          <a:lstStyle/>
          <a:p>
            <a:pPr marL="0" indent="0">
              <a:buNone/>
            </a:pPr>
            <a:r>
              <a:rPr lang="en-US" sz="1800" b="1" i="0" dirty="0">
                <a:effectLst/>
              </a:rPr>
              <a:t>Write a Post </a:t>
            </a:r>
            <a:r>
              <a:rPr lang="en-US" sz="1800" b="0" i="0" dirty="0">
                <a:effectLst/>
              </a:rPr>
              <a:t>titled </a:t>
            </a:r>
            <a:r>
              <a:rPr lang="en-US" sz="1800" b="1" i="0" dirty="0">
                <a:effectLst/>
              </a:rPr>
              <a:t>Full Name, Responding to Douglass</a:t>
            </a:r>
            <a:r>
              <a:rPr lang="en-US" sz="1800" b="0" i="0" dirty="0">
                <a:effectLst/>
              </a:rPr>
              <a:t>; post it under </a:t>
            </a:r>
            <a:r>
              <a:rPr lang="en-US" sz="1800" b="1" dirty="0"/>
              <a:t>U1 Work</a:t>
            </a:r>
            <a:r>
              <a:rPr lang="en-US" sz="1800" b="0" i="0" dirty="0">
                <a:effectLst/>
              </a:rPr>
              <a:t>, in which you do the following (approximately 200-250 words):</a:t>
            </a:r>
          </a:p>
          <a:p>
            <a:pPr marL="0" indent="0">
              <a:buNone/>
            </a:pPr>
            <a:r>
              <a:rPr lang="en-US" sz="1800" b="0" i="0" dirty="0">
                <a:effectLst/>
              </a:rPr>
              <a:t>Having read and listened to Douglass’s speech, what do you believe he is arguing? </a:t>
            </a:r>
          </a:p>
          <a:p>
            <a:pPr marL="342900" indent="-342900">
              <a:buFont typeface="+mj-lt"/>
              <a:buAutoNum type="arabicPeriod"/>
            </a:pPr>
            <a:r>
              <a:rPr lang="en-US" sz="1800" i="0" dirty="0">
                <a:effectLst/>
              </a:rPr>
              <a:t>Write</a:t>
            </a:r>
            <a:r>
              <a:rPr lang="en-US" sz="1800" b="0" i="0" dirty="0">
                <a:effectLst/>
              </a:rPr>
              <a:t> a short </a:t>
            </a:r>
            <a:r>
              <a:rPr lang="en-US" sz="1800" b="1" i="0" dirty="0">
                <a:effectLst/>
              </a:rPr>
              <a:t>summary</a:t>
            </a:r>
            <a:r>
              <a:rPr lang="en-US" sz="1800" b="0" i="0" dirty="0">
                <a:effectLst/>
              </a:rPr>
              <a:t> of what he is saying.</a:t>
            </a:r>
          </a:p>
          <a:p>
            <a:pPr marL="342900" indent="-342900">
              <a:buFont typeface="+mj-lt"/>
              <a:buAutoNum type="arabicPeriod"/>
            </a:pPr>
            <a:r>
              <a:rPr lang="en-US" sz="1800" i="0" dirty="0">
                <a:effectLst/>
              </a:rPr>
              <a:t>Now</a:t>
            </a:r>
            <a:r>
              <a:rPr lang="en-US" sz="1800" b="0" i="0" dirty="0">
                <a:effectLst/>
              </a:rPr>
              <a:t>, pick </a:t>
            </a:r>
            <a:r>
              <a:rPr lang="en-US" sz="1800" b="1" i="0" dirty="0">
                <a:effectLst/>
              </a:rPr>
              <a:t>two</a:t>
            </a:r>
            <a:r>
              <a:rPr lang="en-US" sz="1800" b="0" i="0" dirty="0">
                <a:effectLst/>
              </a:rPr>
              <a:t> </a:t>
            </a:r>
            <a:r>
              <a:rPr lang="en-US" sz="1800" b="1" i="0" dirty="0">
                <a:effectLst/>
              </a:rPr>
              <a:t>quotations</a:t>
            </a:r>
            <a:r>
              <a:rPr lang="en-US" sz="1800" b="0" i="0" dirty="0">
                <a:effectLst/>
              </a:rPr>
              <a:t> from the text where Douglass helps his listeners understand the problem he is making visible. Use the “</a:t>
            </a:r>
            <a:r>
              <a:rPr lang="en-US" sz="1800" b="0" i="0" u="none" strike="noStrike" dirty="0">
                <a:effectLst/>
              </a:rPr>
              <a:t>The Quote Sandwich</a:t>
            </a:r>
            <a:r>
              <a:rPr lang="en-US" sz="1800" b="0" i="0" dirty="0">
                <a:effectLst/>
              </a:rPr>
              <a:t>” technique when you </a:t>
            </a:r>
            <a:r>
              <a:rPr lang="en-US" sz="1800" b="1" i="0" dirty="0">
                <a:effectLst/>
              </a:rPr>
              <a:t>initially</a:t>
            </a:r>
            <a:r>
              <a:rPr lang="en-US" sz="1800" b="0" i="0" dirty="0">
                <a:effectLst/>
              </a:rPr>
              <a:t> quote. </a:t>
            </a:r>
            <a:r>
              <a:rPr lang="en-US" sz="1800" b="1" i="0" dirty="0">
                <a:solidFill>
                  <a:srgbClr val="FF0000"/>
                </a:solidFill>
                <a:effectLst/>
              </a:rPr>
              <a:t>Follow the template that is on the Agenda for Week 4.</a:t>
            </a:r>
          </a:p>
          <a:p>
            <a:r>
              <a:rPr lang="en-US" sz="1800" b="1" i="0" dirty="0">
                <a:effectLst/>
              </a:rPr>
              <a:t>Quote</a:t>
            </a:r>
            <a:r>
              <a:rPr lang="en-US" sz="1800" b="0" i="0" dirty="0">
                <a:effectLst/>
              </a:rPr>
              <a:t> the passage/lines using proper MLA citation formatting (be sure to quote accurately). Use the “quote sandwich” method.</a:t>
            </a:r>
          </a:p>
          <a:p>
            <a:r>
              <a:rPr lang="en-US" sz="1800" b="1" i="0" dirty="0">
                <a:effectLst/>
              </a:rPr>
              <a:t>Paraphrase</a:t>
            </a:r>
            <a:r>
              <a:rPr lang="en-US" sz="1800" b="0" i="0" dirty="0">
                <a:effectLst/>
              </a:rPr>
              <a:t> the quote (put it in your own words).</a:t>
            </a:r>
          </a:p>
          <a:p>
            <a:r>
              <a:rPr lang="en-US" sz="1800" b="1" i="0" dirty="0">
                <a:effectLst/>
              </a:rPr>
              <a:t>Explain </a:t>
            </a:r>
            <a:r>
              <a:rPr lang="en-US" sz="1800" b="0" i="0" dirty="0">
                <a:effectLst/>
              </a:rPr>
              <a:t>how this quote helps Douglass to illustrate his argument.</a:t>
            </a:r>
          </a:p>
          <a:p>
            <a:endParaRPr lang="en-US" sz="2200" dirty="0"/>
          </a:p>
        </p:txBody>
      </p:sp>
      <p:pic>
        <p:nvPicPr>
          <p:cNvPr id="5" name="Content Placeholder 4" descr="Text&#10;&#10;Description automatically generated">
            <a:extLst>
              <a:ext uri="{FF2B5EF4-FFF2-40B4-BE49-F238E27FC236}">
                <a16:creationId xmlns:a16="http://schemas.microsoft.com/office/drawing/2014/main" id="{D529FFD0-7906-4984-A872-A163CFF398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1254" y="640080"/>
            <a:ext cx="4894555" cy="5577840"/>
          </a:xfrm>
          <a:prstGeom prst="rect">
            <a:avLst/>
          </a:prstGeom>
        </p:spPr>
      </p:pic>
    </p:spTree>
    <p:extLst>
      <p:ext uri="{BB962C8B-B14F-4D97-AF65-F5344CB8AC3E}">
        <p14:creationId xmlns:p14="http://schemas.microsoft.com/office/powerpoint/2010/main" val="1924813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fade">
                                      <p:cBhvr>
                                        <p:cTn id="12" dur="500"/>
                                        <p:tgtEl>
                                          <p:spTgt spid="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fade">
                                      <p:cBhvr>
                                        <p:cTn id="17" dur="500"/>
                                        <p:tgtEl>
                                          <p:spTgt spid="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xEl>
                                              <p:pRg st="3" end="3"/>
                                            </p:txEl>
                                          </p:spTgt>
                                        </p:tgtEl>
                                        <p:attrNameLst>
                                          <p:attrName>style.visibility</p:attrName>
                                        </p:attrNameLst>
                                      </p:cBhvr>
                                      <p:to>
                                        <p:strVal val="visible"/>
                                      </p:to>
                                    </p:set>
                                    <p:animEffect transition="in" filter="fade">
                                      <p:cBhvr>
                                        <p:cTn id="22" dur="500"/>
                                        <p:tgtEl>
                                          <p:spTgt spid="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xEl>
                                              <p:pRg st="4" end="4"/>
                                            </p:txEl>
                                          </p:spTgt>
                                        </p:tgtEl>
                                        <p:attrNameLst>
                                          <p:attrName>style.visibility</p:attrName>
                                        </p:attrNameLst>
                                      </p:cBhvr>
                                      <p:to>
                                        <p:strVal val="visible"/>
                                      </p:to>
                                    </p:set>
                                    <p:animEffect transition="in" filter="fade">
                                      <p:cBhvr>
                                        <p:cTn id="27" dur="500"/>
                                        <p:tgtEl>
                                          <p:spTgt spid="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9">
                                            <p:txEl>
                                              <p:pRg st="5" end="5"/>
                                            </p:txEl>
                                          </p:spTgt>
                                        </p:tgtEl>
                                        <p:attrNameLst>
                                          <p:attrName>style.visibility</p:attrName>
                                        </p:attrNameLst>
                                      </p:cBhvr>
                                      <p:to>
                                        <p:strVal val="visible"/>
                                      </p:to>
                                    </p:set>
                                    <p:animEffect transition="in" filter="fade">
                                      <p:cBhvr>
                                        <p:cTn id="32" dur="500"/>
                                        <p:tgtEl>
                                          <p:spTgt spid="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9">
                                            <p:txEl>
                                              <p:pRg st="6" end="6"/>
                                            </p:txEl>
                                          </p:spTgt>
                                        </p:tgtEl>
                                        <p:attrNameLst>
                                          <p:attrName>style.visibility</p:attrName>
                                        </p:attrNameLst>
                                      </p:cBhvr>
                                      <p:to>
                                        <p:strVal val="visible"/>
                                      </p:to>
                                    </p:set>
                                    <p:animEffect transition="in" filter="fade">
                                      <p:cBhvr>
                                        <p:cTn id="37" dur="500"/>
                                        <p:tgtEl>
                                          <p:spTgt spid="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200" y="1431236"/>
            <a:ext cx="11039168" cy="5303672"/>
          </a:xfrm>
        </p:spPr>
        <p:txBody>
          <a:bodyPr>
            <a:normAutofit/>
          </a:bodyPr>
          <a:lstStyle/>
          <a:p>
            <a:r>
              <a:rPr lang="en-US" i="0" dirty="0">
                <a:solidFill>
                  <a:srgbClr val="444444"/>
                </a:solidFill>
                <a:effectLst/>
                <a:latin typeface="Lato" panose="020F0502020204030203" pitchFamily="34" charset="0"/>
              </a:rPr>
              <a:t>Write a Post titled </a:t>
            </a:r>
            <a:r>
              <a:rPr lang="en-US" b="1" i="0" dirty="0">
                <a:solidFill>
                  <a:srgbClr val="444444"/>
                </a:solidFill>
                <a:effectLst/>
                <a:latin typeface="Lato" panose="020F0502020204030203" pitchFamily="34" charset="0"/>
              </a:rPr>
              <a:t>Full Name, Responding to Douglass</a:t>
            </a:r>
            <a:r>
              <a:rPr lang="en-US" i="0" dirty="0">
                <a:solidFill>
                  <a:srgbClr val="444444"/>
                </a:solidFill>
                <a:effectLst/>
                <a:latin typeface="Lato" panose="020F0502020204030203" pitchFamily="34" charset="0"/>
              </a:rPr>
              <a:t>; post it under </a:t>
            </a:r>
            <a:r>
              <a:rPr lang="en-US" b="1" dirty="0">
                <a:solidFill>
                  <a:srgbClr val="444444"/>
                </a:solidFill>
                <a:latin typeface="Lato" panose="020F0502020204030203" pitchFamily="34" charset="0"/>
              </a:rPr>
              <a:t>U1 Wor</a:t>
            </a:r>
            <a:r>
              <a:rPr lang="en-US" b="1" i="0" dirty="0">
                <a:solidFill>
                  <a:srgbClr val="444444"/>
                </a:solidFill>
                <a:effectLst/>
                <a:latin typeface="Lato" panose="020F0502020204030203" pitchFamily="34" charset="0"/>
              </a:rPr>
              <a:t>k</a:t>
            </a:r>
            <a:r>
              <a:rPr lang="en-US" i="0" dirty="0">
                <a:solidFill>
                  <a:srgbClr val="444444"/>
                </a:solidFill>
                <a:effectLst/>
                <a:latin typeface="Lato" panose="020F0502020204030203" pitchFamily="34" charset="0"/>
              </a:rPr>
              <a:t>, in which you do the following:</a:t>
            </a:r>
          </a:p>
          <a:p>
            <a:r>
              <a:rPr lang="en-US" i="0" dirty="0">
                <a:solidFill>
                  <a:srgbClr val="444444"/>
                </a:solidFill>
                <a:effectLst/>
                <a:latin typeface="Lato" panose="020F0502020204030203" pitchFamily="34" charset="0"/>
              </a:rPr>
              <a:t>Having read and listened to Douglass’s speech, what do you believe he is arguing? Write a short </a:t>
            </a:r>
            <a:r>
              <a:rPr lang="en-US" b="1" i="0" dirty="0">
                <a:solidFill>
                  <a:srgbClr val="444444"/>
                </a:solidFill>
                <a:effectLst/>
                <a:latin typeface="Lato" panose="020F0502020204030203" pitchFamily="34" charset="0"/>
              </a:rPr>
              <a:t>summary</a:t>
            </a:r>
            <a:r>
              <a:rPr lang="en-US" i="0" dirty="0">
                <a:solidFill>
                  <a:srgbClr val="444444"/>
                </a:solidFill>
                <a:effectLst/>
                <a:latin typeface="Lato" panose="020F0502020204030203" pitchFamily="34" charset="0"/>
              </a:rPr>
              <a:t> of what he is saying. Now, pick </a:t>
            </a:r>
            <a:r>
              <a:rPr lang="en-US" b="1" i="0" dirty="0">
                <a:solidFill>
                  <a:srgbClr val="444444"/>
                </a:solidFill>
                <a:effectLst/>
                <a:latin typeface="Lato" panose="020F0502020204030203" pitchFamily="34" charset="0"/>
              </a:rPr>
              <a:t>two quotations </a:t>
            </a:r>
            <a:r>
              <a:rPr lang="en-US" i="0" dirty="0">
                <a:solidFill>
                  <a:srgbClr val="444444"/>
                </a:solidFill>
                <a:effectLst/>
                <a:latin typeface="Lato" panose="020F0502020204030203" pitchFamily="34" charset="0"/>
              </a:rPr>
              <a:t>from the text where Douglass helps his listeners understand the problem he is making visible. Use the “The Quote Sandwich” technique. Follow the template that is on the Agenda for Week 4.</a:t>
            </a:r>
          </a:p>
          <a:p>
            <a:pPr lvl="1"/>
            <a:r>
              <a:rPr lang="en-US" i="0" dirty="0">
                <a:solidFill>
                  <a:srgbClr val="444444"/>
                </a:solidFill>
                <a:effectLst/>
                <a:latin typeface="Lato" panose="020F0502020204030203" pitchFamily="34" charset="0"/>
              </a:rPr>
              <a:t>Post this assignment by class time on </a:t>
            </a:r>
            <a:r>
              <a:rPr lang="en-US" b="1" i="0" dirty="0">
                <a:solidFill>
                  <a:srgbClr val="444444"/>
                </a:solidFill>
                <a:effectLst/>
                <a:latin typeface="Lato" panose="020F0502020204030203" pitchFamily="34" charset="0"/>
              </a:rPr>
              <a:t>Monday, February 28</a:t>
            </a:r>
            <a:r>
              <a:rPr lang="en-US" i="0" dirty="0">
                <a:solidFill>
                  <a:srgbClr val="444444"/>
                </a:solidFill>
                <a:effectLst/>
                <a:latin typeface="Lato" panose="020F0502020204030203" pitchFamily="34" charset="0"/>
              </a:rPr>
              <a:t>!</a:t>
            </a:r>
          </a:p>
          <a:p>
            <a:r>
              <a:rPr lang="en-US" i="0" dirty="0">
                <a:solidFill>
                  <a:srgbClr val="444444"/>
                </a:solidFill>
                <a:effectLst/>
                <a:latin typeface="Lato" panose="020F0502020204030203" pitchFamily="34" charset="0"/>
              </a:rPr>
              <a:t>Listen/watch Alexandria Ocasio-Cortez’s “I am Someone’s Daughter too” by class time on Monday, February 28. </a:t>
            </a:r>
          </a:p>
          <a:p>
            <a:pPr lvl="1"/>
            <a:r>
              <a:rPr lang="en-US" i="0" dirty="0">
                <a:solidFill>
                  <a:srgbClr val="444444"/>
                </a:solidFill>
                <a:effectLst/>
                <a:latin typeface="Lato" panose="020F0502020204030203" pitchFamily="34" charset="0"/>
              </a:rPr>
              <a:t>I copied the text and recording on a document and placed it in the Course Profile.</a:t>
            </a:r>
          </a:p>
          <a:p>
            <a:pPr lvl="1"/>
            <a:endParaRPr lang="en-US" i="0" dirty="0">
              <a:solidFill>
                <a:srgbClr val="444444"/>
              </a:solidFill>
              <a:effectLst/>
              <a:latin typeface="Lato" panose="020F0502020204030203" pitchFamily="34" charset="0"/>
            </a:endParaRPr>
          </a:p>
          <a:p>
            <a:endParaRPr lang="en-US" dirty="0"/>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63999" y="0"/>
            <a:ext cx="1196046" cy="16906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2150</TotalTime>
  <Words>560</Words>
  <Application>Microsoft Office PowerPoint</Application>
  <PresentationFormat>Widescreen</PresentationFormat>
  <Paragraphs>39</Paragraphs>
  <Slides>6</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Calibri Light</vt:lpstr>
      <vt:lpstr>Lato</vt:lpstr>
      <vt:lpstr>Optima</vt:lpstr>
      <vt:lpstr>Office Theme</vt:lpstr>
      <vt:lpstr>ENG 1121  English Composition 2 </vt:lpstr>
      <vt:lpstr>Research is formalized curiosity. It is poking and prying with a purpose.  – Zora Neale Hurston</vt:lpstr>
      <vt:lpstr>Did Douglass…?</vt:lpstr>
      <vt:lpstr>Quotes</vt:lpstr>
      <vt:lpstr>Creating Quote Sandwiches</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31</cp:revision>
  <dcterms:created xsi:type="dcterms:W3CDTF">2020-01-25T02:18:25Z</dcterms:created>
  <dcterms:modified xsi:type="dcterms:W3CDTF">2022-02-21T21:18:57Z</dcterms:modified>
</cp:coreProperties>
</file>