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46"/>
  </p:notesMasterIdLst>
  <p:handoutMasterIdLst>
    <p:handoutMasterId r:id="rId47"/>
  </p:handoutMasterIdLst>
  <p:sldIdLst>
    <p:sldId id="316" r:id="rId2"/>
    <p:sldId id="351" r:id="rId3"/>
    <p:sldId id="350" r:id="rId4"/>
    <p:sldId id="352" r:id="rId5"/>
    <p:sldId id="353" r:id="rId6"/>
    <p:sldId id="354" r:id="rId7"/>
    <p:sldId id="355" r:id="rId8"/>
    <p:sldId id="358" r:id="rId9"/>
    <p:sldId id="359" r:id="rId10"/>
    <p:sldId id="360" r:id="rId11"/>
    <p:sldId id="361" r:id="rId12"/>
    <p:sldId id="362" r:id="rId13"/>
    <p:sldId id="338" r:id="rId14"/>
    <p:sldId id="363" r:id="rId15"/>
    <p:sldId id="364" r:id="rId16"/>
    <p:sldId id="356" r:id="rId17"/>
    <p:sldId id="357" r:id="rId18"/>
    <p:sldId id="365" r:id="rId19"/>
    <p:sldId id="317" r:id="rId20"/>
    <p:sldId id="371" r:id="rId21"/>
    <p:sldId id="366" r:id="rId22"/>
    <p:sldId id="367" r:id="rId23"/>
    <p:sldId id="368" r:id="rId24"/>
    <p:sldId id="369" r:id="rId25"/>
    <p:sldId id="370" r:id="rId26"/>
    <p:sldId id="318" r:id="rId27"/>
    <p:sldId id="373" r:id="rId28"/>
    <p:sldId id="375" r:id="rId29"/>
    <p:sldId id="374" r:id="rId30"/>
    <p:sldId id="376" r:id="rId31"/>
    <p:sldId id="377" r:id="rId32"/>
    <p:sldId id="378" r:id="rId33"/>
    <p:sldId id="379" r:id="rId34"/>
    <p:sldId id="380" r:id="rId35"/>
    <p:sldId id="387" r:id="rId36"/>
    <p:sldId id="381" r:id="rId37"/>
    <p:sldId id="388" r:id="rId38"/>
    <p:sldId id="382" r:id="rId39"/>
    <p:sldId id="383" r:id="rId40"/>
    <p:sldId id="384" r:id="rId41"/>
    <p:sldId id="390" r:id="rId42"/>
    <p:sldId id="385" r:id="rId43"/>
    <p:sldId id="386" r:id="rId44"/>
    <p:sldId id="391" r:id="rId45"/>
  </p:sldIdLst>
  <p:sldSz cx="9144000" cy="6858000" type="screen4x3"/>
  <p:notesSz cx="6858000" cy="9144000"/>
  <p:embeddedFontLst>
    <p:embeddedFont>
      <p:font typeface="Wingdings 2" panose="05020102010507070707" pitchFamily="18" charset="2"/>
      <p:regular r:id="rId48"/>
    </p:embeddedFont>
    <p:embeddedFont>
      <p:font typeface="Calibri" panose="020F0502020204030204" pitchFamily="34" charset="0"/>
      <p:regular r:id="rId49"/>
      <p:bold r:id="rId50"/>
      <p:italic r:id="rId51"/>
      <p:boldItalic r:id="rId52"/>
    </p:embeddedFont>
    <p:embeddedFont>
      <p:font typeface="Constantia" panose="02030602050306030303" pitchFamily="18" charset="0"/>
      <p:regular r:id="rId53"/>
      <p:bold r:id="rId54"/>
      <p:italic r:id="rId55"/>
      <p:boldItalic r:id="rId56"/>
    </p:embeddedFont>
    <p:embeddedFont>
      <p:font typeface="Cambria Math" panose="02040503050406030204" pitchFamily="18" charset="0"/>
      <p:regular r:id="rId57"/>
    </p:embeddedFont>
    <p:embeddedFont>
      <p:font typeface="Lucida Calligraphy" panose="03010101010101010101" pitchFamily="66" charset="0"/>
      <p:regular r:id="rId5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autoAdjust="0"/>
    <p:restoredTop sz="97922" autoAdjust="0"/>
  </p:normalViewPr>
  <p:slideViewPr>
    <p:cSldViewPr>
      <p:cViewPr varScale="1">
        <p:scale>
          <a:sx n="111" d="100"/>
          <a:sy n="111" d="100"/>
        </p:scale>
        <p:origin x="1236"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font" Target="fonts/font3.fntdata"/><Relationship Id="rId55" Type="http://schemas.openxmlformats.org/officeDocument/2006/relationships/font" Target="fonts/font8.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6.fntdata"/><Relationship Id="rId58" Type="http://schemas.openxmlformats.org/officeDocument/2006/relationships/font" Target="fonts/font11.fntdata"/><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1.fntdata"/><Relationship Id="rId56" Type="http://schemas.openxmlformats.org/officeDocument/2006/relationships/font" Target="fonts/font9.fntdata"/><Relationship Id="rId8" Type="http://schemas.openxmlformats.org/officeDocument/2006/relationships/slide" Target="slides/slide7.xml"/><Relationship Id="rId51" Type="http://schemas.openxmlformats.org/officeDocument/2006/relationships/font" Target="fonts/font4.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7.fntdata"/><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2.fntdata"/><Relationship Id="rId57" Type="http://schemas.openxmlformats.org/officeDocument/2006/relationships/font" Target="fonts/font10.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5.fntdata"/><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C1FA632-885D-4831-9476-D76FE939E0A1}" type="datetimeFigureOut">
              <a:rPr lang="en-US" smtClean="0"/>
              <a:pPr/>
              <a:t>11/15/2018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AD64385-8513-453C-9E3D-636D0AA4032A}"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DA16AA0-8216-4751-9814-EA67007A7C08}" type="datetimeFigureOut">
              <a:rPr lang="en-US" smtClean="0"/>
              <a:pPr/>
              <a:t>11/15/2018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C876B2B-4BAF-43E6-B118-D588ADE2078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FCE6E29A-1F8C-4624-8963-AF6D9447B968}" type="datetimeFigureOut">
              <a:rPr lang="en-US" smtClean="0"/>
              <a:pPr/>
              <a:t>11/15/2018</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F06F95D5-60A3-455B-B6CD-4DC2757B130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CE6E29A-1F8C-4624-8963-AF6D9447B968}" type="datetimeFigureOut">
              <a:rPr lang="en-US" smtClean="0"/>
              <a:pPr/>
              <a:t>11/15/2018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6F95D5-60A3-455B-B6CD-4DC2757B130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CE6E29A-1F8C-4624-8963-AF6D9447B968}" type="datetimeFigureOut">
              <a:rPr lang="en-US" smtClean="0"/>
              <a:pPr/>
              <a:t>11/15/2018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6F95D5-60A3-455B-B6CD-4DC2757B130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CE6E29A-1F8C-4624-8963-AF6D9447B968}" type="datetimeFigureOut">
              <a:rPr lang="en-US" smtClean="0"/>
              <a:pPr/>
              <a:t>11/15/2018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6F95D5-60A3-455B-B6CD-4DC2757B130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CE6E29A-1F8C-4624-8963-AF6D9447B968}" type="datetimeFigureOut">
              <a:rPr lang="en-US" smtClean="0"/>
              <a:pPr/>
              <a:t>11/15/2018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6F95D5-60A3-455B-B6CD-4DC2757B130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CE6E29A-1F8C-4624-8963-AF6D9447B968}" type="datetimeFigureOut">
              <a:rPr lang="en-US" smtClean="0"/>
              <a:pPr/>
              <a:t>11/15/2018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6F95D5-60A3-455B-B6CD-4DC2757B130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CE6E29A-1F8C-4624-8963-AF6D9447B968}" type="datetimeFigureOut">
              <a:rPr lang="en-US" smtClean="0"/>
              <a:pPr/>
              <a:t>11/15/2018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06F95D5-60A3-455B-B6CD-4DC2757B130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CE6E29A-1F8C-4624-8963-AF6D9447B968}" type="datetimeFigureOut">
              <a:rPr lang="en-US" smtClean="0"/>
              <a:pPr/>
              <a:t>11/15/2018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06F95D5-60A3-455B-B6CD-4DC2757B130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E6E29A-1F8C-4624-8963-AF6D9447B968}" type="datetimeFigureOut">
              <a:rPr lang="en-US" smtClean="0"/>
              <a:pPr/>
              <a:t>11/15/2018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06F95D5-60A3-455B-B6CD-4DC2757B130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CE6E29A-1F8C-4624-8963-AF6D9447B968}" type="datetimeFigureOut">
              <a:rPr lang="en-US" smtClean="0"/>
              <a:pPr/>
              <a:t>11/15/2018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6F95D5-60A3-455B-B6CD-4DC2757B130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CE6E29A-1F8C-4624-8963-AF6D9447B968}" type="datetimeFigureOut">
              <a:rPr lang="en-US" smtClean="0"/>
              <a:pPr/>
              <a:t>11/15/2018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F06F95D5-60A3-455B-B6CD-4DC2757B1305}"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CE6E29A-1F8C-4624-8963-AF6D9447B968}" type="datetimeFigureOut">
              <a:rPr lang="en-US" smtClean="0"/>
              <a:pPr/>
              <a:t>11/15/2018</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06F95D5-60A3-455B-B6CD-4DC2757B1305}"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image" Target="../media/image5.png"/><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Solving </a:t>
            </a:r>
            <a:r>
              <a:rPr lang="en-US" dirty="0" err="1" smtClean="0"/>
              <a:t>Congruences</a:t>
            </a:r>
            <a:endParaRPr lang="en-US" dirty="0"/>
          </a:p>
        </p:txBody>
      </p:sp>
      <p:sp>
        <p:nvSpPr>
          <p:cNvPr id="3" name="Subtitle 2"/>
          <p:cNvSpPr>
            <a:spLocks noGrp="1"/>
          </p:cNvSpPr>
          <p:nvPr>
            <p:ph type="subTitle" idx="1"/>
          </p:nvPr>
        </p:nvSpPr>
        <p:spPr/>
        <p:txBody>
          <a:bodyPr/>
          <a:lstStyle/>
          <a:p>
            <a:r>
              <a:rPr lang="en-US" dirty="0" smtClean="0"/>
              <a:t>Section 4.4</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Chinese Remainder Theorem</a:t>
            </a:r>
            <a:endParaRPr lang="en-US" dirty="0"/>
          </a:p>
        </p:txBody>
      </p:sp>
      <p:sp>
        <p:nvSpPr>
          <p:cNvPr id="3" name="Content Placeholder 2"/>
          <p:cNvSpPr>
            <a:spLocks noGrp="1"/>
          </p:cNvSpPr>
          <p:nvPr>
            <p:ph idx="1"/>
          </p:nvPr>
        </p:nvSpPr>
        <p:spPr/>
        <p:txBody>
          <a:bodyPr>
            <a:normAutofit fontScale="62500" lnSpcReduction="20000"/>
          </a:bodyPr>
          <a:lstStyle/>
          <a:p>
            <a:pPr>
              <a:buNone/>
            </a:pPr>
            <a:r>
              <a:rPr lang="en-US" b="1" dirty="0" smtClean="0"/>
              <a:t>   </a:t>
            </a:r>
            <a:r>
              <a:rPr lang="en-US" dirty="0" smtClean="0"/>
              <a:t> To construct a solution first let </a:t>
            </a:r>
            <a:r>
              <a:rPr lang="en-US" i="1" dirty="0" smtClean="0"/>
              <a:t>M</a:t>
            </a:r>
            <a:r>
              <a:rPr lang="en-US" i="1" baseline="-25000" dirty="0" smtClean="0">
                <a:ea typeface="Cambria Math" pitchFamily="18" charset="0"/>
              </a:rPr>
              <a:t>k</a:t>
            </a:r>
            <a:r>
              <a:rPr lang="en-US" i="1" dirty="0" smtClean="0"/>
              <a:t>=m/</a:t>
            </a:r>
            <a:r>
              <a:rPr lang="en-US" i="1" dirty="0" err="1" smtClean="0"/>
              <a:t>m</a:t>
            </a:r>
            <a:r>
              <a:rPr lang="en-US" i="1" baseline="-25000" dirty="0" err="1" smtClean="0">
                <a:ea typeface="Cambria Math" pitchFamily="18" charset="0"/>
              </a:rPr>
              <a:t>k</a:t>
            </a:r>
            <a:r>
              <a:rPr lang="en-US" i="1" baseline="-25000" dirty="0" smtClean="0">
                <a:ea typeface="Cambria Math" pitchFamily="18" charset="0"/>
              </a:rPr>
              <a:t>     </a:t>
            </a:r>
            <a:r>
              <a:rPr lang="en-US" dirty="0" smtClean="0"/>
              <a:t>for </a:t>
            </a:r>
            <a:r>
              <a:rPr lang="en-US" i="1" dirty="0" smtClean="0"/>
              <a:t>k</a:t>
            </a:r>
            <a:r>
              <a:rPr lang="en-US" dirty="0" smtClean="0"/>
              <a:t> = </a:t>
            </a:r>
            <a:r>
              <a:rPr lang="en-US" dirty="0" smtClean="0">
                <a:latin typeface="Cambria Math" pitchFamily="18" charset="0"/>
                <a:ea typeface="Cambria Math" pitchFamily="18" charset="0"/>
              </a:rPr>
              <a:t>1,2,…,</a:t>
            </a:r>
            <a:r>
              <a:rPr lang="en-US" i="1" dirty="0" smtClean="0"/>
              <a:t>n</a:t>
            </a:r>
            <a:r>
              <a:rPr lang="en-US" dirty="0" smtClean="0"/>
              <a:t> and </a:t>
            </a:r>
            <a:r>
              <a:rPr lang="en-US" i="1" dirty="0" smtClean="0"/>
              <a:t> m</a:t>
            </a:r>
            <a:r>
              <a:rPr lang="en-US" dirty="0" smtClean="0"/>
              <a:t> = </a:t>
            </a:r>
            <a:r>
              <a:rPr lang="en-US" i="1" dirty="0" smtClean="0"/>
              <a:t>m</a:t>
            </a:r>
            <a:r>
              <a:rPr lang="en-US" baseline="-25000" dirty="0" smtClean="0">
                <a:latin typeface="Cambria Math" pitchFamily="18" charset="0"/>
                <a:ea typeface="Cambria Math" pitchFamily="18" charset="0"/>
              </a:rPr>
              <a:t>1</a:t>
            </a:r>
            <a:r>
              <a:rPr lang="en-US" i="1" dirty="0" smtClean="0"/>
              <a:t>m</a:t>
            </a:r>
            <a:r>
              <a:rPr lang="en-US" baseline="-25000" dirty="0" smtClean="0">
                <a:latin typeface="Cambria Math" pitchFamily="18" charset="0"/>
                <a:ea typeface="Cambria Math" pitchFamily="18" charset="0"/>
              </a:rPr>
              <a:t>2</a:t>
            </a:r>
            <a:r>
              <a:rPr lang="en-US" dirty="0" smtClean="0">
                <a:latin typeface="Cambria Math"/>
                <a:ea typeface="Cambria Math"/>
              </a:rPr>
              <a:t> ∙ ∙ ∙ </a:t>
            </a:r>
            <a:r>
              <a:rPr lang="en-US" i="1" dirty="0" err="1" smtClean="0"/>
              <a:t>m</a:t>
            </a:r>
            <a:r>
              <a:rPr lang="en-US" i="1" baseline="-25000" dirty="0" err="1" smtClean="0">
                <a:ea typeface="Cambria Math" pitchFamily="18" charset="0"/>
              </a:rPr>
              <a:t>n</a:t>
            </a:r>
            <a:r>
              <a:rPr lang="en-US" dirty="0" smtClean="0"/>
              <a:t>.</a:t>
            </a:r>
          </a:p>
          <a:p>
            <a:pPr>
              <a:buNone/>
            </a:pPr>
            <a:endParaRPr lang="en-US" dirty="0" smtClean="0"/>
          </a:p>
          <a:p>
            <a:pPr>
              <a:buNone/>
            </a:pPr>
            <a:r>
              <a:rPr lang="en-US" dirty="0" smtClean="0"/>
              <a:t>     Since  </a:t>
            </a:r>
            <a:r>
              <a:rPr lang="en-US" dirty="0" err="1" smtClean="0"/>
              <a:t>gcd</a:t>
            </a:r>
            <a:r>
              <a:rPr lang="en-US" dirty="0" smtClean="0"/>
              <a:t>(</a:t>
            </a:r>
            <a:r>
              <a:rPr lang="en-US" i="1" dirty="0" err="1" smtClean="0"/>
              <a:t>m</a:t>
            </a:r>
            <a:r>
              <a:rPr lang="en-US" i="1" baseline="-25000" dirty="0" err="1" smtClean="0">
                <a:ea typeface="Cambria Math" pitchFamily="18" charset="0"/>
              </a:rPr>
              <a:t>k</a:t>
            </a:r>
            <a:r>
              <a:rPr lang="en-US" i="1" baseline="-25000" dirty="0" smtClean="0">
                <a:ea typeface="Cambria Math" pitchFamily="18" charset="0"/>
              </a:rPr>
              <a:t> </a:t>
            </a:r>
            <a:r>
              <a:rPr lang="en-US" dirty="0" smtClean="0">
                <a:ea typeface="Cambria Math" pitchFamily="18" charset="0"/>
              </a:rPr>
              <a:t>,</a:t>
            </a:r>
            <a:r>
              <a:rPr lang="en-US" i="1" dirty="0" smtClean="0"/>
              <a:t>M</a:t>
            </a:r>
            <a:r>
              <a:rPr lang="en-US" i="1" baseline="-25000" dirty="0" smtClean="0">
                <a:ea typeface="Cambria Math" pitchFamily="18" charset="0"/>
              </a:rPr>
              <a:t>k </a:t>
            </a:r>
            <a:r>
              <a:rPr lang="en-US" dirty="0" smtClean="0">
                <a:ea typeface="Cambria Math" pitchFamily="18" charset="0"/>
              </a:rPr>
              <a:t>) = </a:t>
            </a:r>
            <a:r>
              <a:rPr lang="en-US" dirty="0" smtClean="0">
                <a:latin typeface="Cambria Math" pitchFamily="18" charset="0"/>
                <a:ea typeface="Cambria Math" pitchFamily="18" charset="0"/>
              </a:rPr>
              <a:t>1, by Theorem 1,  </a:t>
            </a:r>
            <a:r>
              <a:rPr lang="en-US" dirty="0" smtClean="0"/>
              <a:t>there is an integer  </a:t>
            </a:r>
            <a:r>
              <a:rPr lang="en-US" i="1" dirty="0" err="1" smtClean="0"/>
              <a:t>y</a:t>
            </a:r>
            <a:r>
              <a:rPr lang="en-US" i="1" baseline="-25000" dirty="0" err="1" smtClean="0">
                <a:ea typeface="Cambria Math" pitchFamily="18" charset="0"/>
              </a:rPr>
              <a:t>k</a:t>
            </a:r>
            <a:r>
              <a:rPr lang="en-US" i="1" baseline="-25000" dirty="0" smtClean="0">
                <a:ea typeface="Cambria Math" pitchFamily="18" charset="0"/>
              </a:rPr>
              <a:t> </a:t>
            </a:r>
            <a:r>
              <a:rPr lang="en-US" dirty="0" smtClean="0"/>
              <a:t>, an inverse of </a:t>
            </a:r>
            <a:r>
              <a:rPr lang="en-US" i="1" dirty="0" smtClean="0"/>
              <a:t>M</a:t>
            </a:r>
            <a:r>
              <a:rPr lang="en-US" i="1" baseline="-25000" dirty="0" smtClean="0">
                <a:ea typeface="Cambria Math" pitchFamily="18" charset="0"/>
              </a:rPr>
              <a:t>k</a:t>
            </a:r>
            <a:r>
              <a:rPr lang="en-US" dirty="0" smtClean="0"/>
              <a:t>  modulo </a:t>
            </a:r>
            <a:r>
              <a:rPr lang="en-US" i="1" dirty="0" err="1" smtClean="0"/>
              <a:t>m</a:t>
            </a:r>
            <a:r>
              <a:rPr lang="en-US" i="1" baseline="-25000" dirty="0" err="1" smtClean="0">
                <a:ea typeface="Cambria Math" pitchFamily="18" charset="0"/>
              </a:rPr>
              <a:t>k</a:t>
            </a:r>
            <a:r>
              <a:rPr lang="en-US" dirty="0" smtClean="0"/>
              <a:t>,</a:t>
            </a:r>
            <a:r>
              <a:rPr lang="en-US" i="1" dirty="0" smtClean="0"/>
              <a:t> </a:t>
            </a:r>
            <a:r>
              <a:rPr lang="en-US" dirty="0" smtClean="0"/>
              <a:t>such that</a:t>
            </a:r>
          </a:p>
          <a:p>
            <a:pPr marL="274320" lvl="1" indent="-274320">
              <a:buClr>
                <a:schemeClr val="accent3"/>
              </a:buClr>
              <a:buSzPct val="95000"/>
              <a:buNone/>
            </a:pPr>
            <a:r>
              <a:rPr lang="en-US" dirty="0" smtClean="0"/>
              <a:t>                         </a:t>
            </a:r>
            <a:r>
              <a:rPr lang="en-US" i="1" dirty="0" smtClean="0"/>
              <a:t>M</a:t>
            </a:r>
            <a:r>
              <a:rPr lang="en-US" i="1" baseline="-25000" dirty="0" smtClean="0">
                <a:ea typeface="Cambria Math" pitchFamily="18" charset="0"/>
              </a:rPr>
              <a:t>k</a:t>
            </a:r>
            <a:r>
              <a:rPr lang="en-US" dirty="0" smtClean="0"/>
              <a:t> </a:t>
            </a:r>
            <a:r>
              <a:rPr lang="en-US" i="1" dirty="0" err="1" smtClean="0"/>
              <a:t>y</a:t>
            </a:r>
            <a:r>
              <a:rPr lang="en-US" i="1" baseline="-25000" dirty="0" err="1" smtClean="0">
                <a:ea typeface="Cambria Math" pitchFamily="18" charset="0"/>
              </a:rPr>
              <a:t>k</a:t>
            </a:r>
            <a:r>
              <a:rPr lang="en-US" dirty="0" smtClean="0"/>
              <a:t> </a:t>
            </a:r>
            <a:r>
              <a:rPr lang="en-US" dirty="0" smtClean="0">
                <a:latin typeface="Cambria Math"/>
                <a:ea typeface="Cambria Math"/>
              </a:rPr>
              <a:t>≡</a:t>
            </a:r>
            <a:r>
              <a:rPr lang="en-US" dirty="0" smtClean="0"/>
              <a:t> </a:t>
            </a:r>
            <a:r>
              <a:rPr lang="en-US" dirty="0" smtClean="0">
                <a:latin typeface="Cambria Math" pitchFamily="18" charset="0"/>
                <a:ea typeface="Cambria Math" pitchFamily="18" charset="0"/>
              </a:rPr>
              <a:t>1</a:t>
            </a:r>
            <a:r>
              <a:rPr lang="en-US" i="1" dirty="0" smtClean="0">
                <a:latin typeface="Cambria Math" pitchFamily="18" charset="0"/>
                <a:ea typeface="Cambria Math" pitchFamily="18" charset="0"/>
              </a:rPr>
              <a:t> </a:t>
            </a:r>
            <a:r>
              <a:rPr lang="en-US" dirty="0" smtClean="0"/>
              <a:t>( mod </a:t>
            </a:r>
            <a:r>
              <a:rPr lang="en-US" i="1" dirty="0" err="1" smtClean="0"/>
              <a:t>m</a:t>
            </a:r>
            <a:r>
              <a:rPr lang="en-US" i="1" baseline="-25000" dirty="0" err="1" smtClean="0">
                <a:ea typeface="Cambria Math" pitchFamily="18" charset="0"/>
              </a:rPr>
              <a:t>k</a:t>
            </a:r>
            <a:r>
              <a:rPr lang="en-US" dirty="0" smtClean="0"/>
              <a:t> ).</a:t>
            </a:r>
          </a:p>
          <a:p>
            <a:pPr marL="274320" lvl="1" indent="-274320">
              <a:buClr>
                <a:schemeClr val="accent3"/>
              </a:buClr>
              <a:buSzPct val="95000"/>
              <a:buNone/>
            </a:pPr>
            <a:r>
              <a:rPr lang="en-US" dirty="0" smtClean="0"/>
              <a:t>      Form the sum</a:t>
            </a:r>
          </a:p>
          <a:p>
            <a:pPr marL="274320" lvl="1" indent="-274320">
              <a:buClr>
                <a:schemeClr val="accent3"/>
              </a:buClr>
              <a:buSzPct val="95000"/>
              <a:buNone/>
            </a:pPr>
            <a:r>
              <a:rPr lang="en-US" dirty="0" smtClean="0"/>
              <a:t>                     </a:t>
            </a:r>
            <a:r>
              <a:rPr lang="en-US" i="1" dirty="0" smtClean="0"/>
              <a:t>x</a:t>
            </a:r>
            <a:r>
              <a:rPr lang="en-US" dirty="0" smtClean="0"/>
              <a:t> = </a:t>
            </a:r>
            <a:r>
              <a:rPr lang="en-US" i="1" dirty="0" smtClean="0"/>
              <a:t>a</a:t>
            </a:r>
            <a:r>
              <a:rPr lang="en-US" baseline="-25000" dirty="0" smtClean="0">
                <a:latin typeface="Cambria Math" pitchFamily="18" charset="0"/>
                <a:ea typeface="Cambria Math" pitchFamily="18" charset="0"/>
              </a:rPr>
              <a:t>1</a:t>
            </a:r>
            <a:r>
              <a:rPr lang="en-US" dirty="0" smtClean="0"/>
              <a:t> </a:t>
            </a:r>
            <a:r>
              <a:rPr lang="en-US" i="1" dirty="0" smtClean="0"/>
              <a:t>M</a:t>
            </a:r>
            <a:r>
              <a:rPr lang="en-US" baseline="-25000" dirty="0" smtClean="0">
                <a:latin typeface="Cambria Math" pitchFamily="18" charset="0"/>
                <a:ea typeface="Cambria Math" pitchFamily="18" charset="0"/>
              </a:rPr>
              <a:t>1</a:t>
            </a:r>
            <a:r>
              <a:rPr lang="en-US" i="1" dirty="0" smtClean="0"/>
              <a:t> y</a:t>
            </a:r>
            <a:r>
              <a:rPr lang="en-US" baseline="-25000" dirty="0" smtClean="0">
                <a:latin typeface="Cambria Math" pitchFamily="18" charset="0"/>
                <a:ea typeface="Cambria Math" pitchFamily="18" charset="0"/>
              </a:rPr>
              <a:t>1  </a:t>
            </a:r>
            <a:r>
              <a:rPr lang="en-US" dirty="0" smtClean="0">
                <a:latin typeface="Cambria Math" pitchFamily="18" charset="0"/>
                <a:ea typeface="Cambria Math" pitchFamily="18" charset="0"/>
              </a:rPr>
              <a:t> + </a:t>
            </a:r>
            <a:r>
              <a:rPr lang="en-US" i="1" dirty="0" smtClean="0"/>
              <a:t>a</a:t>
            </a:r>
            <a:r>
              <a:rPr lang="en-US" baseline="-25000" dirty="0" smtClean="0">
                <a:latin typeface="Cambria Math" pitchFamily="18" charset="0"/>
                <a:ea typeface="Cambria Math" pitchFamily="18" charset="0"/>
              </a:rPr>
              <a:t>2</a:t>
            </a:r>
            <a:r>
              <a:rPr lang="en-US" dirty="0" smtClean="0"/>
              <a:t> </a:t>
            </a:r>
            <a:r>
              <a:rPr lang="en-US" i="1" dirty="0" smtClean="0"/>
              <a:t>M</a:t>
            </a:r>
            <a:r>
              <a:rPr lang="en-US" baseline="-25000" dirty="0" smtClean="0">
                <a:latin typeface="Cambria Math" pitchFamily="18" charset="0"/>
                <a:ea typeface="Cambria Math" pitchFamily="18" charset="0"/>
              </a:rPr>
              <a:t>2</a:t>
            </a:r>
            <a:r>
              <a:rPr lang="en-US" i="1" dirty="0" smtClean="0"/>
              <a:t> y</a:t>
            </a:r>
            <a:r>
              <a:rPr lang="en-US" baseline="-25000" dirty="0" smtClean="0">
                <a:latin typeface="Cambria Math" pitchFamily="18" charset="0"/>
                <a:ea typeface="Cambria Math" pitchFamily="18" charset="0"/>
              </a:rPr>
              <a:t>2</a:t>
            </a:r>
            <a:r>
              <a:rPr lang="en-US" dirty="0" smtClean="0">
                <a:latin typeface="Cambria Math" pitchFamily="18" charset="0"/>
                <a:ea typeface="Cambria Math" pitchFamily="18" charset="0"/>
              </a:rPr>
              <a:t>   +</a:t>
            </a:r>
            <a:r>
              <a:rPr lang="en-US" baseline="-25000" dirty="0" smtClean="0">
                <a:latin typeface="Cambria Math" pitchFamily="18" charset="0"/>
                <a:ea typeface="Cambria Math" pitchFamily="18" charset="0"/>
              </a:rPr>
              <a:t> </a:t>
            </a:r>
            <a:r>
              <a:rPr lang="en-US" dirty="0" smtClean="0">
                <a:latin typeface="Cambria Math"/>
                <a:ea typeface="Cambria Math"/>
              </a:rPr>
              <a:t>∙ ∙ ∙ </a:t>
            </a:r>
            <a:r>
              <a:rPr lang="en-US" dirty="0" smtClean="0">
                <a:latin typeface="Cambria Math" pitchFamily="18" charset="0"/>
                <a:ea typeface="Cambria Math" pitchFamily="18" charset="0"/>
              </a:rPr>
              <a:t>+ </a:t>
            </a:r>
            <a:r>
              <a:rPr lang="en-US" i="1" dirty="0" smtClean="0"/>
              <a:t>a</a:t>
            </a:r>
            <a:r>
              <a:rPr lang="en-US" i="1" baseline="-25000" dirty="0" smtClean="0">
                <a:ea typeface="Cambria Math" pitchFamily="18" charset="0"/>
              </a:rPr>
              <a:t>n</a:t>
            </a:r>
            <a:r>
              <a:rPr lang="en-US" dirty="0" smtClean="0"/>
              <a:t> </a:t>
            </a:r>
            <a:r>
              <a:rPr lang="en-US" i="1" dirty="0" err="1" smtClean="0"/>
              <a:t>M</a:t>
            </a:r>
            <a:r>
              <a:rPr lang="en-US" i="1" baseline="-25000" dirty="0" err="1" smtClean="0">
                <a:ea typeface="Cambria Math" pitchFamily="18" charset="0"/>
              </a:rPr>
              <a:t>n</a:t>
            </a:r>
            <a:r>
              <a:rPr lang="en-US" i="1" dirty="0" smtClean="0"/>
              <a:t> </a:t>
            </a:r>
            <a:r>
              <a:rPr lang="en-US" i="1" dirty="0" err="1" smtClean="0"/>
              <a:t>y</a:t>
            </a:r>
            <a:r>
              <a:rPr lang="en-US" i="1" baseline="-25000" dirty="0" err="1" smtClean="0">
                <a:ea typeface="Cambria Math" pitchFamily="18" charset="0"/>
              </a:rPr>
              <a:t>n</a:t>
            </a:r>
            <a:r>
              <a:rPr lang="en-US" dirty="0" smtClean="0">
                <a:latin typeface="Cambria Math" pitchFamily="18" charset="0"/>
                <a:ea typeface="Cambria Math" pitchFamily="18" charset="0"/>
              </a:rPr>
              <a:t> .</a:t>
            </a:r>
          </a:p>
          <a:p>
            <a:pPr marL="274320" lvl="1" indent="-274320">
              <a:buClr>
                <a:schemeClr val="accent3"/>
              </a:buClr>
              <a:buSzPct val="95000"/>
              <a:buNone/>
            </a:pPr>
            <a:endParaRPr lang="en-US" dirty="0" smtClean="0">
              <a:latin typeface="Cambria Math" pitchFamily="18" charset="0"/>
              <a:ea typeface="Cambria Math" pitchFamily="18" charset="0"/>
            </a:endParaRPr>
          </a:p>
          <a:p>
            <a:pPr marL="274320" lvl="1" indent="-274320">
              <a:buClr>
                <a:schemeClr val="accent3"/>
              </a:buClr>
              <a:buSzPct val="95000"/>
              <a:buNone/>
            </a:pPr>
            <a:r>
              <a:rPr lang="en-US" dirty="0" smtClean="0">
                <a:latin typeface="Cambria Math" pitchFamily="18" charset="0"/>
                <a:ea typeface="Cambria Math" pitchFamily="18" charset="0"/>
              </a:rPr>
              <a:t>       Note that because </a:t>
            </a:r>
            <a:r>
              <a:rPr lang="en-US" dirty="0" err="1" smtClean="0"/>
              <a:t>M</a:t>
            </a:r>
            <a:r>
              <a:rPr lang="en-US" i="1" baseline="-25000" dirty="0" err="1" smtClean="0">
                <a:ea typeface="Cambria Math" pitchFamily="18" charset="0"/>
              </a:rPr>
              <a:t>j</a:t>
            </a:r>
            <a:r>
              <a:rPr lang="en-US" dirty="0" smtClean="0"/>
              <a:t> </a:t>
            </a:r>
            <a:r>
              <a:rPr lang="en-US" dirty="0" smtClean="0">
                <a:latin typeface="Cambria Math"/>
                <a:ea typeface="Cambria Math"/>
              </a:rPr>
              <a:t>≡</a:t>
            </a:r>
            <a:r>
              <a:rPr lang="en-US" dirty="0" smtClean="0"/>
              <a:t> </a:t>
            </a:r>
            <a:r>
              <a:rPr lang="en-US" dirty="0" smtClean="0">
                <a:latin typeface="Cambria Math" pitchFamily="18" charset="0"/>
                <a:ea typeface="Cambria Math" pitchFamily="18" charset="0"/>
              </a:rPr>
              <a:t>0 </a:t>
            </a:r>
            <a:r>
              <a:rPr lang="en-US" dirty="0" smtClean="0"/>
              <a:t>( mod </a:t>
            </a:r>
            <a:r>
              <a:rPr lang="en-US" i="1" dirty="0" err="1" smtClean="0"/>
              <a:t>m</a:t>
            </a:r>
            <a:r>
              <a:rPr lang="en-US" baseline="-25000" dirty="0" err="1" smtClean="0">
                <a:latin typeface="Cambria Math" pitchFamily="18" charset="0"/>
                <a:ea typeface="Cambria Math" pitchFamily="18" charset="0"/>
              </a:rPr>
              <a:t>k</a:t>
            </a:r>
            <a:r>
              <a:rPr lang="en-US" dirty="0" smtClean="0"/>
              <a:t>)   whenever </a:t>
            </a:r>
            <a:r>
              <a:rPr lang="en-US" i="1" dirty="0" smtClean="0"/>
              <a:t>j</a:t>
            </a:r>
            <a:r>
              <a:rPr lang="en-US" dirty="0" smtClean="0"/>
              <a:t>  </a:t>
            </a:r>
            <a:r>
              <a:rPr lang="en-US" dirty="0" smtClean="0">
                <a:latin typeface="Cambria Math"/>
                <a:ea typeface="Cambria Math"/>
              </a:rPr>
              <a:t>≠</a:t>
            </a:r>
            <a:r>
              <a:rPr lang="en-US" i="1" dirty="0" smtClean="0"/>
              <a:t>k </a:t>
            </a:r>
            <a:r>
              <a:rPr lang="en-US" dirty="0" smtClean="0"/>
              <a:t>, all terms except the </a:t>
            </a:r>
            <a:r>
              <a:rPr lang="en-US" i="1" dirty="0" err="1" smtClean="0"/>
              <a:t>k</a:t>
            </a:r>
            <a:r>
              <a:rPr lang="en-US" dirty="0" err="1" smtClean="0"/>
              <a:t>th</a:t>
            </a:r>
            <a:r>
              <a:rPr lang="en-US" dirty="0" smtClean="0"/>
              <a:t> term in this sum are congruent to </a:t>
            </a:r>
            <a:r>
              <a:rPr lang="en-US" dirty="0" smtClean="0">
                <a:latin typeface="Cambria Math" pitchFamily="18" charset="0"/>
                <a:ea typeface="Cambria Math" pitchFamily="18" charset="0"/>
              </a:rPr>
              <a:t>0</a:t>
            </a:r>
            <a:r>
              <a:rPr lang="en-US" dirty="0" smtClean="0"/>
              <a:t> modulo </a:t>
            </a:r>
            <a:r>
              <a:rPr lang="en-US" i="1" dirty="0" err="1" smtClean="0"/>
              <a:t>m</a:t>
            </a:r>
            <a:r>
              <a:rPr lang="en-US" i="1" baseline="-25000" dirty="0" err="1" smtClean="0">
                <a:ea typeface="Cambria Math" pitchFamily="18" charset="0"/>
              </a:rPr>
              <a:t>k</a:t>
            </a:r>
            <a:r>
              <a:rPr lang="en-US" dirty="0" smtClean="0"/>
              <a:t> .</a:t>
            </a:r>
          </a:p>
          <a:p>
            <a:pPr marL="274320" lvl="1" indent="-274320">
              <a:buClr>
                <a:schemeClr val="accent3"/>
              </a:buClr>
              <a:buSzPct val="95000"/>
              <a:buNone/>
            </a:pPr>
            <a:r>
              <a:rPr lang="en-US" dirty="0" smtClean="0">
                <a:ea typeface="Cambria Math" pitchFamily="18" charset="0"/>
              </a:rPr>
              <a:t>      Because  </a:t>
            </a:r>
            <a:r>
              <a:rPr lang="en-US" i="1" dirty="0" smtClean="0"/>
              <a:t>M</a:t>
            </a:r>
            <a:r>
              <a:rPr lang="en-US" i="1" baseline="-25000" dirty="0" smtClean="0">
                <a:ea typeface="Cambria Math" pitchFamily="18" charset="0"/>
              </a:rPr>
              <a:t>k</a:t>
            </a:r>
            <a:r>
              <a:rPr lang="en-US" dirty="0" smtClean="0"/>
              <a:t> </a:t>
            </a:r>
            <a:r>
              <a:rPr lang="en-US" i="1" dirty="0" err="1" smtClean="0"/>
              <a:t>y</a:t>
            </a:r>
            <a:r>
              <a:rPr lang="en-US" i="1" baseline="-25000" dirty="0" err="1" smtClean="0">
                <a:ea typeface="Cambria Math" pitchFamily="18" charset="0"/>
              </a:rPr>
              <a:t>k</a:t>
            </a:r>
            <a:r>
              <a:rPr lang="en-US" dirty="0" smtClean="0"/>
              <a:t> </a:t>
            </a:r>
            <a:r>
              <a:rPr lang="en-US" dirty="0" smtClean="0">
                <a:latin typeface="Cambria Math"/>
                <a:ea typeface="Cambria Math"/>
              </a:rPr>
              <a:t>≡</a:t>
            </a:r>
            <a:r>
              <a:rPr lang="en-US" dirty="0" smtClean="0"/>
              <a:t> </a:t>
            </a:r>
            <a:r>
              <a:rPr lang="en-US" dirty="0" smtClean="0">
                <a:latin typeface="Cambria Math" pitchFamily="18" charset="0"/>
                <a:ea typeface="Cambria Math" pitchFamily="18" charset="0"/>
              </a:rPr>
              <a:t>1</a:t>
            </a:r>
            <a:r>
              <a:rPr lang="en-US" i="1" dirty="0" smtClean="0">
                <a:latin typeface="Cambria Math" pitchFamily="18" charset="0"/>
                <a:ea typeface="Cambria Math" pitchFamily="18" charset="0"/>
              </a:rPr>
              <a:t> </a:t>
            </a:r>
            <a:r>
              <a:rPr lang="en-US" dirty="0" smtClean="0"/>
              <a:t>( mod </a:t>
            </a:r>
            <a:r>
              <a:rPr lang="en-US" i="1" dirty="0" err="1" smtClean="0"/>
              <a:t>m</a:t>
            </a:r>
            <a:r>
              <a:rPr lang="en-US" i="1" baseline="-25000" dirty="0" err="1" smtClean="0">
                <a:ea typeface="Cambria Math" pitchFamily="18" charset="0"/>
              </a:rPr>
              <a:t>k</a:t>
            </a:r>
            <a:r>
              <a:rPr lang="en-US" dirty="0" smtClean="0"/>
              <a:t> ), we see that    </a:t>
            </a:r>
            <a:r>
              <a:rPr lang="en-US" i="1" dirty="0" smtClean="0"/>
              <a:t>x </a:t>
            </a:r>
            <a:r>
              <a:rPr lang="en-US" dirty="0" smtClean="0">
                <a:latin typeface="Cambria Math"/>
                <a:ea typeface="Cambria Math"/>
              </a:rPr>
              <a:t>≡</a:t>
            </a:r>
            <a:r>
              <a:rPr lang="en-US" dirty="0" smtClean="0"/>
              <a:t> </a:t>
            </a:r>
            <a:r>
              <a:rPr lang="en-US" i="1" dirty="0" err="1" smtClean="0"/>
              <a:t>a</a:t>
            </a:r>
            <a:r>
              <a:rPr lang="en-US" i="1" baseline="-25000" dirty="0" err="1" smtClean="0">
                <a:ea typeface="Cambria Math" pitchFamily="18" charset="0"/>
              </a:rPr>
              <a:t>k</a:t>
            </a:r>
            <a:r>
              <a:rPr lang="en-US" dirty="0" smtClean="0"/>
              <a:t> </a:t>
            </a:r>
            <a:r>
              <a:rPr lang="en-US" i="1" dirty="0" smtClean="0"/>
              <a:t>M</a:t>
            </a:r>
            <a:r>
              <a:rPr lang="en-US" i="1" baseline="-25000" dirty="0" smtClean="0">
                <a:ea typeface="Cambria Math" pitchFamily="18" charset="0"/>
              </a:rPr>
              <a:t>k</a:t>
            </a:r>
            <a:r>
              <a:rPr lang="en-US" i="1" dirty="0" smtClean="0"/>
              <a:t> </a:t>
            </a:r>
            <a:r>
              <a:rPr lang="en-US" i="1" dirty="0" err="1" smtClean="0"/>
              <a:t>y</a:t>
            </a:r>
            <a:r>
              <a:rPr lang="en-US" i="1" baseline="-25000" dirty="0" err="1" smtClean="0">
                <a:ea typeface="Cambria Math" pitchFamily="18" charset="0"/>
              </a:rPr>
              <a:t>k</a:t>
            </a:r>
            <a:r>
              <a:rPr lang="en-US" dirty="0" smtClean="0">
                <a:latin typeface="Cambria Math" pitchFamily="18" charset="0"/>
                <a:ea typeface="Cambria Math" pitchFamily="18" charset="0"/>
              </a:rPr>
              <a:t> </a:t>
            </a:r>
            <a:r>
              <a:rPr lang="en-US" dirty="0" smtClean="0">
                <a:latin typeface="Cambria Math"/>
                <a:ea typeface="Cambria Math"/>
              </a:rPr>
              <a:t>≡</a:t>
            </a:r>
            <a:r>
              <a:rPr lang="en-US" i="1" dirty="0" smtClean="0"/>
              <a:t> </a:t>
            </a:r>
            <a:r>
              <a:rPr lang="en-US" i="1" dirty="0" err="1" smtClean="0"/>
              <a:t>a</a:t>
            </a:r>
            <a:r>
              <a:rPr lang="en-US" i="1" baseline="-25000" dirty="0" err="1" smtClean="0">
                <a:ea typeface="Cambria Math" pitchFamily="18" charset="0"/>
              </a:rPr>
              <a:t>k</a:t>
            </a:r>
            <a:r>
              <a:rPr lang="en-US" dirty="0" smtClean="0"/>
              <a:t>( mod </a:t>
            </a:r>
            <a:r>
              <a:rPr lang="en-US" i="1" dirty="0" err="1" smtClean="0"/>
              <a:t>m</a:t>
            </a:r>
            <a:r>
              <a:rPr lang="en-US" i="1" baseline="-25000" dirty="0" err="1" smtClean="0">
                <a:latin typeface="Cambria Math" pitchFamily="18" charset="0"/>
                <a:ea typeface="Cambria Math" pitchFamily="18" charset="0"/>
              </a:rPr>
              <a:t>k</a:t>
            </a:r>
            <a:r>
              <a:rPr lang="en-US" dirty="0" smtClean="0"/>
              <a:t>), for </a:t>
            </a:r>
            <a:r>
              <a:rPr lang="en-US" i="1" dirty="0" smtClean="0"/>
              <a:t>k</a:t>
            </a:r>
            <a:r>
              <a:rPr lang="en-US" dirty="0" smtClean="0"/>
              <a:t> = </a:t>
            </a:r>
            <a:r>
              <a:rPr lang="en-US" dirty="0" smtClean="0">
                <a:latin typeface="Cambria Math" pitchFamily="18" charset="0"/>
                <a:ea typeface="Cambria Math" pitchFamily="18" charset="0"/>
              </a:rPr>
              <a:t>1,2,…,</a:t>
            </a:r>
            <a:r>
              <a:rPr lang="en-US" i="1" dirty="0" smtClean="0"/>
              <a:t>n</a:t>
            </a:r>
            <a:r>
              <a:rPr lang="en-US" dirty="0" smtClean="0"/>
              <a:t>.</a:t>
            </a:r>
          </a:p>
          <a:p>
            <a:pPr marL="274320" lvl="1" indent="-274320">
              <a:buClr>
                <a:schemeClr val="accent3"/>
              </a:buClr>
              <a:buSzPct val="95000"/>
              <a:buNone/>
            </a:pPr>
            <a:r>
              <a:rPr lang="en-US" dirty="0" smtClean="0"/>
              <a:t>      Hence, </a:t>
            </a:r>
            <a:r>
              <a:rPr lang="en-US" i="1" dirty="0" smtClean="0"/>
              <a:t>x</a:t>
            </a:r>
            <a:r>
              <a:rPr lang="en-US" dirty="0" smtClean="0"/>
              <a:t> is a simultaneous solution to the </a:t>
            </a:r>
            <a:r>
              <a:rPr lang="en-US" i="1" dirty="0" smtClean="0"/>
              <a:t>n</a:t>
            </a:r>
            <a:r>
              <a:rPr lang="en-US" dirty="0" smtClean="0"/>
              <a:t> </a:t>
            </a:r>
            <a:r>
              <a:rPr lang="en-US" dirty="0" err="1" smtClean="0"/>
              <a:t>congruences</a:t>
            </a:r>
            <a:r>
              <a:rPr lang="en-US" dirty="0" smtClean="0"/>
              <a:t>.</a:t>
            </a:r>
          </a:p>
          <a:p>
            <a:pPr lvl="1">
              <a:buNone/>
            </a:pPr>
            <a:r>
              <a:rPr lang="en-US" dirty="0" smtClean="0"/>
              <a:t>     </a:t>
            </a:r>
            <a:r>
              <a:rPr lang="en-US" i="1" dirty="0" smtClean="0"/>
              <a:t>x </a:t>
            </a:r>
            <a:r>
              <a:rPr lang="en-US" dirty="0" smtClean="0">
                <a:latin typeface="Cambria Math"/>
                <a:ea typeface="Cambria Math"/>
              </a:rPr>
              <a:t>≡</a:t>
            </a:r>
            <a:r>
              <a:rPr lang="en-US" dirty="0" smtClean="0"/>
              <a:t> </a:t>
            </a:r>
            <a:r>
              <a:rPr lang="en-US" i="1" dirty="0" smtClean="0"/>
              <a:t>a</a:t>
            </a:r>
            <a:r>
              <a:rPr lang="en-US" baseline="-25000" dirty="0" smtClean="0">
                <a:latin typeface="Cambria Math" pitchFamily="18" charset="0"/>
                <a:ea typeface="Cambria Math" pitchFamily="18" charset="0"/>
              </a:rPr>
              <a:t>1</a:t>
            </a:r>
            <a:r>
              <a:rPr lang="en-US" dirty="0" smtClean="0">
                <a:latin typeface="Cambria Math" pitchFamily="18" charset="0"/>
                <a:ea typeface="Cambria Math" pitchFamily="18" charset="0"/>
              </a:rPr>
              <a:t> </a:t>
            </a:r>
            <a:r>
              <a:rPr lang="en-US" dirty="0" smtClean="0"/>
              <a:t>( mod </a:t>
            </a:r>
            <a:r>
              <a:rPr lang="en-US" i="1" dirty="0" smtClean="0"/>
              <a:t>m</a:t>
            </a:r>
            <a:r>
              <a:rPr lang="en-US" baseline="-25000" dirty="0" smtClean="0">
                <a:latin typeface="Cambria Math" pitchFamily="18" charset="0"/>
                <a:ea typeface="Cambria Math" pitchFamily="18" charset="0"/>
              </a:rPr>
              <a:t>1</a:t>
            </a:r>
            <a:r>
              <a:rPr lang="en-US" dirty="0" smtClean="0"/>
              <a:t>)</a:t>
            </a:r>
          </a:p>
          <a:p>
            <a:pPr lvl="1">
              <a:buNone/>
            </a:pPr>
            <a:r>
              <a:rPr lang="en-US" i="1" dirty="0" smtClean="0"/>
              <a:t>     x </a:t>
            </a:r>
            <a:r>
              <a:rPr lang="en-US" dirty="0" smtClean="0">
                <a:latin typeface="Cambria Math"/>
                <a:ea typeface="Cambria Math"/>
              </a:rPr>
              <a:t>≡</a:t>
            </a:r>
            <a:r>
              <a:rPr lang="en-US" dirty="0" smtClean="0"/>
              <a:t> </a:t>
            </a:r>
            <a:r>
              <a:rPr lang="en-US" i="1" dirty="0" smtClean="0"/>
              <a:t>a</a:t>
            </a:r>
            <a:r>
              <a:rPr lang="en-US" baseline="-25000" dirty="0" smtClean="0">
                <a:latin typeface="Cambria Math" pitchFamily="18" charset="0"/>
                <a:ea typeface="Cambria Math" pitchFamily="18" charset="0"/>
              </a:rPr>
              <a:t>2</a:t>
            </a:r>
            <a:r>
              <a:rPr lang="en-US" dirty="0" smtClean="0">
                <a:latin typeface="Cambria Math" pitchFamily="18" charset="0"/>
                <a:ea typeface="Cambria Math" pitchFamily="18" charset="0"/>
              </a:rPr>
              <a:t> </a:t>
            </a:r>
            <a:r>
              <a:rPr lang="en-US" dirty="0" smtClean="0"/>
              <a:t>( mod </a:t>
            </a:r>
            <a:r>
              <a:rPr lang="en-US" i="1" dirty="0" smtClean="0"/>
              <a:t>m</a:t>
            </a:r>
            <a:r>
              <a:rPr lang="en-US" baseline="-25000" dirty="0" smtClean="0">
                <a:latin typeface="Cambria Math" pitchFamily="18" charset="0"/>
                <a:ea typeface="Cambria Math" pitchFamily="18" charset="0"/>
              </a:rPr>
              <a:t>2</a:t>
            </a:r>
            <a:r>
              <a:rPr lang="en-US" dirty="0" smtClean="0"/>
              <a:t>)</a:t>
            </a:r>
          </a:p>
          <a:p>
            <a:pPr lvl="1">
              <a:buNone/>
            </a:pPr>
            <a:r>
              <a:rPr lang="en-US" dirty="0" smtClean="0"/>
              <a:t>       </a:t>
            </a:r>
            <a:r>
              <a:rPr lang="en-US" dirty="0" smtClean="0">
                <a:latin typeface="Cambria Math"/>
                <a:ea typeface="Cambria Math"/>
              </a:rPr>
              <a:t>∙</a:t>
            </a:r>
          </a:p>
          <a:p>
            <a:pPr lvl="1">
              <a:buNone/>
            </a:pPr>
            <a:r>
              <a:rPr lang="en-US" dirty="0" smtClean="0">
                <a:latin typeface="Cambria Math"/>
                <a:ea typeface="Cambria Math"/>
              </a:rPr>
              <a:t>        ∙</a:t>
            </a:r>
          </a:p>
          <a:p>
            <a:pPr lvl="1">
              <a:buNone/>
            </a:pPr>
            <a:r>
              <a:rPr lang="en-US" dirty="0" smtClean="0">
                <a:latin typeface="Cambria Math"/>
                <a:ea typeface="Cambria Math"/>
              </a:rPr>
              <a:t>        ∙</a:t>
            </a:r>
            <a:endParaRPr lang="en-US" dirty="0" smtClean="0"/>
          </a:p>
          <a:p>
            <a:pPr lvl="1">
              <a:buNone/>
            </a:pPr>
            <a:r>
              <a:rPr lang="en-US" i="1" dirty="0" smtClean="0"/>
              <a:t>    x </a:t>
            </a:r>
            <a:r>
              <a:rPr lang="en-US" dirty="0" smtClean="0">
                <a:latin typeface="Cambria Math"/>
                <a:ea typeface="Cambria Math"/>
              </a:rPr>
              <a:t>≡</a:t>
            </a:r>
            <a:r>
              <a:rPr lang="en-US" dirty="0" smtClean="0"/>
              <a:t> </a:t>
            </a:r>
            <a:r>
              <a:rPr lang="en-US" i="1" dirty="0" smtClean="0"/>
              <a:t>a</a:t>
            </a:r>
            <a:r>
              <a:rPr lang="en-US" i="1" baseline="-25000" dirty="0" smtClean="0">
                <a:ea typeface="Cambria Math" pitchFamily="18" charset="0"/>
              </a:rPr>
              <a:t>n</a:t>
            </a:r>
            <a:r>
              <a:rPr lang="en-US" dirty="0" smtClean="0">
                <a:latin typeface="Cambria Math" pitchFamily="18" charset="0"/>
                <a:ea typeface="Cambria Math" pitchFamily="18" charset="0"/>
              </a:rPr>
              <a:t> </a:t>
            </a:r>
            <a:r>
              <a:rPr lang="en-US" dirty="0" smtClean="0"/>
              <a:t>( mod </a:t>
            </a:r>
            <a:r>
              <a:rPr lang="en-US" i="1" dirty="0" err="1" smtClean="0"/>
              <a:t>m</a:t>
            </a:r>
            <a:r>
              <a:rPr lang="en-US" i="1" baseline="-25000" dirty="0" err="1" smtClean="0">
                <a:ea typeface="Cambria Math" pitchFamily="18" charset="0"/>
              </a:rPr>
              <a:t>n</a:t>
            </a:r>
            <a:r>
              <a:rPr lang="en-US" dirty="0" smtClean="0"/>
              <a:t>)</a:t>
            </a:r>
          </a:p>
          <a:p>
            <a:pPr lvl="1">
              <a:buNone/>
            </a:pPr>
            <a:endParaRPr lang="en-US" dirty="0" smtClean="0"/>
          </a:p>
          <a:p>
            <a:endParaRPr lang="en-US" dirty="0"/>
          </a:p>
        </p:txBody>
      </p:sp>
      <p:sp>
        <p:nvSpPr>
          <p:cNvPr id="4" name="Isosceles Triangle 3"/>
          <p:cNvSpPr/>
          <p:nvPr/>
        </p:nvSpPr>
        <p:spPr>
          <a:xfrm rot="5400000" flipV="1">
            <a:off x="8382000" y="6019800"/>
            <a:ext cx="152400" cy="15240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Chinese Remainder Theorem</a:t>
            </a:r>
            <a:endParaRPr lang="en-US" dirty="0"/>
          </a:p>
        </p:txBody>
      </p:sp>
      <p:sp>
        <p:nvSpPr>
          <p:cNvPr id="3" name="Content Placeholder 2"/>
          <p:cNvSpPr>
            <a:spLocks noGrp="1"/>
          </p:cNvSpPr>
          <p:nvPr>
            <p:ph idx="1"/>
          </p:nvPr>
        </p:nvSpPr>
        <p:spPr/>
        <p:txBody>
          <a:bodyPr>
            <a:normAutofit fontScale="85000" lnSpcReduction="20000"/>
          </a:bodyPr>
          <a:lstStyle/>
          <a:p>
            <a:pPr>
              <a:buNone/>
            </a:pPr>
            <a:r>
              <a:rPr lang="en-US" b="1" dirty="0" smtClean="0"/>
              <a:t>   Example</a:t>
            </a:r>
            <a:r>
              <a:rPr lang="en-US" dirty="0" smtClean="0"/>
              <a:t>: Consider the </a:t>
            </a:r>
            <a:r>
              <a:rPr lang="en-US" dirty="0" smtClean="0">
                <a:latin typeface="Cambria Math" pitchFamily="18" charset="0"/>
                <a:ea typeface="Cambria Math" pitchFamily="18" charset="0"/>
              </a:rPr>
              <a:t>3</a:t>
            </a:r>
            <a:r>
              <a:rPr lang="en-US" dirty="0" smtClean="0"/>
              <a:t> </a:t>
            </a:r>
            <a:r>
              <a:rPr lang="en-US" dirty="0" err="1" smtClean="0"/>
              <a:t>congruences</a:t>
            </a:r>
            <a:r>
              <a:rPr lang="en-US" dirty="0" smtClean="0"/>
              <a:t> from Sun-</a:t>
            </a:r>
            <a:r>
              <a:rPr lang="en-US" dirty="0" err="1" smtClean="0"/>
              <a:t>Tsu’s</a:t>
            </a:r>
            <a:r>
              <a:rPr lang="en-US" dirty="0" smtClean="0"/>
              <a:t> problem: </a:t>
            </a:r>
          </a:p>
          <a:p>
            <a:pPr>
              <a:buNone/>
            </a:pPr>
            <a:r>
              <a:rPr lang="en-US" i="1" dirty="0" smtClean="0"/>
              <a:t>      x </a:t>
            </a:r>
            <a:r>
              <a:rPr lang="en-US" dirty="0" smtClean="0">
                <a:latin typeface="Cambria Math"/>
                <a:ea typeface="Cambria Math"/>
              </a:rPr>
              <a:t>≡</a:t>
            </a:r>
            <a:r>
              <a:rPr lang="en-US" dirty="0" smtClean="0"/>
              <a:t> </a:t>
            </a:r>
            <a:r>
              <a:rPr lang="en-US" dirty="0" smtClean="0">
                <a:latin typeface="Cambria Math" pitchFamily="18" charset="0"/>
                <a:ea typeface="Cambria Math" pitchFamily="18" charset="0"/>
              </a:rPr>
              <a:t>2 </a:t>
            </a:r>
            <a:r>
              <a:rPr lang="en-US" dirty="0" smtClean="0"/>
              <a:t>( mod </a:t>
            </a:r>
            <a:r>
              <a:rPr lang="en-US" dirty="0" smtClean="0">
                <a:latin typeface="Cambria Math" pitchFamily="18" charset="0"/>
                <a:ea typeface="Cambria Math" pitchFamily="18" charset="0"/>
              </a:rPr>
              <a:t>3</a:t>
            </a:r>
            <a:r>
              <a:rPr lang="en-US" dirty="0" smtClean="0"/>
              <a:t>),  </a:t>
            </a:r>
            <a:r>
              <a:rPr lang="en-US" i="1" dirty="0" smtClean="0"/>
              <a:t>x </a:t>
            </a:r>
            <a:r>
              <a:rPr lang="en-US" dirty="0" smtClean="0">
                <a:latin typeface="Cambria Math"/>
                <a:ea typeface="Cambria Math"/>
              </a:rPr>
              <a:t>≡</a:t>
            </a:r>
            <a:r>
              <a:rPr lang="en-US" dirty="0" smtClean="0"/>
              <a:t> </a:t>
            </a:r>
            <a:r>
              <a:rPr lang="en-US" dirty="0" smtClean="0">
                <a:latin typeface="Cambria Math" pitchFamily="18" charset="0"/>
                <a:ea typeface="Cambria Math" pitchFamily="18" charset="0"/>
              </a:rPr>
              <a:t>3 </a:t>
            </a:r>
            <a:r>
              <a:rPr lang="en-US" dirty="0" smtClean="0"/>
              <a:t>( mod </a:t>
            </a:r>
            <a:r>
              <a:rPr lang="en-US" dirty="0" smtClean="0">
                <a:latin typeface="Cambria Math" pitchFamily="18" charset="0"/>
                <a:ea typeface="Cambria Math" pitchFamily="18" charset="0"/>
              </a:rPr>
              <a:t>5</a:t>
            </a:r>
            <a:r>
              <a:rPr lang="en-US" dirty="0" smtClean="0"/>
              <a:t>), </a:t>
            </a:r>
            <a:r>
              <a:rPr lang="en-US" i="1" dirty="0" smtClean="0"/>
              <a:t>x </a:t>
            </a:r>
            <a:r>
              <a:rPr lang="en-US" dirty="0" smtClean="0">
                <a:latin typeface="Cambria Math"/>
                <a:ea typeface="Cambria Math"/>
              </a:rPr>
              <a:t>≡</a:t>
            </a:r>
            <a:r>
              <a:rPr lang="en-US" dirty="0" smtClean="0"/>
              <a:t> </a:t>
            </a:r>
            <a:r>
              <a:rPr lang="en-US" dirty="0" smtClean="0">
                <a:latin typeface="Cambria Math" pitchFamily="18" charset="0"/>
                <a:ea typeface="Cambria Math" pitchFamily="18" charset="0"/>
              </a:rPr>
              <a:t>2 </a:t>
            </a:r>
            <a:r>
              <a:rPr lang="en-US" dirty="0" smtClean="0"/>
              <a:t>( mod </a:t>
            </a:r>
            <a:r>
              <a:rPr lang="en-US" dirty="0" smtClean="0">
                <a:latin typeface="Cambria Math" pitchFamily="18" charset="0"/>
                <a:ea typeface="Cambria Math" pitchFamily="18" charset="0"/>
              </a:rPr>
              <a:t>7</a:t>
            </a:r>
            <a:r>
              <a:rPr lang="en-US" dirty="0" smtClean="0"/>
              <a:t>).</a:t>
            </a:r>
          </a:p>
          <a:p>
            <a:pPr lvl="1"/>
            <a:r>
              <a:rPr lang="en-US" dirty="0" smtClean="0"/>
              <a:t>Let </a:t>
            </a:r>
            <a:r>
              <a:rPr lang="en-US" i="1" dirty="0" smtClean="0"/>
              <a:t>m</a:t>
            </a:r>
            <a:r>
              <a:rPr lang="en-US" dirty="0" smtClean="0"/>
              <a:t> = </a:t>
            </a:r>
            <a:r>
              <a:rPr lang="en-US" dirty="0" smtClean="0">
                <a:latin typeface="Cambria Math" pitchFamily="18" charset="0"/>
                <a:ea typeface="Cambria Math" pitchFamily="18" charset="0"/>
              </a:rPr>
              <a:t>3</a:t>
            </a:r>
            <a:r>
              <a:rPr lang="en-US" dirty="0" smtClean="0">
                <a:latin typeface="Cambria Math"/>
                <a:ea typeface="Cambria Math"/>
              </a:rPr>
              <a:t>∙</a:t>
            </a:r>
            <a:r>
              <a:rPr lang="en-US" dirty="0" smtClean="0">
                <a:latin typeface="Cambria Math" pitchFamily="18" charset="0"/>
                <a:ea typeface="Cambria Math" pitchFamily="18" charset="0"/>
              </a:rPr>
              <a:t> 5</a:t>
            </a:r>
            <a:r>
              <a:rPr lang="en-US" dirty="0" smtClean="0">
                <a:latin typeface="Cambria Math"/>
                <a:ea typeface="Cambria Math"/>
              </a:rPr>
              <a:t> ∙</a:t>
            </a:r>
            <a:r>
              <a:rPr lang="en-US" dirty="0" smtClean="0">
                <a:latin typeface="Cambria Math" pitchFamily="18" charset="0"/>
                <a:ea typeface="Cambria Math" pitchFamily="18" charset="0"/>
              </a:rPr>
              <a:t> 7  </a:t>
            </a:r>
            <a:r>
              <a:rPr lang="en-US" dirty="0" smtClean="0"/>
              <a:t>= </a:t>
            </a:r>
            <a:r>
              <a:rPr lang="en-US" dirty="0" smtClean="0">
                <a:latin typeface="Cambria Math" pitchFamily="18" charset="0"/>
                <a:ea typeface="Cambria Math" pitchFamily="18" charset="0"/>
              </a:rPr>
              <a:t>105</a:t>
            </a:r>
            <a:r>
              <a:rPr lang="en-US" dirty="0" smtClean="0"/>
              <a:t>, </a:t>
            </a:r>
            <a:r>
              <a:rPr lang="en-US" i="1" dirty="0" smtClean="0"/>
              <a:t>M</a:t>
            </a:r>
            <a:r>
              <a:rPr lang="en-US" baseline="-25000" dirty="0" smtClean="0">
                <a:latin typeface="Cambria Math" pitchFamily="18" charset="0"/>
                <a:ea typeface="Cambria Math" pitchFamily="18" charset="0"/>
              </a:rPr>
              <a:t>1  </a:t>
            </a:r>
            <a:r>
              <a:rPr lang="en-US" dirty="0" smtClean="0">
                <a:latin typeface="Cambria Math" pitchFamily="18" charset="0"/>
                <a:ea typeface="Cambria Math" pitchFamily="18" charset="0"/>
              </a:rPr>
              <a:t> = </a:t>
            </a:r>
            <a:r>
              <a:rPr lang="en-US" i="1" dirty="0" smtClean="0">
                <a:latin typeface="Cambria Math" pitchFamily="18" charset="0"/>
                <a:ea typeface="Cambria Math" pitchFamily="18" charset="0"/>
              </a:rPr>
              <a:t>m</a:t>
            </a:r>
            <a:r>
              <a:rPr lang="en-US" dirty="0" smtClean="0">
                <a:latin typeface="Cambria Math" pitchFamily="18" charset="0"/>
                <a:ea typeface="Cambria Math" pitchFamily="18" charset="0"/>
              </a:rPr>
              <a:t>/3 = 35,</a:t>
            </a:r>
            <a:r>
              <a:rPr lang="en-US" dirty="0" smtClean="0"/>
              <a:t> </a:t>
            </a:r>
            <a:r>
              <a:rPr lang="en-US" i="1" dirty="0" smtClean="0"/>
              <a:t>M</a:t>
            </a:r>
            <a:r>
              <a:rPr lang="en-US" baseline="-25000" dirty="0" smtClean="0">
                <a:latin typeface="Cambria Math" pitchFamily="18" charset="0"/>
                <a:ea typeface="Cambria Math" pitchFamily="18" charset="0"/>
              </a:rPr>
              <a:t>3  </a:t>
            </a:r>
            <a:r>
              <a:rPr lang="en-US" dirty="0" smtClean="0">
                <a:latin typeface="Cambria Math" pitchFamily="18" charset="0"/>
                <a:ea typeface="Cambria Math" pitchFamily="18" charset="0"/>
              </a:rPr>
              <a:t> = </a:t>
            </a:r>
            <a:r>
              <a:rPr lang="en-US" i="1" dirty="0" smtClean="0">
                <a:latin typeface="Cambria Math" pitchFamily="18" charset="0"/>
                <a:ea typeface="Cambria Math" pitchFamily="18" charset="0"/>
              </a:rPr>
              <a:t>m</a:t>
            </a:r>
            <a:r>
              <a:rPr lang="en-US" dirty="0" smtClean="0">
                <a:latin typeface="Cambria Math" pitchFamily="18" charset="0"/>
                <a:ea typeface="Cambria Math" pitchFamily="18" charset="0"/>
              </a:rPr>
              <a:t>/5 = 21,                     </a:t>
            </a:r>
            <a:r>
              <a:rPr lang="en-US" i="1" dirty="0" smtClean="0"/>
              <a:t>M</a:t>
            </a:r>
            <a:r>
              <a:rPr lang="en-US" baseline="-25000" dirty="0" smtClean="0">
                <a:latin typeface="Cambria Math" pitchFamily="18" charset="0"/>
                <a:ea typeface="Cambria Math" pitchFamily="18" charset="0"/>
              </a:rPr>
              <a:t>3  </a:t>
            </a:r>
            <a:r>
              <a:rPr lang="en-US" dirty="0" smtClean="0">
                <a:latin typeface="Cambria Math" pitchFamily="18" charset="0"/>
                <a:ea typeface="Cambria Math" pitchFamily="18" charset="0"/>
              </a:rPr>
              <a:t> = </a:t>
            </a:r>
            <a:r>
              <a:rPr lang="en-US" i="1" dirty="0" smtClean="0">
                <a:latin typeface="Cambria Math" pitchFamily="18" charset="0"/>
                <a:ea typeface="Cambria Math" pitchFamily="18" charset="0"/>
              </a:rPr>
              <a:t>m</a:t>
            </a:r>
            <a:r>
              <a:rPr lang="en-US" dirty="0" smtClean="0">
                <a:latin typeface="Cambria Math" pitchFamily="18" charset="0"/>
                <a:ea typeface="Cambria Math" pitchFamily="18" charset="0"/>
              </a:rPr>
              <a:t>/7 = 15.</a:t>
            </a:r>
          </a:p>
          <a:p>
            <a:pPr lvl="1"/>
            <a:r>
              <a:rPr lang="en-US" dirty="0" smtClean="0">
                <a:latin typeface="Cambria Math" pitchFamily="18" charset="0"/>
                <a:ea typeface="Cambria Math" pitchFamily="18" charset="0"/>
              </a:rPr>
              <a:t>We see that</a:t>
            </a:r>
          </a:p>
          <a:p>
            <a:pPr lvl="2"/>
            <a:r>
              <a:rPr lang="en-US" dirty="0" smtClean="0">
                <a:latin typeface="Cambria Math" pitchFamily="18" charset="0"/>
                <a:ea typeface="Cambria Math" pitchFamily="18" charset="0"/>
              </a:rPr>
              <a:t>2 is an inverse of </a:t>
            </a:r>
            <a:r>
              <a:rPr lang="en-US" i="1" dirty="0" smtClean="0"/>
              <a:t>M</a:t>
            </a:r>
            <a:r>
              <a:rPr lang="en-US" baseline="-25000" dirty="0" smtClean="0">
                <a:latin typeface="Cambria Math" pitchFamily="18" charset="0"/>
                <a:ea typeface="Cambria Math" pitchFamily="18" charset="0"/>
              </a:rPr>
              <a:t>1  </a:t>
            </a:r>
            <a:r>
              <a:rPr lang="en-US" dirty="0" smtClean="0">
                <a:latin typeface="Cambria Math" pitchFamily="18" charset="0"/>
                <a:ea typeface="Cambria Math" pitchFamily="18" charset="0"/>
              </a:rPr>
              <a:t> = 35 modulo 3 since 35</a:t>
            </a:r>
            <a:r>
              <a:rPr lang="en-US" dirty="0" smtClean="0">
                <a:latin typeface="Cambria Math"/>
                <a:ea typeface="Cambria Math"/>
              </a:rPr>
              <a:t> ∙</a:t>
            </a:r>
            <a:r>
              <a:rPr lang="en-US" dirty="0" smtClean="0">
                <a:latin typeface="Cambria Math" pitchFamily="18" charset="0"/>
                <a:ea typeface="Cambria Math" pitchFamily="18" charset="0"/>
              </a:rPr>
              <a:t> 2 </a:t>
            </a:r>
            <a:r>
              <a:rPr lang="en-US" dirty="0" smtClean="0">
                <a:latin typeface="Cambria Math"/>
                <a:ea typeface="Cambria Math"/>
              </a:rPr>
              <a:t>≡</a:t>
            </a:r>
            <a:r>
              <a:rPr lang="en-US" dirty="0" smtClean="0"/>
              <a:t> </a:t>
            </a:r>
            <a:r>
              <a:rPr lang="en-US" dirty="0" smtClean="0">
                <a:latin typeface="Cambria Math" pitchFamily="18" charset="0"/>
                <a:ea typeface="Cambria Math" pitchFamily="18" charset="0"/>
              </a:rPr>
              <a:t>2</a:t>
            </a:r>
            <a:r>
              <a:rPr lang="en-US" dirty="0" smtClean="0">
                <a:latin typeface="Cambria Math"/>
                <a:ea typeface="Cambria Math"/>
              </a:rPr>
              <a:t> ∙</a:t>
            </a:r>
            <a:r>
              <a:rPr lang="en-US" dirty="0" smtClean="0">
                <a:latin typeface="Cambria Math" pitchFamily="18" charset="0"/>
                <a:ea typeface="Cambria Math" pitchFamily="18" charset="0"/>
              </a:rPr>
              <a:t> 2</a:t>
            </a:r>
            <a:r>
              <a:rPr lang="en-US" dirty="0" smtClean="0">
                <a:latin typeface="Cambria Math"/>
                <a:ea typeface="Cambria Math"/>
              </a:rPr>
              <a:t> ≡</a:t>
            </a:r>
            <a:r>
              <a:rPr lang="en-US" dirty="0" smtClean="0"/>
              <a:t> </a:t>
            </a:r>
            <a:r>
              <a:rPr lang="en-US" dirty="0" smtClean="0">
                <a:latin typeface="Cambria Math" pitchFamily="18" charset="0"/>
                <a:ea typeface="Cambria Math" pitchFamily="18" charset="0"/>
              </a:rPr>
              <a:t>1</a:t>
            </a:r>
            <a:r>
              <a:rPr lang="en-US" dirty="0" smtClean="0"/>
              <a:t> (mod </a:t>
            </a:r>
            <a:r>
              <a:rPr lang="en-US" dirty="0" smtClean="0">
                <a:latin typeface="Cambria Math" pitchFamily="18" charset="0"/>
                <a:ea typeface="Cambria Math" pitchFamily="18" charset="0"/>
              </a:rPr>
              <a:t>3</a:t>
            </a:r>
            <a:r>
              <a:rPr lang="en-US" dirty="0" smtClean="0"/>
              <a:t>)</a:t>
            </a:r>
          </a:p>
          <a:p>
            <a:pPr lvl="2"/>
            <a:r>
              <a:rPr lang="en-US" dirty="0" smtClean="0">
                <a:latin typeface="Cambria Math" pitchFamily="18" charset="0"/>
                <a:ea typeface="Cambria Math" pitchFamily="18" charset="0"/>
              </a:rPr>
              <a:t>1 is an inverse of </a:t>
            </a:r>
            <a:r>
              <a:rPr lang="en-US" i="1" dirty="0" smtClean="0"/>
              <a:t>M</a:t>
            </a:r>
            <a:r>
              <a:rPr lang="en-US" baseline="-25000" dirty="0" smtClean="0">
                <a:latin typeface="Cambria Math" pitchFamily="18" charset="0"/>
                <a:ea typeface="Cambria Math" pitchFamily="18" charset="0"/>
              </a:rPr>
              <a:t>2  </a:t>
            </a:r>
            <a:r>
              <a:rPr lang="en-US" dirty="0" smtClean="0">
                <a:latin typeface="Cambria Math" pitchFamily="18" charset="0"/>
                <a:ea typeface="Cambria Math" pitchFamily="18" charset="0"/>
              </a:rPr>
              <a:t> = 21 modulo 5 since 21 </a:t>
            </a:r>
            <a:r>
              <a:rPr lang="en-US" dirty="0" smtClean="0">
                <a:latin typeface="Cambria Math"/>
                <a:ea typeface="Cambria Math"/>
              </a:rPr>
              <a:t>≡</a:t>
            </a:r>
            <a:r>
              <a:rPr lang="en-US" dirty="0" smtClean="0"/>
              <a:t>  </a:t>
            </a:r>
            <a:r>
              <a:rPr lang="en-US" dirty="0" smtClean="0">
                <a:latin typeface="Cambria Math" pitchFamily="18" charset="0"/>
                <a:ea typeface="Cambria Math" pitchFamily="18" charset="0"/>
              </a:rPr>
              <a:t>1</a:t>
            </a:r>
            <a:r>
              <a:rPr lang="en-US" dirty="0" smtClean="0"/>
              <a:t> (mod </a:t>
            </a:r>
            <a:r>
              <a:rPr lang="en-US" dirty="0" smtClean="0">
                <a:latin typeface="Cambria Math" pitchFamily="18" charset="0"/>
                <a:ea typeface="Cambria Math" pitchFamily="18" charset="0"/>
              </a:rPr>
              <a:t>5</a:t>
            </a:r>
            <a:r>
              <a:rPr lang="en-US" dirty="0" smtClean="0"/>
              <a:t>)</a:t>
            </a:r>
            <a:endParaRPr lang="en-US" dirty="0" smtClean="0">
              <a:latin typeface="Cambria Math" pitchFamily="18" charset="0"/>
              <a:ea typeface="Cambria Math" pitchFamily="18" charset="0"/>
            </a:endParaRPr>
          </a:p>
          <a:p>
            <a:pPr lvl="2"/>
            <a:r>
              <a:rPr lang="en-US" dirty="0" smtClean="0">
                <a:latin typeface="Cambria Math" pitchFamily="18" charset="0"/>
                <a:ea typeface="Cambria Math" pitchFamily="18" charset="0"/>
              </a:rPr>
              <a:t>1 is an inverse of </a:t>
            </a:r>
            <a:r>
              <a:rPr lang="en-US" i="1" dirty="0" smtClean="0"/>
              <a:t>M</a:t>
            </a:r>
            <a:r>
              <a:rPr lang="en-US" baseline="-25000" dirty="0" smtClean="0">
                <a:latin typeface="Cambria Math" pitchFamily="18" charset="0"/>
                <a:ea typeface="Cambria Math" pitchFamily="18" charset="0"/>
              </a:rPr>
              <a:t>3  </a:t>
            </a:r>
            <a:r>
              <a:rPr lang="en-US" dirty="0" smtClean="0">
                <a:latin typeface="Cambria Math" pitchFamily="18" charset="0"/>
                <a:ea typeface="Cambria Math" pitchFamily="18" charset="0"/>
              </a:rPr>
              <a:t> = 15 modulo 7 since 15</a:t>
            </a:r>
            <a:r>
              <a:rPr lang="en-US" dirty="0" smtClean="0">
                <a:latin typeface="Cambria Math"/>
                <a:ea typeface="Cambria Math"/>
              </a:rPr>
              <a:t> ≡</a:t>
            </a:r>
            <a:r>
              <a:rPr lang="en-US" dirty="0" smtClean="0"/>
              <a:t> </a:t>
            </a:r>
            <a:r>
              <a:rPr lang="en-US" dirty="0" smtClean="0">
                <a:latin typeface="Cambria Math" pitchFamily="18" charset="0"/>
                <a:ea typeface="Cambria Math" pitchFamily="18" charset="0"/>
              </a:rPr>
              <a:t>1</a:t>
            </a:r>
            <a:r>
              <a:rPr lang="en-US" dirty="0" smtClean="0"/>
              <a:t> (mod </a:t>
            </a:r>
            <a:r>
              <a:rPr lang="en-US" dirty="0" smtClean="0">
                <a:latin typeface="Cambria Math" pitchFamily="18" charset="0"/>
                <a:ea typeface="Cambria Math" pitchFamily="18" charset="0"/>
              </a:rPr>
              <a:t>7</a:t>
            </a:r>
            <a:r>
              <a:rPr lang="en-US" dirty="0" smtClean="0"/>
              <a:t>)</a:t>
            </a:r>
          </a:p>
          <a:p>
            <a:pPr lvl="1"/>
            <a:r>
              <a:rPr lang="en-US" dirty="0" smtClean="0">
                <a:latin typeface="Cambria Math" pitchFamily="18" charset="0"/>
                <a:ea typeface="Cambria Math" pitchFamily="18" charset="0"/>
              </a:rPr>
              <a:t>Hence, </a:t>
            </a:r>
          </a:p>
          <a:p>
            <a:pPr lvl="1">
              <a:buNone/>
            </a:pPr>
            <a:r>
              <a:rPr lang="en-US" i="1" dirty="0" smtClean="0">
                <a:latin typeface="Cambria Math" pitchFamily="18" charset="0"/>
                <a:ea typeface="Cambria Math" pitchFamily="18" charset="0"/>
              </a:rPr>
              <a:t>         </a:t>
            </a:r>
            <a:r>
              <a:rPr lang="en-US" i="1" dirty="0" smtClean="0"/>
              <a:t>x</a:t>
            </a:r>
            <a:r>
              <a:rPr lang="en-US" dirty="0" smtClean="0"/>
              <a:t> = </a:t>
            </a:r>
            <a:r>
              <a:rPr lang="en-US" i="1" dirty="0" smtClean="0"/>
              <a:t>a</a:t>
            </a:r>
            <a:r>
              <a:rPr lang="en-US" baseline="-25000" dirty="0" smtClean="0">
                <a:latin typeface="Cambria Math" pitchFamily="18" charset="0"/>
                <a:ea typeface="Cambria Math" pitchFamily="18" charset="0"/>
              </a:rPr>
              <a:t>1</a:t>
            </a:r>
            <a:r>
              <a:rPr lang="en-US" i="1" dirty="0" smtClean="0"/>
              <a:t>M</a:t>
            </a:r>
            <a:r>
              <a:rPr lang="en-US" baseline="-25000" dirty="0" smtClean="0">
                <a:latin typeface="Cambria Math" pitchFamily="18" charset="0"/>
                <a:ea typeface="Cambria Math" pitchFamily="18" charset="0"/>
              </a:rPr>
              <a:t>1</a:t>
            </a:r>
            <a:r>
              <a:rPr lang="en-US" i="1" dirty="0" smtClean="0"/>
              <a:t>y</a:t>
            </a:r>
            <a:r>
              <a:rPr lang="en-US" baseline="-25000" dirty="0" smtClean="0">
                <a:latin typeface="Cambria Math" pitchFamily="18" charset="0"/>
                <a:ea typeface="Cambria Math" pitchFamily="18" charset="0"/>
              </a:rPr>
              <a:t>1  </a:t>
            </a:r>
            <a:r>
              <a:rPr lang="en-US" dirty="0" smtClean="0">
                <a:latin typeface="Cambria Math" pitchFamily="18" charset="0"/>
                <a:ea typeface="Cambria Math" pitchFamily="18" charset="0"/>
              </a:rPr>
              <a:t>+ </a:t>
            </a:r>
            <a:r>
              <a:rPr lang="en-US" i="1" dirty="0" smtClean="0"/>
              <a:t>a</a:t>
            </a:r>
            <a:r>
              <a:rPr lang="en-US" baseline="-25000" dirty="0" smtClean="0">
                <a:latin typeface="Cambria Math" pitchFamily="18" charset="0"/>
                <a:ea typeface="Cambria Math" pitchFamily="18" charset="0"/>
              </a:rPr>
              <a:t>2</a:t>
            </a:r>
            <a:r>
              <a:rPr lang="en-US" i="1" dirty="0" smtClean="0"/>
              <a:t>M</a:t>
            </a:r>
            <a:r>
              <a:rPr lang="en-US" baseline="-25000" dirty="0" smtClean="0">
                <a:latin typeface="Cambria Math" pitchFamily="18" charset="0"/>
                <a:ea typeface="Cambria Math" pitchFamily="18" charset="0"/>
              </a:rPr>
              <a:t>2</a:t>
            </a:r>
            <a:r>
              <a:rPr lang="en-US" i="1" dirty="0" smtClean="0"/>
              <a:t>y</a:t>
            </a:r>
            <a:r>
              <a:rPr lang="en-US" baseline="-25000" dirty="0" smtClean="0">
                <a:latin typeface="Cambria Math" pitchFamily="18" charset="0"/>
                <a:ea typeface="Cambria Math" pitchFamily="18" charset="0"/>
              </a:rPr>
              <a:t>2</a:t>
            </a:r>
            <a:r>
              <a:rPr lang="en-US" dirty="0" smtClean="0">
                <a:latin typeface="Cambria Math" pitchFamily="18" charset="0"/>
                <a:ea typeface="Cambria Math" pitchFamily="18" charset="0"/>
              </a:rPr>
              <a:t>  +</a:t>
            </a:r>
            <a:r>
              <a:rPr lang="en-US" i="1" dirty="0" smtClean="0"/>
              <a:t> a</a:t>
            </a:r>
            <a:r>
              <a:rPr lang="en-US" baseline="-25000" dirty="0" smtClean="0">
                <a:latin typeface="Cambria Math" pitchFamily="18" charset="0"/>
                <a:ea typeface="Cambria Math" pitchFamily="18" charset="0"/>
              </a:rPr>
              <a:t>3</a:t>
            </a:r>
            <a:r>
              <a:rPr lang="en-US" i="1" dirty="0" smtClean="0"/>
              <a:t>M</a:t>
            </a:r>
            <a:r>
              <a:rPr lang="en-US" baseline="-25000" dirty="0" smtClean="0">
                <a:latin typeface="Cambria Math" pitchFamily="18" charset="0"/>
                <a:ea typeface="Cambria Math" pitchFamily="18" charset="0"/>
              </a:rPr>
              <a:t>3</a:t>
            </a:r>
            <a:r>
              <a:rPr lang="en-US" i="1" dirty="0" smtClean="0"/>
              <a:t>y</a:t>
            </a:r>
            <a:r>
              <a:rPr lang="en-US" baseline="-25000" dirty="0" smtClean="0">
                <a:latin typeface="Cambria Math" pitchFamily="18" charset="0"/>
                <a:ea typeface="Cambria Math" pitchFamily="18" charset="0"/>
              </a:rPr>
              <a:t>3 </a:t>
            </a:r>
            <a:endParaRPr lang="en-US" dirty="0" smtClean="0">
              <a:latin typeface="Cambria Math" pitchFamily="18" charset="0"/>
              <a:ea typeface="Cambria Math" pitchFamily="18" charset="0"/>
            </a:endParaRPr>
          </a:p>
          <a:p>
            <a:pPr lvl="1">
              <a:buNone/>
            </a:pPr>
            <a:r>
              <a:rPr lang="en-US" dirty="0" smtClean="0">
                <a:latin typeface="Cambria Math" pitchFamily="18" charset="0"/>
                <a:ea typeface="Cambria Math" pitchFamily="18" charset="0"/>
              </a:rPr>
              <a:t>           </a:t>
            </a:r>
            <a:r>
              <a:rPr lang="en-US" dirty="0" smtClean="0">
                <a:ea typeface="Cambria Math" pitchFamily="18" charset="0"/>
              </a:rPr>
              <a:t>= </a:t>
            </a:r>
            <a:r>
              <a:rPr lang="en-US" dirty="0" smtClean="0">
                <a:latin typeface="Cambria Math" pitchFamily="18" charset="0"/>
                <a:ea typeface="Cambria Math" pitchFamily="18" charset="0"/>
              </a:rPr>
              <a:t>2 </a:t>
            </a:r>
            <a:r>
              <a:rPr lang="en-US" dirty="0" smtClean="0">
                <a:latin typeface="Cambria Math"/>
                <a:ea typeface="Cambria Math"/>
              </a:rPr>
              <a:t>∙ </a:t>
            </a:r>
            <a:r>
              <a:rPr lang="en-US" dirty="0" smtClean="0">
                <a:latin typeface="Cambria Math" pitchFamily="18" charset="0"/>
                <a:ea typeface="Cambria Math" pitchFamily="18" charset="0"/>
              </a:rPr>
              <a:t>35</a:t>
            </a:r>
            <a:r>
              <a:rPr lang="en-US" dirty="0" smtClean="0">
                <a:latin typeface="Cambria Math"/>
                <a:ea typeface="Cambria Math"/>
              </a:rPr>
              <a:t> ∙</a:t>
            </a:r>
            <a:r>
              <a:rPr lang="en-US" dirty="0" smtClean="0">
                <a:latin typeface="Cambria Math" pitchFamily="18" charset="0"/>
                <a:ea typeface="Cambria Math" pitchFamily="18" charset="0"/>
              </a:rPr>
              <a:t> 2 + 3 </a:t>
            </a:r>
            <a:r>
              <a:rPr lang="en-US" dirty="0" smtClean="0">
                <a:latin typeface="Cambria Math"/>
                <a:ea typeface="Cambria Math"/>
              </a:rPr>
              <a:t>∙ </a:t>
            </a:r>
            <a:r>
              <a:rPr lang="en-US" dirty="0" smtClean="0">
                <a:latin typeface="Cambria Math" pitchFamily="18" charset="0"/>
                <a:ea typeface="Cambria Math" pitchFamily="18" charset="0"/>
              </a:rPr>
              <a:t>21</a:t>
            </a:r>
            <a:r>
              <a:rPr lang="en-US" dirty="0" smtClean="0">
                <a:latin typeface="Cambria Math"/>
                <a:ea typeface="Cambria Math"/>
              </a:rPr>
              <a:t> ∙</a:t>
            </a:r>
            <a:r>
              <a:rPr lang="en-US" dirty="0" smtClean="0">
                <a:latin typeface="Cambria Math" pitchFamily="18" charset="0"/>
                <a:ea typeface="Cambria Math" pitchFamily="18" charset="0"/>
              </a:rPr>
              <a:t> 1  + 2 </a:t>
            </a:r>
            <a:r>
              <a:rPr lang="en-US" dirty="0" smtClean="0">
                <a:latin typeface="Cambria Math"/>
                <a:ea typeface="Cambria Math"/>
              </a:rPr>
              <a:t>∙ </a:t>
            </a:r>
            <a:r>
              <a:rPr lang="en-US" dirty="0" smtClean="0">
                <a:latin typeface="Cambria Math" pitchFamily="18" charset="0"/>
                <a:ea typeface="Cambria Math" pitchFamily="18" charset="0"/>
              </a:rPr>
              <a:t>15</a:t>
            </a:r>
            <a:r>
              <a:rPr lang="en-US" dirty="0" smtClean="0">
                <a:latin typeface="Cambria Math"/>
                <a:ea typeface="Cambria Math"/>
              </a:rPr>
              <a:t> ∙</a:t>
            </a:r>
            <a:r>
              <a:rPr lang="en-US" dirty="0" smtClean="0">
                <a:latin typeface="Cambria Math" pitchFamily="18" charset="0"/>
                <a:ea typeface="Cambria Math" pitchFamily="18" charset="0"/>
              </a:rPr>
              <a:t> 1  = 233</a:t>
            </a:r>
            <a:r>
              <a:rPr lang="en-US" dirty="0" smtClean="0">
                <a:latin typeface="Cambria Math"/>
                <a:ea typeface="Cambria Math"/>
              </a:rPr>
              <a:t> ≡ 23 (mod 105)</a:t>
            </a:r>
          </a:p>
          <a:p>
            <a:pPr lvl="1">
              <a:buNone/>
            </a:pPr>
            <a:endParaRPr lang="en-US" dirty="0" smtClean="0">
              <a:ea typeface="Cambria Math" pitchFamily="18" charset="0"/>
            </a:endParaRPr>
          </a:p>
          <a:p>
            <a:pPr lvl="1"/>
            <a:r>
              <a:rPr lang="en-US" dirty="0" smtClean="0">
                <a:latin typeface="Cambria Math" pitchFamily="18" charset="0"/>
                <a:ea typeface="Cambria Math" pitchFamily="18" charset="0"/>
              </a:rPr>
              <a:t>We have shown that 23 is the smallest positive integer that is a simultaneous solution. Check it!</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 Substitution</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We can also solve systems of linear </a:t>
            </a:r>
            <a:r>
              <a:rPr lang="en-US" dirty="0" err="1" smtClean="0"/>
              <a:t>congruences</a:t>
            </a:r>
            <a:r>
              <a:rPr lang="en-US" dirty="0" smtClean="0"/>
              <a:t> with </a:t>
            </a:r>
            <a:r>
              <a:rPr lang="en-US" dirty="0" err="1" smtClean="0"/>
              <a:t>pairwise</a:t>
            </a:r>
            <a:r>
              <a:rPr lang="en-US" dirty="0" smtClean="0"/>
              <a:t> relatively prime </a:t>
            </a:r>
            <a:r>
              <a:rPr lang="en-US" dirty="0" err="1" smtClean="0"/>
              <a:t>moduli</a:t>
            </a:r>
            <a:r>
              <a:rPr lang="en-US" dirty="0" smtClean="0"/>
              <a:t> by rewriting a  </a:t>
            </a:r>
            <a:r>
              <a:rPr lang="en-US" dirty="0" err="1" smtClean="0"/>
              <a:t>congruences</a:t>
            </a:r>
            <a:r>
              <a:rPr lang="en-US" dirty="0" smtClean="0"/>
              <a:t> as  an equality using Theorem 4 in Section 4.1, substituting the value for the variable into another congruence, and continuing the process until we have worked through all the </a:t>
            </a:r>
            <a:r>
              <a:rPr lang="en-US" dirty="0" err="1" smtClean="0"/>
              <a:t>congruences</a:t>
            </a:r>
            <a:r>
              <a:rPr lang="en-US" dirty="0" smtClean="0"/>
              <a:t>. This method is known as </a:t>
            </a:r>
            <a:r>
              <a:rPr lang="en-US" i="1" dirty="0" smtClean="0"/>
              <a:t>back substitution</a:t>
            </a:r>
            <a:r>
              <a:rPr lang="en-US" dirty="0" smtClean="0"/>
              <a:t>.</a:t>
            </a:r>
          </a:p>
          <a:p>
            <a:pPr>
              <a:buNone/>
            </a:pPr>
            <a:r>
              <a:rPr lang="en-US" b="1" dirty="0" smtClean="0"/>
              <a:t>      Example</a:t>
            </a:r>
            <a:r>
              <a:rPr lang="en-US" dirty="0" smtClean="0"/>
              <a:t>: Use the method of back substitution to find all integers </a:t>
            </a:r>
            <a:r>
              <a:rPr lang="en-US" i="1" dirty="0" smtClean="0"/>
              <a:t>x</a:t>
            </a:r>
            <a:r>
              <a:rPr lang="en-US" dirty="0" smtClean="0"/>
              <a:t> such that </a:t>
            </a:r>
            <a:r>
              <a:rPr lang="en-US" i="1" dirty="0" smtClean="0"/>
              <a:t>x </a:t>
            </a:r>
            <a:r>
              <a:rPr lang="en-US" dirty="0" smtClean="0">
                <a:latin typeface="Cambria Math"/>
                <a:ea typeface="Cambria Math"/>
              </a:rPr>
              <a:t>≡ 1 (mod </a:t>
            </a:r>
            <a:r>
              <a:rPr lang="en-US" dirty="0" smtClean="0">
                <a:latin typeface="Cambria Math" pitchFamily="18" charset="0"/>
                <a:ea typeface="Cambria Math" pitchFamily="18" charset="0"/>
              </a:rPr>
              <a:t>5</a:t>
            </a:r>
            <a:r>
              <a:rPr lang="en-US" dirty="0" smtClean="0">
                <a:latin typeface="Cambria Math"/>
                <a:ea typeface="Cambria Math"/>
              </a:rPr>
              <a:t>),</a:t>
            </a:r>
            <a:r>
              <a:rPr lang="en-US" i="1" dirty="0" smtClean="0"/>
              <a:t> x </a:t>
            </a:r>
            <a:r>
              <a:rPr lang="en-US" dirty="0" smtClean="0">
                <a:latin typeface="Cambria Math"/>
                <a:ea typeface="Cambria Math"/>
              </a:rPr>
              <a:t>≡ 2 (mod </a:t>
            </a:r>
            <a:r>
              <a:rPr lang="en-US" dirty="0" smtClean="0">
                <a:ea typeface="Cambria Math"/>
              </a:rPr>
              <a:t>6</a:t>
            </a:r>
            <a:r>
              <a:rPr lang="en-US" dirty="0" smtClean="0">
                <a:latin typeface="Cambria Math"/>
                <a:ea typeface="Cambria Math"/>
              </a:rPr>
              <a:t>), and </a:t>
            </a:r>
            <a:r>
              <a:rPr lang="en-US" i="1" dirty="0" smtClean="0"/>
              <a:t>x </a:t>
            </a:r>
            <a:r>
              <a:rPr lang="en-US" dirty="0" smtClean="0">
                <a:latin typeface="Cambria Math"/>
                <a:ea typeface="Cambria Math"/>
              </a:rPr>
              <a:t>≡ 3 (mod </a:t>
            </a:r>
            <a:r>
              <a:rPr lang="en-US" dirty="0" smtClean="0">
                <a:latin typeface="Cambria Math" pitchFamily="18" charset="0"/>
                <a:ea typeface="Cambria Math" pitchFamily="18" charset="0"/>
              </a:rPr>
              <a:t>7</a:t>
            </a:r>
            <a:r>
              <a:rPr lang="en-US" dirty="0" smtClean="0">
                <a:latin typeface="Cambria Math"/>
                <a:ea typeface="Cambria Math"/>
              </a:rPr>
              <a:t>).</a:t>
            </a:r>
          </a:p>
          <a:p>
            <a:pPr>
              <a:buNone/>
            </a:pPr>
            <a:r>
              <a:rPr lang="en-US" b="1" dirty="0" smtClean="0">
                <a:latin typeface="Cambria Math"/>
                <a:ea typeface="Cambria Math"/>
              </a:rPr>
              <a:t>      Solution</a:t>
            </a:r>
            <a:r>
              <a:rPr lang="en-US" dirty="0" smtClean="0">
                <a:latin typeface="Cambria Math"/>
                <a:ea typeface="Cambria Math"/>
              </a:rPr>
              <a:t>: By Theorem 4 in Section 4.1, the first congruence can be rewritten as </a:t>
            </a:r>
            <a:r>
              <a:rPr lang="en-US" i="1" dirty="0" smtClean="0">
                <a:ea typeface="Cambria Math"/>
              </a:rPr>
              <a:t>x</a:t>
            </a:r>
            <a:r>
              <a:rPr lang="en-US" i="1" dirty="0" smtClean="0">
                <a:latin typeface="Cambria Math"/>
                <a:ea typeface="Cambria Math"/>
              </a:rPr>
              <a:t> </a:t>
            </a:r>
            <a:r>
              <a:rPr lang="en-US" dirty="0" smtClean="0">
                <a:latin typeface="Cambria Math"/>
                <a:ea typeface="Cambria Math"/>
              </a:rPr>
              <a:t>= 5</a:t>
            </a:r>
            <a:r>
              <a:rPr lang="en-US" i="1" dirty="0" smtClean="0">
                <a:ea typeface="Cambria Math"/>
              </a:rPr>
              <a:t>t</a:t>
            </a:r>
            <a:r>
              <a:rPr lang="en-US" dirty="0" smtClean="0">
                <a:latin typeface="Cambria Math"/>
                <a:ea typeface="Cambria Math"/>
              </a:rPr>
              <a:t> +1, where </a:t>
            </a:r>
            <a:r>
              <a:rPr lang="en-US" i="1" dirty="0" smtClean="0">
                <a:ea typeface="Cambria Math"/>
              </a:rPr>
              <a:t>t</a:t>
            </a:r>
            <a:r>
              <a:rPr lang="en-US" dirty="0" smtClean="0">
                <a:latin typeface="Cambria Math"/>
                <a:ea typeface="Cambria Math"/>
              </a:rPr>
              <a:t> is an integer. </a:t>
            </a:r>
          </a:p>
          <a:p>
            <a:pPr lvl="1"/>
            <a:r>
              <a:rPr lang="en-US" dirty="0" smtClean="0">
                <a:latin typeface="Cambria Math"/>
                <a:ea typeface="Cambria Math"/>
              </a:rPr>
              <a:t>Substituting into the second congruence yields  5</a:t>
            </a:r>
            <a:r>
              <a:rPr lang="en-US" i="1" dirty="0" smtClean="0">
                <a:ea typeface="Cambria Math"/>
              </a:rPr>
              <a:t>t</a:t>
            </a:r>
            <a:r>
              <a:rPr lang="en-US" dirty="0" smtClean="0">
                <a:latin typeface="Cambria Math"/>
                <a:ea typeface="Cambria Math"/>
              </a:rPr>
              <a:t> +1 ≡ 2 (mod </a:t>
            </a:r>
            <a:r>
              <a:rPr lang="en-US" dirty="0" smtClean="0">
                <a:ea typeface="Cambria Math"/>
              </a:rPr>
              <a:t>6</a:t>
            </a:r>
            <a:r>
              <a:rPr lang="en-US" dirty="0" smtClean="0">
                <a:latin typeface="Cambria Math"/>
                <a:ea typeface="Cambria Math"/>
              </a:rPr>
              <a:t>). </a:t>
            </a:r>
          </a:p>
          <a:p>
            <a:pPr lvl="1"/>
            <a:r>
              <a:rPr lang="en-US" dirty="0" smtClean="0">
                <a:latin typeface="Cambria Math"/>
                <a:ea typeface="Cambria Math"/>
              </a:rPr>
              <a:t>Solving this tells us that  </a:t>
            </a:r>
            <a:r>
              <a:rPr lang="en-US" i="1" dirty="0" smtClean="0">
                <a:ea typeface="Cambria Math"/>
              </a:rPr>
              <a:t>t </a:t>
            </a:r>
            <a:r>
              <a:rPr lang="en-US" dirty="0" smtClean="0">
                <a:latin typeface="Cambria Math"/>
                <a:ea typeface="Cambria Math"/>
              </a:rPr>
              <a:t>≡ 5 (mod </a:t>
            </a:r>
            <a:r>
              <a:rPr lang="en-US" dirty="0" smtClean="0">
                <a:ea typeface="Cambria Math"/>
              </a:rPr>
              <a:t>6</a:t>
            </a:r>
            <a:r>
              <a:rPr lang="en-US" dirty="0" smtClean="0">
                <a:latin typeface="Cambria Math"/>
                <a:ea typeface="Cambria Math"/>
              </a:rPr>
              <a:t>). </a:t>
            </a:r>
          </a:p>
          <a:p>
            <a:pPr lvl="1"/>
            <a:r>
              <a:rPr lang="en-US" dirty="0" smtClean="0">
                <a:latin typeface="Cambria Math"/>
                <a:ea typeface="Cambria Math"/>
              </a:rPr>
              <a:t>Using Theorem 4 again gives </a:t>
            </a:r>
            <a:r>
              <a:rPr lang="en-US" i="1" dirty="0" smtClean="0">
                <a:ea typeface="Cambria Math"/>
              </a:rPr>
              <a:t>t</a:t>
            </a:r>
            <a:r>
              <a:rPr lang="en-US" dirty="0" smtClean="0">
                <a:latin typeface="Cambria Math"/>
                <a:ea typeface="Cambria Math"/>
              </a:rPr>
              <a:t> = 6</a:t>
            </a:r>
            <a:r>
              <a:rPr lang="en-US" i="1" dirty="0" smtClean="0">
                <a:ea typeface="Cambria Math"/>
              </a:rPr>
              <a:t>u</a:t>
            </a:r>
            <a:r>
              <a:rPr lang="en-US" dirty="0" smtClean="0">
                <a:latin typeface="Cambria Math"/>
                <a:ea typeface="Cambria Math"/>
              </a:rPr>
              <a:t> + 5 where </a:t>
            </a:r>
            <a:r>
              <a:rPr lang="en-US" i="1" dirty="0" smtClean="0">
                <a:ea typeface="Cambria Math"/>
              </a:rPr>
              <a:t>u</a:t>
            </a:r>
            <a:r>
              <a:rPr lang="en-US" dirty="0" smtClean="0">
                <a:latin typeface="Cambria Math"/>
                <a:ea typeface="Cambria Math"/>
              </a:rPr>
              <a:t> is an integer. </a:t>
            </a:r>
          </a:p>
          <a:p>
            <a:pPr lvl="1"/>
            <a:r>
              <a:rPr lang="en-US" dirty="0" smtClean="0">
                <a:latin typeface="Cambria Math"/>
                <a:ea typeface="Cambria Math"/>
              </a:rPr>
              <a:t>Substituting this back into </a:t>
            </a:r>
            <a:r>
              <a:rPr lang="en-US" i="1" dirty="0" smtClean="0">
                <a:ea typeface="Cambria Math"/>
              </a:rPr>
              <a:t>x</a:t>
            </a:r>
            <a:r>
              <a:rPr lang="en-US" i="1" dirty="0" smtClean="0">
                <a:latin typeface="Cambria Math"/>
                <a:ea typeface="Cambria Math"/>
              </a:rPr>
              <a:t> </a:t>
            </a:r>
            <a:r>
              <a:rPr lang="en-US" dirty="0" smtClean="0">
                <a:latin typeface="Cambria Math"/>
                <a:ea typeface="Cambria Math"/>
              </a:rPr>
              <a:t>= 5</a:t>
            </a:r>
            <a:r>
              <a:rPr lang="en-US" i="1" dirty="0" smtClean="0">
                <a:ea typeface="Cambria Math"/>
              </a:rPr>
              <a:t>t</a:t>
            </a:r>
            <a:r>
              <a:rPr lang="en-US" dirty="0" smtClean="0">
                <a:latin typeface="Cambria Math"/>
                <a:ea typeface="Cambria Math"/>
              </a:rPr>
              <a:t> +1,  gives </a:t>
            </a:r>
            <a:r>
              <a:rPr lang="en-US" i="1" dirty="0" smtClean="0">
                <a:ea typeface="Cambria Math"/>
              </a:rPr>
              <a:t>x</a:t>
            </a:r>
            <a:r>
              <a:rPr lang="en-US" i="1" dirty="0" smtClean="0">
                <a:latin typeface="Cambria Math"/>
                <a:ea typeface="Cambria Math"/>
              </a:rPr>
              <a:t> </a:t>
            </a:r>
            <a:r>
              <a:rPr lang="en-US" dirty="0" smtClean="0">
                <a:latin typeface="Cambria Math"/>
                <a:ea typeface="Cambria Math"/>
              </a:rPr>
              <a:t>= 5</a:t>
            </a:r>
            <a:r>
              <a:rPr lang="en-US" dirty="0" smtClean="0">
                <a:ea typeface="Cambria Math"/>
              </a:rPr>
              <a:t>(</a:t>
            </a:r>
            <a:r>
              <a:rPr lang="en-US" dirty="0" smtClean="0">
                <a:latin typeface="Cambria Math"/>
                <a:ea typeface="Cambria Math"/>
              </a:rPr>
              <a:t>6</a:t>
            </a:r>
            <a:r>
              <a:rPr lang="en-US" i="1" dirty="0" smtClean="0">
                <a:ea typeface="Cambria Math"/>
              </a:rPr>
              <a:t>u</a:t>
            </a:r>
            <a:r>
              <a:rPr lang="en-US" dirty="0" smtClean="0">
                <a:latin typeface="Cambria Math"/>
                <a:ea typeface="Cambria Math"/>
              </a:rPr>
              <a:t> + 5</a:t>
            </a:r>
            <a:r>
              <a:rPr lang="en-US" dirty="0" smtClean="0">
                <a:ea typeface="Cambria Math"/>
              </a:rPr>
              <a:t>)</a:t>
            </a:r>
            <a:r>
              <a:rPr lang="en-US" dirty="0" smtClean="0">
                <a:latin typeface="Cambria Math"/>
                <a:ea typeface="Cambria Math"/>
              </a:rPr>
              <a:t> +1 = 30</a:t>
            </a:r>
            <a:r>
              <a:rPr lang="en-US" i="1" dirty="0" smtClean="0">
                <a:ea typeface="Cambria Math"/>
              </a:rPr>
              <a:t>u</a:t>
            </a:r>
            <a:r>
              <a:rPr lang="en-US" dirty="0" smtClean="0">
                <a:latin typeface="Cambria Math"/>
                <a:ea typeface="Cambria Math"/>
              </a:rPr>
              <a:t> + 26.</a:t>
            </a:r>
          </a:p>
          <a:p>
            <a:pPr lvl="1"/>
            <a:r>
              <a:rPr lang="en-US" dirty="0" smtClean="0">
                <a:latin typeface="Cambria Math"/>
                <a:ea typeface="Cambria Math"/>
              </a:rPr>
              <a:t>Inserting this into the third equation gives 30</a:t>
            </a:r>
            <a:r>
              <a:rPr lang="en-US" i="1" dirty="0" smtClean="0">
                <a:ea typeface="Cambria Math"/>
              </a:rPr>
              <a:t>u</a:t>
            </a:r>
            <a:r>
              <a:rPr lang="en-US" dirty="0" smtClean="0">
                <a:latin typeface="Cambria Math"/>
                <a:ea typeface="Cambria Math"/>
              </a:rPr>
              <a:t> + 26 ≡ 3 (mod </a:t>
            </a:r>
            <a:r>
              <a:rPr lang="en-US" dirty="0" smtClean="0">
                <a:latin typeface="Cambria Math" pitchFamily="18" charset="0"/>
                <a:ea typeface="Cambria Math" pitchFamily="18" charset="0"/>
              </a:rPr>
              <a:t>7</a:t>
            </a:r>
            <a:r>
              <a:rPr lang="en-US" dirty="0" smtClean="0">
                <a:latin typeface="Cambria Math"/>
                <a:ea typeface="Cambria Math"/>
              </a:rPr>
              <a:t>).</a:t>
            </a:r>
          </a:p>
          <a:p>
            <a:pPr lvl="1"/>
            <a:r>
              <a:rPr lang="en-US" dirty="0" smtClean="0">
                <a:latin typeface="Cambria Math"/>
                <a:ea typeface="Cambria Math"/>
              </a:rPr>
              <a:t>Solving this congruence tells us that </a:t>
            </a:r>
            <a:r>
              <a:rPr lang="en-US" i="1" dirty="0" smtClean="0">
                <a:ea typeface="Cambria Math"/>
              </a:rPr>
              <a:t>u</a:t>
            </a:r>
            <a:r>
              <a:rPr lang="en-US" dirty="0" smtClean="0">
                <a:latin typeface="Cambria Math"/>
                <a:ea typeface="Cambria Math"/>
              </a:rPr>
              <a:t> ≡ 6 (mod </a:t>
            </a:r>
            <a:r>
              <a:rPr lang="en-US" dirty="0" smtClean="0">
                <a:latin typeface="Cambria Math" pitchFamily="18" charset="0"/>
                <a:ea typeface="Cambria Math" pitchFamily="18" charset="0"/>
              </a:rPr>
              <a:t>7</a:t>
            </a:r>
            <a:r>
              <a:rPr lang="en-US" dirty="0" smtClean="0">
                <a:latin typeface="Cambria Math"/>
                <a:ea typeface="Cambria Math"/>
              </a:rPr>
              <a:t>).</a:t>
            </a:r>
          </a:p>
          <a:p>
            <a:pPr lvl="1"/>
            <a:r>
              <a:rPr lang="en-US" dirty="0" smtClean="0">
                <a:latin typeface="Cambria Math"/>
                <a:ea typeface="Cambria Math"/>
              </a:rPr>
              <a:t>By Theorem 4, </a:t>
            </a:r>
            <a:r>
              <a:rPr lang="en-US" i="1" dirty="0" smtClean="0">
                <a:ea typeface="Cambria Math"/>
              </a:rPr>
              <a:t>u</a:t>
            </a:r>
            <a:r>
              <a:rPr lang="en-US" dirty="0" smtClean="0">
                <a:latin typeface="Cambria Math"/>
                <a:ea typeface="Cambria Math"/>
              </a:rPr>
              <a:t> = 7</a:t>
            </a:r>
            <a:r>
              <a:rPr lang="en-US" i="1" dirty="0" smtClean="0">
                <a:ea typeface="Cambria Math"/>
              </a:rPr>
              <a:t>v</a:t>
            </a:r>
            <a:r>
              <a:rPr lang="en-US" dirty="0" smtClean="0">
                <a:latin typeface="Cambria Math"/>
                <a:ea typeface="Cambria Math"/>
              </a:rPr>
              <a:t> + 6, where </a:t>
            </a:r>
            <a:r>
              <a:rPr lang="en-US" i="1" dirty="0" smtClean="0">
                <a:ea typeface="Cambria Math"/>
              </a:rPr>
              <a:t>v</a:t>
            </a:r>
            <a:r>
              <a:rPr lang="en-US" dirty="0" smtClean="0">
                <a:latin typeface="Cambria Math"/>
                <a:ea typeface="Cambria Math"/>
              </a:rPr>
              <a:t> is an integer.</a:t>
            </a:r>
          </a:p>
          <a:p>
            <a:pPr lvl="1"/>
            <a:r>
              <a:rPr lang="en-US" dirty="0" smtClean="0">
                <a:latin typeface="Cambria Math"/>
                <a:ea typeface="Cambria Math"/>
              </a:rPr>
              <a:t>Substituting this expression for </a:t>
            </a:r>
            <a:r>
              <a:rPr lang="en-US" i="1" dirty="0" smtClean="0">
                <a:ea typeface="Cambria Math"/>
              </a:rPr>
              <a:t>u</a:t>
            </a:r>
            <a:r>
              <a:rPr lang="en-US" dirty="0" smtClean="0">
                <a:latin typeface="Cambria Math"/>
                <a:ea typeface="Cambria Math"/>
              </a:rPr>
              <a:t> into </a:t>
            </a:r>
            <a:r>
              <a:rPr lang="en-US" i="1" dirty="0" smtClean="0">
                <a:ea typeface="Cambria Math"/>
              </a:rPr>
              <a:t>x</a:t>
            </a:r>
            <a:r>
              <a:rPr lang="en-US" i="1" dirty="0" smtClean="0">
                <a:latin typeface="Cambria Math"/>
                <a:ea typeface="Cambria Math"/>
              </a:rPr>
              <a:t>  </a:t>
            </a:r>
            <a:r>
              <a:rPr lang="en-US" dirty="0" smtClean="0">
                <a:latin typeface="Cambria Math"/>
                <a:ea typeface="Cambria Math"/>
              </a:rPr>
              <a:t>=  30</a:t>
            </a:r>
            <a:r>
              <a:rPr lang="en-US" i="1" dirty="0" smtClean="0">
                <a:ea typeface="Cambria Math"/>
              </a:rPr>
              <a:t>u</a:t>
            </a:r>
            <a:r>
              <a:rPr lang="en-US" dirty="0" smtClean="0">
                <a:latin typeface="Cambria Math"/>
                <a:ea typeface="Cambria Math"/>
              </a:rPr>
              <a:t> + 26, tells us that </a:t>
            </a:r>
            <a:r>
              <a:rPr lang="en-US" i="1" dirty="0" smtClean="0">
                <a:ea typeface="Cambria Math"/>
              </a:rPr>
              <a:t>x</a:t>
            </a:r>
            <a:r>
              <a:rPr lang="en-US" i="1" dirty="0" smtClean="0">
                <a:latin typeface="Cambria Math"/>
                <a:ea typeface="Cambria Math"/>
              </a:rPr>
              <a:t>  </a:t>
            </a:r>
            <a:r>
              <a:rPr lang="en-US" dirty="0" smtClean="0">
                <a:latin typeface="Cambria Math"/>
                <a:ea typeface="Cambria Math"/>
              </a:rPr>
              <a:t>=  30</a:t>
            </a:r>
            <a:r>
              <a:rPr lang="en-US" dirty="0" smtClean="0">
                <a:ea typeface="Cambria Math"/>
              </a:rPr>
              <a:t>(</a:t>
            </a:r>
            <a:r>
              <a:rPr lang="en-US" dirty="0" smtClean="0">
                <a:latin typeface="Cambria Math"/>
                <a:ea typeface="Cambria Math"/>
              </a:rPr>
              <a:t>7</a:t>
            </a:r>
            <a:r>
              <a:rPr lang="en-US" i="1" dirty="0" smtClean="0">
                <a:ea typeface="Cambria Math"/>
              </a:rPr>
              <a:t>v</a:t>
            </a:r>
            <a:r>
              <a:rPr lang="en-US" dirty="0" smtClean="0">
                <a:latin typeface="Cambria Math"/>
                <a:ea typeface="Cambria Math"/>
              </a:rPr>
              <a:t> + 6</a:t>
            </a:r>
            <a:r>
              <a:rPr lang="en-US" dirty="0" smtClean="0">
                <a:ea typeface="Cambria Math"/>
              </a:rPr>
              <a:t>)</a:t>
            </a:r>
            <a:r>
              <a:rPr lang="en-US" dirty="0" smtClean="0">
                <a:latin typeface="Cambria Math"/>
                <a:ea typeface="Cambria Math"/>
              </a:rPr>
              <a:t> + 26 = 210</a:t>
            </a:r>
            <a:r>
              <a:rPr lang="en-US" i="1" dirty="0" smtClean="0">
                <a:latin typeface="Cambria Math"/>
                <a:ea typeface="Cambria Math"/>
              </a:rPr>
              <a:t>u</a:t>
            </a:r>
            <a:r>
              <a:rPr lang="en-US" dirty="0" smtClean="0">
                <a:latin typeface="Cambria Math"/>
                <a:ea typeface="Cambria Math"/>
              </a:rPr>
              <a:t> + 206.</a:t>
            </a:r>
          </a:p>
          <a:p>
            <a:pPr>
              <a:buNone/>
            </a:pPr>
            <a:r>
              <a:rPr lang="en-US" dirty="0" smtClean="0">
                <a:latin typeface="Cambria Math"/>
                <a:ea typeface="Cambria Math"/>
              </a:rPr>
              <a:t>      Translating this back into a congruence we find the solution </a:t>
            </a:r>
            <a:r>
              <a:rPr lang="en-US" i="1" dirty="0" smtClean="0"/>
              <a:t>x </a:t>
            </a:r>
            <a:r>
              <a:rPr lang="en-US" dirty="0" smtClean="0">
                <a:latin typeface="Cambria Math"/>
                <a:ea typeface="Cambria Math"/>
              </a:rPr>
              <a:t>≡ 206 (mod </a:t>
            </a:r>
            <a:r>
              <a:rPr lang="en-US" dirty="0" smtClean="0">
                <a:latin typeface="Cambria Math" pitchFamily="18" charset="0"/>
                <a:ea typeface="Cambria Math" pitchFamily="18" charset="0"/>
              </a:rPr>
              <a:t>210</a:t>
            </a:r>
            <a:r>
              <a:rPr lang="en-US" dirty="0" smtClean="0">
                <a:latin typeface="Cambria Math"/>
                <a:ea typeface="Cambria Math"/>
              </a:rPr>
              <a:t>). </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Fermat’s Little Theorem</a:t>
            </a:r>
            <a:endParaRPr lang="en-US" dirty="0"/>
          </a:p>
        </p:txBody>
      </p:sp>
      <p:pic>
        <p:nvPicPr>
          <p:cNvPr id="4" name="Content Placeholder 3" descr="0315.jpg"/>
          <p:cNvPicPr>
            <a:picLocks noGrp="1" noChangeAspect="1"/>
          </p:cNvPicPr>
          <p:nvPr>
            <p:ph idx="1"/>
          </p:nvPr>
        </p:nvPicPr>
        <p:blipFill>
          <a:blip r:embed="rId2" cstate="print"/>
          <a:stretch>
            <a:fillRect/>
          </a:stretch>
        </p:blipFill>
        <p:spPr>
          <a:xfrm>
            <a:off x="7010400" y="152400"/>
            <a:ext cx="904494" cy="1040892"/>
          </a:xfrm>
        </p:spPr>
      </p:pic>
      <p:sp>
        <p:nvSpPr>
          <p:cNvPr id="6" name="Content Placeholder 2"/>
          <p:cNvSpPr txBox="1">
            <a:spLocks/>
          </p:cNvSpPr>
          <p:nvPr/>
        </p:nvSpPr>
        <p:spPr>
          <a:xfrm>
            <a:off x="457200" y="1935480"/>
            <a:ext cx="8229600" cy="4389120"/>
          </a:xfrm>
          <a:prstGeom prst="rect">
            <a:avLst/>
          </a:prstGeom>
        </p:spPr>
        <p:txBody>
          <a:bodyPr vert="horz">
            <a:normAutofit fontScale="70000" lnSpcReduction="20000"/>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tabLst/>
              <a:defRPr/>
            </a:pPr>
            <a:r>
              <a:rPr lang="en-US" sz="2600" b="1" dirty="0" smtClean="0"/>
              <a:t>     Theorem </a:t>
            </a:r>
            <a:r>
              <a:rPr lang="en-US" sz="2600" b="1" dirty="0" smtClean="0">
                <a:latin typeface="Cambria Math" pitchFamily="18" charset="0"/>
                <a:ea typeface="Cambria Math" pitchFamily="18" charset="0"/>
              </a:rPr>
              <a:t>3</a:t>
            </a:r>
            <a:r>
              <a:rPr lang="en-US" sz="2600" dirty="0" smtClean="0"/>
              <a:t>: (</a:t>
            </a:r>
            <a:r>
              <a:rPr lang="en-US" sz="2600" i="1" dirty="0" smtClean="0"/>
              <a:t>Fermat’s Little The</a:t>
            </a:r>
            <a:r>
              <a:rPr lang="en-US" sz="2600" dirty="0" smtClean="0"/>
              <a:t>orem) If </a:t>
            </a:r>
            <a:r>
              <a:rPr lang="en-US" sz="2600" i="1" dirty="0" smtClean="0"/>
              <a:t>p</a:t>
            </a:r>
            <a:r>
              <a:rPr lang="en-US" sz="2600" dirty="0" smtClean="0"/>
              <a:t> is prime and </a:t>
            </a:r>
            <a:r>
              <a:rPr lang="en-US" sz="2600" i="1" dirty="0" smtClean="0"/>
              <a:t>a</a:t>
            </a:r>
            <a:r>
              <a:rPr lang="en-US" sz="2600" dirty="0" smtClean="0"/>
              <a:t> is an integer not divisible by </a:t>
            </a:r>
            <a:r>
              <a:rPr lang="en-US" sz="2600" i="1" dirty="0" smtClean="0"/>
              <a:t>p</a:t>
            </a:r>
            <a:r>
              <a:rPr lang="en-US" sz="2600" dirty="0" smtClean="0"/>
              <a:t>, then</a:t>
            </a:r>
            <a:r>
              <a:rPr kumimoji="0" lang="en-US" sz="2600" b="0" i="0" u="none" strike="noStrike" kern="1200" cap="none" spc="0" normalizeH="0" baseline="0" noProof="0" dirty="0" smtClean="0">
                <a:ln>
                  <a:noFill/>
                </a:ln>
                <a:solidFill>
                  <a:schemeClr val="tx1"/>
                </a:solidFill>
                <a:effectLst/>
                <a:uLnTx/>
                <a:uFillTx/>
                <a:latin typeface="+mn-lt"/>
                <a:ea typeface="+mn-ea"/>
                <a:cs typeface="+mn-cs"/>
              </a:rPr>
              <a:t> </a:t>
            </a:r>
            <a:r>
              <a:rPr kumimoji="0" lang="en-US" sz="2600" b="0" i="1" u="none" strike="noStrike" kern="1200" cap="none" spc="0" normalizeH="0" baseline="0" noProof="0" dirty="0" smtClean="0">
                <a:ln>
                  <a:noFill/>
                </a:ln>
                <a:solidFill>
                  <a:schemeClr val="tx1"/>
                </a:solidFill>
                <a:effectLst/>
                <a:uLnTx/>
                <a:uFillTx/>
                <a:latin typeface="+mn-lt"/>
                <a:ea typeface="+mn-ea"/>
                <a:cs typeface="+mn-cs"/>
              </a:rPr>
              <a:t>a</a:t>
            </a:r>
            <a:r>
              <a:rPr kumimoji="0" lang="en-US" sz="2600" b="0" i="1" u="none" strike="noStrike" kern="1200" cap="none" spc="0" normalizeH="0" baseline="30000" noProof="0" dirty="0" smtClean="0">
                <a:ln>
                  <a:noFill/>
                </a:ln>
                <a:solidFill>
                  <a:schemeClr val="tx1"/>
                </a:solidFill>
                <a:effectLst/>
                <a:uLnTx/>
                <a:uFillTx/>
                <a:latin typeface="+mn-lt"/>
                <a:ea typeface="+mn-ea"/>
                <a:cs typeface="+mn-cs"/>
              </a:rPr>
              <a:t>p-</a:t>
            </a:r>
            <a:r>
              <a:rPr kumimoji="0" lang="en-US" sz="2600" b="0" u="none" strike="noStrike" kern="1200" cap="none" spc="0" normalizeH="0" baseline="30000" noProof="0" dirty="0" smtClean="0">
                <a:ln>
                  <a:noFill/>
                </a:ln>
                <a:solidFill>
                  <a:schemeClr val="tx1"/>
                </a:solidFill>
                <a:effectLst/>
                <a:uLnTx/>
                <a:uFillTx/>
                <a:latin typeface="Cambria Math" pitchFamily="18" charset="0"/>
                <a:ea typeface="Cambria Math" pitchFamily="18" charset="0"/>
              </a:rPr>
              <a:t>1</a:t>
            </a:r>
            <a:r>
              <a:rPr kumimoji="0" lang="en-US" sz="2600" b="0" u="none" strike="noStrike" kern="1200" cap="none" spc="0" normalizeH="0" baseline="0" noProof="0" dirty="0" smtClean="0">
                <a:ln>
                  <a:noFill/>
                </a:ln>
                <a:solidFill>
                  <a:schemeClr val="tx1"/>
                </a:solidFill>
                <a:effectLst/>
                <a:uLnTx/>
                <a:uFillTx/>
                <a:latin typeface="Cambria Math" pitchFamily="18" charset="0"/>
                <a:ea typeface="Cambria Math" pitchFamily="18" charset="0"/>
              </a:rPr>
              <a:t> </a:t>
            </a:r>
            <a:r>
              <a:rPr kumimoji="0" lang="en-US" sz="2600" b="0" u="none" strike="noStrike" kern="1200" cap="none" spc="0" normalizeH="0" baseline="0" noProof="0" dirty="0" smtClean="0">
                <a:ln>
                  <a:noFill/>
                </a:ln>
                <a:solidFill>
                  <a:schemeClr val="tx1"/>
                </a:solidFill>
                <a:effectLst/>
                <a:uLnTx/>
                <a:uFillTx/>
                <a:latin typeface="Cambria Math"/>
                <a:ea typeface="Cambria Math"/>
              </a:rPr>
              <a:t>≡ 1 (mod </a:t>
            </a:r>
            <a:r>
              <a:rPr kumimoji="0" lang="en-US" sz="2600" b="0" i="1" u="none" strike="noStrike" kern="1200" cap="none" spc="0" normalizeH="0" baseline="0" noProof="0" dirty="0" smtClean="0">
                <a:ln>
                  <a:noFill/>
                </a:ln>
                <a:solidFill>
                  <a:schemeClr val="tx1"/>
                </a:solidFill>
                <a:effectLst/>
                <a:uLnTx/>
                <a:uFillTx/>
                <a:ea typeface="Cambria Math"/>
              </a:rPr>
              <a:t>p</a:t>
            </a:r>
            <a:r>
              <a:rPr kumimoji="0" lang="en-US" sz="2600" b="0" u="none" strike="noStrike" kern="1200" cap="none" spc="0" normalizeH="0" baseline="0" noProof="0" dirty="0" smtClean="0">
                <a:ln>
                  <a:noFill/>
                </a:ln>
                <a:solidFill>
                  <a:schemeClr val="tx1"/>
                </a:solidFill>
                <a:effectLst/>
                <a:uLnTx/>
                <a:uFillTx/>
                <a:latin typeface="Cambria Math"/>
                <a:ea typeface="Cambria Math"/>
              </a:rPr>
              <a:t>)</a:t>
            </a:r>
          </a:p>
          <a:p>
            <a:pPr marL="274320" marR="0" lvl="0" indent="-274320" algn="l" defTabSz="914400" rtl="0" eaLnBrk="1" fontAlgn="auto" latinLnBrk="0" hangingPunct="1">
              <a:lnSpc>
                <a:spcPct val="100000"/>
              </a:lnSpc>
              <a:spcBef>
                <a:spcPct val="20000"/>
              </a:spcBef>
              <a:spcAft>
                <a:spcPts val="0"/>
              </a:spcAft>
              <a:buClr>
                <a:schemeClr val="accent3"/>
              </a:buClr>
              <a:buSzPct val="95000"/>
              <a:tabLst/>
              <a:defRPr/>
            </a:pPr>
            <a:r>
              <a:rPr lang="en-US" sz="2600" dirty="0" smtClean="0">
                <a:latin typeface="Cambria Math"/>
                <a:ea typeface="Cambria Math"/>
              </a:rPr>
              <a:t>     </a:t>
            </a:r>
            <a:r>
              <a:rPr lang="en-US" sz="2600" dirty="0" smtClean="0">
                <a:ea typeface="Cambria Math"/>
              </a:rPr>
              <a:t>Furthermore, for every integer </a:t>
            </a:r>
            <a:r>
              <a:rPr lang="en-US" sz="2600" i="1" dirty="0" smtClean="0">
                <a:ea typeface="Cambria Math"/>
              </a:rPr>
              <a:t>a</a:t>
            </a:r>
            <a:r>
              <a:rPr lang="en-US" sz="2600" dirty="0" smtClean="0">
                <a:ea typeface="Cambria Math"/>
              </a:rPr>
              <a:t> we have  </a:t>
            </a:r>
            <a:r>
              <a:rPr lang="en-US" sz="2600" i="1" dirty="0" err="1" smtClean="0"/>
              <a:t>a</a:t>
            </a:r>
            <a:r>
              <a:rPr lang="en-US" sz="2600" i="1" baseline="30000" dirty="0" err="1" smtClean="0"/>
              <a:t>p</a:t>
            </a:r>
            <a:r>
              <a:rPr lang="en-US" sz="2600" dirty="0" smtClean="0">
                <a:latin typeface="Cambria Math" pitchFamily="18" charset="0"/>
                <a:ea typeface="Cambria Math" pitchFamily="18" charset="0"/>
              </a:rPr>
              <a:t> </a:t>
            </a:r>
            <a:r>
              <a:rPr lang="en-US" sz="2600" dirty="0" smtClean="0">
                <a:latin typeface="Cambria Math"/>
                <a:ea typeface="Cambria Math"/>
              </a:rPr>
              <a:t>≡ </a:t>
            </a:r>
            <a:r>
              <a:rPr lang="en-US" sz="2600" i="1" dirty="0" smtClean="0">
                <a:ea typeface="Cambria Math"/>
              </a:rPr>
              <a:t>a</a:t>
            </a:r>
            <a:r>
              <a:rPr lang="en-US" sz="2600" dirty="0" smtClean="0">
                <a:latin typeface="Cambria Math"/>
                <a:ea typeface="Cambria Math"/>
              </a:rPr>
              <a:t> (mod </a:t>
            </a:r>
            <a:r>
              <a:rPr lang="en-US" sz="2600" i="1" dirty="0" smtClean="0">
                <a:ea typeface="Cambria Math"/>
              </a:rPr>
              <a:t>p</a:t>
            </a:r>
            <a:r>
              <a:rPr lang="en-US" sz="2600" dirty="0" smtClean="0">
                <a:latin typeface="Cambria Math"/>
                <a:ea typeface="Cambria Math"/>
              </a:rPr>
              <a:t>)</a:t>
            </a:r>
          </a:p>
          <a:p>
            <a:pPr marL="274320" lvl="0" indent="-274320">
              <a:spcBef>
                <a:spcPct val="20000"/>
              </a:spcBef>
              <a:buClr>
                <a:schemeClr val="accent3"/>
              </a:buClr>
              <a:buSzPct val="95000"/>
              <a:defRPr/>
            </a:pPr>
            <a:r>
              <a:rPr lang="en-US" sz="2600" dirty="0" smtClean="0">
                <a:latin typeface="Cambria Math"/>
                <a:ea typeface="Cambria Math"/>
              </a:rPr>
              <a:t>     </a:t>
            </a:r>
            <a:r>
              <a:rPr lang="en-US" sz="2600" dirty="0" smtClean="0">
                <a:ea typeface="Cambria Math"/>
              </a:rPr>
              <a:t>(</a:t>
            </a:r>
            <a:r>
              <a:rPr lang="en-US" sz="2600" i="1" dirty="0" smtClean="0">
                <a:ea typeface="Cambria Math"/>
              </a:rPr>
              <a:t>proof  outlined in Exercise </a:t>
            </a:r>
            <a:r>
              <a:rPr lang="en-US" sz="2600" i="1" dirty="0" smtClean="0">
                <a:latin typeface="Cambria Math"/>
                <a:ea typeface="Cambria Math"/>
              </a:rPr>
              <a:t>19</a:t>
            </a:r>
            <a:r>
              <a:rPr lang="en-US" sz="2600" dirty="0" smtClean="0">
                <a:ea typeface="Cambria Math"/>
              </a:rPr>
              <a:t>)</a:t>
            </a:r>
          </a:p>
          <a:p>
            <a:pPr marL="274320" lvl="0" indent="-274320">
              <a:spcBef>
                <a:spcPct val="20000"/>
              </a:spcBef>
              <a:buClr>
                <a:schemeClr val="accent3"/>
              </a:buClr>
              <a:buSzPct val="95000"/>
              <a:defRPr/>
            </a:pPr>
            <a:endParaRPr lang="en-US" sz="2600" i="1" dirty="0" smtClean="0">
              <a:ea typeface="Cambria Math"/>
            </a:endParaRPr>
          </a:p>
          <a:p>
            <a:pPr marL="274320" lvl="0" indent="-274320">
              <a:spcBef>
                <a:spcPct val="20000"/>
              </a:spcBef>
              <a:buClr>
                <a:schemeClr val="accent3"/>
              </a:buClr>
              <a:buSzPct val="95000"/>
              <a:defRPr/>
            </a:pPr>
            <a:r>
              <a:rPr lang="en-US" sz="2600" i="1" dirty="0" smtClean="0">
                <a:ea typeface="Cambria Math"/>
              </a:rPr>
              <a:t>     </a:t>
            </a:r>
            <a:r>
              <a:rPr lang="en-US" sz="2600" dirty="0" smtClean="0">
                <a:ea typeface="Cambria Math"/>
              </a:rPr>
              <a:t>Fermat’s little theorem is useful in computing the remainders modulo </a:t>
            </a:r>
            <a:r>
              <a:rPr lang="en-US" sz="2600" i="1" dirty="0" smtClean="0">
                <a:ea typeface="Cambria Math"/>
              </a:rPr>
              <a:t>p</a:t>
            </a:r>
            <a:r>
              <a:rPr lang="en-US" sz="2600" dirty="0" smtClean="0">
                <a:ea typeface="Cambria Math"/>
              </a:rPr>
              <a:t> of large powers of integers.</a:t>
            </a:r>
          </a:p>
          <a:p>
            <a:pPr marL="274320" lvl="0" indent="-274320">
              <a:spcBef>
                <a:spcPct val="20000"/>
              </a:spcBef>
              <a:buClr>
                <a:schemeClr val="accent3"/>
              </a:buClr>
              <a:buSzPct val="95000"/>
              <a:defRPr/>
            </a:pPr>
            <a:r>
              <a:rPr lang="en-US" sz="2600" i="1" dirty="0" smtClean="0">
                <a:ea typeface="Cambria Math"/>
              </a:rPr>
              <a:t>     </a:t>
            </a:r>
            <a:r>
              <a:rPr lang="en-US" sz="2600" b="1" dirty="0" smtClean="0">
                <a:ea typeface="Cambria Math"/>
              </a:rPr>
              <a:t>Example</a:t>
            </a:r>
            <a:r>
              <a:rPr lang="en-US" sz="2600" dirty="0" smtClean="0">
                <a:ea typeface="Cambria Math"/>
              </a:rPr>
              <a:t>:</a:t>
            </a:r>
            <a:r>
              <a:rPr lang="en-US" sz="2600" i="1" dirty="0" smtClean="0">
                <a:ea typeface="Cambria Math"/>
              </a:rPr>
              <a:t> </a:t>
            </a:r>
            <a:r>
              <a:rPr lang="en-US" sz="2600" dirty="0" smtClean="0">
                <a:ea typeface="Cambria Math"/>
              </a:rPr>
              <a:t>Find</a:t>
            </a:r>
            <a:r>
              <a:rPr lang="en-US" sz="2600" i="1" dirty="0" smtClean="0">
                <a:ea typeface="Cambria Math"/>
              </a:rPr>
              <a:t> </a:t>
            </a:r>
            <a:r>
              <a:rPr lang="en-US" sz="2600" dirty="0" smtClean="0">
                <a:latin typeface="Cambria Math" pitchFamily="18" charset="0"/>
                <a:ea typeface="Cambria Math" pitchFamily="18" charset="0"/>
              </a:rPr>
              <a:t>7</a:t>
            </a:r>
            <a:r>
              <a:rPr lang="en-US" sz="2600" baseline="30000" dirty="0" smtClean="0">
                <a:latin typeface="Cambria Math" pitchFamily="18" charset="0"/>
                <a:ea typeface="Cambria Math" pitchFamily="18" charset="0"/>
              </a:rPr>
              <a:t>222 </a:t>
            </a:r>
            <a:r>
              <a:rPr lang="en-US" sz="2600" b="1" dirty="0" smtClean="0">
                <a:ea typeface="Cambria Math"/>
              </a:rPr>
              <a:t>mod</a:t>
            </a:r>
            <a:r>
              <a:rPr lang="en-US" sz="2600" b="1" dirty="0" smtClean="0">
                <a:latin typeface="Cambria Math"/>
                <a:ea typeface="Cambria Math"/>
              </a:rPr>
              <a:t> </a:t>
            </a:r>
            <a:r>
              <a:rPr lang="en-US" sz="2600" dirty="0" smtClean="0">
                <a:latin typeface="Cambria Math"/>
                <a:ea typeface="Cambria Math"/>
              </a:rPr>
              <a:t>11.</a:t>
            </a:r>
          </a:p>
          <a:p>
            <a:pPr marL="274320" lvl="0" indent="-274320">
              <a:spcBef>
                <a:spcPct val="20000"/>
              </a:spcBef>
              <a:buClr>
                <a:schemeClr val="accent3"/>
              </a:buClr>
              <a:buSzPct val="95000"/>
              <a:defRPr/>
            </a:pPr>
            <a:r>
              <a:rPr lang="en-US" sz="2600" b="1" baseline="30000" dirty="0" smtClean="0">
                <a:latin typeface="Cambria Math"/>
                <a:ea typeface="Cambria Math"/>
              </a:rPr>
              <a:t>    </a:t>
            </a:r>
            <a:r>
              <a:rPr lang="en-US" sz="2600" dirty="0" smtClean="0">
                <a:latin typeface="Cambria Math"/>
                <a:ea typeface="Cambria Math"/>
              </a:rPr>
              <a:t>  By Fermat’s little theorem, we know that </a:t>
            </a:r>
            <a:r>
              <a:rPr lang="en-US" sz="2600" dirty="0" smtClean="0">
                <a:latin typeface="Cambria Math" pitchFamily="18" charset="0"/>
                <a:ea typeface="Cambria Math" pitchFamily="18" charset="0"/>
              </a:rPr>
              <a:t>7</a:t>
            </a:r>
            <a:r>
              <a:rPr lang="en-US" sz="2600" baseline="30000" dirty="0" smtClean="0">
                <a:latin typeface="Cambria Math" pitchFamily="18" charset="0"/>
                <a:ea typeface="Cambria Math" pitchFamily="18" charset="0"/>
              </a:rPr>
              <a:t>10 </a:t>
            </a:r>
            <a:r>
              <a:rPr lang="en-US" sz="2600" dirty="0" smtClean="0">
                <a:latin typeface="Cambria Math"/>
                <a:ea typeface="Cambria Math"/>
              </a:rPr>
              <a:t>≡ 1 (mod 11), and so  (</a:t>
            </a:r>
            <a:r>
              <a:rPr lang="en-US" sz="2600" dirty="0" smtClean="0">
                <a:latin typeface="Cambria Math" pitchFamily="18" charset="0"/>
                <a:ea typeface="Cambria Math" pitchFamily="18" charset="0"/>
              </a:rPr>
              <a:t>7</a:t>
            </a:r>
            <a:r>
              <a:rPr lang="en-US" sz="2600" baseline="30000" dirty="0" smtClean="0">
                <a:latin typeface="Cambria Math" pitchFamily="18" charset="0"/>
                <a:ea typeface="Cambria Math" pitchFamily="18" charset="0"/>
              </a:rPr>
              <a:t>10 </a:t>
            </a:r>
            <a:r>
              <a:rPr lang="en-US" sz="2600" dirty="0" smtClean="0">
                <a:latin typeface="Cambria Math"/>
                <a:ea typeface="Cambria Math"/>
              </a:rPr>
              <a:t>)</a:t>
            </a:r>
            <a:r>
              <a:rPr lang="en-US" sz="2600" i="1" baseline="30000" dirty="0" smtClean="0">
                <a:latin typeface="Cambria Math"/>
                <a:ea typeface="Cambria Math"/>
              </a:rPr>
              <a:t>k </a:t>
            </a:r>
            <a:r>
              <a:rPr lang="en-US" sz="2600" dirty="0" smtClean="0">
                <a:latin typeface="Cambria Math"/>
                <a:ea typeface="Cambria Math"/>
              </a:rPr>
              <a:t>≡ 1 (mod 11), for every positive integer </a:t>
            </a:r>
            <a:r>
              <a:rPr lang="en-US" sz="2600" i="1" dirty="0" smtClean="0">
                <a:latin typeface="Cambria Math"/>
                <a:ea typeface="Cambria Math"/>
              </a:rPr>
              <a:t>k</a:t>
            </a:r>
            <a:r>
              <a:rPr lang="en-US" sz="2600" dirty="0" smtClean="0">
                <a:latin typeface="Cambria Math"/>
                <a:ea typeface="Cambria Math"/>
              </a:rPr>
              <a:t>. Therefore,</a:t>
            </a:r>
          </a:p>
          <a:p>
            <a:pPr marL="274320" lvl="0" indent="-274320">
              <a:spcBef>
                <a:spcPct val="20000"/>
              </a:spcBef>
              <a:buClr>
                <a:schemeClr val="accent3"/>
              </a:buClr>
              <a:buSzPct val="95000"/>
              <a:defRPr/>
            </a:pPr>
            <a:endParaRPr lang="en-US" sz="2600" dirty="0" smtClean="0">
              <a:latin typeface="Cambria Math"/>
              <a:ea typeface="Cambria Math"/>
            </a:endParaRPr>
          </a:p>
          <a:p>
            <a:pPr marL="274320" lvl="0" indent="-274320">
              <a:spcBef>
                <a:spcPct val="20000"/>
              </a:spcBef>
              <a:buClr>
                <a:schemeClr val="accent3"/>
              </a:buClr>
              <a:buSzPct val="95000"/>
              <a:defRPr/>
            </a:pPr>
            <a:r>
              <a:rPr lang="en-US" sz="2600" dirty="0" smtClean="0">
                <a:latin typeface="Cambria Math" pitchFamily="18" charset="0"/>
                <a:ea typeface="Cambria Math" pitchFamily="18" charset="0"/>
              </a:rPr>
              <a:t>                7</a:t>
            </a:r>
            <a:r>
              <a:rPr lang="en-US" sz="2600" baseline="30000" dirty="0" smtClean="0">
                <a:latin typeface="Cambria Math" pitchFamily="18" charset="0"/>
                <a:ea typeface="Cambria Math" pitchFamily="18" charset="0"/>
              </a:rPr>
              <a:t>222 </a:t>
            </a:r>
            <a:r>
              <a:rPr lang="en-US" sz="2600" dirty="0" smtClean="0">
                <a:ea typeface="Cambria Math"/>
              </a:rPr>
              <a:t>=</a:t>
            </a:r>
            <a:r>
              <a:rPr lang="en-US" sz="2600" dirty="0" smtClean="0">
                <a:latin typeface="Cambria Math" pitchFamily="18" charset="0"/>
                <a:ea typeface="Cambria Math" pitchFamily="18" charset="0"/>
              </a:rPr>
              <a:t> 7</a:t>
            </a:r>
            <a:r>
              <a:rPr lang="en-US" sz="2600" baseline="30000" dirty="0" smtClean="0">
                <a:latin typeface="Cambria Math" pitchFamily="18" charset="0"/>
                <a:ea typeface="Cambria Math" pitchFamily="18" charset="0"/>
              </a:rPr>
              <a:t>22</a:t>
            </a:r>
            <a:r>
              <a:rPr lang="en-US" sz="2600" baseline="30000" dirty="0" smtClean="0">
                <a:latin typeface="Cambria Math"/>
                <a:ea typeface="Cambria Math"/>
              </a:rPr>
              <a:t>∙10 + 2</a:t>
            </a:r>
            <a:r>
              <a:rPr lang="en-US" sz="2600" dirty="0" smtClean="0">
                <a:ea typeface="Cambria Math"/>
              </a:rPr>
              <a:t> =</a:t>
            </a:r>
            <a:r>
              <a:rPr lang="en-US" sz="2600" dirty="0" smtClean="0">
                <a:latin typeface="Cambria Math" pitchFamily="18" charset="0"/>
                <a:ea typeface="Cambria Math" pitchFamily="18" charset="0"/>
              </a:rPr>
              <a:t> (7</a:t>
            </a:r>
            <a:r>
              <a:rPr lang="en-US" sz="2600" baseline="30000" dirty="0" smtClean="0">
                <a:latin typeface="Cambria Math" pitchFamily="18" charset="0"/>
                <a:ea typeface="Cambria Math" pitchFamily="18" charset="0"/>
              </a:rPr>
              <a:t>10</a:t>
            </a:r>
            <a:r>
              <a:rPr lang="en-US" sz="2600" dirty="0" smtClean="0">
                <a:latin typeface="Cambria Math"/>
                <a:ea typeface="Cambria Math"/>
              </a:rPr>
              <a:t>)</a:t>
            </a:r>
            <a:r>
              <a:rPr lang="en-US" sz="2600" baseline="30000" dirty="0" smtClean="0">
                <a:latin typeface="Cambria Math"/>
                <a:ea typeface="Cambria Math"/>
              </a:rPr>
              <a:t>22</a:t>
            </a:r>
            <a:r>
              <a:rPr lang="en-US" sz="2600" dirty="0" smtClean="0">
                <a:latin typeface="Cambria Math"/>
                <a:ea typeface="Cambria Math"/>
              </a:rPr>
              <a:t>7</a:t>
            </a:r>
            <a:r>
              <a:rPr lang="en-US" sz="2600" baseline="30000" dirty="0" smtClean="0">
                <a:latin typeface="Cambria Math"/>
                <a:ea typeface="Cambria Math"/>
              </a:rPr>
              <a:t>2</a:t>
            </a:r>
            <a:r>
              <a:rPr lang="en-US" sz="2600" dirty="0" smtClean="0">
                <a:latin typeface="Cambria Math"/>
                <a:ea typeface="Cambria Math"/>
              </a:rPr>
              <a:t> ≡ </a:t>
            </a:r>
            <a:r>
              <a:rPr lang="en-US" sz="2600" dirty="0" smtClean="0">
                <a:latin typeface="Cambria Math" pitchFamily="18" charset="0"/>
                <a:ea typeface="Cambria Math" pitchFamily="18" charset="0"/>
              </a:rPr>
              <a:t> (1</a:t>
            </a:r>
            <a:r>
              <a:rPr lang="en-US" sz="2600" dirty="0" smtClean="0">
                <a:latin typeface="Cambria Math"/>
                <a:ea typeface="Cambria Math"/>
              </a:rPr>
              <a:t>)</a:t>
            </a:r>
            <a:r>
              <a:rPr lang="en-US" sz="2600" baseline="30000" dirty="0" smtClean="0">
                <a:latin typeface="Cambria Math"/>
                <a:ea typeface="Cambria Math"/>
              </a:rPr>
              <a:t>22</a:t>
            </a:r>
            <a:r>
              <a:rPr lang="en-US" sz="2600" dirty="0" smtClean="0">
                <a:latin typeface="Cambria Math"/>
                <a:ea typeface="Cambria Math"/>
              </a:rPr>
              <a:t> ∙49 ≡ 5 (mod 11).</a:t>
            </a:r>
          </a:p>
          <a:p>
            <a:pPr marL="274320" lvl="0" indent="-274320">
              <a:spcBef>
                <a:spcPct val="20000"/>
              </a:spcBef>
              <a:buClr>
                <a:schemeClr val="accent3"/>
              </a:buClr>
              <a:buSzPct val="95000"/>
              <a:defRPr/>
            </a:pPr>
            <a:endParaRPr lang="en-US" sz="2600" dirty="0" smtClean="0">
              <a:latin typeface="Cambria Math"/>
              <a:ea typeface="Cambria Math"/>
            </a:endParaRPr>
          </a:p>
          <a:p>
            <a:pPr marL="274320" lvl="0" indent="-274320">
              <a:spcBef>
                <a:spcPct val="20000"/>
              </a:spcBef>
              <a:buClr>
                <a:schemeClr val="accent3"/>
              </a:buClr>
              <a:buSzPct val="95000"/>
              <a:defRPr/>
            </a:pPr>
            <a:r>
              <a:rPr lang="en-US" sz="2600" dirty="0" smtClean="0">
                <a:latin typeface="Cambria Math"/>
                <a:ea typeface="Cambria Math"/>
              </a:rPr>
              <a:t>     Hence, </a:t>
            </a:r>
            <a:r>
              <a:rPr lang="en-US" sz="2600" dirty="0" smtClean="0">
                <a:latin typeface="Cambria Math" pitchFamily="18" charset="0"/>
                <a:ea typeface="Cambria Math" pitchFamily="18" charset="0"/>
              </a:rPr>
              <a:t>7</a:t>
            </a:r>
            <a:r>
              <a:rPr lang="en-US" sz="2600" baseline="30000" dirty="0" smtClean="0">
                <a:latin typeface="Cambria Math" pitchFamily="18" charset="0"/>
                <a:ea typeface="Cambria Math" pitchFamily="18" charset="0"/>
              </a:rPr>
              <a:t>222 </a:t>
            </a:r>
            <a:r>
              <a:rPr lang="en-US" sz="2600" b="1" dirty="0" smtClean="0">
                <a:ea typeface="Cambria Math"/>
              </a:rPr>
              <a:t>mod</a:t>
            </a:r>
            <a:r>
              <a:rPr lang="en-US" sz="2600" b="1" dirty="0" smtClean="0">
                <a:latin typeface="Cambria Math"/>
                <a:ea typeface="Cambria Math"/>
              </a:rPr>
              <a:t> </a:t>
            </a:r>
            <a:r>
              <a:rPr lang="en-US" sz="2600" dirty="0" smtClean="0">
                <a:latin typeface="Cambria Math"/>
                <a:ea typeface="Cambria Math"/>
              </a:rPr>
              <a:t>11 = 5.</a:t>
            </a:r>
          </a:p>
          <a:p>
            <a:pPr marL="274320" lvl="0" indent="-274320">
              <a:spcBef>
                <a:spcPct val="20000"/>
              </a:spcBef>
              <a:buClr>
                <a:schemeClr val="accent3"/>
              </a:buClr>
              <a:buSzPct val="95000"/>
              <a:defRPr/>
            </a:pPr>
            <a:r>
              <a:rPr lang="en-US" sz="2600" dirty="0" smtClean="0">
                <a:latin typeface="Cambria Math"/>
                <a:ea typeface="Cambria Math"/>
              </a:rPr>
              <a:t>      </a:t>
            </a:r>
            <a:endParaRPr lang="en-US" sz="2600" dirty="0" smtClean="0">
              <a:ea typeface="Cambria Math"/>
            </a:endParaRPr>
          </a:p>
          <a:p>
            <a:pPr marL="274320" marR="0" lvl="0" indent="-274320" algn="l" defTabSz="914400" rtl="0" eaLnBrk="1" fontAlgn="auto" latinLnBrk="0" hangingPunct="1">
              <a:lnSpc>
                <a:spcPct val="100000"/>
              </a:lnSpc>
              <a:spcBef>
                <a:spcPct val="20000"/>
              </a:spcBef>
              <a:spcAft>
                <a:spcPts val="0"/>
              </a:spcAft>
              <a:buClr>
                <a:schemeClr val="accent3"/>
              </a:buClr>
              <a:buSzPct val="95000"/>
              <a:tabLst/>
              <a:defRPr/>
            </a:pPr>
            <a:r>
              <a:rPr kumimoji="0" lang="en-US" sz="2600" b="0" u="none" strike="noStrike" kern="1200" cap="none" spc="0" normalizeH="0" baseline="0" noProof="0" dirty="0" smtClean="0">
                <a:ln>
                  <a:noFill/>
                </a:ln>
                <a:solidFill>
                  <a:schemeClr val="tx1"/>
                </a:solidFill>
                <a:effectLst/>
                <a:uLnTx/>
                <a:uFillTx/>
                <a:ea typeface="Cambria Math"/>
              </a:rPr>
              <a:t>               </a:t>
            </a:r>
            <a:endParaRPr kumimoji="0" lang="en-US" sz="2600" b="0" u="none" strike="noStrike" kern="1200" cap="none" spc="0" normalizeH="0" baseline="0" noProof="0" dirty="0">
              <a:ln>
                <a:noFill/>
              </a:ln>
              <a:solidFill>
                <a:schemeClr val="tx1"/>
              </a:solidFill>
              <a:effectLst/>
              <a:uLnTx/>
              <a:uFillTx/>
              <a:ea typeface="Cambria Math" pitchFamily="18" charset="0"/>
            </a:endParaRPr>
          </a:p>
        </p:txBody>
      </p:sp>
      <p:sp>
        <p:nvSpPr>
          <p:cNvPr id="5" name="TextBox 4"/>
          <p:cNvSpPr txBox="1"/>
          <p:nvPr/>
        </p:nvSpPr>
        <p:spPr>
          <a:xfrm>
            <a:off x="6781800" y="1295400"/>
            <a:ext cx="1981200" cy="646331"/>
          </a:xfrm>
          <a:prstGeom prst="rect">
            <a:avLst/>
          </a:prstGeom>
          <a:noFill/>
        </p:spPr>
        <p:txBody>
          <a:bodyPr wrap="square" rtlCol="0">
            <a:spAutoFit/>
          </a:bodyPr>
          <a:lstStyle/>
          <a:p>
            <a:r>
              <a:rPr lang="en-US" dirty="0" smtClean="0"/>
              <a:t>Pierre de Fermat</a:t>
            </a:r>
          </a:p>
          <a:p>
            <a:r>
              <a:rPr lang="en-US" dirty="0" smtClean="0"/>
              <a:t>(</a:t>
            </a:r>
            <a:r>
              <a:rPr lang="en-US" dirty="0" smtClean="0">
                <a:latin typeface="Cambria Math" pitchFamily="18" charset="0"/>
                <a:ea typeface="Cambria Math" pitchFamily="18" charset="0"/>
              </a:rPr>
              <a:t>1601-1665</a:t>
            </a:r>
            <a:r>
              <a:rPr lang="en-US" dirty="0" smtClean="0"/>
              <a:t>)</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Pseudoprimes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By Fermat’s little theorem </a:t>
            </a:r>
            <a:r>
              <a:rPr lang="en-US" i="1" dirty="0" smtClean="0"/>
              <a:t>n</a:t>
            </a:r>
            <a:r>
              <a:rPr lang="en-US" dirty="0" smtClean="0"/>
              <a:t> &gt; </a:t>
            </a:r>
            <a:r>
              <a:rPr lang="en-US" dirty="0" smtClean="0">
                <a:latin typeface="Cambria Math" pitchFamily="18" charset="0"/>
                <a:ea typeface="Cambria Math" pitchFamily="18" charset="0"/>
              </a:rPr>
              <a:t>2</a:t>
            </a:r>
            <a:r>
              <a:rPr lang="en-US" dirty="0" smtClean="0"/>
              <a:t> is prime, where</a:t>
            </a:r>
          </a:p>
          <a:p>
            <a:pPr>
              <a:buNone/>
            </a:pPr>
            <a:r>
              <a:rPr lang="en-US" i="1" dirty="0" smtClean="0"/>
              <a:t>                     </a:t>
            </a:r>
            <a:r>
              <a:rPr lang="en-US" dirty="0" smtClean="0">
                <a:latin typeface="Cambria Math" pitchFamily="18" charset="0"/>
                <a:ea typeface="Cambria Math" pitchFamily="18" charset="0"/>
              </a:rPr>
              <a:t>2</a:t>
            </a:r>
            <a:r>
              <a:rPr lang="en-US" i="1" baseline="30000" dirty="0" smtClean="0"/>
              <a:t>n</a:t>
            </a:r>
            <a:r>
              <a:rPr lang="en-US" baseline="30000" dirty="0" smtClean="0"/>
              <a:t>-</a:t>
            </a:r>
            <a:r>
              <a:rPr lang="en-US" baseline="30000" dirty="0" smtClean="0">
                <a:latin typeface="Cambria Math" pitchFamily="18" charset="0"/>
                <a:ea typeface="Cambria Math" pitchFamily="18" charset="0"/>
              </a:rPr>
              <a:t>1</a:t>
            </a:r>
            <a:r>
              <a:rPr lang="en-US" dirty="0" smtClean="0">
                <a:latin typeface="Cambria Math" pitchFamily="18" charset="0"/>
                <a:ea typeface="Cambria Math" pitchFamily="18" charset="0"/>
              </a:rPr>
              <a:t> </a:t>
            </a:r>
            <a:r>
              <a:rPr lang="en-US" dirty="0" smtClean="0">
                <a:latin typeface="Cambria Math"/>
                <a:ea typeface="Cambria Math"/>
              </a:rPr>
              <a:t>≡ </a:t>
            </a:r>
            <a:r>
              <a:rPr lang="en-US" dirty="0" smtClean="0">
                <a:latin typeface="Cambria Math" pitchFamily="18" charset="0"/>
                <a:ea typeface="Cambria Math" pitchFamily="18" charset="0"/>
              </a:rPr>
              <a:t>1 </a:t>
            </a:r>
            <a:r>
              <a:rPr lang="en-US" dirty="0" smtClean="0">
                <a:ea typeface="Cambria Math" pitchFamily="18" charset="0"/>
              </a:rPr>
              <a:t>(mod </a:t>
            </a:r>
            <a:r>
              <a:rPr lang="en-US" i="1" dirty="0" smtClean="0">
                <a:ea typeface="Cambria Math" pitchFamily="18" charset="0"/>
              </a:rPr>
              <a:t>n</a:t>
            </a:r>
            <a:r>
              <a:rPr lang="en-US" dirty="0" smtClean="0">
                <a:ea typeface="Cambria Math" pitchFamily="18" charset="0"/>
              </a:rPr>
              <a:t>).</a:t>
            </a:r>
            <a:endParaRPr lang="en-US" dirty="0" smtClean="0"/>
          </a:p>
          <a:p>
            <a:r>
              <a:rPr lang="en-US" dirty="0" smtClean="0"/>
              <a:t>But if this congruence holds, </a:t>
            </a:r>
            <a:r>
              <a:rPr lang="en-US" i="1" dirty="0" smtClean="0"/>
              <a:t>n</a:t>
            </a:r>
            <a:r>
              <a:rPr lang="en-US" dirty="0" smtClean="0"/>
              <a:t> may not be prime. Composite integers </a:t>
            </a:r>
            <a:r>
              <a:rPr lang="en-US" i="1" dirty="0" smtClean="0"/>
              <a:t>n</a:t>
            </a:r>
            <a:r>
              <a:rPr lang="en-US" dirty="0" smtClean="0"/>
              <a:t> such that </a:t>
            </a:r>
            <a:r>
              <a:rPr lang="en-US" dirty="0" smtClean="0">
                <a:latin typeface="Cambria Math" pitchFamily="18" charset="0"/>
                <a:ea typeface="Cambria Math" pitchFamily="18" charset="0"/>
              </a:rPr>
              <a:t>2</a:t>
            </a:r>
            <a:r>
              <a:rPr lang="en-US" i="1" baseline="30000" dirty="0" smtClean="0"/>
              <a:t>n</a:t>
            </a:r>
            <a:r>
              <a:rPr lang="en-US" baseline="30000" dirty="0" smtClean="0"/>
              <a:t>-</a:t>
            </a:r>
            <a:r>
              <a:rPr lang="en-US" baseline="30000" dirty="0" smtClean="0">
                <a:latin typeface="Cambria Math" pitchFamily="18" charset="0"/>
                <a:ea typeface="Cambria Math" pitchFamily="18" charset="0"/>
              </a:rPr>
              <a:t>1</a:t>
            </a:r>
            <a:r>
              <a:rPr lang="en-US" dirty="0" smtClean="0">
                <a:latin typeface="Cambria Math" pitchFamily="18" charset="0"/>
                <a:ea typeface="Cambria Math" pitchFamily="18" charset="0"/>
              </a:rPr>
              <a:t> </a:t>
            </a:r>
            <a:r>
              <a:rPr lang="en-US" dirty="0" smtClean="0">
                <a:latin typeface="Cambria Math"/>
                <a:ea typeface="Cambria Math"/>
              </a:rPr>
              <a:t>≡ </a:t>
            </a:r>
            <a:r>
              <a:rPr lang="en-US" dirty="0" smtClean="0">
                <a:latin typeface="Cambria Math" pitchFamily="18" charset="0"/>
                <a:ea typeface="Cambria Math" pitchFamily="18" charset="0"/>
              </a:rPr>
              <a:t>1 </a:t>
            </a:r>
            <a:r>
              <a:rPr lang="en-US" dirty="0" smtClean="0">
                <a:ea typeface="Cambria Math" pitchFamily="18" charset="0"/>
              </a:rPr>
              <a:t>(mod </a:t>
            </a:r>
            <a:r>
              <a:rPr lang="en-US" i="1" dirty="0" smtClean="0">
                <a:ea typeface="Cambria Math" pitchFamily="18" charset="0"/>
              </a:rPr>
              <a:t>n</a:t>
            </a:r>
            <a:r>
              <a:rPr lang="en-US" dirty="0" smtClean="0">
                <a:ea typeface="Cambria Math" pitchFamily="18" charset="0"/>
              </a:rPr>
              <a:t>) are called </a:t>
            </a:r>
            <a:r>
              <a:rPr lang="en-US" i="1" dirty="0" err="1" smtClean="0">
                <a:ea typeface="Cambria Math" pitchFamily="18" charset="0"/>
              </a:rPr>
              <a:t>pseudoprimes</a:t>
            </a:r>
            <a:r>
              <a:rPr lang="en-US" dirty="0" smtClean="0">
                <a:ea typeface="Cambria Math" pitchFamily="18" charset="0"/>
              </a:rPr>
              <a:t> to the base </a:t>
            </a:r>
            <a:r>
              <a:rPr lang="en-US" dirty="0" smtClean="0">
                <a:latin typeface="Cambria Math" pitchFamily="18" charset="0"/>
                <a:ea typeface="Cambria Math" pitchFamily="18" charset="0"/>
              </a:rPr>
              <a:t>2</a:t>
            </a:r>
            <a:r>
              <a:rPr lang="en-US" dirty="0" smtClean="0">
                <a:ea typeface="Cambria Math" pitchFamily="18" charset="0"/>
              </a:rPr>
              <a:t>.</a:t>
            </a:r>
          </a:p>
          <a:p>
            <a:pPr>
              <a:buNone/>
            </a:pPr>
            <a:r>
              <a:rPr lang="en-US" dirty="0" smtClean="0">
                <a:ea typeface="Cambria Math" pitchFamily="18" charset="0"/>
              </a:rPr>
              <a:t>    </a:t>
            </a:r>
            <a:r>
              <a:rPr lang="en-US" b="1" dirty="0" smtClean="0">
                <a:ea typeface="Cambria Math" pitchFamily="18" charset="0"/>
              </a:rPr>
              <a:t>Example</a:t>
            </a:r>
            <a:r>
              <a:rPr lang="en-US" dirty="0" smtClean="0">
                <a:ea typeface="Cambria Math" pitchFamily="18" charset="0"/>
              </a:rPr>
              <a:t>: The integer </a:t>
            </a:r>
            <a:r>
              <a:rPr lang="en-US" dirty="0" smtClean="0">
                <a:latin typeface="Cambria Math" pitchFamily="18" charset="0"/>
                <a:ea typeface="Cambria Math" pitchFamily="18" charset="0"/>
              </a:rPr>
              <a:t>341</a:t>
            </a:r>
            <a:r>
              <a:rPr lang="en-US" dirty="0" smtClean="0">
                <a:ea typeface="Cambria Math" pitchFamily="18" charset="0"/>
              </a:rPr>
              <a:t> is a </a:t>
            </a:r>
            <a:r>
              <a:rPr lang="en-US" dirty="0" err="1" smtClean="0">
                <a:ea typeface="Cambria Math" pitchFamily="18" charset="0"/>
              </a:rPr>
              <a:t>pseudoprime</a:t>
            </a:r>
            <a:r>
              <a:rPr lang="en-US" dirty="0" smtClean="0">
                <a:ea typeface="Cambria Math" pitchFamily="18" charset="0"/>
              </a:rPr>
              <a:t> to the base </a:t>
            </a:r>
            <a:r>
              <a:rPr lang="en-US" dirty="0" smtClean="0">
                <a:latin typeface="Cambria Math" pitchFamily="18" charset="0"/>
                <a:ea typeface="Cambria Math" pitchFamily="18" charset="0"/>
              </a:rPr>
              <a:t>2</a:t>
            </a:r>
            <a:r>
              <a:rPr lang="en-US" dirty="0" smtClean="0">
                <a:ea typeface="Cambria Math" pitchFamily="18" charset="0"/>
              </a:rPr>
              <a:t>.</a:t>
            </a:r>
          </a:p>
          <a:p>
            <a:pPr lvl="1">
              <a:buNone/>
            </a:pPr>
            <a:r>
              <a:rPr lang="en-US" dirty="0" smtClean="0">
                <a:latin typeface="Cambria Math" pitchFamily="18" charset="0"/>
                <a:ea typeface="Cambria Math" pitchFamily="18" charset="0"/>
              </a:rPr>
              <a:t>341</a:t>
            </a:r>
            <a:r>
              <a:rPr lang="en-US" dirty="0" smtClean="0">
                <a:ea typeface="Cambria Math" pitchFamily="18" charset="0"/>
              </a:rPr>
              <a:t> = </a:t>
            </a:r>
            <a:r>
              <a:rPr lang="en-US" dirty="0" smtClean="0">
                <a:latin typeface="Cambria Math" pitchFamily="18" charset="0"/>
                <a:ea typeface="Cambria Math" pitchFamily="18" charset="0"/>
              </a:rPr>
              <a:t>11</a:t>
            </a:r>
            <a:r>
              <a:rPr lang="en-US" dirty="0" smtClean="0">
                <a:ea typeface="Cambria Math" pitchFamily="18" charset="0"/>
              </a:rPr>
              <a:t> </a:t>
            </a:r>
            <a:r>
              <a:rPr lang="en-US" dirty="0" smtClean="0">
                <a:latin typeface="Cambria Math"/>
                <a:ea typeface="Cambria Math"/>
              </a:rPr>
              <a:t>∙ 31</a:t>
            </a:r>
          </a:p>
          <a:p>
            <a:pPr lvl="1">
              <a:buNone/>
            </a:pPr>
            <a:r>
              <a:rPr lang="en-US" dirty="0" smtClean="0">
                <a:latin typeface="Cambria Math" pitchFamily="18" charset="0"/>
                <a:ea typeface="Cambria Math" pitchFamily="18" charset="0"/>
              </a:rPr>
              <a:t>2</a:t>
            </a:r>
            <a:r>
              <a:rPr lang="en-US" baseline="30000" dirty="0" smtClean="0">
                <a:latin typeface="Cambria Math" pitchFamily="18" charset="0"/>
                <a:ea typeface="Cambria Math" pitchFamily="18" charset="0"/>
              </a:rPr>
              <a:t>340</a:t>
            </a:r>
            <a:r>
              <a:rPr lang="en-US" dirty="0" smtClean="0">
                <a:latin typeface="Cambria Math" pitchFamily="18" charset="0"/>
                <a:ea typeface="Cambria Math" pitchFamily="18" charset="0"/>
              </a:rPr>
              <a:t> </a:t>
            </a:r>
            <a:r>
              <a:rPr lang="en-US" dirty="0" smtClean="0">
                <a:latin typeface="Cambria Math"/>
                <a:ea typeface="Cambria Math"/>
              </a:rPr>
              <a:t>≡ </a:t>
            </a:r>
            <a:r>
              <a:rPr lang="en-US" dirty="0" smtClean="0">
                <a:latin typeface="Cambria Math" pitchFamily="18" charset="0"/>
                <a:ea typeface="Cambria Math" pitchFamily="18" charset="0"/>
              </a:rPr>
              <a:t>1 </a:t>
            </a:r>
            <a:r>
              <a:rPr lang="en-US" dirty="0" smtClean="0">
                <a:ea typeface="Cambria Math" pitchFamily="18" charset="0"/>
              </a:rPr>
              <a:t>(mod </a:t>
            </a:r>
            <a:r>
              <a:rPr lang="en-US" dirty="0" smtClean="0">
                <a:latin typeface="Cambria Math" pitchFamily="18" charset="0"/>
                <a:ea typeface="Cambria Math" pitchFamily="18" charset="0"/>
              </a:rPr>
              <a:t>341</a:t>
            </a:r>
            <a:r>
              <a:rPr lang="en-US" dirty="0" smtClean="0">
                <a:ea typeface="Cambria Math" pitchFamily="18" charset="0"/>
              </a:rPr>
              <a:t>) (</a:t>
            </a:r>
            <a:r>
              <a:rPr lang="en-US" i="1" dirty="0" smtClean="0">
                <a:ea typeface="Cambria Math" pitchFamily="18" charset="0"/>
              </a:rPr>
              <a:t>see in Exercise </a:t>
            </a:r>
            <a:r>
              <a:rPr lang="en-US" dirty="0" smtClean="0">
                <a:latin typeface="Cambria Math" pitchFamily="18" charset="0"/>
                <a:ea typeface="Cambria Math" pitchFamily="18" charset="0"/>
              </a:rPr>
              <a:t>37</a:t>
            </a:r>
            <a:r>
              <a:rPr lang="en-US" dirty="0" smtClean="0">
                <a:ea typeface="Cambria Math" pitchFamily="18" charset="0"/>
              </a:rPr>
              <a:t>)</a:t>
            </a:r>
          </a:p>
          <a:p>
            <a:r>
              <a:rPr lang="en-US" dirty="0" smtClean="0"/>
              <a:t>We can replace </a:t>
            </a:r>
            <a:r>
              <a:rPr lang="en-US" dirty="0" smtClean="0">
                <a:latin typeface="Cambria Math" pitchFamily="18" charset="0"/>
                <a:ea typeface="Cambria Math" pitchFamily="18" charset="0"/>
              </a:rPr>
              <a:t>2</a:t>
            </a:r>
            <a:r>
              <a:rPr lang="en-US" dirty="0" smtClean="0"/>
              <a:t> by any integer </a:t>
            </a:r>
            <a:r>
              <a:rPr lang="en-US" i="1" dirty="0" smtClean="0"/>
              <a:t>b</a:t>
            </a:r>
            <a:r>
              <a:rPr lang="en-US" dirty="0" smtClean="0"/>
              <a:t> </a:t>
            </a:r>
            <a:r>
              <a:rPr lang="en-US" dirty="0" smtClean="0">
                <a:latin typeface="Cambria Math"/>
                <a:ea typeface="Cambria Math"/>
              </a:rPr>
              <a:t>≥ 2</a:t>
            </a:r>
            <a:r>
              <a:rPr lang="en-US" dirty="0" smtClean="0"/>
              <a:t>.</a:t>
            </a:r>
          </a:p>
          <a:p>
            <a:pPr>
              <a:buNone/>
            </a:pPr>
            <a:r>
              <a:rPr lang="en-US" b="1" dirty="0" smtClean="0"/>
              <a:t>    Definition</a:t>
            </a:r>
            <a:r>
              <a:rPr lang="en-US" dirty="0" smtClean="0"/>
              <a:t>: Let </a:t>
            </a:r>
            <a:r>
              <a:rPr lang="en-US" i="1" dirty="0" smtClean="0"/>
              <a:t>b</a:t>
            </a:r>
            <a:r>
              <a:rPr lang="en-US" dirty="0" smtClean="0"/>
              <a:t> be a positive integer. If </a:t>
            </a:r>
            <a:r>
              <a:rPr lang="en-US" i="1" dirty="0" smtClean="0"/>
              <a:t>n</a:t>
            </a:r>
            <a:r>
              <a:rPr lang="en-US" dirty="0" smtClean="0"/>
              <a:t> is a composite integer, and </a:t>
            </a:r>
            <a:r>
              <a:rPr lang="en-US" i="1" dirty="0" smtClean="0"/>
              <a:t>b</a:t>
            </a:r>
            <a:r>
              <a:rPr lang="en-US" i="1" baseline="30000" dirty="0" smtClean="0"/>
              <a:t>n</a:t>
            </a:r>
            <a:r>
              <a:rPr lang="en-US" baseline="30000" dirty="0" smtClean="0"/>
              <a:t>-</a:t>
            </a:r>
            <a:r>
              <a:rPr lang="en-US" baseline="30000" dirty="0" smtClean="0">
                <a:latin typeface="Cambria Math" pitchFamily="18" charset="0"/>
                <a:ea typeface="Cambria Math" pitchFamily="18" charset="0"/>
              </a:rPr>
              <a:t>1</a:t>
            </a:r>
            <a:r>
              <a:rPr lang="en-US" dirty="0" smtClean="0">
                <a:latin typeface="Cambria Math" pitchFamily="18" charset="0"/>
                <a:ea typeface="Cambria Math" pitchFamily="18" charset="0"/>
              </a:rPr>
              <a:t> </a:t>
            </a:r>
            <a:r>
              <a:rPr lang="en-US" dirty="0" smtClean="0">
                <a:latin typeface="Cambria Math"/>
                <a:ea typeface="Cambria Math"/>
              </a:rPr>
              <a:t>≡ </a:t>
            </a:r>
            <a:r>
              <a:rPr lang="en-US" dirty="0" smtClean="0">
                <a:latin typeface="Cambria Math" pitchFamily="18" charset="0"/>
                <a:ea typeface="Cambria Math" pitchFamily="18" charset="0"/>
              </a:rPr>
              <a:t>1 </a:t>
            </a:r>
            <a:r>
              <a:rPr lang="en-US" dirty="0" smtClean="0">
                <a:ea typeface="Cambria Math" pitchFamily="18" charset="0"/>
              </a:rPr>
              <a:t>(mod </a:t>
            </a:r>
            <a:r>
              <a:rPr lang="en-US" i="1" dirty="0" smtClean="0">
                <a:ea typeface="Cambria Math" pitchFamily="18" charset="0"/>
              </a:rPr>
              <a:t>n</a:t>
            </a:r>
            <a:r>
              <a:rPr lang="en-US" dirty="0" smtClean="0">
                <a:ea typeface="Cambria Math" pitchFamily="18" charset="0"/>
              </a:rPr>
              <a:t>), then </a:t>
            </a:r>
            <a:r>
              <a:rPr lang="en-US" i="1" dirty="0" smtClean="0">
                <a:ea typeface="Cambria Math" pitchFamily="18" charset="0"/>
              </a:rPr>
              <a:t>n </a:t>
            </a:r>
            <a:r>
              <a:rPr lang="en-US" dirty="0" smtClean="0">
                <a:ea typeface="Cambria Math" pitchFamily="18" charset="0"/>
              </a:rPr>
              <a:t>is called a </a:t>
            </a:r>
            <a:r>
              <a:rPr lang="en-US" i="1" dirty="0" err="1" smtClean="0">
                <a:ea typeface="Cambria Math" pitchFamily="18" charset="0"/>
              </a:rPr>
              <a:t>pseudoprime</a:t>
            </a:r>
            <a:r>
              <a:rPr lang="en-US" i="1" dirty="0" smtClean="0">
                <a:ea typeface="Cambria Math" pitchFamily="18" charset="0"/>
              </a:rPr>
              <a:t> to the base b</a:t>
            </a:r>
            <a:r>
              <a:rPr lang="en-US" dirty="0" smtClean="0">
                <a:ea typeface="Cambria Math" pitchFamily="18" charset="0"/>
              </a:rPr>
              <a:t>.</a:t>
            </a:r>
            <a:endParaRPr lang="en-US" dirty="0">
              <a:ea typeface="Cambria Math"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Pseudoprimes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Given a positive integer </a:t>
            </a:r>
            <a:r>
              <a:rPr lang="en-US" i="1" dirty="0" smtClean="0"/>
              <a:t>n</a:t>
            </a:r>
            <a:r>
              <a:rPr lang="en-US" dirty="0" smtClean="0"/>
              <a:t>, such that  </a:t>
            </a:r>
            <a:r>
              <a:rPr lang="en-US" dirty="0" smtClean="0">
                <a:latin typeface="Cambria Math" pitchFamily="18" charset="0"/>
                <a:ea typeface="Cambria Math" pitchFamily="18" charset="0"/>
              </a:rPr>
              <a:t>2</a:t>
            </a:r>
            <a:r>
              <a:rPr lang="en-US" i="1" baseline="30000" dirty="0" smtClean="0"/>
              <a:t>n</a:t>
            </a:r>
            <a:r>
              <a:rPr lang="en-US" baseline="30000" dirty="0" smtClean="0"/>
              <a:t>-</a:t>
            </a:r>
            <a:r>
              <a:rPr lang="en-US" baseline="30000" dirty="0" smtClean="0">
                <a:latin typeface="Cambria Math" pitchFamily="18" charset="0"/>
                <a:ea typeface="Cambria Math" pitchFamily="18" charset="0"/>
              </a:rPr>
              <a:t>1</a:t>
            </a:r>
            <a:r>
              <a:rPr lang="en-US" dirty="0" smtClean="0">
                <a:latin typeface="Cambria Math" pitchFamily="18" charset="0"/>
                <a:ea typeface="Cambria Math" pitchFamily="18" charset="0"/>
              </a:rPr>
              <a:t> </a:t>
            </a:r>
            <a:r>
              <a:rPr lang="en-US" dirty="0" smtClean="0">
                <a:latin typeface="Cambria Math"/>
                <a:ea typeface="Cambria Math"/>
              </a:rPr>
              <a:t>≡ </a:t>
            </a:r>
            <a:r>
              <a:rPr lang="en-US" dirty="0" smtClean="0">
                <a:latin typeface="Cambria Math" pitchFamily="18" charset="0"/>
                <a:ea typeface="Cambria Math" pitchFamily="18" charset="0"/>
              </a:rPr>
              <a:t>1 </a:t>
            </a:r>
            <a:r>
              <a:rPr lang="en-US" dirty="0" smtClean="0">
                <a:ea typeface="Cambria Math" pitchFamily="18" charset="0"/>
              </a:rPr>
              <a:t>(mod </a:t>
            </a:r>
            <a:r>
              <a:rPr lang="en-US" i="1" dirty="0" smtClean="0">
                <a:ea typeface="Cambria Math" pitchFamily="18" charset="0"/>
              </a:rPr>
              <a:t>n</a:t>
            </a:r>
            <a:r>
              <a:rPr lang="en-US" dirty="0" smtClean="0">
                <a:ea typeface="Cambria Math" pitchFamily="18" charset="0"/>
              </a:rPr>
              <a:t>):</a:t>
            </a:r>
          </a:p>
          <a:p>
            <a:pPr lvl="1"/>
            <a:r>
              <a:rPr lang="en-US" dirty="0" smtClean="0">
                <a:ea typeface="Cambria Math" pitchFamily="18" charset="0"/>
              </a:rPr>
              <a:t>If </a:t>
            </a:r>
            <a:r>
              <a:rPr lang="en-US" i="1" dirty="0" smtClean="0">
                <a:ea typeface="Cambria Math" pitchFamily="18" charset="0"/>
              </a:rPr>
              <a:t>n</a:t>
            </a:r>
            <a:r>
              <a:rPr lang="en-US" dirty="0" smtClean="0">
                <a:ea typeface="Cambria Math" pitchFamily="18" charset="0"/>
              </a:rPr>
              <a:t> does not satisfy the congruence, it is composite.</a:t>
            </a:r>
          </a:p>
          <a:p>
            <a:pPr lvl="1"/>
            <a:r>
              <a:rPr lang="en-US" dirty="0" smtClean="0">
                <a:ea typeface="Cambria Math" pitchFamily="18" charset="0"/>
              </a:rPr>
              <a:t>If </a:t>
            </a:r>
            <a:r>
              <a:rPr lang="en-US" i="1" dirty="0" smtClean="0">
                <a:ea typeface="Cambria Math" pitchFamily="18" charset="0"/>
              </a:rPr>
              <a:t>n</a:t>
            </a:r>
            <a:r>
              <a:rPr lang="en-US" dirty="0" smtClean="0">
                <a:ea typeface="Cambria Math" pitchFamily="18" charset="0"/>
              </a:rPr>
              <a:t> does satisfy the congruence, it is either prime or a </a:t>
            </a:r>
            <a:r>
              <a:rPr lang="en-US" dirty="0" err="1" smtClean="0">
                <a:ea typeface="Cambria Math" pitchFamily="18" charset="0"/>
              </a:rPr>
              <a:t>pseudoprime</a:t>
            </a:r>
            <a:r>
              <a:rPr lang="en-US" dirty="0" smtClean="0">
                <a:ea typeface="Cambria Math" pitchFamily="18" charset="0"/>
              </a:rPr>
              <a:t> to the base </a:t>
            </a:r>
            <a:r>
              <a:rPr lang="en-US" dirty="0" smtClean="0">
                <a:latin typeface="Cambria Math" pitchFamily="18" charset="0"/>
                <a:ea typeface="Cambria Math" pitchFamily="18" charset="0"/>
              </a:rPr>
              <a:t>2</a:t>
            </a:r>
            <a:r>
              <a:rPr lang="en-US" dirty="0" smtClean="0">
                <a:ea typeface="Cambria Math" pitchFamily="18" charset="0"/>
              </a:rPr>
              <a:t>.</a:t>
            </a:r>
          </a:p>
          <a:p>
            <a:r>
              <a:rPr lang="en-US" dirty="0" smtClean="0">
                <a:ea typeface="Cambria Math" pitchFamily="18" charset="0"/>
              </a:rPr>
              <a:t>Doing similar tests with additional bases </a:t>
            </a:r>
            <a:r>
              <a:rPr lang="en-US" i="1" dirty="0" smtClean="0">
                <a:ea typeface="Cambria Math" pitchFamily="18" charset="0"/>
              </a:rPr>
              <a:t>b</a:t>
            </a:r>
            <a:r>
              <a:rPr lang="en-US" dirty="0" smtClean="0">
                <a:ea typeface="Cambria Math" pitchFamily="18" charset="0"/>
              </a:rPr>
              <a:t>, provides more evidence as to whether </a:t>
            </a:r>
            <a:r>
              <a:rPr lang="en-US" i="1" dirty="0" smtClean="0">
                <a:ea typeface="Cambria Math" pitchFamily="18" charset="0"/>
              </a:rPr>
              <a:t>n</a:t>
            </a:r>
            <a:r>
              <a:rPr lang="en-US" dirty="0" smtClean="0">
                <a:ea typeface="Cambria Math" pitchFamily="18" charset="0"/>
              </a:rPr>
              <a:t> is prime.</a:t>
            </a:r>
          </a:p>
          <a:p>
            <a:r>
              <a:rPr lang="en-US" dirty="0" smtClean="0">
                <a:ea typeface="Cambria Math" pitchFamily="18" charset="0"/>
              </a:rPr>
              <a:t>Among the positive integers not exceeding a positive real number </a:t>
            </a:r>
            <a:r>
              <a:rPr lang="en-US" i="1" dirty="0" smtClean="0">
                <a:ea typeface="Cambria Math" pitchFamily="18" charset="0"/>
              </a:rPr>
              <a:t>x</a:t>
            </a:r>
            <a:r>
              <a:rPr lang="en-US" dirty="0" smtClean="0">
                <a:ea typeface="Cambria Math" pitchFamily="18" charset="0"/>
              </a:rPr>
              <a:t>, compared to primes, there are relatively few </a:t>
            </a:r>
            <a:r>
              <a:rPr lang="en-US" dirty="0" err="1" smtClean="0">
                <a:ea typeface="Cambria Math" pitchFamily="18" charset="0"/>
              </a:rPr>
              <a:t>pseudoprimes</a:t>
            </a:r>
            <a:r>
              <a:rPr lang="en-US" dirty="0" smtClean="0">
                <a:ea typeface="Cambria Math" pitchFamily="18" charset="0"/>
              </a:rPr>
              <a:t> to the base </a:t>
            </a:r>
            <a:r>
              <a:rPr lang="en-US" i="1" dirty="0" smtClean="0">
                <a:ea typeface="Cambria Math" pitchFamily="18" charset="0"/>
              </a:rPr>
              <a:t>b</a:t>
            </a:r>
            <a:r>
              <a:rPr lang="en-US" dirty="0" smtClean="0">
                <a:ea typeface="Cambria Math" pitchFamily="18" charset="0"/>
              </a:rPr>
              <a:t>.</a:t>
            </a:r>
          </a:p>
          <a:p>
            <a:pPr lvl="1"/>
            <a:r>
              <a:rPr lang="en-US" dirty="0" smtClean="0">
                <a:ea typeface="Cambria Math" pitchFamily="18" charset="0"/>
              </a:rPr>
              <a:t>For example, among the positive integers less than </a:t>
            </a:r>
            <a:r>
              <a:rPr lang="en-US" dirty="0" smtClean="0">
                <a:latin typeface="Cambria Math" pitchFamily="18" charset="0"/>
                <a:ea typeface="Cambria Math" pitchFamily="18" charset="0"/>
              </a:rPr>
              <a:t>10</a:t>
            </a:r>
            <a:r>
              <a:rPr lang="en-US" baseline="30000" dirty="0" smtClean="0">
                <a:latin typeface="Cambria Math" pitchFamily="18" charset="0"/>
                <a:ea typeface="Cambria Math" pitchFamily="18" charset="0"/>
              </a:rPr>
              <a:t>10</a:t>
            </a:r>
            <a:r>
              <a:rPr lang="en-US" dirty="0" smtClean="0">
                <a:ea typeface="Cambria Math" pitchFamily="18" charset="0"/>
              </a:rPr>
              <a:t> there are </a:t>
            </a:r>
            <a:r>
              <a:rPr lang="en-US" dirty="0" smtClean="0">
                <a:latin typeface="Cambria Math" pitchFamily="18" charset="0"/>
                <a:ea typeface="Cambria Math" pitchFamily="18" charset="0"/>
              </a:rPr>
              <a:t>455,052,512</a:t>
            </a:r>
            <a:r>
              <a:rPr lang="en-US" dirty="0" smtClean="0">
                <a:ea typeface="Cambria Math" pitchFamily="18" charset="0"/>
              </a:rPr>
              <a:t> primes, but only </a:t>
            </a:r>
            <a:r>
              <a:rPr lang="en-US" dirty="0" smtClean="0">
                <a:latin typeface="Cambria Math" pitchFamily="18" charset="0"/>
                <a:ea typeface="Cambria Math" pitchFamily="18" charset="0"/>
              </a:rPr>
              <a:t>14,884</a:t>
            </a:r>
            <a:r>
              <a:rPr lang="en-US" dirty="0" smtClean="0">
                <a:ea typeface="Cambria Math" pitchFamily="18" charset="0"/>
              </a:rPr>
              <a:t> </a:t>
            </a:r>
            <a:r>
              <a:rPr lang="en-US" dirty="0" err="1" smtClean="0">
                <a:ea typeface="Cambria Math" pitchFamily="18" charset="0"/>
              </a:rPr>
              <a:t>pseudoprimes</a:t>
            </a:r>
            <a:r>
              <a:rPr lang="en-US" dirty="0" smtClean="0">
                <a:ea typeface="Cambria Math" pitchFamily="18" charset="0"/>
              </a:rPr>
              <a:t> to the base </a:t>
            </a:r>
            <a:r>
              <a:rPr lang="en-US" dirty="0" smtClean="0">
                <a:latin typeface="Cambria Math" pitchFamily="18" charset="0"/>
                <a:ea typeface="Cambria Math" pitchFamily="18" charset="0"/>
              </a:rPr>
              <a:t>2</a:t>
            </a:r>
            <a:r>
              <a:rPr lang="en-US" dirty="0" smtClean="0">
                <a:ea typeface="Cambria Math" pitchFamily="18" charset="0"/>
              </a:rPr>
              <a:t>. </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Carmichael Numbers</a:t>
            </a:r>
            <a:br>
              <a:rPr lang="en-US" dirty="0" smtClean="0"/>
            </a:br>
            <a:r>
              <a:rPr lang="en-US" dirty="0" smtClean="0"/>
              <a:t>(</a:t>
            </a:r>
            <a:r>
              <a:rPr lang="en-US" i="1" dirty="0" smtClean="0"/>
              <a:t>optional</a:t>
            </a:r>
            <a:r>
              <a:rPr lang="en-US" dirty="0" smtClean="0"/>
              <a:t>)</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ea typeface="Cambria Math" pitchFamily="18" charset="0"/>
              </a:rPr>
              <a:t>There are composite integers </a:t>
            </a:r>
            <a:r>
              <a:rPr lang="en-US" i="1" dirty="0" smtClean="0">
                <a:ea typeface="Cambria Math" pitchFamily="18" charset="0"/>
              </a:rPr>
              <a:t>n</a:t>
            </a:r>
            <a:r>
              <a:rPr lang="en-US" dirty="0" smtClean="0">
                <a:ea typeface="Cambria Math" pitchFamily="18" charset="0"/>
              </a:rPr>
              <a:t> that pass all tests with bases </a:t>
            </a:r>
            <a:r>
              <a:rPr lang="en-US" i="1" dirty="0" smtClean="0">
                <a:ea typeface="Cambria Math" pitchFamily="18" charset="0"/>
              </a:rPr>
              <a:t>b</a:t>
            </a:r>
            <a:r>
              <a:rPr lang="en-US" dirty="0" smtClean="0">
                <a:ea typeface="Cambria Math" pitchFamily="18" charset="0"/>
              </a:rPr>
              <a:t> such that </a:t>
            </a:r>
            <a:r>
              <a:rPr lang="en-US" dirty="0" err="1" smtClean="0">
                <a:ea typeface="Cambria Math" pitchFamily="18" charset="0"/>
              </a:rPr>
              <a:t>gcd</a:t>
            </a:r>
            <a:r>
              <a:rPr lang="en-US" dirty="0" smtClean="0">
                <a:ea typeface="Cambria Math" pitchFamily="18" charset="0"/>
              </a:rPr>
              <a:t>(</a:t>
            </a:r>
            <a:r>
              <a:rPr lang="en-US" i="1" dirty="0" err="1" smtClean="0">
                <a:ea typeface="Cambria Math" pitchFamily="18" charset="0"/>
              </a:rPr>
              <a:t>b,n</a:t>
            </a:r>
            <a:r>
              <a:rPr lang="en-US" dirty="0" smtClean="0">
                <a:ea typeface="Cambria Math" pitchFamily="18" charset="0"/>
              </a:rPr>
              <a:t>) = </a:t>
            </a:r>
            <a:r>
              <a:rPr lang="en-US" dirty="0" smtClean="0">
                <a:latin typeface="Cambria Math" pitchFamily="18" charset="0"/>
                <a:ea typeface="Cambria Math" pitchFamily="18" charset="0"/>
              </a:rPr>
              <a:t>1</a:t>
            </a:r>
            <a:r>
              <a:rPr lang="en-US" dirty="0" smtClean="0">
                <a:ea typeface="Cambria Math" pitchFamily="18" charset="0"/>
              </a:rPr>
              <a:t>.</a:t>
            </a:r>
            <a:endParaRPr lang="en-US" dirty="0" smtClean="0"/>
          </a:p>
          <a:p>
            <a:pPr>
              <a:buNone/>
            </a:pPr>
            <a:r>
              <a:rPr lang="en-US" b="1" dirty="0" smtClean="0"/>
              <a:t>      Definition</a:t>
            </a:r>
            <a:r>
              <a:rPr lang="en-US" dirty="0" smtClean="0"/>
              <a:t>: A composite integer n that satisfies the congruence </a:t>
            </a:r>
            <a:r>
              <a:rPr lang="en-US" i="1" dirty="0" smtClean="0"/>
              <a:t>b</a:t>
            </a:r>
            <a:r>
              <a:rPr lang="en-US" i="1" baseline="30000" dirty="0" smtClean="0"/>
              <a:t>n</a:t>
            </a:r>
            <a:r>
              <a:rPr lang="en-US" baseline="30000" dirty="0" smtClean="0"/>
              <a:t>-</a:t>
            </a:r>
            <a:r>
              <a:rPr lang="en-US" baseline="30000" dirty="0" smtClean="0">
                <a:latin typeface="Cambria Math" pitchFamily="18" charset="0"/>
                <a:ea typeface="Cambria Math" pitchFamily="18" charset="0"/>
              </a:rPr>
              <a:t>1</a:t>
            </a:r>
            <a:r>
              <a:rPr lang="en-US" dirty="0" smtClean="0">
                <a:latin typeface="Cambria Math" pitchFamily="18" charset="0"/>
                <a:ea typeface="Cambria Math" pitchFamily="18" charset="0"/>
              </a:rPr>
              <a:t> </a:t>
            </a:r>
            <a:r>
              <a:rPr lang="en-US" dirty="0" smtClean="0">
                <a:latin typeface="Cambria Math"/>
                <a:ea typeface="Cambria Math"/>
              </a:rPr>
              <a:t>≡ </a:t>
            </a:r>
            <a:r>
              <a:rPr lang="en-US" dirty="0" smtClean="0">
                <a:latin typeface="Cambria Math" pitchFamily="18" charset="0"/>
                <a:ea typeface="Cambria Math" pitchFamily="18" charset="0"/>
              </a:rPr>
              <a:t>1 </a:t>
            </a:r>
            <a:r>
              <a:rPr lang="en-US" dirty="0" smtClean="0">
                <a:ea typeface="Cambria Math" pitchFamily="18" charset="0"/>
              </a:rPr>
              <a:t>(mod </a:t>
            </a:r>
            <a:r>
              <a:rPr lang="en-US" i="1" dirty="0" smtClean="0">
                <a:ea typeface="Cambria Math" pitchFamily="18" charset="0"/>
              </a:rPr>
              <a:t>n</a:t>
            </a:r>
            <a:r>
              <a:rPr lang="en-US" dirty="0" smtClean="0">
                <a:ea typeface="Cambria Math" pitchFamily="18" charset="0"/>
              </a:rPr>
              <a:t>) for all positive integers </a:t>
            </a:r>
            <a:r>
              <a:rPr lang="en-US" i="1" dirty="0" smtClean="0">
                <a:ea typeface="Cambria Math" pitchFamily="18" charset="0"/>
              </a:rPr>
              <a:t>b</a:t>
            </a:r>
            <a:r>
              <a:rPr lang="en-US" dirty="0" smtClean="0">
                <a:ea typeface="Cambria Math" pitchFamily="18" charset="0"/>
              </a:rPr>
              <a:t> with </a:t>
            </a:r>
            <a:r>
              <a:rPr lang="en-US" dirty="0" err="1" smtClean="0">
                <a:ea typeface="Cambria Math" pitchFamily="18" charset="0"/>
              </a:rPr>
              <a:t>gcd</a:t>
            </a:r>
            <a:r>
              <a:rPr lang="en-US" dirty="0" smtClean="0">
                <a:ea typeface="Cambria Math" pitchFamily="18" charset="0"/>
              </a:rPr>
              <a:t>(</a:t>
            </a:r>
            <a:r>
              <a:rPr lang="en-US" i="1" dirty="0" err="1" smtClean="0">
                <a:ea typeface="Cambria Math" pitchFamily="18" charset="0"/>
              </a:rPr>
              <a:t>b</a:t>
            </a:r>
            <a:r>
              <a:rPr lang="en-US" dirty="0" err="1" smtClean="0">
                <a:ea typeface="Cambria Math" pitchFamily="18" charset="0"/>
              </a:rPr>
              <a:t>,</a:t>
            </a:r>
            <a:r>
              <a:rPr lang="en-US" i="1" dirty="0" err="1" smtClean="0">
                <a:ea typeface="Cambria Math" pitchFamily="18" charset="0"/>
              </a:rPr>
              <a:t>n</a:t>
            </a:r>
            <a:r>
              <a:rPr lang="en-US" dirty="0" smtClean="0">
                <a:ea typeface="Cambria Math" pitchFamily="18" charset="0"/>
              </a:rPr>
              <a:t>) = </a:t>
            </a:r>
            <a:r>
              <a:rPr lang="en-US" dirty="0" smtClean="0">
                <a:latin typeface="Cambria Math" pitchFamily="18" charset="0"/>
                <a:ea typeface="Cambria Math" pitchFamily="18" charset="0"/>
              </a:rPr>
              <a:t>1 </a:t>
            </a:r>
            <a:r>
              <a:rPr lang="en-US" dirty="0" smtClean="0">
                <a:ea typeface="Cambria Math" pitchFamily="18" charset="0"/>
              </a:rPr>
              <a:t>is called a </a:t>
            </a:r>
            <a:r>
              <a:rPr lang="en-US" i="1" dirty="0" smtClean="0">
                <a:ea typeface="Cambria Math" pitchFamily="18" charset="0"/>
              </a:rPr>
              <a:t>Carmichael</a:t>
            </a:r>
            <a:r>
              <a:rPr lang="en-US" dirty="0" smtClean="0">
                <a:ea typeface="Cambria Math" pitchFamily="18" charset="0"/>
              </a:rPr>
              <a:t> number.</a:t>
            </a:r>
          </a:p>
          <a:p>
            <a:pPr>
              <a:buNone/>
            </a:pPr>
            <a:r>
              <a:rPr lang="en-US" dirty="0" smtClean="0">
                <a:ea typeface="Cambria Math" pitchFamily="18" charset="0"/>
              </a:rPr>
              <a:t>     </a:t>
            </a:r>
            <a:r>
              <a:rPr lang="en-US" b="1" dirty="0" smtClean="0">
                <a:ea typeface="Cambria Math" pitchFamily="18" charset="0"/>
              </a:rPr>
              <a:t>Example</a:t>
            </a:r>
            <a:r>
              <a:rPr lang="en-US" dirty="0" smtClean="0">
                <a:ea typeface="Cambria Math" pitchFamily="18" charset="0"/>
              </a:rPr>
              <a:t>: The integer </a:t>
            </a:r>
            <a:r>
              <a:rPr lang="en-US" dirty="0" smtClean="0">
                <a:latin typeface="Cambria Math" pitchFamily="18" charset="0"/>
                <a:ea typeface="Cambria Math" pitchFamily="18" charset="0"/>
              </a:rPr>
              <a:t>561</a:t>
            </a:r>
            <a:r>
              <a:rPr lang="en-US" dirty="0" smtClean="0">
                <a:ea typeface="Cambria Math" pitchFamily="18" charset="0"/>
              </a:rPr>
              <a:t> is a Carmichael number. To see this:</a:t>
            </a:r>
          </a:p>
          <a:p>
            <a:pPr lvl="1"/>
            <a:r>
              <a:rPr lang="en-US" dirty="0" smtClean="0">
                <a:latin typeface="Cambria Math" pitchFamily="18" charset="0"/>
                <a:ea typeface="Cambria Math" pitchFamily="18" charset="0"/>
              </a:rPr>
              <a:t>561</a:t>
            </a:r>
            <a:r>
              <a:rPr lang="en-US" dirty="0" smtClean="0">
                <a:ea typeface="Cambria Math" pitchFamily="18" charset="0"/>
              </a:rPr>
              <a:t> is composite, since </a:t>
            </a:r>
            <a:r>
              <a:rPr lang="en-US" dirty="0" smtClean="0">
                <a:latin typeface="Cambria Math" pitchFamily="18" charset="0"/>
                <a:ea typeface="Cambria Math" pitchFamily="18" charset="0"/>
              </a:rPr>
              <a:t>561</a:t>
            </a:r>
            <a:r>
              <a:rPr lang="en-US" dirty="0" smtClean="0">
                <a:ea typeface="Cambria Math" pitchFamily="18" charset="0"/>
              </a:rPr>
              <a:t> = </a:t>
            </a:r>
            <a:r>
              <a:rPr lang="en-US" dirty="0" smtClean="0">
                <a:latin typeface="Cambria Math" pitchFamily="18" charset="0"/>
                <a:ea typeface="Cambria Math" pitchFamily="18" charset="0"/>
              </a:rPr>
              <a:t>3</a:t>
            </a:r>
            <a:r>
              <a:rPr lang="en-US" dirty="0" smtClean="0">
                <a:ea typeface="Cambria Math" pitchFamily="18" charset="0"/>
              </a:rPr>
              <a:t> </a:t>
            </a:r>
            <a:r>
              <a:rPr lang="en-US" dirty="0" smtClean="0">
                <a:latin typeface="Cambria Math"/>
                <a:ea typeface="Cambria Math"/>
              </a:rPr>
              <a:t>∙ </a:t>
            </a:r>
            <a:r>
              <a:rPr lang="en-US" dirty="0" smtClean="0">
                <a:latin typeface="Cambria Math" pitchFamily="18" charset="0"/>
                <a:ea typeface="Cambria Math" pitchFamily="18" charset="0"/>
              </a:rPr>
              <a:t>11</a:t>
            </a:r>
            <a:r>
              <a:rPr lang="en-US" dirty="0" smtClean="0">
                <a:ea typeface="Cambria Math" pitchFamily="18" charset="0"/>
              </a:rPr>
              <a:t> </a:t>
            </a:r>
            <a:r>
              <a:rPr lang="en-US" dirty="0" smtClean="0">
                <a:latin typeface="Cambria Math"/>
                <a:ea typeface="Cambria Math"/>
              </a:rPr>
              <a:t>∙ 13.</a:t>
            </a:r>
          </a:p>
          <a:p>
            <a:pPr lvl="1"/>
            <a:r>
              <a:rPr lang="en-US" dirty="0" smtClean="0">
                <a:latin typeface="Cambria Math"/>
                <a:ea typeface="Cambria Math"/>
              </a:rPr>
              <a:t>If </a:t>
            </a:r>
            <a:r>
              <a:rPr lang="en-US" dirty="0" err="1" smtClean="0">
                <a:latin typeface="Cambria Math"/>
                <a:ea typeface="Cambria Math"/>
              </a:rPr>
              <a:t>gcd</a:t>
            </a:r>
            <a:r>
              <a:rPr lang="en-US" dirty="0" smtClean="0">
                <a:latin typeface="Cambria Math"/>
                <a:ea typeface="Cambria Math"/>
              </a:rPr>
              <a:t>(</a:t>
            </a:r>
            <a:r>
              <a:rPr lang="en-US" i="1" dirty="0" smtClean="0">
                <a:latin typeface="Cambria Math"/>
                <a:ea typeface="Cambria Math"/>
              </a:rPr>
              <a:t>b</a:t>
            </a:r>
            <a:r>
              <a:rPr lang="en-US" dirty="0" smtClean="0">
                <a:latin typeface="Cambria Math"/>
                <a:ea typeface="Cambria Math"/>
              </a:rPr>
              <a:t>, 561) = 1, then </a:t>
            </a:r>
            <a:r>
              <a:rPr lang="en-US" dirty="0" err="1" smtClean="0">
                <a:latin typeface="Cambria Math"/>
                <a:ea typeface="Cambria Math"/>
              </a:rPr>
              <a:t>gcd</a:t>
            </a:r>
            <a:r>
              <a:rPr lang="en-US" dirty="0" smtClean="0">
                <a:latin typeface="Cambria Math"/>
                <a:ea typeface="Cambria Math"/>
              </a:rPr>
              <a:t>(</a:t>
            </a:r>
            <a:r>
              <a:rPr lang="en-US" i="1" dirty="0" smtClean="0">
                <a:ea typeface="Cambria Math"/>
              </a:rPr>
              <a:t>b</a:t>
            </a:r>
            <a:r>
              <a:rPr lang="en-US" dirty="0" smtClean="0">
                <a:latin typeface="Cambria Math"/>
                <a:ea typeface="Cambria Math"/>
              </a:rPr>
              <a:t>, 3) = 1, then     </a:t>
            </a:r>
            <a:r>
              <a:rPr lang="en-US" dirty="0" err="1" smtClean="0">
                <a:latin typeface="Cambria Math"/>
                <a:ea typeface="Cambria Math"/>
              </a:rPr>
              <a:t>gcd</a:t>
            </a:r>
            <a:r>
              <a:rPr lang="en-US" dirty="0" smtClean="0">
                <a:latin typeface="Cambria Math"/>
                <a:ea typeface="Cambria Math"/>
              </a:rPr>
              <a:t>(</a:t>
            </a:r>
            <a:r>
              <a:rPr lang="en-US" i="1" dirty="0" smtClean="0">
                <a:ea typeface="Cambria Math"/>
              </a:rPr>
              <a:t>b</a:t>
            </a:r>
            <a:r>
              <a:rPr lang="en-US" dirty="0" smtClean="0">
                <a:latin typeface="Cambria Math"/>
                <a:ea typeface="Cambria Math"/>
              </a:rPr>
              <a:t>, 11) = </a:t>
            </a:r>
            <a:r>
              <a:rPr lang="en-US" dirty="0" err="1" smtClean="0">
                <a:latin typeface="Cambria Math"/>
                <a:ea typeface="Cambria Math"/>
              </a:rPr>
              <a:t>gcd</a:t>
            </a:r>
            <a:r>
              <a:rPr lang="en-US" dirty="0" smtClean="0">
                <a:latin typeface="Cambria Math"/>
                <a:ea typeface="Cambria Math"/>
              </a:rPr>
              <a:t>(</a:t>
            </a:r>
            <a:r>
              <a:rPr lang="en-US" i="1" dirty="0" smtClean="0">
                <a:ea typeface="Cambria Math"/>
              </a:rPr>
              <a:t>b</a:t>
            </a:r>
            <a:r>
              <a:rPr lang="en-US" dirty="0" smtClean="0">
                <a:latin typeface="Cambria Math"/>
                <a:ea typeface="Cambria Math"/>
              </a:rPr>
              <a:t>, 17) =1.</a:t>
            </a:r>
          </a:p>
          <a:p>
            <a:pPr lvl="1"/>
            <a:r>
              <a:rPr lang="en-US" dirty="0" smtClean="0">
                <a:latin typeface="Cambria Math"/>
                <a:ea typeface="Cambria Math"/>
              </a:rPr>
              <a:t>Using Fermat’s Little Theorem: </a:t>
            </a:r>
            <a:r>
              <a:rPr lang="en-US" i="1" dirty="0" smtClean="0">
                <a:ea typeface="Cambria Math" pitchFamily="18" charset="0"/>
              </a:rPr>
              <a:t>b</a:t>
            </a:r>
            <a:r>
              <a:rPr lang="en-US" baseline="30000" dirty="0" smtClean="0">
                <a:latin typeface="Cambria Math" pitchFamily="18" charset="0"/>
                <a:ea typeface="Cambria Math" pitchFamily="18" charset="0"/>
              </a:rPr>
              <a:t>2 </a:t>
            </a:r>
            <a:r>
              <a:rPr lang="en-US" dirty="0" smtClean="0">
                <a:latin typeface="Cambria Math"/>
                <a:ea typeface="Cambria Math"/>
              </a:rPr>
              <a:t> ≡ </a:t>
            </a:r>
            <a:r>
              <a:rPr lang="en-US" dirty="0" smtClean="0">
                <a:latin typeface="Cambria Math" pitchFamily="18" charset="0"/>
                <a:ea typeface="Cambria Math" pitchFamily="18" charset="0"/>
              </a:rPr>
              <a:t> 1</a:t>
            </a:r>
            <a:r>
              <a:rPr lang="en-US" dirty="0" smtClean="0">
                <a:latin typeface="Cambria Math"/>
                <a:ea typeface="Cambria Math"/>
              </a:rPr>
              <a:t> </a:t>
            </a:r>
            <a:r>
              <a:rPr lang="en-US" dirty="0" smtClean="0">
                <a:ea typeface="Cambria Math"/>
              </a:rPr>
              <a:t>(</a:t>
            </a:r>
            <a:r>
              <a:rPr lang="en-US" dirty="0" smtClean="0">
                <a:latin typeface="Cambria Math"/>
                <a:ea typeface="Cambria Math"/>
              </a:rPr>
              <a:t>mod 3</a:t>
            </a:r>
            <a:r>
              <a:rPr lang="en-US" dirty="0" smtClean="0">
                <a:ea typeface="Cambria Math"/>
              </a:rPr>
              <a:t>)</a:t>
            </a:r>
            <a:r>
              <a:rPr lang="en-US" dirty="0" smtClean="0">
                <a:latin typeface="Cambria Math"/>
                <a:ea typeface="Cambria Math"/>
              </a:rPr>
              <a:t>,</a:t>
            </a:r>
            <a:r>
              <a:rPr lang="en-US" i="1" dirty="0" smtClean="0">
                <a:ea typeface="Cambria Math" pitchFamily="18" charset="0"/>
              </a:rPr>
              <a:t>  b</a:t>
            </a:r>
            <a:r>
              <a:rPr lang="en-US" baseline="30000" dirty="0" smtClean="0">
                <a:latin typeface="Cambria Math" pitchFamily="18" charset="0"/>
                <a:ea typeface="Cambria Math" pitchFamily="18" charset="0"/>
              </a:rPr>
              <a:t>10 </a:t>
            </a:r>
            <a:r>
              <a:rPr lang="en-US" dirty="0" smtClean="0">
                <a:latin typeface="Cambria Math"/>
                <a:ea typeface="Cambria Math"/>
              </a:rPr>
              <a:t> ≡ </a:t>
            </a:r>
            <a:r>
              <a:rPr lang="en-US" dirty="0" smtClean="0">
                <a:latin typeface="Cambria Math" pitchFamily="18" charset="0"/>
                <a:ea typeface="Cambria Math" pitchFamily="18" charset="0"/>
              </a:rPr>
              <a:t> 1</a:t>
            </a:r>
            <a:r>
              <a:rPr lang="en-US" dirty="0" smtClean="0">
                <a:latin typeface="Cambria Math"/>
                <a:ea typeface="Cambria Math"/>
              </a:rPr>
              <a:t> </a:t>
            </a:r>
            <a:r>
              <a:rPr lang="en-US" dirty="0" smtClean="0">
                <a:ea typeface="Cambria Math"/>
              </a:rPr>
              <a:t>(</a:t>
            </a:r>
            <a:r>
              <a:rPr lang="en-US" dirty="0" smtClean="0">
                <a:latin typeface="Cambria Math"/>
                <a:ea typeface="Cambria Math"/>
              </a:rPr>
              <a:t>mod 11</a:t>
            </a:r>
            <a:r>
              <a:rPr lang="en-US" dirty="0" smtClean="0">
                <a:ea typeface="Cambria Math"/>
              </a:rPr>
              <a:t>)</a:t>
            </a:r>
            <a:r>
              <a:rPr lang="en-US" dirty="0" smtClean="0">
                <a:latin typeface="Cambria Math"/>
                <a:ea typeface="Cambria Math"/>
              </a:rPr>
              <a:t>,</a:t>
            </a:r>
            <a:r>
              <a:rPr lang="en-US" i="1" dirty="0" smtClean="0">
                <a:ea typeface="Cambria Math" pitchFamily="18" charset="0"/>
              </a:rPr>
              <a:t>  b</a:t>
            </a:r>
            <a:r>
              <a:rPr lang="en-US" baseline="30000" dirty="0" smtClean="0">
                <a:latin typeface="Cambria Math" pitchFamily="18" charset="0"/>
                <a:ea typeface="Cambria Math" pitchFamily="18" charset="0"/>
              </a:rPr>
              <a:t>16 </a:t>
            </a:r>
            <a:r>
              <a:rPr lang="en-US" dirty="0" smtClean="0">
                <a:latin typeface="Cambria Math"/>
                <a:ea typeface="Cambria Math"/>
              </a:rPr>
              <a:t> ≡ </a:t>
            </a:r>
            <a:r>
              <a:rPr lang="en-US" dirty="0" smtClean="0">
                <a:latin typeface="Cambria Math" pitchFamily="18" charset="0"/>
                <a:ea typeface="Cambria Math" pitchFamily="18" charset="0"/>
              </a:rPr>
              <a:t> 1</a:t>
            </a:r>
            <a:r>
              <a:rPr lang="en-US" dirty="0" smtClean="0">
                <a:latin typeface="Cambria Math"/>
                <a:ea typeface="Cambria Math"/>
              </a:rPr>
              <a:t> </a:t>
            </a:r>
            <a:r>
              <a:rPr lang="en-US" dirty="0" smtClean="0">
                <a:ea typeface="Cambria Math"/>
              </a:rPr>
              <a:t>(</a:t>
            </a:r>
            <a:r>
              <a:rPr lang="en-US" dirty="0" smtClean="0">
                <a:latin typeface="Cambria Math"/>
                <a:ea typeface="Cambria Math"/>
              </a:rPr>
              <a:t>mod 17</a:t>
            </a:r>
            <a:r>
              <a:rPr lang="en-US" dirty="0" smtClean="0">
                <a:ea typeface="Cambria Math"/>
              </a:rPr>
              <a:t>)</a:t>
            </a:r>
            <a:r>
              <a:rPr lang="en-US" dirty="0" smtClean="0">
                <a:latin typeface="Cambria Math"/>
                <a:ea typeface="Cambria Math"/>
              </a:rPr>
              <a:t>.</a:t>
            </a:r>
          </a:p>
          <a:p>
            <a:pPr lvl="1"/>
            <a:r>
              <a:rPr lang="en-US" dirty="0" smtClean="0">
                <a:latin typeface="Cambria Math"/>
                <a:ea typeface="Cambria Math"/>
              </a:rPr>
              <a:t>Then</a:t>
            </a:r>
          </a:p>
          <a:p>
            <a:pPr lvl="2">
              <a:buNone/>
            </a:pPr>
            <a:r>
              <a:rPr lang="en-US" i="1" dirty="0" smtClean="0">
                <a:ea typeface="Cambria Math" pitchFamily="18" charset="0"/>
              </a:rPr>
              <a:t>b</a:t>
            </a:r>
            <a:r>
              <a:rPr lang="en-US" baseline="30000" dirty="0" smtClean="0">
                <a:latin typeface="Cambria Math" pitchFamily="18" charset="0"/>
                <a:ea typeface="Cambria Math" pitchFamily="18" charset="0"/>
              </a:rPr>
              <a:t>560 </a:t>
            </a:r>
            <a:r>
              <a:rPr lang="en-US" dirty="0" smtClean="0">
                <a:latin typeface="Cambria Math"/>
                <a:ea typeface="Cambria Math"/>
              </a:rPr>
              <a:t> =</a:t>
            </a:r>
            <a:r>
              <a:rPr lang="en-US" i="1" dirty="0" smtClean="0">
                <a:ea typeface="Cambria Math" pitchFamily="18" charset="0"/>
              </a:rPr>
              <a:t> (b</a:t>
            </a:r>
            <a:r>
              <a:rPr lang="en-US" baseline="30000" dirty="0" smtClean="0">
                <a:latin typeface="Cambria Math" pitchFamily="18" charset="0"/>
                <a:ea typeface="Cambria Math" pitchFamily="18" charset="0"/>
              </a:rPr>
              <a:t>2</a:t>
            </a:r>
            <a:r>
              <a:rPr lang="en-US" dirty="0" smtClean="0">
                <a:ea typeface="Cambria Math"/>
              </a:rPr>
              <a:t>)</a:t>
            </a:r>
            <a:r>
              <a:rPr lang="en-US" baseline="30000" dirty="0" smtClean="0">
                <a:latin typeface="Cambria Math" pitchFamily="18" charset="0"/>
                <a:ea typeface="Cambria Math" pitchFamily="18" charset="0"/>
              </a:rPr>
              <a:t> 280 </a:t>
            </a:r>
            <a:r>
              <a:rPr lang="en-US" dirty="0" smtClean="0">
                <a:latin typeface="Cambria Math"/>
                <a:ea typeface="Cambria Math"/>
              </a:rPr>
              <a:t> ≡ </a:t>
            </a:r>
            <a:r>
              <a:rPr lang="en-US" dirty="0" smtClean="0">
                <a:latin typeface="Cambria Math" pitchFamily="18" charset="0"/>
                <a:ea typeface="Cambria Math" pitchFamily="18" charset="0"/>
              </a:rPr>
              <a:t> 1</a:t>
            </a:r>
            <a:r>
              <a:rPr lang="en-US" dirty="0" smtClean="0">
                <a:latin typeface="Cambria Math"/>
                <a:ea typeface="Cambria Math"/>
              </a:rPr>
              <a:t> </a:t>
            </a:r>
            <a:r>
              <a:rPr lang="en-US" dirty="0" smtClean="0">
                <a:ea typeface="Cambria Math"/>
              </a:rPr>
              <a:t>(</a:t>
            </a:r>
            <a:r>
              <a:rPr lang="en-US" dirty="0" smtClean="0">
                <a:latin typeface="Cambria Math"/>
                <a:ea typeface="Cambria Math"/>
              </a:rPr>
              <a:t>mod 3</a:t>
            </a:r>
            <a:r>
              <a:rPr lang="en-US" dirty="0" smtClean="0">
                <a:ea typeface="Cambria Math"/>
              </a:rPr>
              <a:t>)</a:t>
            </a:r>
            <a:r>
              <a:rPr lang="en-US" dirty="0" smtClean="0">
                <a:latin typeface="Cambria Math"/>
                <a:ea typeface="Cambria Math"/>
              </a:rPr>
              <a:t>,</a:t>
            </a:r>
          </a:p>
          <a:p>
            <a:pPr lvl="2">
              <a:buNone/>
            </a:pPr>
            <a:r>
              <a:rPr lang="en-US" i="1" dirty="0" smtClean="0">
                <a:ea typeface="Cambria Math" pitchFamily="18" charset="0"/>
              </a:rPr>
              <a:t>b</a:t>
            </a:r>
            <a:r>
              <a:rPr lang="en-US" baseline="30000" dirty="0" smtClean="0">
                <a:latin typeface="Cambria Math" pitchFamily="18" charset="0"/>
                <a:ea typeface="Cambria Math" pitchFamily="18" charset="0"/>
              </a:rPr>
              <a:t>560 </a:t>
            </a:r>
            <a:r>
              <a:rPr lang="en-US" dirty="0" smtClean="0">
                <a:latin typeface="Cambria Math"/>
                <a:ea typeface="Cambria Math"/>
              </a:rPr>
              <a:t> =</a:t>
            </a:r>
            <a:r>
              <a:rPr lang="en-US" i="1" dirty="0" smtClean="0">
                <a:ea typeface="Cambria Math" pitchFamily="18" charset="0"/>
              </a:rPr>
              <a:t> (b</a:t>
            </a:r>
            <a:r>
              <a:rPr lang="en-US" baseline="30000" dirty="0" smtClean="0">
                <a:latin typeface="Cambria Math" pitchFamily="18" charset="0"/>
                <a:ea typeface="Cambria Math" pitchFamily="18" charset="0"/>
              </a:rPr>
              <a:t>10</a:t>
            </a:r>
            <a:r>
              <a:rPr lang="en-US" dirty="0" smtClean="0">
                <a:ea typeface="Cambria Math"/>
              </a:rPr>
              <a:t>)</a:t>
            </a:r>
            <a:r>
              <a:rPr lang="en-US" baseline="30000" dirty="0" smtClean="0">
                <a:latin typeface="Cambria Math" pitchFamily="18" charset="0"/>
                <a:ea typeface="Cambria Math" pitchFamily="18" charset="0"/>
              </a:rPr>
              <a:t> 56 </a:t>
            </a:r>
            <a:r>
              <a:rPr lang="en-US" dirty="0" smtClean="0">
                <a:latin typeface="Cambria Math"/>
                <a:ea typeface="Cambria Math"/>
              </a:rPr>
              <a:t> ≡ </a:t>
            </a:r>
            <a:r>
              <a:rPr lang="en-US" dirty="0" smtClean="0">
                <a:latin typeface="Cambria Math" pitchFamily="18" charset="0"/>
                <a:ea typeface="Cambria Math" pitchFamily="18" charset="0"/>
              </a:rPr>
              <a:t> 1</a:t>
            </a:r>
            <a:r>
              <a:rPr lang="en-US" dirty="0" smtClean="0">
                <a:latin typeface="Cambria Math"/>
                <a:ea typeface="Cambria Math"/>
              </a:rPr>
              <a:t> </a:t>
            </a:r>
            <a:r>
              <a:rPr lang="en-US" dirty="0" smtClean="0">
                <a:ea typeface="Cambria Math"/>
              </a:rPr>
              <a:t>(</a:t>
            </a:r>
            <a:r>
              <a:rPr lang="en-US" dirty="0" smtClean="0">
                <a:latin typeface="Cambria Math"/>
                <a:ea typeface="Cambria Math"/>
              </a:rPr>
              <a:t>mod 11</a:t>
            </a:r>
            <a:r>
              <a:rPr lang="en-US" dirty="0" smtClean="0">
                <a:ea typeface="Cambria Math"/>
              </a:rPr>
              <a:t>)</a:t>
            </a:r>
            <a:r>
              <a:rPr lang="en-US" dirty="0" smtClean="0">
                <a:latin typeface="Cambria Math"/>
                <a:ea typeface="Cambria Math"/>
              </a:rPr>
              <a:t>,</a:t>
            </a:r>
            <a:r>
              <a:rPr lang="en-US" i="1" dirty="0" smtClean="0">
                <a:ea typeface="Cambria Math" pitchFamily="18" charset="0"/>
              </a:rPr>
              <a:t> </a:t>
            </a:r>
          </a:p>
          <a:p>
            <a:pPr lvl="2">
              <a:buNone/>
            </a:pPr>
            <a:r>
              <a:rPr lang="en-US" i="1" dirty="0" smtClean="0">
                <a:ea typeface="Cambria Math" pitchFamily="18" charset="0"/>
              </a:rPr>
              <a:t>b</a:t>
            </a:r>
            <a:r>
              <a:rPr lang="en-US" baseline="30000" dirty="0" smtClean="0">
                <a:latin typeface="Cambria Math" pitchFamily="18" charset="0"/>
                <a:ea typeface="Cambria Math" pitchFamily="18" charset="0"/>
              </a:rPr>
              <a:t>560 </a:t>
            </a:r>
            <a:r>
              <a:rPr lang="en-US" dirty="0" smtClean="0">
                <a:latin typeface="Cambria Math"/>
                <a:ea typeface="Cambria Math"/>
              </a:rPr>
              <a:t> =</a:t>
            </a:r>
            <a:r>
              <a:rPr lang="en-US" i="1" dirty="0" smtClean="0">
                <a:ea typeface="Cambria Math" pitchFamily="18" charset="0"/>
              </a:rPr>
              <a:t> (b</a:t>
            </a:r>
            <a:r>
              <a:rPr lang="en-US" baseline="30000" dirty="0" smtClean="0">
                <a:latin typeface="Cambria Math" pitchFamily="18" charset="0"/>
                <a:ea typeface="Cambria Math" pitchFamily="18" charset="0"/>
              </a:rPr>
              <a:t>16</a:t>
            </a:r>
            <a:r>
              <a:rPr lang="en-US" dirty="0" smtClean="0">
                <a:ea typeface="Cambria Math"/>
              </a:rPr>
              <a:t>)</a:t>
            </a:r>
            <a:r>
              <a:rPr lang="en-US" baseline="30000" dirty="0" smtClean="0">
                <a:latin typeface="Cambria Math" pitchFamily="18" charset="0"/>
                <a:ea typeface="Cambria Math" pitchFamily="18" charset="0"/>
              </a:rPr>
              <a:t> 35 </a:t>
            </a:r>
            <a:r>
              <a:rPr lang="en-US" dirty="0" smtClean="0">
                <a:latin typeface="Cambria Math"/>
                <a:ea typeface="Cambria Math"/>
              </a:rPr>
              <a:t> ≡ </a:t>
            </a:r>
            <a:r>
              <a:rPr lang="en-US" dirty="0" smtClean="0">
                <a:latin typeface="Cambria Math" pitchFamily="18" charset="0"/>
                <a:ea typeface="Cambria Math" pitchFamily="18" charset="0"/>
              </a:rPr>
              <a:t> 1</a:t>
            </a:r>
            <a:r>
              <a:rPr lang="en-US" dirty="0" smtClean="0">
                <a:latin typeface="Cambria Math"/>
                <a:ea typeface="Cambria Math"/>
              </a:rPr>
              <a:t> </a:t>
            </a:r>
            <a:r>
              <a:rPr lang="en-US" dirty="0" smtClean="0">
                <a:ea typeface="Cambria Math"/>
              </a:rPr>
              <a:t>(</a:t>
            </a:r>
            <a:r>
              <a:rPr lang="en-US" dirty="0" smtClean="0">
                <a:latin typeface="Cambria Math"/>
                <a:ea typeface="Cambria Math"/>
              </a:rPr>
              <a:t>mod 17</a:t>
            </a:r>
            <a:r>
              <a:rPr lang="en-US" dirty="0" smtClean="0">
                <a:ea typeface="Cambria Math"/>
              </a:rPr>
              <a:t>).</a:t>
            </a:r>
          </a:p>
          <a:p>
            <a:pPr lvl="1"/>
            <a:r>
              <a:rPr lang="en-US" dirty="0" smtClean="0">
                <a:ea typeface="Cambria Math"/>
              </a:rPr>
              <a:t>It follows (</a:t>
            </a:r>
            <a:r>
              <a:rPr lang="en-US" i="1" dirty="0" smtClean="0">
                <a:ea typeface="Cambria Math"/>
              </a:rPr>
              <a:t>see Exercise </a:t>
            </a:r>
            <a:r>
              <a:rPr lang="en-US" dirty="0" smtClean="0">
                <a:latin typeface="Cambria Math" pitchFamily="18" charset="0"/>
                <a:ea typeface="Cambria Math" pitchFamily="18" charset="0"/>
              </a:rPr>
              <a:t>29</a:t>
            </a:r>
            <a:r>
              <a:rPr lang="en-US" dirty="0" smtClean="0">
                <a:ea typeface="Cambria Math"/>
              </a:rPr>
              <a:t>)</a:t>
            </a:r>
            <a:r>
              <a:rPr lang="en-US" i="1" dirty="0" smtClean="0">
                <a:ea typeface="Cambria Math" pitchFamily="18" charset="0"/>
              </a:rPr>
              <a:t> </a:t>
            </a:r>
            <a:r>
              <a:rPr lang="en-US" dirty="0" smtClean="0">
                <a:ea typeface="Cambria Math" pitchFamily="18" charset="0"/>
              </a:rPr>
              <a:t>that </a:t>
            </a:r>
            <a:r>
              <a:rPr lang="en-US" i="1" dirty="0" smtClean="0">
                <a:ea typeface="Cambria Math" pitchFamily="18" charset="0"/>
              </a:rPr>
              <a:t>b</a:t>
            </a:r>
            <a:r>
              <a:rPr lang="en-US" baseline="30000" dirty="0" smtClean="0">
                <a:latin typeface="Cambria Math" pitchFamily="18" charset="0"/>
                <a:ea typeface="Cambria Math" pitchFamily="18" charset="0"/>
              </a:rPr>
              <a:t>560 </a:t>
            </a:r>
            <a:r>
              <a:rPr lang="en-US" dirty="0" smtClean="0">
                <a:latin typeface="Cambria Math"/>
                <a:ea typeface="Cambria Math"/>
              </a:rPr>
              <a:t>  ≡ </a:t>
            </a:r>
            <a:r>
              <a:rPr lang="en-US" dirty="0" smtClean="0">
                <a:latin typeface="Cambria Math" pitchFamily="18" charset="0"/>
                <a:ea typeface="Cambria Math" pitchFamily="18" charset="0"/>
              </a:rPr>
              <a:t> 1</a:t>
            </a:r>
            <a:r>
              <a:rPr lang="en-US" dirty="0" smtClean="0">
                <a:latin typeface="Cambria Math"/>
                <a:ea typeface="Cambria Math"/>
              </a:rPr>
              <a:t> </a:t>
            </a:r>
            <a:r>
              <a:rPr lang="en-US" dirty="0" smtClean="0">
                <a:ea typeface="Cambria Math"/>
              </a:rPr>
              <a:t>(</a:t>
            </a:r>
            <a:r>
              <a:rPr lang="en-US" dirty="0" smtClean="0">
                <a:latin typeface="Cambria Math"/>
                <a:ea typeface="Cambria Math"/>
              </a:rPr>
              <a:t>mod 561</a:t>
            </a:r>
            <a:r>
              <a:rPr lang="en-US" dirty="0" smtClean="0">
                <a:ea typeface="Cambria Math"/>
              </a:rPr>
              <a:t>) for all positive integers </a:t>
            </a:r>
            <a:r>
              <a:rPr lang="en-US" i="1" dirty="0" smtClean="0">
                <a:ea typeface="Cambria Math"/>
              </a:rPr>
              <a:t>b</a:t>
            </a:r>
            <a:r>
              <a:rPr lang="en-US" dirty="0" smtClean="0">
                <a:ea typeface="Cambria Math"/>
              </a:rPr>
              <a:t> with </a:t>
            </a:r>
            <a:r>
              <a:rPr lang="en-US" dirty="0" err="1" smtClean="0">
                <a:ea typeface="Cambria Math"/>
              </a:rPr>
              <a:t>gcd</a:t>
            </a:r>
            <a:r>
              <a:rPr lang="en-US" dirty="0" smtClean="0">
                <a:ea typeface="Cambria Math"/>
              </a:rPr>
              <a:t>(</a:t>
            </a:r>
            <a:r>
              <a:rPr lang="en-US" i="1" dirty="0" smtClean="0">
                <a:ea typeface="Cambria Math"/>
              </a:rPr>
              <a:t>b</a:t>
            </a:r>
            <a:r>
              <a:rPr lang="en-US" dirty="0" smtClean="0">
                <a:ea typeface="Cambria Math"/>
              </a:rPr>
              <a:t>,</a:t>
            </a:r>
            <a:r>
              <a:rPr lang="en-US" dirty="0" smtClean="0">
                <a:latin typeface="Cambria Math" pitchFamily="18" charset="0"/>
                <a:ea typeface="Cambria Math" pitchFamily="18" charset="0"/>
              </a:rPr>
              <a:t>561</a:t>
            </a:r>
            <a:r>
              <a:rPr lang="en-US" dirty="0" smtClean="0">
                <a:ea typeface="Cambria Math"/>
              </a:rPr>
              <a:t>) = </a:t>
            </a:r>
            <a:r>
              <a:rPr lang="en-US" dirty="0" smtClean="0">
                <a:latin typeface="Cambria Math" pitchFamily="18" charset="0"/>
                <a:ea typeface="Cambria Math" pitchFamily="18" charset="0"/>
              </a:rPr>
              <a:t>1</a:t>
            </a:r>
            <a:r>
              <a:rPr lang="en-US" dirty="0" smtClean="0">
                <a:ea typeface="Cambria Math"/>
              </a:rPr>
              <a:t>. Hence, </a:t>
            </a:r>
            <a:r>
              <a:rPr lang="en-US" dirty="0" smtClean="0">
                <a:latin typeface="Cambria Math" pitchFamily="18" charset="0"/>
                <a:ea typeface="Cambria Math" pitchFamily="18" charset="0"/>
              </a:rPr>
              <a:t>561</a:t>
            </a:r>
            <a:r>
              <a:rPr lang="en-US" dirty="0" smtClean="0">
                <a:ea typeface="Cambria Math"/>
              </a:rPr>
              <a:t> is a Carmichael number.</a:t>
            </a:r>
          </a:p>
          <a:p>
            <a:r>
              <a:rPr lang="en-US" dirty="0" smtClean="0">
                <a:ea typeface="Cambria Math"/>
              </a:rPr>
              <a:t>Even though there are infinitely many Carmichael numbers, there are other tests (described in the exercises) that form the basis for efficient probabilistic </a:t>
            </a:r>
            <a:r>
              <a:rPr lang="en-US" dirty="0" err="1" smtClean="0">
                <a:ea typeface="Cambria Math"/>
              </a:rPr>
              <a:t>primality</a:t>
            </a:r>
            <a:r>
              <a:rPr lang="en-US" dirty="0" smtClean="0">
                <a:ea typeface="Cambria Math"/>
              </a:rPr>
              <a:t> testing. (</a:t>
            </a:r>
            <a:r>
              <a:rPr lang="en-US" i="1" dirty="0" smtClean="0">
                <a:ea typeface="Cambria Math"/>
              </a:rPr>
              <a:t>see Chapter </a:t>
            </a:r>
            <a:r>
              <a:rPr lang="en-US" dirty="0" smtClean="0">
                <a:ea typeface="Cambria Math"/>
              </a:rPr>
              <a:t>7) </a:t>
            </a:r>
          </a:p>
          <a:p>
            <a:pPr lvl="1"/>
            <a:endParaRPr lang="en-US" dirty="0" smtClean="0">
              <a:ea typeface="Cambria Math" pitchFamily="18" charset="0"/>
            </a:endParaRPr>
          </a:p>
          <a:p>
            <a:pPr lvl="1"/>
            <a:endParaRPr lang="en-US" i="1" dirty="0" smtClean="0">
              <a:ea typeface="Cambria Math" pitchFamily="18" charset="0"/>
            </a:endParaRPr>
          </a:p>
          <a:p>
            <a:pPr lvl="1"/>
            <a:endParaRPr lang="en-US" i="1" dirty="0" smtClean="0">
              <a:ea typeface="Cambria Math" pitchFamily="18" charset="0"/>
            </a:endParaRPr>
          </a:p>
          <a:p>
            <a:pPr lvl="1"/>
            <a:endParaRPr lang="en-US" i="1" dirty="0" smtClean="0">
              <a:ea typeface="Cambria Math" pitchFamily="18" charset="0"/>
            </a:endParaRPr>
          </a:p>
          <a:p>
            <a:pPr lvl="1"/>
            <a:endParaRPr lang="en-US" dirty="0" smtClean="0">
              <a:latin typeface="Cambria Math"/>
              <a:ea typeface="Cambria Math"/>
            </a:endParaRPr>
          </a:p>
          <a:p>
            <a:pPr lvl="1"/>
            <a:endParaRPr lang="en-US" i="1" dirty="0" smtClean="0">
              <a:ea typeface="Cambria Math" pitchFamily="18" charset="0"/>
            </a:endParaRPr>
          </a:p>
          <a:p>
            <a:pPr lvl="1"/>
            <a:endParaRPr lang="en-US" dirty="0" smtClean="0">
              <a:latin typeface="Cambria Math"/>
              <a:ea typeface="Cambria Math"/>
            </a:endParaRPr>
          </a:p>
          <a:p>
            <a:pPr lvl="1"/>
            <a:endParaRPr lang="en-US" dirty="0" smtClean="0">
              <a:latin typeface="Cambria Math"/>
              <a:ea typeface="Cambria Math"/>
            </a:endParaRPr>
          </a:p>
          <a:p>
            <a:pPr lvl="1"/>
            <a:endParaRPr lang="en-US" dirty="0" smtClean="0">
              <a:latin typeface="Cambria Math"/>
              <a:ea typeface="Cambria Math"/>
            </a:endParaRPr>
          </a:p>
          <a:p>
            <a:pPr lvl="1"/>
            <a:endParaRPr lang="en-US" dirty="0" smtClean="0">
              <a:latin typeface="Cambria Math"/>
              <a:ea typeface="Cambria Math"/>
            </a:endParaRPr>
          </a:p>
          <a:p>
            <a:pPr lvl="1"/>
            <a:endParaRPr lang="en-US" dirty="0" smtClean="0">
              <a:latin typeface="Cambria Math"/>
              <a:ea typeface="Cambria Math"/>
            </a:endParaRPr>
          </a:p>
          <a:p>
            <a:pPr lvl="1"/>
            <a:endParaRPr lang="en-US" dirty="0">
              <a:ea typeface="Cambria Math" pitchFamily="18" charset="0"/>
            </a:endParaRPr>
          </a:p>
        </p:txBody>
      </p:sp>
      <p:pic>
        <p:nvPicPr>
          <p:cNvPr id="4" name="Picture 3" descr="carmichael.jpg"/>
          <p:cNvPicPr>
            <a:picLocks noChangeAspect="1"/>
          </p:cNvPicPr>
          <p:nvPr/>
        </p:nvPicPr>
        <p:blipFill>
          <a:blip r:embed="rId2" cstate="print"/>
          <a:stretch>
            <a:fillRect/>
          </a:stretch>
        </p:blipFill>
        <p:spPr>
          <a:xfrm>
            <a:off x="6400800" y="228600"/>
            <a:ext cx="902208" cy="1277874"/>
          </a:xfrm>
          <a:prstGeom prst="rect">
            <a:avLst/>
          </a:prstGeom>
        </p:spPr>
      </p:pic>
      <p:sp>
        <p:nvSpPr>
          <p:cNvPr id="5" name="TextBox 4"/>
          <p:cNvSpPr txBox="1"/>
          <p:nvPr/>
        </p:nvSpPr>
        <p:spPr>
          <a:xfrm>
            <a:off x="6096000" y="1295400"/>
            <a:ext cx="2590800" cy="646331"/>
          </a:xfrm>
          <a:prstGeom prst="rect">
            <a:avLst/>
          </a:prstGeom>
          <a:noFill/>
        </p:spPr>
        <p:txBody>
          <a:bodyPr wrap="square" rtlCol="0">
            <a:spAutoFit/>
          </a:bodyPr>
          <a:lstStyle/>
          <a:p>
            <a:r>
              <a:rPr lang="en-US" dirty="0" smtClean="0"/>
              <a:t>Robert Carmichael </a:t>
            </a:r>
          </a:p>
          <a:p>
            <a:r>
              <a:rPr lang="en-US" dirty="0" smtClean="0"/>
              <a:t>(</a:t>
            </a:r>
            <a:r>
              <a:rPr lang="en-US" dirty="0" smtClean="0">
                <a:latin typeface="Cambria Math" pitchFamily="18" charset="0"/>
                <a:ea typeface="Cambria Math" pitchFamily="18" charset="0"/>
              </a:rPr>
              <a:t>1879-1967</a:t>
            </a:r>
            <a:r>
              <a:rPr lang="en-US" dirty="0" smtClean="0"/>
              <a:t>)</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Primitive Roots</a:t>
            </a:r>
            <a:endParaRPr lang="en-US" sz="4000" dirty="0"/>
          </a:p>
        </p:txBody>
      </p:sp>
      <p:sp>
        <p:nvSpPr>
          <p:cNvPr id="3" name="Content Placeholder 2"/>
          <p:cNvSpPr>
            <a:spLocks noGrp="1"/>
          </p:cNvSpPr>
          <p:nvPr>
            <p:ph idx="1"/>
          </p:nvPr>
        </p:nvSpPr>
        <p:spPr/>
        <p:txBody>
          <a:bodyPr>
            <a:normAutofit fontScale="92500" lnSpcReduction="10000"/>
          </a:bodyPr>
          <a:lstStyle/>
          <a:p>
            <a:pPr>
              <a:buNone/>
            </a:pPr>
            <a:r>
              <a:rPr lang="en-US" b="1" dirty="0" smtClean="0"/>
              <a:t>   Definition</a:t>
            </a:r>
            <a:r>
              <a:rPr lang="en-US" dirty="0" smtClean="0"/>
              <a:t>: A primitive root modulo a prime </a:t>
            </a:r>
            <a:r>
              <a:rPr lang="en-US" i="1" dirty="0" smtClean="0"/>
              <a:t>p</a:t>
            </a:r>
            <a:r>
              <a:rPr lang="en-US" dirty="0" smtClean="0"/>
              <a:t> is an   integer </a:t>
            </a:r>
            <a:r>
              <a:rPr lang="en-US" i="1" dirty="0" smtClean="0"/>
              <a:t>r</a:t>
            </a:r>
            <a:r>
              <a:rPr lang="en-US" dirty="0" smtClean="0"/>
              <a:t> in </a:t>
            </a:r>
            <a:r>
              <a:rPr lang="en-US" b="1" dirty="0" err="1" smtClean="0"/>
              <a:t>Z</a:t>
            </a:r>
            <a:r>
              <a:rPr lang="en-US" i="1" baseline="-25000" dirty="0" err="1" smtClean="0"/>
              <a:t>p</a:t>
            </a:r>
            <a:r>
              <a:rPr lang="en-US" dirty="0" smtClean="0"/>
              <a:t> such that every nonzero element of </a:t>
            </a:r>
            <a:r>
              <a:rPr lang="en-US" b="1" dirty="0" err="1" smtClean="0"/>
              <a:t>Z</a:t>
            </a:r>
            <a:r>
              <a:rPr lang="en-US" i="1" baseline="-25000" dirty="0" err="1" smtClean="0"/>
              <a:t>p</a:t>
            </a:r>
            <a:r>
              <a:rPr lang="en-US" dirty="0" smtClean="0"/>
              <a:t> is a power of </a:t>
            </a:r>
            <a:r>
              <a:rPr lang="en-US" i="1" dirty="0" smtClean="0"/>
              <a:t>r</a:t>
            </a:r>
            <a:r>
              <a:rPr lang="en-US" dirty="0" smtClean="0"/>
              <a:t>.</a:t>
            </a:r>
          </a:p>
          <a:p>
            <a:pPr>
              <a:buNone/>
            </a:pPr>
            <a:r>
              <a:rPr lang="en-US" b="1" dirty="0" smtClean="0"/>
              <a:t>   Example</a:t>
            </a:r>
            <a:r>
              <a:rPr lang="en-US" dirty="0" smtClean="0"/>
              <a:t>:  Since every element of</a:t>
            </a:r>
            <a:r>
              <a:rPr lang="en-US" b="1" dirty="0" smtClean="0"/>
              <a:t> Z</a:t>
            </a:r>
            <a:r>
              <a:rPr lang="en-US" baseline="-25000" dirty="0" smtClean="0">
                <a:latin typeface="Cambria Math" pitchFamily="18" charset="0"/>
                <a:ea typeface="Cambria Math" pitchFamily="18" charset="0"/>
              </a:rPr>
              <a:t>11</a:t>
            </a:r>
            <a:r>
              <a:rPr lang="en-US" dirty="0" smtClean="0"/>
              <a:t>  is a power of </a:t>
            </a:r>
            <a:r>
              <a:rPr lang="en-US" dirty="0" smtClean="0">
                <a:latin typeface="Cambria Math" pitchFamily="18" charset="0"/>
                <a:ea typeface="Cambria Math" pitchFamily="18" charset="0"/>
              </a:rPr>
              <a:t>2, 2 is a primitive root of 11.</a:t>
            </a:r>
            <a:r>
              <a:rPr lang="en-US" dirty="0" smtClean="0"/>
              <a:t> </a:t>
            </a:r>
          </a:p>
          <a:p>
            <a:pPr lvl="1">
              <a:buNone/>
            </a:pPr>
            <a:r>
              <a:rPr lang="en-US" sz="1900" dirty="0" smtClean="0"/>
              <a:t>    Powers of </a:t>
            </a:r>
            <a:r>
              <a:rPr lang="en-US" sz="1900" dirty="0" smtClean="0">
                <a:latin typeface="Cambria Math" pitchFamily="18" charset="0"/>
                <a:ea typeface="Cambria Math" pitchFamily="18" charset="0"/>
              </a:rPr>
              <a:t>2 modulo 11: 2</a:t>
            </a:r>
            <a:r>
              <a:rPr lang="en-US" sz="1900" baseline="30000" dirty="0" smtClean="0">
                <a:latin typeface="Cambria Math" pitchFamily="18" charset="0"/>
                <a:ea typeface="Cambria Math" pitchFamily="18" charset="0"/>
              </a:rPr>
              <a:t>1</a:t>
            </a:r>
            <a:r>
              <a:rPr lang="en-US" sz="1900" dirty="0" smtClean="0">
                <a:latin typeface="Cambria Math" pitchFamily="18" charset="0"/>
                <a:ea typeface="Cambria Math" pitchFamily="18" charset="0"/>
              </a:rPr>
              <a:t> = 2, 2</a:t>
            </a:r>
            <a:r>
              <a:rPr lang="en-US" sz="1900" baseline="30000" dirty="0" smtClean="0">
                <a:latin typeface="Cambria Math" pitchFamily="18" charset="0"/>
                <a:ea typeface="Cambria Math" pitchFamily="18" charset="0"/>
              </a:rPr>
              <a:t>2</a:t>
            </a:r>
            <a:r>
              <a:rPr lang="en-US" sz="1900" dirty="0" smtClean="0">
                <a:latin typeface="Cambria Math" pitchFamily="18" charset="0"/>
                <a:ea typeface="Cambria Math" pitchFamily="18" charset="0"/>
              </a:rPr>
              <a:t> = 4, 2</a:t>
            </a:r>
            <a:r>
              <a:rPr lang="en-US" sz="1900" baseline="30000" dirty="0" smtClean="0">
                <a:latin typeface="Cambria Math" pitchFamily="18" charset="0"/>
                <a:ea typeface="Cambria Math" pitchFamily="18" charset="0"/>
              </a:rPr>
              <a:t>3</a:t>
            </a:r>
            <a:r>
              <a:rPr lang="en-US" sz="1900" dirty="0" smtClean="0">
                <a:latin typeface="Cambria Math" pitchFamily="18" charset="0"/>
                <a:ea typeface="Cambria Math" pitchFamily="18" charset="0"/>
              </a:rPr>
              <a:t> = 8, 2</a:t>
            </a:r>
            <a:r>
              <a:rPr lang="en-US" sz="1900" baseline="30000" dirty="0" smtClean="0">
                <a:latin typeface="Cambria Math" pitchFamily="18" charset="0"/>
                <a:ea typeface="Cambria Math" pitchFamily="18" charset="0"/>
              </a:rPr>
              <a:t>4</a:t>
            </a:r>
            <a:r>
              <a:rPr lang="en-US" sz="1900" dirty="0" smtClean="0">
                <a:latin typeface="Cambria Math" pitchFamily="18" charset="0"/>
                <a:ea typeface="Cambria Math" pitchFamily="18" charset="0"/>
              </a:rPr>
              <a:t> = 5, 2</a:t>
            </a:r>
            <a:r>
              <a:rPr lang="en-US" sz="1900" baseline="30000" dirty="0" smtClean="0">
                <a:latin typeface="Cambria Math" pitchFamily="18" charset="0"/>
                <a:ea typeface="Cambria Math" pitchFamily="18" charset="0"/>
              </a:rPr>
              <a:t>5</a:t>
            </a:r>
            <a:r>
              <a:rPr lang="en-US" sz="1900" dirty="0" smtClean="0">
                <a:latin typeface="Cambria Math" pitchFamily="18" charset="0"/>
                <a:ea typeface="Cambria Math" pitchFamily="18" charset="0"/>
              </a:rPr>
              <a:t> = 10, 2</a:t>
            </a:r>
            <a:r>
              <a:rPr lang="en-US" sz="1900" baseline="30000" dirty="0" smtClean="0">
                <a:latin typeface="Cambria Math" pitchFamily="18" charset="0"/>
                <a:ea typeface="Cambria Math" pitchFamily="18" charset="0"/>
              </a:rPr>
              <a:t>6</a:t>
            </a:r>
            <a:r>
              <a:rPr lang="en-US" sz="1900" dirty="0" smtClean="0">
                <a:latin typeface="Cambria Math" pitchFamily="18" charset="0"/>
                <a:ea typeface="Cambria Math" pitchFamily="18" charset="0"/>
              </a:rPr>
              <a:t> = 9, 2</a:t>
            </a:r>
            <a:r>
              <a:rPr lang="en-US" sz="1900" baseline="30000" dirty="0" smtClean="0">
                <a:latin typeface="Cambria Math" pitchFamily="18" charset="0"/>
                <a:ea typeface="Cambria Math" pitchFamily="18" charset="0"/>
              </a:rPr>
              <a:t>7</a:t>
            </a:r>
            <a:r>
              <a:rPr lang="en-US" sz="1900" dirty="0" smtClean="0">
                <a:latin typeface="Cambria Math" pitchFamily="18" charset="0"/>
                <a:ea typeface="Cambria Math" pitchFamily="18" charset="0"/>
              </a:rPr>
              <a:t> = 7, 2</a:t>
            </a:r>
            <a:r>
              <a:rPr lang="en-US" sz="1900" baseline="30000" dirty="0" smtClean="0">
                <a:latin typeface="Cambria Math" pitchFamily="18" charset="0"/>
                <a:ea typeface="Cambria Math" pitchFamily="18" charset="0"/>
              </a:rPr>
              <a:t>8</a:t>
            </a:r>
            <a:r>
              <a:rPr lang="en-US" sz="1900" dirty="0" smtClean="0">
                <a:latin typeface="Cambria Math" pitchFamily="18" charset="0"/>
                <a:ea typeface="Cambria Math" pitchFamily="18" charset="0"/>
              </a:rPr>
              <a:t> = 3, 2</a:t>
            </a:r>
            <a:r>
              <a:rPr lang="en-US" sz="1900" baseline="30000" dirty="0" smtClean="0">
                <a:latin typeface="Cambria Math" pitchFamily="18" charset="0"/>
                <a:ea typeface="Cambria Math" pitchFamily="18" charset="0"/>
              </a:rPr>
              <a:t>10</a:t>
            </a:r>
            <a:r>
              <a:rPr lang="en-US" sz="1900" dirty="0" smtClean="0">
                <a:latin typeface="Cambria Math" pitchFamily="18" charset="0"/>
                <a:ea typeface="Cambria Math" pitchFamily="18" charset="0"/>
              </a:rPr>
              <a:t> = 2.</a:t>
            </a:r>
          </a:p>
          <a:p>
            <a:pPr>
              <a:buNone/>
            </a:pPr>
            <a:r>
              <a:rPr lang="en-US" b="1" dirty="0" smtClean="0"/>
              <a:t>   Example</a:t>
            </a:r>
            <a:r>
              <a:rPr lang="en-US" dirty="0" smtClean="0"/>
              <a:t>:  Since not all elements of</a:t>
            </a:r>
            <a:r>
              <a:rPr lang="en-US" b="1" dirty="0" smtClean="0"/>
              <a:t> Z</a:t>
            </a:r>
            <a:r>
              <a:rPr lang="en-US" baseline="-25000" dirty="0" smtClean="0">
                <a:latin typeface="Cambria Math" pitchFamily="18" charset="0"/>
                <a:ea typeface="Cambria Math" pitchFamily="18" charset="0"/>
              </a:rPr>
              <a:t>11</a:t>
            </a:r>
            <a:r>
              <a:rPr lang="en-US" dirty="0" smtClean="0"/>
              <a:t>  are powers of </a:t>
            </a:r>
            <a:r>
              <a:rPr lang="en-US" dirty="0" smtClean="0">
                <a:latin typeface="Cambria Math" pitchFamily="18" charset="0"/>
                <a:ea typeface="Cambria Math" pitchFamily="18" charset="0"/>
              </a:rPr>
              <a:t>3, 3 is not a primitive root of 11.</a:t>
            </a:r>
            <a:r>
              <a:rPr lang="en-US" dirty="0" smtClean="0"/>
              <a:t> </a:t>
            </a:r>
          </a:p>
          <a:p>
            <a:pPr marL="548640" lvl="2" indent="-274320">
              <a:buSzPct val="95000"/>
              <a:buNone/>
            </a:pPr>
            <a:r>
              <a:rPr lang="en-US" dirty="0" smtClean="0">
                <a:latin typeface="Cambria Math" pitchFamily="18" charset="0"/>
                <a:ea typeface="Cambria Math" pitchFamily="18" charset="0"/>
              </a:rPr>
              <a:t>     </a:t>
            </a:r>
            <a:r>
              <a:rPr lang="en-US" sz="1900" dirty="0" smtClean="0"/>
              <a:t>Powers of </a:t>
            </a:r>
            <a:r>
              <a:rPr lang="en-US" sz="1900" dirty="0" smtClean="0">
                <a:ea typeface="Cambria Math" pitchFamily="18" charset="0"/>
              </a:rPr>
              <a:t> </a:t>
            </a:r>
            <a:r>
              <a:rPr lang="en-US" sz="1900" dirty="0" smtClean="0">
                <a:latin typeface="Cambria Math" pitchFamily="18" charset="0"/>
                <a:ea typeface="Cambria Math" pitchFamily="18" charset="0"/>
              </a:rPr>
              <a:t>3 </a:t>
            </a:r>
            <a:r>
              <a:rPr lang="en-US" sz="1900" dirty="0" smtClean="0">
                <a:ea typeface="Cambria Math" pitchFamily="18" charset="0"/>
              </a:rPr>
              <a:t>modulo</a:t>
            </a:r>
            <a:r>
              <a:rPr lang="en-US" sz="1900" dirty="0" smtClean="0">
                <a:latin typeface="Cambria Math" pitchFamily="18" charset="0"/>
                <a:ea typeface="Cambria Math" pitchFamily="18" charset="0"/>
              </a:rPr>
              <a:t> 11: 3</a:t>
            </a:r>
            <a:r>
              <a:rPr lang="en-US" sz="1900" baseline="30000" dirty="0" smtClean="0">
                <a:latin typeface="Cambria Math" pitchFamily="18" charset="0"/>
                <a:ea typeface="Cambria Math" pitchFamily="18" charset="0"/>
              </a:rPr>
              <a:t>1</a:t>
            </a:r>
            <a:r>
              <a:rPr lang="en-US" sz="1900" dirty="0" smtClean="0">
                <a:latin typeface="Cambria Math" pitchFamily="18" charset="0"/>
                <a:ea typeface="Cambria Math" pitchFamily="18" charset="0"/>
              </a:rPr>
              <a:t> = 3, 3</a:t>
            </a:r>
            <a:r>
              <a:rPr lang="en-US" sz="1900" baseline="30000" dirty="0" smtClean="0">
                <a:latin typeface="Cambria Math" pitchFamily="18" charset="0"/>
                <a:ea typeface="Cambria Math" pitchFamily="18" charset="0"/>
              </a:rPr>
              <a:t>2</a:t>
            </a:r>
            <a:r>
              <a:rPr lang="en-US" sz="1900" dirty="0" smtClean="0">
                <a:latin typeface="Cambria Math" pitchFamily="18" charset="0"/>
                <a:ea typeface="Cambria Math" pitchFamily="18" charset="0"/>
              </a:rPr>
              <a:t> = 9, 3</a:t>
            </a:r>
            <a:r>
              <a:rPr lang="en-US" sz="1900" baseline="30000" dirty="0" smtClean="0">
                <a:latin typeface="Cambria Math" pitchFamily="18" charset="0"/>
                <a:ea typeface="Cambria Math" pitchFamily="18" charset="0"/>
              </a:rPr>
              <a:t>3</a:t>
            </a:r>
            <a:r>
              <a:rPr lang="en-US" sz="1900" dirty="0" smtClean="0">
                <a:latin typeface="Cambria Math" pitchFamily="18" charset="0"/>
                <a:ea typeface="Cambria Math" pitchFamily="18" charset="0"/>
              </a:rPr>
              <a:t> = 5, 3</a:t>
            </a:r>
            <a:r>
              <a:rPr lang="en-US" sz="1900" baseline="30000" dirty="0" smtClean="0">
                <a:latin typeface="Cambria Math" pitchFamily="18" charset="0"/>
                <a:ea typeface="Cambria Math" pitchFamily="18" charset="0"/>
              </a:rPr>
              <a:t>4</a:t>
            </a:r>
            <a:r>
              <a:rPr lang="en-US" sz="1900" dirty="0" smtClean="0">
                <a:latin typeface="Cambria Math" pitchFamily="18" charset="0"/>
                <a:ea typeface="Cambria Math" pitchFamily="18" charset="0"/>
              </a:rPr>
              <a:t> = 4, 3</a:t>
            </a:r>
            <a:r>
              <a:rPr lang="en-US" sz="1900" baseline="30000" dirty="0" smtClean="0">
                <a:latin typeface="Cambria Math" pitchFamily="18" charset="0"/>
                <a:ea typeface="Cambria Math" pitchFamily="18" charset="0"/>
              </a:rPr>
              <a:t>5</a:t>
            </a:r>
            <a:r>
              <a:rPr lang="en-US" sz="1900" dirty="0" smtClean="0">
                <a:latin typeface="Cambria Math" pitchFamily="18" charset="0"/>
                <a:ea typeface="Cambria Math" pitchFamily="18" charset="0"/>
              </a:rPr>
              <a:t> = 1, </a:t>
            </a:r>
            <a:r>
              <a:rPr lang="en-US" sz="1900" dirty="0" smtClean="0">
                <a:ea typeface="Cambria Math" pitchFamily="18" charset="0"/>
              </a:rPr>
              <a:t>and the pattern repeats for higher powers.</a:t>
            </a:r>
          </a:p>
          <a:p>
            <a:pPr>
              <a:buNone/>
            </a:pPr>
            <a:r>
              <a:rPr lang="en-US" b="1" dirty="0" smtClean="0"/>
              <a:t>    Important Fact</a:t>
            </a:r>
            <a:r>
              <a:rPr lang="en-US" dirty="0" smtClean="0"/>
              <a:t>: There is a primitive root modulo </a:t>
            </a:r>
            <a:r>
              <a:rPr lang="en-US" i="1" dirty="0" smtClean="0"/>
              <a:t>p</a:t>
            </a:r>
            <a:r>
              <a:rPr lang="en-US" dirty="0" smtClean="0"/>
              <a:t> for every prime number </a:t>
            </a:r>
            <a:r>
              <a:rPr lang="en-US" i="1" dirty="0" smtClean="0"/>
              <a:t>p</a:t>
            </a:r>
            <a:r>
              <a:rPr lang="en-US" dirty="0" smtClean="0"/>
              <a:t>.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Discrete Logarithms</a:t>
            </a:r>
            <a:endParaRPr lang="en-US" sz="4000" dirty="0"/>
          </a:p>
        </p:txBody>
      </p:sp>
      <p:sp>
        <p:nvSpPr>
          <p:cNvPr id="3" name="Content Placeholder 2"/>
          <p:cNvSpPr>
            <a:spLocks noGrp="1"/>
          </p:cNvSpPr>
          <p:nvPr>
            <p:ph idx="1"/>
          </p:nvPr>
        </p:nvSpPr>
        <p:spPr/>
        <p:txBody>
          <a:bodyPr>
            <a:normAutofit fontScale="77500" lnSpcReduction="20000"/>
          </a:bodyPr>
          <a:lstStyle/>
          <a:p>
            <a:pPr>
              <a:buNone/>
            </a:pPr>
            <a:r>
              <a:rPr lang="en-US" dirty="0" smtClean="0"/>
              <a:t>    Suppose </a:t>
            </a:r>
            <a:r>
              <a:rPr lang="en-US" i="1" dirty="0" smtClean="0"/>
              <a:t>p</a:t>
            </a:r>
            <a:r>
              <a:rPr lang="en-US" dirty="0" smtClean="0"/>
              <a:t> is prime and </a:t>
            </a:r>
            <a:r>
              <a:rPr lang="en-US" i="1" dirty="0" smtClean="0"/>
              <a:t>r</a:t>
            </a:r>
            <a:r>
              <a:rPr lang="en-US" dirty="0" smtClean="0"/>
              <a:t>  is a primitive root modulo </a:t>
            </a:r>
            <a:r>
              <a:rPr lang="en-US" i="1" dirty="0" smtClean="0"/>
              <a:t>p</a:t>
            </a:r>
            <a:r>
              <a:rPr lang="en-US" dirty="0" smtClean="0"/>
              <a:t>. If </a:t>
            </a:r>
            <a:r>
              <a:rPr lang="en-US" i="1" dirty="0" smtClean="0"/>
              <a:t>a</a:t>
            </a:r>
            <a:r>
              <a:rPr lang="en-US" dirty="0" smtClean="0"/>
              <a:t> is an integer between  </a:t>
            </a:r>
            <a:r>
              <a:rPr lang="en-US" dirty="0" smtClean="0">
                <a:latin typeface="Cambria Math" pitchFamily="18" charset="0"/>
                <a:ea typeface="Cambria Math" pitchFamily="18" charset="0"/>
              </a:rPr>
              <a:t>1</a:t>
            </a:r>
            <a:r>
              <a:rPr lang="en-US" dirty="0" smtClean="0"/>
              <a:t> and </a:t>
            </a:r>
            <a:r>
              <a:rPr lang="en-US" i="1" dirty="0" smtClean="0"/>
              <a:t>p</a:t>
            </a:r>
            <a:r>
              <a:rPr lang="en-US" dirty="0" smtClean="0"/>
              <a:t> </a:t>
            </a:r>
            <a:r>
              <a:rPr lang="en-US" dirty="0" smtClean="0">
                <a:latin typeface="Cambria Math"/>
                <a:ea typeface="Cambria Math"/>
              </a:rPr>
              <a:t>−1, that is an element of </a:t>
            </a:r>
            <a:r>
              <a:rPr lang="en-US" b="1" dirty="0" err="1" smtClean="0"/>
              <a:t>Z</a:t>
            </a:r>
            <a:r>
              <a:rPr lang="en-US" i="1" baseline="-25000" dirty="0" err="1" smtClean="0"/>
              <a:t>p</a:t>
            </a:r>
            <a:r>
              <a:rPr lang="en-US" dirty="0" smtClean="0">
                <a:latin typeface="Cambria Math"/>
                <a:ea typeface="Cambria Math"/>
              </a:rPr>
              <a:t>, there is a unique exponent </a:t>
            </a:r>
            <a:r>
              <a:rPr lang="en-US" i="1" dirty="0" smtClean="0">
                <a:latin typeface="Cambria Math"/>
                <a:ea typeface="Cambria Math"/>
              </a:rPr>
              <a:t>e</a:t>
            </a:r>
            <a:r>
              <a:rPr lang="en-US" dirty="0" smtClean="0">
                <a:latin typeface="Cambria Math"/>
                <a:ea typeface="Cambria Math"/>
              </a:rPr>
              <a:t>  such that    </a:t>
            </a:r>
            <a:r>
              <a:rPr lang="en-US" i="1" dirty="0" smtClean="0">
                <a:ea typeface="Cambria Math"/>
              </a:rPr>
              <a:t>r</a:t>
            </a:r>
            <a:r>
              <a:rPr lang="en-US" i="1" baseline="30000" dirty="0" smtClean="0">
                <a:ea typeface="Cambria Math"/>
              </a:rPr>
              <a:t>e</a:t>
            </a:r>
            <a:r>
              <a:rPr lang="en-US" dirty="0" smtClean="0">
                <a:latin typeface="Cambria Math"/>
                <a:ea typeface="Cambria Math"/>
              </a:rPr>
              <a:t> = </a:t>
            </a:r>
            <a:r>
              <a:rPr lang="en-US" i="1" dirty="0" smtClean="0">
                <a:ea typeface="Cambria Math"/>
              </a:rPr>
              <a:t>a</a:t>
            </a:r>
            <a:r>
              <a:rPr lang="en-US" dirty="0" smtClean="0">
                <a:latin typeface="Cambria Math"/>
                <a:ea typeface="Cambria Math"/>
              </a:rPr>
              <a:t> in </a:t>
            </a:r>
            <a:r>
              <a:rPr lang="en-US" b="1" dirty="0" err="1" smtClean="0"/>
              <a:t>Z</a:t>
            </a:r>
            <a:r>
              <a:rPr lang="en-US" i="1" baseline="-25000" dirty="0" err="1" smtClean="0"/>
              <a:t>p</a:t>
            </a:r>
            <a:r>
              <a:rPr lang="en-US" dirty="0" smtClean="0">
                <a:latin typeface="Cambria Math"/>
                <a:ea typeface="Cambria Math"/>
              </a:rPr>
              <a:t>, that is, </a:t>
            </a:r>
            <a:r>
              <a:rPr lang="en-US" i="1" dirty="0" smtClean="0">
                <a:ea typeface="Cambria Math"/>
              </a:rPr>
              <a:t>r</a:t>
            </a:r>
            <a:r>
              <a:rPr lang="en-US" i="1" baseline="30000" dirty="0" smtClean="0">
                <a:ea typeface="Cambria Math"/>
              </a:rPr>
              <a:t>e</a:t>
            </a:r>
            <a:r>
              <a:rPr lang="en-US" dirty="0" smtClean="0">
                <a:latin typeface="Cambria Math"/>
                <a:ea typeface="Cambria Math"/>
              </a:rPr>
              <a:t> mod </a:t>
            </a:r>
            <a:r>
              <a:rPr lang="en-US" i="1" dirty="0" smtClean="0">
                <a:ea typeface="Cambria Math"/>
              </a:rPr>
              <a:t>p</a:t>
            </a:r>
            <a:r>
              <a:rPr lang="en-US" dirty="0" smtClean="0">
                <a:latin typeface="Cambria Math"/>
                <a:ea typeface="Cambria Math"/>
              </a:rPr>
              <a:t> = </a:t>
            </a:r>
            <a:r>
              <a:rPr lang="en-US" i="1" dirty="0" smtClean="0">
                <a:ea typeface="Cambria Math"/>
              </a:rPr>
              <a:t>a</a:t>
            </a:r>
            <a:r>
              <a:rPr lang="en-US" dirty="0" smtClean="0">
                <a:latin typeface="Cambria Math"/>
                <a:ea typeface="Cambria Math"/>
              </a:rPr>
              <a:t>.</a:t>
            </a:r>
            <a:endParaRPr lang="en-US" dirty="0" smtClean="0"/>
          </a:p>
          <a:p>
            <a:pPr>
              <a:buNone/>
            </a:pPr>
            <a:r>
              <a:rPr lang="en-US" b="1" dirty="0" smtClean="0"/>
              <a:t>   Definition</a:t>
            </a:r>
            <a:r>
              <a:rPr lang="en-US" dirty="0" smtClean="0"/>
              <a:t>: Suppose that </a:t>
            </a:r>
            <a:r>
              <a:rPr lang="en-US" i="1" dirty="0" smtClean="0"/>
              <a:t>p</a:t>
            </a:r>
            <a:r>
              <a:rPr lang="en-US" dirty="0" smtClean="0"/>
              <a:t> is prime, </a:t>
            </a:r>
            <a:r>
              <a:rPr lang="en-US" i="1" dirty="0" smtClean="0"/>
              <a:t>r</a:t>
            </a:r>
            <a:r>
              <a:rPr lang="en-US" dirty="0" smtClean="0"/>
              <a:t> is a primitive root modulo </a:t>
            </a:r>
            <a:r>
              <a:rPr lang="en-US" i="1" dirty="0" smtClean="0"/>
              <a:t>p</a:t>
            </a:r>
            <a:r>
              <a:rPr lang="en-US" dirty="0" smtClean="0"/>
              <a:t>, and </a:t>
            </a:r>
            <a:r>
              <a:rPr lang="en-US" i="1" dirty="0" smtClean="0"/>
              <a:t>a</a:t>
            </a:r>
            <a:r>
              <a:rPr lang="en-US" dirty="0" smtClean="0"/>
              <a:t> is an integer between </a:t>
            </a:r>
            <a:r>
              <a:rPr lang="en-US" dirty="0" smtClean="0">
                <a:latin typeface="Cambria Math" pitchFamily="18" charset="0"/>
                <a:ea typeface="Cambria Math" pitchFamily="18" charset="0"/>
              </a:rPr>
              <a:t>1</a:t>
            </a:r>
            <a:r>
              <a:rPr lang="en-US" dirty="0" smtClean="0"/>
              <a:t> and </a:t>
            </a:r>
            <a:r>
              <a:rPr lang="en-US" i="1" dirty="0" smtClean="0"/>
              <a:t>p</a:t>
            </a:r>
            <a:r>
              <a:rPr lang="en-US" dirty="0" smtClean="0"/>
              <a:t> </a:t>
            </a:r>
            <a:r>
              <a:rPr lang="en-US" dirty="0" smtClean="0">
                <a:latin typeface="Cambria Math"/>
                <a:ea typeface="Cambria Math"/>
              </a:rPr>
              <a:t>−1, inclusive. If </a:t>
            </a:r>
            <a:r>
              <a:rPr lang="en-US" i="1" dirty="0" smtClean="0">
                <a:ea typeface="Cambria Math"/>
              </a:rPr>
              <a:t>r</a:t>
            </a:r>
            <a:r>
              <a:rPr lang="en-US" i="1" baseline="30000" dirty="0" smtClean="0">
                <a:ea typeface="Cambria Math"/>
              </a:rPr>
              <a:t>e</a:t>
            </a:r>
            <a:r>
              <a:rPr lang="en-US" dirty="0" smtClean="0">
                <a:latin typeface="Cambria Math"/>
                <a:ea typeface="Cambria Math"/>
              </a:rPr>
              <a:t> mod </a:t>
            </a:r>
            <a:r>
              <a:rPr lang="en-US" i="1" dirty="0" smtClean="0">
                <a:ea typeface="Cambria Math"/>
              </a:rPr>
              <a:t>p</a:t>
            </a:r>
            <a:r>
              <a:rPr lang="en-US" dirty="0" smtClean="0">
                <a:latin typeface="Cambria Math"/>
                <a:ea typeface="Cambria Math"/>
              </a:rPr>
              <a:t> = </a:t>
            </a:r>
            <a:r>
              <a:rPr lang="en-US" i="1" dirty="0" smtClean="0">
                <a:ea typeface="Cambria Math"/>
              </a:rPr>
              <a:t>a </a:t>
            </a:r>
            <a:r>
              <a:rPr lang="en-US" dirty="0" smtClean="0">
                <a:ea typeface="Cambria Math"/>
              </a:rPr>
              <a:t>and             </a:t>
            </a:r>
            <a:r>
              <a:rPr lang="en-US" dirty="0" smtClean="0">
                <a:latin typeface="Cambria Math" pitchFamily="18" charset="0"/>
                <a:ea typeface="Cambria Math" pitchFamily="18" charset="0"/>
              </a:rPr>
              <a:t>1</a:t>
            </a:r>
            <a:r>
              <a:rPr lang="en-US" dirty="0" smtClean="0">
                <a:ea typeface="Cambria Math"/>
              </a:rPr>
              <a:t> </a:t>
            </a:r>
            <a:r>
              <a:rPr lang="en-US" dirty="0" smtClean="0">
                <a:latin typeface="Cambria Math"/>
                <a:ea typeface="Cambria Math"/>
              </a:rPr>
              <a:t>≤</a:t>
            </a:r>
            <a:r>
              <a:rPr lang="en-US" dirty="0" smtClean="0">
                <a:ea typeface="Cambria Math"/>
              </a:rPr>
              <a:t> </a:t>
            </a:r>
            <a:r>
              <a:rPr lang="en-US" i="1" dirty="0" smtClean="0">
                <a:ea typeface="Cambria Math"/>
              </a:rPr>
              <a:t>e</a:t>
            </a:r>
            <a:r>
              <a:rPr lang="en-US" dirty="0" smtClean="0">
                <a:ea typeface="Cambria Math"/>
              </a:rPr>
              <a:t> </a:t>
            </a:r>
            <a:r>
              <a:rPr lang="en-US" dirty="0" smtClean="0">
                <a:latin typeface="Cambria Math"/>
                <a:ea typeface="Cambria Math"/>
              </a:rPr>
              <a:t>≤</a:t>
            </a:r>
            <a:r>
              <a:rPr lang="en-US" dirty="0" smtClean="0">
                <a:ea typeface="Cambria Math"/>
              </a:rPr>
              <a:t> </a:t>
            </a:r>
            <a:r>
              <a:rPr lang="en-US" i="1" dirty="0" smtClean="0">
                <a:ea typeface="Cambria Math"/>
              </a:rPr>
              <a:t>p</a:t>
            </a:r>
            <a:r>
              <a:rPr lang="en-US" dirty="0" smtClean="0">
                <a:ea typeface="Cambria Math"/>
              </a:rPr>
              <a:t> </a:t>
            </a:r>
            <a:r>
              <a:rPr lang="en-US" dirty="0" smtClean="0">
                <a:latin typeface="Cambria Math"/>
                <a:ea typeface="Cambria Math"/>
              </a:rPr>
              <a:t>−</a:t>
            </a:r>
            <a:r>
              <a:rPr lang="en-US" dirty="0" smtClean="0">
                <a:ea typeface="Cambria Math"/>
              </a:rPr>
              <a:t> </a:t>
            </a:r>
            <a:r>
              <a:rPr lang="en-US" dirty="0" smtClean="0">
                <a:latin typeface="Cambria Math" pitchFamily="18" charset="0"/>
                <a:ea typeface="Cambria Math" pitchFamily="18" charset="0"/>
              </a:rPr>
              <a:t>1</a:t>
            </a:r>
            <a:r>
              <a:rPr lang="en-US" dirty="0" smtClean="0">
                <a:ea typeface="Cambria Math" pitchFamily="18" charset="0"/>
              </a:rPr>
              <a:t>, we say that </a:t>
            </a:r>
            <a:r>
              <a:rPr lang="en-US" i="1" dirty="0" smtClean="0">
                <a:ea typeface="Cambria Math" pitchFamily="18" charset="0"/>
              </a:rPr>
              <a:t>e</a:t>
            </a:r>
            <a:r>
              <a:rPr lang="en-US" dirty="0" smtClean="0">
                <a:ea typeface="Cambria Math" pitchFamily="18" charset="0"/>
              </a:rPr>
              <a:t> is the </a:t>
            </a:r>
            <a:r>
              <a:rPr lang="en-US" i="1" dirty="0" smtClean="0">
                <a:ea typeface="Cambria Math" pitchFamily="18" charset="0"/>
              </a:rPr>
              <a:t>discrete logarithm </a:t>
            </a:r>
            <a:r>
              <a:rPr lang="en-US" dirty="0" smtClean="0">
                <a:ea typeface="Cambria Math" pitchFamily="18" charset="0"/>
              </a:rPr>
              <a:t>of </a:t>
            </a:r>
            <a:r>
              <a:rPr lang="en-US" i="1" dirty="0" smtClean="0">
                <a:ea typeface="Cambria Math" pitchFamily="18" charset="0"/>
              </a:rPr>
              <a:t>a</a:t>
            </a:r>
            <a:r>
              <a:rPr lang="en-US" dirty="0" smtClean="0">
                <a:ea typeface="Cambria Math" pitchFamily="18" charset="0"/>
              </a:rPr>
              <a:t> modulo </a:t>
            </a:r>
            <a:r>
              <a:rPr lang="en-US" i="1" dirty="0" smtClean="0">
                <a:ea typeface="Cambria Math" pitchFamily="18" charset="0"/>
              </a:rPr>
              <a:t>p</a:t>
            </a:r>
            <a:r>
              <a:rPr lang="en-US" dirty="0" smtClean="0">
                <a:ea typeface="Cambria Math" pitchFamily="18" charset="0"/>
              </a:rPr>
              <a:t> to the base </a:t>
            </a:r>
            <a:r>
              <a:rPr lang="en-US" i="1" dirty="0" smtClean="0">
                <a:ea typeface="Cambria Math" pitchFamily="18" charset="0"/>
              </a:rPr>
              <a:t>r </a:t>
            </a:r>
            <a:r>
              <a:rPr lang="en-US" dirty="0" smtClean="0">
                <a:ea typeface="Cambria Math" pitchFamily="18" charset="0"/>
              </a:rPr>
              <a:t>and we write </a:t>
            </a:r>
            <a:r>
              <a:rPr lang="en-US" dirty="0" err="1" smtClean="0">
                <a:ea typeface="Cambria Math" pitchFamily="18" charset="0"/>
              </a:rPr>
              <a:t>log</a:t>
            </a:r>
            <a:r>
              <a:rPr lang="en-US" i="1" baseline="-25000" dirty="0" err="1" smtClean="0">
                <a:ea typeface="Cambria Math" pitchFamily="18" charset="0"/>
              </a:rPr>
              <a:t>r</a:t>
            </a:r>
            <a:r>
              <a:rPr lang="en-US" dirty="0" smtClean="0">
                <a:ea typeface="Cambria Math" pitchFamily="18" charset="0"/>
              </a:rPr>
              <a:t> </a:t>
            </a:r>
            <a:r>
              <a:rPr lang="en-US" i="1" dirty="0" smtClean="0">
                <a:ea typeface="Cambria Math" pitchFamily="18" charset="0"/>
              </a:rPr>
              <a:t>a</a:t>
            </a:r>
            <a:r>
              <a:rPr lang="en-US" dirty="0" smtClean="0">
                <a:ea typeface="Cambria Math" pitchFamily="18" charset="0"/>
              </a:rPr>
              <a:t> = e (where the prime </a:t>
            </a:r>
            <a:r>
              <a:rPr lang="en-US" i="1" dirty="0" smtClean="0">
                <a:ea typeface="Cambria Math" pitchFamily="18" charset="0"/>
              </a:rPr>
              <a:t>p</a:t>
            </a:r>
            <a:r>
              <a:rPr lang="en-US" dirty="0" smtClean="0">
                <a:ea typeface="Cambria Math" pitchFamily="18" charset="0"/>
              </a:rPr>
              <a:t> is understood).</a:t>
            </a:r>
          </a:p>
          <a:p>
            <a:pPr>
              <a:buNone/>
            </a:pPr>
            <a:r>
              <a:rPr lang="en-US" b="1" dirty="0" smtClean="0">
                <a:latin typeface="Cambria Math" pitchFamily="18" charset="0"/>
                <a:ea typeface="Cambria Math" pitchFamily="18" charset="0"/>
              </a:rPr>
              <a:t>    Example 1</a:t>
            </a:r>
            <a:r>
              <a:rPr lang="en-US" dirty="0" smtClean="0">
                <a:latin typeface="Cambria Math" pitchFamily="18" charset="0"/>
                <a:ea typeface="Cambria Math" pitchFamily="18" charset="0"/>
              </a:rPr>
              <a:t>: We write log</a:t>
            </a:r>
            <a:r>
              <a:rPr lang="en-US" baseline="-25000" dirty="0" smtClean="0">
                <a:latin typeface="Cambria Math" pitchFamily="18" charset="0"/>
                <a:ea typeface="Cambria Math" pitchFamily="18" charset="0"/>
              </a:rPr>
              <a:t>2</a:t>
            </a:r>
            <a:r>
              <a:rPr lang="en-US" dirty="0" smtClean="0">
                <a:latin typeface="Cambria Math" pitchFamily="18" charset="0"/>
                <a:ea typeface="Cambria Math" pitchFamily="18" charset="0"/>
              </a:rPr>
              <a:t> 3 = 8  since the discrete logarithm of 3 modulo 11 to the base 2 is 8 as </a:t>
            </a:r>
            <a:r>
              <a:rPr lang="en-US" sz="2800" dirty="0" smtClean="0">
                <a:latin typeface="Cambria Math" pitchFamily="18" charset="0"/>
                <a:ea typeface="Cambria Math" pitchFamily="18" charset="0"/>
              </a:rPr>
              <a:t>2</a:t>
            </a:r>
            <a:r>
              <a:rPr lang="en-US" sz="2800" baseline="30000" dirty="0" smtClean="0">
                <a:latin typeface="Cambria Math" pitchFamily="18" charset="0"/>
                <a:ea typeface="Cambria Math" pitchFamily="18" charset="0"/>
              </a:rPr>
              <a:t>8</a:t>
            </a:r>
            <a:r>
              <a:rPr lang="en-US" sz="2800" dirty="0" smtClean="0">
                <a:latin typeface="Cambria Math" pitchFamily="18" charset="0"/>
                <a:ea typeface="Cambria Math" pitchFamily="18" charset="0"/>
              </a:rPr>
              <a:t> = 3 modulo 11.</a:t>
            </a:r>
            <a:r>
              <a:rPr lang="en-US" b="1" dirty="0" smtClean="0">
                <a:latin typeface="Cambria Math" pitchFamily="18" charset="0"/>
                <a:ea typeface="Cambria Math" pitchFamily="18" charset="0"/>
              </a:rPr>
              <a:t> </a:t>
            </a:r>
          </a:p>
          <a:p>
            <a:pPr>
              <a:buNone/>
            </a:pPr>
            <a:r>
              <a:rPr lang="en-US" b="1" dirty="0" smtClean="0">
                <a:latin typeface="Cambria Math" pitchFamily="18" charset="0"/>
                <a:ea typeface="Cambria Math" pitchFamily="18" charset="0"/>
              </a:rPr>
              <a:t>    Example 2</a:t>
            </a:r>
            <a:r>
              <a:rPr lang="en-US" dirty="0" smtClean="0">
                <a:latin typeface="Cambria Math" pitchFamily="18" charset="0"/>
                <a:ea typeface="Cambria Math" pitchFamily="18" charset="0"/>
              </a:rPr>
              <a:t>: We write log</a:t>
            </a:r>
            <a:r>
              <a:rPr lang="en-US" baseline="-25000" dirty="0" smtClean="0">
                <a:latin typeface="Cambria Math" pitchFamily="18" charset="0"/>
                <a:ea typeface="Cambria Math" pitchFamily="18" charset="0"/>
              </a:rPr>
              <a:t>2</a:t>
            </a:r>
            <a:r>
              <a:rPr lang="en-US" dirty="0" smtClean="0">
                <a:latin typeface="Cambria Math" pitchFamily="18" charset="0"/>
                <a:ea typeface="Cambria Math" pitchFamily="18" charset="0"/>
              </a:rPr>
              <a:t> 5 = 4  since the discrete logarithm of 5 modulo 11 to the base 2 is 4 as </a:t>
            </a:r>
            <a:r>
              <a:rPr lang="en-US" sz="2800" dirty="0" smtClean="0">
                <a:latin typeface="Cambria Math" pitchFamily="18" charset="0"/>
                <a:ea typeface="Cambria Math" pitchFamily="18" charset="0"/>
              </a:rPr>
              <a:t>2</a:t>
            </a:r>
            <a:r>
              <a:rPr lang="en-US" sz="2800" baseline="30000" dirty="0" smtClean="0">
                <a:latin typeface="Cambria Math" pitchFamily="18" charset="0"/>
                <a:ea typeface="Cambria Math" pitchFamily="18" charset="0"/>
              </a:rPr>
              <a:t>4</a:t>
            </a:r>
            <a:r>
              <a:rPr lang="en-US" sz="2800" dirty="0" smtClean="0">
                <a:latin typeface="Cambria Math" pitchFamily="18" charset="0"/>
                <a:ea typeface="Cambria Math" pitchFamily="18" charset="0"/>
              </a:rPr>
              <a:t> = 5 modulo 11.</a:t>
            </a:r>
          </a:p>
          <a:p>
            <a:pPr>
              <a:buNone/>
            </a:pPr>
            <a:r>
              <a:rPr lang="en-US" sz="2800" dirty="0" smtClean="0">
                <a:ea typeface="Cambria Math" pitchFamily="18" charset="0"/>
              </a:rPr>
              <a:t>    There is no known polynomial time algorithm for computing the discrete logarithm of </a:t>
            </a:r>
            <a:r>
              <a:rPr lang="en-US" sz="2800" i="1" dirty="0" smtClean="0">
                <a:ea typeface="Cambria Math" pitchFamily="18" charset="0"/>
              </a:rPr>
              <a:t>a</a:t>
            </a:r>
            <a:r>
              <a:rPr lang="en-US" sz="2800" dirty="0" smtClean="0">
                <a:ea typeface="Cambria Math" pitchFamily="18" charset="0"/>
              </a:rPr>
              <a:t> modulo </a:t>
            </a:r>
            <a:r>
              <a:rPr lang="en-US" sz="2800" i="1" dirty="0" smtClean="0">
                <a:ea typeface="Cambria Math" pitchFamily="18" charset="0"/>
              </a:rPr>
              <a:t>p</a:t>
            </a:r>
            <a:r>
              <a:rPr lang="en-US" sz="2800" dirty="0" smtClean="0">
                <a:ea typeface="Cambria Math" pitchFamily="18" charset="0"/>
              </a:rPr>
              <a:t> to the base </a:t>
            </a:r>
            <a:r>
              <a:rPr lang="en-US" sz="2800" i="1" dirty="0" smtClean="0">
                <a:ea typeface="Cambria Math" pitchFamily="18" charset="0"/>
              </a:rPr>
              <a:t>r</a:t>
            </a:r>
            <a:r>
              <a:rPr lang="en-US" sz="2800" dirty="0" smtClean="0">
                <a:ea typeface="Cambria Math" pitchFamily="18" charset="0"/>
              </a:rPr>
              <a:t> (when given the prime </a:t>
            </a:r>
            <a:r>
              <a:rPr lang="en-US" sz="2800" i="1" dirty="0" smtClean="0">
                <a:ea typeface="Cambria Math" pitchFamily="18" charset="0"/>
              </a:rPr>
              <a:t>p</a:t>
            </a:r>
            <a:r>
              <a:rPr lang="en-US" sz="2800" dirty="0" smtClean="0">
                <a:ea typeface="Cambria Math" pitchFamily="18" charset="0"/>
              </a:rPr>
              <a:t>, a root </a:t>
            </a:r>
            <a:r>
              <a:rPr lang="en-US" sz="2800" i="1" dirty="0" smtClean="0">
                <a:ea typeface="Cambria Math" pitchFamily="18" charset="0"/>
              </a:rPr>
              <a:t>r</a:t>
            </a:r>
            <a:r>
              <a:rPr lang="en-US" sz="2800" dirty="0" smtClean="0">
                <a:ea typeface="Cambria Math" pitchFamily="18" charset="0"/>
              </a:rPr>
              <a:t> modulo </a:t>
            </a:r>
            <a:r>
              <a:rPr lang="en-US" sz="2800" i="1" dirty="0" smtClean="0">
                <a:ea typeface="Cambria Math" pitchFamily="18" charset="0"/>
              </a:rPr>
              <a:t>p</a:t>
            </a:r>
            <a:r>
              <a:rPr lang="en-US" sz="2800" dirty="0" smtClean="0">
                <a:ea typeface="Cambria Math" pitchFamily="18" charset="0"/>
              </a:rPr>
              <a:t>, and a positive integer </a:t>
            </a:r>
            <a:r>
              <a:rPr lang="en-US" sz="2800" i="1" dirty="0" smtClean="0">
                <a:ea typeface="Cambria Math" pitchFamily="18" charset="0"/>
              </a:rPr>
              <a:t>a</a:t>
            </a:r>
            <a:r>
              <a:rPr lang="en-US" sz="2800" dirty="0" smtClean="0">
                <a:ea typeface="Cambria Math" pitchFamily="18" charset="0"/>
              </a:rPr>
              <a:t> </a:t>
            </a:r>
            <a:r>
              <a:rPr lang="en-US" sz="2800" dirty="0" smtClean="0">
                <a:ea typeface="Cambria Math"/>
              </a:rPr>
              <a:t>∊</a:t>
            </a:r>
            <a:r>
              <a:rPr lang="en-US" b="1" dirty="0" err="1" smtClean="0"/>
              <a:t>Z</a:t>
            </a:r>
            <a:r>
              <a:rPr lang="en-US" i="1" baseline="-25000" dirty="0" err="1" smtClean="0"/>
              <a:t>p</a:t>
            </a:r>
            <a:r>
              <a:rPr lang="en-US" dirty="0" smtClean="0"/>
              <a:t>)</a:t>
            </a:r>
            <a:r>
              <a:rPr lang="en-US" i="1" dirty="0" smtClean="0"/>
              <a:t>. </a:t>
            </a:r>
            <a:r>
              <a:rPr lang="en-US" dirty="0" smtClean="0"/>
              <a:t>The problem plays a role in cryptography as will be discussed in Section </a:t>
            </a:r>
            <a:r>
              <a:rPr lang="en-US" dirty="0" smtClean="0">
                <a:latin typeface="Cambria Math" pitchFamily="18" charset="0"/>
                <a:ea typeface="Cambria Math" pitchFamily="18" charset="0"/>
              </a:rPr>
              <a:t>4.6</a:t>
            </a:r>
            <a:r>
              <a:rPr lang="en-US" dirty="0" smtClean="0"/>
              <a:t>.</a:t>
            </a:r>
            <a:endParaRPr lang="en-US" dirty="0">
              <a:ea typeface="Cambria Math"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Applications of  </a:t>
            </a:r>
            <a:r>
              <a:rPr lang="en-US" dirty="0" err="1" smtClean="0"/>
              <a:t>Congruences</a:t>
            </a:r>
            <a:endParaRPr lang="en-US" dirty="0"/>
          </a:p>
        </p:txBody>
      </p:sp>
      <p:sp>
        <p:nvSpPr>
          <p:cNvPr id="3" name="Subtitle 2"/>
          <p:cNvSpPr>
            <a:spLocks noGrp="1"/>
          </p:cNvSpPr>
          <p:nvPr>
            <p:ph type="subTitle" idx="1"/>
          </p:nvPr>
        </p:nvSpPr>
        <p:spPr/>
        <p:txBody>
          <a:bodyPr/>
          <a:lstStyle/>
          <a:p>
            <a:r>
              <a:rPr lang="en-US" dirty="0" smtClean="0"/>
              <a:t>Section 4.5</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Summary</a:t>
            </a:r>
            <a:endParaRPr lang="en-US" dirty="0"/>
          </a:p>
        </p:txBody>
      </p:sp>
      <p:sp>
        <p:nvSpPr>
          <p:cNvPr id="3" name="Content Placeholder 2"/>
          <p:cNvSpPr>
            <a:spLocks noGrp="1"/>
          </p:cNvSpPr>
          <p:nvPr>
            <p:ph idx="1"/>
          </p:nvPr>
        </p:nvSpPr>
        <p:spPr/>
        <p:txBody>
          <a:bodyPr>
            <a:normAutofit/>
          </a:bodyPr>
          <a:lstStyle/>
          <a:p>
            <a:pPr>
              <a:buNone/>
            </a:pPr>
            <a:endParaRPr lang="en-US" dirty="0" smtClean="0"/>
          </a:p>
          <a:p>
            <a:r>
              <a:rPr lang="en-US" dirty="0" smtClean="0"/>
              <a:t>Linear </a:t>
            </a:r>
            <a:r>
              <a:rPr lang="en-US" dirty="0" err="1" smtClean="0"/>
              <a:t>Congruences</a:t>
            </a:r>
            <a:endParaRPr lang="en-US" dirty="0" smtClean="0"/>
          </a:p>
          <a:p>
            <a:r>
              <a:rPr lang="en-US" dirty="0" smtClean="0"/>
              <a:t>The Chinese Remainder Theorem</a:t>
            </a:r>
          </a:p>
          <a:p>
            <a:r>
              <a:rPr lang="en-US" dirty="0" smtClean="0"/>
              <a:t>Computer Arithmetic with Large Integers (</a:t>
            </a:r>
            <a:r>
              <a:rPr lang="en-US" i="1" dirty="0" smtClean="0"/>
              <a:t>not currently included in slides, see text</a:t>
            </a:r>
            <a:r>
              <a:rPr lang="en-US" dirty="0" smtClean="0"/>
              <a:t>)</a:t>
            </a:r>
          </a:p>
          <a:p>
            <a:r>
              <a:rPr lang="en-US" dirty="0" smtClean="0"/>
              <a:t>Fermat’s Little Theorem</a:t>
            </a:r>
          </a:p>
          <a:p>
            <a:r>
              <a:rPr lang="en-US" dirty="0" err="1" smtClean="0"/>
              <a:t>Pseudoprimes</a:t>
            </a:r>
            <a:endParaRPr lang="en-US" dirty="0" smtClean="0"/>
          </a:p>
          <a:p>
            <a:r>
              <a:rPr lang="en-US" dirty="0" smtClean="0"/>
              <a:t>Primitive Roots and Discrete Logarithms</a:t>
            </a:r>
          </a:p>
          <a:p>
            <a:pPr>
              <a:buNone/>
            </a:pPr>
            <a:endParaRPr lang="en-US" dirty="0" smtClean="0"/>
          </a:p>
          <a:p>
            <a:pPr lvl="1">
              <a:buNone/>
            </a:pPr>
            <a:endParaRPr lang="en-US" dirty="0" smtClean="0"/>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Summary</a:t>
            </a:r>
            <a:endParaRPr lang="en-US" dirty="0"/>
          </a:p>
        </p:txBody>
      </p:sp>
      <p:sp>
        <p:nvSpPr>
          <p:cNvPr id="3" name="Content Placeholder 2"/>
          <p:cNvSpPr>
            <a:spLocks noGrp="1"/>
          </p:cNvSpPr>
          <p:nvPr>
            <p:ph idx="1"/>
          </p:nvPr>
        </p:nvSpPr>
        <p:spPr/>
        <p:txBody>
          <a:bodyPr>
            <a:normAutofit/>
          </a:bodyPr>
          <a:lstStyle/>
          <a:p>
            <a:pPr>
              <a:buNone/>
            </a:pPr>
            <a:endParaRPr lang="en-US" dirty="0" smtClean="0"/>
          </a:p>
          <a:p>
            <a:r>
              <a:rPr lang="en-US" dirty="0" smtClean="0"/>
              <a:t>Hashing Functions</a:t>
            </a:r>
          </a:p>
          <a:p>
            <a:r>
              <a:rPr lang="en-US" dirty="0" smtClean="0"/>
              <a:t>Pseudorandom Numbers</a:t>
            </a:r>
          </a:p>
          <a:p>
            <a:r>
              <a:rPr lang="en-US" dirty="0" smtClean="0"/>
              <a:t>Check Digits</a:t>
            </a:r>
          </a:p>
          <a:p>
            <a:pPr>
              <a:buNone/>
            </a:pPr>
            <a:endParaRPr lang="en-US" dirty="0" smtClean="0"/>
          </a:p>
          <a:p>
            <a:pPr lvl="1">
              <a:buNone/>
            </a:pPr>
            <a:endParaRPr lang="en-US" dirty="0" smtClean="0"/>
          </a:p>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Hashing Functions</a:t>
            </a:r>
            <a:endParaRPr lang="en-US" dirty="0"/>
          </a:p>
        </p:txBody>
      </p:sp>
      <p:sp>
        <p:nvSpPr>
          <p:cNvPr id="3" name="Content Placeholder 2"/>
          <p:cNvSpPr>
            <a:spLocks noGrp="1"/>
          </p:cNvSpPr>
          <p:nvPr>
            <p:ph idx="1"/>
          </p:nvPr>
        </p:nvSpPr>
        <p:spPr/>
        <p:txBody>
          <a:bodyPr>
            <a:normAutofit fontScale="62500" lnSpcReduction="20000"/>
          </a:bodyPr>
          <a:lstStyle/>
          <a:p>
            <a:pPr>
              <a:buNone/>
            </a:pPr>
            <a:r>
              <a:rPr lang="en-US" b="1" dirty="0" smtClean="0"/>
              <a:t>     Definition</a:t>
            </a:r>
            <a:r>
              <a:rPr lang="en-US" dirty="0" smtClean="0"/>
              <a:t>: A </a:t>
            </a:r>
            <a:r>
              <a:rPr lang="en-US" i="1" dirty="0" smtClean="0"/>
              <a:t>hashing function h </a:t>
            </a:r>
            <a:r>
              <a:rPr lang="en-US" dirty="0" smtClean="0"/>
              <a:t>assigns memory location </a:t>
            </a:r>
            <a:r>
              <a:rPr lang="en-US" i="1" dirty="0" smtClean="0"/>
              <a:t>h</a:t>
            </a:r>
            <a:r>
              <a:rPr lang="en-US" dirty="0" smtClean="0"/>
              <a:t>(</a:t>
            </a:r>
            <a:r>
              <a:rPr lang="en-US" i="1" dirty="0" smtClean="0"/>
              <a:t>k</a:t>
            </a:r>
            <a:r>
              <a:rPr lang="en-US" dirty="0" smtClean="0"/>
              <a:t>) to the record that has </a:t>
            </a:r>
            <a:r>
              <a:rPr lang="en-US" i="1" dirty="0" smtClean="0"/>
              <a:t>k</a:t>
            </a:r>
            <a:r>
              <a:rPr lang="en-US" dirty="0" smtClean="0"/>
              <a:t> as its key.</a:t>
            </a:r>
          </a:p>
          <a:p>
            <a:pPr lvl="1"/>
            <a:r>
              <a:rPr lang="en-US" dirty="0" smtClean="0"/>
              <a:t>A common hashing function is  </a:t>
            </a:r>
            <a:r>
              <a:rPr lang="en-US" i="1" dirty="0" smtClean="0"/>
              <a:t>h</a:t>
            </a:r>
            <a:r>
              <a:rPr lang="en-US" dirty="0" smtClean="0"/>
              <a:t>(</a:t>
            </a:r>
            <a:r>
              <a:rPr lang="en-US" i="1" dirty="0" smtClean="0"/>
              <a:t>k</a:t>
            </a:r>
            <a:r>
              <a:rPr lang="en-US" dirty="0" smtClean="0"/>
              <a:t>) = </a:t>
            </a:r>
            <a:r>
              <a:rPr lang="en-US" i="1" dirty="0" smtClean="0"/>
              <a:t>k</a:t>
            </a:r>
            <a:r>
              <a:rPr lang="en-US" dirty="0" smtClean="0"/>
              <a:t> </a:t>
            </a:r>
            <a:r>
              <a:rPr lang="en-US" b="1" dirty="0" smtClean="0"/>
              <a:t>mod</a:t>
            </a:r>
            <a:r>
              <a:rPr lang="en-US" dirty="0" smtClean="0"/>
              <a:t> </a:t>
            </a:r>
            <a:r>
              <a:rPr lang="en-US" i="1" dirty="0" smtClean="0"/>
              <a:t>m</a:t>
            </a:r>
            <a:r>
              <a:rPr lang="en-US" dirty="0" smtClean="0"/>
              <a:t>, where </a:t>
            </a:r>
            <a:r>
              <a:rPr lang="en-US" i="1" dirty="0" smtClean="0"/>
              <a:t>m </a:t>
            </a:r>
            <a:r>
              <a:rPr lang="en-US" dirty="0" smtClean="0"/>
              <a:t>is the number of memory locations. </a:t>
            </a:r>
          </a:p>
          <a:p>
            <a:pPr lvl="1"/>
            <a:r>
              <a:rPr lang="en-US" dirty="0" smtClean="0"/>
              <a:t>Because this hashing function is onto, all memory locations are possible.</a:t>
            </a:r>
          </a:p>
          <a:p>
            <a:pPr>
              <a:buNone/>
            </a:pPr>
            <a:r>
              <a:rPr lang="en-US" b="1" dirty="0" smtClean="0"/>
              <a:t>     Example</a:t>
            </a:r>
            <a:r>
              <a:rPr lang="en-US" dirty="0" smtClean="0"/>
              <a:t>: Let </a:t>
            </a:r>
            <a:r>
              <a:rPr lang="en-US" i="1" dirty="0" smtClean="0"/>
              <a:t>h</a:t>
            </a:r>
            <a:r>
              <a:rPr lang="en-US" dirty="0" smtClean="0"/>
              <a:t>(</a:t>
            </a:r>
            <a:r>
              <a:rPr lang="en-US" i="1" dirty="0" smtClean="0"/>
              <a:t>k</a:t>
            </a:r>
            <a:r>
              <a:rPr lang="en-US" dirty="0" smtClean="0"/>
              <a:t>) = </a:t>
            </a:r>
            <a:r>
              <a:rPr lang="en-US" i="1" dirty="0" smtClean="0"/>
              <a:t>k</a:t>
            </a:r>
            <a:r>
              <a:rPr lang="en-US" dirty="0" smtClean="0"/>
              <a:t> </a:t>
            </a:r>
            <a:r>
              <a:rPr lang="en-US" b="1" dirty="0" smtClean="0"/>
              <a:t>mod</a:t>
            </a:r>
            <a:r>
              <a:rPr lang="en-US" dirty="0" smtClean="0"/>
              <a:t> </a:t>
            </a:r>
            <a:r>
              <a:rPr lang="en-US" dirty="0" smtClean="0">
                <a:latin typeface="Cambria Math" pitchFamily="18" charset="0"/>
                <a:ea typeface="Cambria Math" pitchFamily="18" charset="0"/>
              </a:rPr>
              <a:t>111. This hashing function</a:t>
            </a:r>
            <a:r>
              <a:rPr lang="en-US" dirty="0" smtClean="0"/>
              <a:t>  assigns the records of customers with social security numbers as keys to memory locations in the following manner:</a:t>
            </a:r>
          </a:p>
          <a:p>
            <a:pPr lvl="2">
              <a:buNone/>
            </a:pPr>
            <a:r>
              <a:rPr lang="en-US" dirty="0" smtClean="0"/>
              <a:t>h(</a:t>
            </a:r>
            <a:r>
              <a:rPr lang="en-US" dirty="0" smtClean="0">
                <a:latin typeface="Cambria Math" pitchFamily="18" charset="0"/>
                <a:ea typeface="Cambria Math" pitchFamily="18" charset="0"/>
              </a:rPr>
              <a:t>064212848</a:t>
            </a:r>
            <a:r>
              <a:rPr lang="en-US" dirty="0" smtClean="0"/>
              <a:t>) = </a:t>
            </a:r>
            <a:r>
              <a:rPr lang="en-US" dirty="0" smtClean="0">
                <a:latin typeface="Cambria Math" pitchFamily="18" charset="0"/>
                <a:ea typeface="Cambria Math" pitchFamily="18" charset="0"/>
              </a:rPr>
              <a:t>064212848 </a:t>
            </a:r>
            <a:r>
              <a:rPr lang="en-US" b="1" dirty="0" smtClean="0"/>
              <a:t>mod</a:t>
            </a:r>
            <a:r>
              <a:rPr lang="en-US" dirty="0" smtClean="0"/>
              <a:t> </a:t>
            </a:r>
            <a:r>
              <a:rPr lang="en-US" dirty="0" smtClean="0">
                <a:latin typeface="Cambria Math" pitchFamily="18" charset="0"/>
                <a:ea typeface="Cambria Math" pitchFamily="18" charset="0"/>
              </a:rPr>
              <a:t>111</a:t>
            </a:r>
            <a:r>
              <a:rPr lang="en-US" dirty="0" smtClean="0"/>
              <a:t> = </a:t>
            </a:r>
            <a:r>
              <a:rPr lang="en-US" dirty="0" smtClean="0">
                <a:latin typeface="Cambria Math" pitchFamily="18" charset="0"/>
                <a:ea typeface="Cambria Math" pitchFamily="18" charset="0"/>
              </a:rPr>
              <a:t>14</a:t>
            </a:r>
          </a:p>
          <a:p>
            <a:pPr lvl="2">
              <a:buNone/>
            </a:pPr>
            <a:r>
              <a:rPr lang="en-US" dirty="0" smtClean="0"/>
              <a:t>h(</a:t>
            </a:r>
            <a:r>
              <a:rPr lang="en-US" dirty="0" smtClean="0">
                <a:latin typeface="Cambria Math" pitchFamily="18" charset="0"/>
                <a:ea typeface="Cambria Math" pitchFamily="18" charset="0"/>
              </a:rPr>
              <a:t>037149212</a:t>
            </a:r>
            <a:r>
              <a:rPr lang="en-US" dirty="0" smtClean="0"/>
              <a:t>) = </a:t>
            </a:r>
            <a:r>
              <a:rPr lang="en-US" dirty="0" smtClean="0">
                <a:latin typeface="Cambria Math" pitchFamily="18" charset="0"/>
                <a:ea typeface="Cambria Math" pitchFamily="18" charset="0"/>
              </a:rPr>
              <a:t>037149212 </a:t>
            </a:r>
            <a:r>
              <a:rPr lang="en-US" b="1" dirty="0" smtClean="0"/>
              <a:t>mod</a:t>
            </a:r>
            <a:r>
              <a:rPr lang="en-US" dirty="0" smtClean="0"/>
              <a:t> </a:t>
            </a:r>
            <a:r>
              <a:rPr lang="en-US" dirty="0" smtClean="0">
                <a:latin typeface="Cambria Math" pitchFamily="18" charset="0"/>
                <a:ea typeface="Cambria Math" pitchFamily="18" charset="0"/>
              </a:rPr>
              <a:t>111</a:t>
            </a:r>
            <a:r>
              <a:rPr lang="en-US" dirty="0" smtClean="0"/>
              <a:t> = </a:t>
            </a:r>
            <a:r>
              <a:rPr lang="en-US" dirty="0" smtClean="0">
                <a:latin typeface="Cambria Math" pitchFamily="18" charset="0"/>
                <a:ea typeface="Cambria Math" pitchFamily="18" charset="0"/>
              </a:rPr>
              <a:t>65</a:t>
            </a:r>
          </a:p>
          <a:p>
            <a:pPr lvl="2">
              <a:buNone/>
            </a:pPr>
            <a:r>
              <a:rPr lang="en-US" dirty="0" smtClean="0"/>
              <a:t>h(</a:t>
            </a:r>
            <a:r>
              <a:rPr lang="en-US" dirty="0" smtClean="0">
                <a:latin typeface="Cambria Math" pitchFamily="18" charset="0"/>
                <a:ea typeface="Cambria Math" pitchFamily="18" charset="0"/>
              </a:rPr>
              <a:t>107405723</a:t>
            </a:r>
            <a:r>
              <a:rPr lang="en-US" dirty="0" smtClean="0"/>
              <a:t>) = </a:t>
            </a:r>
            <a:r>
              <a:rPr lang="en-US" dirty="0" smtClean="0">
                <a:latin typeface="Cambria Math" pitchFamily="18" charset="0"/>
                <a:ea typeface="Cambria Math" pitchFamily="18" charset="0"/>
              </a:rPr>
              <a:t>107405723 </a:t>
            </a:r>
            <a:r>
              <a:rPr lang="en-US" b="1" dirty="0" smtClean="0"/>
              <a:t>mod</a:t>
            </a:r>
            <a:r>
              <a:rPr lang="en-US" dirty="0" smtClean="0"/>
              <a:t> </a:t>
            </a:r>
            <a:r>
              <a:rPr lang="en-US" dirty="0" smtClean="0">
                <a:latin typeface="Cambria Math" pitchFamily="18" charset="0"/>
                <a:ea typeface="Cambria Math" pitchFamily="18" charset="0"/>
              </a:rPr>
              <a:t>111</a:t>
            </a:r>
            <a:r>
              <a:rPr lang="en-US" dirty="0" smtClean="0"/>
              <a:t> = </a:t>
            </a:r>
            <a:r>
              <a:rPr lang="en-US" dirty="0" smtClean="0">
                <a:latin typeface="Cambria Math" pitchFamily="18" charset="0"/>
                <a:ea typeface="Cambria Math" pitchFamily="18" charset="0"/>
              </a:rPr>
              <a:t>14, but since location 14 is already occupied, the record is assigned to  the next available position, which is 15.</a:t>
            </a:r>
          </a:p>
          <a:p>
            <a:r>
              <a:rPr lang="en-US" dirty="0" smtClean="0">
                <a:ea typeface="Cambria Math" pitchFamily="18" charset="0"/>
              </a:rPr>
              <a:t>The hashing function is not one-to-one as there are many more possible keys than memory locations.  When more than one record is assigned to the same location, we say a </a:t>
            </a:r>
            <a:r>
              <a:rPr lang="en-US" i="1" dirty="0" smtClean="0">
                <a:ea typeface="Cambria Math" pitchFamily="18" charset="0"/>
              </a:rPr>
              <a:t>collision</a:t>
            </a:r>
            <a:r>
              <a:rPr lang="en-US" dirty="0" smtClean="0">
                <a:ea typeface="Cambria Math" pitchFamily="18" charset="0"/>
              </a:rPr>
              <a:t> occurs.  Here a collision has been resolved by assigning the record to the first free location.</a:t>
            </a:r>
          </a:p>
          <a:p>
            <a:r>
              <a:rPr lang="en-US" dirty="0" smtClean="0">
                <a:ea typeface="Cambria Math" pitchFamily="18" charset="0"/>
              </a:rPr>
              <a:t>For collision resolution, we can use a  </a:t>
            </a:r>
            <a:r>
              <a:rPr lang="en-US" i="1" dirty="0" smtClean="0">
                <a:ea typeface="Cambria Math" pitchFamily="18" charset="0"/>
              </a:rPr>
              <a:t>linear probing function</a:t>
            </a:r>
            <a:r>
              <a:rPr lang="en-US" dirty="0" smtClean="0">
                <a:ea typeface="Cambria Math" pitchFamily="18" charset="0"/>
              </a:rPr>
              <a:t>:                                         </a:t>
            </a:r>
          </a:p>
          <a:p>
            <a:pPr>
              <a:buNone/>
            </a:pPr>
            <a:r>
              <a:rPr lang="en-US" i="1" dirty="0" smtClean="0">
                <a:ea typeface="Cambria Math" pitchFamily="18" charset="0"/>
              </a:rPr>
              <a:t>                         h</a:t>
            </a:r>
            <a:r>
              <a:rPr lang="en-US" dirty="0" smtClean="0">
                <a:ea typeface="Cambria Math" pitchFamily="18" charset="0"/>
              </a:rPr>
              <a:t>(</a:t>
            </a:r>
            <a:r>
              <a:rPr lang="en-US" i="1" dirty="0" err="1" smtClean="0">
                <a:ea typeface="Cambria Math" pitchFamily="18" charset="0"/>
              </a:rPr>
              <a:t>k,i</a:t>
            </a:r>
            <a:r>
              <a:rPr lang="en-US" dirty="0" smtClean="0">
                <a:ea typeface="Cambria Math" pitchFamily="18" charset="0"/>
              </a:rPr>
              <a:t>) = (</a:t>
            </a:r>
            <a:r>
              <a:rPr lang="en-US" i="1" dirty="0" smtClean="0">
                <a:ea typeface="Cambria Math" pitchFamily="18" charset="0"/>
              </a:rPr>
              <a:t>h</a:t>
            </a:r>
            <a:r>
              <a:rPr lang="en-US" dirty="0" smtClean="0">
                <a:ea typeface="Cambria Math" pitchFamily="18" charset="0"/>
              </a:rPr>
              <a:t>(</a:t>
            </a:r>
            <a:r>
              <a:rPr lang="en-US" i="1" dirty="0" smtClean="0">
                <a:ea typeface="Cambria Math" pitchFamily="18" charset="0"/>
              </a:rPr>
              <a:t>k</a:t>
            </a:r>
            <a:r>
              <a:rPr lang="en-US" dirty="0" smtClean="0">
                <a:ea typeface="Cambria Math" pitchFamily="18" charset="0"/>
              </a:rPr>
              <a:t>) + </a:t>
            </a:r>
            <a:r>
              <a:rPr lang="en-US" i="1" dirty="0" err="1" smtClean="0">
                <a:ea typeface="Cambria Math" pitchFamily="18" charset="0"/>
              </a:rPr>
              <a:t>i</a:t>
            </a:r>
            <a:r>
              <a:rPr lang="en-US" dirty="0" smtClean="0">
                <a:ea typeface="Cambria Math" pitchFamily="18" charset="0"/>
              </a:rPr>
              <a:t>) </a:t>
            </a:r>
            <a:r>
              <a:rPr lang="en-US" b="1" dirty="0" smtClean="0">
                <a:ea typeface="Cambria Math" pitchFamily="18" charset="0"/>
              </a:rPr>
              <a:t>mod</a:t>
            </a:r>
            <a:r>
              <a:rPr lang="en-US" dirty="0" smtClean="0">
                <a:ea typeface="Cambria Math" pitchFamily="18" charset="0"/>
              </a:rPr>
              <a:t> </a:t>
            </a:r>
            <a:r>
              <a:rPr lang="en-US" i="1" dirty="0" smtClean="0">
                <a:ea typeface="Cambria Math" pitchFamily="18" charset="0"/>
              </a:rPr>
              <a:t>m</a:t>
            </a:r>
            <a:r>
              <a:rPr lang="en-US" dirty="0" smtClean="0">
                <a:ea typeface="Cambria Math" pitchFamily="18" charset="0"/>
              </a:rPr>
              <a:t>, where </a:t>
            </a:r>
            <a:r>
              <a:rPr lang="en-US" i="1" dirty="0" err="1" smtClean="0">
                <a:ea typeface="Cambria Math" pitchFamily="18" charset="0"/>
              </a:rPr>
              <a:t>i</a:t>
            </a:r>
            <a:r>
              <a:rPr lang="en-US" dirty="0" smtClean="0">
                <a:ea typeface="Cambria Math" pitchFamily="18" charset="0"/>
              </a:rPr>
              <a:t> runs from </a:t>
            </a:r>
            <a:r>
              <a:rPr lang="en-US" dirty="0" smtClean="0">
                <a:latin typeface="Cambria Math" pitchFamily="18" charset="0"/>
                <a:ea typeface="Cambria Math" pitchFamily="18" charset="0"/>
              </a:rPr>
              <a:t>0</a:t>
            </a:r>
            <a:r>
              <a:rPr lang="en-US" dirty="0" smtClean="0">
                <a:ea typeface="Cambria Math" pitchFamily="18" charset="0"/>
              </a:rPr>
              <a:t> to </a:t>
            </a:r>
            <a:r>
              <a:rPr lang="en-US" i="1" dirty="0" smtClean="0">
                <a:ea typeface="Cambria Math" pitchFamily="18" charset="0"/>
              </a:rPr>
              <a:t>m</a:t>
            </a:r>
            <a:r>
              <a:rPr lang="en-US" dirty="0" smtClean="0">
                <a:ea typeface="Cambria Math" pitchFamily="18" charset="0"/>
              </a:rPr>
              <a:t> </a:t>
            </a:r>
            <a:r>
              <a:rPr lang="en-US" dirty="0" smtClean="0">
                <a:latin typeface="Cambria Math"/>
                <a:ea typeface="Cambria Math"/>
              </a:rPr>
              <a:t>− 1.</a:t>
            </a:r>
          </a:p>
          <a:p>
            <a:r>
              <a:rPr lang="en-US" dirty="0" smtClean="0">
                <a:latin typeface="Cambria Math"/>
                <a:ea typeface="Cambria Math"/>
              </a:rPr>
              <a:t> There are many other methods of handling with collisions. You may cover these in a  </a:t>
            </a:r>
          </a:p>
          <a:p>
            <a:pPr>
              <a:buNone/>
            </a:pPr>
            <a:r>
              <a:rPr lang="en-US" dirty="0" smtClean="0">
                <a:latin typeface="Cambria Math"/>
                <a:ea typeface="Cambria Math"/>
              </a:rPr>
              <a:t>        later CS course.</a:t>
            </a:r>
            <a:endParaRPr lang="en-US" dirty="0" smtClean="0">
              <a:ea typeface="Cambria Math" pitchFamily="18" charset="0"/>
            </a:endParaRPr>
          </a:p>
          <a:p>
            <a:endParaRPr lang="en-US" dirty="0" smtClean="0">
              <a:latin typeface="Cambria Math" pitchFamily="18" charset="0"/>
              <a:ea typeface="Cambria Math" pitchFamily="18" charset="0"/>
            </a:endParaRPr>
          </a:p>
          <a:p>
            <a:endParaRPr lang="en-US" dirty="0" smtClean="0">
              <a:latin typeface="Cambria Math" pitchFamily="18" charset="0"/>
              <a:ea typeface="Cambria Math" pitchFamily="18" charset="0"/>
            </a:endParaRPr>
          </a:p>
          <a:p>
            <a:endParaRPr lang="en-US" dirty="0">
              <a:latin typeface="Cambria Math" pitchFamily="18" charset="0"/>
              <a:ea typeface="Cambria Math"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Pseudorandom Numbers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Randomly chosen numbers are needed for many purposes, including computer simulations. </a:t>
            </a:r>
          </a:p>
          <a:p>
            <a:r>
              <a:rPr lang="en-US" i="1" dirty="0" smtClean="0"/>
              <a:t>Pseudorandom numbers</a:t>
            </a:r>
            <a:r>
              <a:rPr lang="en-US" dirty="0" smtClean="0"/>
              <a:t> are not truly random since they are generated by systematic methods. </a:t>
            </a:r>
          </a:p>
          <a:p>
            <a:r>
              <a:rPr lang="en-US" dirty="0" smtClean="0"/>
              <a:t>The </a:t>
            </a:r>
            <a:r>
              <a:rPr lang="en-US" i="1" dirty="0" smtClean="0"/>
              <a:t>linear </a:t>
            </a:r>
            <a:r>
              <a:rPr lang="en-US" i="1" dirty="0" err="1" smtClean="0"/>
              <a:t>congruential</a:t>
            </a:r>
            <a:r>
              <a:rPr lang="en-US" i="1" dirty="0" smtClean="0"/>
              <a:t> method </a:t>
            </a:r>
            <a:r>
              <a:rPr lang="en-US" dirty="0" smtClean="0"/>
              <a:t>is one commonly used procedure for generating pseudorandom numbers. </a:t>
            </a:r>
          </a:p>
          <a:p>
            <a:r>
              <a:rPr lang="en-US" dirty="0" smtClean="0"/>
              <a:t>Four integers are needed: the </a:t>
            </a:r>
            <a:r>
              <a:rPr lang="en-US" i="1" dirty="0" smtClean="0"/>
              <a:t>modulus</a:t>
            </a:r>
            <a:r>
              <a:rPr lang="en-US" dirty="0" smtClean="0"/>
              <a:t> </a:t>
            </a:r>
            <a:r>
              <a:rPr lang="en-US" i="1" dirty="0" smtClean="0"/>
              <a:t>m</a:t>
            </a:r>
            <a:r>
              <a:rPr lang="en-US" dirty="0" smtClean="0"/>
              <a:t>, the </a:t>
            </a:r>
            <a:r>
              <a:rPr lang="en-US" i="1" dirty="0" smtClean="0"/>
              <a:t>multiplier</a:t>
            </a:r>
            <a:r>
              <a:rPr lang="en-US" dirty="0" smtClean="0"/>
              <a:t> </a:t>
            </a:r>
            <a:r>
              <a:rPr lang="en-US" i="1" dirty="0" smtClean="0"/>
              <a:t>a</a:t>
            </a:r>
            <a:r>
              <a:rPr lang="en-US" dirty="0" smtClean="0"/>
              <a:t>, the </a:t>
            </a:r>
            <a:r>
              <a:rPr lang="en-US" i="1" dirty="0" smtClean="0"/>
              <a:t>increment</a:t>
            </a:r>
            <a:r>
              <a:rPr lang="en-US" dirty="0" smtClean="0"/>
              <a:t> </a:t>
            </a:r>
            <a:r>
              <a:rPr lang="en-US" i="1" dirty="0" smtClean="0"/>
              <a:t>c</a:t>
            </a:r>
            <a:r>
              <a:rPr lang="en-US" dirty="0" smtClean="0"/>
              <a:t>, and </a:t>
            </a:r>
            <a:r>
              <a:rPr lang="en-US" i="1" dirty="0" smtClean="0"/>
              <a:t>seed</a:t>
            </a:r>
            <a:r>
              <a:rPr lang="en-US" dirty="0" smtClean="0"/>
              <a:t> </a:t>
            </a:r>
            <a:r>
              <a:rPr lang="en-US" i="1" dirty="0" smtClean="0"/>
              <a:t>x</a:t>
            </a:r>
            <a:r>
              <a:rPr lang="en-US" baseline="-25000" dirty="0" smtClean="0">
                <a:latin typeface="Cambria Math" pitchFamily="18" charset="0"/>
                <a:ea typeface="Cambria Math" pitchFamily="18" charset="0"/>
              </a:rPr>
              <a:t>0</a:t>
            </a:r>
            <a:r>
              <a:rPr lang="en-US" dirty="0" smtClean="0"/>
              <a:t>, with     </a:t>
            </a:r>
            <a:r>
              <a:rPr lang="en-US" dirty="0" smtClean="0">
                <a:latin typeface="Cambria Math" pitchFamily="18" charset="0"/>
                <a:ea typeface="Cambria Math" pitchFamily="18" charset="0"/>
              </a:rPr>
              <a:t>2 </a:t>
            </a:r>
            <a:r>
              <a:rPr lang="en-US" dirty="0" smtClean="0">
                <a:latin typeface="Cambria Math"/>
                <a:ea typeface="Cambria Math"/>
              </a:rPr>
              <a:t>≤ </a:t>
            </a:r>
            <a:r>
              <a:rPr lang="en-US" i="1" dirty="0" smtClean="0">
                <a:ea typeface="Cambria Math"/>
              </a:rPr>
              <a:t>a</a:t>
            </a:r>
            <a:r>
              <a:rPr lang="en-US" dirty="0" smtClean="0">
                <a:latin typeface="Cambria Math"/>
                <a:ea typeface="Cambria Math"/>
              </a:rPr>
              <a:t> &lt; </a:t>
            </a:r>
            <a:r>
              <a:rPr lang="en-US" i="1" dirty="0" smtClean="0">
                <a:ea typeface="Cambria Math"/>
              </a:rPr>
              <a:t>m</a:t>
            </a:r>
            <a:r>
              <a:rPr lang="en-US" dirty="0" smtClean="0">
                <a:latin typeface="Cambria Math"/>
                <a:ea typeface="Cambria Math"/>
              </a:rPr>
              <a:t>, </a:t>
            </a:r>
            <a:r>
              <a:rPr lang="en-US" dirty="0" smtClean="0">
                <a:latin typeface="Cambria Math" pitchFamily="18" charset="0"/>
                <a:ea typeface="Cambria Math" pitchFamily="18" charset="0"/>
              </a:rPr>
              <a:t>0</a:t>
            </a:r>
            <a:r>
              <a:rPr lang="en-US" dirty="0" smtClean="0"/>
              <a:t> </a:t>
            </a:r>
            <a:r>
              <a:rPr lang="en-US" dirty="0" smtClean="0">
                <a:latin typeface="Cambria Math"/>
                <a:ea typeface="Cambria Math"/>
              </a:rPr>
              <a:t>≤ </a:t>
            </a:r>
            <a:r>
              <a:rPr lang="en-US" i="1" dirty="0" smtClean="0">
                <a:ea typeface="Cambria Math"/>
              </a:rPr>
              <a:t>c</a:t>
            </a:r>
            <a:r>
              <a:rPr lang="en-US" dirty="0" smtClean="0">
                <a:latin typeface="Cambria Math"/>
                <a:ea typeface="Cambria Math"/>
              </a:rPr>
              <a:t> &lt; </a:t>
            </a:r>
            <a:r>
              <a:rPr lang="en-US" i="1" dirty="0" smtClean="0">
                <a:ea typeface="Cambria Math"/>
              </a:rPr>
              <a:t>m</a:t>
            </a:r>
            <a:r>
              <a:rPr lang="en-US" dirty="0" smtClean="0">
                <a:latin typeface="Cambria Math"/>
                <a:ea typeface="Cambria Math"/>
              </a:rPr>
              <a:t>, </a:t>
            </a:r>
            <a:r>
              <a:rPr lang="en-US" dirty="0" smtClean="0">
                <a:latin typeface="Cambria Math" pitchFamily="18" charset="0"/>
                <a:ea typeface="Cambria Math" pitchFamily="18" charset="0"/>
              </a:rPr>
              <a:t>0</a:t>
            </a:r>
            <a:r>
              <a:rPr lang="en-US" dirty="0" smtClean="0"/>
              <a:t> </a:t>
            </a:r>
            <a:r>
              <a:rPr lang="en-US" dirty="0" smtClean="0">
                <a:latin typeface="Cambria Math"/>
                <a:ea typeface="Cambria Math"/>
              </a:rPr>
              <a:t>≤</a:t>
            </a:r>
            <a:r>
              <a:rPr lang="en-US" i="1" dirty="0" smtClean="0"/>
              <a:t> x</a:t>
            </a:r>
            <a:r>
              <a:rPr lang="en-US" baseline="-25000" dirty="0" smtClean="0">
                <a:latin typeface="Cambria Math" pitchFamily="18" charset="0"/>
                <a:ea typeface="Cambria Math" pitchFamily="18" charset="0"/>
              </a:rPr>
              <a:t>0</a:t>
            </a:r>
            <a:r>
              <a:rPr lang="en-US" dirty="0" smtClean="0">
                <a:latin typeface="Cambria Math"/>
                <a:ea typeface="Cambria Math"/>
              </a:rPr>
              <a:t> &lt; </a:t>
            </a:r>
            <a:r>
              <a:rPr lang="en-US" i="1" dirty="0" smtClean="0">
                <a:ea typeface="Cambria Math"/>
              </a:rPr>
              <a:t>m. </a:t>
            </a:r>
          </a:p>
          <a:p>
            <a:r>
              <a:rPr lang="en-US" dirty="0" smtClean="0">
                <a:ea typeface="Cambria Math"/>
              </a:rPr>
              <a:t>We generate a sequence of pseudorandom numbers {</a:t>
            </a:r>
            <a:r>
              <a:rPr lang="en-US" i="1" dirty="0" err="1" smtClean="0"/>
              <a:t>x</a:t>
            </a:r>
            <a:r>
              <a:rPr lang="en-US" i="1" baseline="-25000" dirty="0" err="1" smtClean="0">
                <a:latin typeface="Cambria Math" pitchFamily="18" charset="0"/>
                <a:ea typeface="Cambria Math" pitchFamily="18" charset="0"/>
              </a:rPr>
              <a:t>n</a:t>
            </a:r>
            <a:r>
              <a:rPr lang="en-US" dirty="0" smtClean="0">
                <a:ea typeface="Cambria Math" pitchFamily="18" charset="0"/>
              </a:rPr>
              <a:t>}, with                </a:t>
            </a:r>
            <a:r>
              <a:rPr lang="en-US" dirty="0" smtClean="0">
                <a:latin typeface="Cambria Math" pitchFamily="18" charset="0"/>
                <a:ea typeface="Cambria Math" pitchFamily="18" charset="0"/>
              </a:rPr>
              <a:t>0</a:t>
            </a:r>
            <a:r>
              <a:rPr lang="en-US" dirty="0" smtClean="0"/>
              <a:t> </a:t>
            </a:r>
            <a:r>
              <a:rPr lang="en-US" dirty="0" smtClean="0">
                <a:latin typeface="Cambria Math"/>
                <a:ea typeface="Cambria Math"/>
              </a:rPr>
              <a:t>≤</a:t>
            </a:r>
            <a:r>
              <a:rPr lang="en-US" i="1" dirty="0" smtClean="0"/>
              <a:t> </a:t>
            </a:r>
            <a:r>
              <a:rPr lang="en-US" i="1" dirty="0" err="1" smtClean="0"/>
              <a:t>x</a:t>
            </a:r>
            <a:r>
              <a:rPr lang="en-US" baseline="-25000" dirty="0" err="1" smtClean="0">
                <a:latin typeface="Cambria Math" pitchFamily="18" charset="0"/>
                <a:ea typeface="Cambria Math" pitchFamily="18" charset="0"/>
              </a:rPr>
              <a:t>n</a:t>
            </a:r>
            <a:r>
              <a:rPr lang="en-US" dirty="0" smtClean="0">
                <a:latin typeface="Cambria Math"/>
                <a:ea typeface="Cambria Math"/>
              </a:rPr>
              <a:t> &lt; </a:t>
            </a:r>
            <a:r>
              <a:rPr lang="en-US" i="1" dirty="0" smtClean="0">
                <a:ea typeface="Cambria Math"/>
              </a:rPr>
              <a:t>m </a:t>
            </a:r>
            <a:r>
              <a:rPr lang="en-US" dirty="0" smtClean="0">
                <a:ea typeface="Cambria Math"/>
              </a:rPr>
              <a:t>for all n, by successively using the recursively defined function</a:t>
            </a:r>
          </a:p>
          <a:p>
            <a:pPr>
              <a:buNone/>
            </a:pPr>
            <a:r>
              <a:rPr lang="en-US" dirty="0" smtClean="0">
                <a:ea typeface="Cambria Math"/>
              </a:rPr>
              <a:t>                               </a:t>
            </a:r>
          </a:p>
          <a:p>
            <a:pPr>
              <a:buNone/>
            </a:pPr>
            <a:r>
              <a:rPr lang="en-US" dirty="0" smtClean="0">
                <a:ea typeface="Cambria Math"/>
              </a:rPr>
              <a:t>   (</a:t>
            </a:r>
            <a:r>
              <a:rPr lang="en-US" i="1" dirty="0" smtClean="0">
                <a:ea typeface="Cambria Math"/>
              </a:rPr>
              <a:t>an example of a recursive definition, discussed in Section </a:t>
            </a:r>
            <a:r>
              <a:rPr lang="en-US" dirty="0" smtClean="0">
                <a:latin typeface="Cambria Math" pitchFamily="18" charset="0"/>
                <a:ea typeface="Cambria Math" pitchFamily="18" charset="0"/>
              </a:rPr>
              <a:t>5.3</a:t>
            </a:r>
            <a:r>
              <a:rPr lang="en-US" i="1" dirty="0" smtClean="0">
                <a:ea typeface="Cambria Math"/>
              </a:rPr>
              <a:t>)</a:t>
            </a:r>
          </a:p>
          <a:p>
            <a:r>
              <a:rPr lang="en-US" dirty="0" smtClean="0">
                <a:ea typeface="Cambria Math"/>
              </a:rPr>
              <a:t>If </a:t>
            </a:r>
            <a:r>
              <a:rPr lang="en-US" dirty="0" err="1" smtClean="0">
                <a:ea typeface="Cambria Math"/>
              </a:rPr>
              <a:t>psudorandom</a:t>
            </a:r>
            <a:r>
              <a:rPr lang="en-US" dirty="0" smtClean="0">
                <a:ea typeface="Cambria Math"/>
              </a:rPr>
              <a:t> numbers between </a:t>
            </a:r>
            <a:r>
              <a:rPr lang="en-US" dirty="0" smtClean="0">
                <a:latin typeface="Cambria Math" pitchFamily="18" charset="0"/>
                <a:ea typeface="Cambria Math" pitchFamily="18" charset="0"/>
              </a:rPr>
              <a:t>0</a:t>
            </a:r>
            <a:r>
              <a:rPr lang="en-US" dirty="0" smtClean="0">
                <a:ea typeface="Cambria Math"/>
              </a:rPr>
              <a:t> and </a:t>
            </a:r>
            <a:r>
              <a:rPr lang="en-US" dirty="0" smtClean="0">
                <a:latin typeface="Cambria Math" pitchFamily="18" charset="0"/>
                <a:ea typeface="Cambria Math" pitchFamily="18" charset="0"/>
              </a:rPr>
              <a:t>1</a:t>
            </a:r>
            <a:r>
              <a:rPr lang="en-US" dirty="0" smtClean="0">
                <a:ea typeface="Cambria Math"/>
              </a:rPr>
              <a:t> are needed, then the generated numbers are divided by the modulus, </a:t>
            </a:r>
            <a:r>
              <a:rPr lang="en-US" i="1" dirty="0" err="1" smtClean="0">
                <a:ea typeface="Cambria Math" pitchFamily="18" charset="0"/>
              </a:rPr>
              <a:t>x</a:t>
            </a:r>
            <a:r>
              <a:rPr lang="en-US" i="1" baseline="-25000" dirty="0" err="1" smtClean="0">
                <a:ea typeface="Cambria Math" pitchFamily="18" charset="0"/>
              </a:rPr>
              <a:t>n</a:t>
            </a:r>
            <a:r>
              <a:rPr lang="en-US" i="1" baseline="-25000" dirty="0" smtClean="0">
                <a:ea typeface="Cambria Math" pitchFamily="18" charset="0"/>
              </a:rPr>
              <a:t> </a:t>
            </a:r>
            <a:r>
              <a:rPr lang="en-US" dirty="0" smtClean="0">
                <a:ea typeface="Cambria Math" pitchFamily="18" charset="0"/>
              </a:rPr>
              <a:t>/</a:t>
            </a:r>
            <a:r>
              <a:rPr lang="en-US" i="1" dirty="0" smtClean="0">
                <a:ea typeface="Cambria Math" pitchFamily="18" charset="0"/>
              </a:rPr>
              <a:t>m</a:t>
            </a:r>
            <a:r>
              <a:rPr lang="en-US" dirty="0" smtClean="0">
                <a:ea typeface="Cambria Math" pitchFamily="18" charset="0"/>
              </a:rPr>
              <a:t>.</a:t>
            </a:r>
            <a:endParaRPr lang="en-US" dirty="0" smtClean="0"/>
          </a:p>
          <a:p>
            <a:endParaRPr lang="en-US" dirty="0"/>
          </a:p>
        </p:txBody>
      </p:sp>
      <p:sp>
        <p:nvSpPr>
          <p:cNvPr id="4" name="TextBox 3"/>
          <p:cNvSpPr txBox="1"/>
          <p:nvPr/>
        </p:nvSpPr>
        <p:spPr>
          <a:xfrm>
            <a:off x="2743200" y="4724400"/>
            <a:ext cx="3352800" cy="381000"/>
          </a:xfrm>
          <a:prstGeom prst="rect">
            <a:avLst/>
          </a:prstGeom>
          <a:noFill/>
        </p:spPr>
        <p:txBody>
          <a:bodyPr wrap="square" rtlCol="0">
            <a:spAutoFit/>
          </a:bodyPr>
          <a:lstStyle/>
          <a:p>
            <a:r>
              <a:rPr lang="en-US" i="1" dirty="0" smtClean="0"/>
              <a:t>x</a:t>
            </a:r>
            <a:r>
              <a:rPr lang="en-US" i="1" baseline="-25000" dirty="0" smtClean="0">
                <a:latin typeface="Cambria Math" pitchFamily="18" charset="0"/>
                <a:ea typeface="Cambria Math" pitchFamily="18" charset="0"/>
              </a:rPr>
              <a:t>n</a:t>
            </a:r>
            <a:r>
              <a:rPr lang="en-US" baseline="-25000" dirty="0" smtClean="0">
                <a:latin typeface="Cambria Math" pitchFamily="18" charset="0"/>
                <a:ea typeface="Cambria Math" pitchFamily="18" charset="0"/>
              </a:rPr>
              <a:t>+1</a:t>
            </a:r>
            <a:r>
              <a:rPr lang="en-US" i="1" baseline="-25000" dirty="0" smtClean="0">
                <a:latin typeface="Cambria Math" pitchFamily="18" charset="0"/>
                <a:ea typeface="Cambria Math" pitchFamily="18" charset="0"/>
              </a:rPr>
              <a:t>   </a:t>
            </a:r>
            <a:r>
              <a:rPr lang="en-US" dirty="0" smtClean="0">
                <a:ea typeface="Cambria Math" pitchFamily="18" charset="0"/>
              </a:rPr>
              <a:t> = (</a:t>
            </a:r>
            <a:r>
              <a:rPr lang="en-US" i="1" dirty="0" err="1" smtClean="0">
                <a:ea typeface="Cambria Math" pitchFamily="18" charset="0"/>
              </a:rPr>
              <a:t>ax</a:t>
            </a:r>
            <a:r>
              <a:rPr lang="en-US" i="1" baseline="-25000" dirty="0" err="1" smtClean="0">
                <a:ea typeface="Cambria Math" pitchFamily="18" charset="0"/>
              </a:rPr>
              <a:t>n</a:t>
            </a:r>
            <a:r>
              <a:rPr lang="en-US" dirty="0" smtClean="0">
                <a:ea typeface="Cambria Math" pitchFamily="18" charset="0"/>
              </a:rPr>
              <a:t> + </a:t>
            </a:r>
            <a:r>
              <a:rPr lang="en-US" i="1" dirty="0" smtClean="0">
                <a:ea typeface="Cambria Math" pitchFamily="18" charset="0"/>
              </a:rPr>
              <a:t>c</a:t>
            </a:r>
            <a:r>
              <a:rPr lang="en-US" dirty="0" smtClean="0">
                <a:ea typeface="Cambria Math" pitchFamily="18" charset="0"/>
              </a:rPr>
              <a:t>) </a:t>
            </a:r>
            <a:r>
              <a:rPr lang="en-US" b="1" dirty="0" smtClean="0">
                <a:ea typeface="Cambria Math" pitchFamily="18" charset="0"/>
              </a:rPr>
              <a:t>mod</a:t>
            </a:r>
            <a:r>
              <a:rPr lang="en-US" dirty="0" smtClean="0">
                <a:ea typeface="Cambria Math" pitchFamily="18" charset="0"/>
              </a:rPr>
              <a:t> </a:t>
            </a:r>
            <a:r>
              <a:rPr lang="en-US" i="1" dirty="0" smtClean="0">
                <a:ea typeface="Cambria Math" pitchFamily="18" charset="0"/>
              </a:rPr>
              <a:t>m</a:t>
            </a:r>
            <a:r>
              <a:rPr lang="en-US" dirty="0" smtClean="0">
                <a:ea typeface="Cambria Math" pitchFamily="18" charset="0"/>
              </a:rPr>
              <a:t>.</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Pseudorandom Numbers</a:t>
            </a:r>
            <a:endParaRPr lang="en-US" dirty="0"/>
          </a:p>
        </p:txBody>
      </p:sp>
      <p:sp>
        <p:nvSpPr>
          <p:cNvPr id="3" name="Content Placeholder 2"/>
          <p:cNvSpPr>
            <a:spLocks noGrp="1"/>
          </p:cNvSpPr>
          <p:nvPr>
            <p:ph idx="1"/>
          </p:nvPr>
        </p:nvSpPr>
        <p:spPr/>
        <p:txBody>
          <a:bodyPr>
            <a:normAutofit fontScale="62500" lnSpcReduction="20000"/>
          </a:bodyPr>
          <a:lstStyle/>
          <a:p>
            <a:r>
              <a:rPr lang="en-US" b="1" dirty="0" smtClean="0"/>
              <a:t>Example</a:t>
            </a:r>
            <a:r>
              <a:rPr lang="en-US" dirty="0" smtClean="0"/>
              <a:t>: Find the sequence of pseudorandom numbers generated by the linear </a:t>
            </a:r>
            <a:r>
              <a:rPr lang="en-US" dirty="0" err="1" smtClean="0"/>
              <a:t>congruential</a:t>
            </a:r>
            <a:r>
              <a:rPr lang="en-US" dirty="0" smtClean="0"/>
              <a:t> method with modulus </a:t>
            </a:r>
            <a:r>
              <a:rPr lang="en-US" i="1" dirty="0" smtClean="0"/>
              <a:t>m</a:t>
            </a:r>
            <a:r>
              <a:rPr lang="en-US" dirty="0" smtClean="0"/>
              <a:t> = </a:t>
            </a:r>
            <a:r>
              <a:rPr lang="en-US" dirty="0" smtClean="0">
                <a:latin typeface="Cambria Math" pitchFamily="18" charset="0"/>
                <a:ea typeface="Cambria Math" pitchFamily="18" charset="0"/>
              </a:rPr>
              <a:t>9</a:t>
            </a:r>
            <a:r>
              <a:rPr lang="en-US" dirty="0" smtClean="0"/>
              <a:t>, multiplier </a:t>
            </a:r>
            <a:r>
              <a:rPr lang="en-US" i="1" dirty="0" smtClean="0"/>
              <a:t>a</a:t>
            </a:r>
            <a:r>
              <a:rPr lang="en-US" dirty="0" smtClean="0"/>
              <a:t> = </a:t>
            </a:r>
            <a:r>
              <a:rPr lang="en-US" dirty="0" smtClean="0">
                <a:latin typeface="Cambria Math" pitchFamily="18" charset="0"/>
                <a:ea typeface="Cambria Math" pitchFamily="18" charset="0"/>
              </a:rPr>
              <a:t>7</a:t>
            </a:r>
            <a:r>
              <a:rPr lang="en-US" dirty="0" smtClean="0"/>
              <a:t>, increment </a:t>
            </a:r>
            <a:r>
              <a:rPr lang="en-US" i="1" dirty="0" smtClean="0"/>
              <a:t>c</a:t>
            </a:r>
            <a:r>
              <a:rPr lang="en-US" dirty="0" smtClean="0"/>
              <a:t> = </a:t>
            </a:r>
            <a:r>
              <a:rPr lang="en-US" dirty="0" smtClean="0">
                <a:latin typeface="Cambria Math" pitchFamily="18" charset="0"/>
                <a:ea typeface="Cambria Math" pitchFamily="18" charset="0"/>
              </a:rPr>
              <a:t>4</a:t>
            </a:r>
            <a:r>
              <a:rPr lang="en-US" dirty="0" smtClean="0"/>
              <a:t>, and          seed </a:t>
            </a:r>
            <a:r>
              <a:rPr lang="en-US" i="1" dirty="0" smtClean="0"/>
              <a:t>x</a:t>
            </a:r>
            <a:r>
              <a:rPr lang="en-US" baseline="-25000" dirty="0" smtClean="0">
                <a:latin typeface="Cambria Math" pitchFamily="18" charset="0"/>
                <a:ea typeface="Cambria Math" pitchFamily="18" charset="0"/>
              </a:rPr>
              <a:t>0  </a:t>
            </a:r>
            <a:r>
              <a:rPr lang="en-US" dirty="0" smtClean="0"/>
              <a:t>= </a:t>
            </a:r>
            <a:r>
              <a:rPr lang="en-US" dirty="0" smtClean="0">
                <a:latin typeface="Cambria Math" pitchFamily="18" charset="0"/>
                <a:ea typeface="Cambria Math" pitchFamily="18" charset="0"/>
              </a:rPr>
              <a:t>3</a:t>
            </a:r>
            <a:r>
              <a:rPr lang="en-US" dirty="0" smtClean="0"/>
              <a:t>.</a:t>
            </a:r>
          </a:p>
          <a:p>
            <a:r>
              <a:rPr lang="en-US" b="1" dirty="0" smtClean="0"/>
              <a:t>Solution</a:t>
            </a:r>
            <a:r>
              <a:rPr lang="en-US" dirty="0" smtClean="0"/>
              <a:t>: Compute the terms of the sequence by successively using the congruence </a:t>
            </a:r>
            <a:r>
              <a:rPr lang="en-US" dirty="0" smtClean="0">
                <a:ea typeface="Cambria Math"/>
              </a:rPr>
              <a:t>     </a:t>
            </a:r>
            <a:r>
              <a:rPr lang="en-US" i="1" dirty="0" smtClean="0"/>
              <a:t>x</a:t>
            </a:r>
            <a:r>
              <a:rPr lang="en-US" i="1" baseline="-25000" dirty="0" smtClean="0">
                <a:latin typeface="Cambria Math" pitchFamily="18" charset="0"/>
                <a:ea typeface="Cambria Math" pitchFamily="18" charset="0"/>
              </a:rPr>
              <a:t>n</a:t>
            </a:r>
            <a:r>
              <a:rPr lang="en-US" baseline="-25000" dirty="0" smtClean="0">
                <a:latin typeface="Cambria Math" pitchFamily="18" charset="0"/>
                <a:ea typeface="Cambria Math" pitchFamily="18" charset="0"/>
              </a:rPr>
              <a:t>+1</a:t>
            </a:r>
            <a:r>
              <a:rPr lang="en-US" i="1" baseline="-25000" dirty="0" smtClean="0">
                <a:latin typeface="Cambria Math" pitchFamily="18" charset="0"/>
                <a:ea typeface="Cambria Math" pitchFamily="18" charset="0"/>
              </a:rPr>
              <a:t>   </a:t>
            </a:r>
            <a:r>
              <a:rPr lang="en-US" dirty="0" smtClean="0">
                <a:ea typeface="Cambria Math" pitchFamily="18" charset="0"/>
              </a:rPr>
              <a:t> = (</a:t>
            </a:r>
            <a:r>
              <a:rPr lang="en-US" dirty="0" smtClean="0">
                <a:latin typeface="Cambria Math" pitchFamily="18" charset="0"/>
                <a:ea typeface="Cambria Math" pitchFamily="18" charset="0"/>
              </a:rPr>
              <a:t>7</a:t>
            </a:r>
            <a:r>
              <a:rPr lang="en-US" i="1" dirty="0" smtClean="0">
                <a:ea typeface="Cambria Math" pitchFamily="18" charset="0"/>
              </a:rPr>
              <a:t>x</a:t>
            </a:r>
            <a:r>
              <a:rPr lang="en-US" i="1" baseline="-25000" dirty="0" smtClean="0">
                <a:ea typeface="Cambria Math" pitchFamily="18" charset="0"/>
              </a:rPr>
              <a:t>n</a:t>
            </a:r>
            <a:r>
              <a:rPr lang="en-US" dirty="0" smtClean="0">
                <a:ea typeface="Cambria Math" pitchFamily="18" charset="0"/>
              </a:rPr>
              <a:t> + </a:t>
            </a:r>
            <a:r>
              <a:rPr lang="en-US" dirty="0" smtClean="0">
                <a:latin typeface="Cambria Math" pitchFamily="18" charset="0"/>
                <a:ea typeface="Cambria Math" pitchFamily="18" charset="0"/>
              </a:rPr>
              <a:t>4</a:t>
            </a:r>
            <a:r>
              <a:rPr lang="en-US" dirty="0" smtClean="0">
                <a:ea typeface="Cambria Math" pitchFamily="18" charset="0"/>
              </a:rPr>
              <a:t>) </a:t>
            </a:r>
            <a:r>
              <a:rPr lang="en-US" b="1" dirty="0" smtClean="0">
                <a:ea typeface="Cambria Math" pitchFamily="18" charset="0"/>
              </a:rPr>
              <a:t>mod </a:t>
            </a:r>
            <a:r>
              <a:rPr lang="en-US" dirty="0" smtClean="0">
                <a:latin typeface="Cambria Math" pitchFamily="18" charset="0"/>
                <a:ea typeface="Cambria Math" pitchFamily="18" charset="0"/>
              </a:rPr>
              <a:t>9</a:t>
            </a:r>
            <a:r>
              <a:rPr lang="en-US" dirty="0" smtClean="0">
                <a:ea typeface="Cambria Math" pitchFamily="18" charset="0"/>
              </a:rPr>
              <a:t>, with </a:t>
            </a:r>
            <a:r>
              <a:rPr lang="en-US" i="1" dirty="0" smtClean="0"/>
              <a:t>x</a:t>
            </a:r>
            <a:r>
              <a:rPr lang="en-US" baseline="-25000" dirty="0" smtClean="0">
                <a:latin typeface="Cambria Math" pitchFamily="18" charset="0"/>
                <a:ea typeface="Cambria Math" pitchFamily="18" charset="0"/>
              </a:rPr>
              <a:t>0  </a:t>
            </a:r>
            <a:r>
              <a:rPr lang="en-US" dirty="0" smtClean="0"/>
              <a:t>= </a:t>
            </a:r>
            <a:r>
              <a:rPr lang="en-US" dirty="0" smtClean="0">
                <a:latin typeface="Cambria Math" pitchFamily="18" charset="0"/>
                <a:ea typeface="Cambria Math" pitchFamily="18" charset="0"/>
              </a:rPr>
              <a:t>3</a:t>
            </a:r>
            <a:r>
              <a:rPr lang="en-US" dirty="0" smtClean="0"/>
              <a:t>.</a:t>
            </a:r>
          </a:p>
          <a:p>
            <a:pPr lvl="2">
              <a:buNone/>
            </a:pPr>
            <a:r>
              <a:rPr lang="en-US" i="1" dirty="0" smtClean="0"/>
              <a:t>x</a:t>
            </a:r>
            <a:r>
              <a:rPr lang="en-US" baseline="-25000" dirty="0" smtClean="0">
                <a:latin typeface="Cambria Math" pitchFamily="18" charset="0"/>
                <a:ea typeface="Cambria Math" pitchFamily="18" charset="0"/>
              </a:rPr>
              <a:t>1</a:t>
            </a:r>
            <a:r>
              <a:rPr lang="en-US" i="1" baseline="-25000" dirty="0" smtClean="0">
                <a:latin typeface="Cambria Math" pitchFamily="18" charset="0"/>
                <a:ea typeface="Cambria Math" pitchFamily="18" charset="0"/>
              </a:rPr>
              <a:t>  </a:t>
            </a:r>
            <a:r>
              <a:rPr lang="en-US" dirty="0" smtClean="0">
                <a:ea typeface="Cambria Math" pitchFamily="18" charset="0"/>
              </a:rPr>
              <a:t>= </a:t>
            </a:r>
            <a:r>
              <a:rPr lang="en-US" dirty="0" smtClean="0">
                <a:latin typeface="Cambria Math" pitchFamily="18" charset="0"/>
                <a:ea typeface="Cambria Math" pitchFamily="18" charset="0"/>
              </a:rPr>
              <a:t>7</a:t>
            </a:r>
            <a:r>
              <a:rPr lang="en-US" i="1" dirty="0" smtClean="0">
                <a:ea typeface="Cambria Math" pitchFamily="18" charset="0"/>
              </a:rPr>
              <a:t>x</a:t>
            </a:r>
            <a:r>
              <a:rPr lang="en-US" baseline="-25000" dirty="0" smtClean="0">
                <a:latin typeface="Cambria Math" pitchFamily="18" charset="0"/>
                <a:ea typeface="Cambria Math" pitchFamily="18" charset="0"/>
              </a:rPr>
              <a:t>0</a:t>
            </a:r>
            <a:r>
              <a:rPr lang="en-US" dirty="0" smtClean="0">
                <a:ea typeface="Cambria Math" pitchFamily="18" charset="0"/>
              </a:rPr>
              <a:t> + </a:t>
            </a:r>
            <a:r>
              <a:rPr lang="en-US" dirty="0" smtClean="0">
                <a:latin typeface="Cambria Math" pitchFamily="18" charset="0"/>
                <a:ea typeface="Cambria Math" pitchFamily="18" charset="0"/>
              </a:rPr>
              <a:t>4</a:t>
            </a:r>
            <a:r>
              <a:rPr lang="en-US" dirty="0" smtClean="0">
                <a:ea typeface="Cambria Math" pitchFamily="18" charset="0"/>
              </a:rPr>
              <a:t> </a:t>
            </a:r>
            <a:r>
              <a:rPr lang="en-US" b="1" dirty="0" smtClean="0">
                <a:ea typeface="Cambria Math" pitchFamily="18" charset="0"/>
              </a:rPr>
              <a:t>mod </a:t>
            </a:r>
            <a:r>
              <a:rPr lang="en-US" dirty="0" smtClean="0">
                <a:latin typeface="Cambria Math" pitchFamily="18" charset="0"/>
                <a:ea typeface="Cambria Math" pitchFamily="18" charset="0"/>
              </a:rPr>
              <a:t>9</a:t>
            </a:r>
            <a:r>
              <a:rPr lang="en-US" dirty="0" smtClean="0">
                <a:ea typeface="Cambria Math" pitchFamily="18" charset="0"/>
              </a:rPr>
              <a:t>  </a:t>
            </a:r>
            <a:r>
              <a:rPr lang="en-US" dirty="0" smtClean="0"/>
              <a:t>= </a:t>
            </a:r>
            <a:r>
              <a:rPr lang="en-US" dirty="0" smtClean="0">
                <a:latin typeface="Cambria Math" pitchFamily="18" charset="0"/>
                <a:ea typeface="Cambria Math" pitchFamily="18" charset="0"/>
              </a:rPr>
              <a:t>7</a:t>
            </a:r>
            <a:r>
              <a:rPr lang="en-US" dirty="0" smtClean="0">
                <a:latin typeface="Cambria Math"/>
                <a:ea typeface="Cambria Math"/>
              </a:rPr>
              <a:t>∙3 + 4</a:t>
            </a:r>
            <a:r>
              <a:rPr lang="en-US" b="1" dirty="0" smtClean="0">
                <a:ea typeface="Cambria Math" pitchFamily="18" charset="0"/>
              </a:rPr>
              <a:t> mod </a:t>
            </a:r>
            <a:r>
              <a:rPr lang="en-US" dirty="0" smtClean="0">
                <a:latin typeface="Cambria Math" pitchFamily="18" charset="0"/>
                <a:ea typeface="Cambria Math" pitchFamily="18" charset="0"/>
              </a:rPr>
              <a:t>9 = 25 </a:t>
            </a:r>
            <a:r>
              <a:rPr lang="en-US" b="1" dirty="0" smtClean="0">
                <a:ea typeface="Cambria Math" pitchFamily="18" charset="0"/>
              </a:rPr>
              <a:t>mod </a:t>
            </a:r>
            <a:r>
              <a:rPr lang="en-US" dirty="0" smtClean="0">
                <a:latin typeface="Cambria Math" pitchFamily="18" charset="0"/>
                <a:ea typeface="Cambria Math" pitchFamily="18" charset="0"/>
              </a:rPr>
              <a:t>9 = 7</a:t>
            </a:r>
            <a:r>
              <a:rPr lang="en-US" dirty="0" smtClean="0"/>
              <a:t>,</a:t>
            </a:r>
          </a:p>
          <a:p>
            <a:pPr lvl="2">
              <a:buNone/>
            </a:pPr>
            <a:r>
              <a:rPr lang="en-US" i="1" dirty="0" smtClean="0"/>
              <a:t>x</a:t>
            </a:r>
            <a:r>
              <a:rPr lang="en-US" baseline="-25000" dirty="0" smtClean="0">
                <a:latin typeface="Cambria Math" pitchFamily="18" charset="0"/>
                <a:ea typeface="Cambria Math" pitchFamily="18" charset="0"/>
              </a:rPr>
              <a:t>2</a:t>
            </a:r>
            <a:r>
              <a:rPr lang="en-US" i="1" baseline="-25000" dirty="0" smtClean="0">
                <a:latin typeface="Cambria Math" pitchFamily="18" charset="0"/>
                <a:ea typeface="Cambria Math" pitchFamily="18" charset="0"/>
              </a:rPr>
              <a:t>  </a:t>
            </a:r>
            <a:r>
              <a:rPr lang="en-US" dirty="0" smtClean="0">
                <a:ea typeface="Cambria Math" pitchFamily="18" charset="0"/>
              </a:rPr>
              <a:t>= </a:t>
            </a:r>
            <a:r>
              <a:rPr lang="en-US" dirty="0" smtClean="0">
                <a:latin typeface="Cambria Math" pitchFamily="18" charset="0"/>
                <a:ea typeface="Cambria Math" pitchFamily="18" charset="0"/>
              </a:rPr>
              <a:t>7</a:t>
            </a:r>
            <a:r>
              <a:rPr lang="en-US" i="1" dirty="0" smtClean="0">
                <a:ea typeface="Cambria Math" pitchFamily="18" charset="0"/>
              </a:rPr>
              <a:t>x</a:t>
            </a:r>
            <a:r>
              <a:rPr lang="en-US" baseline="-25000" dirty="0" smtClean="0">
                <a:latin typeface="Cambria Math" pitchFamily="18" charset="0"/>
                <a:ea typeface="Cambria Math" pitchFamily="18" charset="0"/>
              </a:rPr>
              <a:t>1</a:t>
            </a:r>
            <a:r>
              <a:rPr lang="en-US" dirty="0" smtClean="0">
                <a:ea typeface="Cambria Math" pitchFamily="18" charset="0"/>
              </a:rPr>
              <a:t> + </a:t>
            </a:r>
            <a:r>
              <a:rPr lang="en-US" dirty="0" smtClean="0">
                <a:latin typeface="Cambria Math" pitchFamily="18" charset="0"/>
                <a:ea typeface="Cambria Math" pitchFamily="18" charset="0"/>
              </a:rPr>
              <a:t>4</a:t>
            </a:r>
            <a:r>
              <a:rPr lang="en-US" dirty="0" smtClean="0">
                <a:ea typeface="Cambria Math" pitchFamily="18" charset="0"/>
              </a:rPr>
              <a:t> </a:t>
            </a:r>
            <a:r>
              <a:rPr lang="en-US" b="1" dirty="0" smtClean="0">
                <a:ea typeface="Cambria Math" pitchFamily="18" charset="0"/>
              </a:rPr>
              <a:t>mod </a:t>
            </a:r>
            <a:r>
              <a:rPr lang="en-US" dirty="0" smtClean="0">
                <a:latin typeface="Cambria Math" pitchFamily="18" charset="0"/>
                <a:ea typeface="Cambria Math" pitchFamily="18" charset="0"/>
              </a:rPr>
              <a:t>9</a:t>
            </a:r>
            <a:r>
              <a:rPr lang="en-US" dirty="0" smtClean="0">
                <a:ea typeface="Cambria Math" pitchFamily="18" charset="0"/>
              </a:rPr>
              <a:t>  </a:t>
            </a:r>
            <a:r>
              <a:rPr lang="en-US" dirty="0" smtClean="0"/>
              <a:t>= </a:t>
            </a:r>
            <a:r>
              <a:rPr lang="en-US" dirty="0" smtClean="0">
                <a:latin typeface="Cambria Math" pitchFamily="18" charset="0"/>
                <a:ea typeface="Cambria Math" pitchFamily="18" charset="0"/>
              </a:rPr>
              <a:t>7</a:t>
            </a:r>
            <a:r>
              <a:rPr lang="en-US" dirty="0" smtClean="0">
                <a:latin typeface="Cambria Math"/>
                <a:ea typeface="Cambria Math"/>
              </a:rPr>
              <a:t>∙7 + 4</a:t>
            </a:r>
            <a:r>
              <a:rPr lang="en-US" b="1" dirty="0" smtClean="0">
                <a:ea typeface="Cambria Math" pitchFamily="18" charset="0"/>
              </a:rPr>
              <a:t> mod </a:t>
            </a:r>
            <a:r>
              <a:rPr lang="en-US" dirty="0" smtClean="0">
                <a:latin typeface="Cambria Math" pitchFamily="18" charset="0"/>
                <a:ea typeface="Cambria Math" pitchFamily="18" charset="0"/>
              </a:rPr>
              <a:t>9 = 53 </a:t>
            </a:r>
            <a:r>
              <a:rPr lang="en-US" b="1" dirty="0" smtClean="0">
                <a:ea typeface="Cambria Math" pitchFamily="18" charset="0"/>
              </a:rPr>
              <a:t>mod </a:t>
            </a:r>
            <a:r>
              <a:rPr lang="en-US" dirty="0" smtClean="0">
                <a:latin typeface="Cambria Math" pitchFamily="18" charset="0"/>
                <a:ea typeface="Cambria Math" pitchFamily="18" charset="0"/>
              </a:rPr>
              <a:t>9 = 8</a:t>
            </a:r>
            <a:r>
              <a:rPr lang="en-US" dirty="0" smtClean="0"/>
              <a:t>,</a:t>
            </a:r>
          </a:p>
          <a:p>
            <a:pPr lvl="2">
              <a:buNone/>
            </a:pPr>
            <a:r>
              <a:rPr lang="en-US" i="1" dirty="0" smtClean="0"/>
              <a:t>x</a:t>
            </a:r>
            <a:r>
              <a:rPr lang="en-US" baseline="-25000" dirty="0" smtClean="0">
                <a:latin typeface="Cambria Math" pitchFamily="18" charset="0"/>
                <a:ea typeface="Cambria Math" pitchFamily="18" charset="0"/>
              </a:rPr>
              <a:t>3</a:t>
            </a:r>
            <a:r>
              <a:rPr lang="en-US" i="1" baseline="-25000" dirty="0" smtClean="0">
                <a:latin typeface="Cambria Math" pitchFamily="18" charset="0"/>
                <a:ea typeface="Cambria Math" pitchFamily="18" charset="0"/>
              </a:rPr>
              <a:t>  </a:t>
            </a:r>
            <a:r>
              <a:rPr lang="en-US" dirty="0" smtClean="0">
                <a:ea typeface="Cambria Math" pitchFamily="18" charset="0"/>
              </a:rPr>
              <a:t>= </a:t>
            </a:r>
            <a:r>
              <a:rPr lang="en-US" dirty="0" smtClean="0">
                <a:latin typeface="Cambria Math" pitchFamily="18" charset="0"/>
                <a:ea typeface="Cambria Math" pitchFamily="18" charset="0"/>
              </a:rPr>
              <a:t>7</a:t>
            </a:r>
            <a:r>
              <a:rPr lang="en-US" i="1" dirty="0" smtClean="0">
                <a:ea typeface="Cambria Math" pitchFamily="18" charset="0"/>
              </a:rPr>
              <a:t>x</a:t>
            </a:r>
            <a:r>
              <a:rPr lang="en-US" baseline="-25000" dirty="0" smtClean="0">
                <a:latin typeface="Cambria Math" pitchFamily="18" charset="0"/>
                <a:ea typeface="Cambria Math" pitchFamily="18" charset="0"/>
              </a:rPr>
              <a:t>2</a:t>
            </a:r>
            <a:r>
              <a:rPr lang="en-US" dirty="0" smtClean="0">
                <a:ea typeface="Cambria Math" pitchFamily="18" charset="0"/>
              </a:rPr>
              <a:t> + </a:t>
            </a:r>
            <a:r>
              <a:rPr lang="en-US" dirty="0" smtClean="0">
                <a:latin typeface="Cambria Math" pitchFamily="18" charset="0"/>
                <a:ea typeface="Cambria Math" pitchFamily="18" charset="0"/>
              </a:rPr>
              <a:t>4</a:t>
            </a:r>
            <a:r>
              <a:rPr lang="en-US" dirty="0" smtClean="0">
                <a:ea typeface="Cambria Math" pitchFamily="18" charset="0"/>
              </a:rPr>
              <a:t> </a:t>
            </a:r>
            <a:r>
              <a:rPr lang="en-US" b="1" dirty="0" smtClean="0">
                <a:ea typeface="Cambria Math" pitchFamily="18" charset="0"/>
              </a:rPr>
              <a:t>mod </a:t>
            </a:r>
            <a:r>
              <a:rPr lang="en-US" dirty="0" smtClean="0">
                <a:latin typeface="Cambria Math" pitchFamily="18" charset="0"/>
                <a:ea typeface="Cambria Math" pitchFamily="18" charset="0"/>
              </a:rPr>
              <a:t>9</a:t>
            </a:r>
            <a:r>
              <a:rPr lang="en-US" dirty="0" smtClean="0">
                <a:ea typeface="Cambria Math" pitchFamily="18" charset="0"/>
              </a:rPr>
              <a:t>  </a:t>
            </a:r>
            <a:r>
              <a:rPr lang="en-US" dirty="0" smtClean="0"/>
              <a:t>= </a:t>
            </a:r>
            <a:r>
              <a:rPr lang="en-US" dirty="0" smtClean="0">
                <a:latin typeface="Cambria Math" pitchFamily="18" charset="0"/>
                <a:ea typeface="Cambria Math" pitchFamily="18" charset="0"/>
              </a:rPr>
              <a:t>7</a:t>
            </a:r>
            <a:r>
              <a:rPr lang="en-US" dirty="0" smtClean="0">
                <a:latin typeface="Cambria Math"/>
                <a:ea typeface="Cambria Math"/>
              </a:rPr>
              <a:t>∙8 + 4</a:t>
            </a:r>
            <a:r>
              <a:rPr lang="en-US" b="1" dirty="0" smtClean="0">
                <a:ea typeface="Cambria Math" pitchFamily="18" charset="0"/>
              </a:rPr>
              <a:t> mod </a:t>
            </a:r>
            <a:r>
              <a:rPr lang="en-US" dirty="0" smtClean="0">
                <a:latin typeface="Cambria Math" pitchFamily="18" charset="0"/>
                <a:ea typeface="Cambria Math" pitchFamily="18" charset="0"/>
              </a:rPr>
              <a:t>9 = 60 </a:t>
            </a:r>
            <a:r>
              <a:rPr lang="en-US" b="1" dirty="0" smtClean="0">
                <a:ea typeface="Cambria Math" pitchFamily="18" charset="0"/>
              </a:rPr>
              <a:t>mod </a:t>
            </a:r>
            <a:r>
              <a:rPr lang="en-US" dirty="0" smtClean="0">
                <a:latin typeface="Cambria Math" pitchFamily="18" charset="0"/>
                <a:ea typeface="Cambria Math" pitchFamily="18" charset="0"/>
              </a:rPr>
              <a:t>9 = 6</a:t>
            </a:r>
            <a:r>
              <a:rPr lang="en-US" dirty="0" smtClean="0"/>
              <a:t>,</a:t>
            </a:r>
          </a:p>
          <a:p>
            <a:pPr lvl="2">
              <a:buNone/>
            </a:pPr>
            <a:r>
              <a:rPr lang="en-US" i="1" dirty="0" smtClean="0"/>
              <a:t>x</a:t>
            </a:r>
            <a:r>
              <a:rPr lang="en-US" baseline="-25000" dirty="0" smtClean="0">
                <a:latin typeface="Cambria Math" pitchFamily="18" charset="0"/>
                <a:ea typeface="Cambria Math" pitchFamily="18" charset="0"/>
              </a:rPr>
              <a:t>4</a:t>
            </a:r>
            <a:r>
              <a:rPr lang="en-US" i="1" baseline="-25000" dirty="0" smtClean="0">
                <a:latin typeface="Cambria Math" pitchFamily="18" charset="0"/>
                <a:ea typeface="Cambria Math" pitchFamily="18" charset="0"/>
              </a:rPr>
              <a:t>  </a:t>
            </a:r>
            <a:r>
              <a:rPr lang="en-US" dirty="0" smtClean="0">
                <a:ea typeface="Cambria Math" pitchFamily="18" charset="0"/>
              </a:rPr>
              <a:t>= </a:t>
            </a:r>
            <a:r>
              <a:rPr lang="en-US" dirty="0" smtClean="0">
                <a:latin typeface="Cambria Math" pitchFamily="18" charset="0"/>
                <a:ea typeface="Cambria Math" pitchFamily="18" charset="0"/>
              </a:rPr>
              <a:t>7</a:t>
            </a:r>
            <a:r>
              <a:rPr lang="en-US" i="1" dirty="0" smtClean="0">
                <a:ea typeface="Cambria Math" pitchFamily="18" charset="0"/>
              </a:rPr>
              <a:t>x</a:t>
            </a:r>
            <a:r>
              <a:rPr lang="en-US" baseline="-25000" dirty="0" smtClean="0">
                <a:latin typeface="Cambria Math" pitchFamily="18" charset="0"/>
                <a:ea typeface="Cambria Math" pitchFamily="18" charset="0"/>
              </a:rPr>
              <a:t>3</a:t>
            </a:r>
            <a:r>
              <a:rPr lang="en-US" dirty="0" smtClean="0">
                <a:ea typeface="Cambria Math" pitchFamily="18" charset="0"/>
              </a:rPr>
              <a:t> + </a:t>
            </a:r>
            <a:r>
              <a:rPr lang="en-US" dirty="0" smtClean="0">
                <a:latin typeface="Cambria Math" pitchFamily="18" charset="0"/>
                <a:ea typeface="Cambria Math" pitchFamily="18" charset="0"/>
              </a:rPr>
              <a:t>4</a:t>
            </a:r>
            <a:r>
              <a:rPr lang="en-US" dirty="0" smtClean="0">
                <a:ea typeface="Cambria Math" pitchFamily="18" charset="0"/>
              </a:rPr>
              <a:t> </a:t>
            </a:r>
            <a:r>
              <a:rPr lang="en-US" b="1" dirty="0" smtClean="0">
                <a:ea typeface="Cambria Math" pitchFamily="18" charset="0"/>
              </a:rPr>
              <a:t>mod </a:t>
            </a:r>
            <a:r>
              <a:rPr lang="en-US" dirty="0" smtClean="0">
                <a:latin typeface="Cambria Math" pitchFamily="18" charset="0"/>
                <a:ea typeface="Cambria Math" pitchFamily="18" charset="0"/>
              </a:rPr>
              <a:t>9</a:t>
            </a:r>
            <a:r>
              <a:rPr lang="en-US" dirty="0" smtClean="0">
                <a:ea typeface="Cambria Math" pitchFamily="18" charset="0"/>
              </a:rPr>
              <a:t>  </a:t>
            </a:r>
            <a:r>
              <a:rPr lang="en-US" dirty="0" smtClean="0"/>
              <a:t>= </a:t>
            </a:r>
            <a:r>
              <a:rPr lang="en-US" dirty="0" smtClean="0">
                <a:latin typeface="Cambria Math" pitchFamily="18" charset="0"/>
                <a:ea typeface="Cambria Math" pitchFamily="18" charset="0"/>
              </a:rPr>
              <a:t>7</a:t>
            </a:r>
            <a:r>
              <a:rPr lang="en-US" dirty="0" smtClean="0">
                <a:latin typeface="Cambria Math"/>
                <a:ea typeface="Cambria Math"/>
              </a:rPr>
              <a:t>∙6 + 4</a:t>
            </a:r>
            <a:r>
              <a:rPr lang="en-US" b="1" dirty="0" smtClean="0">
                <a:ea typeface="Cambria Math" pitchFamily="18" charset="0"/>
              </a:rPr>
              <a:t> mod </a:t>
            </a:r>
            <a:r>
              <a:rPr lang="en-US" dirty="0" smtClean="0">
                <a:latin typeface="Cambria Math" pitchFamily="18" charset="0"/>
                <a:ea typeface="Cambria Math" pitchFamily="18" charset="0"/>
              </a:rPr>
              <a:t>9 = 46 </a:t>
            </a:r>
            <a:r>
              <a:rPr lang="en-US" b="1" dirty="0" smtClean="0">
                <a:ea typeface="Cambria Math" pitchFamily="18" charset="0"/>
              </a:rPr>
              <a:t>mod </a:t>
            </a:r>
            <a:r>
              <a:rPr lang="en-US" dirty="0" smtClean="0">
                <a:latin typeface="Cambria Math" pitchFamily="18" charset="0"/>
                <a:ea typeface="Cambria Math" pitchFamily="18" charset="0"/>
              </a:rPr>
              <a:t>9 = 1</a:t>
            </a:r>
            <a:r>
              <a:rPr lang="en-US" dirty="0" smtClean="0"/>
              <a:t>,</a:t>
            </a:r>
          </a:p>
          <a:p>
            <a:pPr lvl="2">
              <a:buNone/>
            </a:pPr>
            <a:r>
              <a:rPr lang="en-US" i="1" dirty="0" smtClean="0"/>
              <a:t>x</a:t>
            </a:r>
            <a:r>
              <a:rPr lang="en-US" baseline="-25000" dirty="0" smtClean="0">
                <a:latin typeface="Cambria Math" pitchFamily="18" charset="0"/>
                <a:ea typeface="Cambria Math" pitchFamily="18" charset="0"/>
              </a:rPr>
              <a:t>5</a:t>
            </a:r>
            <a:r>
              <a:rPr lang="en-US" i="1" baseline="-25000" dirty="0" smtClean="0">
                <a:latin typeface="Cambria Math" pitchFamily="18" charset="0"/>
                <a:ea typeface="Cambria Math" pitchFamily="18" charset="0"/>
              </a:rPr>
              <a:t>  </a:t>
            </a:r>
            <a:r>
              <a:rPr lang="en-US" dirty="0" smtClean="0">
                <a:ea typeface="Cambria Math" pitchFamily="18" charset="0"/>
              </a:rPr>
              <a:t>= </a:t>
            </a:r>
            <a:r>
              <a:rPr lang="en-US" dirty="0" smtClean="0">
                <a:latin typeface="Cambria Math" pitchFamily="18" charset="0"/>
                <a:ea typeface="Cambria Math" pitchFamily="18" charset="0"/>
              </a:rPr>
              <a:t>7</a:t>
            </a:r>
            <a:r>
              <a:rPr lang="en-US" i="1" dirty="0" smtClean="0">
                <a:ea typeface="Cambria Math" pitchFamily="18" charset="0"/>
              </a:rPr>
              <a:t>x</a:t>
            </a:r>
            <a:r>
              <a:rPr lang="en-US" baseline="-25000" dirty="0" smtClean="0">
                <a:latin typeface="Cambria Math" pitchFamily="18" charset="0"/>
                <a:ea typeface="Cambria Math" pitchFamily="18" charset="0"/>
              </a:rPr>
              <a:t>4</a:t>
            </a:r>
            <a:r>
              <a:rPr lang="en-US" dirty="0" smtClean="0">
                <a:ea typeface="Cambria Math" pitchFamily="18" charset="0"/>
              </a:rPr>
              <a:t> + </a:t>
            </a:r>
            <a:r>
              <a:rPr lang="en-US" dirty="0" smtClean="0">
                <a:latin typeface="Cambria Math" pitchFamily="18" charset="0"/>
                <a:ea typeface="Cambria Math" pitchFamily="18" charset="0"/>
              </a:rPr>
              <a:t>4</a:t>
            </a:r>
            <a:r>
              <a:rPr lang="en-US" dirty="0" smtClean="0">
                <a:ea typeface="Cambria Math" pitchFamily="18" charset="0"/>
              </a:rPr>
              <a:t> </a:t>
            </a:r>
            <a:r>
              <a:rPr lang="en-US" b="1" dirty="0" smtClean="0">
                <a:ea typeface="Cambria Math" pitchFamily="18" charset="0"/>
              </a:rPr>
              <a:t>mod </a:t>
            </a:r>
            <a:r>
              <a:rPr lang="en-US" dirty="0" smtClean="0">
                <a:latin typeface="Cambria Math" pitchFamily="18" charset="0"/>
                <a:ea typeface="Cambria Math" pitchFamily="18" charset="0"/>
              </a:rPr>
              <a:t>9</a:t>
            </a:r>
            <a:r>
              <a:rPr lang="en-US" dirty="0" smtClean="0">
                <a:ea typeface="Cambria Math" pitchFamily="18" charset="0"/>
              </a:rPr>
              <a:t>  </a:t>
            </a:r>
            <a:r>
              <a:rPr lang="en-US" dirty="0" smtClean="0"/>
              <a:t>= </a:t>
            </a:r>
            <a:r>
              <a:rPr lang="en-US" dirty="0" smtClean="0">
                <a:latin typeface="Cambria Math" pitchFamily="18" charset="0"/>
                <a:ea typeface="Cambria Math" pitchFamily="18" charset="0"/>
              </a:rPr>
              <a:t>7</a:t>
            </a:r>
            <a:r>
              <a:rPr lang="en-US" dirty="0" smtClean="0">
                <a:latin typeface="Cambria Math"/>
                <a:ea typeface="Cambria Math"/>
              </a:rPr>
              <a:t>∙1 + 4</a:t>
            </a:r>
            <a:r>
              <a:rPr lang="en-US" b="1" dirty="0" smtClean="0">
                <a:ea typeface="Cambria Math" pitchFamily="18" charset="0"/>
              </a:rPr>
              <a:t> mod </a:t>
            </a:r>
            <a:r>
              <a:rPr lang="en-US" dirty="0" smtClean="0">
                <a:latin typeface="Cambria Math" pitchFamily="18" charset="0"/>
                <a:ea typeface="Cambria Math" pitchFamily="18" charset="0"/>
              </a:rPr>
              <a:t>9 = 11 </a:t>
            </a:r>
            <a:r>
              <a:rPr lang="en-US" b="1" dirty="0" smtClean="0">
                <a:ea typeface="Cambria Math" pitchFamily="18" charset="0"/>
              </a:rPr>
              <a:t>mod </a:t>
            </a:r>
            <a:r>
              <a:rPr lang="en-US" dirty="0" smtClean="0">
                <a:latin typeface="Cambria Math" pitchFamily="18" charset="0"/>
                <a:ea typeface="Cambria Math" pitchFamily="18" charset="0"/>
              </a:rPr>
              <a:t>9 = 2</a:t>
            </a:r>
            <a:r>
              <a:rPr lang="en-US" dirty="0" smtClean="0"/>
              <a:t>,</a:t>
            </a:r>
          </a:p>
          <a:p>
            <a:pPr lvl="2">
              <a:buNone/>
            </a:pPr>
            <a:r>
              <a:rPr lang="en-US" i="1" dirty="0" smtClean="0"/>
              <a:t>x</a:t>
            </a:r>
            <a:r>
              <a:rPr lang="en-US" baseline="-25000" dirty="0" smtClean="0">
                <a:latin typeface="Cambria Math" pitchFamily="18" charset="0"/>
                <a:ea typeface="Cambria Math" pitchFamily="18" charset="0"/>
              </a:rPr>
              <a:t>6</a:t>
            </a:r>
            <a:r>
              <a:rPr lang="en-US" i="1" baseline="-25000" dirty="0" smtClean="0">
                <a:latin typeface="Cambria Math" pitchFamily="18" charset="0"/>
                <a:ea typeface="Cambria Math" pitchFamily="18" charset="0"/>
              </a:rPr>
              <a:t>  </a:t>
            </a:r>
            <a:r>
              <a:rPr lang="en-US" dirty="0" smtClean="0">
                <a:ea typeface="Cambria Math" pitchFamily="18" charset="0"/>
              </a:rPr>
              <a:t>= </a:t>
            </a:r>
            <a:r>
              <a:rPr lang="en-US" dirty="0" smtClean="0">
                <a:latin typeface="Cambria Math" pitchFamily="18" charset="0"/>
                <a:ea typeface="Cambria Math" pitchFamily="18" charset="0"/>
              </a:rPr>
              <a:t>7</a:t>
            </a:r>
            <a:r>
              <a:rPr lang="en-US" i="1" dirty="0" smtClean="0">
                <a:ea typeface="Cambria Math" pitchFamily="18" charset="0"/>
              </a:rPr>
              <a:t>x</a:t>
            </a:r>
            <a:r>
              <a:rPr lang="en-US" baseline="-25000" dirty="0" smtClean="0">
                <a:latin typeface="Cambria Math" pitchFamily="18" charset="0"/>
                <a:ea typeface="Cambria Math" pitchFamily="18" charset="0"/>
              </a:rPr>
              <a:t>5</a:t>
            </a:r>
            <a:r>
              <a:rPr lang="en-US" dirty="0" smtClean="0">
                <a:ea typeface="Cambria Math" pitchFamily="18" charset="0"/>
              </a:rPr>
              <a:t> + </a:t>
            </a:r>
            <a:r>
              <a:rPr lang="en-US" dirty="0" smtClean="0">
                <a:latin typeface="Cambria Math" pitchFamily="18" charset="0"/>
                <a:ea typeface="Cambria Math" pitchFamily="18" charset="0"/>
              </a:rPr>
              <a:t>4</a:t>
            </a:r>
            <a:r>
              <a:rPr lang="en-US" dirty="0" smtClean="0">
                <a:ea typeface="Cambria Math" pitchFamily="18" charset="0"/>
              </a:rPr>
              <a:t> </a:t>
            </a:r>
            <a:r>
              <a:rPr lang="en-US" b="1" dirty="0" smtClean="0">
                <a:ea typeface="Cambria Math" pitchFamily="18" charset="0"/>
              </a:rPr>
              <a:t>mod </a:t>
            </a:r>
            <a:r>
              <a:rPr lang="en-US" dirty="0" smtClean="0">
                <a:latin typeface="Cambria Math" pitchFamily="18" charset="0"/>
                <a:ea typeface="Cambria Math" pitchFamily="18" charset="0"/>
              </a:rPr>
              <a:t>9</a:t>
            </a:r>
            <a:r>
              <a:rPr lang="en-US" dirty="0" smtClean="0">
                <a:ea typeface="Cambria Math" pitchFamily="18" charset="0"/>
              </a:rPr>
              <a:t>  </a:t>
            </a:r>
            <a:r>
              <a:rPr lang="en-US" dirty="0" smtClean="0"/>
              <a:t>= </a:t>
            </a:r>
            <a:r>
              <a:rPr lang="en-US" dirty="0" smtClean="0">
                <a:latin typeface="Cambria Math" pitchFamily="18" charset="0"/>
                <a:ea typeface="Cambria Math" pitchFamily="18" charset="0"/>
              </a:rPr>
              <a:t>7</a:t>
            </a:r>
            <a:r>
              <a:rPr lang="en-US" dirty="0" smtClean="0">
                <a:latin typeface="Cambria Math"/>
                <a:ea typeface="Cambria Math"/>
              </a:rPr>
              <a:t>∙2 + 4</a:t>
            </a:r>
            <a:r>
              <a:rPr lang="en-US" b="1" dirty="0" smtClean="0">
                <a:ea typeface="Cambria Math" pitchFamily="18" charset="0"/>
              </a:rPr>
              <a:t> mod </a:t>
            </a:r>
            <a:r>
              <a:rPr lang="en-US" dirty="0" smtClean="0">
                <a:latin typeface="Cambria Math" pitchFamily="18" charset="0"/>
                <a:ea typeface="Cambria Math" pitchFamily="18" charset="0"/>
              </a:rPr>
              <a:t>9 = 18 </a:t>
            </a:r>
            <a:r>
              <a:rPr lang="en-US" b="1" dirty="0" smtClean="0">
                <a:ea typeface="Cambria Math" pitchFamily="18" charset="0"/>
              </a:rPr>
              <a:t>mod </a:t>
            </a:r>
            <a:r>
              <a:rPr lang="en-US" dirty="0" smtClean="0">
                <a:latin typeface="Cambria Math" pitchFamily="18" charset="0"/>
                <a:ea typeface="Cambria Math" pitchFamily="18" charset="0"/>
              </a:rPr>
              <a:t>9 = 0</a:t>
            </a:r>
            <a:r>
              <a:rPr lang="en-US" dirty="0" smtClean="0"/>
              <a:t>,</a:t>
            </a:r>
          </a:p>
          <a:p>
            <a:pPr lvl="2">
              <a:buNone/>
            </a:pPr>
            <a:r>
              <a:rPr lang="en-US" i="1" dirty="0" smtClean="0"/>
              <a:t>x</a:t>
            </a:r>
            <a:r>
              <a:rPr lang="en-US" baseline="-25000" dirty="0" smtClean="0">
                <a:latin typeface="Cambria Math" pitchFamily="18" charset="0"/>
                <a:ea typeface="Cambria Math" pitchFamily="18" charset="0"/>
              </a:rPr>
              <a:t>7</a:t>
            </a:r>
            <a:r>
              <a:rPr lang="en-US" i="1" baseline="-25000" dirty="0" smtClean="0">
                <a:latin typeface="Cambria Math" pitchFamily="18" charset="0"/>
                <a:ea typeface="Cambria Math" pitchFamily="18" charset="0"/>
              </a:rPr>
              <a:t>  </a:t>
            </a:r>
            <a:r>
              <a:rPr lang="en-US" dirty="0" smtClean="0">
                <a:ea typeface="Cambria Math" pitchFamily="18" charset="0"/>
              </a:rPr>
              <a:t>= </a:t>
            </a:r>
            <a:r>
              <a:rPr lang="en-US" dirty="0" smtClean="0">
                <a:latin typeface="Cambria Math" pitchFamily="18" charset="0"/>
                <a:ea typeface="Cambria Math" pitchFamily="18" charset="0"/>
              </a:rPr>
              <a:t>7</a:t>
            </a:r>
            <a:r>
              <a:rPr lang="en-US" i="1" dirty="0" smtClean="0">
                <a:ea typeface="Cambria Math" pitchFamily="18" charset="0"/>
              </a:rPr>
              <a:t>x</a:t>
            </a:r>
            <a:r>
              <a:rPr lang="en-US" baseline="-25000" dirty="0" smtClean="0">
                <a:latin typeface="Cambria Math" pitchFamily="18" charset="0"/>
                <a:ea typeface="Cambria Math" pitchFamily="18" charset="0"/>
              </a:rPr>
              <a:t>6</a:t>
            </a:r>
            <a:r>
              <a:rPr lang="en-US" dirty="0" smtClean="0">
                <a:ea typeface="Cambria Math" pitchFamily="18" charset="0"/>
              </a:rPr>
              <a:t> + </a:t>
            </a:r>
            <a:r>
              <a:rPr lang="en-US" dirty="0" smtClean="0">
                <a:latin typeface="Cambria Math" pitchFamily="18" charset="0"/>
                <a:ea typeface="Cambria Math" pitchFamily="18" charset="0"/>
              </a:rPr>
              <a:t>4</a:t>
            </a:r>
            <a:r>
              <a:rPr lang="en-US" dirty="0" smtClean="0">
                <a:ea typeface="Cambria Math" pitchFamily="18" charset="0"/>
              </a:rPr>
              <a:t> </a:t>
            </a:r>
            <a:r>
              <a:rPr lang="en-US" b="1" dirty="0" smtClean="0">
                <a:ea typeface="Cambria Math" pitchFamily="18" charset="0"/>
              </a:rPr>
              <a:t>mod </a:t>
            </a:r>
            <a:r>
              <a:rPr lang="en-US" dirty="0" smtClean="0">
                <a:latin typeface="Cambria Math" pitchFamily="18" charset="0"/>
                <a:ea typeface="Cambria Math" pitchFamily="18" charset="0"/>
              </a:rPr>
              <a:t>9</a:t>
            </a:r>
            <a:r>
              <a:rPr lang="en-US" dirty="0" smtClean="0">
                <a:ea typeface="Cambria Math" pitchFamily="18" charset="0"/>
              </a:rPr>
              <a:t>  </a:t>
            </a:r>
            <a:r>
              <a:rPr lang="en-US" dirty="0" smtClean="0"/>
              <a:t>= </a:t>
            </a:r>
            <a:r>
              <a:rPr lang="en-US" dirty="0" smtClean="0">
                <a:latin typeface="Cambria Math" pitchFamily="18" charset="0"/>
                <a:ea typeface="Cambria Math" pitchFamily="18" charset="0"/>
              </a:rPr>
              <a:t>7</a:t>
            </a:r>
            <a:r>
              <a:rPr lang="en-US" dirty="0" smtClean="0">
                <a:latin typeface="Cambria Math"/>
                <a:ea typeface="Cambria Math"/>
              </a:rPr>
              <a:t>∙0 + 4</a:t>
            </a:r>
            <a:r>
              <a:rPr lang="en-US" b="1" dirty="0" smtClean="0">
                <a:ea typeface="Cambria Math" pitchFamily="18" charset="0"/>
              </a:rPr>
              <a:t> mod </a:t>
            </a:r>
            <a:r>
              <a:rPr lang="en-US" dirty="0" smtClean="0">
                <a:latin typeface="Cambria Math" pitchFamily="18" charset="0"/>
                <a:ea typeface="Cambria Math" pitchFamily="18" charset="0"/>
              </a:rPr>
              <a:t>9 = 4 </a:t>
            </a:r>
            <a:r>
              <a:rPr lang="en-US" b="1" dirty="0" smtClean="0">
                <a:ea typeface="Cambria Math" pitchFamily="18" charset="0"/>
              </a:rPr>
              <a:t>mod </a:t>
            </a:r>
            <a:r>
              <a:rPr lang="en-US" dirty="0" smtClean="0">
                <a:latin typeface="Cambria Math" pitchFamily="18" charset="0"/>
                <a:ea typeface="Cambria Math" pitchFamily="18" charset="0"/>
              </a:rPr>
              <a:t>9 = 4</a:t>
            </a:r>
            <a:r>
              <a:rPr lang="en-US" dirty="0" smtClean="0"/>
              <a:t>,</a:t>
            </a:r>
          </a:p>
          <a:p>
            <a:pPr lvl="2">
              <a:buNone/>
            </a:pPr>
            <a:r>
              <a:rPr lang="en-US" i="1" dirty="0" smtClean="0"/>
              <a:t>x</a:t>
            </a:r>
            <a:r>
              <a:rPr lang="en-US" baseline="-25000" dirty="0" smtClean="0">
                <a:latin typeface="Cambria Math" pitchFamily="18" charset="0"/>
                <a:ea typeface="Cambria Math" pitchFamily="18" charset="0"/>
              </a:rPr>
              <a:t>8</a:t>
            </a:r>
            <a:r>
              <a:rPr lang="en-US" i="1" baseline="-25000" dirty="0" smtClean="0">
                <a:latin typeface="Cambria Math" pitchFamily="18" charset="0"/>
                <a:ea typeface="Cambria Math" pitchFamily="18" charset="0"/>
              </a:rPr>
              <a:t>  </a:t>
            </a:r>
            <a:r>
              <a:rPr lang="en-US" dirty="0" smtClean="0">
                <a:ea typeface="Cambria Math" pitchFamily="18" charset="0"/>
              </a:rPr>
              <a:t>= </a:t>
            </a:r>
            <a:r>
              <a:rPr lang="en-US" dirty="0" smtClean="0">
                <a:latin typeface="Cambria Math" pitchFamily="18" charset="0"/>
                <a:ea typeface="Cambria Math" pitchFamily="18" charset="0"/>
              </a:rPr>
              <a:t>7</a:t>
            </a:r>
            <a:r>
              <a:rPr lang="en-US" i="1" dirty="0" smtClean="0">
                <a:ea typeface="Cambria Math" pitchFamily="18" charset="0"/>
              </a:rPr>
              <a:t>x</a:t>
            </a:r>
            <a:r>
              <a:rPr lang="en-US" baseline="-25000" dirty="0" smtClean="0">
                <a:latin typeface="Cambria Math" pitchFamily="18" charset="0"/>
                <a:ea typeface="Cambria Math" pitchFamily="18" charset="0"/>
              </a:rPr>
              <a:t>7</a:t>
            </a:r>
            <a:r>
              <a:rPr lang="en-US" dirty="0" smtClean="0">
                <a:ea typeface="Cambria Math" pitchFamily="18" charset="0"/>
              </a:rPr>
              <a:t> + </a:t>
            </a:r>
            <a:r>
              <a:rPr lang="en-US" dirty="0" smtClean="0">
                <a:latin typeface="Cambria Math" pitchFamily="18" charset="0"/>
                <a:ea typeface="Cambria Math" pitchFamily="18" charset="0"/>
              </a:rPr>
              <a:t>4</a:t>
            </a:r>
            <a:r>
              <a:rPr lang="en-US" dirty="0" smtClean="0">
                <a:ea typeface="Cambria Math" pitchFamily="18" charset="0"/>
              </a:rPr>
              <a:t> </a:t>
            </a:r>
            <a:r>
              <a:rPr lang="en-US" b="1" dirty="0" smtClean="0">
                <a:ea typeface="Cambria Math" pitchFamily="18" charset="0"/>
              </a:rPr>
              <a:t>mod </a:t>
            </a:r>
            <a:r>
              <a:rPr lang="en-US" dirty="0" smtClean="0">
                <a:latin typeface="Cambria Math" pitchFamily="18" charset="0"/>
                <a:ea typeface="Cambria Math" pitchFamily="18" charset="0"/>
              </a:rPr>
              <a:t>9</a:t>
            </a:r>
            <a:r>
              <a:rPr lang="en-US" dirty="0" smtClean="0">
                <a:ea typeface="Cambria Math" pitchFamily="18" charset="0"/>
              </a:rPr>
              <a:t>  </a:t>
            </a:r>
            <a:r>
              <a:rPr lang="en-US" dirty="0" smtClean="0"/>
              <a:t>= </a:t>
            </a:r>
            <a:r>
              <a:rPr lang="en-US" dirty="0" smtClean="0">
                <a:latin typeface="Cambria Math" pitchFamily="18" charset="0"/>
                <a:ea typeface="Cambria Math" pitchFamily="18" charset="0"/>
              </a:rPr>
              <a:t>7</a:t>
            </a:r>
            <a:r>
              <a:rPr lang="en-US" dirty="0" smtClean="0">
                <a:latin typeface="Cambria Math"/>
                <a:ea typeface="Cambria Math"/>
              </a:rPr>
              <a:t>∙4 + 4</a:t>
            </a:r>
            <a:r>
              <a:rPr lang="en-US" b="1" dirty="0" smtClean="0">
                <a:ea typeface="Cambria Math" pitchFamily="18" charset="0"/>
              </a:rPr>
              <a:t> mod </a:t>
            </a:r>
            <a:r>
              <a:rPr lang="en-US" dirty="0" smtClean="0">
                <a:latin typeface="Cambria Math" pitchFamily="18" charset="0"/>
                <a:ea typeface="Cambria Math" pitchFamily="18" charset="0"/>
              </a:rPr>
              <a:t>9 = 32 </a:t>
            </a:r>
            <a:r>
              <a:rPr lang="en-US" b="1" dirty="0" smtClean="0">
                <a:ea typeface="Cambria Math" pitchFamily="18" charset="0"/>
              </a:rPr>
              <a:t>mod </a:t>
            </a:r>
            <a:r>
              <a:rPr lang="en-US" dirty="0" smtClean="0">
                <a:latin typeface="Cambria Math" pitchFamily="18" charset="0"/>
                <a:ea typeface="Cambria Math" pitchFamily="18" charset="0"/>
              </a:rPr>
              <a:t>9 = 5</a:t>
            </a:r>
            <a:r>
              <a:rPr lang="en-US" dirty="0" smtClean="0"/>
              <a:t>,</a:t>
            </a:r>
          </a:p>
          <a:p>
            <a:pPr lvl="2">
              <a:buNone/>
            </a:pPr>
            <a:r>
              <a:rPr lang="en-US" i="1" dirty="0" smtClean="0"/>
              <a:t>x</a:t>
            </a:r>
            <a:r>
              <a:rPr lang="en-US" baseline="-25000" dirty="0" smtClean="0">
                <a:latin typeface="Cambria Math" pitchFamily="18" charset="0"/>
                <a:ea typeface="Cambria Math" pitchFamily="18" charset="0"/>
              </a:rPr>
              <a:t>9</a:t>
            </a:r>
            <a:r>
              <a:rPr lang="en-US" i="1" baseline="-25000" dirty="0" smtClean="0">
                <a:latin typeface="Cambria Math" pitchFamily="18" charset="0"/>
                <a:ea typeface="Cambria Math" pitchFamily="18" charset="0"/>
              </a:rPr>
              <a:t>  </a:t>
            </a:r>
            <a:r>
              <a:rPr lang="en-US" dirty="0" smtClean="0">
                <a:ea typeface="Cambria Math" pitchFamily="18" charset="0"/>
              </a:rPr>
              <a:t>= </a:t>
            </a:r>
            <a:r>
              <a:rPr lang="en-US" dirty="0" smtClean="0">
                <a:latin typeface="Cambria Math" pitchFamily="18" charset="0"/>
                <a:ea typeface="Cambria Math" pitchFamily="18" charset="0"/>
              </a:rPr>
              <a:t>7</a:t>
            </a:r>
            <a:r>
              <a:rPr lang="en-US" i="1" dirty="0" smtClean="0">
                <a:ea typeface="Cambria Math" pitchFamily="18" charset="0"/>
              </a:rPr>
              <a:t>x</a:t>
            </a:r>
            <a:r>
              <a:rPr lang="en-US" baseline="-25000" dirty="0" smtClean="0">
                <a:latin typeface="Cambria Math" pitchFamily="18" charset="0"/>
                <a:ea typeface="Cambria Math" pitchFamily="18" charset="0"/>
              </a:rPr>
              <a:t>8</a:t>
            </a:r>
            <a:r>
              <a:rPr lang="en-US" dirty="0" smtClean="0">
                <a:ea typeface="Cambria Math" pitchFamily="18" charset="0"/>
              </a:rPr>
              <a:t> + </a:t>
            </a:r>
            <a:r>
              <a:rPr lang="en-US" dirty="0" smtClean="0">
                <a:latin typeface="Cambria Math" pitchFamily="18" charset="0"/>
                <a:ea typeface="Cambria Math" pitchFamily="18" charset="0"/>
              </a:rPr>
              <a:t>4</a:t>
            </a:r>
            <a:r>
              <a:rPr lang="en-US" dirty="0" smtClean="0">
                <a:ea typeface="Cambria Math" pitchFamily="18" charset="0"/>
              </a:rPr>
              <a:t> </a:t>
            </a:r>
            <a:r>
              <a:rPr lang="en-US" b="1" dirty="0" smtClean="0">
                <a:ea typeface="Cambria Math" pitchFamily="18" charset="0"/>
              </a:rPr>
              <a:t>mod </a:t>
            </a:r>
            <a:r>
              <a:rPr lang="en-US" dirty="0" smtClean="0">
                <a:latin typeface="Cambria Math" pitchFamily="18" charset="0"/>
                <a:ea typeface="Cambria Math" pitchFamily="18" charset="0"/>
              </a:rPr>
              <a:t>9</a:t>
            </a:r>
            <a:r>
              <a:rPr lang="en-US" dirty="0" smtClean="0">
                <a:ea typeface="Cambria Math" pitchFamily="18" charset="0"/>
              </a:rPr>
              <a:t>  </a:t>
            </a:r>
            <a:r>
              <a:rPr lang="en-US" dirty="0" smtClean="0"/>
              <a:t>= </a:t>
            </a:r>
            <a:r>
              <a:rPr lang="en-US" dirty="0" smtClean="0">
                <a:latin typeface="Cambria Math" pitchFamily="18" charset="0"/>
                <a:ea typeface="Cambria Math" pitchFamily="18" charset="0"/>
              </a:rPr>
              <a:t>7</a:t>
            </a:r>
            <a:r>
              <a:rPr lang="en-US" dirty="0" smtClean="0">
                <a:latin typeface="Cambria Math"/>
                <a:ea typeface="Cambria Math"/>
              </a:rPr>
              <a:t>∙5 + 4</a:t>
            </a:r>
            <a:r>
              <a:rPr lang="en-US" b="1" dirty="0" smtClean="0">
                <a:ea typeface="Cambria Math" pitchFamily="18" charset="0"/>
              </a:rPr>
              <a:t> mod </a:t>
            </a:r>
            <a:r>
              <a:rPr lang="en-US" dirty="0" smtClean="0">
                <a:latin typeface="Cambria Math" pitchFamily="18" charset="0"/>
                <a:ea typeface="Cambria Math" pitchFamily="18" charset="0"/>
              </a:rPr>
              <a:t>9 = 39 </a:t>
            </a:r>
            <a:r>
              <a:rPr lang="en-US" b="1" dirty="0" smtClean="0">
                <a:ea typeface="Cambria Math" pitchFamily="18" charset="0"/>
              </a:rPr>
              <a:t>mod </a:t>
            </a:r>
            <a:r>
              <a:rPr lang="en-US" dirty="0" smtClean="0">
                <a:latin typeface="Cambria Math" pitchFamily="18" charset="0"/>
                <a:ea typeface="Cambria Math" pitchFamily="18" charset="0"/>
              </a:rPr>
              <a:t>9 = 3</a:t>
            </a:r>
            <a:r>
              <a:rPr lang="en-US" dirty="0" smtClean="0"/>
              <a:t>.</a:t>
            </a:r>
          </a:p>
          <a:p>
            <a:pPr lvl="1">
              <a:buNone/>
            </a:pPr>
            <a:r>
              <a:rPr lang="en-US" dirty="0" smtClean="0"/>
              <a:t>The sequence generated is </a:t>
            </a:r>
            <a:r>
              <a:rPr lang="en-US" dirty="0" smtClean="0">
                <a:latin typeface="Cambria Math" pitchFamily="18" charset="0"/>
                <a:ea typeface="Cambria Math" pitchFamily="18" charset="0"/>
              </a:rPr>
              <a:t>3,7,8,6,1,2,0,4,5,3,7,8,6,1,2,0,4,5,3,…   </a:t>
            </a:r>
          </a:p>
          <a:p>
            <a:pPr lvl="1">
              <a:buNone/>
            </a:pPr>
            <a:r>
              <a:rPr lang="en-US" dirty="0" smtClean="0"/>
              <a:t>It repeats after generating </a:t>
            </a:r>
            <a:r>
              <a:rPr lang="en-US" dirty="0" smtClean="0">
                <a:latin typeface="Cambria Math" pitchFamily="18" charset="0"/>
                <a:ea typeface="Cambria Math" pitchFamily="18" charset="0"/>
              </a:rPr>
              <a:t>9</a:t>
            </a:r>
            <a:r>
              <a:rPr lang="en-US" dirty="0" smtClean="0"/>
              <a:t> terms.</a:t>
            </a:r>
          </a:p>
          <a:p>
            <a:r>
              <a:rPr lang="en-US" dirty="0" smtClean="0"/>
              <a:t>Commonly, computers use a linear </a:t>
            </a:r>
            <a:r>
              <a:rPr lang="en-US" dirty="0" err="1" smtClean="0"/>
              <a:t>congruential</a:t>
            </a:r>
            <a:r>
              <a:rPr lang="en-US" dirty="0" smtClean="0"/>
              <a:t> generator with increment </a:t>
            </a:r>
            <a:r>
              <a:rPr lang="en-US" i="1" dirty="0" smtClean="0"/>
              <a:t>c</a:t>
            </a:r>
            <a:r>
              <a:rPr lang="en-US" dirty="0" smtClean="0"/>
              <a:t> = </a:t>
            </a:r>
            <a:r>
              <a:rPr lang="en-US" dirty="0" smtClean="0">
                <a:latin typeface="Cambria Math" pitchFamily="18" charset="0"/>
                <a:ea typeface="Cambria Math" pitchFamily="18" charset="0"/>
              </a:rPr>
              <a:t>0</a:t>
            </a:r>
            <a:r>
              <a:rPr lang="en-US" dirty="0" smtClean="0"/>
              <a:t>. This is called a </a:t>
            </a:r>
            <a:r>
              <a:rPr lang="en-US" i="1" dirty="0" smtClean="0"/>
              <a:t>pure multiplicative generator</a:t>
            </a:r>
            <a:r>
              <a:rPr lang="en-US" dirty="0" smtClean="0"/>
              <a:t>. Such a generator with modulus </a:t>
            </a:r>
            <a:r>
              <a:rPr lang="en-US" dirty="0" smtClean="0">
                <a:latin typeface="Cambria Math" pitchFamily="18" charset="0"/>
                <a:ea typeface="Cambria Math" pitchFamily="18" charset="0"/>
              </a:rPr>
              <a:t>2</a:t>
            </a:r>
            <a:r>
              <a:rPr lang="en-US" baseline="30000" dirty="0" smtClean="0">
                <a:latin typeface="Cambria Math" pitchFamily="18" charset="0"/>
                <a:ea typeface="Cambria Math" pitchFamily="18" charset="0"/>
              </a:rPr>
              <a:t>31</a:t>
            </a:r>
            <a:r>
              <a:rPr lang="en-US" dirty="0" smtClean="0"/>
              <a:t> </a:t>
            </a:r>
            <a:r>
              <a:rPr lang="en-US" dirty="0" smtClean="0">
                <a:latin typeface="Cambria Math"/>
                <a:ea typeface="Cambria Math"/>
              </a:rPr>
              <a:t>− 1 </a:t>
            </a:r>
            <a:r>
              <a:rPr lang="en-US" dirty="0" smtClean="0"/>
              <a:t>and multiplier  </a:t>
            </a:r>
            <a:r>
              <a:rPr lang="en-US" dirty="0" smtClean="0">
                <a:latin typeface="Cambria Math" pitchFamily="18" charset="0"/>
                <a:ea typeface="Cambria Math" pitchFamily="18" charset="0"/>
              </a:rPr>
              <a:t>7</a:t>
            </a:r>
            <a:r>
              <a:rPr lang="en-US" baseline="30000" dirty="0" smtClean="0">
                <a:latin typeface="Cambria Math" pitchFamily="18" charset="0"/>
                <a:ea typeface="Cambria Math" pitchFamily="18" charset="0"/>
              </a:rPr>
              <a:t>5</a:t>
            </a:r>
            <a:r>
              <a:rPr lang="en-US" dirty="0" smtClean="0">
                <a:latin typeface="Cambria Math" pitchFamily="18" charset="0"/>
                <a:ea typeface="Cambria Math" pitchFamily="18" charset="0"/>
              </a:rPr>
              <a:t> = 16,807 generates 2</a:t>
            </a:r>
            <a:r>
              <a:rPr lang="en-US" baseline="30000" dirty="0" smtClean="0">
                <a:latin typeface="Cambria Math" pitchFamily="18" charset="0"/>
                <a:ea typeface="Cambria Math" pitchFamily="18" charset="0"/>
              </a:rPr>
              <a:t>31 </a:t>
            </a:r>
            <a:r>
              <a:rPr lang="en-US" dirty="0" smtClean="0">
                <a:latin typeface="Cambria Math"/>
                <a:ea typeface="Cambria Math"/>
              </a:rPr>
              <a:t>− 2 </a:t>
            </a:r>
            <a:r>
              <a:rPr lang="en-US" dirty="0" smtClean="0"/>
              <a:t>numbers before  repeating. </a:t>
            </a:r>
            <a:endParaRPr lang="en-US" baseline="30000" dirty="0" smtClean="0">
              <a:latin typeface="Cambria Math" pitchFamily="18" charset="0"/>
              <a:ea typeface="Cambria Math" pitchFamily="18" charset="0"/>
            </a:endParaRPr>
          </a:p>
          <a:p>
            <a:endParaRPr lang="en-US" dirty="0"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 Digits:  UPCs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A common method of detecting errors in strings of digits is to add an extra digit at the end, which is evaluated using a function. If the final digit is  not correct, then the string is assumed not to be correct.</a:t>
            </a:r>
          </a:p>
          <a:p>
            <a:pPr>
              <a:buNone/>
            </a:pPr>
            <a:r>
              <a:rPr lang="en-US" b="1" dirty="0" smtClean="0"/>
              <a:t>   Example</a:t>
            </a:r>
            <a:r>
              <a:rPr lang="en-US" dirty="0" smtClean="0"/>
              <a:t>: Retail products are identified by their </a:t>
            </a:r>
            <a:r>
              <a:rPr lang="en-US" i="1" dirty="0" smtClean="0"/>
              <a:t>Universal Product Codes </a:t>
            </a:r>
            <a:r>
              <a:rPr lang="en-US" dirty="0" smtClean="0"/>
              <a:t>(</a:t>
            </a:r>
            <a:r>
              <a:rPr lang="en-US" i="1" dirty="0" smtClean="0"/>
              <a:t>UPC</a:t>
            </a:r>
            <a:r>
              <a:rPr lang="en-US" dirty="0" smtClean="0"/>
              <a:t>s). Usually these have </a:t>
            </a:r>
            <a:r>
              <a:rPr lang="en-US" dirty="0" smtClean="0">
                <a:latin typeface="Cambria Math" pitchFamily="18" charset="0"/>
                <a:ea typeface="Cambria Math" pitchFamily="18" charset="0"/>
              </a:rPr>
              <a:t>12</a:t>
            </a:r>
            <a:r>
              <a:rPr lang="en-US" dirty="0" smtClean="0"/>
              <a:t> decimal digits, the last one being the check digit. The check digit is determined by the congruence:</a:t>
            </a:r>
          </a:p>
          <a:p>
            <a:pPr marL="822960" lvl="4" indent="-274320">
              <a:buSzPct val="95000"/>
              <a:buNone/>
            </a:pPr>
            <a:r>
              <a:rPr lang="en-US" dirty="0" smtClean="0">
                <a:latin typeface="Cambria Math" pitchFamily="18" charset="0"/>
                <a:ea typeface="Cambria Math" pitchFamily="18" charset="0"/>
              </a:rPr>
              <a:t>   3</a:t>
            </a:r>
            <a:r>
              <a:rPr lang="en-US" i="1" dirty="0" smtClean="0"/>
              <a:t>x</a:t>
            </a:r>
            <a:r>
              <a:rPr lang="en-US" baseline="-25000" dirty="0" smtClean="0">
                <a:latin typeface="Cambria Math" pitchFamily="18" charset="0"/>
                <a:ea typeface="Cambria Math" pitchFamily="18" charset="0"/>
              </a:rPr>
              <a:t>1</a:t>
            </a:r>
            <a:r>
              <a:rPr lang="en-US" i="1" baseline="-25000" dirty="0" smtClean="0">
                <a:latin typeface="Cambria Math" pitchFamily="18" charset="0"/>
                <a:ea typeface="Cambria Math" pitchFamily="18" charset="0"/>
              </a:rPr>
              <a:t>  </a:t>
            </a:r>
            <a:r>
              <a:rPr lang="en-US" dirty="0" smtClean="0">
                <a:ea typeface="Cambria Math" pitchFamily="18" charset="0"/>
              </a:rPr>
              <a:t>+ </a:t>
            </a:r>
            <a:r>
              <a:rPr lang="en-US" i="1" dirty="0" smtClean="0"/>
              <a:t>x</a:t>
            </a:r>
            <a:r>
              <a:rPr lang="en-US" baseline="-25000" dirty="0" smtClean="0">
                <a:latin typeface="Cambria Math" pitchFamily="18" charset="0"/>
                <a:ea typeface="Cambria Math" pitchFamily="18" charset="0"/>
              </a:rPr>
              <a:t>2</a:t>
            </a:r>
            <a:r>
              <a:rPr lang="en-US" i="1" baseline="-25000" dirty="0" smtClean="0">
                <a:latin typeface="Cambria Math" pitchFamily="18" charset="0"/>
                <a:ea typeface="Cambria Math" pitchFamily="18" charset="0"/>
              </a:rPr>
              <a:t>  </a:t>
            </a:r>
            <a:r>
              <a:rPr lang="en-US" dirty="0" smtClean="0">
                <a:ea typeface="Cambria Math" pitchFamily="18" charset="0"/>
              </a:rPr>
              <a:t>+ </a:t>
            </a:r>
            <a:r>
              <a:rPr lang="en-US" dirty="0" smtClean="0">
                <a:latin typeface="Cambria Math" pitchFamily="18" charset="0"/>
                <a:ea typeface="Cambria Math" pitchFamily="18" charset="0"/>
              </a:rPr>
              <a:t>3</a:t>
            </a:r>
            <a:r>
              <a:rPr lang="en-US" i="1" dirty="0" smtClean="0"/>
              <a:t>x</a:t>
            </a:r>
            <a:r>
              <a:rPr lang="en-US" baseline="-25000" dirty="0" smtClean="0">
                <a:latin typeface="Cambria Math" pitchFamily="18" charset="0"/>
                <a:ea typeface="Cambria Math" pitchFamily="18" charset="0"/>
              </a:rPr>
              <a:t>3</a:t>
            </a:r>
            <a:r>
              <a:rPr lang="en-US" i="1" baseline="-25000" dirty="0" smtClean="0">
                <a:latin typeface="Cambria Math" pitchFamily="18" charset="0"/>
                <a:ea typeface="Cambria Math" pitchFamily="18" charset="0"/>
              </a:rPr>
              <a:t>  </a:t>
            </a:r>
            <a:r>
              <a:rPr lang="en-US" dirty="0" smtClean="0">
                <a:ea typeface="Cambria Math" pitchFamily="18" charset="0"/>
              </a:rPr>
              <a:t>+ </a:t>
            </a:r>
            <a:r>
              <a:rPr lang="en-US" i="1" dirty="0" smtClean="0"/>
              <a:t>x</a:t>
            </a:r>
            <a:r>
              <a:rPr lang="en-US" baseline="-25000" dirty="0" smtClean="0">
                <a:latin typeface="Cambria Math" pitchFamily="18" charset="0"/>
                <a:ea typeface="Cambria Math" pitchFamily="18" charset="0"/>
              </a:rPr>
              <a:t>4</a:t>
            </a:r>
            <a:r>
              <a:rPr lang="en-US" i="1" baseline="-25000" dirty="0" smtClean="0">
                <a:latin typeface="Cambria Math" pitchFamily="18" charset="0"/>
                <a:ea typeface="Cambria Math" pitchFamily="18" charset="0"/>
              </a:rPr>
              <a:t>  </a:t>
            </a:r>
            <a:r>
              <a:rPr lang="en-US" dirty="0" smtClean="0">
                <a:ea typeface="Cambria Math" pitchFamily="18" charset="0"/>
              </a:rPr>
              <a:t>+ </a:t>
            </a:r>
            <a:r>
              <a:rPr lang="en-US" dirty="0" smtClean="0">
                <a:latin typeface="Cambria Math" pitchFamily="18" charset="0"/>
                <a:ea typeface="Cambria Math" pitchFamily="18" charset="0"/>
              </a:rPr>
              <a:t>3</a:t>
            </a:r>
            <a:r>
              <a:rPr lang="en-US" i="1" dirty="0" smtClean="0"/>
              <a:t>x</a:t>
            </a:r>
            <a:r>
              <a:rPr lang="en-US" baseline="-25000" dirty="0" smtClean="0">
                <a:latin typeface="Cambria Math" pitchFamily="18" charset="0"/>
                <a:ea typeface="Cambria Math" pitchFamily="18" charset="0"/>
              </a:rPr>
              <a:t>5</a:t>
            </a:r>
            <a:r>
              <a:rPr lang="en-US" i="1" baseline="-25000" dirty="0" smtClean="0">
                <a:latin typeface="Cambria Math" pitchFamily="18" charset="0"/>
                <a:ea typeface="Cambria Math" pitchFamily="18" charset="0"/>
              </a:rPr>
              <a:t>  </a:t>
            </a:r>
            <a:r>
              <a:rPr lang="en-US" dirty="0" smtClean="0">
                <a:ea typeface="Cambria Math" pitchFamily="18" charset="0"/>
              </a:rPr>
              <a:t>+ </a:t>
            </a:r>
            <a:r>
              <a:rPr lang="en-US" i="1" dirty="0" smtClean="0"/>
              <a:t>x</a:t>
            </a:r>
            <a:r>
              <a:rPr lang="en-US" baseline="-25000" dirty="0" smtClean="0">
                <a:latin typeface="Cambria Math" pitchFamily="18" charset="0"/>
                <a:ea typeface="Cambria Math" pitchFamily="18" charset="0"/>
              </a:rPr>
              <a:t>6</a:t>
            </a:r>
            <a:r>
              <a:rPr lang="en-US" i="1" baseline="-25000" dirty="0" smtClean="0">
                <a:latin typeface="Cambria Math" pitchFamily="18" charset="0"/>
                <a:ea typeface="Cambria Math" pitchFamily="18" charset="0"/>
              </a:rPr>
              <a:t>  </a:t>
            </a:r>
            <a:r>
              <a:rPr lang="en-US" dirty="0" smtClean="0">
                <a:ea typeface="Cambria Math" pitchFamily="18" charset="0"/>
              </a:rPr>
              <a:t>+ </a:t>
            </a:r>
            <a:r>
              <a:rPr lang="en-US" dirty="0" smtClean="0">
                <a:latin typeface="Cambria Math" pitchFamily="18" charset="0"/>
                <a:ea typeface="Cambria Math" pitchFamily="18" charset="0"/>
              </a:rPr>
              <a:t>3</a:t>
            </a:r>
            <a:r>
              <a:rPr lang="en-US" i="1" dirty="0" smtClean="0"/>
              <a:t>x</a:t>
            </a:r>
            <a:r>
              <a:rPr lang="en-US" baseline="-25000" dirty="0" smtClean="0">
                <a:latin typeface="Cambria Math" pitchFamily="18" charset="0"/>
                <a:ea typeface="Cambria Math" pitchFamily="18" charset="0"/>
              </a:rPr>
              <a:t>7</a:t>
            </a:r>
            <a:r>
              <a:rPr lang="en-US" i="1" baseline="-25000" dirty="0" smtClean="0">
                <a:latin typeface="Cambria Math" pitchFamily="18" charset="0"/>
                <a:ea typeface="Cambria Math" pitchFamily="18" charset="0"/>
              </a:rPr>
              <a:t>  </a:t>
            </a:r>
            <a:r>
              <a:rPr lang="en-US" dirty="0" smtClean="0">
                <a:ea typeface="Cambria Math" pitchFamily="18" charset="0"/>
              </a:rPr>
              <a:t>+ </a:t>
            </a:r>
            <a:r>
              <a:rPr lang="en-US" i="1" dirty="0" smtClean="0"/>
              <a:t>x</a:t>
            </a:r>
            <a:r>
              <a:rPr lang="en-US" baseline="-25000" dirty="0" smtClean="0">
                <a:latin typeface="Cambria Math" pitchFamily="18" charset="0"/>
                <a:ea typeface="Cambria Math" pitchFamily="18" charset="0"/>
              </a:rPr>
              <a:t>8</a:t>
            </a:r>
            <a:r>
              <a:rPr lang="en-US" i="1" baseline="-25000" dirty="0" smtClean="0">
                <a:latin typeface="Cambria Math" pitchFamily="18" charset="0"/>
                <a:ea typeface="Cambria Math" pitchFamily="18" charset="0"/>
              </a:rPr>
              <a:t>  </a:t>
            </a:r>
            <a:r>
              <a:rPr lang="en-US" dirty="0" smtClean="0">
                <a:ea typeface="Cambria Math" pitchFamily="18" charset="0"/>
              </a:rPr>
              <a:t>+ </a:t>
            </a:r>
            <a:r>
              <a:rPr lang="en-US" dirty="0" smtClean="0">
                <a:latin typeface="Cambria Math" pitchFamily="18" charset="0"/>
                <a:ea typeface="Cambria Math" pitchFamily="18" charset="0"/>
              </a:rPr>
              <a:t>3</a:t>
            </a:r>
            <a:r>
              <a:rPr lang="en-US" i="1" dirty="0" smtClean="0"/>
              <a:t>x</a:t>
            </a:r>
            <a:r>
              <a:rPr lang="en-US" baseline="-25000" dirty="0" smtClean="0">
                <a:latin typeface="Cambria Math" pitchFamily="18" charset="0"/>
                <a:ea typeface="Cambria Math" pitchFamily="18" charset="0"/>
              </a:rPr>
              <a:t>9</a:t>
            </a:r>
            <a:r>
              <a:rPr lang="en-US" dirty="0" smtClean="0">
                <a:ea typeface="Cambria Math" pitchFamily="18" charset="0"/>
              </a:rPr>
              <a:t> + </a:t>
            </a:r>
            <a:r>
              <a:rPr lang="en-US" i="1" dirty="0" smtClean="0"/>
              <a:t>x</a:t>
            </a:r>
            <a:r>
              <a:rPr lang="en-US" baseline="-25000" dirty="0" smtClean="0">
                <a:latin typeface="Cambria Math" pitchFamily="18" charset="0"/>
                <a:ea typeface="Cambria Math" pitchFamily="18" charset="0"/>
              </a:rPr>
              <a:t>10</a:t>
            </a:r>
            <a:r>
              <a:rPr lang="en-US" i="1" baseline="-25000" dirty="0" smtClean="0">
                <a:latin typeface="Cambria Math" pitchFamily="18" charset="0"/>
                <a:ea typeface="Cambria Math" pitchFamily="18" charset="0"/>
              </a:rPr>
              <a:t>  </a:t>
            </a:r>
            <a:r>
              <a:rPr lang="en-US" dirty="0" smtClean="0">
                <a:ea typeface="Cambria Math" pitchFamily="18" charset="0"/>
              </a:rPr>
              <a:t>+ </a:t>
            </a:r>
            <a:r>
              <a:rPr lang="en-US" dirty="0" smtClean="0">
                <a:latin typeface="Cambria Math" pitchFamily="18" charset="0"/>
                <a:ea typeface="Cambria Math" pitchFamily="18" charset="0"/>
              </a:rPr>
              <a:t>3</a:t>
            </a:r>
            <a:r>
              <a:rPr lang="en-US" i="1" dirty="0" smtClean="0"/>
              <a:t>x</a:t>
            </a:r>
            <a:r>
              <a:rPr lang="en-US" baseline="-25000" dirty="0" smtClean="0">
                <a:latin typeface="Cambria Math" pitchFamily="18" charset="0"/>
                <a:ea typeface="Cambria Math" pitchFamily="18" charset="0"/>
              </a:rPr>
              <a:t>11</a:t>
            </a:r>
            <a:r>
              <a:rPr lang="en-US" i="1" baseline="-25000" dirty="0" smtClean="0">
                <a:latin typeface="Cambria Math" pitchFamily="18" charset="0"/>
                <a:ea typeface="Cambria Math" pitchFamily="18" charset="0"/>
              </a:rPr>
              <a:t>  </a:t>
            </a:r>
            <a:r>
              <a:rPr lang="en-US" dirty="0" smtClean="0">
                <a:ea typeface="Cambria Math" pitchFamily="18" charset="0"/>
              </a:rPr>
              <a:t>+ </a:t>
            </a:r>
            <a:r>
              <a:rPr lang="en-US" i="1" dirty="0" smtClean="0"/>
              <a:t>x</a:t>
            </a:r>
            <a:r>
              <a:rPr lang="en-US" baseline="-25000" dirty="0" smtClean="0">
                <a:latin typeface="Cambria Math" pitchFamily="18" charset="0"/>
                <a:ea typeface="Cambria Math" pitchFamily="18" charset="0"/>
              </a:rPr>
              <a:t>12</a:t>
            </a:r>
            <a:r>
              <a:rPr lang="en-US" i="1" baseline="-25000" dirty="0" smtClean="0">
                <a:latin typeface="Cambria Math" pitchFamily="18" charset="0"/>
                <a:ea typeface="Cambria Math" pitchFamily="18" charset="0"/>
              </a:rPr>
              <a:t> </a:t>
            </a:r>
            <a:r>
              <a:rPr lang="en-US" dirty="0" smtClean="0">
                <a:latin typeface="Cambria Math"/>
                <a:ea typeface="Cambria Math"/>
              </a:rPr>
              <a:t>≡ 0</a:t>
            </a:r>
            <a:r>
              <a:rPr lang="en-US" dirty="0" smtClean="0">
                <a:latin typeface="Cambria Math" pitchFamily="18" charset="0"/>
                <a:ea typeface="Cambria Math" pitchFamily="18" charset="0"/>
              </a:rPr>
              <a:t> (</a:t>
            </a:r>
            <a:r>
              <a:rPr lang="en-US" dirty="0" smtClean="0">
                <a:ea typeface="Cambria Math" pitchFamily="18" charset="0"/>
              </a:rPr>
              <a:t>mod</a:t>
            </a:r>
            <a:r>
              <a:rPr lang="en-US" b="1" dirty="0" smtClean="0">
                <a:ea typeface="Cambria Math" pitchFamily="18" charset="0"/>
              </a:rPr>
              <a:t> </a:t>
            </a:r>
            <a:r>
              <a:rPr lang="en-US" dirty="0" smtClean="0">
                <a:latin typeface="Cambria Math" pitchFamily="18" charset="0"/>
                <a:ea typeface="Cambria Math" pitchFamily="18" charset="0"/>
              </a:rPr>
              <a:t>10).</a:t>
            </a:r>
          </a:p>
          <a:p>
            <a:pPr marL="731520" lvl="3" indent="-457200">
              <a:buSzPct val="95000"/>
              <a:buFont typeface="+mj-lt"/>
              <a:buAutoNum type="alphaLcPeriod"/>
            </a:pPr>
            <a:r>
              <a:rPr lang="en-US" dirty="0" smtClean="0">
                <a:latin typeface="Cambria Math" pitchFamily="18" charset="0"/>
                <a:ea typeface="Cambria Math" pitchFamily="18" charset="0"/>
              </a:rPr>
              <a:t>Suppose that the first 11 digits of the UPC are 79357343104. What is the check digit?</a:t>
            </a:r>
          </a:p>
          <a:p>
            <a:pPr marL="731520" lvl="3" indent="-457200">
              <a:buSzPct val="95000"/>
              <a:buFont typeface="+mj-lt"/>
              <a:buAutoNum type="alphaLcPeriod"/>
            </a:pPr>
            <a:r>
              <a:rPr lang="en-US" dirty="0" smtClean="0">
                <a:latin typeface="Cambria Math" pitchFamily="18" charset="0"/>
                <a:ea typeface="Cambria Math" pitchFamily="18" charset="0"/>
              </a:rPr>
              <a:t>Is 041331021641 a valid UPC?</a:t>
            </a:r>
          </a:p>
          <a:p>
            <a:pPr marL="457200" lvl="2" indent="-457200">
              <a:buSzPct val="95000"/>
              <a:buNone/>
            </a:pPr>
            <a:r>
              <a:rPr lang="en-US" b="1" dirty="0" smtClean="0">
                <a:latin typeface="Cambria Math" pitchFamily="18" charset="0"/>
                <a:ea typeface="Cambria Math" pitchFamily="18" charset="0"/>
              </a:rPr>
              <a:t>       </a:t>
            </a:r>
            <a:r>
              <a:rPr lang="en-US" sz="2800" b="1" dirty="0" smtClean="0">
                <a:latin typeface="Cambria Math" pitchFamily="18" charset="0"/>
                <a:ea typeface="Cambria Math" pitchFamily="18" charset="0"/>
              </a:rPr>
              <a:t>Solution</a:t>
            </a:r>
            <a:r>
              <a:rPr lang="en-US" sz="2800" dirty="0" smtClean="0">
                <a:latin typeface="Cambria Math" pitchFamily="18" charset="0"/>
                <a:ea typeface="Cambria Math" pitchFamily="18" charset="0"/>
              </a:rPr>
              <a:t>: </a:t>
            </a:r>
          </a:p>
          <a:p>
            <a:pPr marL="731520" lvl="3" indent="-457200">
              <a:buSzPct val="95000"/>
              <a:buFont typeface="+mj-lt"/>
              <a:buAutoNum type="alphaLcPeriod"/>
            </a:pPr>
            <a:r>
              <a:rPr lang="en-US" sz="2300" dirty="0" smtClean="0">
                <a:latin typeface="Cambria Math" pitchFamily="18" charset="0"/>
                <a:ea typeface="Cambria Math" pitchFamily="18" charset="0"/>
              </a:rPr>
              <a:t>3</a:t>
            </a:r>
            <a:r>
              <a:rPr lang="en-US" sz="2300" dirty="0" smtClean="0">
                <a:latin typeface="Cambria Math"/>
                <a:ea typeface="Cambria Math"/>
              </a:rPr>
              <a:t>∙7 + 9 + </a:t>
            </a:r>
            <a:r>
              <a:rPr lang="en-US" sz="2300" dirty="0" smtClean="0">
                <a:latin typeface="Cambria Math" pitchFamily="18" charset="0"/>
                <a:ea typeface="Cambria Math" pitchFamily="18" charset="0"/>
              </a:rPr>
              <a:t>3</a:t>
            </a:r>
            <a:r>
              <a:rPr lang="en-US" sz="2300" dirty="0" smtClean="0">
                <a:latin typeface="Cambria Math"/>
                <a:ea typeface="Cambria Math"/>
              </a:rPr>
              <a:t>∙3 + 5 + </a:t>
            </a:r>
            <a:r>
              <a:rPr lang="en-US" sz="2300" dirty="0" smtClean="0">
                <a:latin typeface="Cambria Math" pitchFamily="18" charset="0"/>
                <a:ea typeface="Cambria Math" pitchFamily="18" charset="0"/>
              </a:rPr>
              <a:t>3</a:t>
            </a:r>
            <a:r>
              <a:rPr lang="en-US" sz="2300" dirty="0" smtClean="0">
                <a:latin typeface="Cambria Math"/>
                <a:ea typeface="Cambria Math"/>
              </a:rPr>
              <a:t>∙7 + 3 +</a:t>
            </a:r>
            <a:r>
              <a:rPr lang="en-US" sz="2300" dirty="0" smtClean="0">
                <a:latin typeface="Cambria Math" pitchFamily="18" charset="0"/>
                <a:ea typeface="Cambria Math" pitchFamily="18" charset="0"/>
              </a:rPr>
              <a:t> 3</a:t>
            </a:r>
            <a:r>
              <a:rPr lang="en-US" sz="2300" dirty="0" smtClean="0">
                <a:latin typeface="Cambria Math"/>
                <a:ea typeface="Cambria Math"/>
              </a:rPr>
              <a:t>∙4 + 3 +</a:t>
            </a:r>
            <a:r>
              <a:rPr lang="en-US" sz="2300" dirty="0" smtClean="0">
                <a:latin typeface="Cambria Math" pitchFamily="18" charset="0"/>
                <a:ea typeface="Cambria Math" pitchFamily="18" charset="0"/>
              </a:rPr>
              <a:t> 3</a:t>
            </a:r>
            <a:r>
              <a:rPr lang="en-US" sz="2300" dirty="0" smtClean="0">
                <a:latin typeface="Cambria Math"/>
                <a:ea typeface="Cambria Math"/>
              </a:rPr>
              <a:t>∙1 + 0 + </a:t>
            </a:r>
            <a:r>
              <a:rPr lang="en-US" sz="2300" dirty="0" smtClean="0">
                <a:latin typeface="Cambria Math" pitchFamily="18" charset="0"/>
                <a:ea typeface="Cambria Math" pitchFamily="18" charset="0"/>
              </a:rPr>
              <a:t>3</a:t>
            </a:r>
            <a:r>
              <a:rPr lang="en-US" sz="2300" dirty="0" smtClean="0">
                <a:latin typeface="Cambria Math"/>
                <a:ea typeface="Cambria Math"/>
              </a:rPr>
              <a:t>∙4 + </a:t>
            </a:r>
            <a:r>
              <a:rPr lang="en-US" sz="2300" i="1" dirty="0" smtClean="0"/>
              <a:t>x</a:t>
            </a:r>
            <a:r>
              <a:rPr lang="en-US" sz="2300" baseline="-25000" dirty="0" smtClean="0">
                <a:latin typeface="Cambria Math" pitchFamily="18" charset="0"/>
                <a:ea typeface="Cambria Math" pitchFamily="18" charset="0"/>
              </a:rPr>
              <a:t>12</a:t>
            </a:r>
            <a:r>
              <a:rPr lang="en-US" sz="2300" i="1" baseline="-25000" dirty="0" smtClean="0">
                <a:latin typeface="Cambria Math" pitchFamily="18" charset="0"/>
                <a:ea typeface="Cambria Math" pitchFamily="18" charset="0"/>
              </a:rPr>
              <a:t> </a:t>
            </a:r>
            <a:r>
              <a:rPr lang="en-US" sz="2300" dirty="0" smtClean="0">
                <a:latin typeface="Cambria Math"/>
                <a:ea typeface="Cambria Math"/>
              </a:rPr>
              <a:t>≡ 0</a:t>
            </a:r>
            <a:r>
              <a:rPr lang="en-US" sz="2300" dirty="0" smtClean="0">
                <a:latin typeface="Cambria Math" pitchFamily="18" charset="0"/>
                <a:ea typeface="Cambria Math" pitchFamily="18" charset="0"/>
              </a:rPr>
              <a:t> (</a:t>
            </a:r>
            <a:r>
              <a:rPr lang="en-US" sz="2300" dirty="0" smtClean="0">
                <a:ea typeface="Cambria Math" pitchFamily="18" charset="0"/>
              </a:rPr>
              <a:t>mod</a:t>
            </a:r>
            <a:r>
              <a:rPr lang="en-US" sz="2300" b="1" dirty="0" smtClean="0">
                <a:ea typeface="Cambria Math" pitchFamily="18" charset="0"/>
              </a:rPr>
              <a:t> </a:t>
            </a:r>
            <a:r>
              <a:rPr lang="en-US" sz="2300" dirty="0" smtClean="0">
                <a:latin typeface="Cambria Math" pitchFamily="18" charset="0"/>
                <a:ea typeface="Cambria Math" pitchFamily="18" charset="0"/>
              </a:rPr>
              <a:t>10) </a:t>
            </a:r>
          </a:p>
          <a:p>
            <a:pPr marL="731520" lvl="3" indent="-457200">
              <a:buSzPct val="95000"/>
              <a:buNone/>
            </a:pPr>
            <a:r>
              <a:rPr lang="en-US" sz="2300" dirty="0" smtClean="0">
                <a:latin typeface="Cambria Math" pitchFamily="18" charset="0"/>
                <a:ea typeface="Cambria Math" pitchFamily="18" charset="0"/>
              </a:rPr>
              <a:t>           21 + 9 + 9 + 5 + 21 + 3 + 12+ 3 + 3 + 0 + 12 + </a:t>
            </a:r>
            <a:r>
              <a:rPr lang="en-US" sz="2300" i="1" dirty="0" smtClean="0"/>
              <a:t>x</a:t>
            </a:r>
            <a:r>
              <a:rPr lang="en-US" sz="2300" baseline="-25000" dirty="0" smtClean="0">
                <a:latin typeface="Cambria Math" pitchFamily="18" charset="0"/>
                <a:ea typeface="Cambria Math" pitchFamily="18" charset="0"/>
              </a:rPr>
              <a:t>12</a:t>
            </a:r>
            <a:r>
              <a:rPr lang="en-US" sz="2300" i="1" baseline="-25000" dirty="0" smtClean="0">
                <a:latin typeface="Cambria Math" pitchFamily="18" charset="0"/>
                <a:ea typeface="Cambria Math" pitchFamily="18" charset="0"/>
              </a:rPr>
              <a:t> </a:t>
            </a:r>
            <a:r>
              <a:rPr lang="en-US" sz="2300" dirty="0" smtClean="0">
                <a:latin typeface="Cambria Math"/>
                <a:ea typeface="Cambria Math"/>
              </a:rPr>
              <a:t>≡ 0</a:t>
            </a:r>
            <a:r>
              <a:rPr lang="en-US" sz="2300" dirty="0" smtClean="0">
                <a:latin typeface="Cambria Math" pitchFamily="18" charset="0"/>
                <a:ea typeface="Cambria Math" pitchFamily="18" charset="0"/>
              </a:rPr>
              <a:t> (</a:t>
            </a:r>
            <a:r>
              <a:rPr lang="en-US" sz="2300" dirty="0" smtClean="0">
                <a:ea typeface="Cambria Math" pitchFamily="18" charset="0"/>
              </a:rPr>
              <a:t>mod</a:t>
            </a:r>
            <a:r>
              <a:rPr lang="en-US" sz="2300" b="1" dirty="0" smtClean="0">
                <a:ea typeface="Cambria Math" pitchFamily="18" charset="0"/>
              </a:rPr>
              <a:t> </a:t>
            </a:r>
            <a:r>
              <a:rPr lang="en-US" sz="2300" dirty="0" smtClean="0">
                <a:latin typeface="Cambria Math" pitchFamily="18" charset="0"/>
                <a:ea typeface="Cambria Math" pitchFamily="18" charset="0"/>
              </a:rPr>
              <a:t>10)                </a:t>
            </a:r>
          </a:p>
          <a:p>
            <a:pPr marL="731520" lvl="3" indent="-457200">
              <a:buSzPct val="95000"/>
              <a:buNone/>
            </a:pPr>
            <a:r>
              <a:rPr lang="en-US" sz="2300" dirty="0" smtClean="0">
                <a:latin typeface="Cambria Math" pitchFamily="18" charset="0"/>
                <a:ea typeface="Cambria Math" pitchFamily="18" charset="0"/>
              </a:rPr>
              <a:t>           98 + </a:t>
            </a:r>
            <a:r>
              <a:rPr lang="en-US" sz="2300" i="1" dirty="0" smtClean="0"/>
              <a:t>x</a:t>
            </a:r>
            <a:r>
              <a:rPr lang="en-US" sz="2300" baseline="-25000" dirty="0" smtClean="0">
                <a:latin typeface="Cambria Math" pitchFamily="18" charset="0"/>
                <a:ea typeface="Cambria Math" pitchFamily="18" charset="0"/>
              </a:rPr>
              <a:t>12</a:t>
            </a:r>
            <a:r>
              <a:rPr lang="en-US" sz="2300" i="1" baseline="-25000" dirty="0" smtClean="0">
                <a:latin typeface="Cambria Math" pitchFamily="18" charset="0"/>
                <a:ea typeface="Cambria Math" pitchFamily="18" charset="0"/>
              </a:rPr>
              <a:t> </a:t>
            </a:r>
            <a:r>
              <a:rPr lang="en-US" sz="2300" dirty="0" smtClean="0">
                <a:latin typeface="Cambria Math"/>
                <a:ea typeface="Cambria Math"/>
              </a:rPr>
              <a:t>≡ 0</a:t>
            </a:r>
            <a:r>
              <a:rPr lang="en-US" sz="2300" dirty="0" smtClean="0">
                <a:latin typeface="Cambria Math" pitchFamily="18" charset="0"/>
                <a:ea typeface="Cambria Math" pitchFamily="18" charset="0"/>
              </a:rPr>
              <a:t> (</a:t>
            </a:r>
            <a:r>
              <a:rPr lang="en-US" sz="2300" dirty="0" smtClean="0">
                <a:ea typeface="Cambria Math" pitchFamily="18" charset="0"/>
              </a:rPr>
              <a:t>mod</a:t>
            </a:r>
            <a:r>
              <a:rPr lang="en-US" sz="2300" b="1" dirty="0" smtClean="0">
                <a:ea typeface="Cambria Math" pitchFamily="18" charset="0"/>
              </a:rPr>
              <a:t> </a:t>
            </a:r>
            <a:r>
              <a:rPr lang="en-US" sz="2300" dirty="0" smtClean="0">
                <a:latin typeface="Cambria Math" pitchFamily="18" charset="0"/>
                <a:ea typeface="Cambria Math" pitchFamily="18" charset="0"/>
              </a:rPr>
              <a:t>10) </a:t>
            </a:r>
          </a:p>
          <a:p>
            <a:pPr marL="731520" lvl="3" indent="-457200">
              <a:buSzPct val="95000"/>
              <a:buNone/>
            </a:pPr>
            <a:r>
              <a:rPr lang="en-US" sz="2300" i="1" dirty="0" smtClean="0">
                <a:latin typeface="Cambria Math" pitchFamily="18" charset="0"/>
                <a:ea typeface="Cambria Math" pitchFamily="18" charset="0"/>
              </a:rPr>
              <a:t>           </a:t>
            </a:r>
            <a:r>
              <a:rPr lang="en-US" sz="2300" i="1" dirty="0" smtClean="0"/>
              <a:t>x</a:t>
            </a:r>
            <a:r>
              <a:rPr lang="en-US" sz="2300" baseline="-25000" dirty="0" smtClean="0">
                <a:latin typeface="Cambria Math" pitchFamily="18" charset="0"/>
                <a:ea typeface="Cambria Math" pitchFamily="18" charset="0"/>
              </a:rPr>
              <a:t>12</a:t>
            </a:r>
            <a:r>
              <a:rPr lang="en-US" sz="2300" i="1" baseline="-25000" dirty="0" smtClean="0">
                <a:latin typeface="Cambria Math" pitchFamily="18" charset="0"/>
                <a:ea typeface="Cambria Math" pitchFamily="18" charset="0"/>
              </a:rPr>
              <a:t> </a:t>
            </a:r>
            <a:r>
              <a:rPr lang="en-US" sz="2300" dirty="0" smtClean="0">
                <a:latin typeface="Cambria Math"/>
                <a:ea typeface="Cambria Math"/>
              </a:rPr>
              <a:t>≡ 0</a:t>
            </a:r>
            <a:r>
              <a:rPr lang="en-US" sz="2300" dirty="0" smtClean="0">
                <a:latin typeface="Cambria Math" pitchFamily="18" charset="0"/>
                <a:ea typeface="Cambria Math" pitchFamily="18" charset="0"/>
              </a:rPr>
              <a:t> (</a:t>
            </a:r>
            <a:r>
              <a:rPr lang="en-US" sz="2300" dirty="0" smtClean="0">
                <a:ea typeface="Cambria Math" pitchFamily="18" charset="0"/>
              </a:rPr>
              <a:t>mod</a:t>
            </a:r>
            <a:r>
              <a:rPr lang="en-US" sz="2300" b="1" dirty="0" smtClean="0">
                <a:ea typeface="Cambria Math" pitchFamily="18" charset="0"/>
              </a:rPr>
              <a:t> </a:t>
            </a:r>
            <a:r>
              <a:rPr lang="en-US" sz="2300" dirty="0" smtClean="0">
                <a:latin typeface="Cambria Math" pitchFamily="18" charset="0"/>
                <a:ea typeface="Cambria Math" pitchFamily="18" charset="0"/>
              </a:rPr>
              <a:t>10)     So, the check digit is 2.</a:t>
            </a:r>
          </a:p>
          <a:p>
            <a:pPr marL="731520" lvl="3" indent="-457200">
              <a:buSzPct val="95000"/>
              <a:buFont typeface="+mj-lt"/>
              <a:buAutoNum type="alphaLcPeriod" startAt="2"/>
            </a:pPr>
            <a:r>
              <a:rPr lang="en-US" sz="2300" dirty="0" smtClean="0">
                <a:latin typeface="Cambria Math" pitchFamily="18" charset="0"/>
                <a:ea typeface="Cambria Math" pitchFamily="18" charset="0"/>
              </a:rPr>
              <a:t>3</a:t>
            </a:r>
            <a:r>
              <a:rPr lang="en-US" sz="2300" dirty="0" smtClean="0">
                <a:latin typeface="Cambria Math"/>
                <a:ea typeface="Cambria Math"/>
              </a:rPr>
              <a:t>∙0 + 4 + </a:t>
            </a:r>
            <a:r>
              <a:rPr lang="en-US" sz="2300" dirty="0" smtClean="0">
                <a:latin typeface="Cambria Math" pitchFamily="18" charset="0"/>
                <a:ea typeface="Cambria Math" pitchFamily="18" charset="0"/>
              </a:rPr>
              <a:t>3</a:t>
            </a:r>
            <a:r>
              <a:rPr lang="en-US" sz="2300" dirty="0" smtClean="0">
                <a:latin typeface="Cambria Math"/>
                <a:ea typeface="Cambria Math"/>
              </a:rPr>
              <a:t>∙1 + 3 + </a:t>
            </a:r>
            <a:r>
              <a:rPr lang="en-US" sz="2300" dirty="0" smtClean="0">
                <a:latin typeface="Cambria Math" pitchFamily="18" charset="0"/>
                <a:ea typeface="Cambria Math" pitchFamily="18" charset="0"/>
              </a:rPr>
              <a:t>3</a:t>
            </a:r>
            <a:r>
              <a:rPr lang="en-US" sz="2300" dirty="0" smtClean="0">
                <a:latin typeface="Cambria Math"/>
                <a:ea typeface="Cambria Math"/>
              </a:rPr>
              <a:t>∙3 + 1 +</a:t>
            </a:r>
            <a:r>
              <a:rPr lang="en-US" sz="2300" dirty="0" smtClean="0">
                <a:latin typeface="Cambria Math" pitchFamily="18" charset="0"/>
                <a:ea typeface="Cambria Math" pitchFamily="18" charset="0"/>
              </a:rPr>
              <a:t> 3</a:t>
            </a:r>
            <a:r>
              <a:rPr lang="en-US" sz="2300" dirty="0" smtClean="0">
                <a:latin typeface="Cambria Math"/>
                <a:ea typeface="Cambria Math"/>
              </a:rPr>
              <a:t>∙0 + 2 +</a:t>
            </a:r>
            <a:r>
              <a:rPr lang="en-US" sz="2300" dirty="0" smtClean="0">
                <a:latin typeface="Cambria Math" pitchFamily="18" charset="0"/>
                <a:ea typeface="Cambria Math" pitchFamily="18" charset="0"/>
              </a:rPr>
              <a:t> 3</a:t>
            </a:r>
            <a:r>
              <a:rPr lang="en-US" sz="2300" dirty="0" smtClean="0">
                <a:latin typeface="Cambria Math"/>
                <a:ea typeface="Cambria Math"/>
              </a:rPr>
              <a:t>∙1 + 6 + </a:t>
            </a:r>
            <a:r>
              <a:rPr lang="en-US" sz="2300" dirty="0" smtClean="0">
                <a:latin typeface="Cambria Math" pitchFamily="18" charset="0"/>
                <a:ea typeface="Cambria Math" pitchFamily="18" charset="0"/>
              </a:rPr>
              <a:t>3</a:t>
            </a:r>
            <a:r>
              <a:rPr lang="en-US" sz="2300" dirty="0" smtClean="0">
                <a:latin typeface="Cambria Math"/>
                <a:ea typeface="Cambria Math"/>
              </a:rPr>
              <a:t>∙4 +  </a:t>
            </a:r>
            <a:r>
              <a:rPr lang="en-US" sz="2300" dirty="0" smtClean="0">
                <a:latin typeface="Cambria Math" pitchFamily="18" charset="0"/>
                <a:ea typeface="Cambria Math" pitchFamily="18" charset="0"/>
              </a:rPr>
              <a:t>1</a:t>
            </a:r>
            <a:r>
              <a:rPr lang="en-US" sz="2300" i="1" baseline="-25000" dirty="0" smtClean="0">
                <a:latin typeface="Cambria Math" pitchFamily="18" charset="0"/>
                <a:ea typeface="Cambria Math" pitchFamily="18" charset="0"/>
              </a:rPr>
              <a:t> </a:t>
            </a:r>
            <a:r>
              <a:rPr lang="en-US" sz="2300" dirty="0" smtClean="0">
                <a:latin typeface="Cambria Math"/>
                <a:ea typeface="Cambria Math"/>
              </a:rPr>
              <a:t>≡ 0</a:t>
            </a:r>
            <a:r>
              <a:rPr lang="en-US" sz="2300" dirty="0" smtClean="0">
                <a:latin typeface="Cambria Math" pitchFamily="18" charset="0"/>
                <a:ea typeface="Cambria Math" pitchFamily="18" charset="0"/>
              </a:rPr>
              <a:t> (</a:t>
            </a:r>
            <a:r>
              <a:rPr lang="en-US" sz="2300" dirty="0" smtClean="0">
                <a:ea typeface="Cambria Math" pitchFamily="18" charset="0"/>
              </a:rPr>
              <a:t>mod</a:t>
            </a:r>
            <a:r>
              <a:rPr lang="en-US" sz="2300" b="1" dirty="0" smtClean="0">
                <a:ea typeface="Cambria Math" pitchFamily="18" charset="0"/>
              </a:rPr>
              <a:t> </a:t>
            </a:r>
            <a:r>
              <a:rPr lang="en-US" sz="2300" dirty="0" smtClean="0">
                <a:latin typeface="Cambria Math" pitchFamily="18" charset="0"/>
                <a:ea typeface="Cambria Math" pitchFamily="18" charset="0"/>
              </a:rPr>
              <a:t>10) </a:t>
            </a:r>
          </a:p>
          <a:p>
            <a:pPr marL="731520" lvl="3" indent="-457200">
              <a:buSzPct val="95000"/>
              <a:buNone/>
            </a:pPr>
            <a:r>
              <a:rPr lang="en-US" sz="2300" dirty="0" smtClean="0">
                <a:latin typeface="Cambria Math" pitchFamily="18" charset="0"/>
                <a:ea typeface="Cambria Math" pitchFamily="18" charset="0"/>
              </a:rPr>
              <a:t>           0 + 4 + 3 + 3 + 9 + 1 + 0+ 2 + 3 + 6 + 12 + 1 = 44 </a:t>
            </a:r>
            <a:r>
              <a:rPr lang="en-US" sz="2300" i="1" baseline="-25000" dirty="0" smtClean="0">
                <a:latin typeface="Cambria Math" pitchFamily="18" charset="0"/>
                <a:ea typeface="Cambria Math" pitchFamily="18" charset="0"/>
              </a:rPr>
              <a:t> </a:t>
            </a:r>
            <a:r>
              <a:rPr lang="en-US" sz="2300" dirty="0" smtClean="0">
                <a:latin typeface="Cambria Math"/>
                <a:ea typeface="Cambria Math"/>
              </a:rPr>
              <a:t>≡ 4 ≢</a:t>
            </a:r>
            <a:r>
              <a:rPr lang="en-US" sz="2300" dirty="0" smtClean="0">
                <a:latin typeface="Cambria Math" pitchFamily="18" charset="0"/>
                <a:ea typeface="Cambria Math" pitchFamily="18" charset="0"/>
              </a:rPr>
              <a:t> (</a:t>
            </a:r>
            <a:r>
              <a:rPr lang="en-US" sz="2300" dirty="0" smtClean="0">
                <a:ea typeface="Cambria Math" pitchFamily="18" charset="0"/>
              </a:rPr>
              <a:t>mod</a:t>
            </a:r>
            <a:r>
              <a:rPr lang="en-US" sz="2300" b="1" dirty="0" smtClean="0">
                <a:ea typeface="Cambria Math" pitchFamily="18" charset="0"/>
              </a:rPr>
              <a:t> </a:t>
            </a:r>
            <a:r>
              <a:rPr lang="en-US" sz="2300" dirty="0" smtClean="0">
                <a:latin typeface="Cambria Math" pitchFamily="18" charset="0"/>
                <a:ea typeface="Cambria Math" pitchFamily="18" charset="0"/>
              </a:rPr>
              <a:t>10)                </a:t>
            </a:r>
          </a:p>
          <a:p>
            <a:pPr marL="731520" lvl="3" indent="-457200">
              <a:buSzPct val="95000"/>
              <a:buNone/>
            </a:pPr>
            <a:r>
              <a:rPr lang="en-US" sz="2300" dirty="0" smtClean="0">
                <a:latin typeface="Cambria Math" pitchFamily="18" charset="0"/>
                <a:ea typeface="Cambria Math" pitchFamily="18" charset="0"/>
              </a:rPr>
              <a:t>          Hence, 041331021641  is not a valid UPC.</a:t>
            </a:r>
          </a:p>
          <a:p>
            <a:pPr marL="731520" lvl="3" indent="-457200">
              <a:buSzPct val="95000"/>
              <a:buNone/>
            </a:pPr>
            <a:endParaRPr lang="en-US" sz="2300" dirty="0" smtClean="0">
              <a:latin typeface="Cambria Math" pitchFamily="18" charset="0"/>
              <a:ea typeface="Cambria Math" pitchFamily="18" charset="0"/>
            </a:endParaRPr>
          </a:p>
          <a:p>
            <a:pPr marL="731520" lvl="3" indent="-457200">
              <a:buSzPct val="95000"/>
              <a:buNone/>
            </a:pPr>
            <a:endParaRPr lang="en-US" sz="2300" dirty="0" smtClean="0">
              <a:latin typeface="Cambria Math" pitchFamily="18" charset="0"/>
              <a:ea typeface="Cambria Math" pitchFamily="18" charset="0"/>
            </a:endParaRPr>
          </a:p>
          <a:p>
            <a:pPr marL="731520" lvl="3" indent="-457200">
              <a:buSzPct val="95000"/>
              <a:buFont typeface="+mj-lt"/>
              <a:buAutoNum type="alphaLcParenR"/>
            </a:pPr>
            <a:endParaRPr lang="en-US" sz="2300" dirty="0" smtClean="0"/>
          </a:p>
          <a:p>
            <a:endParaRPr lang="en-US" i="1"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 </a:t>
            </a:r>
            <a:r>
              <a:rPr lang="en-US" dirty="0" err="1" smtClean="0"/>
              <a:t>Digits:ISBNs</a:t>
            </a:r>
            <a:endParaRPr lang="en-US" dirty="0"/>
          </a:p>
        </p:txBody>
      </p:sp>
      <p:sp>
        <p:nvSpPr>
          <p:cNvPr id="3" name="Content Placeholder 2"/>
          <p:cNvSpPr>
            <a:spLocks noGrp="1"/>
          </p:cNvSpPr>
          <p:nvPr>
            <p:ph idx="1"/>
          </p:nvPr>
        </p:nvSpPr>
        <p:spPr/>
        <p:txBody>
          <a:bodyPr>
            <a:normAutofit fontScale="40000" lnSpcReduction="20000"/>
          </a:bodyPr>
          <a:lstStyle/>
          <a:p>
            <a:pPr>
              <a:buNone/>
            </a:pPr>
            <a:r>
              <a:rPr lang="en-US" b="1" dirty="0" smtClean="0"/>
              <a:t>         </a:t>
            </a:r>
            <a:r>
              <a:rPr lang="en-US" sz="3400" b="1" dirty="0" smtClean="0"/>
              <a:t>B</a:t>
            </a:r>
            <a:r>
              <a:rPr lang="en-US" sz="3400" dirty="0" smtClean="0"/>
              <a:t>ooks are identified  by an </a:t>
            </a:r>
            <a:r>
              <a:rPr lang="en-US" sz="3400" i="1" dirty="0" smtClean="0"/>
              <a:t>International Standard Book Number </a:t>
            </a:r>
            <a:r>
              <a:rPr lang="en-US" sz="3400" dirty="0" smtClean="0"/>
              <a:t>(ISBN-</a:t>
            </a:r>
            <a:r>
              <a:rPr lang="en-US" sz="3400" dirty="0" smtClean="0">
                <a:latin typeface="Cambria Math" pitchFamily="18" charset="0"/>
                <a:ea typeface="Cambria Math" pitchFamily="18" charset="0"/>
              </a:rPr>
              <a:t>10</a:t>
            </a:r>
            <a:r>
              <a:rPr lang="en-US" sz="3400" dirty="0" smtClean="0"/>
              <a:t>), a </a:t>
            </a:r>
            <a:r>
              <a:rPr lang="en-US" sz="3400" dirty="0" smtClean="0">
                <a:latin typeface="Cambria Math" pitchFamily="18" charset="0"/>
                <a:ea typeface="Cambria Math" pitchFamily="18" charset="0"/>
              </a:rPr>
              <a:t>10</a:t>
            </a:r>
            <a:r>
              <a:rPr lang="en-US" sz="3400" dirty="0" smtClean="0"/>
              <a:t> digit code. The first 9 digits identify the language, the publisher, and the book. The tenth digit is a check digit, which is determined by the following congruence </a:t>
            </a:r>
          </a:p>
          <a:p>
            <a:pPr>
              <a:buNone/>
            </a:pPr>
            <a:endParaRPr lang="en-US" sz="3400" dirty="0" smtClean="0"/>
          </a:p>
          <a:p>
            <a:pPr>
              <a:buNone/>
            </a:pPr>
            <a:r>
              <a:rPr lang="en-US" sz="3400" dirty="0" smtClean="0"/>
              <a:t>                                                    </a:t>
            </a:r>
            <a:r>
              <a:rPr lang="en-US" sz="3500" dirty="0" smtClean="0"/>
              <a:t> </a:t>
            </a:r>
          </a:p>
          <a:p>
            <a:pPr>
              <a:buNone/>
            </a:pPr>
            <a:endParaRPr lang="en-US" sz="3500" dirty="0" smtClean="0"/>
          </a:p>
          <a:p>
            <a:pPr>
              <a:buNone/>
            </a:pPr>
            <a:r>
              <a:rPr lang="en-US" sz="3500" dirty="0" smtClean="0"/>
              <a:t>       The validity of an ISBN-10 number can be evaluated with the equivalent </a:t>
            </a:r>
          </a:p>
          <a:p>
            <a:pPr>
              <a:buNone/>
            </a:pPr>
            <a:endParaRPr lang="en-US" sz="3500" dirty="0" smtClean="0"/>
          </a:p>
          <a:p>
            <a:pPr marL="1108710" lvl="1" indent="-742950">
              <a:buFont typeface="+mj-lt"/>
              <a:buAutoNum type="alphaLcPeriod"/>
            </a:pPr>
            <a:r>
              <a:rPr lang="en-US" sz="3700" dirty="0" smtClean="0">
                <a:latin typeface="Cambria Math" pitchFamily="18" charset="0"/>
                <a:ea typeface="Cambria Math" pitchFamily="18" charset="0"/>
              </a:rPr>
              <a:t>Suppose that the first 9 digits of the ISBN-10 are 007288008. What is the check digit?     </a:t>
            </a:r>
          </a:p>
          <a:p>
            <a:pPr marL="1108710" lvl="1" indent="-742950">
              <a:buFont typeface="+mj-lt"/>
              <a:buAutoNum type="alphaLcPeriod"/>
            </a:pPr>
            <a:r>
              <a:rPr lang="en-US" sz="3700" dirty="0" smtClean="0">
                <a:latin typeface="Cambria Math" pitchFamily="18" charset="0"/>
                <a:ea typeface="Cambria Math" pitchFamily="18" charset="0"/>
              </a:rPr>
              <a:t>Is 084930149X  a valid ISBN10?</a:t>
            </a:r>
          </a:p>
          <a:p>
            <a:pPr marL="731520" lvl="3" indent="-457200">
              <a:buSzPct val="95000"/>
              <a:buNone/>
            </a:pPr>
            <a:endParaRPr lang="en-US" dirty="0" smtClean="0">
              <a:latin typeface="Cambria Math" pitchFamily="18" charset="0"/>
              <a:ea typeface="Cambria Math" pitchFamily="18" charset="0"/>
            </a:endParaRPr>
          </a:p>
          <a:p>
            <a:pPr marL="457200" lvl="2" indent="-457200">
              <a:buSzPct val="95000"/>
              <a:buNone/>
            </a:pPr>
            <a:r>
              <a:rPr lang="en-US" b="1" dirty="0" smtClean="0">
                <a:latin typeface="Cambria Math" pitchFamily="18" charset="0"/>
                <a:ea typeface="Cambria Math" pitchFamily="18" charset="0"/>
              </a:rPr>
              <a:t>       </a:t>
            </a:r>
            <a:r>
              <a:rPr lang="en-US" sz="3400" b="1" dirty="0" smtClean="0">
                <a:ea typeface="Cambria Math" pitchFamily="18" charset="0"/>
              </a:rPr>
              <a:t>Solution</a:t>
            </a:r>
            <a:r>
              <a:rPr lang="en-US" sz="3400" dirty="0" smtClean="0">
                <a:ea typeface="Cambria Math" pitchFamily="18" charset="0"/>
              </a:rPr>
              <a:t>: </a:t>
            </a:r>
          </a:p>
          <a:p>
            <a:pPr marL="788670" lvl="3" indent="-514350">
              <a:buClr>
                <a:schemeClr val="accent1"/>
              </a:buClr>
              <a:buSzPct val="95000"/>
              <a:buNone/>
            </a:pPr>
            <a:r>
              <a:rPr lang="en-US" sz="2900" i="1" dirty="0" smtClean="0"/>
              <a:t>   </a:t>
            </a:r>
            <a:r>
              <a:rPr lang="en-US" sz="2900" dirty="0" smtClean="0">
                <a:solidFill>
                  <a:schemeClr val="tx2"/>
                </a:solidFill>
              </a:rPr>
              <a:t>a</a:t>
            </a:r>
            <a:r>
              <a:rPr lang="en-US" sz="2900" i="1" dirty="0" smtClean="0"/>
              <a:t>.         X</a:t>
            </a:r>
            <a:r>
              <a:rPr lang="en-US" sz="2900" baseline="-25000" dirty="0" smtClean="0">
                <a:latin typeface="Cambria Math" pitchFamily="18" charset="0"/>
                <a:ea typeface="Cambria Math" pitchFamily="18" charset="0"/>
              </a:rPr>
              <a:t>10</a:t>
            </a:r>
            <a:r>
              <a:rPr lang="en-US" sz="2900" dirty="0" smtClean="0">
                <a:latin typeface="Cambria Math" pitchFamily="18" charset="0"/>
                <a:ea typeface="Cambria Math" pitchFamily="18" charset="0"/>
              </a:rPr>
              <a:t> </a:t>
            </a:r>
            <a:r>
              <a:rPr lang="en-US" sz="2900" i="1" baseline="-25000" dirty="0" smtClean="0">
                <a:latin typeface="Cambria Math" pitchFamily="18" charset="0"/>
                <a:ea typeface="Cambria Math" pitchFamily="18" charset="0"/>
              </a:rPr>
              <a:t> </a:t>
            </a:r>
            <a:r>
              <a:rPr lang="en-US" sz="2900" dirty="0" smtClean="0">
                <a:latin typeface="Cambria Math"/>
                <a:ea typeface="Cambria Math"/>
              </a:rPr>
              <a:t>≡  </a:t>
            </a:r>
            <a:r>
              <a:rPr lang="en-US" sz="2900" dirty="0" smtClean="0">
                <a:latin typeface="Cambria Math" pitchFamily="18" charset="0"/>
                <a:ea typeface="Cambria Math" pitchFamily="18" charset="0"/>
              </a:rPr>
              <a:t>1</a:t>
            </a:r>
            <a:r>
              <a:rPr lang="en-US" sz="2900" dirty="0" smtClean="0">
                <a:latin typeface="Cambria Math"/>
                <a:ea typeface="Cambria Math"/>
              </a:rPr>
              <a:t>∙0 +</a:t>
            </a:r>
            <a:r>
              <a:rPr lang="en-US" sz="2900" dirty="0" smtClean="0">
                <a:latin typeface="Cambria Math" pitchFamily="18" charset="0"/>
                <a:ea typeface="Cambria Math" pitchFamily="18" charset="0"/>
              </a:rPr>
              <a:t> 2</a:t>
            </a:r>
            <a:r>
              <a:rPr lang="en-US" sz="2900" dirty="0" smtClean="0">
                <a:latin typeface="Cambria Math"/>
                <a:ea typeface="Cambria Math"/>
              </a:rPr>
              <a:t>∙0 + </a:t>
            </a:r>
            <a:r>
              <a:rPr lang="en-US" sz="2900" dirty="0" smtClean="0">
                <a:latin typeface="Cambria Math" pitchFamily="18" charset="0"/>
                <a:ea typeface="Cambria Math" pitchFamily="18" charset="0"/>
              </a:rPr>
              <a:t>3</a:t>
            </a:r>
            <a:r>
              <a:rPr lang="en-US" sz="2900" dirty="0" smtClean="0">
                <a:latin typeface="Cambria Math"/>
                <a:ea typeface="Cambria Math"/>
              </a:rPr>
              <a:t>∙7 +  </a:t>
            </a:r>
            <a:r>
              <a:rPr lang="en-US" sz="2900" dirty="0" smtClean="0">
                <a:latin typeface="Cambria Math" pitchFamily="18" charset="0"/>
                <a:ea typeface="Cambria Math" pitchFamily="18" charset="0"/>
              </a:rPr>
              <a:t>4</a:t>
            </a:r>
            <a:r>
              <a:rPr lang="en-US" sz="2900" dirty="0" smtClean="0">
                <a:latin typeface="Cambria Math"/>
                <a:ea typeface="Cambria Math"/>
              </a:rPr>
              <a:t>∙2 + </a:t>
            </a:r>
            <a:r>
              <a:rPr lang="en-US" sz="2900" dirty="0" smtClean="0">
                <a:latin typeface="Cambria Math" pitchFamily="18" charset="0"/>
                <a:ea typeface="Cambria Math" pitchFamily="18" charset="0"/>
              </a:rPr>
              <a:t> 5</a:t>
            </a:r>
            <a:r>
              <a:rPr lang="en-US" sz="2900" dirty="0" smtClean="0">
                <a:latin typeface="Cambria Math"/>
                <a:ea typeface="Cambria Math"/>
              </a:rPr>
              <a:t>∙8 + </a:t>
            </a:r>
            <a:r>
              <a:rPr lang="en-US" sz="2900" dirty="0" smtClean="0">
                <a:latin typeface="Cambria Math" pitchFamily="18" charset="0"/>
                <a:ea typeface="Cambria Math" pitchFamily="18" charset="0"/>
              </a:rPr>
              <a:t> 6</a:t>
            </a:r>
            <a:r>
              <a:rPr lang="en-US" sz="2900" dirty="0" smtClean="0">
                <a:latin typeface="Cambria Math"/>
                <a:ea typeface="Cambria Math"/>
              </a:rPr>
              <a:t>∙8 + </a:t>
            </a:r>
            <a:r>
              <a:rPr lang="en-US" sz="2900" dirty="0" smtClean="0">
                <a:latin typeface="Cambria Math" pitchFamily="18" charset="0"/>
                <a:ea typeface="Cambria Math" pitchFamily="18" charset="0"/>
              </a:rPr>
              <a:t>7</a:t>
            </a:r>
            <a:r>
              <a:rPr lang="en-US" sz="2900" dirty="0" smtClean="0">
                <a:latin typeface="Cambria Math"/>
                <a:ea typeface="Cambria Math"/>
              </a:rPr>
              <a:t>∙ 0 + </a:t>
            </a:r>
            <a:r>
              <a:rPr lang="en-US" sz="2900" dirty="0" smtClean="0">
                <a:latin typeface="Cambria Math" pitchFamily="18" charset="0"/>
                <a:ea typeface="Cambria Math" pitchFamily="18" charset="0"/>
              </a:rPr>
              <a:t>8</a:t>
            </a:r>
            <a:r>
              <a:rPr lang="en-US" sz="2900" dirty="0" smtClean="0">
                <a:latin typeface="Cambria Math"/>
                <a:ea typeface="Cambria Math"/>
              </a:rPr>
              <a:t>∙0 + </a:t>
            </a:r>
            <a:r>
              <a:rPr lang="en-US" sz="2900" dirty="0" smtClean="0">
                <a:latin typeface="Cambria Math" pitchFamily="18" charset="0"/>
                <a:ea typeface="Cambria Math" pitchFamily="18" charset="0"/>
              </a:rPr>
              <a:t>9</a:t>
            </a:r>
            <a:r>
              <a:rPr lang="en-US" sz="2900" dirty="0" smtClean="0">
                <a:latin typeface="Cambria Math"/>
                <a:ea typeface="Cambria Math"/>
              </a:rPr>
              <a:t>∙8</a:t>
            </a:r>
            <a:r>
              <a:rPr lang="en-US" sz="2900" dirty="0" smtClean="0">
                <a:latin typeface="Cambria Math" pitchFamily="18" charset="0"/>
                <a:ea typeface="Cambria Math" pitchFamily="18" charset="0"/>
              </a:rPr>
              <a:t> (</a:t>
            </a:r>
            <a:r>
              <a:rPr lang="en-US" sz="2900" dirty="0" smtClean="0">
                <a:ea typeface="Cambria Math" pitchFamily="18" charset="0"/>
              </a:rPr>
              <a:t>mod</a:t>
            </a:r>
            <a:r>
              <a:rPr lang="en-US" sz="2900" b="1" dirty="0" smtClean="0">
                <a:ea typeface="Cambria Math" pitchFamily="18" charset="0"/>
              </a:rPr>
              <a:t> </a:t>
            </a:r>
            <a:r>
              <a:rPr lang="en-US" sz="2900" dirty="0" smtClean="0">
                <a:latin typeface="Cambria Math" pitchFamily="18" charset="0"/>
                <a:ea typeface="Cambria Math" pitchFamily="18" charset="0"/>
              </a:rPr>
              <a:t>11).</a:t>
            </a:r>
          </a:p>
          <a:p>
            <a:pPr marL="731520" lvl="3" indent="-457200">
              <a:buSzPct val="95000"/>
              <a:buNone/>
            </a:pPr>
            <a:r>
              <a:rPr lang="en-US" sz="2900" dirty="0" smtClean="0">
                <a:latin typeface="Cambria Math" pitchFamily="18" charset="0"/>
                <a:ea typeface="Cambria Math" pitchFamily="18" charset="0"/>
              </a:rPr>
              <a:t>                </a:t>
            </a:r>
            <a:r>
              <a:rPr lang="en-US" sz="2900" i="1" dirty="0" smtClean="0"/>
              <a:t>X</a:t>
            </a:r>
            <a:r>
              <a:rPr lang="en-US" sz="2900" baseline="-25000" dirty="0" smtClean="0">
                <a:latin typeface="Cambria Math" pitchFamily="18" charset="0"/>
                <a:ea typeface="Cambria Math" pitchFamily="18" charset="0"/>
              </a:rPr>
              <a:t>10</a:t>
            </a:r>
            <a:r>
              <a:rPr lang="en-US" sz="2900" dirty="0" smtClean="0">
                <a:latin typeface="Cambria Math" pitchFamily="18" charset="0"/>
                <a:ea typeface="Cambria Math" pitchFamily="18" charset="0"/>
              </a:rPr>
              <a:t> </a:t>
            </a:r>
            <a:r>
              <a:rPr lang="en-US" sz="2900" i="1" baseline="-25000" dirty="0" smtClean="0">
                <a:latin typeface="Cambria Math" pitchFamily="18" charset="0"/>
                <a:ea typeface="Cambria Math" pitchFamily="18" charset="0"/>
              </a:rPr>
              <a:t> </a:t>
            </a:r>
            <a:r>
              <a:rPr lang="en-US" sz="2900" dirty="0" smtClean="0">
                <a:latin typeface="Cambria Math"/>
                <a:ea typeface="Cambria Math"/>
              </a:rPr>
              <a:t>≡  0 +</a:t>
            </a:r>
            <a:r>
              <a:rPr lang="en-US" sz="2900" dirty="0" smtClean="0">
                <a:latin typeface="Cambria Math" pitchFamily="18" charset="0"/>
                <a:ea typeface="Cambria Math" pitchFamily="18" charset="0"/>
              </a:rPr>
              <a:t> 0</a:t>
            </a:r>
            <a:r>
              <a:rPr lang="en-US" sz="2900" dirty="0" smtClean="0">
                <a:latin typeface="Cambria Math"/>
                <a:ea typeface="Cambria Math"/>
              </a:rPr>
              <a:t> + </a:t>
            </a:r>
            <a:r>
              <a:rPr lang="en-US" sz="2900" dirty="0" smtClean="0">
                <a:latin typeface="Cambria Math" pitchFamily="18" charset="0"/>
                <a:ea typeface="Cambria Math" pitchFamily="18" charset="0"/>
              </a:rPr>
              <a:t>21</a:t>
            </a:r>
            <a:r>
              <a:rPr lang="en-US" sz="2900" dirty="0" smtClean="0">
                <a:latin typeface="Cambria Math"/>
                <a:ea typeface="Cambria Math"/>
              </a:rPr>
              <a:t> +  </a:t>
            </a:r>
            <a:r>
              <a:rPr lang="en-US" sz="2900" dirty="0" smtClean="0">
                <a:latin typeface="Cambria Math" pitchFamily="18" charset="0"/>
                <a:ea typeface="Cambria Math" pitchFamily="18" charset="0"/>
              </a:rPr>
              <a:t>8</a:t>
            </a:r>
            <a:r>
              <a:rPr lang="en-US" sz="2900" dirty="0" smtClean="0">
                <a:latin typeface="Cambria Math"/>
                <a:ea typeface="Cambria Math"/>
              </a:rPr>
              <a:t> + </a:t>
            </a:r>
            <a:r>
              <a:rPr lang="en-US" sz="2900" dirty="0" smtClean="0">
                <a:latin typeface="Cambria Math" pitchFamily="18" charset="0"/>
                <a:ea typeface="Cambria Math" pitchFamily="18" charset="0"/>
              </a:rPr>
              <a:t> 40</a:t>
            </a:r>
            <a:r>
              <a:rPr lang="en-US" sz="2900" dirty="0" smtClean="0">
                <a:latin typeface="Cambria Math"/>
                <a:ea typeface="Cambria Math"/>
              </a:rPr>
              <a:t> + </a:t>
            </a:r>
            <a:r>
              <a:rPr lang="en-US" sz="2900" dirty="0" smtClean="0">
                <a:latin typeface="Cambria Math" pitchFamily="18" charset="0"/>
                <a:ea typeface="Cambria Math" pitchFamily="18" charset="0"/>
              </a:rPr>
              <a:t> </a:t>
            </a:r>
            <a:r>
              <a:rPr lang="en-US" sz="2900" dirty="0" smtClean="0">
                <a:latin typeface="Cambria Math"/>
                <a:ea typeface="Cambria Math"/>
              </a:rPr>
              <a:t>48 +  0 + 0 + </a:t>
            </a:r>
            <a:r>
              <a:rPr lang="en-US" sz="2900" dirty="0" smtClean="0">
                <a:latin typeface="Cambria Math" pitchFamily="18" charset="0"/>
                <a:ea typeface="Cambria Math" pitchFamily="18" charset="0"/>
              </a:rPr>
              <a:t>72 (</a:t>
            </a:r>
            <a:r>
              <a:rPr lang="en-US" sz="2900" dirty="0" smtClean="0">
                <a:ea typeface="Cambria Math" pitchFamily="18" charset="0"/>
              </a:rPr>
              <a:t>mod</a:t>
            </a:r>
            <a:r>
              <a:rPr lang="en-US" sz="2900" b="1" dirty="0" smtClean="0">
                <a:ea typeface="Cambria Math" pitchFamily="18" charset="0"/>
              </a:rPr>
              <a:t> </a:t>
            </a:r>
            <a:r>
              <a:rPr lang="en-US" sz="2900" dirty="0" smtClean="0">
                <a:latin typeface="Cambria Math" pitchFamily="18" charset="0"/>
                <a:ea typeface="Cambria Math" pitchFamily="18" charset="0"/>
              </a:rPr>
              <a:t>11). </a:t>
            </a:r>
          </a:p>
          <a:p>
            <a:pPr marL="731520" lvl="3" indent="-457200">
              <a:buSzPct val="95000"/>
              <a:buNone/>
            </a:pPr>
            <a:r>
              <a:rPr lang="en-US" sz="2900" i="1" dirty="0" smtClean="0"/>
              <a:t>               X</a:t>
            </a:r>
            <a:r>
              <a:rPr lang="en-US" sz="2900" baseline="-25000" dirty="0" smtClean="0">
                <a:latin typeface="Cambria Math" pitchFamily="18" charset="0"/>
                <a:ea typeface="Cambria Math" pitchFamily="18" charset="0"/>
              </a:rPr>
              <a:t>10</a:t>
            </a:r>
            <a:r>
              <a:rPr lang="en-US" sz="2900" dirty="0" smtClean="0">
                <a:latin typeface="Cambria Math" pitchFamily="18" charset="0"/>
                <a:ea typeface="Cambria Math" pitchFamily="18" charset="0"/>
              </a:rPr>
              <a:t> </a:t>
            </a:r>
            <a:r>
              <a:rPr lang="en-US" sz="2900" i="1" baseline="-25000" dirty="0" smtClean="0">
                <a:latin typeface="Cambria Math" pitchFamily="18" charset="0"/>
                <a:ea typeface="Cambria Math" pitchFamily="18" charset="0"/>
              </a:rPr>
              <a:t> </a:t>
            </a:r>
            <a:r>
              <a:rPr lang="en-US" sz="2900" dirty="0" smtClean="0">
                <a:latin typeface="Cambria Math"/>
                <a:ea typeface="Cambria Math"/>
              </a:rPr>
              <a:t>≡  189 ≡  2</a:t>
            </a:r>
            <a:r>
              <a:rPr lang="en-US" sz="2900" dirty="0" smtClean="0">
                <a:latin typeface="Cambria Math" pitchFamily="18" charset="0"/>
                <a:ea typeface="Cambria Math" pitchFamily="18" charset="0"/>
              </a:rPr>
              <a:t>  (</a:t>
            </a:r>
            <a:r>
              <a:rPr lang="en-US" sz="2900" dirty="0" smtClean="0">
                <a:ea typeface="Cambria Math" pitchFamily="18" charset="0"/>
              </a:rPr>
              <a:t>mod</a:t>
            </a:r>
            <a:r>
              <a:rPr lang="en-US" sz="2900" b="1" dirty="0" smtClean="0">
                <a:ea typeface="Cambria Math" pitchFamily="18" charset="0"/>
              </a:rPr>
              <a:t> </a:t>
            </a:r>
            <a:r>
              <a:rPr lang="en-US" sz="2900" dirty="0" smtClean="0">
                <a:latin typeface="Cambria Math" pitchFamily="18" charset="0"/>
                <a:ea typeface="Cambria Math" pitchFamily="18" charset="0"/>
              </a:rPr>
              <a:t>11).  Hence, </a:t>
            </a:r>
            <a:r>
              <a:rPr lang="en-US" sz="2900" i="1" dirty="0" smtClean="0"/>
              <a:t>X</a:t>
            </a:r>
            <a:r>
              <a:rPr lang="en-US" sz="2900" baseline="-25000" dirty="0" smtClean="0">
                <a:latin typeface="Cambria Math" pitchFamily="18" charset="0"/>
                <a:ea typeface="Cambria Math" pitchFamily="18" charset="0"/>
              </a:rPr>
              <a:t>10</a:t>
            </a:r>
            <a:r>
              <a:rPr lang="en-US" sz="2900" dirty="0" smtClean="0">
                <a:latin typeface="Cambria Math" pitchFamily="18" charset="0"/>
                <a:ea typeface="Cambria Math" pitchFamily="18" charset="0"/>
              </a:rPr>
              <a:t> </a:t>
            </a:r>
            <a:r>
              <a:rPr lang="en-US" sz="2900" i="1" baseline="-25000" dirty="0" smtClean="0">
                <a:latin typeface="Cambria Math" pitchFamily="18" charset="0"/>
                <a:ea typeface="Cambria Math" pitchFamily="18" charset="0"/>
              </a:rPr>
              <a:t> </a:t>
            </a:r>
            <a:r>
              <a:rPr lang="en-US" sz="2900" dirty="0" smtClean="0">
                <a:latin typeface="Cambria Math"/>
                <a:ea typeface="Cambria Math"/>
              </a:rPr>
              <a:t>= 2.</a:t>
            </a:r>
            <a:endParaRPr lang="en-US" sz="2900" dirty="0" smtClean="0">
              <a:latin typeface="Cambria Math" pitchFamily="18" charset="0"/>
              <a:ea typeface="Cambria Math" pitchFamily="18" charset="0"/>
            </a:endParaRPr>
          </a:p>
          <a:p>
            <a:pPr marL="788670" lvl="3" indent="-514350">
              <a:buClr>
                <a:schemeClr val="tx2"/>
              </a:buClr>
              <a:buSzPct val="95000"/>
              <a:buNone/>
            </a:pPr>
            <a:r>
              <a:rPr lang="en-US" sz="2900" dirty="0" smtClean="0">
                <a:solidFill>
                  <a:schemeClr val="accent1"/>
                </a:solidFill>
                <a:latin typeface="Cambria Math"/>
                <a:ea typeface="Cambria Math"/>
              </a:rPr>
              <a:t>   b.          </a:t>
            </a:r>
            <a:r>
              <a:rPr lang="en-US" sz="2900" dirty="0" smtClean="0">
                <a:latin typeface="Cambria Math"/>
                <a:ea typeface="Cambria Math"/>
              </a:rPr>
              <a:t>1∙0 +</a:t>
            </a:r>
            <a:r>
              <a:rPr lang="en-US" sz="2900" dirty="0" smtClean="0">
                <a:latin typeface="Cambria Math" pitchFamily="18" charset="0"/>
                <a:ea typeface="Cambria Math" pitchFamily="18" charset="0"/>
              </a:rPr>
              <a:t> 2</a:t>
            </a:r>
            <a:r>
              <a:rPr lang="en-US" sz="2900" dirty="0" smtClean="0">
                <a:latin typeface="Cambria Math"/>
                <a:ea typeface="Cambria Math"/>
              </a:rPr>
              <a:t>∙8 + </a:t>
            </a:r>
            <a:r>
              <a:rPr lang="en-US" sz="2900" dirty="0" smtClean="0">
                <a:latin typeface="Cambria Math" pitchFamily="18" charset="0"/>
                <a:ea typeface="Cambria Math" pitchFamily="18" charset="0"/>
              </a:rPr>
              <a:t>3</a:t>
            </a:r>
            <a:r>
              <a:rPr lang="en-US" sz="2900" dirty="0" smtClean="0">
                <a:latin typeface="Cambria Math"/>
                <a:ea typeface="Cambria Math"/>
              </a:rPr>
              <a:t>∙4 +  </a:t>
            </a:r>
            <a:r>
              <a:rPr lang="en-US" sz="2900" dirty="0" smtClean="0">
                <a:latin typeface="Cambria Math" pitchFamily="18" charset="0"/>
                <a:ea typeface="Cambria Math" pitchFamily="18" charset="0"/>
              </a:rPr>
              <a:t>4</a:t>
            </a:r>
            <a:r>
              <a:rPr lang="en-US" sz="2900" dirty="0" smtClean="0">
                <a:latin typeface="Cambria Math"/>
                <a:ea typeface="Cambria Math"/>
              </a:rPr>
              <a:t>∙9 + </a:t>
            </a:r>
            <a:r>
              <a:rPr lang="en-US" sz="2900" dirty="0" smtClean="0">
                <a:latin typeface="Cambria Math" pitchFamily="18" charset="0"/>
                <a:ea typeface="Cambria Math" pitchFamily="18" charset="0"/>
              </a:rPr>
              <a:t> 5</a:t>
            </a:r>
            <a:r>
              <a:rPr lang="en-US" sz="2900" dirty="0" smtClean="0">
                <a:latin typeface="Cambria Math"/>
                <a:ea typeface="Cambria Math"/>
              </a:rPr>
              <a:t>∙3 + </a:t>
            </a:r>
            <a:r>
              <a:rPr lang="en-US" sz="2900" dirty="0" smtClean="0">
                <a:latin typeface="Cambria Math" pitchFamily="18" charset="0"/>
                <a:ea typeface="Cambria Math" pitchFamily="18" charset="0"/>
              </a:rPr>
              <a:t> 6</a:t>
            </a:r>
            <a:r>
              <a:rPr lang="en-US" sz="2900" dirty="0" smtClean="0">
                <a:latin typeface="Cambria Math"/>
                <a:ea typeface="Cambria Math"/>
              </a:rPr>
              <a:t>∙0 + </a:t>
            </a:r>
            <a:r>
              <a:rPr lang="en-US" sz="2900" dirty="0" smtClean="0">
                <a:latin typeface="Cambria Math" pitchFamily="18" charset="0"/>
                <a:ea typeface="Cambria Math" pitchFamily="18" charset="0"/>
              </a:rPr>
              <a:t>7</a:t>
            </a:r>
            <a:r>
              <a:rPr lang="en-US" sz="2900" dirty="0" smtClean="0">
                <a:latin typeface="Cambria Math"/>
                <a:ea typeface="Cambria Math"/>
              </a:rPr>
              <a:t>∙ 1 + </a:t>
            </a:r>
            <a:r>
              <a:rPr lang="en-US" sz="2900" dirty="0" smtClean="0">
                <a:latin typeface="Cambria Math" pitchFamily="18" charset="0"/>
                <a:ea typeface="Cambria Math" pitchFamily="18" charset="0"/>
              </a:rPr>
              <a:t>8</a:t>
            </a:r>
            <a:r>
              <a:rPr lang="en-US" sz="2900" dirty="0" smtClean="0">
                <a:latin typeface="Cambria Math"/>
                <a:ea typeface="Cambria Math"/>
              </a:rPr>
              <a:t>∙4 + </a:t>
            </a:r>
            <a:r>
              <a:rPr lang="en-US" sz="2900" dirty="0" smtClean="0">
                <a:latin typeface="Cambria Math" pitchFamily="18" charset="0"/>
                <a:ea typeface="Cambria Math" pitchFamily="18" charset="0"/>
              </a:rPr>
              <a:t>9</a:t>
            </a:r>
            <a:r>
              <a:rPr lang="en-US" sz="2900" dirty="0" smtClean="0">
                <a:latin typeface="Cambria Math"/>
                <a:ea typeface="Cambria Math"/>
              </a:rPr>
              <a:t>∙9 +</a:t>
            </a:r>
            <a:r>
              <a:rPr lang="en-US" sz="2900" dirty="0" smtClean="0">
                <a:latin typeface="Cambria Math" pitchFamily="18" charset="0"/>
                <a:ea typeface="Cambria Math" pitchFamily="18" charset="0"/>
              </a:rPr>
              <a:t> 10</a:t>
            </a:r>
            <a:r>
              <a:rPr lang="en-US" sz="2900" dirty="0" smtClean="0">
                <a:latin typeface="Cambria Math"/>
                <a:ea typeface="Cambria Math"/>
              </a:rPr>
              <a:t>∙10 </a:t>
            </a:r>
            <a:r>
              <a:rPr lang="en-US" sz="2900" dirty="0" smtClean="0">
                <a:latin typeface="Cambria Math" pitchFamily="18" charset="0"/>
                <a:ea typeface="Cambria Math" pitchFamily="18" charset="0"/>
              </a:rPr>
              <a:t> =</a:t>
            </a:r>
          </a:p>
          <a:p>
            <a:pPr marL="731520" lvl="3" indent="-457200">
              <a:buSzPct val="95000"/>
              <a:buNone/>
            </a:pPr>
            <a:r>
              <a:rPr lang="en-US" sz="2900" dirty="0" smtClean="0">
                <a:latin typeface="Cambria Math" pitchFamily="18" charset="0"/>
                <a:ea typeface="Cambria Math" pitchFamily="18" charset="0"/>
              </a:rPr>
              <a:t>                          </a:t>
            </a:r>
            <a:r>
              <a:rPr lang="en-US" sz="2900" dirty="0" smtClean="0">
                <a:latin typeface="Cambria Math"/>
                <a:ea typeface="Cambria Math"/>
              </a:rPr>
              <a:t>0 +</a:t>
            </a:r>
            <a:r>
              <a:rPr lang="en-US" sz="2900" dirty="0" smtClean="0">
                <a:latin typeface="Cambria Math" pitchFamily="18" charset="0"/>
                <a:ea typeface="Cambria Math" pitchFamily="18" charset="0"/>
              </a:rPr>
              <a:t> 16</a:t>
            </a:r>
            <a:r>
              <a:rPr lang="en-US" sz="2900" dirty="0" smtClean="0">
                <a:latin typeface="Cambria Math"/>
                <a:ea typeface="Cambria Math"/>
              </a:rPr>
              <a:t> + </a:t>
            </a:r>
            <a:r>
              <a:rPr lang="en-US" sz="2900" dirty="0" smtClean="0">
                <a:latin typeface="Cambria Math" pitchFamily="18" charset="0"/>
                <a:ea typeface="Cambria Math" pitchFamily="18" charset="0"/>
              </a:rPr>
              <a:t>12</a:t>
            </a:r>
            <a:r>
              <a:rPr lang="en-US" sz="2900" dirty="0" smtClean="0">
                <a:latin typeface="Cambria Math"/>
                <a:ea typeface="Cambria Math"/>
              </a:rPr>
              <a:t> +  </a:t>
            </a:r>
            <a:r>
              <a:rPr lang="en-US" sz="2900" dirty="0" smtClean="0">
                <a:latin typeface="Cambria Math" pitchFamily="18" charset="0"/>
                <a:ea typeface="Cambria Math" pitchFamily="18" charset="0"/>
              </a:rPr>
              <a:t>36</a:t>
            </a:r>
            <a:r>
              <a:rPr lang="en-US" sz="2900" dirty="0" smtClean="0">
                <a:latin typeface="Cambria Math"/>
                <a:ea typeface="Cambria Math"/>
              </a:rPr>
              <a:t> + </a:t>
            </a:r>
            <a:r>
              <a:rPr lang="en-US" sz="2900" dirty="0" smtClean="0">
                <a:latin typeface="Cambria Math" pitchFamily="18" charset="0"/>
                <a:ea typeface="Cambria Math" pitchFamily="18" charset="0"/>
              </a:rPr>
              <a:t> 15</a:t>
            </a:r>
            <a:r>
              <a:rPr lang="en-US" sz="2900" dirty="0" smtClean="0">
                <a:latin typeface="Cambria Math"/>
                <a:ea typeface="Cambria Math"/>
              </a:rPr>
              <a:t> + </a:t>
            </a:r>
            <a:r>
              <a:rPr lang="en-US" sz="2900" dirty="0" smtClean="0">
                <a:latin typeface="Cambria Math" pitchFamily="18" charset="0"/>
                <a:ea typeface="Cambria Math" pitchFamily="18" charset="0"/>
              </a:rPr>
              <a:t> </a:t>
            </a:r>
            <a:r>
              <a:rPr lang="en-US" sz="2900" dirty="0" smtClean="0">
                <a:latin typeface="Cambria Math"/>
                <a:ea typeface="Cambria Math"/>
              </a:rPr>
              <a:t>0 + </a:t>
            </a:r>
            <a:r>
              <a:rPr lang="en-US" sz="2900" dirty="0" smtClean="0">
                <a:latin typeface="Cambria Math" pitchFamily="18" charset="0"/>
                <a:ea typeface="Cambria Math" pitchFamily="18" charset="0"/>
              </a:rPr>
              <a:t>7</a:t>
            </a:r>
            <a:r>
              <a:rPr lang="en-US" sz="2900" dirty="0" smtClean="0">
                <a:latin typeface="Cambria Math"/>
                <a:ea typeface="Cambria Math"/>
              </a:rPr>
              <a:t> + </a:t>
            </a:r>
            <a:r>
              <a:rPr lang="en-US" sz="2900" dirty="0" smtClean="0">
                <a:latin typeface="Cambria Math" pitchFamily="18" charset="0"/>
                <a:ea typeface="Cambria Math" pitchFamily="18" charset="0"/>
              </a:rPr>
              <a:t>32</a:t>
            </a:r>
            <a:r>
              <a:rPr lang="en-US" sz="2900" dirty="0" smtClean="0">
                <a:latin typeface="Cambria Math"/>
                <a:ea typeface="Cambria Math"/>
              </a:rPr>
              <a:t> + </a:t>
            </a:r>
            <a:r>
              <a:rPr lang="en-US" sz="2900" dirty="0" smtClean="0">
                <a:latin typeface="Cambria Math" pitchFamily="18" charset="0"/>
                <a:ea typeface="Cambria Math" pitchFamily="18" charset="0"/>
              </a:rPr>
              <a:t>81</a:t>
            </a:r>
            <a:r>
              <a:rPr lang="en-US" sz="2900" dirty="0" smtClean="0">
                <a:latin typeface="Cambria Math"/>
                <a:ea typeface="Cambria Math"/>
              </a:rPr>
              <a:t> +</a:t>
            </a:r>
            <a:r>
              <a:rPr lang="en-US" sz="2900" dirty="0" smtClean="0">
                <a:latin typeface="Cambria Math" pitchFamily="18" charset="0"/>
                <a:ea typeface="Cambria Math" pitchFamily="18" charset="0"/>
              </a:rPr>
              <a:t> 100</a:t>
            </a:r>
            <a:r>
              <a:rPr lang="en-US" sz="2900" dirty="0" smtClean="0">
                <a:latin typeface="Cambria Math"/>
                <a:ea typeface="Cambria Math"/>
              </a:rPr>
              <a:t> </a:t>
            </a:r>
            <a:r>
              <a:rPr lang="en-US" sz="2900" dirty="0" smtClean="0">
                <a:latin typeface="Cambria Math" pitchFamily="18" charset="0"/>
                <a:ea typeface="Cambria Math" pitchFamily="18" charset="0"/>
              </a:rPr>
              <a:t> = 299 </a:t>
            </a:r>
            <a:r>
              <a:rPr lang="en-US" sz="2900" dirty="0" smtClean="0">
                <a:latin typeface="Cambria Math"/>
                <a:ea typeface="Cambria Math"/>
              </a:rPr>
              <a:t>≡ 2 ≢</a:t>
            </a:r>
            <a:r>
              <a:rPr lang="en-US" sz="2900" dirty="0" smtClean="0">
                <a:latin typeface="Cambria Math" pitchFamily="18" charset="0"/>
                <a:ea typeface="Cambria Math" pitchFamily="18" charset="0"/>
              </a:rPr>
              <a:t>  0 (</a:t>
            </a:r>
            <a:r>
              <a:rPr lang="en-US" sz="2900" dirty="0" smtClean="0">
                <a:ea typeface="Cambria Math" pitchFamily="18" charset="0"/>
              </a:rPr>
              <a:t>mod</a:t>
            </a:r>
            <a:r>
              <a:rPr lang="en-US" sz="2900" b="1" dirty="0" smtClean="0">
                <a:ea typeface="Cambria Math" pitchFamily="18" charset="0"/>
              </a:rPr>
              <a:t> </a:t>
            </a:r>
            <a:r>
              <a:rPr lang="en-US" sz="2900" dirty="0" smtClean="0">
                <a:latin typeface="Cambria Math" pitchFamily="18" charset="0"/>
                <a:ea typeface="Cambria Math" pitchFamily="18" charset="0"/>
              </a:rPr>
              <a:t>11) </a:t>
            </a:r>
          </a:p>
          <a:p>
            <a:pPr marL="731520" lvl="3" indent="-457200">
              <a:buSzPct val="95000"/>
              <a:buNone/>
            </a:pPr>
            <a:r>
              <a:rPr lang="en-US" sz="2900" dirty="0" smtClean="0">
                <a:latin typeface="Cambria Math" pitchFamily="18" charset="0"/>
                <a:ea typeface="Cambria Math" pitchFamily="18" charset="0"/>
              </a:rPr>
              <a:t>                 Hence, 084930149X  is not a valid ISBN-10.</a:t>
            </a:r>
          </a:p>
          <a:p>
            <a:pPr marL="731520" lvl="3" indent="-457200">
              <a:buSzPct val="95000"/>
              <a:buNone/>
            </a:pPr>
            <a:endParaRPr lang="en-US" sz="2900" dirty="0" smtClean="0">
              <a:latin typeface="Cambria Math" pitchFamily="18" charset="0"/>
              <a:ea typeface="Cambria Math" pitchFamily="18" charset="0"/>
            </a:endParaRPr>
          </a:p>
          <a:p>
            <a:pPr marL="457200" lvl="2" indent="-457200">
              <a:buSzPct val="95000"/>
            </a:pPr>
            <a:r>
              <a:rPr lang="en-US" sz="3500" dirty="0" smtClean="0"/>
              <a:t>A </a:t>
            </a:r>
            <a:r>
              <a:rPr lang="en-US" sz="3500" i="1" dirty="0" smtClean="0"/>
              <a:t>single error</a:t>
            </a:r>
            <a:r>
              <a:rPr lang="en-US" sz="3500" dirty="0" smtClean="0"/>
              <a:t> is an error in one digit of an identification number and  a </a:t>
            </a:r>
            <a:r>
              <a:rPr lang="en-US" sz="3500" i="1" dirty="0" smtClean="0"/>
              <a:t>transposition error</a:t>
            </a:r>
            <a:r>
              <a:rPr lang="en-US" sz="3500" dirty="0" smtClean="0"/>
              <a:t> is the  accidental interchanging of two digits.  Both of these kinds of errors can be detected by the check digit for  ISBN-</a:t>
            </a:r>
            <a:r>
              <a:rPr lang="en-US" sz="3500" dirty="0" smtClean="0">
                <a:latin typeface="Cambria Math" pitchFamily="18" charset="0"/>
                <a:ea typeface="Cambria Math" pitchFamily="18" charset="0"/>
              </a:rPr>
              <a:t>10</a:t>
            </a:r>
            <a:r>
              <a:rPr lang="en-US" sz="3500" dirty="0" smtClean="0"/>
              <a:t>. (</a:t>
            </a:r>
            <a:r>
              <a:rPr lang="en-US" sz="3500" i="1" dirty="0" smtClean="0"/>
              <a:t>see text for more details</a:t>
            </a:r>
            <a:r>
              <a:rPr lang="en-US" sz="3500" dirty="0" smtClean="0"/>
              <a:t>)</a:t>
            </a:r>
            <a:endParaRPr lang="en-US" sz="3500" dirty="0" smtClean="0">
              <a:latin typeface="Cambria Math" pitchFamily="18" charset="0"/>
              <a:ea typeface="Cambria Math" pitchFamily="18" charset="0"/>
            </a:endParaRPr>
          </a:p>
          <a:p>
            <a:pPr marL="731520" lvl="3" indent="-457200">
              <a:buSzPct val="95000"/>
              <a:buFont typeface="+mj-lt"/>
              <a:buAutoNum type="alphaLcParenR"/>
            </a:pPr>
            <a:endParaRPr lang="en-US" sz="3500" dirty="0" smtClean="0"/>
          </a:p>
          <a:p>
            <a:endParaRPr lang="en-US" sz="3500" i="1" dirty="0"/>
          </a:p>
        </p:txBody>
      </p:sp>
      <p:pic>
        <p:nvPicPr>
          <p:cNvPr id="11" name="Picture 10" descr="addin_tmp.png"/>
          <p:cNvPicPr>
            <a:picLocks noChangeAspect="1"/>
          </p:cNvPicPr>
          <p:nvPr>
            <p:custDataLst>
              <p:tags r:id="rId1"/>
            </p:custDataLst>
          </p:nvPr>
        </p:nvPicPr>
        <p:blipFill>
          <a:blip r:embed="rId4" cstate="print"/>
          <a:stretch>
            <a:fillRect/>
          </a:stretch>
        </p:blipFill>
        <p:spPr>
          <a:xfrm>
            <a:off x="1143001" y="2590801"/>
            <a:ext cx="1659255" cy="479203"/>
          </a:xfrm>
          <a:prstGeom prst="rect">
            <a:avLst/>
          </a:prstGeom>
        </p:spPr>
      </p:pic>
      <p:pic>
        <p:nvPicPr>
          <p:cNvPr id="14" name="Picture 13" descr="addin_tmp.png"/>
          <p:cNvPicPr>
            <a:picLocks noChangeAspect="1"/>
          </p:cNvPicPr>
          <p:nvPr>
            <p:custDataLst>
              <p:tags r:id="rId2"/>
            </p:custDataLst>
          </p:nvPr>
        </p:nvPicPr>
        <p:blipFill>
          <a:blip r:embed="rId5" cstate="print"/>
          <a:stretch>
            <a:fillRect/>
          </a:stretch>
        </p:blipFill>
        <p:spPr>
          <a:xfrm>
            <a:off x="6400800" y="3048001"/>
            <a:ext cx="1271968" cy="405479"/>
          </a:xfrm>
          <a:prstGeom prst="rect">
            <a:avLst/>
          </a:prstGeom>
        </p:spPr>
      </p:pic>
      <p:sp>
        <p:nvSpPr>
          <p:cNvPr id="13" name="TextBox 12"/>
          <p:cNvSpPr txBox="1"/>
          <p:nvPr/>
        </p:nvSpPr>
        <p:spPr>
          <a:xfrm>
            <a:off x="6858000" y="4114800"/>
            <a:ext cx="1066800" cy="738664"/>
          </a:xfrm>
          <a:prstGeom prst="rect">
            <a:avLst/>
          </a:prstGeom>
          <a:noFill/>
          <a:ln>
            <a:solidFill>
              <a:schemeClr val="accent1"/>
            </a:solidFill>
          </a:ln>
        </p:spPr>
        <p:txBody>
          <a:bodyPr wrap="square" rtlCol="0">
            <a:spAutoFit/>
          </a:bodyPr>
          <a:lstStyle/>
          <a:p>
            <a:r>
              <a:rPr lang="en-US" sz="1400" dirty="0" smtClean="0"/>
              <a:t>X is used for the digit </a:t>
            </a:r>
            <a:r>
              <a:rPr lang="en-US" sz="1400" dirty="0" smtClean="0">
                <a:latin typeface="Cambria Math" pitchFamily="18" charset="0"/>
                <a:ea typeface="Cambria Math" pitchFamily="18" charset="0"/>
              </a:rPr>
              <a:t>10</a:t>
            </a:r>
            <a:r>
              <a:rPr lang="en-US" sz="1400" dirty="0" smtClean="0"/>
              <a:t>.</a:t>
            </a:r>
            <a:endParaRPr lang="en-US" sz="14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Cryptography</a:t>
            </a:r>
            <a:endParaRPr lang="en-US" dirty="0"/>
          </a:p>
        </p:txBody>
      </p:sp>
      <p:sp>
        <p:nvSpPr>
          <p:cNvPr id="3" name="Subtitle 2"/>
          <p:cNvSpPr>
            <a:spLocks noGrp="1"/>
          </p:cNvSpPr>
          <p:nvPr>
            <p:ph type="subTitle" idx="1"/>
          </p:nvPr>
        </p:nvSpPr>
        <p:spPr/>
        <p:txBody>
          <a:bodyPr/>
          <a:lstStyle/>
          <a:p>
            <a:r>
              <a:rPr lang="en-US" dirty="0" smtClean="0"/>
              <a:t>Section 4.6</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Section Summary</a:t>
            </a:r>
            <a:endParaRPr lang="en-US" dirty="0"/>
          </a:p>
        </p:txBody>
      </p:sp>
      <p:sp>
        <p:nvSpPr>
          <p:cNvPr id="3" name="Content Placeholder 2"/>
          <p:cNvSpPr>
            <a:spLocks noGrp="1"/>
          </p:cNvSpPr>
          <p:nvPr>
            <p:ph idx="1"/>
          </p:nvPr>
        </p:nvSpPr>
        <p:spPr/>
        <p:txBody>
          <a:bodyPr>
            <a:normAutofit/>
          </a:bodyPr>
          <a:lstStyle/>
          <a:p>
            <a:pPr>
              <a:buNone/>
            </a:pPr>
            <a:endParaRPr lang="en-US" dirty="0" smtClean="0"/>
          </a:p>
          <a:p>
            <a:r>
              <a:rPr lang="en-US" dirty="0" smtClean="0"/>
              <a:t>Classical Cryptography</a:t>
            </a:r>
          </a:p>
          <a:p>
            <a:r>
              <a:rPr lang="en-US" dirty="0" smtClean="0"/>
              <a:t>Cryptosystems</a:t>
            </a:r>
          </a:p>
          <a:p>
            <a:r>
              <a:rPr lang="en-US" dirty="0" smtClean="0"/>
              <a:t>Public Key Cryptography</a:t>
            </a:r>
          </a:p>
          <a:p>
            <a:r>
              <a:rPr lang="en-US" dirty="0" smtClean="0"/>
              <a:t>RSA Cryptosystem</a:t>
            </a:r>
          </a:p>
          <a:p>
            <a:r>
              <a:rPr lang="en-US" dirty="0" err="1" smtClean="0"/>
              <a:t>Crytographic</a:t>
            </a:r>
            <a:r>
              <a:rPr lang="en-US" dirty="0" smtClean="0"/>
              <a:t> Protocols</a:t>
            </a:r>
          </a:p>
          <a:p>
            <a:r>
              <a:rPr lang="en-US" dirty="0" smtClean="0"/>
              <a:t>Primitive Roots and Discrete Logarithms</a:t>
            </a:r>
          </a:p>
          <a:p>
            <a:pPr>
              <a:buNone/>
            </a:pPr>
            <a:endParaRPr lang="en-US" dirty="0" smtClean="0"/>
          </a:p>
          <a:p>
            <a:pPr lvl="1">
              <a:buNone/>
            </a:pPr>
            <a:endParaRPr lang="en-US" dirty="0" smtClean="0"/>
          </a:p>
          <a:p>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Caesar Cipher</a:t>
            </a:r>
            <a:endParaRPr lang="en-US" dirty="0"/>
          </a:p>
        </p:txBody>
      </p:sp>
      <p:sp>
        <p:nvSpPr>
          <p:cNvPr id="3" name="Content Placeholder 2"/>
          <p:cNvSpPr>
            <a:spLocks noGrp="1"/>
          </p:cNvSpPr>
          <p:nvPr>
            <p:ph idx="1"/>
          </p:nvPr>
        </p:nvSpPr>
        <p:spPr/>
        <p:txBody>
          <a:bodyPr>
            <a:normAutofit fontScale="70000" lnSpcReduction="20000"/>
          </a:bodyPr>
          <a:lstStyle/>
          <a:p>
            <a:pPr indent="0">
              <a:buNone/>
            </a:pPr>
            <a:r>
              <a:rPr lang="en-US" dirty="0" smtClean="0"/>
              <a:t>Julius Caesar created secret messages by shifting each letter three letters forward in the alphabet (sending the last three letters to the first three letters.) For example, the letter B is replaced by E and the letter X is replaced by A. This process of making a message secret is an example of </a:t>
            </a:r>
            <a:r>
              <a:rPr lang="en-US" i="1" dirty="0" smtClean="0"/>
              <a:t>encryption</a:t>
            </a:r>
            <a:r>
              <a:rPr lang="en-US" dirty="0" smtClean="0"/>
              <a:t>.</a:t>
            </a:r>
          </a:p>
          <a:p>
            <a:pPr>
              <a:buNone/>
            </a:pPr>
            <a:r>
              <a:rPr lang="en-US" dirty="0" smtClean="0"/>
              <a:t>     Here is how the encryption process works:</a:t>
            </a:r>
          </a:p>
          <a:p>
            <a:pPr lvl="1"/>
            <a:r>
              <a:rPr lang="en-US" dirty="0" smtClean="0"/>
              <a:t>Replace each letter by an integer from </a:t>
            </a:r>
            <a:r>
              <a:rPr lang="en-US" b="1" dirty="0" smtClean="0"/>
              <a:t>Z</a:t>
            </a:r>
            <a:r>
              <a:rPr lang="en-US" baseline="-25000" dirty="0" smtClean="0">
                <a:latin typeface="Cambria Math" pitchFamily="18" charset="0"/>
                <a:ea typeface="Cambria Math" pitchFamily="18" charset="0"/>
              </a:rPr>
              <a:t>26</a:t>
            </a:r>
            <a:r>
              <a:rPr lang="en-US" dirty="0" smtClean="0"/>
              <a:t>, that is an integer from </a:t>
            </a:r>
            <a:r>
              <a:rPr lang="en-US" dirty="0" smtClean="0">
                <a:latin typeface="Cambria Math" pitchFamily="18" charset="0"/>
                <a:ea typeface="Cambria Math" pitchFamily="18" charset="0"/>
              </a:rPr>
              <a:t>0 </a:t>
            </a:r>
            <a:r>
              <a:rPr lang="en-US" dirty="0" smtClean="0"/>
              <a:t>to </a:t>
            </a:r>
            <a:r>
              <a:rPr lang="en-US" dirty="0" smtClean="0">
                <a:latin typeface="Cambria Math" pitchFamily="18" charset="0"/>
                <a:ea typeface="Cambria Math" pitchFamily="18" charset="0"/>
              </a:rPr>
              <a:t>25 </a:t>
            </a:r>
            <a:r>
              <a:rPr lang="en-US" dirty="0" smtClean="0"/>
              <a:t>representing one less than its position in the alphabet.</a:t>
            </a:r>
          </a:p>
          <a:p>
            <a:pPr lvl="1"/>
            <a:r>
              <a:rPr lang="en-US" dirty="0" smtClean="0"/>
              <a:t>The encryption function is </a:t>
            </a:r>
            <a:r>
              <a:rPr lang="en-US" i="1" dirty="0" smtClean="0"/>
              <a:t>f</a:t>
            </a:r>
            <a:r>
              <a:rPr lang="en-US" dirty="0" smtClean="0"/>
              <a:t>(</a:t>
            </a:r>
            <a:r>
              <a:rPr lang="en-US" i="1" dirty="0" smtClean="0"/>
              <a:t>p</a:t>
            </a:r>
            <a:r>
              <a:rPr lang="en-US" dirty="0" smtClean="0"/>
              <a:t>)</a:t>
            </a:r>
            <a:r>
              <a:rPr lang="en-US" i="1" dirty="0" smtClean="0"/>
              <a:t> = </a:t>
            </a:r>
            <a:r>
              <a:rPr lang="en-US" dirty="0" smtClean="0"/>
              <a:t>(</a:t>
            </a:r>
            <a:r>
              <a:rPr lang="en-US" i="1" dirty="0" smtClean="0"/>
              <a:t>p + </a:t>
            </a:r>
            <a:r>
              <a:rPr lang="en-US" dirty="0" smtClean="0">
                <a:latin typeface="Cambria Math" pitchFamily="18" charset="0"/>
                <a:ea typeface="Cambria Math" pitchFamily="18" charset="0"/>
              </a:rPr>
              <a:t>3</a:t>
            </a:r>
            <a:r>
              <a:rPr lang="en-US" dirty="0" smtClean="0"/>
              <a:t>)</a:t>
            </a:r>
            <a:r>
              <a:rPr lang="en-US" i="1" dirty="0" smtClean="0"/>
              <a:t> </a:t>
            </a:r>
            <a:r>
              <a:rPr lang="en-US" b="1" dirty="0" smtClean="0"/>
              <a:t>mod</a:t>
            </a:r>
            <a:r>
              <a:rPr lang="en-US" dirty="0" smtClean="0"/>
              <a:t> </a:t>
            </a:r>
            <a:r>
              <a:rPr lang="en-US" dirty="0" smtClean="0">
                <a:latin typeface="Cambria Math" pitchFamily="18" charset="0"/>
                <a:ea typeface="Cambria Math" pitchFamily="18" charset="0"/>
              </a:rPr>
              <a:t>26</a:t>
            </a:r>
            <a:r>
              <a:rPr lang="en-US" dirty="0" smtClean="0"/>
              <a:t>. It replaces each integer </a:t>
            </a:r>
            <a:r>
              <a:rPr lang="en-US" i="1" dirty="0" smtClean="0"/>
              <a:t>p </a:t>
            </a:r>
            <a:r>
              <a:rPr lang="en-US" dirty="0" smtClean="0"/>
              <a:t>in the set {</a:t>
            </a:r>
            <a:r>
              <a:rPr lang="en-US" dirty="0" smtClean="0">
                <a:latin typeface="Cambria Math" pitchFamily="18" charset="0"/>
                <a:ea typeface="Cambria Math" pitchFamily="18" charset="0"/>
              </a:rPr>
              <a:t>0,1,2,…,25</a:t>
            </a:r>
            <a:r>
              <a:rPr lang="en-US" dirty="0" smtClean="0"/>
              <a:t>}</a:t>
            </a:r>
            <a:r>
              <a:rPr lang="en-US" i="1" dirty="0" smtClean="0"/>
              <a:t> </a:t>
            </a:r>
            <a:r>
              <a:rPr lang="en-US" dirty="0" smtClean="0"/>
              <a:t> by </a:t>
            </a:r>
            <a:r>
              <a:rPr lang="en-US" i="1" dirty="0" smtClean="0"/>
              <a:t>f</a:t>
            </a:r>
            <a:r>
              <a:rPr lang="en-US" dirty="0" smtClean="0"/>
              <a:t>(</a:t>
            </a:r>
            <a:r>
              <a:rPr lang="en-US" i="1" dirty="0" smtClean="0"/>
              <a:t>p</a:t>
            </a:r>
            <a:r>
              <a:rPr lang="en-US" dirty="0" smtClean="0"/>
              <a:t>)</a:t>
            </a:r>
            <a:r>
              <a:rPr lang="en-US" i="1" dirty="0" smtClean="0"/>
              <a:t> </a:t>
            </a:r>
            <a:r>
              <a:rPr lang="en-US" dirty="0" smtClean="0"/>
              <a:t>in the set {</a:t>
            </a:r>
            <a:r>
              <a:rPr lang="en-US" dirty="0" smtClean="0">
                <a:latin typeface="Cambria Math" pitchFamily="18" charset="0"/>
                <a:ea typeface="Cambria Math" pitchFamily="18" charset="0"/>
              </a:rPr>
              <a:t>0,1,2,…,25</a:t>
            </a:r>
            <a:r>
              <a:rPr lang="en-US" dirty="0" smtClean="0"/>
              <a:t>}</a:t>
            </a:r>
            <a:r>
              <a:rPr lang="en-US" i="1" dirty="0" smtClean="0"/>
              <a:t> .</a:t>
            </a:r>
          </a:p>
          <a:p>
            <a:pPr lvl="1"/>
            <a:r>
              <a:rPr lang="en-US" dirty="0" smtClean="0"/>
              <a:t>Replace each integer </a:t>
            </a:r>
            <a:r>
              <a:rPr lang="en-US" i="1" dirty="0" smtClean="0"/>
              <a:t>p</a:t>
            </a:r>
            <a:r>
              <a:rPr lang="en-US" dirty="0" smtClean="0"/>
              <a:t> by the letter with the position </a:t>
            </a:r>
            <a:r>
              <a:rPr lang="en-US" i="1" dirty="0" smtClean="0"/>
              <a:t>p</a:t>
            </a:r>
            <a:r>
              <a:rPr lang="en-US" dirty="0" smtClean="0"/>
              <a:t> +</a:t>
            </a:r>
            <a:r>
              <a:rPr lang="en-US" dirty="0" smtClean="0">
                <a:latin typeface="Cambria Math" pitchFamily="18" charset="0"/>
                <a:ea typeface="Cambria Math" pitchFamily="18" charset="0"/>
              </a:rPr>
              <a:t> 1 </a:t>
            </a:r>
            <a:r>
              <a:rPr lang="en-US" dirty="0" smtClean="0"/>
              <a:t>in the alphabet.</a:t>
            </a:r>
          </a:p>
          <a:p>
            <a:pPr>
              <a:buNone/>
            </a:pPr>
            <a:r>
              <a:rPr lang="en-US" b="1" dirty="0" smtClean="0"/>
              <a:t>    Example</a:t>
            </a:r>
            <a:r>
              <a:rPr lang="en-US" dirty="0" smtClean="0"/>
              <a:t>: Encrypt the message “MEET YOU IN THE PARK” using the Caesar cipher.</a:t>
            </a:r>
          </a:p>
          <a:p>
            <a:pPr>
              <a:buNone/>
            </a:pPr>
            <a:r>
              <a:rPr lang="en-US" dirty="0" smtClean="0"/>
              <a:t>    </a:t>
            </a:r>
            <a:r>
              <a:rPr lang="en-US" b="1" dirty="0" smtClean="0"/>
              <a:t>Solution</a:t>
            </a:r>
            <a:r>
              <a:rPr lang="en-US" dirty="0" smtClean="0"/>
              <a:t>: </a:t>
            </a:r>
            <a:r>
              <a:rPr lang="en-US" dirty="0" smtClean="0">
                <a:latin typeface="Cambria Math" pitchFamily="18" charset="0"/>
                <a:ea typeface="Cambria Math" pitchFamily="18" charset="0"/>
              </a:rPr>
              <a:t>12 4 4 19    24 14 20    8 13    19 7 4    15 0 17 10</a:t>
            </a:r>
            <a:r>
              <a:rPr lang="en-US" dirty="0" smtClean="0"/>
              <a:t>.</a:t>
            </a:r>
          </a:p>
          <a:p>
            <a:pPr>
              <a:buNone/>
            </a:pPr>
            <a:r>
              <a:rPr lang="en-US" dirty="0" smtClean="0"/>
              <a:t>    Now replace each of these numbers </a:t>
            </a:r>
            <a:r>
              <a:rPr lang="en-US" i="1" dirty="0" smtClean="0"/>
              <a:t>p</a:t>
            </a:r>
            <a:r>
              <a:rPr lang="en-US" dirty="0" smtClean="0"/>
              <a:t> by </a:t>
            </a:r>
            <a:r>
              <a:rPr lang="en-US" i="1" dirty="0" smtClean="0"/>
              <a:t>f</a:t>
            </a:r>
            <a:r>
              <a:rPr lang="en-US" dirty="0" smtClean="0"/>
              <a:t>(</a:t>
            </a:r>
            <a:r>
              <a:rPr lang="en-US" i="1" dirty="0" smtClean="0"/>
              <a:t>p</a:t>
            </a:r>
            <a:r>
              <a:rPr lang="en-US" dirty="0" smtClean="0"/>
              <a:t>)</a:t>
            </a:r>
            <a:r>
              <a:rPr lang="en-US" i="1" dirty="0" smtClean="0"/>
              <a:t> = </a:t>
            </a:r>
            <a:r>
              <a:rPr lang="en-US" dirty="0" smtClean="0"/>
              <a:t>(</a:t>
            </a:r>
            <a:r>
              <a:rPr lang="en-US" i="1" dirty="0" smtClean="0"/>
              <a:t>p + </a:t>
            </a:r>
            <a:r>
              <a:rPr lang="en-US" dirty="0" smtClean="0">
                <a:latin typeface="Cambria Math" pitchFamily="18" charset="0"/>
                <a:ea typeface="Cambria Math" pitchFamily="18" charset="0"/>
              </a:rPr>
              <a:t>3</a:t>
            </a:r>
            <a:r>
              <a:rPr lang="en-US" dirty="0" smtClean="0"/>
              <a:t>)</a:t>
            </a:r>
            <a:r>
              <a:rPr lang="en-US" i="1" dirty="0" smtClean="0"/>
              <a:t> </a:t>
            </a:r>
            <a:r>
              <a:rPr lang="en-US" b="1" dirty="0" smtClean="0"/>
              <a:t>mod</a:t>
            </a:r>
            <a:r>
              <a:rPr lang="en-US" dirty="0" smtClean="0"/>
              <a:t> </a:t>
            </a:r>
            <a:r>
              <a:rPr lang="en-US" dirty="0" smtClean="0">
                <a:latin typeface="Cambria Math" pitchFamily="18" charset="0"/>
                <a:ea typeface="Cambria Math" pitchFamily="18" charset="0"/>
              </a:rPr>
              <a:t>26</a:t>
            </a:r>
            <a:r>
              <a:rPr lang="en-US" dirty="0" smtClean="0"/>
              <a:t>.</a:t>
            </a:r>
          </a:p>
          <a:p>
            <a:pPr>
              <a:buNone/>
            </a:pPr>
            <a:r>
              <a:rPr lang="en-US" dirty="0" smtClean="0"/>
              <a:t>                      </a:t>
            </a:r>
            <a:r>
              <a:rPr lang="en-US" dirty="0" smtClean="0">
                <a:latin typeface="Cambria Math" pitchFamily="18" charset="0"/>
                <a:ea typeface="Cambria Math" pitchFamily="18" charset="0"/>
              </a:rPr>
              <a:t>15 7 7 22    1 17 23    11 16    22 10 7    18 3 20 13</a:t>
            </a:r>
            <a:r>
              <a:rPr lang="en-US" dirty="0" smtClean="0"/>
              <a:t>.</a:t>
            </a:r>
          </a:p>
          <a:p>
            <a:pPr>
              <a:buNone/>
            </a:pPr>
            <a:r>
              <a:rPr lang="en-US" dirty="0" smtClean="0"/>
              <a:t>     Translating the numbers back to letters produces the encrypted message</a:t>
            </a:r>
          </a:p>
          <a:p>
            <a:pPr>
              <a:buNone/>
            </a:pPr>
            <a:r>
              <a:rPr lang="en-US" dirty="0" smtClean="0"/>
              <a:t>           “PHHW  BRX LQ  WKH  SDUN.”</a:t>
            </a:r>
          </a:p>
        </p:txBody>
      </p:sp>
      <p:pic>
        <p:nvPicPr>
          <p:cNvPr id="4" name="Picture 2" descr="C:\Documents and Settings\Richard Scherl\Local Settings\Temporary Internet Files\Content.IE5\00IWHKE8\MC900353617[1].wmf"/>
          <p:cNvPicPr>
            <a:picLocks noChangeAspect="1" noChangeArrowheads="1"/>
          </p:cNvPicPr>
          <p:nvPr/>
        </p:nvPicPr>
        <p:blipFill>
          <a:blip r:embed="rId2" cstate="print"/>
          <a:srcRect/>
          <a:stretch>
            <a:fillRect/>
          </a:stretch>
        </p:blipFill>
        <p:spPr bwMode="auto">
          <a:xfrm>
            <a:off x="7315200" y="152400"/>
            <a:ext cx="1159598" cy="1720158"/>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Caesar Cipher</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To recover the original message, use </a:t>
            </a:r>
            <a:r>
              <a:rPr lang="en-US" i="1" dirty="0" smtClean="0"/>
              <a:t>f</a:t>
            </a:r>
            <a:r>
              <a:rPr lang="en-US" baseline="30000" dirty="0" smtClean="0">
                <a:latin typeface="Cambria Math"/>
                <a:ea typeface="Cambria Math"/>
              </a:rPr>
              <a:t>−</a:t>
            </a:r>
            <a:r>
              <a:rPr lang="en-US" baseline="30000" dirty="0" smtClean="0">
                <a:latin typeface="Cambria Math" pitchFamily="18" charset="0"/>
                <a:ea typeface="Cambria Math" pitchFamily="18" charset="0"/>
              </a:rPr>
              <a:t>1</a:t>
            </a:r>
            <a:r>
              <a:rPr lang="en-US" dirty="0" smtClean="0"/>
              <a:t>(</a:t>
            </a:r>
            <a:r>
              <a:rPr lang="en-US" i="1" dirty="0" smtClean="0"/>
              <a:t>p</a:t>
            </a:r>
            <a:r>
              <a:rPr lang="en-US" dirty="0" smtClean="0"/>
              <a:t>) = (</a:t>
            </a:r>
            <a:r>
              <a:rPr lang="en-US" i="1" dirty="0" smtClean="0"/>
              <a:t>p</a:t>
            </a:r>
            <a:r>
              <a:rPr lang="en-US" dirty="0" smtClean="0">
                <a:latin typeface="Cambria Math"/>
                <a:ea typeface="Cambria Math"/>
              </a:rPr>
              <a:t>−3) </a:t>
            </a:r>
            <a:r>
              <a:rPr lang="en-US" b="1" dirty="0" smtClean="0">
                <a:latin typeface="Cambria Math"/>
                <a:ea typeface="Cambria Math"/>
              </a:rPr>
              <a:t>mod</a:t>
            </a:r>
            <a:r>
              <a:rPr lang="en-US" dirty="0" smtClean="0">
                <a:latin typeface="Cambria Math"/>
                <a:ea typeface="Cambria Math"/>
              </a:rPr>
              <a:t> 26. So, each letter in the coded message is shifted back three letters in the alphabet, with the first three letters sent to the last three letters. This process of recovering the original message from the encrypted message is called </a:t>
            </a:r>
            <a:r>
              <a:rPr lang="en-US" i="1" dirty="0" smtClean="0">
                <a:latin typeface="Cambria Math"/>
                <a:ea typeface="Cambria Math"/>
              </a:rPr>
              <a:t>decryption</a:t>
            </a:r>
            <a:r>
              <a:rPr lang="en-US" dirty="0" smtClean="0">
                <a:latin typeface="Cambria Math"/>
                <a:ea typeface="Cambria Math"/>
              </a:rPr>
              <a:t>.</a:t>
            </a:r>
            <a:endParaRPr lang="en-US" baseline="30000" dirty="0" smtClean="0"/>
          </a:p>
          <a:p>
            <a:r>
              <a:rPr lang="en-US" dirty="0" smtClean="0"/>
              <a:t>The Caesar cipher is one of a family of ciphers called </a:t>
            </a:r>
            <a:r>
              <a:rPr lang="en-US" i="1" dirty="0" smtClean="0"/>
              <a:t>shift ciphers. </a:t>
            </a:r>
            <a:r>
              <a:rPr lang="en-US" dirty="0" smtClean="0"/>
              <a:t>Letters can be shifted by an integer </a:t>
            </a:r>
            <a:r>
              <a:rPr lang="en-US" i="1" dirty="0" smtClean="0"/>
              <a:t>k, </a:t>
            </a:r>
            <a:r>
              <a:rPr lang="en-US" dirty="0" smtClean="0"/>
              <a:t>with </a:t>
            </a:r>
            <a:r>
              <a:rPr lang="en-US" dirty="0" smtClean="0">
                <a:latin typeface="Cambria Math" pitchFamily="18" charset="0"/>
                <a:ea typeface="Cambria Math" pitchFamily="18" charset="0"/>
              </a:rPr>
              <a:t>3 being just one possibility</a:t>
            </a:r>
            <a:r>
              <a:rPr lang="en-US" dirty="0" smtClean="0"/>
              <a:t>. The encryption function is</a:t>
            </a:r>
          </a:p>
          <a:p>
            <a:pPr lvl="1">
              <a:buNone/>
            </a:pPr>
            <a:r>
              <a:rPr lang="en-US" i="1" dirty="0" smtClean="0"/>
              <a:t>       f</a:t>
            </a:r>
            <a:r>
              <a:rPr lang="en-US" dirty="0" smtClean="0"/>
              <a:t>(</a:t>
            </a:r>
            <a:r>
              <a:rPr lang="en-US" i="1" dirty="0" smtClean="0"/>
              <a:t>p) = </a:t>
            </a:r>
            <a:r>
              <a:rPr lang="en-US" dirty="0" smtClean="0"/>
              <a:t>(</a:t>
            </a:r>
            <a:r>
              <a:rPr lang="en-US" i="1" dirty="0" smtClean="0"/>
              <a:t>p + k</a:t>
            </a:r>
            <a:r>
              <a:rPr lang="en-US" dirty="0" smtClean="0"/>
              <a:t>)</a:t>
            </a:r>
            <a:r>
              <a:rPr lang="en-US" i="1" dirty="0" smtClean="0"/>
              <a:t> </a:t>
            </a:r>
            <a:r>
              <a:rPr lang="en-US" b="1" dirty="0" smtClean="0"/>
              <a:t>mod</a:t>
            </a:r>
            <a:r>
              <a:rPr lang="en-US" dirty="0" smtClean="0"/>
              <a:t> </a:t>
            </a:r>
            <a:r>
              <a:rPr lang="en-US" dirty="0" smtClean="0">
                <a:latin typeface="Cambria Math" pitchFamily="18" charset="0"/>
                <a:ea typeface="Cambria Math" pitchFamily="18" charset="0"/>
              </a:rPr>
              <a:t>26</a:t>
            </a:r>
          </a:p>
          <a:p>
            <a:pPr lvl="1">
              <a:buNone/>
            </a:pPr>
            <a:r>
              <a:rPr lang="en-US" dirty="0" smtClean="0">
                <a:latin typeface="Cambria Math" pitchFamily="18" charset="0"/>
                <a:ea typeface="Cambria Math" pitchFamily="18" charset="0"/>
              </a:rPr>
              <a:t>a</a:t>
            </a:r>
            <a:r>
              <a:rPr lang="en-US" dirty="0" smtClean="0"/>
              <a:t>nd the decryption function is</a:t>
            </a:r>
          </a:p>
          <a:p>
            <a:pPr lvl="1">
              <a:buNone/>
            </a:pPr>
            <a:r>
              <a:rPr lang="en-US" i="1" dirty="0" smtClean="0"/>
              <a:t>       f</a:t>
            </a:r>
            <a:r>
              <a:rPr lang="en-US" baseline="30000" dirty="0" smtClean="0">
                <a:latin typeface="Cambria Math"/>
                <a:ea typeface="Cambria Math"/>
              </a:rPr>
              <a:t>−</a:t>
            </a:r>
            <a:r>
              <a:rPr lang="en-US" baseline="30000" dirty="0" smtClean="0">
                <a:latin typeface="Cambria Math" pitchFamily="18" charset="0"/>
                <a:ea typeface="Cambria Math" pitchFamily="18" charset="0"/>
              </a:rPr>
              <a:t>1</a:t>
            </a:r>
            <a:r>
              <a:rPr lang="en-US" dirty="0" smtClean="0"/>
              <a:t>(</a:t>
            </a:r>
            <a:r>
              <a:rPr lang="en-US" i="1" dirty="0" smtClean="0"/>
              <a:t>p</a:t>
            </a:r>
            <a:r>
              <a:rPr lang="en-US" dirty="0" smtClean="0"/>
              <a:t>) = (</a:t>
            </a:r>
            <a:r>
              <a:rPr lang="en-US" i="1" dirty="0" smtClean="0"/>
              <a:t>p</a:t>
            </a:r>
            <a:r>
              <a:rPr lang="en-US" dirty="0" smtClean="0">
                <a:latin typeface="Cambria Math"/>
                <a:ea typeface="Cambria Math"/>
              </a:rPr>
              <a:t>−</a:t>
            </a:r>
            <a:r>
              <a:rPr lang="en-US" i="1" dirty="0" smtClean="0">
                <a:ea typeface="Cambria Math"/>
              </a:rPr>
              <a:t>k</a:t>
            </a:r>
            <a:r>
              <a:rPr lang="en-US" dirty="0" smtClean="0">
                <a:latin typeface="Cambria Math"/>
                <a:ea typeface="Cambria Math"/>
              </a:rPr>
              <a:t>) </a:t>
            </a:r>
            <a:r>
              <a:rPr lang="en-US" b="1" dirty="0" smtClean="0">
                <a:latin typeface="Cambria Math"/>
                <a:ea typeface="Cambria Math"/>
              </a:rPr>
              <a:t>mod</a:t>
            </a:r>
            <a:r>
              <a:rPr lang="en-US" dirty="0" smtClean="0">
                <a:latin typeface="Cambria Math"/>
                <a:ea typeface="Cambria Math"/>
              </a:rPr>
              <a:t> 26</a:t>
            </a:r>
          </a:p>
          <a:p>
            <a:pPr>
              <a:buNone/>
            </a:pPr>
            <a:r>
              <a:rPr lang="en-US" dirty="0" smtClean="0">
                <a:latin typeface="Cambria Math"/>
                <a:ea typeface="Cambria Math"/>
              </a:rPr>
              <a:t>      The integer </a:t>
            </a:r>
            <a:r>
              <a:rPr lang="en-US" i="1" dirty="0" smtClean="0">
                <a:latin typeface="Cambria Math"/>
                <a:ea typeface="Cambria Math"/>
              </a:rPr>
              <a:t>k</a:t>
            </a:r>
            <a:r>
              <a:rPr lang="en-US" dirty="0" smtClean="0">
                <a:latin typeface="Cambria Math"/>
                <a:ea typeface="Cambria Math"/>
              </a:rPr>
              <a:t> is called a </a:t>
            </a:r>
            <a:r>
              <a:rPr lang="en-US" i="1" dirty="0" smtClean="0">
                <a:latin typeface="Cambria Math"/>
                <a:ea typeface="Cambria Math"/>
              </a:rPr>
              <a:t>key</a:t>
            </a:r>
            <a:r>
              <a:rPr lang="en-US" dirty="0" smtClean="0">
                <a:latin typeface="Cambria Math"/>
                <a:ea typeface="Cambria Math"/>
              </a:rPr>
              <a:t>.</a:t>
            </a:r>
            <a:endParaRPr lang="en-US" dirty="0" smtClean="0"/>
          </a:p>
          <a:p>
            <a:endParaRPr lang="en-US" dirty="0" smtClean="0"/>
          </a:p>
          <a:p>
            <a:endParaRPr 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Linear </a:t>
            </a:r>
            <a:r>
              <a:rPr lang="en-US" dirty="0" err="1" smtClean="0"/>
              <a:t>Congruences</a:t>
            </a: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US" dirty="0" smtClean="0"/>
              <a:t>   </a:t>
            </a:r>
            <a:r>
              <a:rPr lang="en-US" b="1" dirty="0" smtClean="0"/>
              <a:t>Definition</a:t>
            </a:r>
            <a:r>
              <a:rPr lang="en-US" dirty="0" smtClean="0"/>
              <a:t>: A congruence of the form                          </a:t>
            </a:r>
          </a:p>
          <a:p>
            <a:pPr>
              <a:buNone/>
            </a:pPr>
            <a:r>
              <a:rPr lang="en-US" dirty="0" smtClean="0"/>
              <a:t>                        </a:t>
            </a:r>
            <a:r>
              <a:rPr lang="en-US" i="1" dirty="0" smtClean="0"/>
              <a:t>ax </a:t>
            </a:r>
            <a:r>
              <a:rPr lang="en-US" dirty="0" smtClean="0">
                <a:latin typeface="Cambria Math"/>
                <a:ea typeface="Cambria Math"/>
              </a:rPr>
              <a:t>≡</a:t>
            </a:r>
            <a:r>
              <a:rPr lang="en-US" dirty="0" smtClean="0"/>
              <a:t> </a:t>
            </a:r>
            <a:r>
              <a:rPr lang="en-US" i="1" dirty="0" smtClean="0"/>
              <a:t>b</a:t>
            </a:r>
            <a:r>
              <a:rPr lang="en-US" dirty="0" smtClean="0"/>
              <a:t>( mod </a:t>
            </a:r>
            <a:r>
              <a:rPr lang="en-US" i="1" dirty="0" smtClean="0"/>
              <a:t>m</a:t>
            </a:r>
            <a:r>
              <a:rPr lang="en-US" dirty="0" smtClean="0"/>
              <a:t>),</a:t>
            </a:r>
          </a:p>
          <a:p>
            <a:pPr>
              <a:buNone/>
            </a:pPr>
            <a:r>
              <a:rPr lang="en-US" dirty="0" smtClean="0"/>
              <a:t>    where </a:t>
            </a:r>
            <a:r>
              <a:rPr lang="en-US" i="1" dirty="0" smtClean="0"/>
              <a:t>m</a:t>
            </a:r>
            <a:r>
              <a:rPr lang="en-US" dirty="0" smtClean="0"/>
              <a:t> is a positive integer, </a:t>
            </a:r>
            <a:r>
              <a:rPr lang="en-US" i="1" dirty="0" smtClean="0"/>
              <a:t>a</a:t>
            </a:r>
            <a:r>
              <a:rPr lang="en-US" dirty="0" smtClean="0"/>
              <a:t> and </a:t>
            </a:r>
            <a:r>
              <a:rPr lang="en-US" i="1" dirty="0" smtClean="0"/>
              <a:t>b</a:t>
            </a:r>
            <a:r>
              <a:rPr lang="en-US" dirty="0" smtClean="0"/>
              <a:t> are integers, and </a:t>
            </a:r>
            <a:r>
              <a:rPr lang="en-US" i="1" dirty="0" smtClean="0"/>
              <a:t>x</a:t>
            </a:r>
            <a:r>
              <a:rPr lang="en-US" dirty="0" smtClean="0"/>
              <a:t> is a variable, is called a </a:t>
            </a:r>
            <a:r>
              <a:rPr lang="en-US" i="1" dirty="0" smtClean="0"/>
              <a:t>linear congruence</a:t>
            </a:r>
            <a:r>
              <a:rPr lang="en-US" dirty="0" smtClean="0"/>
              <a:t>.</a:t>
            </a:r>
          </a:p>
          <a:p>
            <a:pPr>
              <a:buNone/>
            </a:pPr>
            <a:endParaRPr lang="en-US" dirty="0" smtClean="0"/>
          </a:p>
          <a:p>
            <a:r>
              <a:rPr lang="en-US" dirty="0" smtClean="0"/>
              <a:t>The solutions to a linear congruence </a:t>
            </a:r>
            <a:r>
              <a:rPr lang="en-US" i="1" dirty="0" smtClean="0"/>
              <a:t>ax</a:t>
            </a:r>
            <a:r>
              <a:rPr lang="en-US" dirty="0" smtClean="0">
                <a:latin typeface="Cambria Math"/>
                <a:ea typeface="Cambria Math"/>
              </a:rPr>
              <a:t>≡</a:t>
            </a:r>
            <a:r>
              <a:rPr lang="en-US" dirty="0" smtClean="0"/>
              <a:t> </a:t>
            </a:r>
            <a:r>
              <a:rPr lang="en-US" i="1" dirty="0" smtClean="0"/>
              <a:t>b</a:t>
            </a:r>
            <a:r>
              <a:rPr lang="en-US" dirty="0" smtClean="0"/>
              <a:t>( mod </a:t>
            </a:r>
            <a:r>
              <a:rPr lang="en-US" i="1" dirty="0" smtClean="0"/>
              <a:t>m</a:t>
            </a:r>
            <a:r>
              <a:rPr lang="en-US" dirty="0" smtClean="0"/>
              <a:t>) are  all integers </a:t>
            </a:r>
            <a:r>
              <a:rPr lang="en-US" i="1" dirty="0" smtClean="0"/>
              <a:t>x</a:t>
            </a:r>
            <a:r>
              <a:rPr lang="en-US" dirty="0" smtClean="0"/>
              <a:t> that satisfy the congruence.</a:t>
            </a:r>
          </a:p>
          <a:p>
            <a:endParaRPr lang="en-US" dirty="0" smtClean="0"/>
          </a:p>
          <a:p>
            <a:pPr>
              <a:buNone/>
            </a:pPr>
            <a:r>
              <a:rPr lang="en-US" b="1" dirty="0" smtClean="0"/>
              <a:t>   Definition</a:t>
            </a:r>
            <a:r>
              <a:rPr lang="en-US" dirty="0" smtClean="0"/>
              <a:t>: An integer </a:t>
            </a:r>
            <a:r>
              <a:rPr lang="en-US" i="1" dirty="0" smtClean="0">
                <a:latin typeface="Constantia"/>
              </a:rPr>
              <a:t>ā </a:t>
            </a:r>
            <a:r>
              <a:rPr lang="en-US" dirty="0" smtClean="0">
                <a:latin typeface="Constantia"/>
              </a:rPr>
              <a:t>such that </a:t>
            </a:r>
            <a:r>
              <a:rPr lang="en-US" i="1" dirty="0" err="1" smtClean="0"/>
              <a:t>āa</a:t>
            </a:r>
            <a:r>
              <a:rPr lang="en-US" i="1" dirty="0" smtClean="0"/>
              <a:t> </a:t>
            </a:r>
            <a:r>
              <a:rPr lang="en-US" dirty="0" smtClean="0">
                <a:latin typeface="Cambria Math"/>
                <a:ea typeface="Cambria Math"/>
              </a:rPr>
              <a:t>≡</a:t>
            </a:r>
            <a:r>
              <a:rPr lang="en-US" dirty="0" smtClean="0"/>
              <a:t> </a:t>
            </a:r>
            <a:r>
              <a:rPr lang="en-US" dirty="0" smtClean="0">
                <a:latin typeface="Cambria Math" pitchFamily="18" charset="0"/>
                <a:ea typeface="Cambria Math" pitchFamily="18" charset="0"/>
              </a:rPr>
              <a:t>1</a:t>
            </a:r>
            <a:r>
              <a:rPr lang="en-US" dirty="0" smtClean="0"/>
              <a:t>( mod </a:t>
            </a:r>
            <a:r>
              <a:rPr lang="en-US" i="1" dirty="0" smtClean="0"/>
              <a:t>m</a:t>
            </a:r>
            <a:r>
              <a:rPr lang="en-US" dirty="0" smtClean="0"/>
              <a:t>) is said to be an </a:t>
            </a:r>
            <a:r>
              <a:rPr lang="en-US" i="1" dirty="0" smtClean="0"/>
              <a:t>inverse</a:t>
            </a:r>
            <a:r>
              <a:rPr lang="en-US" dirty="0" smtClean="0"/>
              <a:t> of </a:t>
            </a:r>
            <a:r>
              <a:rPr lang="en-US" i="1" dirty="0" smtClean="0"/>
              <a:t>a</a:t>
            </a:r>
            <a:r>
              <a:rPr lang="en-US" dirty="0" smtClean="0"/>
              <a:t> modulo </a:t>
            </a:r>
            <a:r>
              <a:rPr lang="en-US" i="1" dirty="0" smtClean="0"/>
              <a:t>m</a:t>
            </a:r>
            <a:r>
              <a:rPr lang="en-US" dirty="0" smtClean="0"/>
              <a:t>.</a:t>
            </a:r>
          </a:p>
          <a:p>
            <a:pPr>
              <a:buNone/>
            </a:pPr>
            <a:r>
              <a:rPr lang="en-US" dirty="0" smtClean="0"/>
              <a:t>   </a:t>
            </a:r>
            <a:r>
              <a:rPr lang="en-US" b="1" dirty="0" smtClean="0"/>
              <a:t>Example</a:t>
            </a:r>
            <a:r>
              <a:rPr lang="en-US" dirty="0" smtClean="0"/>
              <a:t>:  </a:t>
            </a:r>
            <a:r>
              <a:rPr lang="en-US" dirty="0" smtClean="0">
                <a:latin typeface="Cambria Math" pitchFamily="18" charset="0"/>
                <a:ea typeface="Cambria Math" pitchFamily="18" charset="0"/>
              </a:rPr>
              <a:t>5</a:t>
            </a:r>
            <a:r>
              <a:rPr lang="en-US" dirty="0" smtClean="0"/>
              <a:t> is an inverse of </a:t>
            </a:r>
            <a:r>
              <a:rPr lang="en-US" dirty="0" smtClean="0">
                <a:latin typeface="Cambria Math" pitchFamily="18" charset="0"/>
                <a:ea typeface="Cambria Math" pitchFamily="18" charset="0"/>
              </a:rPr>
              <a:t>3</a:t>
            </a:r>
            <a:r>
              <a:rPr lang="en-US" dirty="0" smtClean="0"/>
              <a:t> modulo </a:t>
            </a:r>
            <a:r>
              <a:rPr lang="en-US" dirty="0" smtClean="0">
                <a:latin typeface="Cambria Math" pitchFamily="18" charset="0"/>
                <a:ea typeface="Cambria Math" pitchFamily="18" charset="0"/>
              </a:rPr>
              <a:t>7</a:t>
            </a:r>
            <a:r>
              <a:rPr lang="en-US" dirty="0" smtClean="0"/>
              <a:t> since </a:t>
            </a:r>
            <a:r>
              <a:rPr lang="en-US" dirty="0" smtClean="0">
                <a:latin typeface="Cambria Math" pitchFamily="18" charset="0"/>
                <a:ea typeface="Cambria Math" pitchFamily="18" charset="0"/>
              </a:rPr>
              <a:t>5</a:t>
            </a:r>
            <a:r>
              <a:rPr lang="en-US" dirty="0" smtClean="0">
                <a:latin typeface="Cambria Math"/>
                <a:ea typeface="Cambria Math"/>
              </a:rPr>
              <a:t>∙</a:t>
            </a:r>
            <a:r>
              <a:rPr lang="en-US" dirty="0" smtClean="0">
                <a:latin typeface="Cambria Math" pitchFamily="18" charset="0"/>
                <a:ea typeface="Cambria Math" pitchFamily="18" charset="0"/>
              </a:rPr>
              <a:t>3</a:t>
            </a:r>
            <a:r>
              <a:rPr lang="en-US" dirty="0" smtClean="0"/>
              <a:t> = </a:t>
            </a:r>
            <a:r>
              <a:rPr lang="en-US" dirty="0" smtClean="0">
                <a:latin typeface="Cambria Math" pitchFamily="18" charset="0"/>
                <a:ea typeface="Cambria Math" pitchFamily="18" charset="0"/>
              </a:rPr>
              <a:t>15</a:t>
            </a:r>
            <a:r>
              <a:rPr lang="en-US" dirty="0" smtClean="0"/>
              <a:t> </a:t>
            </a:r>
            <a:r>
              <a:rPr lang="en-US" dirty="0" smtClean="0">
                <a:latin typeface="Cambria Math"/>
                <a:ea typeface="Cambria Math"/>
              </a:rPr>
              <a:t>≡</a:t>
            </a:r>
            <a:r>
              <a:rPr lang="en-US" dirty="0" smtClean="0"/>
              <a:t> </a:t>
            </a:r>
            <a:r>
              <a:rPr lang="en-US" dirty="0" smtClean="0">
                <a:latin typeface="Cambria Math" pitchFamily="18" charset="0"/>
                <a:ea typeface="Cambria Math" pitchFamily="18" charset="0"/>
              </a:rPr>
              <a:t>1</a:t>
            </a:r>
            <a:r>
              <a:rPr lang="en-US" dirty="0" smtClean="0"/>
              <a:t>(mod </a:t>
            </a:r>
            <a:r>
              <a:rPr lang="en-US" dirty="0" smtClean="0">
                <a:latin typeface="Cambria Math" pitchFamily="18" charset="0"/>
                <a:ea typeface="Cambria Math" pitchFamily="18" charset="0"/>
              </a:rPr>
              <a:t>7</a:t>
            </a:r>
            <a:r>
              <a:rPr lang="en-US" dirty="0" smtClean="0"/>
              <a:t>) </a:t>
            </a:r>
          </a:p>
          <a:p>
            <a:pPr>
              <a:buNone/>
            </a:pPr>
            <a:endParaRPr lang="en-US" dirty="0" smtClean="0"/>
          </a:p>
          <a:p>
            <a:r>
              <a:rPr lang="en-US" dirty="0" smtClean="0"/>
              <a:t>One method of solving linear </a:t>
            </a:r>
            <a:r>
              <a:rPr lang="en-US" dirty="0" err="1" smtClean="0"/>
              <a:t>congruences</a:t>
            </a:r>
            <a:r>
              <a:rPr lang="en-US" dirty="0" smtClean="0"/>
              <a:t> makes use of  an inverse </a:t>
            </a:r>
            <a:r>
              <a:rPr lang="en-US" i="1" dirty="0" smtClean="0"/>
              <a:t>ā</a:t>
            </a:r>
            <a:r>
              <a:rPr lang="en-US" dirty="0" smtClean="0"/>
              <a:t>, if it exists. Although we can not divide both sides of the congruence by </a:t>
            </a:r>
            <a:r>
              <a:rPr lang="en-US" i="1" dirty="0" smtClean="0"/>
              <a:t>a</a:t>
            </a:r>
            <a:r>
              <a:rPr lang="en-US" dirty="0" smtClean="0"/>
              <a:t>, we can multiply by </a:t>
            </a:r>
            <a:r>
              <a:rPr lang="en-US" i="1" dirty="0" smtClean="0"/>
              <a:t>ā </a:t>
            </a:r>
            <a:r>
              <a:rPr lang="en-US" dirty="0" smtClean="0"/>
              <a:t>to solve for </a:t>
            </a:r>
            <a:r>
              <a:rPr lang="en-US" i="1" dirty="0" smtClean="0"/>
              <a:t>x.</a:t>
            </a:r>
            <a:r>
              <a:rPr lang="en-US" dirty="0" smtClean="0"/>
              <a:t> </a:t>
            </a:r>
            <a:endParaRPr lang="en-US" i="1"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Shift Cipher</a:t>
            </a:r>
            <a:endParaRPr lang="en-US" dirty="0"/>
          </a:p>
        </p:txBody>
      </p:sp>
      <p:sp>
        <p:nvSpPr>
          <p:cNvPr id="3" name="Content Placeholder 2"/>
          <p:cNvSpPr>
            <a:spLocks noGrp="1"/>
          </p:cNvSpPr>
          <p:nvPr>
            <p:ph idx="1"/>
          </p:nvPr>
        </p:nvSpPr>
        <p:spPr/>
        <p:txBody>
          <a:bodyPr>
            <a:normAutofit lnSpcReduction="10000"/>
          </a:bodyPr>
          <a:lstStyle/>
          <a:p>
            <a:pPr indent="0">
              <a:buNone/>
            </a:pPr>
            <a:r>
              <a:rPr lang="en-US" b="1" dirty="0" smtClean="0"/>
              <a:t>Example </a:t>
            </a:r>
            <a:r>
              <a:rPr lang="en-US" b="1" dirty="0" smtClean="0">
                <a:latin typeface="Cambria Math" pitchFamily="18" charset="0"/>
                <a:ea typeface="Cambria Math" pitchFamily="18" charset="0"/>
              </a:rPr>
              <a:t>1</a:t>
            </a:r>
            <a:r>
              <a:rPr lang="en-US" dirty="0" smtClean="0"/>
              <a:t>: Encrypt the message “STOP GLOBAL WARMING” using the shift cipher with </a:t>
            </a:r>
            <a:r>
              <a:rPr lang="en-US" i="1" dirty="0" smtClean="0"/>
              <a:t>k</a:t>
            </a:r>
            <a:r>
              <a:rPr lang="en-US" dirty="0" smtClean="0"/>
              <a:t> = </a:t>
            </a:r>
            <a:r>
              <a:rPr lang="en-US" dirty="0" smtClean="0">
                <a:latin typeface="Cambria Math" pitchFamily="18" charset="0"/>
                <a:ea typeface="Cambria Math" pitchFamily="18" charset="0"/>
              </a:rPr>
              <a:t>11</a:t>
            </a:r>
            <a:r>
              <a:rPr lang="en-US" dirty="0" smtClean="0"/>
              <a:t>.</a:t>
            </a:r>
          </a:p>
          <a:p>
            <a:pPr>
              <a:buNone/>
            </a:pPr>
            <a:r>
              <a:rPr lang="en-US" dirty="0" smtClean="0"/>
              <a:t>    </a:t>
            </a:r>
            <a:r>
              <a:rPr lang="en-US" b="1" dirty="0" smtClean="0"/>
              <a:t>Solution</a:t>
            </a:r>
            <a:r>
              <a:rPr lang="en-US" dirty="0" smtClean="0"/>
              <a:t>: Replace each letter with the corresponding element of </a:t>
            </a:r>
            <a:r>
              <a:rPr lang="en-US" b="1" dirty="0" smtClean="0"/>
              <a:t>Z</a:t>
            </a:r>
            <a:r>
              <a:rPr lang="en-US" baseline="-25000" dirty="0" smtClean="0">
                <a:latin typeface="Cambria Math" pitchFamily="18" charset="0"/>
                <a:ea typeface="Cambria Math" pitchFamily="18" charset="0"/>
              </a:rPr>
              <a:t>26</a:t>
            </a:r>
            <a:r>
              <a:rPr lang="en-US" dirty="0" smtClean="0"/>
              <a:t>.</a:t>
            </a:r>
          </a:p>
          <a:p>
            <a:pPr>
              <a:buNone/>
            </a:pPr>
            <a:r>
              <a:rPr lang="en-US" dirty="0" smtClean="0">
                <a:latin typeface="Cambria Math" pitchFamily="18" charset="0"/>
                <a:ea typeface="Cambria Math" pitchFamily="18" charset="0"/>
              </a:rPr>
              <a:t>        18 19 14 15    6 11 14 1 0 11     22 0 17 12  8  13  6</a:t>
            </a:r>
            <a:r>
              <a:rPr lang="en-US" dirty="0" smtClean="0"/>
              <a:t>.</a:t>
            </a:r>
          </a:p>
          <a:p>
            <a:pPr>
              <a:buNone/>
            </a:pPr>
            <a:r>
              <a:rPr lang="en-US" dirty="0" smtClean="0"/>
              <a:t>    Apply the shift  </a:t>
            </a:r>
            <a:r>
              <a:rPr lang="en-US" i="1" dirty="0" smtClean="0"/>
              <a:t>f</a:t>
            </a:r>
            <a:r>
              <a:rPr lang="en-US" dirty="0" smtClean="0"/>
              <a:t>(</a:t>
            </a:r>
            <a:r>
              <a:rPr lang="en-US" i="1" dirty="0" smtClean="0"/>
              <a:t>p</a:t>
            </a:r>
            <a:r>
              <a:rPr lang="en-US" dirty="0" smtClean="0"/>
              <a:t>)</a:t>
            </a:r>
            <a:r>
              <a:rPr lang="en-US" i="1" dirty="0" smtClean="0"/>
              <a:t> = </a:t>
            </a:r>
            <a:r>
              <a:rPr lang="en-US" dirty="0" smtClean="0"/>
              <a:t>(</a:t>
            </a:r>
            <a:r>
              <a:rPr lang="en-US" i="1" dirty="0" smtClean="0"/>
              <a:t>p + </a:t>
            </a:r>
            <a:r>
              <a:rPr lang="en-US" dirty="0" smtClean="0">
                <a:latin typeface="Cambria Math" pitchFamily="18" charset="0"/>
                <a:ea typeface="Cambria Math" pitchFamily="18" charset="0"/>
              </a:rPr>
              <a:t>11</a:t>
            </a:r>
            <a:r>
              <a:rPr lang="en-US" dirty="0" smtClean="0"/>
              <a:t>)</a:t>
            </a:r>
            <a:r>
              <a:rPr lang="en-US" i="1" dirty="0" smtClean="0"/>
              <a:t> </a:t>
            </a:r>
            <a:r>
              <a:rPr lang="en-US" b="1" dirty="0" smtClean="0"/>
              <a:t>mod</a:t>
            </a:r>
            <a:r>
              <a:rPr lang="en-US" dirty="0" smtClean="0"/>
              <a:t> </a:t>
            </a:r>
            <a:r>
              <a:rPr lang="en-US" dirty="0" smtClean="0">
                <a:latin typeface="Cambria Math" pitchFamily="18" charset="0"/>
                <a:ea typeface="Cambria Math" pitchFamily="18" charset="0"/>
              </a:rPr>
              <a:t>26</a:t>
            </a:r>
            <a:r>
              <a:rPr lang="en-US" dirty="0" smtClean="0"/>
              <a:t>, yielding</a:t>
            </a:r>
          </a:p>
          <a:p>
            <a:pPr>
              <a:buNone/>
            </a:pPr>
            <a:r>
              <a:rPr lang="en-US" dirty="0" smtClean="0"/>
              <a:t>       </a:t>
            </a:r>
            <a:r>
              <a:rPr lang="en-US" dirty="0" smtClean="0">
                <a:latin typeface="Cambria Math" pitchFamily="18" charset="0"/>
                <a:ea typeface="Cambria Math" pitchFamily="18" charset="0"/>
              </a:rPr>
              <a:t>3 4 25 0    17 22 25 12 11 22     7 11 2 23  19  24  17</a:t>
            </a:r>
            <a:r>
              <a:rPr lang="en-US" dirty="0" smtClean="0"/>
              <a:t>.            </a:t>
            </a:r>
          </a:p>
          <a:p>
            <a:pPr>
              <a:buNone/>
            </a:pPr>
            <a:r>
              <a:rPr lang="en-US" dirty="0" smtClean="0"/>
              <a:t>    Translating the numbers back to letters produces the </a:t>
            </a:r>
            <a:r>
              <a:rPr lang="en-US" dirty="0" err="1" smtClean="0"/>
              <a:t>ciphertext</a:t>
            </a:r>
            <a:endParaRPr lang="en-US" dirty="0" smtClean="0"/>
          </a:p>
          <a:p>
            <a:pPr>
              <a:buNone/>
            </a:pPr>
            <a:r>
              <a:rPr lang="en-US" dirty="0" smtClean="0"/>
              <a:t>           “DEZA RWZMLW HLCXTYR.”</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Shift Cipher</a:t>
            </a:r>
            <a:endParaRPr lang="en-US" dirty="0"/>
          </a:p>
        </p:txBody>
      </p:sp>
      <p:sp>
        <p:nvSpPr>
          <p:cNvPr id="3" name="Content Placeholder 2"/>
          <p:cNvSpPr>
            <a:spLocks noGrp="1"/>
          </p:cNvSpPr>
          <p:nvPr>
            <p:ph idx="1"/>
          </p:nvPr>
        </p:nvSpPr>
        <p:spPr/>
        <p:txBody>
          <a:bodyPr>
            <a:normAutofit fontScale="92500" lnSpcReduction="10000"/>
          </a:bodyPr>
          <a:lstStyle/>
          <a:p>
            <a:pPr indent="0">
              <a:buNone/>
            </a:pPr>
            <a:r>
              <a:rPr lang="en-US" b="1" dirty="0" smtClean="0"/>
              <a:t>Example </a:t>
            </a:r>
            <a:r>
              <a:rPr lang="en-US" b="1" dirty="0" smtClean="0">
                <a:latin typeface="Cambria Math" pitchFamily="18" charset="0"/>
                <a:ea typeface="Cambria Math" pitchFamily="18" charset="0"/>
              </a:rPr>
              <a:t>2</a:t>
            </a:r>
            <a:r>
              <a:rPr lang="en-US" dirty="0" smtClean="0"/>
              <a:t>: Decrypt the message “LEWLYPLUJL PZ H NYLHA  ALHJOLY” that was encrypted using the shift cipher with </a:t>
            </a:r>
            <a:r>
              <a:rPr lang="en-US" i="1" dirty="0" smtClean="0"/>
              <a:t>k</a:t>
            </a:r>
            <a:r>
              <a:rPr lang="en-US" dirty="0" smtClean="0"/>
              <a:t> = </a:t>
            </a:r>
            <a:r>
              <a:rPr lang="en-US" dirty="0" smtClean="0">
                <a:latin typeface="Cambria Math" pitchFamily="18" charset="0"/>
                <a:ea typeface="Cambria Math" pitchFamily="18" charset="0"/>
              </a:rPr>
              <a:t>7</a:t>
            </a:r>
            <a:r>
              <a:rPr lang="en-US" dirty="0" smtClean="0"/>
              <a:t>.</a:t>
            </a:r>
          </a:p>
          <a:p>
            <a:pPr>
              <a:buNone/>
            </a:pPr>
            <a:r>
              <a:rPr lang="en-US" dirty="0" smtClean="0"/>
              <a:t>    </a:t>
            </a:r>
            <a:r>
              <a:rPr lang="en-US" b="1" dirty="0" smtClean="0"/>
              <a:t>Solution</a:t>
            </a:r>
            <a:r>
              <a:rPr lang="en-US" dirty="0" smtClean="0"/>
              <a:t>: Replace each letter with the corresponding element of </a:t>
            </a:r>
            <a:r>
              <a:rPr lang="en-US" b="1" dirty="0" smtClean="0"/>
              <a:t>Z</a:t>
            </a:r>
            <a:r>
              <a:rPr lang="en-US" baseline="-25000" dirty="0" smtClean="0">
                <a:latin typeface="Cambria Math" pitchFamily="18" charset="0"/>
                <a:ea typeface="Cambria Math" pitchFamily="18" charset="0"/>
              </a:rPr>
              <a:t>26</a:t>
            </a:r>
            <a:r>
              <a:rPr lang="en-US" dirty="0" smtClean="0"/>
              <a:t>.</a:t>
            </a:r>
          </a:p>
          <a:p>
            <a:pPr>
              <a:buNone/>
            </a:pPr>
            <a:r>
              <a:rPr lang="en-US" dirty="0" smtClean="0">
                <a:latin typeface="Cambria Math" pitchFamily="18" charset="0"/>
                <a:ea typeface="Cambria Math" pitchFamily="18" charset="0"/>
              </a:rPr>
              <a:t>    </a:t>
            </a:r>
            <a:r>
              <a:rPr lang="en-US" sz="1900" dirty="0" smtClean="0">
                <a:latin typeface="Cambria Math" pitchFamily="18" charset="0"/>
                <a:ea typeface="Cambria Math" pitchFamily="18" charset="0"/>
              </a:rPr>
              <a:t>11 4 22 11 24 15 11 20 9 11   15 25   7   13 24 11 7  0    0 11 7  9  14  11  24</a:t>
            </a:r>
            <a:r>
              <a:rPr lang="en-US" sz="1900" dirty="0" smtClean="0"/>
              <a:t>.</a:t>
            </a:r>
          </a:p>
          <a:p>
            <a:pPr>
              <a:buNone/>
            </a:pPr>
            <a:r>
              <a:rPr lang="en-US" dirty="0" smtClean="0"/>
              <a:t>    Shift each of the numbers by </a:t>
            </a:r>
            <a:r>
              <a:rPr lang="en-US" dirty="0" smtClean="0">
                <a:latin typeface="Cambria Math"/>
                <a:ea typeface="Cambria Math"/>
              </a:rPr>
              <a:t>−</a:t>
            </a:r>
            <a:r>
              <a:rPr lang="en-US" i="1" dirty="0" smtClean="0">
                <a:ea typeface="Cambria Math"/>
              </a:rPr>
              <a:t>k</a:t>
            </a:r>
            <a:r>
              <a:rPr lang="en-US" i="1" dirty="0" smtClean="0">
                <a:latin typeface="Cambria Math"/>
                <a:ea typeface="Cambria Math"/>
              </a:rPr>
              <a:t> </a:t>
            </a:r>
            <a:r>
              <a:rPr lang="en-US" dirty="0" smtClean="0">
                <a:latin typeface="Cambria Math"/>
                <a:ea typeface="Cambria Math"/>
              </a:rPr>
              <a:t>=</a:t>
            </a:r>
            <a:r>
              <a:rPr lang="en-US" i="1" dirty="0" smtClean="0">
                <a:latin typeface="Cambria Math"/>
                <a:ea typeface="Cambria Math"/>
              </a:rPr>
              <a:t> </a:t>
            </a:r>
            <a:r>
              <a:rPr lang="en-US" dirty="0" smtClean="0">
                <a:latin typeface="Cambria Math"/>
                <a:ea typeface="Cambria Math"/>
              </a:rPr>
              <a:t>−7 modulo 26</a:t>
            </a:r>
            <a:r>
              <a:rPr lang="en-US" dirty="0" smtClean="0"/>
              <a:t>, yielding</a:t>
            </a:r>
          </a:p>
          <a:p>
            <a:pPr>
              <a:buNone/>
            </a:pPr>
            <a:r>
              <a:rPr lang="en-US" dirty="0" smtClean="0"/>
              <a:t>    </a:t>
            </a:r>
            <a:r>
              <a:rPr lang="en-US" sz="1900" dirty="0" smtClean="0">
                <a:latin typeface="Cambria Math" pitchFamily="18" charset="0"/>
                <a:ea typeface="Cambria Math" pitchFamily="18" charset="0"/>
              </a:rPr>
              <a:t>4 23 15 4 17 8 4 13 2 4   8 18    0    6 17 4  0  19     19  4  0  2  7  4  17</a:t>
            </a:r>
            <a:r>
              <a:rPr lang="en-US" sz="1900" dirty="0" smtClean="0"/>
              <a:t>.</a:t>
            </a:r>
          </a:p>
          <a:p>
            <a:pPr>
              <a:buNone/>
            </a:pPr>
            <a:r>
              <a:rPr lang="en-US" dirty="0" smtClean="0"/>
              <a:t>    Translating the numbers back to letters produces the decrypted message</a:t>
            </a:r>
          </a:p>
          <a:p>
            <a:pPr>
              <a:buNone/>
            </a:pPr>
            <a:r>
              <a:rPr lang="en-US" dirty="0" smtClean="0"/>
              <a:t>           “EXPERIENCE IS A GREAT TEACHER.”</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Affine Ciphers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Shift ciphers are a special case of </a:t>
            </a:r>
            <a:r>
              <a:rPr lang="en-US" i="1" dirty="0" smtClean="0"/>
              <a:t>affine ciphers </a:t>
            </a:r>
            <a:r>
              <a:rPr lang="en-US" dirty="0" smtClean="0"/>
              <a:t>which use functions of the form</a:t>
            </a:r>
          </a:p>
          <a:p>
            <a:pPr lvl="1">
              <a:buNone/>
            </a:pPr>
            <a:r>
              <a:rPr lang="en-US" dirty="0" smtClean="0"/>
              <a:t> </a:t>
            </a:r>
            <a:r>
              <a:rPr lang="en-US" i="1" dirty="0" smtClean="0"/>
              <a:t>f</a:t>
            </a:r>
            <a:r>
              <a:rPr lang="en-US" dirty="0" smtClean="0"/>
              <a:t>(</a:t>
            </a:r>
            <a:r>
              <a:rPr lang="en-US" i="1" dirty="0" smtClean="0"/>
              <a:t>p</a:t>
            </a:r>
            <a:r>
              <a:rPr lang="en-US" dirty="0" smtClean="0"/>
              <a:t>)</a:t>
            </a:r>
            <a:r>
              <a:rPr lang="en-US" i="1" dirty="0" smtClean="0"/>
              <a:t> = </a:t>
            </a:r>
            <a:r>
              <a:rPr lang="en-US" dirty="0" smtClean="0"/>
              <a:t>(</a:t>
            </a:r>
            <a:r>
              <a:rPr lang="en-US" i="1" dirty="0" err="1" smtClean="0"/>
              <a:t>ap</a:t>
            </a:r>
            <a:r>
              <a:rPr lang="en-US" i="1" dirty="0" smtClean="0"/>
              <a:t> + </a:t>
            </a:r>
            <a:r>
              <a:rPr lang="en-US" i="1" dirty="0" smtClean="0">
                <a:latin typeface="Cambria Math" pitchFamily="18" charset="0"/>
                <a:ea typeface="Cambria Math" pitchFamily="18" charset="0"/>
              </a:rPr>
              <a:t>b</a:t>
            </a:r>
            <a:r>
              <a:rPr lang="en-US" dirty="0" smtClean="0"/>
              <a:t>)</a:t>
            </a:r>
            <a:r>
              <a:rPr lang="en-US" i="1" dirty="0" smtClean="0"/>
              <a:t> </a:t>
            </a:r>
            <a:r>
              <a:rPr lang="en-US" b="1" dirty="0" smtClean="0"/>
              <a:t>mod</a:t>
            </a:r>
            <a:r>
              <a:rPr lang="en-US" dirty="0" smtClean="0"/>
              <a:t> </a:t>
            </a:r>
            <a:r>
              <a:rPr lang="en-US" dirty="0" smtClean="0">
                <a:latin typeface="Cambria Math" pitchFamily="18" charset="0"/>
                <a:ea typeface="Cambria Math" pitchFamily="18" charset="0"/>
              </a:rPr>
              <a:t>26,</a:t>
            </a:r>
          </a:p>
          <a:p>
            <a:pPr>
              <a:buNone/>
            </a:pPr>
            <a:r>
              <a:rPr lang="en-US" dirty="0" smtClean="0">
                <a:ea typeface="Cambria Math" pitchFamily="18" charset="0"/>
              </a:rPr>
              <a:t>     where </a:t>
            </a:r>
            <a:r>
              <a:rPr lang="en-US" i="1" dirty="0" smtClean="0">
                <a:ea typeface="Cambria Math" pitchFamily="18" charset="0"/>
              </a:rPr>
              <a:t>a</a:t>
            </a:r>
            <a:r>
              <a:rPr lang="en-US" dirty="0" smtClean="0">
                <a:ea typeface="Cambria Math" pitchFamily="18" charset="0"/>
              </a:rPr>
              <a:t> and </a:t>
            </a:r>
            <a:r>
              <a:rPr lang="en-US" i="1" dirty="0" smtClean="0">
                <a:ea typeface="Cambria Math" pitchFamily="18" charset="0"/>
              </a:rPr>
              <a:t>b</a:t>
            </a:r>
            <a:r>
              <a:rPr lang="en-US" dirty="0" smtClean="0">
                <a:ea typeface="Cambria Math" pitchFamily="18" charset="0"/>
              </a:rPr>
              <a:t> are integers, chosen so that </a:t>
            </a:r>
            <a:r>
              <a:rPr lang="en-US" i="1" dirty="0" smtClean="0">
                <a:ea typeface="Cambria Math" pitchFamily="18" charset="0"/>
              </a:rPr>
              <a:t>f  </a:t>
            </a:r>
            <a:r>
              <a:rPr lang="en-US" dirty="0" smtClean="0">
                <a:ea typeface="Cambria Math" pitchFamily="18" charset="0"/>
              </a:rPr>
              <a:t>is a </a:t>
            </a:r>
            <a:r>
              <a:rPr lang="en-US" dirty="0" err="1" smtClean="0">
                <a:ea typeface="Cambria Math" pitchFamily="18" charset="0"/>
              </a:rPr>
              <a:t>bijection</a:t>
            </a:r>
            <a:r>
              <a:rPr lang="en-US" dirty="0" smtClean="0">
                <a:latin typeface="Cambria Math" pitchFamily="18" charset="0"/>
                <a:ea typeface="Cambria Math" pitchFamily="18" charset="0"/>
              </a:rPr>
              <a:t>.</a:t>
            </a:r>
          </a:p>
          <a:p>
            <a:pPr>
              <a:buNone/>
            </a:pPr>
            <a:r>
              <a:rPr lang="en-US" dirty="0" smtClean="0">
                <a:latin typeface="Cambria Math" pitchFamily="18" charset="0"/>
                <a:ea typeface="Cambria Math" pitchFamily="18" charset="0"/>
              </a:rPr>
              <a:t>     </a:t>
            </a:r>
            <a:r>
              <a:rPr lang="en-US" dirty="0" smtClean="0">
                <a:ea typeface="Cambria Math" pitchFamily="18" charset="0"/>
              </a:rPr>
              <a:t>The function is a </a:t>
            </a:r>
            <a:r>
              <a:rPr lang="en-US" dirty="0" err="1" smtClean="0">
                <a:ea typeface="Cambria Math" pitchFamily="18" charset="0"/>
              </a:rPr>
              <a:t>bijection</a:t>
            </a:r>
            <a:r>
              <a:rPr lang="en-US" dirty="0" smtClean="0">
                <a:ea typeface="Cambria Math" pitchFamily="18" charset="0"/>
              </a:rPr>
              <a:t> if and only if </a:t>
            </a:r>
            <a:r>
              <a:rPr lang="en-US" dirty="0" err="1" smtClean="0">
                <a:ea typeface="Cambria Math" pitchFamily="18" charset="0"/>
              </a:rPr>
              <a:t>gcd</a:t>
            </a:r>
            <a:r>
              <a:rPr lang="en-US" dirty="0" smtClean="0">
                <a:latin typeface="Cambria Math" pitchFamily="18" charset="0"/>
                <a:ea typeface="Cambria Math" pitchFamily="18" charset="0"/>
              </a:rPr>
              <a:t>(</a:t>
            </a:r>
            <a:r>
              <a:rPr lang="en-US" i="1" dirty="0" smtClean="0">
                <a:ea typeface="Cambria Math" pitchFamily="18" charset="0"/>
              </a:rPr>
              <a:t>a</a:t>
            </a:r>
            <a:r>
              <a:rPr lang="en-US" dirty="0" smtClean="0">
                <a:latin typeface="Cambria Math" pitchFamily="18" charset="0"/>
                <a:ea typeface="Cambria Math" pitchFamily="18" charset="0"/>
              </a:rPr>
              <a:t>,26) = 1. </a:t>
            </a:r>
          </a:p>
          <a:p>
            <a:r>
              <a:rPr lang="en-US" b="1" dirty="0" smtClean="0">
                <a:ea typeface="Cambria Math" pitchFamily="18" charset="0"/>
              </a:rPr>
              <a:t>Example</a:t>
            </a:r>
            <a:r>
              <a:rPr lang="en-US" dirty="0" smtClean="0">
                <a:ea typeface="Cambria Math" pitchFamily="18" charset="0"/>
              </a:rPr>
              <a:t>: What letter replaces the letter K when the  function </a:t>
            </a:r>
            <a:r>
              <a:rPr lang="en-US" dirty="0" smtClean="0"/>
              <a:t> </a:t>
            </a:r>
            <a:r>
              <a:rPr lang="en-US" i="1" dirty="0" smtClean="0"/>
              <a:t>f</a:t>
            </a:r>
            <a:r>
              <a:rPr lang="en-US" dirty="0" smtClean="0"/>
              <a:t>(</a:t>
            </a:r>
            <a:r>
              <a:rPr lang="en-US" i="1" dirty="0" smtClean="0"/>
              <a:t>p</a:t>
            </a:r>
            <a:r>
              <a:rPr lang="en-US" dirty="0" smtClean="0"/>
              <a:t>)</a:t>
            </a:r>
            <a:r>
              <a:rPr lang="en-US" i="1" dirty="0" smtClean="0"/>
              <a:t> = </a:t>
            </a:r>
            <a:r>
              <a:rPr lang="en-US" dirty="0" smtClean="0"/>
              <a:t>(</a:t>
            </a:r>
            <a:r>
              <a:rPr lang="en-US" dirty="0" smtClean="0">
                <a:latin typeface="Cambria Math" pitchFamily="18" charset="0"/>
                <a:ea typeface="Cambria Math" pitchFamily="18" charset="0"/>
              </a:rPr>
              <a:t>7</a:t>
            </a:r>
            <a:r>
              <a:rPr lang="en-US" i="1" dirty="0" smtClean="0"/>
              <a:t>p + </a:t>
            </a:r>
            <a:r>
              <a:rPr lang="en-US" dirty="0" smtClean="0">
                <a:latin typeface="Cambria Math" pitchFamily="18" charset="0"/>
                <a:ea typeface="Cambria Math" pitchFamily="18" charset="0"/>
              </a:rPr>
              <a:t>3</a:t>
            </a:r>
            <a:r>
              <a:rPr lang="en-US" dirty="0" smtClean="0"/>
              <a:t>)</a:t>
            </a:r>
            <a:r>
              <a:rPr lang="en-US" i="1" dirty="0" smtClean="0"/>
              <a:t> </a:t>
            </a:r>
            <a:r>
              <a:rPr lang="en-US" b="1" dirty="0" smtClean="0"/>
              <a:t>mod</a:t>
            </a:r>
            <a:r>
              <a:rPr lang="en-US" dirty="0" smtClean="0"/>
              <a:t> </a:t>
            </a:r>
            <a:r>
              <a:rPr lang="en-US" dirty="0" smtClean="0">
                <a:latin typeface="Cambria Math" pitchFamily="18" charset="0"/>
                <a:ea typeface="Cambria Math" pitchFamily="18" charset="0"/>
              </a:rPr>
              <a:t>26 </a:t>
            </a:r>
            <a:r>
              <a:rPr lang="en-US" dirty="0" smtClean="0">
                <a:ea typeface="Cambria Math" pitchFamily="18" charset="0"/>
              </a:rPr>
              <a:t>is used for encryption.</a:t>
            </a:r>
          </a:p>
          <a:p>
            <a:pPr>
              <a:buNone/>
            </a:pPr>
            <a:r>
              <a:rPr lang="en-US" b="1" dirty="0" smtClean="0">
                <a:ea typeface="Cambria Math" pitchFamily="18" charset="0"/>
              </a:rPr>
              <a:t>     Solution</a:t>
            </a:r>
            <a:r>
              <a:rPr lang="en-US" dirty="0" smtClean="0">
                <a:ea typeface="Cambria Math" pitchFamily="18" charset="0"/>
              </a:rPr>
              <a:t>: Since </a:t>
            </a:r>
            <a:r>
              <a:rPr lang="en-US" dirty="0" smtClean="0">
                <a:latin typeface="Cambria Math" pitchFamily="18" charset="0"/>
                <a:ea typeface="Cambria Math" pitchFamily="18" charset="0"/>
              </a:rPr>
              <a:t>10</a:t>
            </a:r>
            <a:r>
              <a:rPr lang="en-US" dirty="0" smtClean="0">
                <a:ea typeface="Cambria Math" pitchFamily="18" charset="0"/>
              </a:rPr>
              <a:t> represents K, </a:t>
            </a:r>
            <a:r>
              <a:rPr lang="en-US" i="1" dirty="0" smtClean="0"/>
              <a:t>f</a:t>
            </a:r>
            <a:r>
              <a:rPr lang="en-US" dirty="0" smtClean="0"/>
              <a:t>(</a:t>
            </a:r>
            <a:r>
              <a:rPr lang="en-US" dirty="0" smtClean="0">
                <a:latin typeface="Cambria Math" pitchFamily="18" charset="0"/>
                <a:ea typeface="Cambria Math" pitchFamily="18" charset="0"/>
              </a:rPr>
              <a:t>10</a:t>
            </a:r>
            <a:r>
              <a:rPr lang="en-US" dirty="0" smtClean="0"/>
              <a:t>)</a:t>
            </a:r>
            <a:r>
              <a:rPr lang="en-US" i="1" dirty="0" smtClean="0"/>
              <a:t> = </a:t>
            </a:r>
            <a:r>
              <a:rPr lang="en-US" dirty="0" smtClean="0"/>
              <a:t>(</a:t>
            </a:r>
            <a:r>
              <a:rPr lang="en-US" dirty="0" smtClean="0">
                <a:latin typeface="Cambria Math" pitchFamily="18" charset="0"/>
                <a:ea typeface="Cambria Math" pitchFamily="18" charset="0"/>
              </a:rPr>
              <a:t>7</a:t>
            </a:r>
            <a:r>
              <a:rPr lang="en-US" dirty="0" smtClean="0">
                <a:latin typeface="Cambria Math"/>
                <a:ea typeface="Cambria Math"/>
              </a:rPr>
              <a:t>∙</a:t>
            </a:r>
            <a:r>
              <a:rPr lang="en-US" dirty="0" smtClean="0">
                <a:latin typeface="Cambria Math" pitchFamily="18" charset="0"/>
                <a:ea typeface="Cambria Math" pitchFamily="18" charset="0"/>
              </a:rPr>
              <a:t>10</a:t>
            </a:r>
            <a:r>
              <a:rPr lang="en-US" i="1" dirty="0" smtClean="0"/>
              <a:t> + </a:t>
            </a:r>
            <a:r>
              <a:rPr lang="en-US" dirty="0" smtClean="0">
                <a:latin typeface="Cambria Math" pitchFamily="18" charset="0"/>
                <a:ea typeface="Cambria Math" pitchFamily="18" charset="0"/>
              </a:rPr>
              <a:t>3</a:t>
            </a:r>
            <a:r>
              <a:rPr lang="en-US" dirty="0" smtClean="0"/>
              <a:t>)</a:t>
            </a:r>
            <a:r>
              <a:rPr lang="en-US" i="1" dirty="0" smtClean="0"/>
              <a:t> </a:t>
            </a:r>
            <a:r>
              <a:rPr lang="en-US" b="1" dirty="0" smtClean="0"/>
              <a:t>mod</a:t>
            </a:r>
            <a:r>
              <a:rPr lang="en-US" dirty="0" smtClean="0"/>
              <a:t> </a:t>
            </a:r>
            <a:r>
              <a:rPr lang="en-US" dirty="0" smtClean="0">
                <a:latin typeface="Cambria Math" pitchFamily="18" charset="0"/>
                <a:ea typeface="Cambria Math" pitchFamily="18" charset="0"/>
              </a:rPr>
              <a:t>26 =21, </a:t>
            </a:r>
            <a:r>
              <a:rPr lang="en-US" dirty="0" smtClean="0">
                <a:ea typeface="Cambria Math" pitchFamily="18" charset="0"/>
              </a:rPr>
              <a:t>which is then replaced by V.</a:t>
            </a:r>
          </a:p>
          <a:p>
            <a:r>
              <a:rPr lang="en-US" dirty="0" smtClean="0">
                <a:ea typeface="Cambria Math" pitchFamily="18" charset="0"/>
              </a:rPr>
              <a:t>To decrypt a message encrypted by a shift cipher, the congruence  </a:t>
            </a:r>
            <a:r>
              <a:rPr lang="en-US" i="1" dirty="0" smtClean="0">
                <a:ea typeface="Cambria Math" pitchFamily="18" charset="0"/>
              </a:rPr>
              <a:t>c</a:t>
            </a:r>
            <a:r>
              <a:rPr lang="en-US" dirty="0" smtClean="0">
                <a:ea typeface="Cambria Math" pitchFamily="18" charset="0"/>
              </a:rPr>
              <a:t> </a:t>
            </a:r>
            <a:r>
              <a:rPr lang="en-US" dirty="0" smtClean="0">
                <a:latin typeface="Cambria Math"/>
                <a:ea typeface="Cambria Math"/>
              </a:rPr>
              <a:t>≡</a:t>
            </a:r>
            <a:r>
              <a:rPr lang="en-US" dirty="0" smtClean="0">
                <a:ea typeface="Cambria Math" pitchFamily="18" charset="0"/>
              </a:rPr>
              <a:t> </a:t>
            </a:r>
            <a:r>
              <a:rPr lang="en-US" i="1" dirty="0" err="1" smtClean="0">
                <a:ea typeface="Cambria Math" pitchFamily="18" charset="0"/>
              </a:rPr>
              <a:t>ap</a:t>
            </a:r>
            <a:r>
              <a:rPr lang="en-US" dirty="0" smtClean="0">
                <a:ea typeface="Cambria Math" pitchFamily="18" charset="0"/>
              </a:rPr>
              <a:t> + </a:t>
            </a:r>
            <a:r>
              <a:rPr lang="en-US" i="1" dirty="0" smtClean="0">
                <a:ea typeface="Cambria Math" pitchFamily="18" charset="0"/>
              </a:rPr>
              <a:t>b</a:t>
            </a:r>
            <a:r>
              <a:rPr lang="en-US" dirty="0" smtClean="0">
                <a:ea typeface="Cambria Math" pitchFamily="18" charset="0"/>
              </a:rPr>
              <a:t> (mod </a:t>
            </a:r>
            <a:r>
              <a:rPr lang="en-US" dirty="0" smtClean="0">
                <a:latin typeface="Cambria Math" pitchFamily="18" charset="0"/>
                <a:ea typeface="Cambria Math" pitchFamily="18" charset="0"/>
              </a:rPr>
              <a:t>26</a:t>
            </a:r>
            <a:r>
              <a:rPr lang="en-US" dirty="0" smtClean="0">
                <a:ea typeface="Cambria Math" pitchFamily="18" charset="0"/>
              </a:rPr>
              <a:t>) needs to be solved for </a:t>
            </a:r>
            <a:r>
              <a:rPr lang="en-US" i="1" dirty="0" smtClean="0">
                <a:ea typeface="Cambria Math" pitchFamily="18" charset="0"/>
              </a:rPr>
              <a:t>p</a:t>
            </a:r>
            <a:r>
              <a:rPr lang="en-US" dirty="0" smtClean="0">
                <a:ea typeface="Cambria Math" pitchFamily="18" charset="0"/>
              </a:rPr>
              <a:t>.</a:t>
            </a:r>
          </a:p>
          <a:p>
            <a:pPr lvl="1"/>
            <a:r>
              <a:rPr lang="en-US" dirty="0" smtClean="0">
                <a:ea typeface="Cambria Math" pitchFamily="18" charset="0"/>
              </a:rPr>
              <a:t>Subtract </a:t>
            </a:r>
            <a:r>
              <a:rPr lang="en-US" i="1" dirty="0" smtClean="0">
                <a:ea typeface="Cambria Math" pitchFamily="18" charset="0"/>
              </a:rPr>
              <a:t>b</a:t>
            </a:r>
            <a:r>
              <a:rPr lang="en-US" dirty="0" smtClean="0">
                <a:ea typeface="Cambria Math" pitchFamily="18" charset="0"/>
              </a:rPr>
              <a:t> from both sides to obtain </a:t>
            </a:r>
            <a:r>
              <a:rPr lang="en-US" i="1" dirty="0" smtClean="0">
                <a:ea typeface="Cambria Math" pitchFamily="18" charset="0"/>
              </a:rPr>
              <a:t>c</a:t>
            </a:r>
            <a:r>
              <a:rPr lang="en-US" i="1" dirty="0" smtClean="0">
                <a:latin typeface="Cambria Math"/>
                <a:ea typeface="Cambria Math"/>
              </a:rPr>
              <a:t>− b</a:t>
            </a:r>
            <a:r>
              <a:rPr lang="en-US" dirty="0" smtClean="0">
                <a:ea typeface="Cambria Math" pitchFamily="18" charset="0"/>
              </a:rPr>
              <a:t> </a:t>
            </a:r>
            <a:r>
              <a:rPr lang="en-US" dirty="0" smtClean="0">
                <a:latin typeface="Cambria Math"/>
                <a:ea typeface="Cambria Math"/>
              </a:rPr>
              <a:t>≡</a:t>
            </a:r>
            <a:r>
              <a:rPr lang="en-US" dirty="0" smtClean="0">
                <a:ea typeface="Cambria Math" pitchFamily="18" charset="0"/>
              </a:rPr>
              <a:t> </a:t>
            </a:r>
            <a:r>
              <a:rPr lang="en-US" i="1" dirty="0" err="1" smtClean="0">
                <a:ea typeface="Cambria Math" pitchFamily="18" charset="0"/>
              </a:rPr>
              <a:t>ap</a:t>
            </a:r>
            <a:r>
              <a:rPr lang="en-US" dirty="0" smtClean="0">
                <a:ea typeface="Cambria Math" pitchFamily="18" charset="0"/>
              </a:rPr>
              <a:t>  (mod </a:t>
            </a:r>
            <a:r>
              <a:rPr lang="en-US" dirty="0" smtClean="0">
                <a:latin typeface="Cambria Math" pitchFamily="18" charset="0"/>
                <a:ea typeface="Cambria Math" pitchFamily="18" charset="0"/>
              </a:rPr>
              <a:t>26</a:t>
            </a:r>
            <a:r>
              <a:rPr lang="en-US" dirty="0" smtClean="0">
                <a:ea typeface="Cambria Math" pitchFamily="18" charset="0"/>
              </a:rPr>
              <a:t>).</a:t>
            </a:r>
          </a:p>
          <a:p>
            <a:pPr lvl="1"/>
            <a:r>
              <a:rPr lang="en-US" dirty="0" smtClean="0">
                <a:ea typeface="Cambria Math" pitchFamily="18" charset="0"/>
              </a:rPr>
              <a:t>Multiply both sides by  the inverse of a modulo </a:t>
            </a:r>
            <a:r>
              <a:rPr lang="en-US" dirty="0" smtClean="0">
                <a:latin typeface="Cambria Math" pitchFamily="18" charset="0"/>
                <a:ea typeface="Cambria Math" pitchFamily="18" charset="0"/>
              </a:rPr>
              <a:t>26</a:t>
            </a:r>
            <a:r>
              <a:rPr lang="en-US" dirty="0" smtClean="0">
                <a:ea typeface="Cambria Math" pitchFamily="18" charset="0"/>
              </a:rPr>
              <a:t>, which exists since </a:t>
            </a:r>
            <a:r>
              <a:rPr lang="en-US" dirty="0" err="1" smtClean="0">
                <a:ea typeface="Cambria Math" pitchFamily="18" charset="0"/>
              </a:rPr>
              <a:t>gcd</a:t>
            </a:r>
            <a:r>
              <a:rPr lang="en-US" dirty="0" smtClean="0">
                <a:ea typeface="Cambria Math" pitchFamily="18" charset="0"/>
              </a:rPr>
              <a:t>(</a:t>
            </a:r>
            <a:r>
              <a:rPr lang="en-US" i="1" dirty="0" smtClean="0">
                <a:ea typeface="Cambria Math" pitchFamily="18" charset="0"/>
              </a:rPr>
              <a:t>a</a:t>
            </a:r>
            <a:r>
              <a:rPr lang="en-US" dirty="0" smtClean="0">
                <a:ea typeface="Cambria Math" pitchFamily="18" charset="0"/>
              </a:rPr>
              <a:t>,</a:t>
            </a:r>
            <a:r>
              <a:rPr lang="en-US" dirty="0" smtClean="0">
                <a:latin typeface="Cambria Math" pitchFamily="18" charset="0"/>
                <a:ea typeface="Cambria Math" pitchFamily="18" charset="0"/>
              </a:rPr>
              <a:t>26</a:t>
            </a:r>
            <a:r>
              <a:rPr lang="en-US" dirty="0" smtClean="0">
                <a:ea typeface="Cambria Math" pitchFamily="18" charset="0"/>
              </a:rPr>
              <a:t>) = </a:t>
            </a:r>
            <a:r>
              <a:rPr lang="en-US" dirty="0" smtClean="0">
                <a:latin typeface="Cambria Math" pitchFamily="18" charset="0"/>
                <a:ea typeface="Cambria Math" pitchFamily="18" charset="0"/>
              </a:rPr>
              <a:t>1</a:t>
            </a:r>
            <a:r>
              <a:rPr lang="en-US" dirty="0" smtClean="0">
                <a:ea typeface="Cambria Math" pitchFamily="18" charset="0"/>
              </a:rPr>
              <a:t>. </a:t>
            </a:r>
          </a:p>
          <a:p>
            <a:pPr lvl="1"/>
            <a:r>
              <a:rPr lang="en-US" i="1" dirty="0" smtClean="0">
                <a:ea typeface="Cambria Math"/>
              </a:rPr>
              <a:t>ā</a:t>
            </a:r>
            <a:r>
              <a:rPr lang="en-US" i="1" dirty="0" smtClean="0">
                <a:ea typeface="Cambria Math" pitchFamily="18" charset="0"/>
              </a:rPr>
              <a:t>(c</a:t>
            </a:r>
            <a:r>
              <a:rPr lang="en-US" i="1" dirty="0" smtClean="0">
                <a:ea typeface="Cambria Math"/>
              </a:rPr>
              <a:t>− b</a:t>
            </a:r>
            <a:r>
              <a:rPr lang="en-US" dirty="0" smtClean="0">
                <a:ea typeface="Cambria Math"/>
              </a:rPr>
              <a:t>)</a:t>
            </a:r>
            <a:r>
              <a:rPr lang="en-US" dirty="0" smtClean="0">
                <a:ea typeface="Cambria Math" pitchFamily="18" charset="0"/>
              </a:rPr>
              <a:t> </a:t>
            </a:r>
            <a:r>
              <a:rPr lang="en-US" dirty="0" smtClean="0">
                <a:latin typeface="Cambria Math"/>
                <a:ea typeface="Cambria Math"/>
              </a:rPr>
              <a:t>≡</a:t>
            </a:r>
            <a:r>
              <a:rPr lang="en-US" dirty="0" smtClean="0">
                <a:ea typeface="Cambria Math" pitchFamily="18" charset="0"/>
              </a:rPr>
              <a:t> </a:t>
            </a:r>
            <a:r>
              <a:rPr lang="en-US" i="1" dirty="0" err="1" smtClean="0">
                <a:ea typeface="Cambria Math"/>
              </a:rPr>
              <a:t>ā</a:t>
            </a:r>
            <a:r>
              <a:rPr lang="en-US" i="1" dirty="0" err="1" smtClean="0">
                <a:ea typeface="Cambria Math" pitchFamily="18" charset="0"/>
              </a:rPr>
              <a:t>ap</a:t>
            </a:r>
            <a:r>
              <a:rPr lang="en-US" dirty="0" smtClean="0">
                <a:ea typeface="Cambria Math" pitchFamily="18" charset="0"/>
              </a:rPr>
              <a:t>  (mod </a:t>
            </a:r>
            <a:r>
              <a:rPr lang="en-US" dirty="0" smtClean="0">
                <a:latin typeface="Cambria Math" pitchFamily="18" charset="0"/>
                <a:ea typeface="Cambria Math" pitchFamily="18" charset="0"/>
              </a:rPr>
              <a:t>26</a:t>
            </a:r>
            <a:r>
              <a:rPr lang="en-US" dirty="0" smtClean="0">
                <a:ea typeface="Cambria Math" pitchFamily="18" charset="0"/>
              </a:rPr>
              <a:t>), which simplifies to </a:t>
            </a:r>
            <a:r>
              <a:rPr lang="en-US" i="1" dirty="0" smtClean="0">
                <a:ea typeface="Cambria Math"/>
              </a:rPr>
              <a:t>ā</a:t>
            </a:r>
            <a:r>
              <a:rPr lang="en-US" i="1" dirty="0" smtClean="0">
                <a:ea typeface="Cambria Math" pitchFamily="18" charset="0"/>
              </a:rPr>
              <a:t>(c</a:t>
            </a:r>
            <a:r>
              <a:rPr lang="en-US" i="1" dirty="0" smtClean="0">
                <a:ea typeface="Cambria Math"/>
              </a:rPr>
              <a:t>− b</a:t>
            </a:r>
            <a:r>
              <a:rPr lang="en-US" dirty="0" smtClean="0">
                <a:ea typeface="Cambria Math"/>
              </a:rPr>
              <a:t>)</a:t>
            </a:r>
            <a:r>
              <a:rPr lang="en-US" dirty="0" smtClean="0">
                <a:ea typeface="Cambria Math" pitchFamily="18" charset="0"/>
              </a:rPr>
              <a:t> </a:t>
            </a:r>
            <a:r>
              <a:rPr lang="en-US" dirty="0" smtClean="0">
                <a:latin typeface="Cambria Math"/>
                <a:ea typeface="Cambria Math"/>
              </a:rPr>
              <a:t>≡</a:t>
            </a:r>
            <a:r>
              <a:rPr lang="en-US" dirty="0" smtClean="0">
                <a:ea typeface="Cambria Math" pitchFamily="18" charset="0"/>
              </a:rPr>
              <a:t> </a:t>
            </a:r>
            <a:r>
              <a:rPr lang="en-US" i="1" dirty="0" smtClean="0">
                <a:ea typeface="Cambria Math" pitchFamily="18" charset="0"/>
              </a:rPr>
              <a:t>p</a:t>
            </a:r>
            <a:r>
              <a:rPr lang="en-US" dirty="0" smtClean="0">
                <a:ea typeface="Cambria Math" pitchFamily="18" charset="0"/>
              </a:rPr>
              <a:t>  (mod </a:t>
            </a:r>
            <a:r>
              <a:rPr lang="en-US" dirty="0" smtClean="0">
                <a:latin typeface="Cambria Math" pitchFamily="18" charset="0"/>
                <a:ea typeface="Cambria Math" pitchFamily="18" charset="0"/>
              </a:rPr>
              <a:t>26</a:t>
            </a:r>
            <a:r>
              <a:rPr lang="en-US" dirty="0" smtClean="0">
                <a:ea typeface="Cambria Math" pitchFamily="18" charset="0"/>
              </a:rPr>
              <a:t>).</a:t>
            </a:r>
          </a:p>
          <a:p>
            <a:pPr lvl="1"/>
            <a:r>
              <a:rPr lang="en-US" i="1" dirty="0" smtClean="0">
                <a:ea typeface="Cambria Math" pitchFamily="18" charset="0"/>
              </a:rPr>
              <a:t>p </a:t>
            </a:r>
            <a:r>
              <a:rPr lang="en-US" dirty="0" smtClean="0">
                <a:latin typeface="Cambria Math"/>
                <a:ea typeface="Cambria Math"/>
              </a:rPr>
              <a:t>≡ </a:t>
            </a:r>
            <a:r>
              <a:rPr lang="en-US" i="1" dirty="0" smtClean="0">
                <a:ea typeface="Cambria Math"/>
              </a:rPr>
              <a:t>ā</a:t>
            </a:r>
            <a:r>
              <a:rPr lang="en-US" i="1" dirty="0" smtClean="0">
                <a:ea typeface="Cambria Math" pitchFamily="18" charset="0"/>
              </a:rPr>
              <a:t>(c</a:t>
            </a:r>
            <a:r>
              <a:rPr lang="en-US" i="1" dirty="0" smtClean="0">
                <a:ea typeface="Cambria Math"/>
              </a:rPr>
              <a:t>− b</a:t>
            </a:r>
            <a:r>
              <a:rPr lang="en-US" dirty="0" smtClean="0">
                <a:ea typeface="Cambria Math"/>
              </a:rPr>
              <a:t>)</a:t>
            </a:r>
            <a:r>
              <a:rPr lang="en-US" dirty="0" smtClean="0">
                <a:ea typeface="Cambria Math" pitchFamily="18" charset="0"/>
              </a:rPr>
              <a:t> (mod </a:t>
            </a:r>
            <a:r>
              <a:rPr lang="en-US" dirty="0" smtClean="0">
                <a:latin typeface="Cambria Math" pitchFamily="18" charset="0"/>
                <a:ea typeface="Cambria Math" pitchFamily="18" charset="0"/>
              </a:rPr>
              <a:t>26</a:t>
            </a:r>
            <a:r>
              <a:rPr lang="en-US" dirty="0" smtClean="0">
                <a:ea typeface="Cambria Math" pitchFamily="18" charset="0"/>
              </a:rPr>
              <a:t>) is used to determine </a:t>
            </a:r>
            <a:r>
              <a:rPr lang="en-US" i="1" dirty="0" smtClean="0">
                <a:ea typeface="Cambria Math" pitchFamily="18" charset="0"/>
              </a:rPr>
              <a:t>p </a:t>
            </a:r>
            <a:r>
              <a:rPr lang="en-US" dirty="0" smtClean="0">
                <a:ea typeface="Cambria Math" pitchFamily="18" charset="0"/>
              </a:rPr>
              <a:t>in</a:t>
            </a:r>
            <a:r>
              <a:rPr lang="en-US" i="1" dirty="0" smtClean="0">
                <a:ea typeface="Cambria Math" pitchFamily="18" charset="0"/>
              </a:rPr>
              <a:t> </a:t>
            </a:r>
            <a:r>
              <a:rPr lang="en-US" b="1" dirty="0" smtClean="0">
                <a:ea typeface="Cambria Math" pitchFamily="18" charset="0"/>
              </a:rPr>
              <a:t>Z</a:t>
            </a:r>
            <a:r>
              <a:rPr lang="en-US" baseline="-25000" dirty="0" smtClean="0">
                <a:latin typeface="Cambria Math" pitchFamily="18" charset="0"/>
                <a:ea typeface="Cambria Math" pitchFamily="18" charset="0"/>
              </a:rPr>
              <a:t>26</a:t>
            </a:r>
            <a:r>
              <a:rPr lang="en-US" dirty="0" smtClean="0">
                <a:ea typeface="Cambria Math" pitchFamily="18" charset="0"/>
              </a:rPr>
              <a:t>.</a:t>
            </a:r>
            <a:endParaRPr lang="en-US" baseline="-25000" dirty="0" smtClean="0">
              <a:latin typeface="Cambria Math" pitchFamily="18" charset="0"/>
              <a:ea typeface="Cambria Math" pitchFamily="18" charset="0"/>
            </a:endParaRPr>
          </a:p>
          <a:p>
            <a:pPr>
              <a:buNone/>
            </a:pP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Cryptanalysis of Affine Ciphers</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The process of recovering plaintext from </a:t>
            </a:r>
            <a:r>
              <a:rPr lang="en-US" dirty="0" err="1" smtClean="0"/>
              <a:t>ciphertext</a:t>
            </a:r>
            <a:r>
              <a:rPr lang="en-US" dirty="0" smtClean="0"/>
              <a:t> without knowledge both  of the encryption method and the key is known as </a:t>
            </a:r>
            <a:r>
              <a:rPr lang="en-US" i="1" dirty="0" smtClean="0"/>
              <a:t>cryptanalysis</a:t>
            </a:r>
            <a:r>
              <a:rPr lang="en-US" dirty="0" smtClean="0"/>
              <a:t> or </a:t>
            </a:r>
            <a:r>
              <a:rPr lang="en-US" i="1" dirty="0" smtClean="0"/>
              <a:t>breaking codes</a:t>
            </a:r>
            <a:r>
              <a:rPr lang="en-US" dirty="0" smtClean="0"/>
              <a:t>.</a:t>
            </a:r>
          </a:p>
          <a:p>
            <a:r>
              <a:rPr lang="en-US" dirty="0" smtClean="0"/>
              <a:t>An important tool for </a:t>
            </a:r>
            <a:r>
              <a:rPr lang="en-US" dirty="0" err="1" smtClean="0"/>
              <a:t>cryptanalyzing</a:t>
            </a:r>
            <a:r>
              <a:rPr lang="en-US" dirty="0" smtClean="0"/>
              <a:t> </a:t>
            </a:r>
            <a:r>
              <a:rPr lang="en-US" dirty="0" err="1" smtClean="0"/>
              <a:t>ciphertext</a:t>
            </a:r>
            <a:r>
              <a:rPr lang="en-US" dirty="0" smtClean="0"/>
              <a:t> produced with a affine ciphers is the relative frequencies of letters. The nine most common letters in the English texts are E </a:t>
            </a:r>
            <a:r>
              <a:rPr lang="en-US" dirty="0" smtClean="0">
                <a:latin typeface="Cambria Math" pitchFamily="18" charset="0"/>
                <a:ea typeface="Cambria Math" pitchFamily="18" charset="0"/>
              </a:rPr>
              <a:t>13</a:t>
            </a:r>
            <a:r>
              <a:rPr lang="en-US" dirty="0" smtClean="0"/>
              <a:t>%, T </a:t>
            </a:r>
            <a:r>
              <a:rPr lang="en-US" dirty="0" smtClean="0">
                <a:latin typeface="Cambria Math" pitchFamily="18" charset="0"/>
                <a:ea typeface="Cambria Math" pitchFamily="18" charset="0"/>
              </a:rPr>
              <a:t>9</a:t>
            </a:r>
            <a:r>
              <a:rPr lang="en-US" dirty="0" smtClean="0"/>
              <a:t>%, A </a:t>
            </a:r>
            <a:r>
              <a:rPr lang="en-US" dirty="0" smtClean="0">
                <a:latin typeface="Cambria Math" pitchFamily="18" charset="0"/>
                <a:ea typeface="Cambria Math" pitchFamily="18" charset="0"/>
              </a:rPr>
              <a:t>8</a:t>
            </a:r>
            <a:r>
              <a:rPr lang="en-US" dirty="0" smtClean="0"/>
              <a:t>%, O </a:t>
            </a:r>
            <a:r>
              <a:rPr lang="en-US" dirty="0" smtClean="0">
                <a:latin typeface="Cambria Math" pitchFamily="18" charset="0"/>
                <a:ea typeface="Cambria Math" pitchFamily="18" charset="0"/>
              </a:rPr>
              <a:t>8</a:t>
            </a:r>
            <a:r>
              <a:rPr lang="en-US" dirty="0" smtClean="0"/>
              <a:t>%, I </a:t>
            </a:r>
            <a:r>
              <a:rPr lang="en-US" dirty="0" smtClean="0">
                <a:latin typeface="Cambria Math" pitchFamily="18" charset="0"/>
                <a:ea typeface="Cambria Math" pitchFamily="18" charset="0"/>
              </a:rPr>
              <a:t>7</a:t>
            </a:r>
            <a:r>
              <a:rPr lang="en-US" dirty="0" smtClean="0"/>
              <a:t>%, N </a:t>
            </a:r>
            <a:r>
              <a:rPr lang="en-US" dirty="0" smtClean="0">
                <a:latin typeface="Cambria Math" pitchFamily="18" charset="0"/>
                <a:ea typeface="Cambria Math" pitchFamily="18" charset="0"/>
              </a:rPr>
              <a:t>7</a:t>
            </a:r>
            <a:r>
              <a:rPr lang="en-US" dirty="0" smtClean="0"/>
              <a:t>%, S </a:t>
            </a:r>
            <a:r>
              <a:rPr lang="en-US" dirty="0" smtClean="0">
                <a:latin typeface="Cambria Math" pitchFamily="18" charset="0"/>
                <a:ea typeface="Cambria Math" pitchFamily="18" charset="0"/>
              </a:rPr>
              <a:t>7</a:t>
            </a:r>
            <a:r>
              <a:rPr lang="en-US" dirty="0" smtClean="0"/>
              <a:t>%, H </a:t>
            </a:r>
            <a:r>
              <a:rPr lang="en-US" dirty="0" smtClean="0">
                <a:latin typeface="Cambria Math" pitchFamily="18" charset="0"/>
                <a:ea typeface="Cambria Math" pitchFamily="18" charset="0"/>
              </a:rPr>
              <a:t>6</a:t>
            </a:r>
            <a:r>
              <a:rPr lang="en-US" dirty="0" smtClean="0"/>
              <a:t>%, and R </a:t>
            </a:r>
            <a:r>
              <a:rPr lang="en-US" dirty="0" smtClean="0">
                <a:latin typeface="Cambria Math" pitchFamily="18" charset="0"/>
                <a:ea typeface="Cambria Math" pitchFamily="18" charset="0"/>
              </a:rPr>
              <a:t>6</a:t>
            </a:r>
            <a:r>
              <a:rPr lang="en-US" dirty="0" smtClean="0"/>
              <a:t>%.</a:t>
            </a:r>
          </a:p>
          <a:p>
            <a:r>
              <a:rPr lang="en-US" dirty="0" smtClean="0"/>
              <a:t>To analyze </a:t>
            </a:r>
            <a:r>
              <a:rPr lang="en-US" dirty="0" err="1" smtClean="0"/>
              <a:t>ciphertext</a:t>
            </a:r>
            <a:r>
              <a:rPr lang="en-US" dirty="0" smtClean="0"/>
              <a:t>:</a:t>
            </a:r>
          </a:p>
          <a:p>
            <a:pPr lvl="1"/>
            <a:r>
              <a:rPr lang="en-US" dirty="0" smtClean="0"/>
              <a:t>Find the frequency of the letters in the </a:t>
            </a:r>
            <a:r>
              <a:rPr lang="en-US" dirty="0" err="1" smtClean="0"/>
              <a:t>ciphertext</a:t>
            </a:r>
            <a:r>
              <a:rPr lang="en-US" dirty="0" smtClean="0"/>
              <a:t>.</a:t>
            </a:r>
          </a:p>
          <a:p>
            <a:pPr lvl="1"/>
            <a:r>
              <a:rPr lang="en-US" dirty="0" smtClean="0"/>
              <a:t>Hypothesize that the most frequent letter is produced by encrypting E. </a:t>
            </a:r>
          </a:p>
          <a:p>
            <a:pPr lvl="1"/>
            <a:r>
              <a:rPr lang="en-US" dirty="0" smtClean="0"/>
              <a:t>If the value of the shift from E to the most frequent letter is </a:t>
            </a:r>
            <a:r>
              <a:rPr lang="en-US" i="1" dirty="0" smtClean="0"/>
              <a:t>k</a:t>
            </a:r>
            <a:r>
              <a:rPr lang="en-US" dirty="0" smtClean="0"/>
              <a:t>, shift the </a:t>
            </a:r>
            <a:r>
              <a:rPr lang="en-US" dirty="0" err="1" smtClean="0"/>
              <a:t>ciphertext</a:t>
            </a:r>
            <a:r>
              <a:rPr lang="en-US" dirty="0" smtClean="0"/>
              <a:t> by </a:t>
            </a:r>
            <a:r>
              <a:rPr lang="en-US" dirty="0" smtClean="0">
                <a:latin typeface="Cambria Math"/>
                <a:ea typeface="Cambria Math"/>
              </a:rPr>
              <a:t>−</a:t>
            </a:r>
            <a:r>
              <a:rPr lang="en-US" i="1" dirty="0" smtClean="0"/>
              <a:t>k</a:t>
            </a:r>
            <a:r>
              <a:rPr lang="en-US" dirty="0" smtClean="0"/>
              <a:t> and see if it makes sense.</a:t>
            </a:r>
          </a:p>
          <a:p>
            <a:pPr lvl="1"/>
            <a:r>
              <a:rPr lang="en-US" dirty="0" smtClean="0"/>
              <a:t>If not, try T as a hypothesis and continue. </a:t>
            </a:r>
          </a:p>
          <a:p>
            <a:r>
              <a:rPr lang="en-US" b="1" dirty="0" smtClean="0"/>
              <a:t>Example</a:t>
            </a:r>
            <a:r>
              <a:rPr lang="en-US" dirty="0" smtClean="0"/>
              <a:t>: We intercepted the message “ZNK KGXRE HOXJ MKZY ZNK CUXS” that we know was produced by a shift cipher.  Let’s try to </a:t>
            </a:r>
            <a:r>
              <a:rPr lang="en-US" dirty="0" err="1" smtClean="0"/>
              <a:t>cryptanalyze</a:t>
            </a:r>
            <a:r>
              <a:rPr lang="en-US" dirty="0" smtClean="0"/>
              <a:t>.</a:t>
            </a:r>
          </a:p>
          <a:p>
            <a:r>
              <a:rPr lang="en-US" b="1" dirty="0" smtClean="0"/>
              <a:t>Solution</a:t>
            </a:r>
            <a:r>
              <a:rPr lang="en-US" dirty="0" smtClean="0"/>
              <a:t>: The most common letter in the </a:t>
            </a:r>
            <a:r>
              <a:rPr lang="en-US" dirty="0" err="1" smtClean="0"/>
              <a:t>ciphertext</a:t>
            </a:r>
            <a:r>
              <a:rPr lang="en-US" dirty="0" smtClean="0"/>
              <a:t> is K. So perhaps the letters were shifted by 6 since this would then map E to K. Shifting the entire message by </a:t>
            </a:r>
            <a:r>
              <a:rPr lang="en-US" dirty="0" smtClean="0">
                <a:latin typeface="Cambria Math"/>
                <a:ea typeface="Cambria Math"/>
              </a:rPr>
              <a:t>−6 gives us “THE EARLY BIRD GETS THE WORM.”</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Block Ciphers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 Ciphers that replace each letter of the alphabet by another letter are called </a:t>
            </a:r>
            <a:r>
              <a:rPr lang="en-US" i="1" dirty="0" smtClean="0"/>
              <a:t>character</a:t>
            </a:r>
            <a:r>
              <a:rPr lang="en-US" dirty="0" smtClean="0"/>
              <a:t> or </a:t>
            </a:r>
            <a:r>
              <a:rPr lang="en-US" i="1" dirty="0" err="1" smtClean="0"/>
              <a:t>monoalphabetic</a:t>
            </a:r>
            <a:r>
              <a:rPr lang="en-US" dirty="0" smtClean="0"/>
              <a:t> ciphers. </a:t>
            </a:r>
          </a:p>
          <a:p>
            <a:r>
              <a:rPr lang="en-US" dirty="0" smtClean="0"/>
              <a:t>They are vulnerable to cryptanalysis based on letter frequency. </a:t>
            </a:r>
            <a:r>
              <a:rPr lang="en-US" i="1" dirty="0" smtClean="0"/>
              <a:t>Block ciphers</a:t>
            </a:r>
            <a:r>
              <a:rPr lang="en-US" dirty="0" smtClean="0"/>
              <a:t> avoid this problem, by replacing blocks of letters with other blocks of letters.</a:t>
            </a:r>
          </a:p>
          <a:p>
            <a:r>
              <a:rPr lang="en-US" dirty="0" smtClean="0"/>
              <a:t>A simple type of block cipher is called the </a:t>
            </a:r>
            <a:r>
              <a:rPr lang="en-US" i="1" dirty="0" smtClean="0"/>
              <a:t>transposition cipher</a:t>
            </a:r>
            <a:r>
              <a:rPr lang="en-US" dirty="0" smtClean="0"/>
              <a:t>. The key is a permutation </a:t>
            </a:r>
            <a:r>
              <a:rPr lang="el-GR" dirty="0" smtClean="0">
                <a:latin typeface="Cambria Math"/>
                <a:ea typeface="Cambria Math"/>
              </a:rPr>
              <a:t>σ</a:t>
            </a:r>
            <a:r>
              <a:rPr lang="en-US" dirty="0" smtClean="0">
                <a:latin typeface="Cambria Math"/>
                <a:ea typeface="Cambria Math"/>
              </a:rPr>
              <a:t> of the set {1,2,…,</a:t>
            </a:r>
            <a:r>
              <a:rPr lang="en-US" i="1" dirty="0" smtClean="0">
                <a:ea typeface="Cambria Math"/>
              </a:rPr>
              <a:t>m</a:t>
            </a:r>
            <a:r>
              <a:rPr lang="en-US" dirty="0" smtClean="0">
                <a:latin typeface="Cambria Math"/>
                <a:ea typeface="Cambria Math"/>
              </a:rPr>
              <a:t>}, where </a:t>
            </a:r>
            <a:r>
              <a:rPr lang="en-US" i="1" dirty="0" smtClean="0">
                <a:ea typeface="Cambria Math"/>
              </a:rPr>
              <a:t>m</a:t>
            </a:r>
            <a:r>
              <a:rPr lang="en-US" dirty="0" smtClean="0">
                <a:latin typeface="Cambria Math"/>
                <a:ea typeface="Cambria Math"/>
              </a:rPr>
              <a:t> is an integer, that is a one-to-one function from {1,2,…,</a:t>
            </a:r>
            <a:r>
              <a:rPr lang="en-US" i="1" dirty="0" smtClean="0">
                <a:ea typeface="Cambria Math"/>
              </a:rPr>
              <a:t>m</a:t>
            </a:r>
            <a:r>
              <a:rPr lang="en-US" dirty="0" smtClean="0">
                <a:latin typeface="Cambria Math"/>
                <a:ea typeface="Cambria Math"/>
              </a:rPr>
              <a:t>} to itself. </a:t>
            </a:r>
          </a:p>
          <a:p>
            <a:r>
              <a:rPr lang="en-US" dirty="0" smtClean="0">
                <a:latin typeface="Cambria Math"/>
                <a:ea typeface="Cambria Math"/>
              </a:rPr>
              <a:t>To encrypt a message, split the letters into blocks of size </a:t>
            </a:r>
            <a:r>
              <a:rPr lang="en-US" i="1" dirty="0" smtClean="0">
                <a:ea typeface="Cambria Math"/>
              </a:rPr>
              <a:t>m, </a:t>
            </a:r>
            <a:r>
              <a:rPr lang="en-US" dirty="0" smtClean="0">
                <a:ea typeface="Cambria Math"/>
              </a:rPr>
              <a:t>adding additional letters to fill out the final block. We encrypt  </a:t>
            </a:r>
            <a:r>
              <a:rPr lang="en-US" i="1" dirty="0" smtClean="0">
                <a:ea typeface="Cambria Math"/>
              </a:rPr>
              <a:t>p</a:t>
            </a:r>
            <a:r>
              <a:rPr lang="en-US" baseline="-25000" dirty="0" smtClean="0">
                <a:latin typeface="Cambria Math" pitchFamily="18" charset="0"/>
                <a:ea typeface="Cambria Math" pitchFamily="18" charset="0"/>
              </a:rPr>
              <a:t>1</a:t>
            </a:r>
            <a:r>
              <a:rPr lang="en-US" dirty="0" smtClean="0">
                <a:ea typeface="Cambria Math"/>
              </a:rPr>
              <a:t>,</a:t>
            </a:r>
            <a:r>
              <a:rPr lang="en-US" i="1" dirty="0" smtClean="0">
                <a:ea typeface="Cambria Math"/>
              </a:rPr>
              <a:t>p</a:t>
            </a:r>
            <a:r>
              <a:rPr lang="en-US" baseline="-25000" dirty="0" smtClean="0">
                <a:latin typeface="Cambria Math" pitchFamily="18" charset="0"/>
                <a:ea typeface="Cambria Math" pitchFamily="18" charset="0"/>
              </a:rPr>
              <a:t>2</a:t>
            </a:r>
            <a:r>
              <a:rPr lang="en-US" dirty="0" smtClean="0">
                <a:ea typeface="Cambria Math"/>
              </a:rPr>
              <a:t>,…,</a:t>
            </a:r>
            <a:r>
              <a:rPr lang="en-US" i="1" dirty="0" smtClean="0">
                <a:ea typeface="Cambria Math"/>
              </a:rPr>
              <a:t>p</a:t>
            </a:r>
            <a:r>
              <a:rPr lang="en-US" i="1" baseline="-25000" dirty="0" smtClean="0">
                <a:latin typeface="Cambria Math" pitchFamily="18" charset="0"/>
                <a:ea typeface="Cambria Math" pitchFamily="18" charset="0"/>
              </a:rPr>
              <a:t>m</a:t>
            </a:r>
            <a:r>
              <a:rPr lang="en-US" dirty="0" smtClean="0">
                <a:ea typeface="Cambria Math"/>
              </a:rPr>
              <a:t> as </a:t>
            </a:r>
            <a:r>
              <a:rPr lang="en-US" i="1" dirty="0" smtClean="0">
                <a:ea typeface="Cambria Math"/>
              </a:rPr>
              <a:t>c</a:t>
            </a:r>
            <a:r>
              <a:rPr lang="en-US" baseline="-25000" dirty="0" smtClean="0">
                <a:latin typeface="Cambria Math" pitchFamily="18" charset="0"/>
                <a:ea typeface="Cambria Math" pitchFamily="18" charset="0"/>
              </a:rPr>
              <a:t>1</a:t>
            </a:r>
            <a:r>
              <a:rPr lang="en-US" dirty="0" smtClean="0">
                <a:ea typeface="Cambria Math"/>
              </a:rPr>
              <a:t>,</a:t>
            </a:r>
            <a:r>
              <a:rPr lang="en-US" i="1" dirty="0" smtClean="0">
                <a:ea typeface="Cambria Math"/>
              </a:rPr>
              <a:t>c</a:t>
            </a:r>
            <a:r>
              <a:rPr lang="en-US" baseline="-25000" dirty="0" smtClean="0">
                <a:latin typeface="Cambria Math" pitchFamily="18" charset="0"/>
                <a:ea typeface="Cambria Math" pitchFamily="18" charset="0"/>
              </a:rPr>
              <a:t>2</a:t>
            </a:r>
            <a:r>
              <a:rPr lang="en-US" dirty="0" smtClean="0">
                <a:ea typeface="Cambria Math"/>
              </a:rPr>
              <a:t>,…,</a:t>
            </a:r>
            <a:r>
              <a:rPr lang="en-US" i="1" dirty="0" smtClean="0">
                <a:ea typeface="Cambria Math"/>
              </a:rPr>
              <a:t>c</a:t>
            </a:r>
            <a:r>
              <a:rPr lang="en-US" i="1" baseline="-25000" dirty="0" smtClean="0">
                <a:latin typeface="Cambria Math" pitchFamily="18" charset="0"/>
                <a:ea typeface="Cambria Math" pitchFamily="18" charset="0"/>
              </a:rPr>
              <a:t>m</a:t>
            </a:r>
            <a:r>
              <a:rPr lang="en-US" dirty="0" smtClean="0">
                <a:ea typeface="Cambria Math"/>
              </a:rPr>
              <a:t> =</a:t>
            </a:r>
            <a:r>
              <a:rPr lang="en-US" i="1" dirty="0" smtClean="0">
                <a:ea typeface="Cambria Math"/>
              </a:rPr>
              <a:t> </a:t>
            </a:r>
            <a:r>
              <a:rPr lang="en-US" dirty="0" smtClean="0">
                <a:ea typeface="Cambria Math"/>
              </a:rPr>
              <a:t> </a:t>
            </a:r>
            <a:r>
              <a:rPr lang="en-US" i="1" dirty="0" err="1" smtClean="0">
                <a:ea typeface="Cambria Math"/>
              </a:rPr>
              <a:t>p</a:t>
            </a:r>
            <a:r>
              <a:rPr lang="en-US" baseline="-25000" dirty="0" err="1" smtClean="0">
                <a:latin typeface="Cambria Math" pitchFamily="18" charset="0"/>
                <a:ea typeface="Cambria Math" pitchFamily="18" charset="0"/>
              </a:rPr>
              <a:t>σ</a:t>
            </a:r>
            <a:r>
              <a:rPr lang="en-US" baseline="-25000" dirty="0" smtClean="0">
                <a:latin typeface="Cambria Math" pitchFamily="18" charset="0"/>
                <a:ea typeface="Cambria Math" pitchFamily="18" charset="0"/>
              </a:rPr>
              <a:t>(1)</a:t>
            </a:r>
            <a:r>
              <a:rPr lang="en-US" dirty="0" smtClean="0">
                <a:ea typeface="Cambria Math"/>
              </a:rPr>
              <a:t>,</a:t>
            </a:r>
            <a:r>
              <a:rPr lang="en-US" i="1" dirty="0" err="1" smtClean="0">
                <a:ea typeface="Cambria Math"/>
              </a:rPr>
              <a:t>p</a:t>
            </a:r>
            <a:r>
              <a:rPr lang="en-US" baseline="-25000" dirty="0" err="1" smtClean="0">
                <a:latin typeface="Cambria Math" pitchFamily="18" charset="0"/>
                <a:ea typeface="Cambria Math" pitchFamily="18" charset="0"/>
              </a:rPr>
              <a:t>σ</a:t>
            </a:r>
            <a:r>
              <a:rPr lang="en-US" baseline="-25000" dirty="0" smtClean="0">
                <a:latin typeface="Cambria Math" pitchFamily="18" charset="0"/>
                <a:ea typeface="Cambria Math" pitchFamily="18" charset="0"/>
              </a:rPr>
              <a:t>(2)</a:t>
            </a:r>
            <a:r>
              <a:rPr lang="en-US" dirty="0" smtClean="0">
                <a:ea typeface="Cambria Math"/>
              </a:rPr>
              <a:t>,…,</a:t>
            </a:r>
            <a:r>
              <a:rPr lang="en-US" i="1" dirty="0" smtClean="0">
                <a:ea typeface="Cambria Math"/>
              </a:rPr>
              <a:t>p</a:t>
            </a:r>
            <a:r>
              <a:rPr lang="el-GR" i="1" baseline="-25000" dirty="0" smtClean="0">
                <a:latin typeface="Cambria Math"/>
                <a:ea typeface="Cambria Math"/>
              </a:rPr>
              <a:t>σ</a:t>
            </a:r>
            <a:r>
              <a:rPr lang="en-US" baseline="-25000" dirty="0" smtClean="0">
                <a:latin typeface="Cambria Math"/>
                <a:ea typeface="Cambria Math"/>
              </a:rPr>
              <a:t>(</a:t>
            </a:r>
            <a:r>
              <a:rPr lang="en-US" i="1" baseline="-25000" dirty="0" smtClean="0">
                <a:latin typeface="Cambria Math"/>
                <a:ea typeface="Cambria Math"/>
              </a:rPr>
              <a:t>m</a:t>
            </a:r>
            <a:r>
              <a:rPr lang="en-US" baseline="-25000" dirty="0" smtClean="0">
                <a:latin typeface="Cambria Math"/>
                <a:ea typeface="Cambria Math"/>
              </a:rPr>
              <a:t>)</a:t>
            </a:r>
            <a:r>
              <a:rPr lang="en-US" dirty="0" smtClean="0">
                <a:ea typeface="Cambria Math"/>
              </a:rPr>
              <a:t>.</a:t>
            </a:r>
          </a:p>
          <a:p>
            <a:r>
              <a:rPr lang="en-US" dirty="0" smtClean="0">
                <a:ea typeface="Cambria Math"/>
              </a:rPr>
              <a:t>To decrypt the  </a:t>
            </a:r>
            <a:r>
              <a:rPr lang="en-US" i="1" dirty="0" smtClean="0">
                <a:ea typeface="Cambria Math"/>
              </a:rPr>
              <a:t>c</a:t>
            </a:r>
            <a:r>
              <a:rPr lang="en-US" baseline="-25000" dirty="0" smtClean="0">
                <a:latin typeface="Cambria Math" pitchFamily="18" charset="0"/>
                <a:ea typeface="Cambria Math" pitchFamily="18" charset="0"/>
              </a:rPr>
              <a:t>1</a:t>
            </a:r>
            <a:r>
              <a:rPr lang="en-US" dirty="0" smtClean="0">
                <a:ea typeface="Cambria Math"/>
              </a:rPr>
              <a:t>,</a:t>
            </a:r>
            <a:r>
              <a:rPr lang="en-US" i="1" dirty="0" smtClean="0">
                <a:ea typeface="Cambria Math"/>
              </a:rPr>
              <a:t>c</a:t>
            </a:r>
            <a:r>
              <a:rPr lang="en-US" baseline="-25000" dirty="0" smtClean="0">
                <a:latin typeface="Cambria Math" pitchFamily="18" charset="0"/>
                <a:ea typeface="Cambria Math" pitchFamily="18" charset="0"/>
              </a:rPr>
              <a:t>2</a:t>
            </a:r>
            <a:r>
              <a:rPr lang="en-US" dirty="0" smtClean="0">
                <a:ea typeface="Cambria Math"/>
              </a:rPr>
              <a:t>,…,</a:t>
            </a:r>
            <a:r>
              <a:rPr lang="en-US" i="1" dirty="0" smtClean="0">
                <a:ea typeface="Cambria Math"/>
              </a:rPr>
              <a:t>c</a:t>
            </a:r>
            <a:r>
              <a:rPr lang="en-US" i="1" baseline="-25000" dirty="0" smtClean="0">
                <a:latin typeface="Cambria Math" pitchFamily="18" charset="0"/>
                <a:ea typeface="Cambria Math" pitchFamily="18" charset="0"/>
              </a:rPr>
              <a:t>m</a:t>
            </a:r>
            <a:r>
              <a:rPr lang="en-US" dirty="0" smtClean="0">
                <a:ea typeface="Cambria Math"/>
              </a:rPr>
              <a:t>  transpose the letters using the inverse permutation  </a:t>
            </a:r>
            <a:r>
              <a:rPr lang="el-GR" dirty="0" smtClean="0">
                <a:latin typeface="Cambria Math"/>
                <a:ea typeface="Cambria Math"/>
              </a:rPr>
              <a:t>σ</a:t>
            </a:r>
            <a:r>
              <a:rPr lang="en-US" baseline="30000" dirty="0" smtClean="0">
                <a:latin typeface="Cambria Math"/>
                <a:ea typeface="Cambria Math"/>
              </a:rPr>
              <a:t>−1</a:t>
            </a:r>
            <a:r>
              <a:rPr lang="en-US" dirty="0" smtClean="0">
                <a:ea typeface="Cambria Math"/>
              </a:rPr>
              <a:t>.</a:t>
            </a:r>
          </a:p>
          <a:p>
            <a:endParaRPr lang="en-US" dirty="0" smtClean="0">
              <a:ea typeface="Cambria Math"/>
            </a:endParaRPr>
          </a:p>
          <a:p>
            <a:endParaRPr lang="en-US" dirty="0" smtClean="0"/>
          </a:p>
          <a:p>
            <a:pPr>
              <a:buNone/>
            </a:pP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Block Ciphers</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    </a:t>
            </a:r>
            <a:r>
              <a:rPr lang="en-US" b="1" dirty="0" smtClean="0"/>
              <a:t>Example</a:t>
            </a:r>
            <a:r>
              <a:rPr lang="en-US" dirty="0" smtClean="0"/>
              <a:t>:  Using the transposition cipher based on the permutation </a:t>
            </a:r>
            <a:r>
              <a:rPr lang="el-GR" dirty="0" smtClean="0">
                <a:latin typeface="Cambria Math"/>
                <a:ea typeface="Cambria Math"/>
              </a:rPr>
              <a:t>σ</a:t>
            </a:r>
            <a:r>
              <a:rPr lang="en-US" dirty="0" smtClean="0">
                <a:latin typeface="Cambria Math"/>
                <a:ea typeface="Cambria Math"/>
              </a:rPr>
              <a:t> of the set {1,2,3,4} with </a:t>
            </a:r>
            <a:r>
              <a:rPr lang="el-GR" dirty="0" smtClean="0">
                <a:latin typeface="Cambria Math"/>
                <a:ea typeface="Cambria Math"/>
              </a:rPr>
              <a:t>σ</a:t>
            </a:r>
            <a:r>
              <a:rPr lang="en-US" dirty="0" smtClean="0">
                <a:latin typeface="Cambria Math"/>
                <a:ea typeface="Cambria Math"/>
              </a:rPr>
              <a:t>(1) = 3,</a:t>
            </a:r>
            <a:r>
              <a:rPr lang="el-GR" dirty="0" smtClean="0">
                <a:latin typeface="Cambria Math"/>
                <a:ea typeface="Cambria Math"/>
              </a:rPr>
              <a:t> σ</a:t>
            </a:r>
            <a:r>
              <a:rPr lang="en-US" dirty="0" smtClean="0">
                <a:latin typeface="Cambria Math"/>
                <a:ea typeface="Cambria Math"/>
              </a:rPr>
              <a:t>(2) = 1,</a:t>
            </a:r>
            <a:r>
              <a:rPr lang="el-GR" dirty="0" smtClean="0">
                <a:latin typeface="Cambria Math"/>
                <a:ea typeface="Cambria Math"/>
              </a:rPr>
              <a:t> σ</a:t>
            </a:r>
            <a:r>
              <a:rPr lang="en-US" dirty="0" smtClean="0">
                <a:latin typeface="Cambria Math"/>
                <a:ea typeface="Cambria Math"/>
              </a:rPr>
              <a:t>(3) = 4,</a:t>
            </a:r>
            <a:r>
              <a:rPr lang="el-GR" dirty="0" smtClean="0">
                <a:latin typeface="Cambria Math"/>
                <a:ea typeface="Cambria Math"/>
              </a:rPr>
              <a:t> σ</a:t>
            </a:r>
            <a:r>
              <a:rPr lang="en-US" dirty="0" smtClean="0">
                <a:latin typeface="Cambria Math"/>
                <a:ea typeface="Cambria Math"/>
              </a:rPr>
              <a:t>(4) = 2,</a:t>
            </a:r>
          </a:p>
          <a:p>
            <a:pPr marL="880110" lvl="1" indent="-514350">
              <a:buFont typeface="+mj-lt"/>
              <a:buAutoNum type="alphaLcPeriod"/>
            </a:pPr>
            <a:r>
              <a:rPr lang="en-US" dirty="0" smtClean="0">
                <a:latin typeface="Cambria Math"/>
                <a:ea typeface="Cambria Math"/>
              </a:rPr>
              <a:t>Encrypt the plaintext PIRATE ATTACK</a:t>
            </a:r>
          </a:p>
          <a:p>
            <a:pPr marL="880110" lvl="1" indent="-514350">
              <a:buFont typeface="+mj-lt"/>
              <a:buAutoNum type="alphaLcPeriod"/>
            </a:pPr>
            <a:r>
              <a:rPr lang="en-US" dirty="0" smtClean="0">
                <a:latin typeface="Cambria Math"/>
                <a:ea typeface="Cambria Math"/>
              </a:rPr>
              <a:t>Decrypt the </a:t>
            </a:r>
            <a:r>
              <a:rPr lang="en-US" dirty="0" err="1" smtClean="0">
                <a:latin typeface="Cambria Math"/>
                <a:ea typeface="Cambria Math"/>
              </a:rPr>
              <a:t>ciphertext</a:t>
            </a:r>
            <a:r>
              <a:rPr lang="en-US" dirty="0" smtClean="0">
                <a:latin typeface="Cambria Math"/>
                <a:ea typeface="Cambria Math"/>
              </a:rPr>
              <a:t> message SWUE TRAEOEHS, which was </a:t>
            </a:r>
            <a:r>
              <a:rPr lang="en-US" dirty="0" err="1" smtClean="0">
                <a:latin typeface="Cambria Math"/>
                <a:ea typeface="Cambria Math"/>
              </a:rPr>
              <a:t>encryted</a:t>
            </a:r>
            <a:r>
              <a:rPr lang="en-US" dirty="0" smtClean="0">
                <a:latin typeface="Cambria Math"/>
                <a:ea typeface="Cambria Math"/>
              </a:rPr>
              <a:t> using the same cipher. </a:t>
            </a:r>
          </a:p>
          <a:p>
            <a:pPr>
              <a:buNone/>
            </a:pPr>
            <a:r>
              <a:rPr lang="en-US" b="1" dirty="0" smtClean="0">
                <a:latin typeface="Cambria Math"/>
                <a:ea typeface="Cambria Math"/>
              </a:rPr>
              <a:t>    Solution</a:t>
            </a:r>
            <a:r>
              <a:rPr lang="en-US" dirty="0" smtClean="0">
                <a:latin typeface="Cambria Math"/>
                <a:ea typeface="Cambria Math"/>
                <a:sym typeface="Wingdings" pitchFamily="2" charset="2"/>
              </a:rPr>
              <a:t>:</a:t>
            </a:r>
          </a:p>
          <a:p>
            <a:pPr marL="850392" lvl="1" indent="-457200">
              <a:buFont typeface="+mj-lt"/>
              <a:buAutoNum type="alphaLcPeriod"/>
            </a:pPr>
            <a:r>
              <a:rPr lang="en-US" dirty="0" smtClean="0">
                <a:latin typeface="Cambria Math"/>
                <a:ea typeface="Cambria Math"/>
                <a:sym typeface="Wingdings" pitchFamily="2" charset="2"/>
              </a:rPr>
              <a:t> Split into four blocks  PIRA TEAT TACK.</a:t>
            </a:r>
          </a:p>
          <a:p>
            <a:pPr>
              <a:buNone/>
            </a:pPr>
            <a:r>
              <a:rPr lang="en-US" dirty="0" smtClean="0">
                <a:latin typeface="Cambria Math"/>
                <a:ea typeface="Cambria Math"/>
                <a:sym typeface="Wingdings" pitchFamily="2" charset="2"/>
              </a:rPr>
              <a:t>              Apply the permutation</a:t>
            </a:r>
            <a:r>
              <a:rPr lang="el-GR" dirty="0" smtClean="0">
                <a:latin typeface="Cambria Math"/>
                <a:ea typeface="Cambria Math"/>
              </a:rPr>
              <a:t> σ</a:t>
            </a:r>
            <a:r>
              <a:rPr lang="en-US" dirty="0" smtClean="0">
                <a:latin typeface="Cambria Math"/>
                <a:ea typeface="Cambria Math"/>
                <a:sym typeface="Wingdings" pitchFamily="2" charset="2"/>
              </a:rPr>
              <a:t> giving IAPR ETTA AKTC.</a:t>
            </a:r>
            <a:endParaRPr lang="en-US" dirty="0" smtClean="0">
              <a:ea typeface="Cambria Math"/>
            </a:endParaRPr>
          </a:p>
          <a:p>
            <a:pPr marL="850392" lvl="1" indent="-457200">
              <a:buFont typeface="+mj-lt"/>
              <a:buAutoNum type="alphaLcPeriod" startAt="2"/>
            </a:pPr>
            <a:r>
              <a:rPr lang="en-US" dirty="0" smtClean="0">
                <a:ea typeface="Cambria Math"/>
              </a:rPr>
              <a:t> </a:t>
            </a:r>
            <a:r>
              <a:rPr lang="el-GR" dirty="0" smtClean="0">
                <a:latin typeface="Cambria Math"/>
                <a:ea typeface="Cambria Math"/>
              </a:rPr>
              <a:t>σ</a:t>
            </a:r>
            <a:r>
              <a:rPr lang="en-US" baseline="30000" dirty="0" smtClean="0">
                <a:latin typeface="Cambria Math"/>
                <a:ea typeface="Cambria Math"/>
              </a:rPr>
              <a:t>−1 </a:t>
            </a:r>
            <a:r>
              <a:rPr lang="en-US" dirty="0" smtClean="0">
                <a:latin typeface="Cambria Math"/>
                <a:ea typeface="Cambria Math"/>
              </a:rPr>
              <a:t>:  </a:t>
            </a:r>
            <a:r>
              <a:rPr lang="el-GR" dirty="0" smtClean="0">
                <a:latin typeface="Cambria Math"/>
                <a:ea typeface="Cambria Math"/>
              </a:rPr>
              <a:t>σ</a:t>
            </a:r>
            <a:r>
              <a:rPr lang="en-US" baseline="30000" dirty="0" smtClean="0">
                <a:latin typeface="Cambria Math"/>
                <a:ea typeface="Cambria Math"/>
              </a:rPr>
              <a:t> −1</a:t>
            </a:r>
            <a:r>
              <a:rPr lang="en-US" dirty="0" smtClean="0">
                <a:latin typeface="Cambria Math"/>
                <a:ea typeface="Cambria Math"/>
              </a:rPr>
              <a:t>(1) = 2,</a:t>
            </a:r>
            <a:r>
              <a:rPr lang="el-GR" dirty="0" smtClean="0">
                <a:latin typeface="Cambria Math"/>
                <a:ea typeface="Cambria Math"/>
              </a:rPr>
              <a:t> σ</a:t>
            </a:r>
            <a:r>
              <a:rPr lang="en-US" baseline="30000" dirty="0" smtClean="0">
                <a:latin typeface="Cambria Math"/>
                <a:ea typeface="Cambria Math"/>
              </a:rPr>
              <a:t> −1</a:t>
            </a:r>
            <a:r>
              <a:rPr lang="en-US" dirty="0" smtClean="0">
                <a:latin typeface="Cambria Math"/>
                <a:ea typeface="Cambria Math"/>
              </a:rPr>
              <a:t>(2) = 4,</a:t>
            </a:r>
            <a:r>
              <a:rPr lang="el-GR" dirty="0" smtClean="0">
                <a:latin typeface="Cambria Math"/>
                <a:ea typeface="Cambria Math"/>
              </a:rPr>
              <a:t> σ</a:t>
            </a:r>
            <a:r>
              <a:rPr lang="en-US" baseline="30000" dirty="0" smtClean="0">
                <a:latin typeface="Cambria Math"/>
                <a:ea typeface="Cambria Math"/>
              </a:rPr>
              <a:t> −1</a:t>
            </a:r>
            <a:r>
              <a:rPr lang="en-US" dirty="0" smtClean="0">
                <a:latin typeface="Cambria Math"/>
                <a:ea typeface="Cambria Math"/>
              </a:rPr>
              <a:t>(3) = 1,</a:t>
            </a:r>
            <a:r>
              <a:rPr lang="el-GR" dirty="0" smtClean="0">
                <a:latin typeface="Cambria Math"/>
                <a:ea typeface="Cambria Math"/>
              </a:rPr>
              <a:t> </a:t>
            </a:r>
            <a:r>
              <a:rPr lang="en-US" dirty="0" smtClean="0">
                <a:latin typeface="Cambria Math"/>
                <a:ea typeface="Cambria Math"/>
              </a:rPr>
              <a:t> </a:t>
            </a:r>
            <a:r>
              <a:rPr lang="el-GR" dirty="0" smtClean="0">
                <a:latin typeface="Cambria Math"/>
                <a:ea typeface="Cambria Math"/>
              </a:rPr>
              <a:t>σ</a:t>
            </a:r>
            <a:r>
              <a:rPr lang="en-US" baseline="30000" dirty="0" smtClean="0">
                <a:latin typeface="Cambria Math"/>
                <a:ea typeface="Cambria Math"/>
              </a:rPr>
              <a:t> −1</a:t>
            </a:r>
            <a:r>
              <a:rPr lang="en-US" dirty="0" smtClean="0">
                <a:latin typeface="Cambria Math"/>
                <a:ea typeface="Cambria Math"/>
              </a:rPr>
              <a:t>(4) = 3.</a:t>
            </a:r>
          </a:p>
          <a:p>
            <a:pPr marL="850392" lvl="1" indent="-457200">
              <a:buNone/>
            </a:pPr>
            <a:r>
              <a:rPr lang="en-US" dirty="0" smtClean="0">
                <a:latin typeface="Cambria Math"/>
                <a:ea typeface="Cambria Math"/>
              </a:rPr>
              <a:t>        Apply the permutation </a:t>
            </a:r>
            <a:r>
              <a:rPr lang="el-GR" dirty="0" smtClean="0">
                <a:latin typeface="Cambria Math"/>
                <a:ea typeface="Cambria Math"/>
              </a:rPr>
              <a:t>σ</a:t>
            </a:r>
            <a:r>
              <a:rPr lang="en-US" baseline="30000" dirty="0" smtClean="0">
                <a:latin typeface="Cambria Math"/>
                <a:ea typeface="Cambria Math"/>
              </a:rPr>
              <a:t>−1 </a:t>
            </a:r>
            <a:r>
              <a:rPr lang="en-US" dirty="0" smtClean="0">
                <a:latin typeface="Cambria Math"/>
                <a:ea typeface="Cambria Math"/>
                <a:sym typeface="Wingdings" pitchFamily="2" charset="2"/>
              </a:rPr>
              <a:t>giving   USEW ATER HOSE.</a:t>
            </a:r>
          </a:p>
          <a:p>
            <a:pPr marL="850392" lvl="1" indent="-457200">
              <a:buNone/>
            </a:pPr>
            <a:r>
              <a:rPr lang="en-US" dirty="0" smtClean="0">
                <a:latin typeface="Cambria Math"/>
                <a:ea typeface="Cambria Math"/>
                <a:sym typeface="Wingdings" pitchFamily="2" charset="2"/>
              </a:rPr>
              <a:t>        Split into words  to obtain USE WATER HOSE.</a:t>
            </a:r>
            <a:endParaRPr lang="en-US" dirty="0" smtClean="0">
              <a:ea typeface="Cambria Math"/>
            </a:endParaRPr>
          </a:p>
          <a:p>
            <a:endParaRPr lang="en-US" dirty="0" smtClean="0">
              <a:ea typeface="Cambria Math"/>
            </a:endParaRPr>
          </a:p>
          <a:p>
            <a:endParaRPr lang="en-US" dirty="0" smtClean="0"/>
          </a:p>
          <a:p>
            <a:pPr>
              <a:buNone/>
            </a:pP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Cryptosystems</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b="1" dirty="0" smtClean="0"/>
              <a:t>   Definition</a:t>
            </a:r>
            <a:r>
              <a:rPr lang="en-US" dirty="0" smtClean="0"/>
              <a:t>: A </a:t>
            </a:r>
            <a:r>
              <a:rPr lang="en-US" i="1" dirty="0" smtClean="0"/>
              <a:t>cryptosystem </a:t>
            </a:r>
            <a:r>
              <a:rPr lang="en-US" dirty="0" smtClean="0"/>
              <a:t>is a five-</a:t>
            </a:r>
            <a:r>
              <a:rPr lang="en-US" dirty="0" err="1" smtClean="0"/>
              <a:t>tuple</a:t>
            </a:r>
            <a:r>
              <a:rPr lang="en-US" dirty="0" smtClean="0"/>
              <a:t> (</a:t>
            </a:r>
            <a:r>
              <a:rPr lang="en-US" dirty="0" smtClean="0">
                <a:latin typeface="Lucida Calligraphy" pitchFamily="66" charset="0"/>
              </a:rPr>
              <a:t>P</a:t>
            </a:r>
            <a:r>
              <a:rPr lang="en-US" dirty="0" smtClean="0"/>
              <a:t>,</a:t>
            </a:r>
            <a:r>
              <a:rPr lang="en-US" dirty="0" smtClean="0">
                <a:latin typeface="Lucida Calligraphy" pitchFamily="66" charset="0"/>
              </a:rPr>
              <a:t>C</a:t>
            </a:r>
            <a:r>
              <a:rPr lang="en-US" dirty="0" smtClean="0"/>
              <a:t>,</a:t>
            </a:r>
            <a:r>
              <a:rPr lang="en-US" dirty="0" smtClean="0">
                <a:latin typeface="Lucida Calligraphy" pitchFamily="66" charset="0"/>
              </a:rPr>
              <a:t>K</a:t>
            </a:r>
            <a:r>
              <a:rPr lang="en-US" dirty="0" smtClean="0"/>
              <a:t>,</a:t>
            </a:r>
            <a:r>
              <a:rPr lang="en-US" dirty="0" smtClean="0">
                <a:latin typeface="Lucida Calligraphy" pitchFamily="66" charset="0"/>
              </a:rPr>
              <a:t>E</a:t>
            </a:r>
            <a:r>
              <a:rPr lang="en-US" dirty="0" smtClean="0"/>
              <a:t>,</a:t>
            </a:r>
            <a:r>
              <a:rPr lang="en-US" dirty="0" smtClean="0">
                <a:latin typeface="Lucida Calligraphy" pitchFamily="66" charset="0"/>
              </a:rPr>
              <a:t>D</a:t>
            </a:r>
            <a:r>
              <a:rPr lang="en-US" dirty="0" smtClean="0"/>
              <a:t>), where</a:t>
            </a:r>
          </a:p>
          <a:p>
            <a:pPr lvl="1"/>
            <a:r>
              <a:rPr lang="en-US" dirty="0" smtClean="0">
                <a:latin typeface="Lucida Calligraphy" pitchFamily="66" charset="0"/>
              </a:rPr>
              <a:t>P</a:t>
            </a:r>
            <a:r>
              <a:rPr lang="en-US" dirty="0" smtClean="0"/>
              <a:t> </a:t>
            </a:r>
            <a:r>
              <a:rPr lang="en-US" i="1" dirty="0" smtClean="0"/>
              <a:t> </a:t>
            </a:r>
            <a:r>
              <a:rPr lang="en-US" dirty="0" smtClean="0"/>
              <a:t>is the set of </a:t>
            </a:r>
            <a:r>
              <a:rPr lang="en-US" dirty="0" err="1" smtClean="0"/>
              <a:t>plainntext</a:t>
            </a:r>
            <a:r>
              <a:rPr lang="en-US" dirty="0" smtClean="0"/>
              <a:t> strings</a:t>
            </a:r>
            <a:r>
              <a:rPr lang="en-US" i="1" dirty="0" smtClean="0"/>
              <a:t>,</a:t>
            </a:r>
          </a:p>
          <a:p>
            <a:pPr lvl="1"/>
            <a:r>
              <a:rPr lang="en-US" dirty="0" smtClean="0">
                <a:latin typeface="Lucida Calligraphy" pitchFamily="66" charset="0"/>
              </a:rPr>
              <a:t>C</a:t>
            </a:r>
            <a:r>
              <a:rPr lang="en-US" i="1" dirty="0" smtClean="0"/>
              <a:t> </a:t>
            </a:r>
            <a:r>
              <a:rPr lang="en-US" dirty="0" smtClean="0"/>
              <a:t>is the set of </a:t>
            </a:r>
            <a:r>
              <a:rPr lang="en-US" dirty="0" err="1" smtClean="0"/>
              <a:t>ciphertext</a:t>
            </a:r>
            <a:r>
              <a:rPr lang="en-US" dirty="0" smtClean="0"/>
              <a:t> strings</a:t>
            </a:r>
            <a:r>
              <a:rPr lang="en-US" i="1" dirty="0" smtClean="0"/>
              <a:t>,</a:t>
            </a:r>
          </a:p>
          <a:p>
            <a:pPr lvl="1"/>
            <a:r>
              <a:rPr lang="en-US" dirty="0" smtClean="0">
                <a:latin typeface="Lucida Calligraphy" pitchFamily="66" charset="0"/>
              </a:rPr>
              <a:t>K</a:t>
            </a:r>
            <a:r>
              <a:rPr lang="en-US" dirty="0" smtClean="0"/>
              <a:t> is the </a:t>
            </a:r>
            <a:r>
              <a:rPr lang="en-US" i="1" dirty="0" err="1" smtClean="0"/>
              <a:t>keyspace</a:t>
            </a:r>
            <a:r>
              <a:rPr lang="en-US" dirty="0" smtClean="0"/>
              <a:t> (set of all possible keys),</a:t>
            </a:r>
          </a:p>
          <a:p>
            <a:pPr lvl="1"/>
            <a:r>
              <a:rPr lang="en-US" dirty="0" smtClean="0">
                <a:latin typeface="Lucida Calligraphy" pitchFamily="66" charset="0"/>
              </a:rPr>
              <a:t>E</a:t>
            </a:r>
            <a:r>
              <a:rPr lang="en-US" dirty="0" smtClean="0"/>
              <a:t> is the set of </a:t>
            </a:r>
            <a:r>
              <a:rPr lang="en-US" dirty="0" err="1" smtClean="0"/>
              <a:t>encription</a:t>
            </a:r>
            <a:r>
              <a:rPr lang="en-US" dirty="0" smtClean="0"/>
              <a:t> functions, and</a:t>
            </a:r>
          </a:p>
          <a:p>
            <a:pPr lvl="1"/>
            <a:r>
              <a:rPr lang="en-US" dirty="0" smtClean="0">
                <a:latin typeface="Lucida Calligraphy" pitchFamily="66" charset="0"/>
              </a:rPr>
              <a:t>D</a:t>
            </a:r>
            <a:r>
              <a:rPr lang="en-US" dirty="0" smtClean="0"/>
              <a:t> is the set of decryption functions.</a:t>
            </a:r>
            <a:endParaRPr lang="en-US" dirty="0"/>
          </a:p>
          <a:p>
            <a:r>
              <a:rPr lang="en-US" dirty="0" smtClean="0"/>
              <a:t>The encryption function in </a:t>
            </a:r>
            <a:r>
              <a:rPr lang="en-US" dirty="0" smtClean="0">
                <a:latin typeface="Lucida Calligraphy" pitchFamily="66" charset="0"/>
              </a:rPr>
              <a:t>E</a:t>
            </a:r>
            <a:r>
              <a:rPr lang="en-US" dirty="0" smtClean="0"/>
              <a:t> corresponding to the key </a:t>
            </a:r>
            <a:r>
              <a:rPr lang="en-US" i="1" dirty="0" smtClean="0"/>
              <a:t>k</a:t>
            </a:r>
            <a:r>
              <a:rPr lang="en-US" dirty="0" smtClean="0"/>
              <a:t> is denoted by </a:t>
            </a:r>
            <a:r>
              <a:rPr lang="en-US" i="1" dirty="0" err="1" smtClean="0"/>
              <a:t>E</a:t>
            </a:r>
            <a:r>
              <a:rPr lang="en-US" i="1" baseline="-25000" dirty="0" err="1" smtClean="0"/>
              <a:t>k</a:t>
            </a:r>
            <a:r>
              <a:rPr lang="en-US" dirty="0" smtClean="0"/>
              <a:t> and the </a:t>
            </a:r>
            <a:r>
              <a:rPr lang="en-US" dirty="0" err="1" smtClean="0"/>
              <a:t>decription</a:t>
            </a:r>
            <a:r>
              <a:rPr lang="en-US" dirty="0" smtClean="0"/>
              <a:t> function in </a:t>
            </a:r>
            <a:r>
              <a:rPr lang="en-US" dirty="0" smtClean="0">
                <a:latin typeface="Lucida Calligraphy" pitchFamily="66" charset="0"/>
              </a:rPr>
              <a:t>D</a:t>
            </a:r>
            <a:r>
              <a:rPr lang="en-US" dirty="0" smtClean="0"/>
              <a:t> that decrypts cipher text </a:t>
            </a:r>
            <a:r>
              <a:rPr lang="en-US" dirty="0" err="1" smtClean="0"/>
              <a:t>enrypted</a:t>
            </a:r>
            <a:r>
              <a:rPr lang="en-US" dirty="0" smtClean="0"/>
              <a:t> using </a:t>
            </a:r>
            <a:r>
              <a:rPr lang="en-US" i="1" dirty="0" err="1" smtClean="0"/>
              <a:t>E</a:t>
            </a:r>
            <a:r>
              <a:rPr lang="en-US" i="1" baseline="-25000" dirty="0" err="1" smtClean="0"/>
              <a:t>k</a:t>
            </a:r>
            <a:r>
              <a:rPr lang="en-US" dirty="0" smtClean="0"/>
              <a:t> is denoted by </a:t>
            </a:r>
            <a:r>
              <a:rPr lang="en-US" i="1" dirty="0" smtClean="0"/>
              <a:t>D</a:t>
            </a:r>
            <a:r>
              <a:rPr lang="en-US" i="1" baseline="-25000" dirty="0" smtClean="0"/>
              <a:t>k</a:t>
            </a:r>
            <a:r>
              <a:rPr lang="en-US" dirty="0" smtClean="0"/>
              <a:t>. Therefore:</a:t>
            </a:r>
          </a:p>
          <a:p>
            <a:pPr>
              <a:buNone/>
            </a:pPr>
            <a:r>
              <a:rPr lang="en-US" dirty="0" smtClean="0"/>
              <a:t>                                </a:t>
            </a:r>
            <a:r>
              <a:rPr lang="en-US" i="1" dirty="0" err="1" smtClean="0"/>
              <a:t>D</a:t>
            </a:r>
            <a:r>
              <a:rPr lang="en-US" i="1" baseline="-25000" dirty="0" err="1" smtClean="0"/>
              <a:t>k</a:t>
            </a:r>
            <a:r>
              <a:rPr lang="en-US" dirty="0" smtClean="0"/>
              <a:t>(</a:t>
            </a:r>
            <a:r>
              <a:rPr lang="en-US" i="1" dirty="0" err="1" smtClean="0"/>
              <a:t>E</a:t>
            </a:r>
            <a:r>
              <a:rPr lang="en-US" i="1" baseline="-25000" dirty="0" err="1" smtClean="0"/>
              <a:t>k</a:t>
            </a:r>
            <a:r>
              <a:rPr lang="en-US" dirty="0" smtClean="0"/>
              <a:t>(</a:t>
            </a:r>
            <a:r>
              <a:rPr lang="en-US" i="1" dirty="0" smtClean="0"/>
              <a:t>p</a:t>
            </a:r>
            <a:r>
              <a:rPr lang="en-US" dirty="0" smtClean="0"/>
              <a:t>)) = </a:t>
            </a:r>
            <a:r>
              <a:rPr lang="en-US" i="1" dirty="0" smtClean="0"/>
              <a:t>p</a:t>
            </a:r>
            <a:r>
              <a:rPr lang="en-US" dirty="0" smtClean="0"/>
              <a:t>, for all plaintext strings </a:t>
            </a:r>
            <a:r>
              <a:rPr lang="en-US" i="1" dirty="0" smtClean="0"/>
              <a:t>p</a:t>
            </a:r>
            <a:r>
              <a:rPr lang="en-US" dirty="0" smtClean="0"/>
              <a:t>.</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Cryptosystems</a:t>
            </a:r>
            <a:endParaRPr lang="en-US" dirty="0"/>
          </a:p>
        </p:txBody>
      </p:sp>
      <p:sp>
        <p:nvSpPr>
          <p:cNvPr id="3" name="Content Placeholder 2"/>
          <p:cNvSpPr>
            <a:spLocks noGrp="1"/>
          </p:cNvSpPr>
          <p:nvPr>
            <p:ph idx="1"/>
          </p:nvPr>
        </p:nvSpPr>
        <p:spPr/>
        <p:txBody>
          <a:bodyPr>
            <a:normAutofit/>
          </a:bodyPr>
          <a:lstStyle/>
          <a:p>
            <a:pPr>
              <a:buNone/>
            </a:pPr>
            <a:r>
              <a:rPr lang="en-US" b="1" dirty="0" smtClean="0"/>
              <a:t>    Example</a:t>
            </a:r>
            <a:r>
              <a:rPr lang="en-US" dirty="0" smtClean="0"/>
              <a:t>: Describe the family of shift ciphers as a cryptosystem.</a:t>
            </a:r>
          </a:p>
          <a:p>
            <a:pPr>
              <a:buNone/>
            </a:pPr>
            <a:r>
              <a:rPr lang="en-US" dirty="0" smtClean="0"/>
              <a:t>    </a:t>
            </a:r>
            <a:r>
              <a:rPr lang="en-US" b="1" dirty="0" smtClean="0"/>
              <a:t>Solution</a:t>
            </a:r>
            <a:r>
              <a:rPr lang="en-US" dirty="0" smtClean="0"/>
              <a:t>: Assume the messages are strings consisting of  elements in </a:t>
            </a:r>
            <a:r>
              <a:rPr lang="en-US" b="1" dirty="0" smtClean="0"/>
              <a:t>Z</a:t>
            </a:r>
            <a:r>
              <a:rPr lang="en-US" baseline="-25000" dirty="0" smtClean="0">
                <a:latin typeface="Cambria Math" pitchFamily="18" charset="0"/>
                <a:ea typeface="Cambria Math" pitchFamily="18" charset="0"/>
              </a:rPr>
              <a:t>26</a:t>
            </a:r>
            <a:r>
              <a:rPr lang="en-US" dirty="0" smtClean="0"/>
              <a:t>. </a:t>
            </a:r>
          </a:p>
          <a:p>
            <a:pPr lvl="1"/>
            <a:r>
              <a:rPr lang="en-US" dirty="0" smtClean="0">
                <a:latin typeface="Lucida Calligraphy" pitchFamily="66" charset="0"/>
              </a:rPr>
              <a:t>P</a:t>
            </a:r>
            <a:r>
              <a:rPr lang="en-US" dirty="0" smtClean="0"/>
              <a:t> </a:t>
            </a:r>
            <a:r>
              <a:rPr lang="en-US" i="1" dirty="0" smtClean="0"/>
              <a:t> </a:t>
            </a:r>
            <a:r>
              <a:rPr lang="en-US" dirty="0" smtClean="0"/>
              <a:t>is the set of strings of elements in  </a:t>
            </a:r>
            <a:r>
              <a:rPr lang="en-US" b="1" dirty="0" smtClean="0"/>
              <a:t>Z</a:t>
            </a:r>
            <a:r>
              <a:rPr lang="en-US" baseline="-25000" dirty="0" smtClean="0">
                <a:latin typeface="Cambria Math" pitchFamily="18" charset="0"/>
                <a:ea typeface="Cambria Math" pitchFamily="18" charset="0"/>
              </a:rPr>
              <a:t>26</a:t>
            </a:r>
            <a:r>
              <a:rPr lang="en-US" i="1" dirty="0" smtClean="0"/>
              <a:t>,</a:t>
            </a:r>
          </a:p>
          <a:p>
            <a:pPr lvl="1"/>
            <a:r>
              <a:rPr lang="en-US" dirty="0" smtClean="0">
                <a:latin typeface="Lucida Calligraphy" pitchFamily="66" charset="0"/>
              </a:rPr>
              <a:t>C</a:t>
            </a:r>
            <a:r>
              <a:rPr lang="en-US" i="1" dirty="0" smtClean="0"/>
              <a:t> </a:t>
            </a:r>
            <a:r>
              <a:rPr lang="en-US" dirty="0" smtClean="0"/>
              <a:t>is the set of  strings of elements in  </a:t>
            </a:r>
            <a:r>
              <a:rPr lang="en-US" b="1" dirty="0" smtClean="0"/>
              <a:t>Z</a:t>
            </a:r>
            <a:r>
              <a:rPr lang="en-US" baseline="-25000" dirty="0" smtClean="0">
                <a:latin typeface="Cambria Math" pitchFamily="18" charset="0"/>
                <a:ea typeface="Cambria Math" pitchFamily="18" charset="0"/>
              </a:rPr>
              <a:t>26</a:t>
            </a:r>
            <a:r>
              <a:rPr lang="en-US" i="1" dirty="0" smtClean="0"/>
              <a:t>,</a:t>
            </a:r>
          </a:p>
          <a:p>
            <a:pPr lvl="1"/>
            <a:r>
              <a:rPr lang="en-US" dirty="0" smtClean="0">
                <a:latin typeface="Lucida Calligraphy" pitchFamily="66" charset="0"/>
              </a:rPr>
              <a:t>K</a:t>
            </a:r>
            <a:r>
              <a:rPr lang="en-US" dirty="0" smtClean="0"/>
              <a:t> = </a:t>
            </a:r>
            <a:r>
              <a:rPr lang="en-US" b="1" dirty="0" smtClean="0"/>
              <a:t>Z</a:t>
            </a:r>
            <a:r>
              <a:rPr lang="en-US" baseline="-25000" dirty="0" smtClean="0">
                <a:latin typeface="Cambria Math" pitchFamily="18" charset="0"/>
                <a:ea typeface="Cambria Math" pitchFamily="18" charset="0"/>
              </a:rPr>
              <a:t>26</a:t>
            </a:r>
            <a:r>
              <a:rPr lang="en-US" dirty="0" smtClean="0"/>
              <a:t>,</a:t>
            </a:r>
          </a:p>
          <a:p>
            <a:pPr lvl="1"/>
            <a:r>
              <a:rPr lang="en-US" dirty="0" smtClean="0">
                <a:latin typeface="Lucida Calligraphy" pitchFamily="66" charset="0"/>
              </a:rPr>
              <a:t>E</a:t>
            </a:r>
            <a:r>
              <a:rPr lang="en-US" dirty="0" smtClean="0"/>
              <a:t> consists of functions of the form                                          </a:t>
            </a:r>
            <a:r>
              <a:rPr lang="en-US" i="1" dirty="0" smtClean="0"/>
              <a:t> </a:t>
            </a:r>
            <a:r>
              <a:rPr lang="en-US" i="1" dirty="0" err="1" smtClean="0"/>
              <a:t>E</a:t>
            </a:r>
            <a:r>
              <a:rPr lang="en-US" i="1" baseline="-25000" dirty="0" err="1" smtClean="0"/>
              <a:t>k</a:t>
            </a:r>
            <a:r>
              <a:rPr lang="en-US" dirty="0" smtClean="0"/>
              <a:t> (</a:t>
            </a:r>
            <a:r>
              <a:rPr lang="en-US" i="1" dirty="0" smtClean="0"/>
              <a:t>p</a:t>
            </a:r>
            <a:r>
              <a:rPr lang="en-US" dirty="0" smtClean="0"/>
              <a:t>) = (</a:t>
            </a:r>
            <a:r>
              <a:rPr lang="en-US" i="1" dirty="0" smtClean="0"/>
              <a:t>p</a:t>
            </a:r>
            <a:r>
              <a:rPr lang="en-US" dirty="0" smtClean="0"/>
              <a:t> + </a:t>
            </a:r>
            <a:r>
              <a:rPr lang="en-US" i="1" dirty="0" smtClean="0"/>
              <a:t>k</a:t>
            </a:r>
            <a:r>
              <a:rPr lang="en-US" dirty="0" smtClean="0"/>
              <a:t>) </a:t>
            </a:r>
            <a:r>
              <a:rPr lang="en-US" b="1" dirty="0" smtClean="0"/>
              <a:t>mod</a:t>
            </a:r>
            <a:r>
              <a:rPr lang="en-US" dirty="0" smtClean="0"/>
              <a:t> </a:t>
            </a:r>
            <a:r>
              <a:rPr lang="en-US" dirty="0" smtClean="0">
                <a:latin typeface="Cambria Math" pitchFamily="18" charset="0"/>
                <a:ea typeface="Cambria Math" pitchFamily="18" charset="0"/>
              </a:rPr>
              <a:t>26</a:t>
            </a:r>
            <a:r>
              <a:rPr lang="en-US" dirty="0" smtClean="0"/>
              <a:t> , and</a:t>
            </a:r>
          </a:p>
          <a:p>
            <a:pPr lvl="1"/>
            <a:r>
              <a:rPr lang="en-US" dirty="0" smtClean="0">
                <a:latin typeface="Lucida Calligraphy" pitchFamily="66" charset="0"/>
              </a:rPr>
              <a:t>D</a:t>
            </a:r>
            <a:r>
              <a:rPr lang="en-US" dirty="0" smtClean="0"/>
              <a:t> is the same as </a:t>
            </a:r>
            <a:r>
              <a:rPr lang="en-US" dirty="0" smtClean="0">
                <a:latin typeface="Lucida Calligraphy" pitchFamily="66" charset="0"/>
              </a:rPr>
              <a:t>E</a:t>
            </a:r>
            <a:r>
              <a:rPr lang="en-US" dirty="0" smtClean="0"/>
              <a:t>  where </a:t>
            </a:r>
            <a:r>
              <a:rPr lang="en-US" i="1" dirty="0" err="1" smtClean="0"/>
              <a:t>D</a:t>
            </a:r>
            <a:r>
              <a:rPr lang="en-US" i="1" baseline="-25000" dirty="0" err="1" smtClean="0"/>
              <a:t>k</a:t>
            </a:r>
            <a:r>
              <a:rPr lang="en-US" dirty="0" smtClean="0"/>
              <a:t> (</a:t>
            </a:r>
            <a:r>
              <a:rPr lang="en-US" i="1" dirty="0" smtClean="0"/>
              <a:t>p</a:t>
            </a:r>
            <a:r>
              <a:rPr lang="en-US" dirty="0" smtClean="0"/>
              <a:t>) = (</a:t>
            </a:r>
            <a:r>
              <a:rPr lang="en-US" i="1" dirty="0" smtClean="0"/>
              <a:t>p</a:t>
            </a:r>
            <a:r>
              <a:rPr lang="en-US" dirty="0" smtClean="0"/>
              <a:t> </a:t>
            </a:r>
            <a:r>
              <a:rPr lang="en-US" dirty="0" smtClean="0">
                <a:latin typeface="Cambria Math"/>
                <a:ea typeface="Cambria Math"/>
              </a:rPr>
              <a:t>−</a:t>
            </a:r>
            <a:r>
              <a:rPr lang="en-US" dirty="0" smtClean="0"/>
              <a:t> </a:t>
            </a:r>
            <a:r>
              <a:rPr lang="en-US" i="1" dirty="0" smtClean="0"/>
              <a:t>k</a:t>
            </a:r>
            <a:r>
              <a:rPr lang="en-US" dirty="0" smtClean="0"/>
              <a:t>) </a:t>
            </a:r>
            <a:r>
              <a:rPr lang="en-US" b="1" dirty="0" smtClean="0"/>
              <a:t>mod</a:t>
            </a:r>
            <a:r>
              <a:rPr lang="en-US" dirty="0" smtClean="0"/>
              <a:t> </a:t>
            </a:r>
            <a:r>
              <a:rPr lang="en-US" dirty="0" smtClean="0">
                <a:latin typeface="Cambria Math" pitchFamily="18" charset="0"/>
                <a:ea typeface="Cambria Math" pitchFamily="18" charset="0"/>
              </a:rPr>
              <a:t>26</a:t>
            </a:r>
            <a:r>
              <a:rPr lang="en-US" dirty="0" smtClean="0"/>
              <a:t> .</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 Key Cryptography</a:t>
            </a:r>
            <a:endParaRPr lang="en-US" dirty="0"/>
          </a:p>
        </p:txBody>
      </p:sp>
      <p:sp>
        <p:nvSpPr>
          <p:cNvPr id="3" name="Content Placeholder 2"/>
          <p:cNvSpPr>
            <a:spLocks noGrp="1"/>
          </p:cNvSpPr>
          <p:nvPr>
            <p:ph idx="1"/>
          </p:nvPr>
        </p:nvSpPr>
        <p:spPr/>
        <p:txBody>
          <a:bodyPr>
            <a:normAutofit fontScale="92500"/>
          </a:bodyPr>
          <a:lstStyle/>
          <a:p>
            <a:r>
              <a:rPr lang="en-US" dirty="0" smtClean="0"/>
              <a:t>All classical ciphers, including shift and affine ciphers, are </a:t>
            </a:r>
            <a:r>
              <a:rPr lang="en-US" i="1" dirty="0" smtClean="0"/>
              <a:t>private key cryptosystems</a:t>
            </a:r>
            <a:r>
              <a:rPr lang="en-US" dirty="0" smtClean="0"/>
              <a:t>. Knowing the encryption key allows one to quickly determine the decryption key. </a:t>
            </a:r>
          </a:p>
          <a:p>
            <a:r>
              <a:rPr lang="en-US" dirty="0" smtClean="0"/>
              <a:t>All parties who wish to communicate using a private key cryptosystem must share the key and keep it a secret. </a:t>
            </a:r>
          </a:p>
          <a:p>
            <a:r>
              <a:rPr lang="en-US" dirty="0" smtClean="0"/>
              <a:t>In public key cryptosystems, first invented in the </a:t>
            </a:r>
            <a:r>
              <a:rPr lang="en-US" dirty="0" smtClean="0">
                <a:latin typeface="Cambria Math" pitchFamily="18" charset="0"/>
                <a:ea typeface="Cambria Math" pitchFamily="18" charset="0"/>
              </a:rPr>
              <a:t>1970</a:t>
            </a:r>
            <a:r>
              <a:rPr lang="en-US" dirty="0" smtClean="0"/>
              <a:t>s, knowing how to encrypt a message does not help one to decrypt the message. Therefore, everyone can have a publicly known encryption key. The only key that needs to be kept secret is the decryption key.</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RSA Cryptosystem</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A public key cryptosystem, now known  as the RSA system was introduced in </a:t>
            </a:r>
            <a:r>
              <a:rPr lang="en-US" dirty="0" smtClean="0">
                <a:latin typeface="Cambria Math" pitchFamily="18" charset="0"/>
                <a:ea typeface="Cambria Math" pitchFamily="18" charset="0"/>
              </a:rPr>
              <a:t>1976</a:t>
            </a:r>
            <a:r>
              <a:rPr lang="en-US" dirty="0" smtClean="0"/>
              <a:t> by three researchers at MIT.</a:t>
            </a:r>
          </a:p>
          <a:p>
            <a:pPr>
              <a:buNone/>
            </a:pPr>
            <a:endParaRPr lang="en-US" dirty="0" smtClean="0"/>
          </a:p>
          <a:p>
            <a:pPr>
              <a:buNone/>
            </a:pPr>
            <a:endParaRPr lang="en-US" dirty="0" smtClean="0"/>
          </a:p>
          <a:p>
            <a:pPr>
              <a:buNone/>
            </a:pPr>
            <a:endParaRPr lang="en-US" dirty="0" smtClean="0"/>
          </a:p>
          <a:p>
            <a:pPr>
              <a:buNone/>
            </a:pPr>
            <a:endParaRPr lang="en-US" dirty="0" smtClean="0"/>
          </a:p>
          <a:p>
            <a:r>
              <a:rPr lang="en-US" dirty="0" smtClean="0"/>
              <a:t>It is now known that the method was discovered earlier by Clifford Cocks, working secretly for the UK government. </a:t>
            </a:r>
          </a:p>
          <a:p>
            <a:r>
              <a:rPr lang="en-US" dirty="0" smtClean="0"/>
              <a:t>The public encryption key  is (</a:t>
            </a:r>
            <a:r>
              <a:rPr lang="en-US" i="1" dirty="0" err="1" smtClean="0"/>
              <a:t>n,e</a:t>
            </a:r>
            <a:r>
              <a:rPr lang="en-US" dirty="0" smtClean="0"/>
              <a:t>), where  </a:t>
            </a:r>
            <a:r>
              <a:rPr lang="en-US" i="1" dirty="0" smtClean="0"/>
              <a:t>n</a:t>
            </a:r>
            <a:r>
              <a:rPr lang="en-US" dirty="0" smtClean="0"/>
              <a:t> = </a:t>
            </a:r>
            <a:r>
              <a:rPr lang="en-US" i="1" dirty="0" err="1" smtClean="0"/>
              <a:t>pq</a:t>
            </a:r>
            <a:r>
              <a:rPr lang="en-US" dirty="0" smtClean="0"/>
              <a:t> (the modulus) is the product of two large (</a:t>
            </a:r>
            <a:r>
              <a:rPr lang="en-US" dirty="0" smtClean="0">
                <a:latin typeface="Cambria Math" pitchFamily="18" charset="0"/>
                <a:ea typeface="Cambria Math" pitchFamily="18" charset="0"/>
              </a:rPr>
              <a:t>200</a:t>
            </a:r>
            <a:r>
              <a:rPr lang="en-US" dirty="0" smtClean="0"/>
              <a:t> digits) primes </a:t>
            </a:r>
            <a:r>
              <a:rPr lang="en-US" i="1" dirty="0" smtClean="0"/>
              <a:t>p  </a:t>
            </a:r>
            <a:r>
              <a:rPr lang="en-US" dirty="0" smtClean="0"/>
              <a:t>and</a:t>
            </a:r>
            <a:r>
              <a:rPr lang="en-US" i="1" dirty="0" smtClean="0"/>
              <a:t> q</a:t>
            </a:r>
            <a:r>
              <a:rPr lang="en-US" dirty="0" smtClean="0"/>
              <a:t>, and an exponent </a:t>
            </a:r>
            <a:r>
              <a:rPr lang="en-US" i="1" dirty="0" smtClean="0"/>
              <a:t>e</a:t>
            </a:r>
            <a:r>
              <a:rPr lang="en-US" dirty="0" smtClean="0"/>
              <a:t> that is relatively prime to (</a:t>
            </a:r>
            <a:r>
              <a:rPr lang="en-US" i="1" dirty="0" smtClean="0"/>
              <a:t>p</a:t>
            </a:r>
            <a:r>
              <a:rPr lang="en-US" dirty="0" smtClean="0">
                <a:latin typeface="Cambria Math"/>
                <a:ea typeface="Cambria Math"/>
              </a:rPr>
              <a:t>−1)(</a:t>
            </a:r>
            <a:r>
              <a:rPr lang="en-US" i="1" dirty="0" smtClean="0">
                <a:latin typeface="Cambria Math"/>
                <a:ea typeface="Cambria Math"/>
              </a:rPr>
              <a:t>q</a:t>
            </a:r>
            <a:r>
              <a:rPr lang="en-US" dirty="0" smtClean="0"/>
              <a:t> </a:t>
            </a:r>
            <a:r>
              <a:rPr lang="en-US" dirty="0" smtClean="0">
                <a:latin typeface="Cambria Math"/>
                <a:ea typeface="Cambria Math"/>
              </a:rPr>
              <a:t>−1). The two large primes can be quickly found using probabilistic </a:t>
            </a:r>
            <a:r>
              <a:rPr lang="en-US" dirty="0" err="1" smtClean="0">
                <a:latin typeface="Cambria Math"/>
                <a:ea typeface="Cambria Math"/>
              </a:rPr>
              <a:t>primality</a:t>
            </a:r>
            <a:r>
              <a:rPr lang="en-US" dirty="0" smtClean="0">
                <a:latin typeface="Cambria Math"/>
                <a:ea typeface="Cambria Math"/>
              </a:rPr>
              <a:t> tests, discussed earlier. But </a:t>
            </a:r>
            <a:r>
              <a:rPr lang="en-US" i="1" dirty="0" smtClean="0">
                <a:ea typeface="Cambria Math"/>
              </a:rPr>
              <a:t>n</a:t>
            </a:r>
            <a:r>
              <a:rPr lang="en-US" dirty="0" smtClean="0">
                <a:ea typeface="Cambria Math"/>
              </a:rPr>
              <a:t> = </a:t>
            </a:r>
            <a:r>
              <a:rPr lang="en-US" i="1" dirty="0" err="1" smtClean="0">
                <a:ea typeface="Cambria Math"/>
              </a:rPr>
              <a:t>pq</a:t>
            </a:r>
            <a:r>
              <a:rPr lang="en-US" dirty="0" smtClean="0">
                <a:latin typeface="Cambria Math"/>
                <a:ea typeface="Cambria Math"/>
              </a:rPr>
              <a:t>,  with approximately 400 digits, cannot be factored in a reasonable length of time.</a:t>
            </a:r>
            <a:endParaRPr lang="en-US" dirty="0"/>
          </a:p>
        </p:txBody>
      </p:sp>
      <p:pic>
        <p:nvPicPr>
          <p:cNvPr id="4" name="Content Placeholder 3" descr="0319.jpg"/>
          <p:cNvPicPr>
            <a:picLocks noChangeAspect="1"/>
          </p:cNvPicPr>
          <p:nvPr/>
        </p:nvPicPr>
        <p:blipFill>
          <a:blip r:embed="rId2" cstate="print"/>
          <a:stretch>
            <a:fillRect/>
          </a:stretch>
        </p:blipFill>
        <p:spPr>
          <a:xfrm>
            <a:off x="7924800" y="2819400"/>
            <a:ext cx="893064" cy="1034796"/>
          </a:xfrm>
          <a:prstGeom prst="rect">
            <a:avLst/>
          </a:prstGeom>
        </p:spPr>
      </p:pic>
      <p:pic>
        <p:nvPicPr>
          <p:cNvPr id="5" name="Picture 4" descr="0317.jpg"/>
          <p:cNvPicPr>
            <a:picLocks noChangeAspect="1"/>
          </p:cNvPicPr>
          <p:nvPr/>
        </p:nvPicPr>
        <p:blipFill>
          <a:blip r:embed="rId3" cstate="print"/>
          <a:stretch>
            <a:fillRect/>
          </a:stretch>
        </p:blipFill>
        <p:spPr>
          <a:xfrm>
            <a:off x="2362200" y="2895600"/>
            <a:ext cx="893826" cy="1034796"/>
          </a:xfrm>
          <a:prstGeom prst="rect">
            <a:avLst/>
          </a:prstGeom>
        </p:spPr>
      </p:pic>
      <p:pic>
        <p:nvPicPr>
          <p:cNvPr id="6" name="Picture 5" descr="0318.jpg"/>
          <p:cNvPicPr>
            <a:picLocks noChangeAspect="1"/>
          </p:cNvPicPr>
          <p:nvPr/>
        </p:nvPicPr>
        <p:blipFill>
          <a:blip r:embed="rId4" cstate="print"/>
          <a:stretch>
            <a:fillRect/>
          </a:stretch>
        </p:blipFill>
        <p:spPr>
          <a:xfrm>
            <a:off x="5181600" y="2819400"/>
            <a:ext cx="894588" cy="1036320"/>
          </a:xfrm>
          <a:prstGeom prst="rect">
            <a:avLst/>
          </a:prstGeom>
        </p:spPr>
      </p:pic>
      <p:sp>
        <p:nvSpPr>
          <p:cNvPr id="7" name="TextBox 6"/>
          <p:cNvSpPr txBox="1"/>
          <p:nvPr/>
        </p:nvSpPr>
        <p:spPr>
          <a:xfrm>
            <a:off x="990600" y="3200400"/>
            <a:ext cx="1676400" cy="584775"/>
          </a:xfrm>
          <a:prstGeom prst="rect">
            <a:avLst/>
          </a:prstGeom>
          <a:noFill/>
        </p:spPr>
        <p:txBody>
          <a:bodyPr wrap="square" rtlCol="0">
            <a:spAutoFit/>
          </a:bodyPr>
          <a:lstStyle/>
          <a:p>
            <a:r>
              <a:rPr lang="en-US" sz="1600" dirty="0" smtClean="0"/>
              <a:t>Ronald </a:t>
            </a:r>
            <a:r>
              <a:rPr lang="en-US" sz="1600" dirty="0" err="1" smtClean="0"/>
              <a:t>Rivest</a:t>
            </a:r>
            <a:endParaRPr lang="en-US" sz="1600" dirty="0" smtClean="0"/>
          </a:p>
          <a:p>
            <a:r>
              <a:rPr lang="en-US" sz="1600" dirty="0" smtClean="0"/>
              <a:t>(Born </a:t>
            </a:r>
            <a:r>
              <a:rPr lang="en-US" sz="1600" dirty="0" smtClean="0">
                <a:latin typeface="Cambria Math" pitchFamily="18" charset="0"/>
                <a:ea typeface="Cambria Math" pitchFamily="18" charset="0"/>
              </a:rPr>
              <a:t>1948</a:t>
            </a:r>
            <a:r>
              <a:rPr lang="en-US" sz="1600" dirty="0" smtClean="0"/>
              <a:t>)</a:t>
            </a:r>
            <a:endParaRPr lang="en-US" sz="1600" dirty="0"/>
          </a:p>
        </p:txBody>
      </p:sp>
      <p:sp>
        <p:nvSpPr>
          <p:cNvPr id="8" name="TextBox 7"/>
          <p:cNvSpPr txBox="1"/>
          <p:nvPr/>
        </p:nvSpPr>
        <p:spPr>
          <a:xfrm>
            <a:off x="3810000" y="3124200"/>
            <a:ext cx="1371600" cy="584775"/>
          </a:xfrm>
          <a:prstGeom prst="rect">
            <a:avLst/>
          </a:prstGeom>
          <a:noFill/>
        </p:spPr>
        <p:txBody>
          <a:bodyPr wrap="square" rtlCol="0">
            <a:spAutoFit/>
          </a:bodyPr>
          <a:lstStyle/>
          <a:p>
            <a:r>
              <a:rPr lang="en-US" sz="1600" dirty="0" err="1" smtClean="0"/>
              <a:t>Adi</a:t>
            </a:r>
            <a:r>
              <a:rPr lang="en-US" sz="1600" dirty="0" smtClean="0"/>
              <a:t> Shamir</a:t>
            </a:r>
          </a:p>
          <a:p>
            <a:r>
              <a:rPr lang="en-US" sz="1600" dirty="0" smtClean="0"/>
              <a:t>(Born </a:t>
            </a:r>
            <a:r>
              <a:rPr lang="en-US" sz="1600" dirty="0" smtClean="0">
                <a:latin typeface="Cambria Math" pitchFamily="18" charset="0"/>
                <a:ea typeface="Cambria Math" pitchFamily="18" charset="0"/>
              </a:rPr>
              <a:t>1952</a:t>
            </a:r>
            <a:r>
              <a:rPr lang="en-US" sz="1600" dirty="0" smtClean="0"/>
              <a:t>)</a:t>
            </a:r>
            <a:endParaRPr lang="en-US" sz="1600" dirty="0"/>
          </a:p>
        </p:txBody>
      </p:sp>
      <p:sp>
        <p:nvSpPr>
          <p:cNvPr id="9" name="TextBox 8"/>
          <p:cNvSpPr txBox="1"/>
          <p:nvPr/>
        </p:nvSpPr>
        <p:spPr>
          <a:xfrm>
            <a:off x="6553200" y="2971800"/>
            <a:ext cx="1371600" cy="830997"/>
          </a:xfrm>
          <a:prstGeom prst="rect">
            <a:avLst/>
          </a:prstGeom>
          <a:noFill/>
        </p:spPr>
        <p:txBody>
          <a:bodyPr wrap="square" rtlCol="0">
            <a:spAutoFit/>
          </a:bodyPr>
          <a:lstStyle/>
          <a:p>
            <a:r>
              <a:rPr lang="en-US" sz="1600" dirty="0" smtClean="0"/>
              <a:t>Leonard </a:t>
            </a:r>
          </a:p>
          <a:p>
            <a:r>
              <a:rPr lang="en-US" sz="1600" dirty="0" smtClean="0"/>
              <a:t>Adelman</a:t>
            </a:r>
          </a:p>
          <a:p>
            <a:r>
              <a:rPr lang="en-US" sz="1600" dirty="0" smtClean="0"/>
              <a:t>(Born </a:t>
            </a:r>
            <a:r>
              <a:rPr lang="en-US" sz="1600" dirty="0" smtClean="0">
                <a:latin typeface="Cambria Math" pitchFamily="18" charset="0"/>
                <a:ea typeface="Cambria Math" pitchFamily="18" charset="0"/>
              </a:rPr>
              <a:t>1945</a:t>
            </a:r>
            <a:r>
              <a:rPr lang="en-US" sz="1600" dirty="0" smtClean="0"/>
              <a:t>)</a:t>
            </a:r>
            <a:endParaRPr lang="en-US" sz="1600" dirty="0"/>
          </a:p>
        </p:txBody>
      </p:sp>
      <p:pic>
        <p:nvPicPr>
          <p:cNvPr id="10" name="Picture 9" descr="clifford_cocks.jpg"/>
          <p:cNvPicPr>
            <a:picLocks noChangeAspect="1"/>
          </p:cNvPicPr>
          <p:nvPr/>
        </p:nvPicPr>
        <p:blipFill>
          <a:blip r:embed="rId5" cstate="print"/>
          <a:stretch>
            <a:fillRect/>
          </a:stretch>
        </p:blipFill>
        <p:spPr>
          <a:xfrm>
            <a:off x="4800600" y="152400"/>
            <a:ext cx="1023366" cy="1050036"/>
          </a:xfrm>
          <a:prstGeom prst="rect">
            <a:avLst/>
          </a:prstGeom>
        </p:spPr>
      </p:pic>
      <p:sp>
        <p:nvSpPr>
          <p:cNvPr id="11" name="TextBox 10"/>
          <p:cNvSpPr txBox="1"/>
          <p:nvPr/>
        </p:nvSpPr>
        <p:spPr>
          <a:xfrm>
            <a:off x="5943600" y="685800"/>
            <a:ext cx="1752600" cy="646331"/>
          </a:xfrm>
          <a:prstGeom prst="rect">
            <a:avLst/>
          </a:prstGeom>
          <a:noFill/>
        </p:spPr>
        <p:txBody>
          <a:bodyPr wrap="square" rtlCol="0">
            <a:spAutoFit/>
          </a:bodyPr>
          <a:lstStyle/>
          <a:p>
            <a:r>
              <a:rPr lang="en-US" dirty="0" smtClean="0"/>
              <a:t>Clifford Cocks</a:t>
            </a:r>
          </a:p>
          <a:p>
            <a:r>
              <a:rPr lang="en-US" dirty="0" smtClean="0"/>
              <a:t>(Born </a:t>
            </a:r>
            <a:r>
              <a:rPr lang="en-US" dirty="0" smtClean="0">
                <a:latin typeface="Cambria Math" pitchFamily="18" charset="0"/>
                <a:ea typeface="Cambria Math" pitchFamily="18" charset="0"/>
              </a:rPr>
              <a:t>1950</a:t>
            </a:r>
            <a:r>
              <a:rPr lang="en-US" dirty="0" smtClean="0"/>
              <a:t>)</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Inverse of </a:t>
            </a:r>
            <a:r>
              <a:rPr lang="en-US" i="1" dirty="0" smtClean="0"/>
              <a:t>a</a:t>
            </a:r>
            <a:r>
              <a:rPr lang="en-US" dirty="0" smtClean="0"/>
              <a:t> modulo </a:t>
            </a:r>
            <a:r>
              <a:rPr lang="en-US" i="1" dirty="0" smtClean="0"/>
              <a:t>m</a:t>
            </a:r>
            <a:endParaRPr lang="en-US" i="1" dirty="0"/>
          </a:p>
        </p:txBody>
      </p:sp>
      <p:sp>
        <p:nvSpPr>
          <p:cNvPr id="3" name="Content Placeholder 2"/>
          <p:cNvSpPr>
            <a:spLocks noGrp="1"/>
          </p:cNvSpPr>
          <p:nvPr>
            <p:ph idx="1"/>
          </p:nvPr>
        </p:nvSpPr>
        <p:spPr/>
        <p:txBody>
          <a:bodyPr>
            <a:normAutofit fontScale="77500" lnSpcReduction="20000"/>
          </a:bodyPr>
          <a:lstStyle/>
          <a:p>
            <a:r>
              <a:rPr lang="en-US" dirty="0" smtClean="0"/>
              <a:t>The following theorem guarantees that an inverse of </a:t>
            </a:r>
            <a:r>
              <a:rPr lang="en-US" i="1" dirty="0" smtClean="0"/>
              <a:t>a</a:t>
            </a:r>
            <a:r>
              <a:rPr lang="en-US" dirty="0" smtClean="0"/>
              <a:t> modulo </a:t>
            </a:r>
            <a:r>
              <a:rPr lang="en-US" i="1" dirty="0" smtClean="0"/>
              <a:t>m</a:t>
            </a:r>
            <a:r>
              <a:rPr lang="en-US" dirty="0" smtClean="0"/>
              <a:t> exists whenever </a:t>
            </a:r>
            <a:r>
              <a:rPr lang="en-US" i="1" dirty="0" smtClean="0"/>
              <a:t>a</a:t>
            </a:r>
            <a:r>
              <a:rPr lang="en-US" dirty="0" smtClean="0"/>
              <a:t> and </a:t>
            </a:r>
            <a:r>
              <a:rPr lang="en-US" i="1" dirty="0" smtClean="0"/>
              <a:t>m</a:t>
            </a:r>
            <a:r>
              <a:rPr lang="en-US" dirty="0" smtClean="0"/>
              <a:t> are relatively prime.  Two integers </a:t>
            </a:r>
            <a:r>
              <a:rPr lang="en-US" i="1" dirty="0" smtClean="0"/>
              <a:t>a</a:t>
            </a:r>
            <a:r>
              <a:rPr lang="en-US" dirty="0" smtClean="0"/>
              <a:t> and </a:t>
            </a:r>
            <a:r>
              <a:rPr lang="en-US" i="1" dirty="0" smtClean="0"/>
              <a:t>b</a:t>
            </a:r>
            <a:r>
              <a:rPr lang="en-US" dirty="0" smtClean="0"/>
              <a:t> are relatively prime when </a:t>
            </a:r>
            <a:r>
              <a:rPr lang="en-US" dirty="0" err="1" smtClean="0"/>
              <a:t>gcd</a:t>
            </a:r>
            <a:r>
              <a:rPr lang="en-US" dirty="0" smtClean="0"/>
              <a:t>(</a:t>
            </a:r>
            <a:r>
              <a:rPr lang="en-US" i="1" dirty="0" err="1" smtClean="0"/>
              <a:t>a</a:t>
            </a:r>
            <a:r>
              <a:rPr lang="en-US" dirty="0" err="1" smtClean="0"/>
              <a:t>,</a:t>
            </a:r>
            <a:r>
              <a:rPr lang="en-US" i="1" dirty="0" err="1" smtClean="0"/>
              <a:t>b</a:t>
            </a:r>
            <a:r>
              <a:rPr lang="en-US" dirty="0" smtClean="0"/>
              <a:t>) = </a:t>
            </a:r>
            <a:r>
              <a:rPr lang="en-US" dirty="0" smtClean="0">
                <a:latin typeface="Cambria Math" pitchFamily="18" charset="0"/>
                <a:ea typeface="Cambria Math" pitchFamily="18" charset="0"/>
              </a:rPr>
              <a:t>1</a:t>
            </a:r>
            <a:r>
              <a:rPr lang="en-US" dirty="0" smtClean="0"/>
              <a:t>.</a:t>
            </a:r>
          </a:p>
          <a:p>
            <a:pPr>
              <a:buNone/>
            </a:pPr>
            <a:r>
              <a:rPr lang="en-US" b="1" dirty="0" smtClean="0"/>
              <a:t>   Theorem </a:t>
            </a:r>
            <a:r>
              <a:rPr lang="en-US" b="1" dirty="0" smtClean="0">
                <a:latin typeface="Cambria Math" pitchFamily="18" charset="0"/>
                <a:ea typeface="Cambria Math" pitchFamily="18" charset="0"/>
              </a:rPr>
              <a:t>1</a:t>
            </a:r>
            <a:r>
              <a:rPr lang="en-US" dirty="0" smtClean="0"/>
              <a:t>: If </a:t>
            </a:r>
            <a:r>
              <a:rPr lang="en-US" i="1" dirty="0" smtClean="0"/>
              <a:t>a</a:t>
            </a:r>
            <a:r>
              <a:rPr lang="en-US" dirty="0" smtClean="0"/>
              <a:t> and </a:t>
            </a:r>
            <a:r>
              <a:rPr lang="en-US" i="1" dirty="0" smtClean="0"/>
              <a:t>m</a:t>
            </a:r>
            <a:r>
              <a:rPr lang="en-US" dirty="0" smtClean="0"/>
              <a:t> are relatively prime integers and </a:t>
            </a:r>
            <a:r>
              <a:rPr lang="en-US" i="1" dirty="0" smtClean="0"/>
              <a:t>m</a:t>
            </a:r>
            <a:r>
              <a:rPr lang="en-US" dirty="0" smtClean="0"/>
              <a:t> &gt; </a:t>
            </a:r>
            <a:r>
              <a:rPr lang="en-US" dirty="0" smtClean="0">
                <a:latin typeface="Cambria Math" pitchFamily="18" charset="0"/>
                <a:ea typeface="Cambria Math" pitchFamily="18" charset="0"/>
              </a:rPr>
              <a:t>1</a:t>
            </a:r>
            <a:r>
              <a:rPr lang="en-US" dirty="0" smtClean="0">
                <a:ea typeface="Cambria Math" pitchFamily="18" charset="0"/>
              </a:rPr>
              <a:t>, then an inverse of </a:t>
            </a:r>
            <a:r>
              <a:rPr lang="en-US" i="1" dirty="0" smtClean="0">
                <a:ea typeface="Cambria Math" pitchFamily="18" charset="0"/>
              </a:rPr>
              <a:t>a</a:t>
            </a:r>
            <a:r>
              <a:rPr lang="en-US" dirty="0" smtClean="0">
                <a:ea typeface="Cambria Math" pitchFamily="18" charset="0"/>
              </a:rPr>
              <a:t> modulo </a:t>
            </a:r>
            <a:r>
              <a:rPr lang="en-US" i="1" dirty="0" smtClean="0">
                <a:ea typeface="Cambria Math" pitchFamily="18" charset="0"/>
              </a:rPr>
              <a:t>m</a:t>
            </a:r>
            <a:r>
              <a:rPr lang="en-US" dirty="0" smtClean="0">
                <a:ea typeface="Cambria Math" pitchFamily="18" charset="0"/>
              </a:rPr>
              <a:t> exists.</a:t>
            </a:r>
            <a:r>
              <a:rPr lang="en-US" dirty="0" smtClean="0"/>
              <a:t> Furthermore, this inverse is unique modulo </a:t>
            </a:r>
            <a:r>
              <a:rPr lang="en-US" i="1" dirty="0" smtClean="0"/>
              <a:t>m</a:t>
            </a:r>
            <a:r>
              <a:rPr lang="en-US" dirty="0" smtClean="0"/>
              <a:t>. (This means that there is a unique positive integer </a:t>
            </a:r>
            <a:r>
              <a:rPr lang="en-US" i="1" dirty="0" smtClean="0"/>
              <a:t>ā </a:t>
            </a:r>
            <a:r>
              <a:rPr lang="en-US" dirty="0" smtClean="0"/>
              <a:t>less than </a:t>
            </a:r>
            <a:r>
              <a:rPr lang="en-US" i="1" dirty="0" smtClean="0"/>
              <a:t>m</a:t>
            </a:r>
            <a:r>
              <a:rPr lang="en-US" dirty="0" smtClean="0"/>
              <a:t> that is an inverse of </a:t>
            </a:r>
            <a:r>
              <a:rPr lang="en-US" i="1" dirty="0" smtClean="0"/>
              <a:t>a </a:t>
            </a:r>
            <a:r>
              <a:rPr lang="en-US" dirty="0" smtClean="0"/>
              <a:t>modulo </a:t>
            </a:r>
            <a:r>
              <a:rPr lang="en-US" i="1" dirty="0" smtClean="0"/>
              <a:t>m</a:t>
            </a:r>
            <a:r>
              <a:rPr lang="en-US" dirty="0" smtClean="0"/>
              <a:t> and every other inverse of </a:t>
            </a:r>
            <a:r>
              <a:rPr lang="en-US" i="1" dirty="0" smtClean="0"/>
              <a:t>a</a:t>
            </a:r>
            <a:r>
              <a:rPr lang="en-US" dirty="0" smtClean="0"/>
              <a:t> modulo </a:t>
            </a:r>
            <a:r>
              <a:rPr lang="en-US" i="1" dirty="0" smtClean="0"/>
              <a:t>m</a:t>
            </a:r>
            <a:r>
              <a:rPr lang="en-US" dirty="0" smtClean="0"/>
              <a:t> is congruent to </a:t>
            </a:r>
            <a:r>
              <a:rPr lang="en-US" i="1" dirty="0" smtClean="0"/>
              <a:t>ā</a:t>
            </a:r>
            <a:r>
              <a:rPr lang="en-US" dirty="0" smtClean="0"/>
              <a:t> modulo </a:t>
            </a:r>
            <a:r>
              <a:rPr lang="en-US" i="1" dirty="0" smtClean="0"/>
              <a:t>m</a:t>
            </a:r>
            <a:r>
              <a:rPr lang="en-US" dirty="0" smtClean="0"/>
              <a:t>.)   </a:t>
            </a:r>
          </a:p>
          <a:p>
            <a:pPr>
              <a:buNone/>
            </a:pPr>
            <a:r>
              <a:rPr lang="en-US" dirty="0" smtClean="0"/>
              <a:t>    </a:t>
            </a:r>
            <a:r>
              <a:rPr lang="en-US" b="1" dirty="0" smtClean="0"/>
              <a:t>Proof</a:t>
            </a:r>
            <a:r>
              <a:rPr lang="en-US" dirty="0" smtClean="0"/>
              <a:t>:  Since </a:t>
            </a:r>
            <a:r>
              <a:rPr lang="en-US" dirty="0" err="1" smtClean="0"/>
              <a:t>gcd</a:t>
            </a:r>
            <a:r>
              <a:rPr lang="en-US" dirty="0" smtClean="0"/>
              <a:t>(</a:t>
            </a:r>
            <a:r>
              <a:rPr lang="en-US" i="1" dirty="0" err="1" smtClean="0"/>
              <a:t>a</a:t>
            </a:r>
            <a:r>
              <a:rPr lang="en-US" dirty="0" err="1" smtClean="0"/>
              <a:t>,</a:t>
            </a:r>
            <a:r>
              <a:rPr lang="en-US" i="1" dirty="0" err="1" smtClean="0"/>
              <a:t>m</a:t>
            </a:r>
            <a:r>
              <a:rPr lang="en-US" dirty="0" smtClean="0"/>
              <a:t>) = </a:t>
            </a:r>
            <a:r>
              <a:rPr lang="en-US" dirty="0" smtClean="0">
                <a:latin typeface="Cambria Math" pitchFamily="18" charset="0"/>
                <a:ea typeface="Cambria Math" pitchFamily="18" charset="0"/>
              </a:rPr>
              <a:t>1</a:t>
            </a:r>
            <a:r>
              <a:rPr lang="en-US" dirty="0" smtClean="0"/>
              <a:t>, by Theorem 6 of Section </a:t>
            </a:r>
            <a:r>
              <a:rPr lang="en-US" dirty="0" smtClean="0">
                <a:latin typeface="Cambria Math" pitchFamily="18" charset="0"/>
                <a:ea typeface="Cambria Math" pitchFamily="18" charset="0"/>
              </a:rPr>
              <a:t>4.3</a:t>
            </a:r>
            <a:r>
              <a:rPr lang="en-US" dirty="0" smtClean="0"/>
              <a:t>, there are integers  </a:t>
            </a:r>
            <a:r>
              <a:rPr lang="en-US" i="1" dirty="0" smtClean="0"/>
              <a:t>s</a:t>
            </a:r>
            <a:r>
              <a:rPr lang="en-US" dirty="0" smtClean="0"/>
              <a:t> and </a:t>
            </a:r>
            <a:r>
              <a:rPr lang="en-US" i="1" dirty="0" smtClean="0"/>
              <a:t>t</a:t>
            </a:r>
            <a:r>
              <a:rPr lang="en-US" dirty="0" smtClean="0"/>
              <a:t> such that   </a:t>
            </a:r>
            <a:r>
              <a:rPr lang="en-US" i="1" dirty="0" err="1" smtClean="0"/>
              <a:t>sa</a:t>
            </a:r>
            <a:r>
              <a:rPr lang="en-US" dirty="0" smtClean="0"/>
              <a:t> + </a:t>
            </a:r>
            <a:r>
              <a:rPr lang="en-US" i="1" dirty="0" smtClean="0"/>
              <a:t>tm</a:t>
            </a:r>
            <a:r>
              <a:rPr lang="en-US" dirty="0" smtClean="0"/>
              <a:t> = </a:t>
            </a:r>
            <a:r>
              <a:rPr lang="en-US" dirty="0" smtClean="0">
                <a:latin typeface="Cambria Math" pitchFamily="18" charset="0"/>
                <a:ea typeface="Cambria Math" pitchFamily="18" charset="0"/>
              </a:rPr>
              <a:t>1</a:t>
            </a:r>
            <a:r>
              <a:rPr lang="en-US" dirty="0" smtClean="0"/>
              <a:t>. </a:t>
            </a:r>
          </a:p>
          <a:p>
            <a:pPr lvl="1"/>
            <a:r>
              <a:rPr lang="en-US" dirty="0" smtClean="0"/>
              <a:t>Hence, </a:t>
            </a:r>
            <a:r>
              <a:rPr lang="en-US" i="1" dirty="0" err="1" smtClean="0"/>
              <a:t>sa</a:t>
            </a:r>
            <a:r>
              <a:rPr lang="en-US" i="1" dirty="0" smtClean="0"/>
              <a:t> + tm </a:t>
            </a:r>
            <a:r>
              <a:rPr lang="en-US" dirty="0" smtClean="0">
                <a:latin typeface="Cambria Math"/>
                <a:ea typeface="Cambria Math"/>
              </a:rPr>
              <a:t>≡</a:t>
            </a:r>
            <a:r>
              <a:rPr lang="en-US" dirty="0" smtClean="0">
                <a:latin typeface="Cambria Math" pitchFamily="18" charset="0"/>
                <a:ea typeface="Cambria Math" pitchFamily="18" charset="0"/>
              </a:rPr>
              <a:t> 1</a:t>
            </a:r>
            <a:r>
              <a:rPr lang="en-US" dirty="0" smtClean="0"/>
              <a:t> ( mod </a:t>
            </a:r>
            <a:r>
              <a:rPr lang="en-US" i="1" dirty="0" smtClean="0"/>
              <a:t>m</a:t>
            </a:r>
            <a:r>
              <a:rPr lang="en-US" dirty="0" smtClean="0"/>
              <a:t>).</a:t>
            </a:r>
          </a:p>
          <a:p>
            <a:pPr lvl="1"/>
            <a:r>
              <a:rPr lang="en-US" dirty="0" smtClean="0"/>
              <a:t>Since </a:t>
            </a:r>
            <a:r>
              <a:rPr lang="en-US" i="1" dirty="0" smtClean="0"/>
              <a:t>tm </a:t>
            </a:r>
            <a:r>
              <a:rPr lang="en-US" dirty="0" smtClean="0">
                <a:latin typeface="Cambria Math"/>
                <a:ea typeface="Cambria Math"/>
              </a:rPr>
              <a:t>≡</a:t>
            </a:r>
            <a:r>
              <a:rPr lang="en-US" dirty="0" smtClean="0">
                <a:latin typeface="Cambria Math" pitchFamily="18" charset="0"/>
                <a:ea typeface="Cambria Math" pitchFamily="18" charset="0"/>
              </a:rPr>
              <a:t> 0</a:t>
            </a:r>
            <a:r>
              <a:rPr lang="en-US" dirty="0" smtClean="0"/>
              <a:t> ( mod </a:t>
            </a:r>
            <a:r>
              <a:rPr lang="en-US" i="1" dirty="0" smtClean="0"/>
              <a:t>m</a:t>
            </a:r>
            <a:r>
              <a:rPr lang="en-US" dirty="0" smtClean="0"/>
              <a:t>), it follows that </a:t>
            </a:r>
            <a:r>
              <a:rPr lang="en-US" i="1" dirty="0" err="1" smtClean="0"/>
              <a:t>sa</a:t>
            </a:r>
            <a:r>
              <a:rPr lang="en-US" i="1" dirty="0" smtClean="0"/>
              <a:t> </a:t>
            </a:r>
            <a:r>
              <a:rPr lang="en-US" dirty="0" smtClean="0">
                <a:latin typeface="Cambria Math"/>
                <a:ea typeface="Cambria Math"/>
              </a:rPr>
              <a:t>≡</a:t>
            </a:r>
            <a:r>
              <a:rPr lang="en-US" dirty="0" smtClean="0">
                <a:latin typeface="Cambria Math" pitchFamily="18" charset="0"/>
                <a:ea typeface="Cambria Math" pitchFamily="18" charset="0"/>
              </a:rPr>
              <a:t> 1</a:t>
            </a:r>
            <a:r>
              <a:rPr lang="en-US" dirty="0" smtClean="0"/>
              <a:t> ( mod </a:t>
            </a:r>
            <a:r>
              <a:rPr lang="en-US" i="1" dirty="0" smtClean="0"/>
              <a:t>m</a:t>
            </a:r>
            <a:r>
              <a:rPr lang="en-US" dirty="0" smtClean="0"/>
              <a:t>)</a:t>
            </a:r>
          </a:p>
          <a:p>
            <a:pPr lvl="1"/>
            <a:r>
              <a:rPr lang="en-US" dirty="0" smtClean="0"/>
              <a:t>Consequently, </a:t>
            </a:r>
            <a:r>
              <a:rPr lang="en-US" i="1" dirty="0" smtClean="0"/>
              <a:t>s</a:t>
            </a:r>
            <a:r>
              <a:rPr lang="en-US" dirty="0" smtClean="0"/>
              <a:t> is an inverse of </a:t>
            </a:r>
            <a:r>
              <a:rPr lang="en-US" i="1" dirty="0" smtClean="0"/>
              <a:t>a</a:t>
            </a:r>
            <a:r>
              <a:rPr lang="en-US" dirty="0" smtClean="0"/>
              <a:t> modulo </a:t>
            </a:r>
            <a:r>
              <a:rPr lang="en-US" i="1" dirty="0" smtClean="0"/>
              <a:t>m</a:t>
            </a:r>
            <a:r>
              <a:rPr lang="en-US" dirty="0" smtClean="0"/>
              <a:t>.</a:t>
            </a:r>
          </a:p>
          <a:p>
            <a:pPr lvl="1"/>
            <a:r>
              <a:rPr lang="en-US" dirty="0" smtClean="0"/>
              <a:t>The uniqueness of the inverse is Exercise </a:t>
            </a:r>
            <a:r>
              <a:rPr lang="en-US" dirty="0" smtClean="0">
                <a:latin typeface="Cambria Math" pitchFamily="18" charset="0"/>
                <a:ea typeface="Cambria Math" pitchFamily="18" charset="0"/>
              </a:rPr>
              <a:t>7</a:t>
            </a:r>
            <a:r>
              <a:rPr lang="en-US" dirty="0" smtClean="0"/>
              <a:t>.</a:t>
            </a:r>
          </a:p>
          <a:p>
            <a:pPr>
              <a:buNone/>
            </a:pPr>
            <a:r>
              <a:rPr lang="en-US" dirty="0" smtClean="0"/>
              <a:t>                        </a:t>
            </a:r>
          </a:p>
        </p:txBody>
      </p:sp>
      <p:sp>
        <p:nvSpPr>
          <p:cNvPr id="4" name="Isosceles Triangle 3"/>
          <p:cNvSpPr/>
          <p:nvPr/>
        </p:nvSpPr>
        <p:spPr>
          <a:xfrm rot="5400000" flipV="1">
            <a:off x="8382000" y="5562600"/>
            <a:ext cx="152400" cy="15240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RSA Encryption</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To encrypt a message using RSA using a key (</a:t>
            </a:r>
            <a:r>
              <a:rPr lang="en-US" i="1" dirty="0" err="1" smtClean="0"/>
              <a:t>n</a:t>
            </a:r>
            <a:r>
              <a:rPr lang="en-US" dirty="0" err="1" smtClean="0"/>
              <a:t>,</a:t>
            </a:r>
            <a:r>
              <a:rPr lang="en-US" i="1" dirty="0" err="1" smtClean="0"/>
              <a:t>e</a:t>
            </a:r>
            <a:r>
              <a:rPr lang="en-US" dirty="0" smtClean="0"/>
              <a:t>) :</a:t>
            </a:r>
          </a:p>
          <a:p>
            <a:pPr marL="880110" lvl="1" indent="-514350">
              <a:buFont typeface="+mj-lt"/>
              <a:buAutoNum type="romanLcPeriod"/>
            </a:pPr>
            <a:r>
              <a:rPr lang="en-US" dirty="0" smtClean="0"/>
              <a:t>Translate the plaintext message </a:t>
            </a:r>
            <a:r>
              <a:rPr lang="en-US" i="1" dirty="0" smtClean="0"/>
              <a:t>M</a:t>
            </a:r>
            <a:r>
              <a:rPr lang="en-US" dirty="0" smtClean="0"/>
              <a:t> into sequences of two digit integers representing the letters.  Use </a:t>
            </a:r>
            <a:r>
              <a:rPr lang="en-US" dirty="0" smtClean="0">
                <a:latin typeface="Cambria Math" pitchFamily="18" charset="0"/>
                <a:ea typeface="Cambria Math" pitchFamily="18" charset="0"/>
              </a:rPr>
              <a:t>00</a:t>
            </a:r>
            <a:r>
              <a:rPr lang="en-US" dirty="0" smtClean="0"/>
              <a:t> for A, </a:t>
            </a:r>
            <a:r>
              <a:rPr lang="en-US" dirty="0" smtClean="0">
                <a:latin typeface="Cambria Math" pitchFamily="18" charset="0"/>
                <a:ea typeface="Cambria Math" pitchFamily="18" charset="0"/>
              </a:rPr>
              <a:t>01</a:t>
            </a:r>
            <a:r>
              <a:rPr lang="en-US" dirty="0" smtClean="0"/>
              <a:t> for B, etc.</a:t>
            </a:r>
          </a:p>
          <a:p>
            <a:pPr marL="880110" lvl="1" indent="-514350">
              <a:buFont typeface="+mj-lt"/>
              <a:buAutoNum type="romanLcPeriod"/>
            </a:pPr>
            <a:r>
              <a:rPr lang="en-US" dirty="0" smtClean="0"/>
              <a:t>Concatenate the two digit integers into strings of digits. </a:t>
            </a:r>
          </a:p>
          <a:p>
            <a:pPr marL="880110" lvl="1" indent="-514350">
              <a:buFont typeface="+mj-lt"/>
              <a:buAutoNum type="romanLcPeriod"/>
            </a:pPr>
            <a:r>
              <a:rPr lang="en-US" dirty="0" smtClean="0"/>
              <a:t>Divide this string into equally sized blocks of </a:t>
            </a:r>
            <a:r>
              <a:rPr lang="en-US" dirty="0" smtClean="0">
                <a:latin typeface="Cambria Math" pitchFamily="18" charset="0"/>
                <a:ea typeface="Cambria Math" pitchFamily="18" charset="0"/>
              </a:rPr>
              <a:t>2</a:t>
            </a:r>
            <a:r>
              <a:rPr lang="en-US" i="1" dirty="0" smtClean="0"/>
              <a:t>N</a:t>
            </a:r>
            <a:r>
              <a:rPr lang="en-US" dirty="0" smtClean="0"/>
              <a:t> digits where </a:t>
            </a:r>
            <a:r>
              <a:rPr lang="en-US" dirty="0" smtClean="0">
                <a:latin typeface="Cambria Math" pitchFamily="18" charset="0"/>
                <a:ea typeface="Cambria Math" pitchFamily="18" charset="0"/>
              </a:rPr>
              <a:t>2</a:t>
            </a:r>
            <a:r>
              <a:rPr lang="en-US" i="1" dirty="0" smtClean="0"/>
              <a:t>N</a:t>
            </a:r>
            <a:r>
              <a:rPr lang="en-US" dirty="0" smtClean="0"/>
              <a:t> is the largest even number </a:t>
            </a:r>
            <a:r>
              <a:rPr lang="en-US" dirty="0" smtClean="0">
                <a:latin typeface="Cambria Math" pitchFamily="18" charset="0"/>
                <a:ea typeface="Cambria Math" pitchFamily="18" charset="0"/>
              </a:rPr>
              <a:t>2525…25</a:t>
            </a:r>
            <a:r>
              <a:rPr lang="en-US" dirty="0" smtClean="0"/>
              <a:t> with </a:t>
            </a:r>
            <a:r>
              <a:rPr lang="en-US" dirty="0" smtClean="0">
                <a:latin typeface="Cambria Math" pitchFamily="18" charset="0"/>
                <a:ea typeface="Cambria Math" pitchFamily="18" charset="0"/>
              </a:rPr>
              <a:t>2</a:t>
            </a:r>
            <a:r>
              <a:rPr lang="en-US" i="1" dirty="0" smtClean="0"/>
              <a:t>N</a:t>
            </a:r>
            <a:r>
              <a:rPr lang="en-US" dirty="0" smtClean="0"/>
              <a:t> digits that does not exceed </a:t>
            </a:r>
            <a:r>
              <a:rPr lang="en-US" i="1" dirty="0" smtClean="0"/>
              <a:t>n</a:t>
            </a:r>
            <a:r>
              <a:rPr lang="en-US" dirty="0" smtClean="0"/>
              <a:t>. </a:t>
            </a:r>
          </a:p>
          <a:p>
            <a:pPr marL="880110" lvl="1" indent="-514350">
              <a:buFont typeface="+mj-lt"/>
              <a:buAutoNum type="romanLcPeriod"/>
            </a:pPr>
            <a:r>
              <a:rPr lang="en-US" dirty="0" smtClean="0"/>
              <a:t>The plaintext message M is now a sequence of  integers </a:t>
            </a:r>
            <a:r>
              <a:rPr lang="en-US" i="1" dirty="0" smtClean="0"/>
              <a:t>m</a:t>
            </a:r>
            <a:r>
              <a:rPr lang="en-US" baseline="-25000" dirty="0" smtClean="0"/>
              <a:t>1</a:t>
            </a:r>
            <a:r>
              <a:rPr lang="en-US" dirty="0" smtClean="0"/>
              <a:t>,</a:t>
            </a:r>
            <a:r>
              <a:rPr lang="en-US" i="1" dirty="0" smtClean="0"/>
              <a:t>m</a:t>
            </a:r>
            <a:r>
              <a:rPr lang="en-US" baseline="-25000" dirty="0" smtClean="0"/>
              <a:t>2</a:t>
            </a:r>
            <a:r>
              <a:rPr lang="en-US" dirty="0" smtClean="0"/>
              <a:t>,…,</a:t>
            </a:r>
            <a:r>
              <a:rPr lang="en-US" i="1" dirty="0" smtClean="0"/>
              <a:t>m</a:t>
            </a:r>
            <a:r>
              <a:rPr lang="en-US" i="1" baseline="-25000" dirty="0" smtClean="0"/>
              <a:t>k</a:t>
            </a:r>
            <a:r>
              <a:rPr lang="en-US" dirty="0" smtClean="0"/>
              <a:t>.</a:t>
            </a:r>
          </a:p>
          <a:p>
            <a:pPr marL="880110" lvl="1" indent="-514350">
              <a:buFont typeface="+mj-lt"/>
              <a:buAutoNum type="romanLcPeriod"/>
            </a:pPr>
            <a:r>
              <a:rPr lang="en-US" dirty="0" smtClean="0"/>
              <a:t>Each block  (an integer) is encrypted using the function </a:t>
            </a:r>
            <a:r>
              <a:rPr lang="en-US" i="1" dirty="0" smtClean="0">
                <a:ea typeface="Cambria Math"/>
              </a:rPr>
              <a:t>C</a:t>
            </a:r>
            <a:r>
              <a:rPr lang="en-US" dirty="0" smtClean="0">
                <a:latin typeface="Cambria Math"/>
                <a:ea typeface="Cambria Math"/>
              </a:rPr>
              <a:t> = </a:t>
            </a:r>
            <a:r>
              <a:rPr lang="en-US" i="1" dirty="0" smtClean="0">
                <a:ea typeface="Cambria Math"/>
              </a:rPr>
              <a:t>M</a:t>
            </a:r>
            <a:r>
              <a:rPr lang="en-US" i="1" baseline="30000" dirty="0" smtClean="0">
                <a:ea typeface="Cambria Math"/>
              </a:rPr>
              <a:t>e</a:t>
            </a:r>
            <a:r>
              <a:rPr lang="en-US" dirty="0" smtClean="0">
                <a:latin typeface="Cambria Math"/>
                <a:ea typeface="Cambria Math"/>
              </a:rPr>
              <a:t> </a:t>
            </a:r>
            <a:r>
              <a:rPr lang="en-US" b="1" dirty="0" smtClean="0">
                <a:latin typeface="Cambria Math"/>
                <a:ea typeface="Cambria Math"/>
              </a:rPr>
              <a:t>mod</a:t>
            </a:r>
            <a:r>
              <a:rPr lang="en-US" dirty="0" smtClean="0">
                <a:latin typeface="Cambria Math"/>
                <a:ea typeface="Cambria Math"/>
              </a:rPr>
              <a:t> </a:t>
            </a:r>
            <a:r>
              <a:rPr lang="en-US" i="1" dirty="0" smtClean="0">
                <a:ea typeface="Cambria Math"/>
              </a:rPr>
              <a:t>n.</a:t>
            </a:r>
            <a:endParaRPr lang="en-US" i="1" dirty="0" smtClean="0"/>
          </a:p>
          <a:p>
            <a:pPr>
              <a:buNone/>
            </a:pPr>
            <a:endParaRPr lang="en-US" dirty="0" smtClean="0"/>
          </a:p>
          <a:p>
            <a:pPr>
              <a:buNone/>
            </a:pPr>
            <a:r>
              <a:rPr lang="en-US" b="1" dirty="0" smtClean="0"/>
              <a:t>     Example</a:t>
            </a:r>
            <a:r>
              <a:rPr lang="en-US" dirty="0" smtClean="0"/>
              <a:t>: Encrypt the message STOP using the RSA cryptosystem with key(</a:t>
            </a:r>
            <a:r>
              <a:rPr lang="en-US" dirty="0" smtClean="0">
                <a:latin typeface="Cambria Math" pitchFamily="18" charset="0"/>
                <a:ea typeface="Cambria Math" pitchFamily="18" charset="0"/>
              </a:rPr>
              <a:t>2537</a:t>
            </a:r>
            <a:r>
              <a:rPr lang="en-US" dirty="0" smtClean="0"/>
              <a:t>,</a:t>
            </a:r>
            <a:r>
              <a:rPr lang="en-US" dirty="0" smtClean="0">
                <a:latin typeface="Cambria Math" pitchFamily="18" charset="0"/>
                <a:ea typeface="Cambria Math" pitchFamily="18" charset="0"/>
              </a:rPr>
              <a:t>13</a:t>
            </a:r>
            <a:r>
              <a:rPr lang="en-US" dirty="0" smtClean="0"/>
              <a:t>). </a:t>
            </a:r>
          </a:p>
          <a:p>
            <a:pPr lvl="1"/>
            <a:r>
              <a:rPr lang="en-US" dirty="0" smtClean="0">
                <a:latin typeface="Cambria Math" pitchFamily="18" charset="0"/>
                <a:ea typeface="Cambria Math" pitchFamily="18" charset="0"/>
              </a:rPr>
              <a:t>2537</a:t>
            </a:r>
            <a:r>
              <a:rPr lang="en-US" dirty="0" smtClean="0"/>
              <a:t> = </a:t>
            </a:r>
            <a:r>
              <a:rPr lang="en-US" dirty="0" smtClean="0">
                <a:latin typeface="Cambria Math" pitchFamily="18" charset="0"/>
                <a:ea typeface="Cambria Math" pitchFamily="18" charset="0"/>
              </a:rPr>
              <a:t>43</a:t>
            </a:r>
            <a:r>
              <a:rPr lang="en-US" dirty="0" smtClean="0">
                <a:latin typeface="Cambria Math"/>
                <a:ea typeface="Cambria Math"/>
              </a:rPr>
              <a:t>∙</a:t>
            </a:r>
            <a:r>
              <a:rPr lang="en-US" dirty="0" smtClean="0">
                <a:latin typeface="Cambria Math" pitchFamily="18" charset="0"/>
                <a:ea typeface="Cambria Math" pitchFamily="18" charset="0"/>
              </a:rPr>
              <a:t> 59</a:t>
            </a:r>
            <a:r>
              <a:rPr lang="en-US" dirty="0" smtClean="0"/>
              <a:t>,</a:t>
            </a:r>
          </a:p>
          <a:p>
            <a:pPr lvl="1"/>
            <a:r>
              <a:rPr lang="en-US" dirty="0" smtClean="0"/>
              <a:t> </a:t>
            </a:r>
            <a:r>
              <a:rPr lang="en-US" i="1" dirty="0" smtClean="0"/>
              <a:t>p</a:t>
            </a:r>
            <a:r>
              <a:rPr lang="en-US" dirty="0" smtClean="0"/>
              <a:t> = </a:t>
            </a:r>
            <a:r>
              <a:rPr lang="en-US" dirty="0" smtClean="0">
                <a:latin typeface="Cambria Math" pitchFamily="18" charset="0"/>
                <a:ea typeface="Cambria Math" pitchFamily="18" charset="0"/>
              </a:rPr>
              <a:t>43</a:t>
            </a:r>
            <a:r>
              <a:rPr lang="en-US" dirty="0" smtClean="0"/>
              <a:t> and </a:t>
            </a:r>
            <a:r>
              <a:rPr lang="en-US" i="1" dirty="0" smtClean="0"/>
              <a:t>q</a:t>
            </a:r>
            <a:r>
              <a:rPr lang="en-US" dirty="0" smtClean="0"/>
              <a:t> = </a:t>
            </a:r>
            <a:r>
              <a:rPr lang="en-US" dirty="0" smtClean="0">
                <a:latin typeface="Cambria Math" pitchFamily="18" charset="0"/>
                <a:ea typeface="Cambria Math" pitchFamily="18" charset="0"/>
              </a:rPr>
              <a:t>59</a:t>
            </a:r>
            <a:r>
              <a:rPr lang="en-US" dirty="0" smtClean="0"/>
              <a:t> are primes and </a:t>
            </a:r>
            <a:r>
              <a:rPr lang="en-US" dirty="0" err="1" smtClean="0"/>
              <a:t>gcd</a:t>
            </a:r>
            <a:r>
              <a:rPr lang="en-US" dirty="0" smtClean="0"/>
              <a:t>(</a:t>
            </a:r>
            <a:r>
              <a:rPr lang="en-US" i="1" dirty="0" smtClean="0"/>
              <a:t>e</a:t>
            </a:r>
            <a:r>
              <a:rPr lang="en-US" dirty="0" smtClean="0"/>
              <a:t>,(</a:t>
            </a:r>
            <a:r>
              <a:rPr lang="en-US" i="1" dirty="0" smtClean="0"/>
              <a:t>p</a:t>
            </a:r>
            <a:r>
              <a:rPr lang="en-US" dirty="0" smtClean="0">
                <a:latin typeface="Cambria Math"/>
                <a:ea typeface="Cambria Math"/>
              </a:rPr>
              <a:t>−1)(</a:t>
            </a:r>
            <a:r>
              <a:rPr lang="en-US" i="1" dirty="0" smtClean="0">
                <a:latin typeface="Cambria Math"/>
                <a:ea typeface="Cambria Math"/>
              </a:rPr>
              <a:t>q</a:t>
            </a:r>
            <a:r>
              <a:rPr lang="en-US" dirty="0" smtClean="0"/>
              <a:t> </a:t>
            </a:r>
            <a:r>
              <a:rPr lang="en-US" dirty="0" smtClean="0">
                <a:latin typeface="Cambria Math"/>
                <a:ea typeface="Cambria Math"/>
              </a:rPr>
              <a:t>−1)) =</a:t>
            </a:r>
            <a:r>
              <a:rPr lang="en-US" dirty="0" smtClean="0"/>
              <a:t> </a:t>
            </a:r>
            <a:r>
              <a:rPr lang="en-US" dirty="0" err="1" smtClean="0"/>
              <a:t>gcd</a:t>
            </a:r>
            <a:r>
              <a:rPr lang="en-US" dirty="0" smtClean="0"/>
              <a:t>(</a:t>
            </a:r>
            <a:r>
              <a:rPr lang="en-US" dirty="0" smtClean="0">
                <a:latin typeface="Cambria Math" pitchFamily="18" charset="0"/>
                <a:ea typeface="Cambria Math" pitchFamily="18" charset="0"/>
              </a:rPr>
              <a:t>13</a:t>
            </a:r>
            <a:r>
              <a:rPr lang="en-US" dirty="0" smtClean="0"/>
              <a:t>,</a:t>
            </a:r>
            <a:r>
              <a:rPr lang="en-US" dirty="0" smtClean="0">
                <a:latin typeface="Cambria Math" pitchFamily="18" charset="0"/>
                <a:ea typeface="Cambria Math" pitchFamily="18" charset="0"/>
              </a:rPr>
              <a:t> 42</a:t>
            </a:r>
            <a:r>
              <a:rPr lang="en-US" dirty="0" smtClean="0">
                <a:latin typeface="Cambria Math"/>
                <a:ea typeface="Cambria Math"/>
              </a:rPr>
              <a:t>∙</a:t>
            </a:r>
            <a:r>
              <a:rPr lang="en-US" dirty="0" smtClean="0">
                <a:latin typeface="Cambria Math" pitchFamily="18" charset="0"/>
                <a:ea typeface="Cambria Math" pitchFamily="18" charset="0"/>
              </a:rPr>
              <a:t> 58</a:t>
            </a:r>
            <a:r>
              <a:rPr lang="en-US" dirty="0" smtClean="0">
                <a:latin typeface="Cambria Math"/>
                <a:ea typeface="Cambria Math"/>
              </a:rPr>
              <a:t>) = 1. </a:t>
            </a:r>
          </a:p>
          <a:p>
            <a:pPr>
              <a:buNone/>
            </a:pPr>
            <a:r>
              <a:rPr lang="en-US" b="1" dirty="0" smtClean="0">
                <a:latin typeface="Cambria Math"/>
                <a:ea typeface="Cambria Math"/>
              </a:rPr>
              <a:t>      Solution</a:t>
            </a:r>
            <a:r>
              <a:rPr lang="en-US" dirty="0" smtClean="0">
                <a:latin typeface="Cambria Math"/>
                <a:ea typeface="Cambria Math"/>
              </a:rPr>
              <a:t>: Translate the letters in STOP to their numerical equivalents 18 19  14 15.</a:t>
            </a:r>
          </a:p>
          <a:p>
            <a:pPr lvl="1"/>
            <a:r>
              <a:rPr lang="en-US" dirty="0" smtClean="0">
                <a:latin typeface="Cambria Math"/>
                <a:ea typeface="Cambria Math"/>
              </a:rPr>
              <a:t>Divide into blocks of four digits (because 2525 &lt; 2537 &lt; 252525) to obtain 1819 1415.</a:t>
            </a:r>
          </a:p>
          <a:p>
            <a:pPr lvl="1"/>
            <a:r>
              <a:rPr lang="en-US" dirty="0" smtClean="0">
                <a:latin typeface="Cambria Math"/>
                <a:ea typeface="Cambria Math"/>
              </a:rPr>
              <a:t>Encrypt each block using the mapping </a:t>
            </a:r>
            <a:r>
              <a:rPr lang="en-US" i="1" dirty="0" smtClean="0">
                <a:ea typeface="Cambria Math"/>
              </a:rPr>
              <a:t>C</a:t>
            </a:r>
            <a:r>
              <a:rPr lang="en-US" dirty="0" smtClean="0">
                <a:latin typeface="Cambria Math"/>
                <a:ea typeface="Cambria Math"/>
              </a:rPr>
              <a:t> = </a:t>
            </a:r>
            <a:r>
              <a:rPr lang="en-US" i="1" dirty="0" smtClean="0">
                <a:ea typeface="Cambria Math"/>
              </a:rPr>
              <a:t>M</a:t>
            </a:r>
            <a:r>
              <a:rPr lang="en-US" baseline="30000" dirty="0" smtClean="0">
                <a:latin typeface="Cambria Math"/>
                <a:ea typeface="Cambria Math"/>
              </a:rPr>
              <a:t>13</a:t>
            </a:r>
            <a:r>
              <a:rPr lang="en-US" dirty="0" smtClean="0">
                <a:latin typeface="Cambria Math"/>
                <a:ea typeface="Cambria Math"/>
              </a:rPr>
              <a:t> </a:t>
            </a:r>
            <a:r>
              <a:rPr lang="en-US" b="1" dirty="0" smtClean="0">
                <a:latin typeface="Cambria Math"/>
                <a:ea typeface="Cambria Math"/>
              </a:rPr>
              <a:t>mod</a:t>
            </a:r>
            <a:r>
              <a:rPr lang="en-US" dirty="0" smtClean="0">
                <a:latin typeface="Cambria Math"/>
                <a:ea typeface="Cambria Math"/>
              </a:rPr>
              <a:t> 2537.</a:t>
            </a:r>
          </a:p>
          <a:p>
            <a:pPr lvl="1"/>
            <a:r>
              <a:rPr lang="en-US" dirty="0" smtClean="0">
                <a:latin typeface="Cambria Math"/>
                <a:ea typeface="Cambria Math"/>
              </a:rPr>
              <a:t>Since 1819</a:t>
            </a:r>
            <a:r>
              <a:rPr lang="en-US" baseline="30000" dirty="0" smtClean="0">
                <a:latin typeface="Cambria Math"/>
                <a:ea typeface="Cambria Math"/>
              </a:rPr>
              <a:t>13</a:t>
            </a:r>
            <a:r>
              <a:rPr lang="en-US" dirty="0" smtClean="0">
                <a:latin typeface="Cambria Math"/>
                <a:ea typeface="Cambria Math"/>
              </a:rPr>
              <a:t> mod 2537 = 2081 and 1415</a:t>
            </a:r>
            <a:r>
              <a:rPr lang="en-US" baseline="30000" dirty="0" smtClean="0">
                <a:latin typeface="Cambria Math"/>
                <a:ea typeface="Cambria Math"/>
              </a:rPr>
              <a:t>13</a:t>
            </a:r>
            <a:r>
              <a:rPr lang="en-US" dirty="0" smtClean="0">
                <a:latin typeface="Cambria Math"/>
                <a:ea typeface="Cambria Math"/>
              </a:rPr>
              <a:t> mod 2537 = 2182, the encrypted message is 2081 2182.</a:t>
            </a:r>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RSA Decryption</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To decrypt a RSA </a:t>
            </a:r>
            <a:r>
              <a:rPr lang="en-US" dirty="0" err="1" smtClean="0"/>
              <a:t>ciphertext</a:t>
            </a:r>
            <a:r>
              <a:rPr lang="en-US" dirty="0" smtClean="0"/>
              <a:t> message, the decryption key </a:t>
            </a:r>
            <a:r>
              <a:rPr lang="en-US" i="1" dirty="0" smtClean="0"/>
              <a:t>d</a:t>
            </a:r>
            <a:r>
              <a:rPr lang="en-US" dirty="0" smtClean="0"/>
              <a:t>, an inverse of </a:t>
            </a:r>
            <a:r>
              <a:rPr lang="en-US" i="1" dirty="0" smtClean="0"/>
              <a:t>e</a:t>
            </a:r>
            <a:r>
              <a:rPr lang="en-US" dirty="0" smtClean="0"/>
              <a:t> modulo (</a:t>
            </a:r>
            <a:r>
              <a:rPr lang="en-US" i="1" dirty="0" smtClean="0"/>
              <a:t>p</a:t>
            </a:r>
            <a:r>
              <a:rPr lang="en-US" dirty="0" smtClean="0">
                <a:latin typeface="Cambria Math"/>
                <a:ea typeface="Cambria Math"/>
              </a:rPr>
              <a:t>−1)(</a:t>
            </a:r>
            <a:r>
              <a:rPr lang="en-US" i="1" dirty="0" smtClean="0">
                <a:latin typeface="Cambria Math"/>
                <a:ea typeface="Cambria Math"/>
              </a:rPr>
              <a:t>q</a:t>
            </a:r>
            <a:r>
              <a:rPr lang="en-US" dirty="0" smtClean="0"/>
              <a:t> </a:t>
            </a:r>
            <a:r>
              <a:rPr lang="en-US" dirty="0" smtClean="0">
                <a:latin typeface="Cambria Math"/>
                <a:ea typeface="Cambria Math"/>
              </a:rPr>
              <a:t>−1) is needed. The inverse exists since </a:t>
            </a:r>
            <a:r>
              <a:rPr lang="en-US" dirty="0" err="1" smtClean="0"/>
              <a:t>gcd</a:t>
            </a:r>
            <a:r>
              <a:rPr lang="en-US" dirty="0" smtClean="0"/>
              <a:t>(</a:t>
            </a:r>
            <a:r>
              <a:rPr lang="en-US" i="1" dirty="0" smtClean="0"/>
              <a:t>e</a:t>
            </a:r>
            <a:r>
              <a:rPr lang="en-US" dirty="0" smtClean="0"/>
              <a:t>,(</a:t>
            </a:r>
            <a:r>
              <a:rPr lang="en-US" i="1" dirty="0" smtClean="0"/>
              <a:t>p</a:t>
            </a:r>
            <a:r>
              <a:rPr lang="en-US" dirty="0" smtClean="0">
                <a:latin typeface="Cambria Math"/>
                <a:ea typeface="Cambria Math"/>
              </a:rPr>
              <a:t>−1)(</a:t>
            </a:r>
            <a:r>
              <a:rPr lang="en-US" i="1" dirty="0" smtClean="0">
                <a:latin typeface="Cambria Math"/>
                <a:ea typeface="Cambria Math"/>
              </a:rPr>
              <a:t>q</a:t>
            </a:r>
            <a:r>
              <a:rPr lang="en-US" dirty="0" smtClean="0"/>
              <a:t> </a:t>
            </a:r>
            <a:r>
              <a:rPr lang="en-US" dirty="0" smtClean="0">
                <a:latin typeface="Cambria Math"/>
                <a:ea typeface="Cambria Math"/>
              </a:rPr>
              <a:t>−1)) =</a:t>
            </a:r>
            <a:r>
              <a:rPr lang="en-US" dirty="0" smtClean="0"/>
              <a:t> </a:t>
            </a:r>
            <a:r>
              <a:rPr lang="en-US" dirty="0" err="1" smtClean="0"/>
              <a:t>gcd</a:t>
            </a:r>
            <a:r>
              <a:rPr lang="en-US" dirty="0" smtClean="0"/>
              <a:t>(</a:t>
            </a:r>
            <a:r>
              <a:rPr lang="en-US" dirty="0" smtClean="0">
                <a:latin typeface="Cambria Math" pitchFamily="18" charset="0"/>
                <a:ea typeface="Cambria Math" pitchFamily="18" charset="0"/>
              </a:rPr>
              <a:t>13</a:t>
            </a:r>
            <a:r>
              <a:rPr lang="en-US" dirty="0" smtClean="0"/>
              <a:t>,</a:t>
            </a:r>
            <a:r>
              <a:rPr lang="en-US" dirty="0" smtClean="0">
                <a:latin typeface="Cambria Math" pitchFamily="18" charset="0"/>
                <a:ea typeface="Cambria Math" pitchFamily="18" charset="0"/>
              </a:rPr>
              <a:t> 42</a:t>
            </a:r>
            <a:r>
              <a:rPr lang="en-US" dirty="0" smtClean="0">
                <a:latin typeface="Cambria Math"/>
                <a:ea typeface="Cambria Math"/>
              </a:rPr>
              <a:t>∙</a:t>
            </a:r>
            <a:r>
              <a:rPr lang="en-US" dirty="0" smtClean="0">
                <a:latin typeface="Cambria Math" pitchFamily="18" charset="0"/>
                <a:ea typeface="Cambria Math" pitchFamily="18" charset="0"/>
              </a:rPr>
              <a:t> 58</a:t>
            </a:r>
            <a:r>
              <a:rPr lang="en-US" dirty="0" smtClean="0">
                <a:latin typeface="Cambria Math"/>
                <a:ea typeface="Cambria Math"/>
              </a:rPr>
              <a:t>) = 1.</a:t>
            </a:r>
          </a:p>
          <a:p>
            <a:r>
              <a:rPr lang="en-US" dirty="0" smtClean="0">
                <a:latin typeface="Cambria Math"/>
                <a:ea typeface="Cambria Math"/>
              </a:rPr>
              <a:t>With the decryption key </a:t>
            </a:r>
            <a:r>
              <a:rPr lang="en-US" i="1" dirty="0" smtClean="0">
                <a:latin typeface="Cambria Math"/>
                <a:ea typeface="Cambria Math"/>
              </a:rPr>
              <a:t>d</a:t>
            </a:r>
            <a:r>
              <a:rPr lang="en-US" dirty="0" smtClean="0">
                <a:latin typeface="Cambria Math"/>
                <a:ea typeface="Cambria Math"/>
              </a:rPr>
              <a:t>, we can decrypt each block  with the computation      </a:t>
            </a:r>
            <a:r>
              <a:rPr lang="en-US" i="1" dirty="0" smtClean="0">
                <a:ea typeface="Cambria Math"/>
              </a:rPr>
              <a:t>M</a:t>
            </a:r>
            <a:r>
              <a:rPr lang="en-US" dirty="0" smtClean="0">
                <a:latin typeface="Cambria Math"/>
                <a:ea typeface="Cambria Math"/>
              </a:rPr>
              <a:t> = </a:t>
            </a:r>
            <a:r>
              <a:rPr lang="en-US" i="1" dirty="0" err="1" smtClean="0">
                <a:ea typeface="Cambria Math"/>
              </a:rPr>
              <a:t>C</a:t>
            </a:r>
            <a:r>
              <a:rPr lang="en-US" i="1" baseline="30000" dirty="0" err="1" smtClean="0">
                <a:ea typeface="Cambria Math"/>
              </a:rPr>
              <a:t>d</a:t>
            </a:r>
            <a:r>
              <a:rPr lang="en-US" dirty="0" smtClean="0">
                <a:latin typeface="Cambria Math"/>
                <a:ea typeface="Cambria Math"/>
              </a:rPr>
              <a:t> </a:t>
            </a:r>
            <a:r>
              <a:rPr lang="en-US" b="1" dirty="0" smtClean="0">
                <a:latin typeface="Cambria Math"/>
                <a:ea typeface="Cambria Math"/>
              </a:rPr>
              <a:t>mod</a:t>
            </a:r>
            <a:r>
              <a:rPr lang="en-US" dirty="0" smtClean="0">
                <a:latin typeface="Cambria Math"/>
                <a:ea typeface="Cambria Math"/>
              </a:rPr>
              <a:t> </a:t>
            </a:r>
            <a:r>
              <a:rPr lang="en-US" i="1" dirty="0" err="1" smtClean="0">
                <a:latin typeface="Cambria Math"/>
                <a:ea typeface="Cambria Math"/>
              </a:rPr>
              <a:t>p∙q</a:t>
            </a:r>
            <a:r>
              <a:rPr lang="en-US" i="1" dirty="0" smtClean="0">
                <a:latin typeface="Cambria Math"/>
                <a:ea typeface="Cambria Math"/>
              </a:rPr>
              <a:t>. </a:t>
            </a:r>
            <a:r>
              <a:rPr lang="en-US" dirty="0" smtClean="0">
                <a:ea typeface="Cambria Math"/>
              </a:rPr>
              <a:t>(</a:t>
            </a:r>
            <a:r>
              <a:rPr lang="en-US" i="1" dirty="0" smtClean="0">
                <a:ea typeface="Cambria Math"/>
              </a:rPr>
              <a:t>see text for full derivation</a:t>
            </a:r>
            <a:r>
              <a:rPr lang="en-US" dirty="0" smtClean="0">
                <a:ea typeface="Cambria Math"/>
              </a:rPr>
              <a:t>)</a:t>
            </a:r>
          </a:p>
          <a:p>
            <a:r>
              <a:rPr lang="en-US" dirty="0" smtClean="0">
                <a:ea typeface="Cambria Math"/>
              </a:rPr>
              <a:t>RSA works as a public key system since the only known method of finding </a:t>
            </a:r>
            <a:r>
              <a:rPr lang="en-US" i="1" dirty="0" smtClean="0">
                <a:ea typeface="Cambria Math"/>
              </a:rPr>
              <a:t>d</a:t>
            </a:r>
            <a:r>
              <a:rPr lang="en-US" dirty="0" smtClean="0">
                <a:ea typeface="Cambria Math"/>
              </a:rPr>
              <a:t> is based on a factorization of </a:t>
            </a:r>
            <a:r>
              <a:rPr lang="en-US" i="1" dirty="0" smtClean="0">
                <a:ea typeface="Cambria Math"/>
              </a:rPr>
              <a:t>n</a:t>
            </a:r>
            <a:r>
              <a:rPr lang="en-US" dirty="0" smtClean="0">
                <a:ea typeface="Cambria Math"/>
              </a:rPr>
              <a:t> into primes. There is currently no known feasible method for factoring large numbers into primes.</a:t>
            </a:r>
            <a:endParaRPr lang="en-US" dirty="0" smtClean="0"/>
          </a:p>
          <a:p>
            <a:pPr>
              <a:buNone/>
            </a:pPr>
            <a:r>
              <a:rPr lang="en-US" b="1" dirty="0" smtClean="0"/>
              <a:t>     Example</a:t>
            </a:r>
            <a:r>
              <a:rPr lang="en-US" dirty="0" smtClean="0"/>
              <a:t>: The message  </a:t>
            </a:r>
            <a:r>
              <a:rPr lang="en-US" dirty="0" smtClean="0">
                <a:latin typeface="Cambria Math" pitchFamily="18" charset="0"/>
                <a:ea typeface="Cambria Math" pitchFamily="18" charset="0"/>
              </a:rPr>
              <a:t>0981 0461 </a:t>
            </a:r>
            <a:r>
              <a:rPr lang="en-US" dirty="0" smtClean="0"/>
              <a:t>is received. What is the decrypted message if it was encrypted using the RSA cipher from the previous example. </a:t>
            </a:r>
          </a:p>
          <a:p>
            <a:pPr>
              <a:buNone/>
            </a:pPr>
            <a:r>
              <a:rPr lang="en-US" b="1" dirty="0" smtClean="0">
                <a:latin typeface="Cambria Math"/>
                <a:ea typeface="Cambria Math"/>
              </a:rPr>
              <a:t>      Solution</a:t>
            </a:r>
            <a:r>
              <a:rPr lang="en-US" dirty="0" smtClean="0">
                <a:latin typeface="Cambria Math"/>
                <a:ea typeface="Cambria Math"/>
              </a:rPr>
              <a:t>: The message was encrypted with </a:t>
            </a:r>
            <a:r>
              <a:rPr lang="en-US" i="1" dirty="0" smtClean="0">
                <a:ea typeface="Cambria Math"/>
              </a:rPr>
              <a:t>n</a:t>
            </a:r>
            <a:r>
              <a:rPr lang="en-US" dirty="0" smtClean="0"/>
              <a:t> = </a:t>
            </a:r>
            <a:r>
              <a:rPr lang="en-US" dirty="0" smtClean="0">
                <a:latin typeface="Cambria Math" pitchFamily="18" charset="0"/>
                <a:ea typeface="Cambria Math" pitchFamily="18" charset="0"/>
              </a:rPr>
              <a:t>43</a:t>
            </a:r>
            <a:r>
              <a:rPr lang="en-US" dirty="0" smtClean="0">
                <a:latin typeface="Cambria Math"/>
                <a:ea typeface="Cambria Math"/>
              </a:rPr>
              <a:t>∙</a:t>
            </a:r>
            <a:r>
              <a:rPr lang="en-US" dirty="0" smtClean="0">
                <a:latin typeface="Cambria Math" pitchFamily="18" charset="0"/>
                <a:ea typeface="Cambria Math" pitchFamily="18" charset="0"/>
              </a:rPr>
              <a:t> 59 and exponent 13. An inverse of   13 modulo 42</a:t>
            </a:r>
            <a:r>
              <a:rPr lang="en-US" dirty="0" smtClean="0">
                <a:latin typeface="Cambria Math"/>
                <a:ea typeface="Cambria Math"/>
              </a:rPr>
              <a:t>∙</a:t>
            </a:r>
            <a:r>
              <a:rPr lang="en-US" dirty="0" smtClean="0">
                <a:latin typeface="Cambria Math" pitchFamily="18" charset="0"/>
                <a:ea typeface="Cambria Math" pitchFamily="18" charset="0"/>
              </a:rPr>
              <a:t> 58 = 2436 (</a:t>
            </a:r>
            <a:r>
              <a:rPr lang="en-US" i="1" dirty="0" smtClean="0">
                <a:ea typeface="Cambria Math" pitchFamily="18" charset="0"/>
              </a:rPr>
              <a:t>exercise</a:t>
            </a:r>
            <a:r>
              <a:rPr lang="en-US" dirty="0" smtClean="0">
                <a:ea typeface="Cambria Math" pitchFamily="18" charset="0"/>
              </a:rPr>
              <a:t> </a:t>
            </a:r>
            <a:r>
              <a:rPr lang="en-US" dirty="0" smtClean="0">
                <a:latin typeface="Cambria Math" pitchFamily="18" charset="0"/>
                <a:ea typeface="Cambria Math" pitchFamily="18" charset="0"/>
              </a:rPr>
              <a:t>2 </a:t>
            </a:r>
            <a:r>
              <a:rPr lang="en-US" i="1" dirty="0" smtClean="0">
                <a:ea typeface="Cambria Math" pitchFamily="18" charset="0"/>
              </a:rPr>
              <a:t>in Section </a:t>
            </a:r>
            <a:r>
              <a:rPr lang="en-US" dirty="0" smtClean="0">
                <a:latin typeface="Cambria Math" pitchFamily="18" charset="0"/>
                <a:ea typeface="Cambria Math" pitchFamily="18" charset="0"/>
              </a:rPr>
              <a:t>4.4) is </a:t>
            </a:r>
            <a:r>
              <a:rPr lang="en-US" i="1" dirty="0" smtClean="0">
                <a:latin typeface="Cambria Math" pitchFamily="18" charset="0"/>
                <a:ea typeface="Cambria Math" pitchFamily="18" charset="0"/>
              </a:rPr>
              <a:t>d</a:t>
            </a:r>
            <a:r>
              <a:rPr lang="en-US" dirty="0" smtClean="0">
                <a:latin typeface="Cambria Math" pitchFamily="18" charset="0"/>
                <a:ea typeface="Cambria Math" pitchFamily="18" charset="0"/>
              </a:rPr>
              <a:t> = 937.</a:t>
            </a:r>
            <a:endParaRPr lang="en-US" dirty="0" smtClean="0">
              <a:latin typeface="Cambria Math"/>
              <a:ea typeface="Cambria Math"/>
            </a:endParaRPr>
          </a:p>
          <a:p>
            <a:pPr lvl="1"/>
            <a:r>
              <a:rPr lang="en-US" dirty="0" smtClean="0">
                <a:latin typeface="Cambria Math"/>
                <a:ea typeface="Cambria Math"/>
              </a:rPr>
              <a:t>To decrypt a block </a:t>
            </a:r>
            <a:r>
              <a:rPr lang="en-US" i="1" dirty="0" smtClean="0">
                <a:ea typeface="Cambria Math"/>
              </a:rPr>
              <a:t>C</a:t>
            </a:r>
            <a:r>
              <a:rPr lang="en-US" dirty="0" smtClean="0">
                <a:latin typeface="Cambria Math"/>
                <a:ea typeface="Cambria Math"/>
              </a:rPr>
              <a:t>, </a:t>
            </a:r>
            <a:r>
              <a:rPr lang="en-US" i="1" dirty="0" smtClean="0">
                <a:ea typeface="Cambria Math"/>
              </a:rPr>
              <a:t>M</a:t>
            </a:r>
            <a:r>
              <a:rPr lang="en-US" dirty="0" smtClean="0">
                <a:latin typeface="Cambria Math"/>
                <a:ea typeface="Cambria Math"/>
              </a:rPr>
              <a:t> = </a:t>
            </a:r>
            <a:r>
              <a:rPr lang="en-US" i="1" dirty="0" smtClean="0">
                <a:ea typeface="Cambria Math"/>
              </a:rPr>
              <a:t>C</a:t>
            </a:r>
            <a:r>
              <a:rPr lang="en-US" baseline="30000" dirty="0" smtClean="0">
                <a:latin typeface="Cambria Math"/>
                <a:ea typeface="Cambria Math"/>
              </a:rPr>
              <a:t>937</a:t>
            </a:r>
            <a:r>
              <a:rPr lang="en-US" dirty="0" smtClean="0">
                <a:latin typeface="Cambria Math"/>
                <a:ea typeface="Cambria Math"/>
              </a:rPr>
              <a:t> </a:t>
            </a:r>
            <a:r>
              <a:rPr lang="en-US" b="1" dirty="0" smtClean="0">
                <a:latin typeface="Cambria Math"/>
                <a:ea typeface="Cambria Math"/>
              </a:rPr>
              <a:t>mod</a:t>
            </a:r>
            <a:r>
              <a:rPr lang="en-US" dirty="0" smtClean="0">
                <a:latin typeface="Cambria Math"/>
                <a:ea typeface="Cambria Math"/>
              </a:rPr>
              <a:t> 2537.</a:t>
            </a:r>
          </a:p>
          <a:p>
            <a:pPr lvl="1"/>
            <a:r>
              <a:rPr lang="en-US" dirty="0" smtClean="0">
                <a:latin typeface="Cambria Math"/>
                <a:ea typeface="Cambria Math"/>
              </a:rPr>
              <a:t>Since 0981</a:t>
            </a:r>
            <a:r>
              <a:rPr lang="en-US" baseline="30000" dirty="0" smtClean="0">
                <a:latin typeface="Cambria Math"/>
                <a:ea typeface="Cambria Math"/>
              </a:rPr>
              <a:t>937</a:t>
            </a:r>
            <a:r>
              <a:rPr lang="en-US" dirty="0" smtClean="0">
                <a:latin typeface="Cambria Math"/>
                <a:ea typeface="Cambria Math"/>
              </a:rPr>
              <a:t> </a:t>
            </a:r>
            <a:r>
              <a:rPr lang="en-US" b="1" dirty="0" smtClean="0">
                <a:latin typeface="Cambria Math"/>
                <a:ea typeface="Cambria Math"/>
              </a:rPr>
              <a:t>mod</a:t>
            </a:r>
            <a:r>
              <a:rPr lang="en-US" dirty="0" smtClean="0">
                <a:latin typeface="Cambria Math"/>
                <a:ea typeface="Cambria Math"/>
              </a:rPr>
              <a:t> 2537 = 0704 and 0461</a:t>
            </a:r>
            <a:r>
              <a:rPr lang="en-US" baseline="30000" dirty="0" smtClean="0">
                <a:latin typeface="Cambria Math"/>
                <a:ea typeface="Cambria Math"/>
              </a:rPr>
              <a:t>937</a:t>
            </a:r>
            <a:r>
              <a:rPr lang="en-US" dirty="0" smtClean="0">
                <a:latin typeface="Cambria Math"/>
                <a:ea typeface="Cambria Math"/>
              </a:rPr>
              <a:t> </a:t>
            </a:r>
            <a:r>
              <a:rPr lang="en-US" b="1" dirty="0" smtClean="0">
                <a:latin typeface="Cambria Math"/>
                <a:ea typeface="Cambria Math"/>
              </a:rPr>
              <a:t>mod</a:t>
            </a:r>
            <a:r>
              <a:rPr lang="en-US" dirty="0" smtClean="0">
                <a:latin typeface="Cambria Math"/>
                <a:ea typeface="Cambria Math"/>
              </a:rPr>
              <a:t> 2537 = 1115, the decrypted message is 0704 1115.  Translating back to English letters, the message is HELP.</a:t>
            </a:r>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Cryptographic Protocols: Key Exchange</a:t>
            </a:r>
            <a:endParaRPr lang="en-US" sz="4000" dirty="0"/>
          </a:p>
        </p:txBody>
      </p:sp>
      <p:sp>
        <p:nvSpPr>
          <p:cNvPr id="3" name="Content Placeholder 2"/>
          <p:cNvSpPr>
            <a:spLocks noGrp="1"/>
          </p:cNvSpPr>
          <p:nvPr>
            <p:ph idx="1"/>
          </p:nvPr>
        </p:nvSpPr>
        <p:spPr/>
        <p:txBody>
          <a:bodyPr>
            <a:normAutofit fontScale="62500" lnSpcReduction="20000"/>
          </a:bodyPr>
          <a:lstStyle/>
          <a:p>
            <a:r>
              <a:rPr lang="en-US" i="1" dirty="0" smtClean="0"/>
              <a:t>Cryptographic protocols </a:t>
            </a:r>
            <a:r>
              <a:rPr lang="en-US" dirty="0" smtClean="0"/>
              <a:t>are exchanges of messages carried out by two or more parties to achieve a particular security goal.</a:t>
            </a:r>
          </a:p>
          <a:p>
            <a:r>
              <a:rPr lang="en-US" i="1" dirty="0" smtClean="0"/>
              <a:t>Key exchange </a:t>
            </a:r>
            <a:r>
              <a:rPr lang="en-US" dirty="0" smtClean="0"/>
              <a:t>is a protocol by which two parties can exchange a secret key over an insecure channel without having any past shared secret information. Here the             </a:t>
            </a:r>
            <a:r>
              <a:rPr lang="en-US" i="1" dirty="0" err="1" smtClean="0"/>
              <a:t>Diffe</a:t>
            </a:r>
            <a:r>
              <a:rPr lang="en-US" i="1" dirty="0" smtClean="0"/>
              <a:t>-Hellman key agreement </a:t>
            </a:r>
            <a:r>
              <a:rPr lang="en-US" i="1" dirty="0" err="1" smtClean="0"/>
              <a:t>protcol</a:t>
            </a:r>
            <a:r>
              <a:rPr lang="en-US" i="1" dirty="0" smtClean="0"/>
              <a:t> </a:t>
            </a:r>
            <a:r>
              <a:rPr lang="en-US" dirty="0" smtClean="0"/>
              <a:t>is described by example.</a:t>
            </a:r>
          </a:p>
          <a:p>
            <a:pPr marL="880110" lvl="1" indent="-514350">
              <a:buFont typeface="+mj-lt"/>
              <a:buAutoNum type="romanLcPeriod"/>
            </a:pPr>
            <a:r>
              <a:rPr lang="en-US" dirty="0" smtClean="0"/>
              <a:t>Suppose that Alice and Bob want to share a common key.</a:t>
            </a:r>
          </a:p>
          <a:p>
            <a:pPr marL="880110" lvl="1" indent="-514350">
              <a:buFont typeface="+mj-lt"/>
              <a:buAutoNum type="romanLcPeriod"/>
            </a:pPr>
            <a:r>
              <a:rPr lang="en-US" dirty="0" smtClean="0"/>
              <a:t>Alice and Bob agree to use a prime </a:t>
            </a:r>
            <a:r>
              <a:rPr lang="en-US" i="1" dirty="0" smtClean="0"/>
              <a:t>p</a:t>
            </a:r>
            <a:r>
              <a:rPr lang="en-US" dirty="0" smtClean="0"/>
              <a:t> and a primitive root </a:t>
            </a:r>
            <a:r>
              <a:rPr lang="en-US" i="1" dirty="0" smtClean="0"/>
              <a:t>a</a:t>
            </a:r>
            <a:r>
              <a:rPr lang="en-US" dirty="0" smtClean="0"/>
              <a:t> of </a:t>
            </a:r>
            <a:r>
              <a:rPr lang="en-US" i="1" dirty="0" smtClean="0"/>
              <a:t>p</a:t>
            </a:r>
            <a:r>
              <a:rPr lang="en-US" dirty="0" smtClean="0"/>
              <a:t>. </a:t>
            </a:r>
          </a:p>
          <a:p>
            <a:pPr marL="880110" lvl="1" indent="-514350">
              <a:buFont typeface="+mj-lt"/>
              <a:buAutoNum type="romanLcPeriod"/>
            </a:pPr>
            <a:r>
              <a:rPr lang="en-US" dirty="0" smtClean="0"/>
              <a:t>Alice chooses a secret integer </a:t>
            </a:r>
            <a:r>
              <a:rPr lang="en-US" i="1" dirty="0" smtClean="0"/>
              <a:t>k</a:t>
            </a:r>
            <a:r>
              <a:rPr lang="en-US" baseline="-25000" dirty="0" smtClean="0">
                <a:latin typeface="Cambria Math" pitchFamily="18" charset="0"/>
                <a:ea typeface="Cambria Math" pitchFamily="18" charset="0"/>
              </a:rPr>
              <a:t>1</a:t>
            </a:r>
            <a:r>
              <a:rPr lang="en-US" dirty="0" smtClean="0"/>
              <a:t> and sends </a:t>
            </a:r>
            <a:r>
              <a:rPr lang="en-US" i="1" dirty="0" smtClean="0"/>
              <a:t>a</a:t>
            </a:r>
            <a:r>
              <a:rPr lang="en-US" i="1" baseline="30000" dirty="0" smtClean="0"/>
              <a:t>k</a:t>
            </a:r>
            <a:r>
              <a:rPr lang="en-US" sz="2000" baseline="30000" dirty="0" smtClean="0">
                <a:latin typeface="Cambria Math" pitchFamily="18" charset="0"/>
                <a:ea typeface="Cambria Math" pitchFamily="18" charset="0"/>
              </a:rPr>
              <a:t>1</a:t>
            </a:r>
            <a:r>
              <a:rPr lang="en-US" dirty="0" smtClean="0"/>
              <a:t> </a:t>
            </a:r>
            <a:r>
              <a:rPr lang="en-US" b="1" dirty="0" smtClean="0"/>
              <a:t>mod</a:t>
            </a:r>
            <a:r>
              <a:rPr lang="en-US" dirty="0" smtClean="0"/>
              <a:t> </a:t>
            </a:r>
            <a:r>
              <a:rPr lang="en-US" i="1" dirty="0" smtClean="0"/>
              <a:t>p</a:t>
            </a:r>
            <a:r>
              <a:rPr lang="en-US" dirty="0" smtClean="0"/>
              <a:t> to Bob.</a:t>
            </a:r>
          </a:p>
          <a:p>
            <a:pPr marL="880110" lvl="1" indent="-514350">
              <a:buFont typeface="+mj-lt"/>
              <a:buAutoNum type="romanLcPeriod"/>
            </a:pPr>
            <a:r>
              <a:rPr lang="en-US" dirty="0" smtClean="0"/>
              <a:t>Bob chooses a secret integer </a:t>
            </a:r>
            <a:r>
              <a:rPr lang="en-US" i="1" dirty="0" smtClean="0"/>
              <a:t>k</a:t>
            </a:r>
            <a:r>
              <a:rPr lang="en-US" baseline="-25000" dirty="0" smtClean="0">
                <a:latin typeface="Cambria Math" pitchFamily="18" charset="0"/>
                <a:ea typeface="Cambria Math" pitchFamily="18" charset="0"/>
              </a:rPr>
              <a:t>2</a:t>
            </a:r>
            <a:r>
              <a:rPr lang="en-US" dirty="0" smtClean="0"/>
              <a:t> and sends </a:t>
            </a:r>
            <a:r>
              <a:rPr lang="en-US" i="1" dirty="0" smtClean="0"/>
              <a:t>a</a:t>
            </a:r>
            <a:r>
              <a:rPr lang="en-US" i="1" baseline="30000" dirty="0" smtClean="0"/>
              <a:t>k</a:t>
            </a:r>
            <a:r>
              <a:rPr lang="en-US" sz="2000" baseline="30000" dirty="0" smtClean="0">
                <a:latin typeface="Cambria Math" pitchFamily="18" charset="0"/>
                <a:ea typeface="Cambria Math" pitchFamily="18" charset="0"/>
              </a:rPr>
              <a:t>2</a:t>
            </a:r>
            <a:r>
              <a:rPr lang="en-US" dirty="0" smtClean="0"/>
              <a:t> </a:t>
            </a:r>
            <a:r>
              <a:rPr lang="en-US" b="1" dirty="0" smtClean="0"/>
              <a:t>mod</a:t>
            </a:r>
            <a:r>
              <a:rPr lang="en-US" dirty="0" smtClean="0"/>
              <a:t> </a:t>
            </a:r>
            <a:r>
              <a:rPr lang="en-US" i="1" dirty="0" smtClean="0"/>
              <a:t>p</a:t>
            </a:r>
            <a:r>
              <a:rPr lang="en-US" dirty="0" smtClean="0"/>
              <a:t> to Alice.</a:t>
            </a:r>
          </a:p>
          <a:p>
            <a:pPr marL="880110" lvl="1" indent="-514350">
              <a:buFont typeface="+mj-lt"/>
              <a:buAutoNum type="romanLcPeriod"/>
            </a:pPr>
            <a:r>
              <a:rPr lang="en-US" dirty="0" smtClean="0"/>
              <a:t>Alice computes (</a:t>
            </a:r>
            <a:r>
              <a:rPr lang="en-US" i="1" dirty="0" smtClean="0"/>
              <a:t>a</a:t>
            </a:r>
            <a:r>
              <a:rPr lang="en-US" i="1" baseline="30000" dirty="0" smtClean="0"/>
              <a:t>k</a:t>
            </a:r>
            <a:r>
              <a:rPr lang="en-US" sz="2000" baseline="30000" dirty="0" smtClean="0">
                <a:latin typeface="Cambria Math" pitchFamily="18" charset="0"/>
                <a:ea typeface="Cambria Math" pitchFamily="18" charset="0"/>
              </a:rPr>
              <a:t>2</a:t>
            </a:r>
            <a:r>
              <a:rPr lang="en-US" sz="2000" dirty="0" smtClean="0">
                <a:ea typeface="Cambria Math" pitchFamily="18" charset="0"/>
              </a:rPr>
              <a:t>)</a:t>
            </a:r>
            <a:r>
              <a:rPr lang="en-US" i="1" baseline="30000" dirty="0" smtClean="0"/>
              <a:t>k</a:t>
            </a:r>
            <a:r>
              <a:rPr lang="en-US" sz="2000" baseline="30000" dirty="0" smtClean="0">
                <a:latin typeface="Cambria Math" pitchFamily="18" charset="0"/>
                <a:ea typeface="Cambria Math" pitchFamily="18" charset="0"/>
              </a:rPr>
              <a:t>1 </a:t>
            </a:r>
            <a:r>
              <a:rPr lang="en-US" b="1" dirty="0" smtClean="0"/>
              <a:t>mod</a:t>
            </a:r>
            <a:r>
              <a:rPr lang="en-US" dirty="0" smtClean="0"/>
              <a:t> </a:t>
            </a:r>
            <a:r>
              <a:rPr lang="en-US" i="1" dirty="0" smtClean="0"/>
              <a:t>p.</a:t>
            </a:r>
            <a:endParaRPr lang="en-US" dirty="0" smtClean="0"/>
          </a:p>
          <a:p>
            <a:pPr marL="880110" lvl="1" indent="-514350">
              <a:buFont typeface="+mj-lt"/>
              <a:buAutoNum type="romanLcPeriod"/>
            </a:pPr>
            <a:r>
              <a:rPr lang="en-US" dirty="0" smtClean="0"/>
              <a:t>Bob computes (</a:t>
            </a:r>
            <a:r>
              <a:rPr lang="en-US" i="1" dirty="0" smtClean="0"/>
              <a:t>a</a:t>
            </a:r>
            <a:r>
              <a:rPr lang="en-US" i="1" baseline="30000" dirty="0" smtClean="0"/>
              <a:t>k</a:t>
            </a:r>
            <a:r>
              <a:rPr lang="en-US" sz="2000" baseline="30000" dirty="0" smtClean="0">
                <a:latin typeface="Cambria Math" pitchFamily="18" charset="0"/>
                <a:ea typeface="Cambria Math" pitchFamily="18" charset="0"/>
              </a:rPr>
              <a:t>1</a:t>
            </a:r>
            <a:r>
              <a:rPr lang="en-US" sz="2000" dirty="0" smtClean="0">
                <a:ea typeface="Cambria Math" pitchFamily="18" charset="0"/>
              </a:rPr>
              <a:t>)</a:t>
            </a:r>
            <a:r>
              <a:rPr lang="en-US" i="1" baseline="30000" dirty="0" smtClean="0"/>
              <a:t>k</a:t>
            </a:r>
            <a:r>
              <a:rPr lang="en-US" sz="2000" baseline="30000" dirty="0" smtClean="0">
                <a:latin typeface="Cambria Math" pitchFamily="18" charset="0"/>
                <a:ea typeface="Cambria Math" pitchFamily="18" charset="0"/>
              </a:rPr>
              <a:t>2 </a:t>
            </a:r>
            <a:r>
              <a:rPr lang="en-US" b="1" dirty="0" smtClean="0"/>
              <a:t>mod</a:t>
            </a:r>
            <a:r>
              <a:rPr lang="en-US" dirty="0" smtClean="0"/>
              <a:t> </a:t>
            </a:r>
            <a:r>
              <a:rPr lang="en-US" i="1" dirty="0" smtClean="0"/>
              <a:t>p.</a:t>
            </a:r>
          </a:p>
          <a:p>
            <a:pPr marL="880110" lvl="1" indent="-514350">
              <a:buNone/>
            </a:pPr>
            <a:endParaRPr lang="en-US" i="1" dirty="0" smtClean="0"/>
          </a:p>
          <a:p>
            <a:pPr>
              <a:buNone/>
            </a:pPr>
            <a:r>
              <a:rPr lang="en-US" sz="2800" dirty="0" smtClean="0"/>
              <a:t>     </a:t>
            </a:r>
            <a:r>
              <a:rPr lang="en-US" dirty="0" smtClean="0"/>
              <a:t>At the end of the protocol, Alice and Bob have their shared key</a:t>
            </a:r>
          </a:p>
          <a:p>
            <a:pPr>
              <a:buNone/>
            </a:pPr>
            <a:r>
              <a:rPr lang="en-US" sz="2800" dirty="0" smtClean="0"/>
              <a:t>                   </a:t>
            </a:r>
            <a:r>
              <a:rPr lang="en-US" sz="2400" dirty="0" smtClean="0"/>
              <a:t>(</a:t>
            </a:r>
            <a:r>
              <a:rPr lang="en-US" sz="2400" i="1" dirty="0" smtClean="0"/>
              <a:t>a</a:t>
            </a:r>
            <a:r>
              <a:rPr lang="en-US" sz="2400" i="1" baseline="30000" dirty="0" smtClean="0"/>
              <a:t>k</a:t>
            </a:r>
            <a:r>
              <a:rPr lang="en-US" sz="2200" baseline="30000" dirty="0" smtClean="0">
                <a:latin typeface="Cambria Math" pitchFamily="18" charset="0"/>
                <a:ea typeface="Cambria Math" pitchFamily="18" charset="0"/>
              </a:rPr>
              <a:t>2</a:t>
            </a:r>
            <a:r>
              <a:rPr lang="en-US" sz="2200" dirty="0" smtClean="0">
                <a:ea typeface="Cambria Math" pitchFamily="18" charset="0"/>
              </a:rPr>
              <a:t>)</a:t>
            </a:r>
            <a:r>
              <a:rPr lang="en-US" sz="2400" i="1" baseline="30000" dirty="0" smtClean="0"/>
              <a:t>k</a:t>
            </a:r>
            <a:r>
              <a:rPr lang="en-US" sz="2200" baseline="30000" dirty="0" smtClean="0">
                <a:latin typeface="Cambria Math" pitchFamily="18" charset="0"/>
                <a:ea typeface="Cambria Math" pitchFamily="18" charset="0"/>
              </a:rPr>
              <a:t>1 </a:t>
            </a:r>
            <a:r>
              <a:rPr lang="en-US" sz="2800" b="1" dirty="0" smtClean="0"/>
              <a:t>mod</a:t>
            </a:r>
            <a:r>
              <a:rPr lang="en-US" sz="2800" dirty="0" smtClean="0"/>
              <a:t> </a:t>
            </a:r>
            <a:r>
              <a:rPr lang="en-US" sz="2800" i="1" dirty="0" smtClean="0"/>
              <a:t>p = </a:t>
            </a:r>
            <a:r>
              <a:rPr lang="en-US" dirty="0" smtClean="0"/>
              <a:t>(</a:t>
            </a:r>
            <a:r>
              <a:rPr lang="en-US" i="1" dirty="0" smtClean="0"/>
              <a:t>a</a:t>
            </a:r>
            <a:r>
              <a:rPr lang="en-US" i="1" baseline="30000" dirty="0" smtClean="0"/>
              <a:t>k</a:t>
            </a:r>
            <a:r>
              <a:rPr lang="en-US" sz="2000" baseline="30000" dirty="0" smtClean="0">
                <a:latin typeface="Cambria Math" pitchFamily="18" charset="0"/>
                <a:ea typeface="Cambria Math" pitchFamily="18" charset="0"/>
              </a:rPr>
              <a:t>1</a:t>
            </a:r>
            <a:r>
              <a:rPr lang="en-US" sz="2000" dirty="0" smtClean="0">
                <a:ea typeface="Cambria Math" pitchFamily="18" charset="0"/>
              </a:rPr>
              <a:t>)</a:t>
            </a:r>
            <a:r>
              <a:rPr lang="en-US" i="1" baseline="30000" dirty="0" smtClean="0"/>
              <a:t>k</a:t>
            </a:r>
            <a:r>
              <a:rPr lang="en-US" sz="2000" baseline="30000" dirty="0" smtClean="0">
                <a:latin typeface="Cambria Math" pitchFamily="18" charset="0"/>
                <a:ea typeface="Cambria Math" pitchFamily="18" charset="0"/>
              </a:rPr>
              <a:t>2 </a:t>
            </a:r>
            <a:r>
              <a:rPr lang="en-US" sz="3100" b="1" dirty="0" smtClean="0"/>
              <a:t>mod</a:t>
            </a:r>
            <a:r>
              <a:rPr lang="en-US" sz="3100" dirty="0" smtClean="0"/>
              <a:t> </a:t>
            </a:r>
            <a:r>
              <a:rPr lang="en-US" sz="3100" i="1" dirty="0" smtClean="0"/>
              <a:t>p</a:t>
            </a:r>
            <a:r>
              <a:rPr lang="en-US" sz="2400" i="1" dirty="0" smtClean="0"/>
              <a:t>.</a:t>
            </a:r>
          </a:p>
          <a:p>
            <a:r>
              <a:rPr lang="en-US" dirty="0" smtClean="0"/>
              <a:t>To find the secret information from the public information would require the adversary to  find </a:t>
            </a:r>
            <a:r>
              <a:rPr lang="en-US" sz="2900" i="1" dirty="0" smtClean="0"/>
              <a:t>k</a:t>
            </a:r>
            <a:r>
              <a:rPr lang="en-US" sz="2900" baseline="-25000" dirty="0" smtClean="0">
                <a:latin typeface="Cambria Math" pitchFamily="18" charset="0"/>
                <a:ea typeface="Cambria Math" pitchFamily="18" charset="0"/>
              </a:rPr>
              <a:t>1</a:t>
            </a:r>
            <a:r>
              <a:rPr lang="en-US" sz="2900" dirty="0" smtClean="0"/>
              <a:t> and </a:t>
            </a:r>
            <a:r>
              <a:rPr lang="en-US" sz="2900" i="1" dirty="0" smtClean="0"/>
              <a:t>k</a:t>
            </a:r>
            <a:r>
              <a:rPr lang="en-US" sz="2900" baseline="-25000" dirty="0" smtClean="0">
                <a:latin typeface="Cambria Math" pitchFamily="18" charset="0"/>
                <a:ea typeface="Cambria Math" pitchFamily="18" charset="0"/>
              </a:rPr>
              <a:t>2</a:t>
            </a:r>
            <a:r>
              <a:rPr lang="en-US" sz="2900" dirty="0" smtClean="0"/>
              <a:t> from </a:t>
            </a:r>
            <a:r>
              <a:rPr lang="en-US" sz="2900" i="1" dirty="0" smtClean="0"/>
              <a:t>a</a:t>
            </a:r>
            <a:r>
              <a:rPr lang="en-US" sz="2900" i="1" baseline="30000" dirty="0" smtClean="0"/>
              <a:t>k</a:t>
            </a:r>
            <a:r>
              <a:rPr lang="en-US" sz="2300" baseline="30000" dirty="0" smtClean="0">
                <a:latin typeface="Cambria Math" pitchFamily="18" charset="0"/>
                <a:ea typeface="Cambria Math" pitchFamily="18" charset="0"/>
              </a:rPr>
              <a:t>1</a:t>
            </a:r>
            <a:r>
              <a:rPr lang="en-US" sz="2900" dirty="0" smtClean="0"/>
              <a:t> </a:t>
            </a:r>
            <a:r>
              <a:rPr lang="en-US" sz="2900" b="1" dirty="0" smtClean="0"/>
              <a:t>mod</a:t>
            </a:r>
            <a:r>
              <a:rPr lang="en-US" sz="2900" dirty="0" smtClean="0"/>
              <a:t> </a:t>
            </a:r>
            <a:r>
              <a:rPr lang="en-US" sz="2900" i="1" dirty="0" smtClean="0"/>
              <a:t>p</a:t>
            </a:r>
            <a:r>
              <a:rPr lang="en-US" sz="2900" dirty="0" smtClean="0"/>
              <a:t> and </a:t>
            </a:r>
            <a:r>
              <a:rPr lang="en-US" sz="2900" i="1" dirty="0" smtClean="0"/>
              <a:t>a</a:t>
            </a:r>
            <a:r>
              <a:rPr lang="en-US" sz="2900" i="1" baseline="30000" dirty="0" smtClean="0"/>
              <a:t>k</a:t>
            </a:r>
            <a:r>
              <a:rPr lang="en-US" sz="2300" baseline="30000" dirty="0" smtClean="0">
                <a:latin typeface="Cambria Math" pitchFamily="18" charset="0"/>
                <a:ea typeface="Cambria Math" pitchFamily="18" charset="0"/>
              </a:rPr>
              <a:t>2</a:t>
            </a:r>
            <a:r>
              <a:rPr lang="en-US" sz="2900" dirty="0" smtClean="0"/>
              <a:t> </a:t>
            </a:r>
            <a:r>
              <a:rPr lang="en-US" sz="2900" b="1" dirty="0" smtClean="0"/>
              <a:t>mod</a:t>
            </a:r>
            <a:r>
              <a:rPr lang="en-US" sz="2900" dirty="0" smtClean="0"/>
              <a:t> </a:t>
            </a:r>
            <a:r>
              <a:rPr lang="en-US" sz="2900" i="1" dirty="0" smtClean="0"/>
              <a:t>p</a:t>
            </a:r>
            <a:r>
              <a:rPr lang="en-US" sz="2900" dirty="0" smtClean="0"/>
              <a:t> respectively. </a:t>
            </a:r>
            <a:r>
              <a:rPr lang="en-US" dirty="0" smtClean="0"/>
              <a:t>This is an instance of the discrete logarithm problem, considered to be computationally infeasible when </a:t>
            </a:r>
            <a:r>
              <a:rPr lang="en-US" i="1" dirty="0" smtClean="0"/>
              <a:t>p</a:t>
            </a:r>
            <a:r>
              <a:rPr lang="en-US" dirty="0" smtClean="0"/>
              <a:t> and </a:t>
            </a:r>
            <a:r>
              <a:rPr lang="en-US" i="1" dirty="0" smtClean="0"/>
              <a:t>a</a:t>
            </a:r>
            <a:r>
              <a:rPr lang="en-US" dirty="0" smtClean="0"/>
              <a:t> are sufficiently large.</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Cryptographic Protocols: Digital Signatures</a:t>
            </a:r>
            <a:endParaRPr lang="en-US" sz="3600" dirty="0"/>
          </a:p>
        </p:txBody>
      </p:sp>
      <p:sp>
        <p:nvSpPr>
          <p:cNvPr id="3" name="Content Placeholder 2"/>
          <p:cNvSpPr>
            <a:spLocks noGrp="1"/>
          </p:cNvSpPr>
          <p:nvPr>
            <p:ph idx="1"/>
          </p:nvPr>
        </p:nvSpPr>
        <p:spPr/>
        <p:txBody>
          <a:bodyPr>
            <a:normAutofit fontScale="85000" lnSpcReduction="20000"/>
          </a:bodyPr>
          <a:lstStyle/>
          <a:p>
            <a:pPr>
              <a:buNone/>
            </a:pPr>
            <a:r>
              <a:rPr lang="en-US" dirty="0" smtClean="0"/>
              <a:t>   Adding a </a:t>
            </a:r>
            <a:r>
              <a:rPr lang="en-US" i="1" dirty="0" smtClean="0"/>
              <a:t>digital signature </a:t>
            </a:r>
            <a:r>
              <a:rPr lang="en-US" dirty="0" smtClean="0"/>
              <a:t>to a message is a way of ensuring the recipient that the message came from the purported sender.</a:t>
            </a:r>
          </a:p>
          <a:p>
            <a:r>
              <a:rPr lang="en-US" dirty="0" smtClean="0"/>
              <a:t>Suppose that Alice’s RSA public key is (</a:t>
            </a:r>
            <a:r>
              <a:rPr lang="en-US" i="1" dirty="0" err="1" smtClean="0"/>
              <a:t>n,e</a:t>
            </a:r>
            <a:r>
              <a:rPr lang="en-US" dirty="0" smtClean="0"/>
              <a:t>) and her private key is </a:t>
            </a:r>
            <a:r>
              <a:rPr lang="en-US" i="1" dirty="0" smtClean="0"/>
              <a:t>d</a:t>
            </a:r>
            <a:r>
              <a:rPr lang="en-US" dirty="0" smtClean="0"/>
              <a:t>. Alice encrypts a plain text message </a:t>
            </a:r>
            <a:r>
              <a:rPr lang="en-US" i="1" dirty="0" smtClean="0"/>
              <a:t>x</a:t>
            </a:r>
            <a:r>
              <a:rPr lang="en-US" dirty="0" smtClean="0"/>
              <a:t> using </a:t>
            </a:r>
            <a:r>
              <a:rPr lang="en-US" i="1" dirty="0" smtClean="0"/>
              <a:t>E</a:t>
            </a:r>
            <a:r>
              <a:rPr lang="en-US" baseline="-25000" dirty="0" smtClean="0"/>
              <a:t>(</a:t>
            </a:r>
            <a:r>
              <a:rPr lang="en-US" i="1" baseline="-25000" dirty="0" err="1" smtClean="0"/>
              <a:t>n</a:t>
            </a:r>
            <a:r>
              <a:rPr lang="en-US" baseline="-25000" dirty="0" err="1" smtClean="0"/>
              <a:t>,</a:t>
            </a:r>
            <a:r>
              <a:rPr lang="en-US" i="1" baseline="-25000" dirty="0" err="1" smtClean="0"/>
              <a:t>e</a:t>
            </a:r>
            <a:r>
              <a:rPr lang="en-US" baseline="-25000" dirty="0" smtClean="0"/>
              <a:t>)</a:t>
            </a:r>
            <a:r>
              <a:rPr lang="en-US" dirty="0" smtClean="0"/>
              <a:t> (</a:t>
            </a:r>
            <a:r>
              <a:rPr lang="en-US" i="1" dirty="0" smtClean="0"/>
              <a:t>x</a:t>
            </a:r>
            <a:r>
              <a:rPr lang="en-US" dirty="0" smtClean="0"/>
              <a:t>)= </a:t>
            </a:r>
            <a:r>
              <a:rPr lang="en-US" i="1" dirty="0" err="1" smtClean="0"/>
              <a:t>x</a:t>
            </a:r>
            <a:r>
              <a:rPr lang="en-US" i="1" baseline="30000" dirty="0" err="1" smtClean="0"/>
              <a:t>d</a:t>
            </a:r>
            <a:r>
              <a:rPr lang="en-US" i="1" baseline="30000" dirty="0" smtClean="0"/>
              <a:t> </a:t>
            </a:r>
            <a:r>
              <a:rPr lang="en-US" b="1" dirty="0" smtClean="0"/>
              <a:t>mod</a:t>
            </a:r>
            <a:r>
              <a:rPr lang="en-US" dirty="0" smtClean="0"/>
              <a:t> </a:t>
            </a:r>
            <a:r>
              <a:rPr lang="en-US" i="1" dirty="0" smtClean="0"/>
              <a:t>n</a:t>
            </a:r>
            <a:r>
              <a:rPr lang="en-US" dirty="0" smtClean="0"/>
              <a:t>. She decrypts a </a:t>
            </a:r>
            <a:r>
              <a:rPr lang="en-US" dirty="0" err="1" smtClean="0"/>
              <a:t>ciphertext</a:t>
            </a:r>
            <a:r>
              <a:rPr lang="en-US" dirty="0" smtClean="0"/>
              <a:t> message  </a:t>
            </a:r>
            <a:r>
              <a:rPr lang="en-US" i="1" dirty="0" smtClean="0"/>
              <a:t>y</a:t>
            </a:r>
            <a:r>
              <a:rPr lang="en-US" dirty="0" smtClean="0"/>
              <a:t> using</a:t>
            </a:r>
            <a:r>
              <a:rPr lang="en-US" i="1" dirty="0" smtClean="0"/>
              <a:t> D</a:t>
            </a:r>
            <a:r>
              <a:rPr lang="en-US" baseline="-25000" dirty="0" smtClean="0"/>
              <a:t>(</a:t>
            </a:r>
            <a:r>
              <a:rPr lang="en-US" i="1" baseline="-25000" dirty="0" err="1" smtClean="0"/>
              <a:t>n</a:t>
            </a:r>
            <a:r>
              <a:rPr lang="en-US" baseline="-25000" dirty="0" err="1" smtClean="0"/>
              <a:t>,</a:t>
            </a:r>
            <a:r>
              <a:rPr lang="en-US" i="1" baseline="-25000" dirty="0" err="1" smtClean="0"/>
              <a:t>e</a:t>
            </a:r>
            <a:r>
              <a:rPr lang="en-US" baseline="-25000" dirty="0" smtClean="0"/>
              <a:t>)</a:t>
            </a:r>
            <a:r>
              <a:rPr lang="en-US" dirty="0" smtClean="0"/>
              <a:t> (</a:t>
            </a:r>
            <a:r>
              <a:rPr lang="en-US" i="1" dirty="0" smtClean="0"/>
              <a:t>y</a:t>
            </a:r>
            <a:r>
              <a:rPr lang="en-US" dirty="0" smtClean="0"/>
              <a:t>)= </a:t>
            </a:r>
            <a:r>
              <a:rPr lang="en-US" i="1" dirty="0" smtClean="0"/>
              <a:t>y</a:t>
            </a:r>
            <a:r>
              <a:rPr lang="en-US" i="1" baseline="30000" dirty="0" smtClean="0"/>
              <a:t>d </a:t>
            </a:r>
            <a:r>
              <a:rPr lang="en-US" b="1" dirty="0" smtClean="0"/>
              <a:t>mod</a:t>
            </a:r>
            <a:r>
              <a:rPr lang="en-US" dirty="0" smtClean="0"/>
              <a:t> </a:t>
            </a:r>
            <a:r>
              <a:rPr lang="en-US" i="1" dirty="0" smtClean="0"/>
              <a:t>n</a:t>
            </a:r>
            <a:r>
              <a:rPr lang="en-US" dirty="0" smtClean="0"/>
              <a:t>. </a:t>
            </a:r>
          </a:p>
          <a:p>
            <a:r>
              <a:rPr lang="en-US" dirty="0" smtClean="0"/>
              <a:t>Alice wants to send a message </a:t>
            </a:r>
            <a:r>
              <a:rPr lang="en-US" i="1" dirty="0" smtClean="0"/>
              <a:t>M</a:t>
            </a:r>
            <a:r>
              <a:rPr lang="en-US" dirty="0" smtClean="0"/>
              <a:t> so that everyone who receives the message knows that it came from her.</a:t>
            </a:r>
          </a:p>
          <a:p>
            <a:pPr marL="850392" lvl="1" indent="-457200">
              <a:buFont typeface="+mj-lt"/>
              <a:buAutoNum type="arabicPeriod"/>
            </a:pPr>
            <a:r>
              <a:rPr lang="en-US" dirty="0" smtClean="0"/>
              <a:t>She translates the message to numerical equivalents  and splits into blocks, just as in RSA encryption.</a:t>
            </a:r>
          </a:p>
          <a:p>
            <a:pPr marL="850392" lvl="1" indent="-457200">
              <a:buFont typeface="+mj-lt"/>
              <a:buAutoNum type="arabicPeriod"/>
            </a:pPr>
            <a:r>
              <a:rPr lang="en-US" dirty="0" smtClean="0"/>
              <a:t>She then applies her decryption function</a:t>
            </a:r>
            <a:r>
              <a:rPr lang="en-US" i="1" dirty="0" smtClean="0"/>
              <a:t> D</a:t>
            </a:r>
            <a:r>
              <a:rPr lang="en-US" baseline="-25000" dirty="0" smtClean="0"/>
              <a:t>(</a:t>
            </a:r>
            <a:r>
              <a:rPr lang="en-US" i="1" baseline="-25000" dirty="0" err="1" smtClean="0"/>
              <a:t>n</a:t>
            </a:r>
            <a:r>
              <a:rPr lang="en-US" baseline="-25000" dirty="0" err="1" smtClean="0"/>
              <a:t>,</a:t>
            </a:r>
            <a:r>
              <a:rPr lang="en-US" i="1" baseline="-25000" dirty="0" err="1" smtClean="0"/>
              <a:t>e</a:t>
            </a:r>
            <a:r>
              <a:rPr lang="en-US" baseline="-25000" dirty="0" smtClean="0"/>
              <a:t>)</a:t>
            </a:r>
            <a:r>
              <a:rPr lang="en-US" dirty="0" smtClean="0"/>
              <a:t> to the blocks  and sends the results to all intended recipients.</a:t>
            </a:r>
          </a:p>
          <a:p>
            <a:pPr marL="850392" lvl="1" indent="-457200">
              <a:buFont typeface="+mj-lt"/>
              <a:buAutoNum type="arabicPeriod"/>
            </a:pPr>
            <a:r>
              <a:rPr lang="en-US" dirty="0" smtClean="0"/>
              <a:t>The recipients apply Alice’s encryption function and the result is the original plain text since</a:t>
            </a:r>
            <a:r>
              <a:rPr lang="en-US" i="1" dirty="0" smtClean="0"/>
              <a:t> E</a:t>
            </a:r>
            <a:r>
              <a:rPr lang="en-US" baseline="-25000" dirty="0" smtClean="0"/>
              <a:t>(</a:t>
            </a:r>
            <a:r>
              <a:rPr lang="en-US" i="1" baseline="-25000" dirty="0" err="1" smtClean="0"/>
              <a:t>n</a:t>
            </a:r>
            <a:r>
              <a:rPr lang="en-US" baseline="-25000" dirty="0" err="1" smtClean="0"/>
              <a:t>,</a:t>
            </a:r>
            <a:r>
              <a:rPr lang="en-US" i="1" baseline="-25000" dirty="0" err="1" smtClean="0"/>
              <a:t>e</a:t>
            </a:r>
            <a:r>
              <a:rPr lang="en-US" baseline="-25000" dirty="0" smtClean="0"/>
              <a:t>)</a:t>
            </a:r>
            <a:r>
              <a:rPr lang="en-US" dirty="0" smtClean="0"/>
              <a:t> (</a:t>
            </a:r>
            <a:r>
              <a:rPr lang="en-US" i="1" dirty="0" smtClean="0"/>
              <a:t>D</a:t>
            </a:r>
            <a:r>
              <a:rPr lang="en-US" baseline="-25000" dirty="0" smtClean="0"/>
              <a:t>(</a:t>
            </a:r>
            <a:r>
              <a:rPr lang="en-US" i="1" baseline="-25000" dirty="0" err="1" smtClean="0"/>
              <a:t>n</a:t>
            </a:r>
            <a:r>
              <a:rPr lang="en-US" baseline="-25000" dirty="0" err="1" smtClean="0"/>
              <a:t>,</a:t>
            </a:r>
            <a:r>
              <a:rPr lang="en-US" i="1" baseline="-25000" dirty="0" err="1" smtClean="0"/>
              <a:t>e</a:t>
            </a:r>
            <a:r>
              <a:rPr lang="en-US" baseline="-25000" dirty="0" smtClean="0"/>
              <a:t>)</a:t>
            </a:r>
            <a:r>
              <a:rPr lang="en-US" dirty="0" smtClean="0"/>
              <a:t> (</a:t>
            </a:r>
            <a:r>
              <a:rPr lang="en-US" i="1" dirty="0" smtClean="0"/>
              <a:t>x</a:t>
            </a:r>
            <a:r>
              <a:rPr lang="en-US" dirty="0" smtClean="0"/>
              <a:t>))= </a:t>
            </a:r>
            <a:r>
              <a:rPr lang="en-US" i="1" dirty="0" smtClean="0"/>
              <a:t>x</a:t>
            </a:r>
            <a:r>
              <a:rPr lang="en-US" dirty="0" smtClean="0"/>
              <a:t>. </a:t>
            </a:r>
          </a:p>
          <a:p>
            <a:pPr>
              <a:buNone/>
            </a:pPr>
            <a:r>
              <a:rPr lang="en-US" dirty="0" smtClean="0"/>
              <a:t>    Everyone who receives the message can then be certain that it came from Alice.</a:t>
            </a:r>
          </a:p>
          <a:p>
            <a:endParaRPr lang="en-US" dirty="0" smtClean="0"/>
          </a:p>
          <a:p>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Cryptographic Protocols: Digital Signatures</a:t>
            </a:r>
            <a:endParaRPr lang="en-US" sz="3600" dirty="0"/>
          </a:p>
        </p:txBody>
      </p:sp>
      <p:sp>
        <p:nvSpPr>
          <p:cNvPr id="3" name="Content Placeholder 2"/>
          <p:cNvSpPr>
            <a:spLocks noGrp="1"/>
          </p:cNvSpPr>
          <p:nvPr>
            <p:ph idx="1"/>
          </p:nvPr>
        </p:nvSpPr>
        <p:spPr/>
        <p:txBody>
          <a:bodyPr>
            <a:normAutofit fontScale="70000" lnSpcReduction="20000"/>
          </a:bodyPr>
          <a:lstStyle/>
          <a:p>
            <a:pPr>
              <a:buNone/>
            </a:pPr>
            <a:r>
              <a:rPr lang="en-US" dirty="0" smtClean="0"/>
              <a:t>     </a:t>
            </a:r>
            <a:r>
              <a:rPr lang="en-US" b="1" dirty="0" smtClean="0"/>
              <a:t>Example</a:t>
            </a:r>
            <a:r>
              <a:rPr lang="en-US" dirty="0" smtClean="0"/>
              <a:t>: Suppose Alice’s RSA cryptosystem is the same as in the earlier example with  key(</a:t>
            </a:r>
            <a:r>
              <a:rPr lang="en-US" dirty="0" smtClean="0">
                <a:latin typeface="Cambria Math" pitchFamily="18" charset="0"/>
                <a:ea typeface="Cambria Math" pitchFamily="18" charset="0"/>
              </a:rPr>
              <a:t>2537</a:t>
            </a:r>
            <a:r>
              <a:rPr lang="en-US" dirty="0" smtClean="0"/>
              <a:t>,</a:t>
            </a:r>
            <a:r>
              <a:rPr lang="en-US" dirty="0" smtClean="0">
                <a:latin typeface="Cambria Math" pitchFamily="18" charset="0"/>
                <a:ea typeface="Cambria Math" pitchFamily="18" charset="0"/>
              </a:rPr>
              <a:t>13</a:t>
            </a:r>
            <a:r>
              <a:rPr lang="en-US" dirty="0" smtClean="0"/>
              <a:t>), </a:t>
            </a:r>
            <a:r>
              <a:rPr lang="en-US" dirty="0" smtClean="0">
                <a:latin typeface="Cambria Math" pitchFamily="18" charset="0"/>
                <a:ea typeface="Cambria Math" pitchFamily="18" charset="0"/>
              </a:rPr>
              <a:t>2537</a:t>
            </a:r>
            <a:r>
              <a:rPr lang="en-US" dirty="0" smtClean="0"/>
              <a:t> = </a:t>
            </a:r>
            <a:r>
              <a:rPr lang="en-US" dirty="0" smtClean="0">
                <a:latin typeface="Cambria Math" pitchFamily="18" charset="0"/>
                <a:ea typeface="Cambria Math" pitchFamily="18" charset="0"/>
              </a:rPr>
              <a:t>43</a:t>
            </a:r>
            <a:r>
              <a:rPr lang="en-US" dirty="0" smtClean="0">
                <a:latin typeface="Cambria Math"/>
                <a:ea typeface="Cambria Math"/>
              </a:rPr>
              <a:t>∙</a:t>
            </a:r>
            <a:r>
              <a:rPr lang="en-US" dirty="0" smtClean="0">
                <a:latin typeface="Cambria Math" pitchFamily="18" charset="0"/>
                <a:ea typeface="Cambria Math" pitchFamily="18" charset="0"/>
              </a:rPr>
              <a:t> 59</a:t>
            </a:r>
            <a:r>
              <a:rPr lang="en-US" dirty="0" smtClean="0"/>
              <a:t>, </a:t>
            </a:r>
            <a:r>
              <a:rPr lang="en-US" i="1" dirty="0" smtClean="0"/>
              <a:t>p</a:t>
            </a:r>
            <a:r>
              <a:rPr lang="en-US" dirty="0" smtClean="0"/>
              <a:t> = </a:t>
            </a:r>
            <a:r>
              <a:rPr lang="en-US" dirty="0" smtClean="0">
                <a:latin typeface="Cambria Math" pitchFamily="18" charset="0"/>
                <a:ea typeface="Cambria Math" pitchFamily="18" charset="0"/>
              </a:rPr>
              <a:t>43</a:t>
            </a:r>
            <a:r>
              <a:rPr lang="en-US" dirty="0" smtClean="0"/>
              <a:t> and </a:t>
            </a:r>
            <a:r>
              <a:rPr lang="en-US" i="1" dirty="0" smtClean="0"/>
              <a:t>q</a:t>
            </a:r>
            <a:r>
              <a:rPr lang="en-US" dirty="0" smtClean="0"/>
              <a:t> = </a:t>
            </a:r>
            <a:r>
              <a:rPr lang="en-US" dirty="0" smtClean="0">
                <a:latin typeface="Cambria Math" pitchFamily="18" charset="0"/>
                <a:ea typeface="Cambria Math" pitchFamily="18" charset="0"/>
              </a:rPr>
              <a:t>59</a:t>
            </a:r>
            <a:r>
              <a:rPr lang="en-US" dirty="0" smtClean="0"/>
              <a:t> are primes and                                                 </a:t>
            </a:r>
            <a:r>
              <a:rPr lang="en-US" dirty="0" err="1" smtClean="0"/>
              <a:t>gcd</a:t>
            </a:r>
            <a:r>
              <a:rPr lang="en-US" dirty="0" smtClean="0"/>
              <a:t>(</a:t>
            </a:r>
            <a:r>
              <a:rPr lang="en-US" i="1" dirty="0" smtClean="0"/>
              <a:t>e</a:t>
            </a:r>
            <a:r>
              <a:rPr lang="en-US" dirty="0" smtClean="0"/>
              <a:t>,(</a:t>
            </a:r>
            <a:r>
              <a:rPr lang="en-US" i="1" dirty="0" smtClean="0"/>
              <a:t>p</a:t>
            </a:r>
            <a:r>
              <a:rPr lang="en-US" dirty="0" smtClean="0">
                <a:latin typeface="Cambria Math"/>
                <a:ea typeface="Cambria Math"/>
              </a:rPr>
              <a:t>−1)(</a:t>
            </a:r>
            <a:r>
              <a:rPr lang="en-US" i="1" dirty="0" smtClean="0">
                <a:latin typeface="Cambria Math"/>
                <a:ea typeface="Cambria Math"/>
              </a:rPr>
              <a:t>q</a:t>
            </a:r>
            <a:r>
              <a:rPr lang="en-US" dirty="0" smtClean="0"/>
              <a:t> </a:t>
            </a:r>
            <a:r>
              <a:rPr lang="en-US" dirty="0" smtClean="0">
                <a:latin typeface="Cambria Math"/>
                <a:ea typeface="Cambria Math"/>
              </a:rPr>
              <a:t>−1)) =</a:t>
            </a:r>
            <a:r>
              <a:rPr lang="en-US" dirty="0" smtClean="0"/>
              <a:t> </a:t>
            </a:r>
            <a:r>
              <a:rPr lang="en-US" dirty="0" err="1" smtClean="0"/>
              <a:t>gcd</a:t>
            </a:r>
            <a:r>
              <a:rPr lang="en-US" dirty="0" smtClean="0"/>
              <a:t>(</a:t>
            </a:r>
            <a:r>
              <a:rPr lang="en-US" dirty="0" smtClean="0">
                <a:latin typeface="Cambria Math" pitchFamily="18" charset="0"/>
                <a:ea typeface="Cambria Math" pitchFamily="18" charset="0"/>
              </a:rPr>
              <a:t>13</a:t>
            </a:r>
            <a:r>
              <a:rPr lang="en-US" dirty="0" smtClean="0"/>
              <a:t>,</a:t>
            </a:r>
            <a:r>
              <a:rPr lang="en-US" dirty="0" smtClean="0">
                <a:latin typeface="Cambria Math" pitchFamily="18" charset="0"/>
                <a:ea typeface="Cambria Math" pitchFamily="18" charset="0"/>
              </a:rPr>
              <a:t> 42</a:t>
            </a:r>
            <a:r>
              <a:rPr lang="en-US" dirty="0" smtClean="0">
                <a:latin typeface="Cambria Math"/>
                <a:ea typeface="Cambria Math"/>
              </a:rPr>
              <a:t>∙</a:t>
            </a:r>
            <a:r>
              <a:rPr lang="en-US" dirty="0" smtClean="0">
                <a:latin typeface="Cambria Math" pitchFamily="18" charset="0"/>
                <a:ea typeface="Cambria Math" pitchFamily="18" charset="0"/>
              </a:rPr>
              <a:t> 58</a:t>
            </a:r>
            <a:r>
              <a:rPr lang="en-US" dirty="0" smtClean="0">
                <a:latin typeface="Cambria Math"/>
                <a:ea typeface="Cambria Math"/>
              </a:rPr>
              <a:t>) = 1. </a:t>
            </a:r>
          </a:p>
          <a:p>
            <a:pPr>
              <a:buNone/>
            </a:pPr>
            <a:r>
              <a:rPr lang="en-US" dirty="0" smtClean="0"/>
              <a:t>      Her decryption key is d = </a:t>
            </a:r>
            <a:r>
              <a:rPr lang="en-US" dirty="0" smtClean="0">
                <a:latin typeface="Cambria Math" pitchFamily="18" charset="0"/>
                <a:ea typeface="Cambria Math" pitchFamily="18" charset="0"/>
              </a:rPr>
              <a:t>937</a:t>
            </a:r>
            <a:r>
              <a:rPr lang="en-US" dirty="0" smtClean="0"/>
              <a:t>.</a:t>
            </a:r>
          </a:p>
          <a:p>
            <a:pPr>
              <a:buNone/>
            </a:pPr>
            <a:r>
              <a:rPr lang="en-US" dirty="0" smtClean="0"/>
              <a:t>      She wants to send the message “MEET AT NOON” to her friends so that they can be certain that the message is from her.</a:t>
            </a:r>
          </a:p>
          <a:p>
            <a:pPr>
              <a:buNone/>
            </a:pPr>
            <a:r>
              <a:rPr lang="en-US" b="1" dirty="0" smtClean="0"/>
              <a:t>     Solution</a:t>
            </a:r>
            <a:r>
              <a:rPr lang="en-US" dirty="0" smtClean="0"/>
              <a:t>: Alice translates the message into blocks of digits </a:t>
            </a:r>
            <a:r>
              <a:rPr lang="en-US" dirty="0" smtClean="0">
                <a:latin typeface="Cambria Math" pitchFamily="18" charset="0"/>
                <a:ea typeface="Cambria Math" pitchFamily="18" charset="0"/>
              </a:rPr>
              <a:t>1204 0419 0019 1314 1413</a:t>
            </a:r>
            <a:r>
              <a:rPr lang="en-US" dirty="0" smtClean="0"/>
              <a:t>.</a:t>
            </a:r>
          </a:p>
          <a:p>
            <a:pPr marL="850392" lvl="1" indent="-457200">
              <a:buFont typeface="+mj-lt"/>
              <a:buAutoNum type="arabicPeriod"/>
            </a:pPr>
            <a:r>
              <a:rPr lang="en-US" dirty="0" smtClean="0"/>
              <a:t>She then applies her decryption transformation </a:t>
            </a:r>
            <a:r>
              <a:rPr lang="en-US" i="1" dirty="0" smtClean="0"/>
              <a:t>D</a:t>
            </a:r>
            <a:r>
              <a:rPr lang="en-US" baseline="-25000" dirty="0" smtClean="0"/>
              <a:t>(</a:t>
            </a:r>
            <a:r>
              <a:rPr lang="en-US" baseline="-25000" dirty="0" smtClean="0">
                <a:latin typeface="Cambria Math" pitchFamily="18" charset="0"/>
                <a:ea typeface="Cambria Math" pitchFamily="18" charset="0"/>
              </a:rPr>
              <a:t>2537,13</a:t>
            </a:r>
            <a:r>
              <a:rPr lang="en-US" baseline="-25000" dirty="0" smtClean="0"/>
              <a:t>)</a:t>
            </a:r>
            <a:r>
              <a:rPr lang="en-US" dirty="0" smtClean="0"/>
              <a:t> (</a:t>
            </a:r>
            <a:r>
              <a:rPr lang="en-US" i="1" dirty="0" smtClean="0"/>
              <a:t>x</a:t>
            </a:r>
            <a:r>
              <a:rPr lang="en-US" dirty="0" smtClean="0"/>
              <a:t>)= </a:t>
            </a:r>
            <a:r>
              <a:rPr lang="en-US" i="1" dirty="0" smtClean="0"/>
              <a:t>x</a:t>
            </a:r>
            <a:r>
              <a:rPr lang="en-US" baseline="30000" dirty="0" smtClean="0">
                <a:latin typeface="Cambria Math" pitchFamily="18" charset="0"/>
                <a:ea typeface="Cambria Math" pitchFamily="18" charset="0"/>
              </a:rPr>
              <a:t>937</a:t>
            </a:r>
            <a:r>
              <a:rPr lang="en-US" i="1" baseline="30000" dirty="0" smtClean="0"/>
              <a:t> </a:t>
            </a:r>
            <a:r>
              <a:rPr lang="en-US" b="1" dirty="0" smtClean="0"/>
              <a:t>mod</a:t>
            </a:r>
            <a:r>
              <a:rPr lang="en-US" dirty="0" smtClean="0"/>
              <a:t> </a:t>
            </a:r>
            <a:r>
              <a:rPr lang="en-US" dirty="0" smtClean="0">
                <a:latin typeface="Cambria Math" pitchFamily="18" charset="0"/>
                <a:ea typeface="Cambria Math" pitchFamily="18" charset="0"/>
              </a:rPr>
              <a:t>2537</a:t>
            </a:r>
            <a:r>
              <a:rPr lang="en-US" dirty="0" smtClean="0"/>
              <a:t> to each block. </a:t>
            </a:r>
          </a:p>
          <a:p>
            <a:pPr marL="850392" lvl="1" indent="-457200">
              <a:buFont typeface="+mj-lt"/>
              <a:buAutoNum type="arabicPeriod"/>
            </a:pPr>
            <a:r>
              <a:rPr lang="en-US" dirty="0" smtClean="0"/>
              <a:t>She finds (using her laptop, programming skills, and knowledge of discrete mathematics) that </a:t>
            </a:r>
            <a:r>
              <a:rPr lang="en-US" dirty="0" smtClean="0">
                <a:latin typeface="Cambria Math" pitchFamily="18" charset="0"/>
                <a:ea typeface="Cambria Math" pitchFamily="18" charset="0"/>
              </a:rPr>
              <a:t>1204</a:t>
            </a:r>
            <a:r>
              <a:rPr lang="en-US" baseline="30000" dirty="0" smtClean="0">
                <a:latin typeface="Cambria Math" pitchFamily="18" charset="0"/>
                <a:ea typeface="Cambria Math" pitchFamily="18" charset="0"/>
              </a:rPr>
              <a:t>937 </a:t>
            </a:r>
            <a:r>
              <a:rPr lang="en-US" b="1" dirty="0" smtClean="0"/>
              <a:t>mod</a:t>
            </a:r>
            <a:r>
              <a:rPr lang="en-US" dirty="0" smtClean="0"/>
              <a:t> </a:t>
            </a:r>
            <a:r>
              <a:rPr lang="en-US" dirty="0" smtClean="0">
                <a:latin typeface="Cambria Math" pitchFamily="18" charset="0"/>
                <a:ea typeface="Cambria Math" pitchFamily="18" charset="0"/>
              </a:rPr>
              <a:t>2537 = 817, 419</a:t>
            </a:r>
            <a:r>
              <a:rPr lang="en-US" baseline="30000" dirty="0" smtClean="0">
                <a:latin typeface="Cambria Math" pitchFamily="18" charset="0"/>
                <a:ea typeface="Cambria Math" pitchFamily="18" charset="0"/>
              </a:rPr>
              <a:t>937 </a:t>
            </a:r>
            <a:r>
              <a:rPr lang="en-US" b="1" dirty="0" smtClean="0"/>
              <a:t>mod</a:t>
            </a:r>
            <a:r>
              <a:rPr lang="en-US" dirty="0" smtClean="0"/>
              <a:t> </a:t>
            </a:r>
            <a:r>
              <a:rPr lang="en-US" dirty="0" smtClean="0">
                <a:latin typeface="Cambria Math" pitchFamily="18" charset="0"/>
                <a:ea typeface="Cambria Math" pitchFamily="18" charset="0"/>
              </a:rPr>
              <a:t>2537 = 555 ,  19</a:t>
            </a:r>
            <a:r>
              <a:rPr lang="en-US" baseline="30000" dirty="0" smtClean="0">
                <a:latin typeface="Cambria Math" pitchFamily="18" charset="0"/>
                <a:ea typeface="Cambria Math" pitchFamily="18" charset="0"/>
              </a:rPr>
              <a:t>937 </a:t>
            </a:r>
            <a:r>
              <a:rPr lang="en-US" b="1" dirty="0" smtClean="0"/>
              <a:t>mod</a:t>
            </a:r>
            <a:r>
              <a:rPr lang="en-US" dirty="0" smtClean="0"/>
              <a:t> </a:t>
            </a:r>
            <a:r>
              <a:rPr lang="en-US" dirty="0" smtClean="0">
                <a:latin typeface="Cambria Math" pitchFamily="18" charset="0"/>
                <a:ea typeface="Cambria Math" pitchFamily="18" charset="0"/>
              </a:rPr>
              <a:t>2537 = 1310, 1314</a:t>
            </a:r>
            <a:r>
              <a:rPr lang="en-US" baseline="30000" dirty="0" smtClean="0">
                <a:latin typeface="Cambria Math" pitchFamily="18" charset="0"/>
                <a:ea typeface="Cambria Math" pitchFamily="18" charset="0"/>
              </a:rPr>
              <a:t>937 </a:t>
            </a:r>
            <a:r>
              <a:rPr lang="en-US" b="1" dirty="0" smtClean="0"/>
              <a:t>mod</a:t>
            </a:r>
            <a:r>
              <a:rPr lang="en-US" dirty="0" smtClean="0"/>
              <a:t> </a:t>
            </a:r>
            <a:r>
              <a:rPr lang="en-US" dirty="0" smtClean="0">
                <a:latin typeface="Cambria Math" pitchFamily="18" charset="0"/>
                <a:ea typeface="Cambria Math" pitchFamily="18" charset="0"/>
              </a:rPr>
              <a:t>2537 = 2173, and 1413</a:t>
            </a:r>
            <a:r>
              <a:rPr lang="en-US" baseline="30000" dirty="0" smtClean="0">
                <a:latin typeface="Cambria Math" pitchFamily="18" charset="0"/>
                <a:ea typeface="Cambria Math" pitchFamily="18" charset="0"/>
              </a:rPr>
              <a:t>937 </a:t>
            </a:r>
            <a:r>
              <a:rPr lang="en-US" b="1" dirty="0" smtClean="0"/>
              <a:t>mod</a:t>
            </a:r>
            <a:r>
              <a:rPr lang="en-US" dirty="0" smtClean="0"/>
              <a:t> </a:t>
            </a:r>
            <a:r>
              <a:rPr lang="en-US" dirty="0" smtClean="0">
                <a:latin typeface="Cambria Math" pitchFamily="18" charset="0"/>
                <a:ea typeface="Cambria Math" pitchFamily="18" charset="0"/>
              </a:rPr>
              <a:t>2537 = 1026.</a:t>
            </a:r>
            <a:endParaRPr lang="en-US" baseline="30000" dirty="0" smtClean="0">
              <a:latin typeface="Cambria Math" pitchFamily="18" charset="0"/>
              <a:ea typeface="Cambria Math" pitchFamily="18" charset="0"/>
            </a:endParaRPr>
          </a:p>
          <a:p>
            <a:pPr marL="850392" lvl="1" indent="-457200">
              <a:buFont typeface="+mj-lt"/>
              <a:buAutoNum type="arabicPeriod"/>
            </a:pPr>
            <a:r>
              <a:rPr lang="en-US" dirty="0" smtClean="0"/>
              <a:t>She sends  </a:t>
            </a:r>
            <a:r>
              <a:rPr lang="en-US" dirty="0" smtClean="0">
                <a:latin typeface="Cambria Math" pitchFamily="18" charset="0"/>
                <a:ea typeface="Cambria Math" pitchFamily="18" charset="0"/>
              </a:rPr>
              <a:t>0817 0555 1310 2173 1026</a:t>
            </a:r>
            <a:r>
              <a:rPr lang="en-US" dirty="0" smtClean="0"/>
              <a:t>.</a:t>
            </a:r>
          </a:p>
          <a:p>
            <a:pPr>
              <a:buNone/>
            </a:pPr>
            <a:r>
              <a:rPr lang="en-US" dirty="0" smtClean="0"/>
              <a:t>    When one of her friends receive the message, they apply Alice’s encryption transformation </a:t>
            </a:r>
            <a:r>
              <a:rPr lang="en-US" i="1" dirty="0" smtClean="0"/>
              <a:t>E</a:t>
            </a:r>
            <a:r>
              <a:rPr lang="en-US" baseline="-25000" dirty="0" smtClean="0"/>
              <a:t>(</a:t>
            </a:r>
            <a:r>
              <a:rPr lang="en-US" baseline="-25000" dirty="0" smtClean="0">
                <a:latin typeface="Cambria Math" pitchFamily="18" charset="0"/>
                <a:ea typeface="Cambria Math" pitchFamily="18" charset="0"/>
              </a:rPr>
              <a:t>2537,13</a:t>
            </a:r>
            <a:r>
              <a:rPr lang="en-US" baseline="-25000" dirty="0" smtClean="0"/>
              <a:t>)</a:t>
            </a:r>
            <a:r>
              <a:rPr lang="en-US" dirty="0" smtClean="0"/>
              <a:t> to each block. They then obtain the original message which they translate back to English letters.</a:t>
            </a:r>
          </a:p>
          <a:p>
            <a:endParaRPr lang="en-US" dirty="0" smtClean="0"/>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 Inverses</a:t>
            </a:r>
            <a:endParaRPr lang="en-US" dirty="0"/>
          </a:p>
        </p:txBody>
      </p:sp>
      <p:sp>
        <p:nvSpPr>
          <p:cNvPr id="3" name="Content Placeholder 2"/>
          <p:cNvSpPr>
            <a:spLocks noGrp="1"/>
          </p:cNvSpPr>
          <p:nvPr>
            <p:ph idx="1"/>
          </p:nvPr>
        </p:nvSpPr>
        <p:spPr/>
        <p:txBody>
          <a:bodyPr>
            <a:noAutofit/>
          </a:bodyPr>
          <a:lstStyle/>
          <a:p>
            <a:r>
              <a:rPr lang="en-US" sz="2400" dirty="0" smtClean="0"/>
              <a:t>The Euclidean algorithm and </a:t>
            </a:r>
            <a:r>
              <a:rPr lang="en-US" sz="2400" dirty="0" err="1" smtClean="0"/>
              <a:t>B</a:t>
            </a:r>
            <a:r>
              <a:rPr lang="en-US" sz="2400" dirty="0" err="1" smtClean="0">
                <a:ea typeface="Cambria Math"/>
              </a:rPr>
              <a:t>é</a:t>
            </a:r>
            <a:r>
              <a:rPr lang="en-US" sz="2400" dirty="0" err="1" smtClean="0"/>
              <a:t>zout</a:t>
            </a:r>
            <a:r>
              <a:rPr lang="en-US" sz="2400" dirty="0" smtClean="0"/>
              <a:t> coefficients gives us a systematic approaches to finding inverses. </a:t>
            </a:r>
          </a:p>
          <a:p>
            <a:pPr>
              <a:buNone/>
            </a:pPr>
            <a:r>
              <a:rPr lang="en-US" sz="2400" b="1" dirty="0" smtClean="0"/>
              <a:t>    Example</a:t>
            </a:r>
            <a:r>
              <a:rPr lang="en-US" sz="2400" dirty="0" smtClean="0"/>
              <a:t>: Find an inverse of </a:t>
            </a:r>
            <a:r>
              <a:rPr lang="en-US" sz="2400" dirty="0" smtClean="0">
                <a:latin typeface="Cambria Math" pitchFamily="18" charset="0"/>
                <a:ea typeface="Cambria Math" pitchFamily="18" charset="0"/>
              </a:rPr>
              <a:t>3</a:t>
            </a:r>
            <a:r>
              <a:rPr lang="en-US" sz="2400" dirty="0" smtClean="0"/>
              <a:t> modulo </a:t>
            </a:r>
            <a:r>
              <a:rPr lang="en-US" sz="2400" dirty="0" smtClean="0">
                <a:latin typeface="Cambria Math" pitchFamily="18" charset="0"/>
                <a:ea typeface="Cambria Math" pitchFamily="18" charset="0"/>
              </a:rPr>
              <a:t>7.</a:t>
            </a:r>
            <a:r>
              <a:rPr lang="en-US" sz="2400" dirty="0" smtClean="0"/>
              <a:t> </a:t>
            </a:r>
          </a:p>
          <a:p>
            <a:pPr>
              <a:buNone/>
            </a:pPr>
            <a:r>
              <a:rPr lang="en-US" sz="2400" b="1" dirty="0" smtClean="0"/>
              <a:t>    Solution</a:t>
            </a:r>
            <a:r>
              <a:rPr lang="en-US" sz="2400" dirty="0" smtClean="0"/>
              <a:t>: Because </a:t>
            </a:r>
            <a:r>
              <a:rPr lang="en-US" sz="2400" dirty="0" err="1" smtClean="0"/>
              <a:t>gcd</a:t>
            </a:r>
            <a:r>
              <a:rPr lang="en-US" sz="2400" dirty="0" smtClean="0"/>
              <a:t>(</a:t>
            </a:r>
            <a:r>
              <a:rPr lang="en-US" sz="2400" dirty="0" smtClean="0">
                <a:latin typeface="Cambria Math" pitchFamily="18" charset="0"/>
                <a:ea typeface="Cambria Math" pitchFamily="18" charset="0"/>
              </a:rPr>
              <a:t>3,7</a:t>
            </a:r>
            <a:r>
              <a:rPr lang="en-US" sz="2400" dirty="0" smtClean="0"/>
              <a:t>) = </a:t>
            </a:r>
            <a:r>
              <a:rPr lang="en-US" sz="2400" dirty="0" smtClean="0">
                <a:latin typeface="Cambria Math" pitchFamily="18" charset="0"/>
                <a:ea typeface="Cambria Math" pitchFamily="18" charset="0"/>
              </a:rPr>
              <a:t>1</a:t>
            </a:r>
            <a:r>
              <a:rPr lang="en-US" sz="2400" dirty="0" smtClean="0"/>
              <a:t>, by Theorem </a:t>
            </a:r>
            <a:r>
              <a:rPr lang="en-US" sz="2400" dirty="0" smtClean="0">
                <a:latin typeface="Cambria Math" pitchFamily="18" charset="0"/>
                <a:ea typeface="Cambria Math" pitchFamily="18" charset="0"/>
              </a:rPr>
              <a:t>1, </a:t>
            </a:r>
            <a:r>
              <a:rPr lang="en-US" sz="2400" dirty="0" smtClean="0">
                <a:ea typeface="Cambria Math" pitchFamily="18" charset="0"/>
              </a:rPr>
              <a:t>an inverse of </a:t>
            </a:r>
            <a:r>
              <a:rPr lang="en-US" sz="2400" dirty="0" smtClean="0">
                <a:latin typeface="Cambria Math" pitchFamily="18" charset="0"/>
                <a:ea typeface="Cambria Math" pitchFamily="18" charset="0"/>
              </a:rPr>
              <a:t>3</a:t>
            </a:r>
            <a:r>
              <a:rPr lang="en-US" sz="2400" dirty="0" smtClean="0">
                <a:ea typeface="Cambria Math" pitchFamily="18" charset="0"/>
              </a:rPr>
              <a:t> modulo </a:t>
            </a:r>
            <a:r>
              <a:rPr lang="en-US" sz="2400" dirty="0" smtClean="0">
                <a:latin typeface="Cambria Math" pitchFamily="18" charset="0"/>
                <a:ea typeface="Cambria Math" pitchFamily="18" charset="0"/>
              </a:rPr>
              <a:t>7</a:t>
            </a:r>
            <a:r>
              <a:rPr lang="en-US" sz="2400" dirty="0" smtClean="0">
                <a:ea typeface="Cambria Math" pitchFamily="18" charset="0"/>
              </a:rPr>
              <a:t> exists. </a:t>
            </a:r>
          </a:p>
          <a:p>
            <a:pPr lvl="1"/>
            <a:r>
              <a:rPr lang="en-US" sz="2200" dirty="0" smtClean="0">
                <a:ea typeface="Cambria Math" pitchFamily="18" charset="0"/>
              </a:rPr>
              <a:t>Using the Euclidian algorithm:  </a:t>
            </a:r>
            <a:r>
              <a:rPr lang="en-US" sz="2200" dirty="0" smtClean="0">
                <a:latin typeface="Cambria Math" pitchFamily="18" charset="0"/>
                <a:ea typeface="Cambria Math" pitchFamily="18" charset="0"/>
              </a:rPr>
              <a:t>7</a:t>
            </a:r>
            <a:r>
              <a:rPr lang="en-US" sz="2200" dirty="0" smtClean="0">
                <a:ea typeface="Cambria Math" pitchFamily="18" charset="0"/>
              </a:rPr>
              <a:t> = </a:t>
            </a:r>
            <a:r>
              <a:rPr lang="en-US" sz="2200" dirty="0" smtClean="0">
                <a:latin typeface="Cambria Math" pitchFamily="18" charset="0"/>
                <a:ea typeface="Cambria Math" pitchFamily="18" charset="0"/>
              </a:rPr>
              <a:t>2</a:t>
            </a:r>
            <a:r>
              <a:rPr lang="en-US" sz="2200" dirty="0" smtClean="0">
                <a:latin typeface="Cambria Math"/>
                <a:ea typeface="Cambria Math"/>
              </a:rPr>
              <a:t>∙</a:t>
            </a:r>
            <a:r>
              <a:rPr lang="en-US" sz="2200" dirty="0" smtClean="0">
                <a:latin typeface="Cambria Math" pitchFamily="18" charset="0"/>
                <a:ea typeface="Cambria Math" pitchFamily="18" charset="0"/>
              </a:rPr>
              <a:t>3</a:t>
            </a:r>
            <a:r>
              <a:rPr lang="en-US" sz="2200" dirty="0" smtClean="0">
                <a:ea typeface="Cambria Math" pitchFamily="18" charset="0"/>
              </a:rPr>
              <a:t> + </a:t>
            </a:r>
            <a:r>
              <a:rPr lang="en-US" sz="2200" dirty="0" smtClean="0">
                <a:latin typeface="Cambria Math" pitchFamily="18" charset="0"/>
                <a:ea typeface="Cambria Math" pitchFamily="18" charset="0"/>
              </a:rPr>
              <a:t>1.</a:t>
            </a:r>
          </a:p>
          <a:p>
            <a:pPr lvl="1"/>
            <a:r>
              <a:rPr lang="en-US" sz="2200" dirty="0" smtClean="0">
                <a:latin typeface="Cambria Math" pitchFamily="18" charset="0"/>
                <a:ea typeface="Cambria Math" pitchFamily="18" charset="0"/>
              </a:rPr>
              <a:t> </a:t>
            </a:r>
            <a:r>
              <a:rPr lang="en-US" sz="2200" dirty="0" smtClean="0">
                <a:ea typeface="Cambria Math" pitchFamily="18" charset="0"/>
              </a:rPr>
              <a:t>From this equation, we get  </a:t>
            </a:r>
            <a:r>
              <a:rPr lang="en-US" sz="2200" dirty="0" smtClean="0">
                <a:latin typeface="Cambria Math"/>
                <a:ea typeface="Cambria Math"/>
              </a:rPr>
              <a:t>−</a:t>
            </a:r>
            <a:r>
              <a:rPr lang="en-US" sz="2200" dirty="0" smtClean="0">
                <a:latin typeface="Cambria Math" pitchFamily="18" charset="0"/>
                <a:ea typeface="Cambria Math" pitchFamily="18" charset="0"/>
              </a:rPr>
              <a:t>2</a:t>
            </a:r>
            <a:r>
              <a:rPr lang="en-US" sz="2200" dirty="0" smtClean="0">
                <a:latin typeface="Cambria Math"/>
                <a:ea typeface="Cambria Math"/>
              </a:rPr>
              <a:t>∙</a:t>
            </a:r>
            <a:r>
              <a:rPr lang="en-US" sz="2200" dirty="0" smtClean="0">
                <a:latin typeface="Cambria Math" pitchFamily="18" charset="0"/>
                <a:ea typeface="Cambria Math" pitchFamily="18" charset="0"/>
              </a:rPr>
              <a:t>3</a:t>
            </a:r>
            <a:r>
              <a:rPr lang="en-US" sz="2200" dirty="0" smtClean="0">
                <a:ea typeface="Cambria Math" pitchFamily="18" charset="0"/>
              </a:rPr>
              <a:t> + </a:t>
            </a:r>
            <a:r>
              <a:rPr lang="en-US" sz="2200" dirty="0" smtClean="0">
                <a:latin typeface="Cambria Math" pitchFamily="18" charset="0"/>
                <a:ea typeface="Cambria Math" pitchFamily="18" charset="0"/>
              </a:rPr>
              <a:t>1</a:t>
            </a:r>
            <a:r>
              <a:rPr lang="en-US" sz="2200" dirty="0" smtClean="0">
                <a:latin typeface="Cambria Math"/>
                <a:ea typeface="Cambria Math"/>
              </a:rPr>
              <a:t>∙</a:t>
            </a:r>
            <a:r>
              <a:rPr lang="en-US" sz="2200" dirty="0" smtClean="0">
                <a:latin typeface="Cambria Math" pitchFamily="18" charset="0"/>
                <a:ea typeface="Cambria Math" pitchFamily="18" charset="0"/>
              </a:rPr>
              <a:t>7 </a:t>
            </a:r>
            <a:r>
              <a:rPr lang="en-US" sz="2200" dirty="0" smtClean="0">
                <a:ea typeface="Cambria Math" pitchFamily="18" charset="0"/>
              </a:rPr>
              <a:t>= </a:t>
            </a:r>
            <a:r>
              <a:rPr lang="en-US" sz="2200" dirty="0" smtClean="0">
                <a:latin typeface="Cambria Math" pitchFamily="18" charset="0"/>
                <a:ea typeface="Cambria Math" pitchFamily="18" charset="0"/>
              </a:rPr>
              <a:t>1, and see that </a:t>
            </a:r>
            <a:r>
              <a:rPr lang="en-US" sz="2200" dirty="0" smtClean="0">
                <a:latin typeface="Cambria Math"/>
                <a:ea typeface="Cambria Math"/>
              </a:rPr>
              <a:t>−</a:t>
            </a:r>
            <a:r>
              <a:rPr lang="en-US" sz="2200" dirty="0" smtClean="0">
                <a:latin typeface="Cambria Math" pitchFamily="18" charset="0"/>
                <a:ea typeface="Cambria Math" pitchFamily="18" charset="0"/>
              </a:rPr>
              <a:t>2  and 1 are </a:t>
            </a:r>
            <a:r>
              <a:rPr lang="en-US" sz="2200" dirty="0" err="1" smtClean="0"/>
              <a:t>B</a:t>
            </a:r>
            <a:r>
              <a:rPr lang="en-US" sz="2200" dirty="0" err="1" smtClean="0">
                <a:latin typeface="Cambria Math"/>
                <a:ea typeface="Cambria Math"/>
              </a:rPr>
              <a:t>é</a:t>
            </a:r>
            <a:r>
              <a:rPr lang="en-US" sz="2200" dirty="0" err="1" smtClean="0"/>
              <a:t>zout</a:t>
            </a:r>
            <a:r>
              <a:rPr lang="en-US" sz="2200" dirty="0" smtClean="0"/>
              <a:t> coefficients of </a:t>
            </a:r>
            <a:r>
              <a:rPr lang="en-US" sz="2200" dirty="0" smtClean="0">
                <a:latin typeface="Cambria Math" pitchFamily="18" charset="0"/>
                <a:ea typeface="Cambria Math" pitchFamily="18" charset="0"/>
              </a:rPr>
              <a:t>3</a:t>
            </a:r>
            <a:r>
              <a:rPr lang="en-US" sz="2200" dirty="0" smtClean="0">
                <a:ea typeface="Cambria Math" pitchFamily="18" charset="0"/>
              </a:rPr>
              <a:t> and </a:t>
            </a:r>
            <a:r>
              <a:rPr lang="en-US" sz="2200" dirty="0" smtClean="0">
                <a:latin typeface="Cambria Math" pitchFamily="18" charset="0"/>
                <a:ea typeface="Cambria Math" pitchFamily="18" charset="0"/>
              </a:rPr>
              <a:t>7.</a:t>
            </a:r>
          </a:p>
          <a:p>
            <a:pPr lvl="1"/>
            <a:r>
              <a:rPr lang="en-US" sz="2200" dirty="0" smtClean="0">
                <a:latin typeface="Cambria Math" pitchFamily="18" charset="0"/>
                <a:ea typeface="Cambria Math" pitchFamily="18" charset="0"/>
              </a:rPr>
              <a:t> Hence,  </a:t>
            </a:r>
            <a:r>
              <a:rPr lang="en-US" sz="2200" dirty="0" smtClean="0">
                <a:latin typeface="Cambria Math"/>
                <a:ea typeface="Cambria Math"/>
              </a:rPr>
              <a:t>−</a:t>
            </a:r>
            <a:r>
              <a:rPr lang="en-US" sz="2200" dirty="0" smtClean="0">
                <a:latin typeface="Cambria Math" pitchFamily="18" charset="0"/>
                <a:ea typeface="Cambria Math" pitchFamily="18" charset="0"/>
              </a:rPr>
              <a:t>2 is an inverse of 3 modulo 7. </a:t>
            </a:r>
          </a:p>
          <a:p>
            <a:pPr lvl="1"/>
            <a:r>
              <a:rPr lang="en-US" sz="2200" dirty="0" smtClean="0">
                <a:latin typeface="Cambria Math" pitchFamily="18" charset="0"/>
                <a:ea typeface="Cambria Math" pitchFamily="18" charset="0"/>
              </a:rPr>
              <a:t>Also every integer congruent to </a:t>
            </a:r>
            <a:r>
              <a:rPr lang="en-US" sz="2200" dirty="0" smtClean="0">
                <a:latin typeface="Cambria Math"/>
                <a:ea typeface="Cambria Math"/>
              </a:rPr>
              <a:t>−</a:t>
            </a:r>
            <a:r>
              <a:rPr lang="en-US" sz="2200" dirty="0" smtClean="0">
                <a:latin typeface="Cambria Math" pitchFamily="18" charset="0"/>
                <a:ea typeface="Cambria Math" pitchFamily="18" charset="0"/>
              </a:rPr>
              <a:t>2 modulo 7 is an inverse of 3 modulo 7, i.e., 5, </a:t>
            </a:r>
            <a:r>
              <a:rPr lang="en-US" sz="2200" dirty="0" smtClean="0">
                <a:latin typeface="Cambria Math"/>
                <a:ea typeface="Cambria Math"/>
              </a:rPr>
              <a:t>−</a:t>
            </a:r>
            <a:r>
              <a:rPr lang="en-US" sz="2200" dirty="0" smtClean="0">
                <a:latin typeface="Cambria Math" pitchFamily="18" charset="0"/>
                <a:ea typeface="Cambria Math" pitchFamily="18" charset="0"/>
              </a:rPr>
              <a:t>9, 12, etc.</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 Inverses</a:t>
            </a:r>
            <a:endParaRPr lang="en-US" dirty="0"/>
          </a:p>
        </p:txBody>
      </p:sp>
      <p:sp>
        <p:nvSpPr>
          <p:cNvPr id="3" name="Content Placeholder 2"/>
          <p:cNvSpPr>
            <a:spLocks noGrp="1"/>
          </p:cNvSpPr>
          <p:nvPr>
            <p:ph idx="1"/>
          </p:nvPr>
        </p:nvSpPr>
        <p:spPr/>
        <p:txBody>
          <a:bodyPr>
            <a:noAutofit/>
          </a:bodyPr>
          <a:lstStyle/>
          <a:p>
            <a:pPr>
              <a:buNone/>
            </a:pPr>
            <a:r>
              <a:rPr lang="en-US" sz="2400" dirty="0" smtClean="0"/>
              <a:t>   </a:t>
            </a:r>
            <a:r>
              <a:rPr lang="en-US" sz="2400" b="1" dirty="0" smtClean="0"/>
              <a:t>Example</a:t>
            </a:r>
            <a:r>
              <a:rPr lang="en-US" sz="2400" dirty="0" smtClean="0"/>
              <a:t>: Find an inverse of </a:t>
            </a:r>
            <a:r>
              <a:rPr lang="en-US" sz="2400" dirty="0" smtClean="0">
                <a:latin typeface="Cambria Math" pitchFamily="18" charset="0"/>
                <a:ea typeface="Cambria Math" pitchFamily="18" charset="0"/>
              </a:rPr>
              <a:t>101</a:t>
            </a:r>
            <a:r>
              <a:rPr lang="en-US" sz="2400" dirty="0" smtClean="0"/>
              <a:t> modulo </a:t>
            </a:r>
            <a:r>
              <a:rPr lang="en-US" sz="2400" dirty="0" smtClean="0">
                <a:latin typeface="Cambria Math" pitchFamily="18" charset="0"/>
                <a:ea typeface="Cambria Math" pitchFamily="18" charset="0"/>
              </a:rPr>
              <a:t>4620</a:t>
            </a:r>
            <a:r>
              <a:rPr lang="en-US" sz="2400" dirty="0" smtClean="0"/>
              <a:t>.</a:t>
            </a:r>
          </a:p>
          <a:p>
            <a:pPr>
              <a:buNone/>
            </a:pPr>
            <a:r>
              <a:rPr lang="en-US" sz="2400" b="1" dirty="0" smtClean="0"/>
              <a:t>    Solution</a:t>
            </a:r>
            <a:r>
              <a:rPr lang="en-US" sz="2400" dirty="0" smtClean="0"/>
              <a:t>: First use the Euclidian algorithm to show that  </a:t>
            </a:r>
            <a:r>
              <a:rPr lang="en-US" sz="2400" dirty="0" err="1" smtClean="0"/>
              <a:t>gcd</a:t>
            </a:r>
            <a:r>
              <a:rPr lang="en-US" sz="2400" dirty="0" smtClean="0"/>
              <a:t>(</a:t>
            </a:r>
            <a:r>
              <a:rPr lang="en-US" sz="2400" dirty="0" smtClean="0">
                <a:latin typeface="Cambria Math" pitchFamily="18" charset="0"/>
                <a:ea typeface="Cambria Math" pitchFamily="18" charset="0"/>
              </a:rPr>
              <a:t>101,4620</a:t>
            </a:r>
            <a:r>
              <a:rPr lang="en-US" sz="2400" dirty="0" smtClean="0"/>
              <a:t>) = </a:t>
            </a:r>
            <a:r>
              <a:rPr lang="en-US" sz="2400" dirty="0" smtClean="0">
                <a:latin typeface="Cambria Math" pitchFamily="18" charset="0"/>
                <a:ea typeface="Cambria Math" pitchFamily="18" charset="0"/>
              </a:rPr>
              <a:t>1</a:t>
            </a:r>
            <a:r>
              <a:rPr lang="en-US" sz="2400" dirty="0" smtClean="0"/>
              <a:t>. </a:t>
            </a:r>
            <a:endParaRPr lang="en-US" sz="2400" dirty="0" smtClean="0">
              <a:ea typeface="Cambria Math" pitchFamily="18" charset="0"/>
            </a:endParaRPr>
          </a:p>
          <a:p>
            <a:pPr lvl="1"/>
            <a:endParaRPr lang="en-US" sz="2200" dirty="0" smtClean="0">
              <a:latin typeface="Cambria Math" pitchFamily="18" charset="0"/>
              <a:ea typeface="Cambria Math" pitchFamily="18" charset="0"/>
            </a:endParaRPr>
          </a:p>
          <a:p>
            <a:pPr lvl="1">
              <a:buNone/>
            </a:pPr>
            <a:endParaRPr lang="en-US" sz="2200" dirty="0" smtClean="0">
              <a:latin typeface="Cambria Math" pitchFamily="18" charset="0"/>
              <a:ea typeface="Cambria Math" pitchFamily="18" charset="0"/>
            </a:endParaRPr>
          </a:p>
        </p:txBody>
      </p:sp>
      <p:sp>
        <p:nvSpPr>
          <p:cNvPr id="4" name="TextBox 3"/>
          <p:cNvSpPr txBox="1"/>
          <p:nvPr/>
        </p:nvSpPr>
        <p:spPr>
          <a:xfrm>
            <a:off x="152400" y="3276600"/>
            <a:ext cx="3276600" cy="2462213"/>
          </a:xfrm>
          <a:prstGeom prst="rect">
            <a:avLst/>
          </a:prstGeom>
          <a:noFill/>
        </p:spPr>
        <p:txBody>
          <a:bodyPr wrap="square" rtlCol="0">
            <a:spAutoFit/>
          </a:bodyPr>
          <a:lstStyle/>
          <a:p>
            <a:pPr lvl="1"/>
            <a:r>
              <a:rPr lang="en-US" sz="2200" dirty="0" smtClean="0">
                <a:latin typeface="Cambria Math" pitchFamily="18" charset="0"/>
                <a:ea typeface="Cambria Math" pitchFamily="18" charset="0"/>
              </a:rPr>
              <a:t>42620</a:t>
            </a:r>
            <a:r>
              <a:rPr lang="en-US" sz="2200" dirty="0" smtClean="0">
                <a:ea typeface="Cambria Math" pitchFamily="18" charset="0"/>
              </a:rPr>
              <a:t> = </a:t>
            </a:r>
            <a:r>
              <a:rPr lang="en-US" sz="2200" dirty="0" smtClean="0">
                <a:latin typeface="Cambria Math" pitchFamily="18" charset="0"/>
                <a:ea typeface="Cambria Math" pitchFamily="18" charset="0"/>
              </a:rPr>
              <a:t>45</a:t>
            </a:r>
            <a:r>
              <a:rPr lang="en-US" sz="2200" dirty="0" smtClean="0">
                <a:latin typeface="Cambria Math"/>
                <a:ea typeface="Cambria Math"/>
              </a:rPr>
              <a:t>∙</a:t>
            </a:r>
            <a:r>
              <a:rPr lang="en-US" sz="2200" dirty="0" smtClean="0">
                <a:latin typeface="Cambria Math" pitchFamily="18" charset="0"/>
                <a:ea typeface="Cambria Math" pitchFamily="18" charset="0"/>
              </a:rPr>
              <a:t>101</a:t>
            </a:r>
            <a:r>
              <a:rPr lang="en-US" sz="2200" dirty="0" smtClean="0">
                <a:ea typeface="Cambria Math" pitchFamily="18" charset="0"/>
              </a:rPr>
              <a:t> + </a:t>
            </a:r>
            <a:r>
              <a:rPr lang="en-US" sz="2200" dirty="0" smtClean="0">
                <a:latin typeface="Cambria Math" pitchFamily="18" charset="0"/>
                <a:ea typeface="Cambria Math" pitchFamily="18" charset="0"/>
              </a:rPr>
              <a:t>75</a:t>
            </a:r>
          </a:p>
          <a:p>
            <a:pPr lvl="1"/>
            <a:r>
              <a:rPr lang="en-US" sz="2200" dirty="0" smtClean="0">
                <a:latin typeface="Cambria Math" pitchFamily="18" charset="0"/>
                <a:ea typeface="Cambria Math" pitchFamily="18" charset="0"/>
              </a:rPr>
              <a:t>101</a:t>
            </a:r>
            <a:r>
              <a:rPr lang="en-US" sz="2200" dirty="0" smtClean="0">
                <a:ea typeface="Cambria Math" pitchFamily="18" charset="0"/>
              </a:rPr>
              <a:t> = </a:t>
            </a:r>
            <a:r>
              <a:rPr lang="en-US" sz="2200" dirty="0" smtClean="0">
                <a:latin typeface="Cambria Math" pitchFamily="18" charset="0"/>
                <a:ea typeface="Cambria Math" pitchFamily="18" charset="0"/>
              </a:rPr>
              <a:t>1</a:t>
            </a:r>
            <a:r>
              <a:rPr lang="en-US" sz="2200" dirty="0" smtClean="0">
                <a:latin typeface="Cambria Math"/>
                <a:ea typeface="Cambria Math"/>
              </a:rPr>
              <a:t>∙</a:t>
            </a:r>
            <a:r>
              <a:rPr lang="en-US" sz="2200" dirty="0" smtClean="0">
                <a:latin typeface="Cambria Math" pitchFamily="18" charset="0"/>
                <a:ea typeface="Cambria Math" pitchFamily="18" charset="0"/>
              </a:rPr>
              <a:t>75</a:t>
            </a:r>
            <a:r>
              <a:rPr lang="en-US" sz="2200" dirty="0" smtClean="0">
                <a:ea typeface="Cambria Math" pitchFamily="18" charset="0"/>
              </a:rPr>
              <a:t> + </a:t>
            </a:r>
            <a:r>
              <a:rPr lang="en-US" sz="2200" dirty="0" smtClean="0">
                <a:latin typeface="Cambria Math" pitchFamily="18" charset="0"/>
                <a:ea typeface="Cambria Math" pitchFamily="18" charset="0"/>
              </a:rPr>
              <a:t>26</a:t>
            </a:r>
          </a:p>
          <a:p>
            <a:pPr lvl="1"/>
            <a:r>
              <a:rPr lang="en-US" sz="2200" dirty="0" smtClean="0">
                <a:latin typeface="Cambria Math" pitchFamily="18" charset="0"/>
                <a:ea typeface="Cambria Math" pitchFamily="18" charset="0"/>
              </a:rPr>
              <a:t>75</a:t>
            </a:r>
            <a:r>
              <a:rPr lang="en-US" sz="2200" dirty="0" smtClean="0">
                <a:ea typeface="Cambria Math" pitchFamily="18" charset="0"/>
              </a:rPr>
              <a:t> = </a:t>
            </a:r>
            <a:r>
              <a:rPr lang="en-US" sz="2200" dirty="0" smtClean="0">
                <a:latin typeface="Cambria Math" pitchFamily="18" charset="0"/>
                <a:ea typeface="Cambria Math" pitchFamily="18" charset="0"/>
              </a:rPr>
              <a:t>2</a:t>
            </a:r>
            <a:r>
              <a:rPr lang="en-US" sz="2200" dirty="0" smtClean="0">
                <a:latin typeface="Cambria Math"/>
                <a:ea typeface="Cambria Math"/>
              </a:rPr>
              <a:t>∙</a:t>
            </a:r>
            <a:r>
              <a:rPr lang="en-US" sz="2200" dirty="0" smtClean="0">
                <a:latin typeface="Cambria Math" pitchFamily="18" charset="0"/>
                <a:ea typeface="Cambria Math" pitchFamily="18" charset="0"/>
              </a:rPr>
              <a:t>26</a:t>
            </a:r>
            <a:r>
              <a:rPr lang="en-US" sz="2200" dirty="0" smtClean="0">
                <a:ea typeface="Cambria Math" pitchFamily="18" charset="0"/>
              </a:rPr>
              <a:t> + </a:t>
            </a:r>
            <a:r>
              <a:rPr lang="en-US" sz="2200" dirty="0" smtClean="0">
                <a:latin typeface="Cambria Math" pitchFamily="18" charset="0"/>
                <a:ea typeface="Cambria Math" pitchFamily="18" charset="0"/>
              </a:rPr>
              <a:t>23</a:t>
            </a:r>
          </a:p>
          <a:p>
            <a:pPr lvl="1"/>
            <a:r>
              <a:rPr lang="en-US" sz="2200" dirty="0" smtClean="0">
                <a:latin typeface="Cambria Math" pitchFamily="18" charset="0"/>
                <a:ea typeface="Cambria Math" pitchFamily="18" charset="0"/>
              </a:rPr>
              <a:t>26</a:t>
            </a:r>
            <a:r>
              <a:rPr lang="en-US" sz="2200" dirty="0" smtClean="0">
                <a:ea typeface="Cambria Math" pitchFamily="18" charset="0"/>
              </a:rPr>
              <a:t> = </a:t>
            </a:r>
            <a:r>
              <a:rPr lang="en-US" sz="2200" dirty="0" smtClean="0">
                <a:latin typeface="Cambria Math" pitchFamily="18" charset="0"/>
                <a:ea typeface="Cambria Math" pitchFamily="18" charset="0"/>
              </a:rPr>
              <a:t>1</a:t>
            </a:r>
            <a:r>
              <a:rPr lang="en-US" sz="2200" dirty="0" smtClean="0">
                <a:latin typeface="Cambria Math"/>
                <a:ea typeface="Cambria Math"/>
              </a:rPr>
              <a:t>∙</a:t>
            </a:r>
            <a:r>
              <a:rPr lang="en-US" sz="2200" dirty="0" smtClean="0">
                <a:latin typeface="Cambria Math" pitchFamily="18" charset="0"/>
                <a:ea typeface="Cambria Math" pitchFamily="18" charset="0"/>
              </a:rPr>
              <a:t>23</a:t>
            </a:r>
            <a:r>
              <a:rPr lang="en-US" sz="2200" dirty="0" smtClean="0">
                <a:ea typeface="Cambria Math" pitchFamily="18" charset="0"/>
              </a:rPr>
              <a:t> + </a:t>
            </a:r>
            <a:r>
              <a:rPr lang="en-US" sz="2200" dirty="0" smtClean="0">
                <a:latin typeface="Cambria Math" pitchFamily="18" charset="0"/>
                <a:ea typeface="Cambria Math" pitchFamily="18" charset="0"/>
              </a:rPr>
              <a:t>3</a:t>
            </a:r>
          </a:p>
          <a:p>
            <a:pPr lvl="1"/>
            <a:r>
              <a:rPr lang="en-US" sz="2200" dirty="0" smtClean="0">
                <a:latin typeface="Cambria Math" pitchFamily="18" charset="0"/>
                <a:ea typeface="Cambria Math" pitchFamily="18" charset="0"/>
              </a:rPr>
              <a:t>23</a:t>
            </a:r>
            <a:r>
              <a:rPr lang="en-US" sz="2200" dirty="0" smtClean="0">
                <a:ea typeface="Cambria Math" pitchFamily="18" charset="0"/>
              </a:rPr>
              <a:t> = </a:t>
            </a:r>
            <a:r>
              <a:rPr lang="en-US" sz="2200" dirty="0" smtClean="0">
                <a:latin typeface="Cambria Math" pitchFamily="18" charset="0"/>
                <a:ea typeface="Cambria Math" pitchFamily="18" charset="0"/>
              </a:rPr>
              <a:t>7</a:t>
            </a:r>
            <a:r>
              <a:rPr lang="en-US" sz="2200" dirty="0" smtClean="0">
                <a:latin typeface="Cambria Math"/>
                <a:ea typeface="Cambria Math"/>
              </a:rPr>
              <a:t>∙</a:t>
            </a:r>
            <a:r>
              <a:rPr lang="en-US" sz="2200" dirty="0" smtClean="0">
                <a:latin typeface="Cambria Math" pitchFamily="18" charset="0"/>
                <a:ea typeface="Cambria Math" pitchFamily="18" charset="0"/>
              </a:rPr>
              <a:t>3</a:t>
            </a:r>
            <a:r>
              <a:rPr lang="en-US" sz="2200" dirty="0" smtClean="0">
                <a:ea typeface="Cambria Math" pitchFamily="18" charset="0"/>
              </a:rPr>
              <a:t> + </a:t>
            </a:r>
            <a:r>
              <a:rPr lang="en-US" sz="2200" dirty="0" smtClean="0">
                <a:latin typeface="Cambria Math" pitchFamily="18" charset="0"/>
                <a:ea typeface="Cambria Math" pitchFamily="18" charset="0"/>
              </a:rPr>
              <a:t>2</a:t>
            </a:r>
          </a:p>
          <a:p>
            <a:pPr lvl="1"/>
            <a:r>
              <a:rPr lang="en-US" sz="2200" dirty="0" smtClean="0">
                <a:latin typeface="Cambria Math" pitchFamily="18" charset="0"/>
                <a:ea typeface="Cambria Math" pitchFamily="18" charset="0"/>
              </a:rPr>
              <a:t>3</a:t>
            </a:r>
            <a:r>
              <a:rPr lang="en-US" sz="2200" dirty="0" smtClean="0">
                <a:ea typeface="Cambria Math" pitchFamily="18" charset="0"/>
              </a:rPr>
              <a:t> = </a:t>
            </a:r>
            <a:r>
              <a:rPr lang="en-US" sz="2200" dirty="0" smtClean="0">
                <a:latin typeface="Cambria Math" pitchFamily="18" charset="0"/>
                <a:ea typeface="Cambria Math" pitchFamily="18" charset="0"/>
              </a:rPr>
              <a:t>1</a:t>
            </a:r>
            <a:r>
              <a:rPr lang="en-US" sz="2200" dirty="0" smtClean="0">
                <a:latin typeface="Cambria Math"/>
                <a:ea typeface="Cambria Math"/>
              </a:rPr>
              <a:t>∙</a:t>
            </a:r>
            <a:r>
              <a:rPr lang="en-US" sz="2200" dirty="0" smtClean="0">
                <a:latin typeface="Cambria Math" pitchFamily="18" charset="0"/>
                <a:ea typeface="Cambria Math" pitchFamily="18" charset="0"/>
              </a:rPr>
              <a:t>2</a:t>
            </a:r>
            <a:r>
              <a:rPr lang="en-US" sz="2200" dirty="0" smtClean="0">
                <a:ea typeface="Cambria Math" pitchFamily="18" charset="0"/>
              </a:rPr>
              <a:t> + </a:t>
            </a:r>
            <a:r>
              <a:rPr lang="en-US" sz="2200" dirty="0" smtClean="0">
                <a:latin typeface="Cambria Math" pitchFamily="18" charset="0"/>
                <a:ea typeface="Cambria Math" pitchFamily="18" charset="0"/>
              </a:rPr>
              <a:t>1</a:t>
            </a:r>
          </a:p>
          <a:p>
            <a:pPr lvl="1"/>
            <a:r>
              <a:rPr lang="en-US" sz="2200" dirty="0" smtClean="0">
                <a:latin typeface="Cambria Math" pitchFamily="18" charset="0"/>
                <a:ea typeface="Cambria Math" pitchFamily="18" charset="0"/>
              </a:rPr>
              <a:t>2 = 2</a:t>
            </a:r>
            <a:r>
              <a:rPr lang="en-US" sz="2200" dirty="0" smtClean="0">
                <a:latin typeface="Cambria Math"/>
                <a:ea typeface="Cambria Math"/>
              </a:rPr>
              <a:t>∙</a:t>
            </a:r>
            <a:r>
              <a:rPr lang="en-US" sz="2200" dirty="0" smtClean="0">
                <a:latin typeface="Cambria Math" pitchFamily="18" charset="0"/>
                <a:ea typeface="Cambria Math" pitchFamily="18" charset="0"/>
              </a:rPr>
              <a:t>1</a:t>
            </a:r>
          </a:p>
        </p:txBody>
      </p:sp>
      <p:sp>
        <p:nvSpPr>
          <p:cNvPr id="5" name="TextBox 4"/>
          <p:cNvSpPr txBox="1"/>
          <p:nvPr/>
        </p:nvSpPr>
        <p:spPr>
          <a:xfrm>
            <a:off x="381000" y="5715000"/>
            <a:ext cx="2971800" cy="923330"/>
          </a:xfrm>
          <a:prstGeom prst="rect">
            <a:avLst/>
          </a:prstGeom>
          <a:noFill/>
        </p:spPr>
        <p:txBody>
          <a:bodyPr wrap="square" rtlCol="0">
            <a:spAutoFit/>
          </a:bodyPr>
          <a:lstStyle/>
          <a:p>
            <a:r>
              <a:rPr lang="en-US" dirty="0" smtClean="0"/>
              <a:t>Since the last nonzero </a:t>
            </a:r>
          </a:p>
          <a:p>
            <a:r>
              <a:rPr lang="en-US" dirty="0" smtClean="0"/>
              <a:t>remainder is </a:t>
            </a:r>
            <a:r>
              <a:rPr lang="en-US" dirty="0" smtClean="0">
                <a:latin typeface="Cambria Math" pitchFamily="18" charset="0"/>
                <a:ea typeface="Cambria Math" pitchFamily="18" charset="0"/>
              </a:rPr>
              <a:t>1</a:t>
            </a:r>
            <a:r>
              <a:rPr lang="en-US" dirty="0" smtClean="0"/>
              <a:t>, </a:t>
            </a:r>
          </a:p>
          <a:p>
            <a:r>
              <a:rPr lang="en-US" dirty="0" err="1" smtClean="0"/>
              <a:t>gcd</a:t>
            </a:r>
            <a:r>
              <a:rPr lang="en-US" dirty="0" smtClean="0"/>
              <a:t>(</a:t>
            </a:r>
            <a:r>
              <a:rPr lang="en-US" dirty="0" smtClean="0">
                <a:latin typeface="Cambria Math" pitchFamily="18" charset="0"/>
                <a:ea typeface="Cambria Math" pitchFamily="18" charset="0"/>
              </a:rPr>
              <a:t>101,4260</a:t>
            </a:r>
            <a:r>
              <a:rPr lang="en-US" dirty="0" smtClean="0"/>
              <a:t>) = </a:t>
            </a:r>
            <a:r>
              <a:rPr lang="en-US" dirty="0" smtClean="0">
                <a:latin typeface="Cambria Math" pitchFamily="18" charset="0"/>
                <a:ea typeface="Cambria Math" pitchFamily="18" charset="0"/>
              </a:rPr>
              <a:t>1</a:t>
            </a:r>
            <a:endParaRPr lang="en-US" dirty="0">
              <a:latin typeface="Cambria Math" pitchFamily="18" charset="0"/>
              <a:ea typeface="Cambria Math" pitchFamily="18" charset="0"/>
            </a:endParaRPr>
          </a:p>
        </p:txBody>
      </p:sp>
      <p:sp>
        <p:nvSpPr>
          <p:cNvPr id="6" name="TextBox 5"/>
          <p:cNvSpPr txBox="1"/>
          <p:nvPr/>
        </p:nvSpPr>
        <p:spPr>
          <a:xfrm>
            <a:off x="3581400" y="3200400"/>
            <a:ext cx="5410200" cy="2800767"/>
          </a:xfrm>
          <a:prstGeom prst="rect">
            <a:avLst/>
          </a:prstGeom>
          <a:noFill/>
        </p:spPr>
        <p:txBody>
          <a:bodyPr wrap="square" rtlCol="0">
            <a:spAutoFit/>
          </a:bodyPr>
          <a:lstStyle/>
          <a:p>
            <a:pPr marL="0" lvl="1"/>
            <a:r>
              <a:rPr lang="en-US" sz="2200" dirty="0" smtClean="0">
                <a:latin typeface="Cambria Math" pitchFamily="18" charset="0"/>
                <a:ea typeface="Cambria Math" pitchFamily="18" charset="0"/>
              </a:rPr>
              <a:t>1</a:t>
            </a:r>
            <a:r>
              <a:rPr lang="en-US" sz="2200" dirty="0" smtClean="0">
                <a:ea typeface="Cambria Math" pitchFamily="18" charset="0"/>
              </a:rPr>
              <a:t> = </a:t>
            </a:r>
            <a:r>
              <a:rPr lang="en-US" sz="2200" dirty="0" smtClean="0">
                <a:latin typeface="Cambria Math" pitchFamily="18" charset="0"/>
                <a:ea typeface="Cambria Math" pitchFamily="18" charset="0"/>
              </a:rPr>
              <a:t>3 </a:t>
            </a:r>
            <a:r>
              <a:rPr lang="en-US" sz="2200" dirty="0" smtClean="0">
                <a:latin typeface="Cambria Math"/>
                <a:ea typeface="Cambria Math"/>
              </a:rPr>
              <a:t>−</a:t>
            </a:r>
            <a:r>
              <a:rPr lang="en-US" sz="2200" dirty="0" smtClean="0">
                <a:latin typeface="Cambria Math" pitchFamily="18" charset="0"/>
                <a:ea typeface="Cambria Math" pitchFamily="18" charset="0"/>
              </a:rPr>
              <a:t> 1</a:t>
            </a:r>
            <a:r>
              <a:rPr lang="en-US" sz="2200" dirty="0" smtClean="0">
                <a:latin typeface="Cambria Math"/>
                <a:ea typeface="Cambria Math"/>
              </a:rPr>
              <a:t>∙</a:t>
            </a:r>
            <a:r>
              <a:rPr lang="en-US" sz="2200" dirty="0" smtClean="0">
                <a:latin typeface="Cambria Math" pitchFamily="18" charset="0"/>
                <a:ea typeface="Cambria Math" pitchFamily="18" charset="0"/>
              </a:rPr>
              <a:t>2</a:t>
            </a:r>
          </a:p>
          <a:p>
            <a:pPr marL="0" lvl="1"/>
            <a:r>
              <a:rPr lang="en-US" sz="2200" dirty="0" smtClean="0">
                <a:latin typeface="Cambria Math" pitchFamily="18" charset="0"/>
                <a:ea typeface="Cambria Math" pitchFamily="18" charset="0"/>
              </a:rPr>
              <a:t>1</a:t>
            </a:r>
            <a:r>
              <a:rPr lang="en-US" sz="2200" dirty="0" smtClean="0">
                <a:ea typeface="Cambria Math" pitchFamily="18" charset="0"/>
              </a:rPr>
              <a:t> = </a:t>
            </a:r>
            <a:r>
              <a:rPr lang="en-US" sz="2200" dirty="0" smtClean="0">
                <a:latin typeface="Cambria Math" pitchFamily="18" charset="0"/>
                <a:ea typeface="Cambria Math" pitchFamily="18" charset="0"/>
              </a:rPr>
              <a:t>3 </a:t>
            </a:r>
            <a:r>
              <a:rPr lang="en-US" sz="2200" dirty="0" smtClean="0">
                <a:latin typeface="Cambria Math"/>
                <a:ea typeface="Cambria Math"/>
              </a:rPr>
              <a:t>−</a:t>
            </a:r>
            <a:r>
              <a:rPr lang="en-US" sz="2200" dirty="0" smtClean="0">
                <a:latin typeface="Cambria Math" pitchFamily="18" charset="0"/>
                <a:ea typeface="Cambria Math" pitchFamily="18" charset="0"/>
              </a:rPr>
              <a:t> 1</a:t>
            </a:r>
            <a:r>
              <a:rPr lang="en-US" sz="2200" dirty="0" smtClean="0">
                <a:latin typeface="Cambria Math"/>
                <a:ea typeface="Cambria Math"/>
              </a:rPr>
              <a:t>∙</a:t>
            </a:r>
            <a:r>
              <a:rPr lang="en-US" sz="2200" dirty="0" smtClean="0">
                <a:latin typeface="Cambria Math" pitchFamily="18" charset="0"/>
                <a:ea typeface="Cambria Math" pitchFamily="18" charset="0"/>
              </a:rPr>
              <a:t>(23</a:t>
            </a:r>
            <a:r>
              <a:rPr lang="en-US" sz="2200" dirty="0" smtClean="0">
                <a:latin typeface="Cambria Math"/>
                <a:ea typeface="Cambria Math"/>
              </a:rPr>
              <a:t> −</a:t>
            </a:r>
            <a:r>
              <a:rPr lang="en-US" sz="2200" dirty="0" smtClean="0">
                <a:ea typeface="Cambria Math" pitchFamily="18" charset="0"/>
              </a:rPr>
              <a:t>  </a:t>
            </a:r>
            <a:r>
              <a:rPr lang="en-US" sz="2200" dirty="0" smtClean="0">
                <a:latin typeface="Cambria Math" pitchFamily="18" charset="0"/>
                <a:ea typeface="Cambria Math" pitchFamily="18" charset="0"/>
              </a:rPr>
              <a:t>7</a:t>
            </a:r>
            <a:r>
              <a:rPr lang="en-US" sz="2200" dirty="0" smtClean="0">
                <a:latin typeface="Cambria Math"/>
                <a:ea typeface="Cambria Math"/>
              </a:rPr>
              <a:t>∙</a:t>
            </a:r>
            <a:r>
              <a:rPr lang="en-US" sz="2200" dirty="0" smtClean="0">
                <a:latin typeface="Cambria Math" pitchFamily="18" charset="0"/>
                <a:ea typeface="Cambria Math" pitchFamily="18" charset="0"/>
              </a:rPr>
              <a:t>3) =</a:t>
            </a:r>
            <a:r>
              <a:rPr lang="en-US" sz="2200" dirty="0" smtClean="0">
                <a:latin typeface="Cambria Math"/>
                <a:ea typeface="Cambria Math"/>
              </a:rPr>
              <a:t> −</a:t>
            </a:r>
            <a:r>
              <a:rPr lang="en-US" sz="2200" dirty="0" smtClean="0">
                <a:latin typeface="Cambria Math" pitchFamily="18" charset="0"/>
                <a:ea typeface="Cambria Math" pitchFamily="18" charset="0"/>
              </a:rPr>
              <a:t> 1</a:t>
            </a:r>
            <a:r>
              <a:rPr lang="en-US" sz="2200" dirty="0" smtClean="0">
                <a:latin typeface="Cambria Math"/>
                <a:ea typeface="Cambria Math"/>
              </a:rPr>
              <a:t> ∙</a:t>
            </a:r>
            <a:r>
              <a:rPr lang="en-US" sz="2200" dirty="0" smtClean="0">
                <a:latin typeface="Cambria Math" pitchFamily="18" charset="0"/>
                <a:ea typeface="Cambria Math" pitchFamily="18" charset="0"/>
              </a:rPr>
              <a:t>23 + 8</a:t>
            </a:r>
            <a:r>
              <a:rPr lang="en-US" sz="2200" dirty="0" smtClean="0">
                <a:latin typeface="Cambria Math"/>
                <a:ea typeface="Cambria Math"/>
              </a:rPr>
              <a:t>∙</a:t>
            </a:r>
            <a:r>
              <a:rPr lang="en-US" sz="2200" dirty="0" smtClean="0">
                <a:latin typeface="Cambria Math" pitchFamily="18" charset="0"/>
                <a:ea typeface="Cambria Math" pitchFamily="18" charset="0"/>
              </a:rPr>
              <a:t>3</a:t>
            </a:r>
          </a:p>
          <a:p>
            <a:pPr marL="0" lvl="1"/>
            <a:r>
              <a:rPr lang="en-US" sz="2200" dirty="0" smtClean="0">
                <a:latin typeface="Cambria Math" pitchFamily="18" charset="0"/>
                <a:ea typeface="Cambria Math" pitchFamily="18" charset="0"/>
              </a:rPr>
              <a:t>1 =</a:t>
            </a:r>
            <a:r>
              <a:rPr lang="en-US" sz="2200" dirty="0" smtClean="0">
                <a:latin typeface="Cambria Math"/>
                <a:ea typeface="Cambria Math"/>
              </a:rPr>
              <a:t> −</a:t>
            </a:r>
            <a:r>
              <a:rPr lang="en-US" sz="2200" dirty="0" smtClean="0">
                <a:latin typeface="Cambria Math" pitchFamily="18" charset="0"/>
                <a:ea typeface="Cambria Math" pitchFamily="18" charset="0"/>
              </a:rPr>
              <a:t>1</a:t>
            </a:r>
            <a:r>
              <a:rPr lang="en-US" sz="2200" dirty="0" smtClean="0">
                <a:latin typeface="Cambria Math"/>
                <a:ea typeface="Cambria Math"/>
              </a:rPr>
              <a:t>∙</a:t>
            </a:r>
            <a:r>
              <a:rPr lang="en-US" sz="2200" dirty="0" smtClean="0">
                <a:latin typeface="Cambria Math" pitchFamily="18" charset="0"/>
                <a:ea typeface="Cambria Math" pitchFamily="18" charset="0"/>
              </a:rPr>
              <a:t>23 + 8</a:t>
            </a:r>
            <a:r>
              <a:rPr lang="en-US" sz="2200" dirty="0" smtClean="0">
                <a:latin typeface="Cambria Math"/>
                <a:ea typeface="Cambria Math"/>
              </a:rPr>
              <a:t>∙</a:t>
            </a:r>
            <a:r>
              <a:rPr lang="en-US" sz="2200" dirty="0" smtClean="0">
                <a:latin typeface="Cambria Math" pitchFamily="18" charset="0"/>
                <a:ea typeface="Cambria Math" pitchFamily="18" charset="0"/>
              </a:rPr>
              <a:t>(26</a:t>
            </a:r>
            <a:r>
              <a:rPr lang="en-US" sz="2200" dirty="0" smtClean="0">
                <a:ea typeface="Cambria Math" pitchFamily="18" charset="0"/>
              </a:rPr>
              <a:t> </a:t>
            </a:r>
            <a:r>
              <a:rPr lang="en-US" sz="2200" dirty="0" smtClean="0">
                <a:latin typeface="Cambria Math"/>
                <a:ea typeface="Cambria Math"/>
              </a:rPr>
              <a:t>−</a:t>
            </a:r>
            <a:r>
              <a:rPr lang="en-US" sz="2200" dirty="0" smtClean="0">
                <a:ea typeface="Cambria Math" pitchFamily="18" charset="0"/>
              </a:rPr>
              <a:t> </a:t>
            </a:r>
            <a:r>
              <a:rPr lang="en-US" sz="2200" dirty="0" smtClean="0">
                <a:latin typeface="Cambria Math" pitchFamily="18" charset="0"/>
                <a:ea typeface="Cambria Math" pitchFamily="18" charset="0"/>
              </a:rPr>
              <a:t>1</a:t>
            </a:r>
            <a:r>
              <a:rPr lang="en-US" sz="2200" dirty="0" smtClean="0">
                <a:latin typeface="Cambria Math"/>
                <a:ea typeface="Cambria Math"/>
              </a:rPr>
              <a:t>∙</a:t>
            </a:r>
            <a:r>
              <a:rPr lang="en-US" sz="2200" dirty="0" smtClean="0">
                <a:latin typeface="Cambria Math" pitchFamily="18" charset="0"/>
                <a:ea typeface="Cambria Math" pitchFamily="18" charset="0"/>
              </a:rPr>
              <a:t>23) = 8</a:t>
            </a:r>
            <a:r>
              <a:rPr lang="en-US" sz="2200" dirty="0" smtClean="0">
                <a:latin typeface="Cambria Math"/>
                <a:ea typeface="Cambria Math"/>
              </a:rPr>
              <a:t>∙</a:t>
            </a:r>
            <a:r>
              <a:rPr lang="en-US" sz="2200" dirty="0" smtClean="0">
                <a:latin typeface="Cambria Math" pitchFamily="18" charset="0"/>
                <a:ea typeface="Cambria Math" pitchFamily="18" charset="0"/>
              </a:rPr>
              <a:t>26 </a:t>
            </a:r>
            <a:r>
              <a:rPr lang="en-US" sz="2200" dirty="0" smtClean="0">
                <a:latin typeface="Cambria Math"/>
                <a:ea typeface="Cambria Math"/>
              </a:rPr>
              <a:t>−</a:t>
            </a:r>
            <a:r>
              <a:rPr lang="en-US" sz="2200" dirty="0" smtClean="0">
                <a:latin typeface="Cambria Math" pitchFamily="18" charset="0"/>
                <a:ea typeface="Cambria Math" pitchFamily="18" charset="0"/>
              </a:rPr>
              <a:t> 9</a:t>
            </a:r>
            <a:r>
              <a:rPr lang="en-US" sz="2200" dirty="0" smtClean="0">
                <a:latin typeface="Cambria Math"/>
                <a:ea typeface="Cambria Math"/>
              </a:rPr>
              <a:t> ∙</a:t>
            </a:r>
            <a:r>
              <a:rPr lang="en-US" sz="2200" dirty="0" smtClean="0">
                <a:latin typeface="Cambria Math" pitchFamily="18" charset="0"/>
                <a:ea typeface="Cambria Math" pitchFamily="18" charset="0"/>
              </a:rPr>
              <a:t>23</a:t>
            </a:r>
          </a:p>
          <a:p>
            <a:pPr marL="0" lvl="1"/>
            <a:r>
              <a:rPr lang="en-US" sz="2200" dirty="0" smtClean="0">
                <a:latin typeface="Cambria Math" pitchFamily="18" charset="0"/>
                <a:ea typeface="Cambria Math" pitchFamily="18" charset="0"/>
              </a:rPr>
              <a:t>1 = 8</a:t>
            </a:r>
            <a:r>
              <a:rPr lang="en-US" sz="2200" dirty="0" smtClean="0">
                <a:latin typeface="Cambria Math"/>
                <a:ea typeface="Cambria Math"/>
              </a:rPr>
              <a:t>∙</a:t>
            </a:r>
            <a:r>
              <a:rPr lang="en-US" sz="2200" dirty="0" smtClean="0">
                <a:latin typeface="Cambria Math" pitchFamily="18" charset="0"/>
                <a:ea typeface="Cambria Math" pitchFamily="18" charset="0"/>
              </a:rPr>
              <a:t>26 </a:t>
            </a:r>
            <a:r>
              <a:rPr lang="en-US" sz="2200" dirty="0" smtClean="0">
                <a:latin typeface="Cambria Math"/>
                <a:ea typeface="Cambria Math"/>
              </a:rPr>
              <a:t>−</a:t>
            </a:r>
            <a:r>
              <a:rPr lang="en-US" sz="2200" dirty="0" smtClean="0">
                <a:latin typeface="Cambria Math" pitchFamily="18" charset="0"/>
                <a:ea typeface="Cambria Math" pitchFamily="18" charset="0"/>
              </a:rPr>
              <a:t> 9</a:t>
            </a:r>
            <a:r>
              <a:rPr lang="en-US" sz="2200" dirty="0" smtClean="0">
                <a:latin typeface="Cambria Math"/>
                <a:ea typeface="Cambria Math"/>
              </a:rPr>
              <a:t> ∙</a:t>
            </a:r>
            <a:r>
              <a:rPr lang="en-US" sz="2200" dirty="0" smtClean="0">
                <a:latin typeface="Cambria Math" pitchFamily="18" charset="0"/>
                <a:ea typeface="Cambria Math" pitchFamily="18" charset="0"/>
              </a:rPr>
              <a:t>(75</a:t>
            </a:r>
            <a:r>
              <a:rPr lang="en-US" sz="2200" dirty="0" smtClean="0">
                <a:ea typeface="Cambria Math" pitchFamily="18" charset="0"/>
              </a:rPr>
              <a:t> </a:t>
            </a:r>
            <a:r>
              <a:rPr lang="en-US" sz="2200" dirty="0" smtClean="0">
                <a:latin typeface="Cambria Math"/>
                <a:ea typeface="Cambria Math"/>
              </a:rPr>
              <a:t>−</a:t>
            </a:r>
            <a:r>
              <a:rPr lang="en-US" sz="2200" dirty="0" smtClean="0">
                <a:ea typeface="Cambria Math" pitchFamily="18" charset="0"/>
              </a:rPr>
              <a:t> </a:t>
            </a:r>
            <a:r>
              <a:rPr lang="en-US" sz="2200" dirty="0" smtClean="0">
                <a:latin typeface="Cambria Math" pitchFamily="18" charset="0"/>
                <a:ea typeface="Cambria Math" pitchFamily="18" charset="0"/>
              </a:rPr>
              <a:t>2</a:t>
            </a:r>
            <a:r>
              <a:rPr lang="en-US" sz="2200" dirty="0" smtClean="0">
                <a:latin typeface="Cambria Math"/>
                <a:ea typeface="Cambria Math"/>
              </a:rPr>
              <a:t>∙</a:t>
            </a:r>
            <a:r>
              <a:rPr lang="en-US" sz="2200" dirty="0" smtClean="0">
                <a:latin typeface="Cambria Math" pitchFamily="18" charset="0"/>
                <a:ea typeface="Cambria Math" pitchFamily="18" charset="0"/>
              </a:rPr>
              <a:t>26</a:t>
            </a:r>
            <a:r>
              <a:rPr lang="en-US" sz="2200" dirty="0" smtClean="0">
                <a:ea typeface="Cambria Math" pitchFamily="18" charset="0"/>
              </a:rPr>
              <a:t> </a:t>
            </a:r>
            <a:r>
              <a:rPr lang="en-US" sz="2200" dirty="0" smtClean="0">
                <a:latin typeface="Cambria Math" pitchFamily="18" charset="0"/>
                <a:ea typeface="Cambria Math" pitchFamily="18" charset="0"/>
              </a:rPr>
              <a:t>)= 26</a:t>
            </a:r>
            <a:r>
              <a:rPr lang="en-US" sz="2200" dirty="0" smtClean="0">
                <a:latin typeface="Cambria Math"/>
                <a:ea typeface="Cambria Math"/>
              </a:rPr>
              <a:t>∙</a:t>
            </a:r>
            <a:r>
              <a:rPr lang="en-US" sz="2200" dirty="0" smtClean="0">
                <a:latin typeface="Cambria Math" pitchFamily="18" charset="0"/>
                <a:ea typeface="Cambria Math" pitchFamily="18" charset="0"/>
              </a:rPr>
              <a:t>26</a:t>
            </a:r>
            <a:r>
              <a:rPr lang="en-US" sz="2200" dirty="0" smtClean="0">
                <a:latin typeface="Cambria Math"/>
                <a:ea typeface="Cambria Math"/>
              </a:rPr>
              <a:t> −</a:t>
            </a:r>
            <a:r>
              <a:rPr lang="en-US" sz="2200" dirty="0" smtClean="0">
                <a:latin typeface="Cambria Math" pitchFamily="18" charset="0"/>
                <a:ea typeface="Cambria Math" pitchFamily="18" charset="0"/>
              </a:rPr>
              <a:t> 9</a:t>
            </a:r>
            <a:r>
              <a:rPr lang="en-US" sz="2200" dirty="0" smtClean="0">
                <a:latin typeface="Cambria Math"/>
                <a:ea typeface="Cambria Math"/>
              </a:rPr>
              <a:t> ∙</a:t>
            </a:r>
            <a:r>
              <a:rPr lang="en-US" sz="2200" dirty="0" smtClean="0">
                <a:latin typeface="Cambria Math" pitchFamily="18" charset="0"/>
                <a:ea typeface="Cambria Math" pitchFamily="18" charset="0"/>
              </a:rPr>
              <a:t>75</a:t>
            </a:r>
          </a:p>
          <a:p>
            <a:pPr marL="0" lvl="1"/>
            <a:r>
              <a:rPr lang="en-US" sz="2200" dirty="0" smtClean="0">
                <a:latin typeface="Cambria Math" pitchFamily="18" charset="0"/>
                <a:ea typeface="Cambria Math" pitchFamily="18" charset="0"/>
              </a:rPr>
              <a:t>1 = 26</a:t>
            </a:r>
            <a:r>
              <a:rPr lang="en-US" sz="2200" dirty="0" smtClean="0">
                <a:latin typeface="Cambria Math"/>
                <a:ea typeface="Cambria Math"/>
              </a:rPr>
              <a:t>∙</a:t>
            </a:r>
            <a:r>
              <a:rPr lang="en-US" sz="2200" dirty="0" smtClean="0">
                <a:latin typeface="Cambria Math" pitchFamily="18" charset="0"/>
                <a:ea typeface="Cambria Math" pitchFamily="18" charset="0"/>
              </a:rPr>
              <a:t>(101</a:t>
            </a:r>
            <a:r>
              <a:rPr lang="en-US" sz="2200" dirty="0" smtClean="0">
                <a:ea typeface="Cambria Math" pitchFamily="18" charset="0"/>
              </a:rPr>
              <a:t> </a:t>
            </a:r>
            <a:r>
              <a:rPr lang="en-US" sz="2200" dirty="0" smtClean="0">
                <a:latin typeface="Cambria Math"/>
                <a:ea typeface="Cambria Math"/>
              </a:rPr>
              <a:t>−</a:t>
            </a:r>
            <a:r>
              <a:rPr lang="en-US" sz="2200" dirty="0" smtClean="0">
                <a:ea typeface="Cambria Math" pitchFamily="18" charset="0"/>
              </a:rPr>
              <a:t> </a:t>
            </a:r>
            <a:r>
              <a:rPr lang="en-US" sz="2200" dirty="0" smtClean="0">
                <a:latin typeface="Cambria Math" pitchFamily="18" charset="0"/>
                <a:ea typeface="Cambria Math" pitchFamily="18" charset="0"/>
              </a:rPr>
              <a:t>1</a:t>
            </a:r>
            <a:r>
              <a:rPr lang="en-US" sz="2200" dirty="0" smtClean="0">
                <a:latin typeface="Cambria Math"/>
                <a:ea typeface="Cambria Math"/>
              </a:rPr>
              <a:t>∙</a:t>
            </a:r>
            <a:r>
              <a:rPr lang="en-US" sz="2200" dirty="0" smtClean="0">
                <a:latin typeface="Cambria Math" pitchFamily="18" charset="0"/>
                <a:ea typeface="Cambria Math" pitchFamily="18" charset="0"/>
              </a:rPr>
              <a:t>75)</a:t>
            </a:r>
            <a:r>
              <a:rPr lang="en-US" sz="2200" dirty="0" smtClean="0">
                <a:latin typeface="Cambria Math"/>
                <a:ea typeface="Cambria Math"/>
              </a:rPr>
              <a:t> −</a:t>
            </a:r>
            <a:r>
              <a:rPr lang="en-US" sz="2200" dirty="0" smtClean="0">
                <a:latin typeface="Cambria Math" pitchFamily="18" charset="0"/>
                <a:ea typeface="Cambria Math" pitchFamily="18" charset="0"/>
              </a:rPr>
              <a:t> 9</a:t>
            </a:r>
            <a:r>
              <a:rPr lang="en-US" sz="2200" dirty="0" smtClean="0">
                <a:latin typeface="Cambria Math"/>
                <a:ea typeface="Cambria Math"/>
              </a:rPr>
              <a:t> ∙</a:t>
            </a:r>
            <a:r>
              <a:rPr lang="en-US" sz="2200" dirty="0" smtClean="0">
                <a:latin typeface="Cambria Math" pitchFamily="18" charset="0"/>
                <a:ea typeface="Cambria Math" pitchFamily="18" charset="0"/>
              </a:rPr>
              <a:t>75 </a:t>
            </a:r>
          </a:p>
          <a:p>
            <a:pPr marL="0" lvl="1"/>
            <a:r>
              <a:rPr lang="en-US" sz="2200" dirty="0" smtClean="0">
                <a:latin typeface="Cambria Math" pitchFamily="18" charset="0"/>
                <a:ea typeface="Cambria Math" pitchFamily="18" charset="0"/>
              </a:rPr>
              <a:t>           = 26</a:t>
            </a:r>
            <a:r>
              <a:rPr lang="en-US" sz="2200" dirty="0" smtClean="0">
                <a:latin typeface="Cambria Math"/>
                <a:ea typeface="Cambria Math"/>
              </a:rPr>
              <a:t>∙</a:t>
            </a:r>
            <a:r>
              <a:rPr lang="en-US" sz="2200" dirty="0" smtClean="0">
                <a:latin typeface="Cambria Math" pitchFamily="18" charset="0"/>
                <a:ea typeface="Cambria Math" pitchFamily="18" charset="0"/>
              </a:rPr>
              <a:t>101</a:t>
            </a:r>
            <a:r>
              <a:rPr lang="en-US" sz="2200" dirty="0" smtClean="0">
                <a:latin typeface="Cambria Math"/>
                <a:ea typeface="Cambria Math"/>
              </a:rPr>
              <a:t> −</a:t>
            </a:r>
            <a:r>
              <a:rPr lang="en-US" sz="2200" dirty="0" smtClean="0">
                <a:latin typeface="Cambria Math" pitchFamily="18" charset="0"/>
                <a:ea typeface="Cambria Math" pitchFamily="18" charset="0"/>
              </a:rPr>
              <a:t> 35</a:t>
            </a:r>
            <a:r>
              <a:rPr lang="en-US" sz="2200" dirty="0" smtClean="0">
                <a:latin typeface="Cambria Math"/>
                <a:ea typeface="Cambria Math"/>
              </a:rPr>
              <a:t> ∙</a:t>
            </a:r>
            <a:r>
              <a:rPr lang="en-US" sz="2200" dirty="0" smtClean="0">
                <a:latin typeface="Cambria Math" pitchFamily="18" charset="0"/>
                <a:ea typeface="Cambria Math" pitchFamily="18" charset="0"/>
              </a:rPr>
              <a:t>75</a:t>
            </a:r>
          </a:p>
          <a:p>
            <a:pPr marL="0" lvl="1"/>
            <a:r>
              <a:rPr lang="en-US" sz="2200" dirty="0" smtClean="0">
                <a:latin typeface="Cambria Math" pitchFamily="18" charset="0"/>
                <a:ea typeface="Cambria Math" pitchFamily="18" charset="0"/>
              </a:rPr>
              <a:t>1 = 26</a:t>
            </a:r>
            <a:r>
              <a:rPr lang="en-US" sz="2200" dirty="0" smtClean="0">
                <a:latin typeface="Cambria Math"/>
                <a:ea typeface="Cambria Math"/>
              </a:rPr>
              <a:t>∙</a:t>
            </a:r>
            <a:r>
              <a:rPr lang="en-US" sz="2200" dirty="0" smtClean="0">
                <a:latin typeface="Cambria Math" pitchFamily="18" charset="0"/>
                <a:ea typeface="Cambria Math" pitchFamily="18" charset="0"/>
              </a:rPr>
              <a:t>101</a:t>
            </a:r>
            <a:r>
              <a:rPr lang="en-US" sz="2200" dirty="0" smtClean="0">
                <a:latin typeface="Cambria Math"/>
                <a:ea typeface="Cambria Math"/>
              </a:rPr>
              <a:t> −</a:t>
            </a:r>
            <a:r>
              <a:rPr lang="en-US" sz="2200" dirty="0" smtClean="0">
                <a:latin typeface="Cambria Math" pitchFamily="18" charset="0"/>
                <a:ea typeface="Cambria Math" pitchFamily="18" charset="0"/>
              </a:rPr>
              <a:t> 35</a:t>
            </a:r>
            <a:r>
              <a:rPr lang="en-US" sz="2200" dirty="0" smtClean="0">
                <a:latin typeface="Cambria Math"/>
                <a:ea typeface="Cambria Math"/>
              </a:rPr>
              <a:t> ∙</a:t>
            </a:r>
            <a:r>
              <a:rPr lang="en-US" sz="2200" dirty="0" smtClean="0">
                <a:latin typeface="Cambria Math" pitchFamily="18" charset="0"/>
                <a:ea typeface="Cambria Math" pitchFamily="18" charset="0"/>
              </a:rPr>
              <a:t>(42620</a:t>
            </a:r>
            <a:r>
              <a:rPr lang="en-US" sz="2200" dirty="0" smtClean="0">
                <a:ea typeface="Cambria Math" pitchFamily="18" charset="0"/>
              </a:rPr>
              <a:t> </a:t>
            </a:r>
            <a:r>
              <a:rPr lang="en-US" sz="2200" dirty="0" smtClean="0">
                <a:latin typeface="Cambria Math"/>
                <a:ea typeface="Cambria Math"/>
              </a:rPr>
              <a:t>−</a:t>
            </a:r>
            <a:r>
              <a:rPr lang="en-US" sz="2200" dirty="0" smtClean="0">
                <a:ea typeface="Cambria Math" pitchFamily="18" charset="0"/>
              </a:rPr>
              <a:t> </a:t>
            </a:r>
            <a:r>
              <a:rPr lang="en-US" sz="2200" dirty="0" smtClean="0">
                <a:latin typeface="Cambria Math" pitchFamily="18" charset="0"/>
                <a:ea typeface="Cambria Math" pitchFamily="18" charset="0"/>
              </a:rPr>
              <a:t>45</a:t>
            </a:r>
            <a:r>
              <a:rPr lang="en-US" sz="2200" dirty="0" smtClean="0">
                <a:latin typeface="Cambria Math"/>
                <a:ea typeface="Cambria Math"/>
              </a:rPr>
              <a:t>∙</a:t>
            </a:r>
            <a:r>
              <a:rPr lang="en-US" sz="2200" dirty="0" smtClean="0">
                <a:latin typeface="Cambria Math" pitchFamily="18" charset="0"/>
                <a:ea typeface="Cambria Math" pitchFamily="18" charset="0"/>
              </a:rPr>
              <a:t>101) </a:t>
            </a:r>
          </a:p>
          <a:p>
            <a:pPr marL="0" lvl="1"/>
            <a:r>
              <a:rPr lang="en-US" sz="2200" dirty="0" smtClean="0">
                <a:latin typeface="Cambria Math" pitchFamily="18" charset="0"/>
                <a:ea typeface="Cambria Math" pitchFamily="18" charset="0"/>
              </a:rPr>
              <a:t>       = </a:t>
            </a:r>
            <a:r>
              <a:rPr lang="en-US" sz="2200" dirty="0" smtClean="0">
                <a:latin typeface="Cambria Math"/>
                <a:ea typeface="Cambria Math"/>
              </a:rPr>
              <a:t>−</a:t>
            </a:r>
            <a:r>
              <a:rPr lang="en-US" sz="2200" dirty="0" smtClean="0">
                <a:latin typeface="Cambria Math" pitchFamily="18" charset="0"/>
                <a:ea typeface="Cambria Math" pitchFamily="18" charset="0"/>
              </a:rPr>
              <a:t> 35</a:t>
            </a:r>
            <a:r>
              <a:rPr lang="en-US" sz="2200" dirty="0" smtClean="0">
                <a:latin typeface="Cambria Math"/>
                <a:ea typeface="Cambria Math"/>
              </a:rPr>
              <a:t> ∙</a:t>
            </a:r>
            <a:r>
              <a:rPr lang="en-US" sz="2200" dirty="0" smtClean="0">
                <a:latin typeface="Cambria Math" pitchFamily="18" charset="0"/>
                <a:ea typeface="Cambria Math" pitchFamily="18" charset="0"/>
              </a:rPr>
              <a:t>42620</a:t>
            </a:r>
            <a:r>
              <a:rPr lang="en-US" sz="2200" dirty="0" smtClean="0">
                <a:ea typeface="Cambria Math" pitchFamily="18" charset="0"/>
              </a:rPr>
              <a:t> </a:t>
            </a:r>
            <a:r>
              <a:rPr lang="en-US" sz="2200" dirty="0" smtClean="0">
                <a:latin typeface="Cambria Math"/>
                <a:ea typeface="Cambria Math"/>
              </a:rPr>
              <a:t>+</a:t>
            </a:r>
            <a:r>
              <a:rPr lang="en-US" sz="2200" dirty="0" smtClean="0">
                <a:ea typeface="Cambria Math" pitchFamily="18" charset="0"/>
              </a:rPr>
              <a:t> </a:t>
            </a:r>
            <a:r>
              <a:rPr lang="en-US" sz="2200" dirty="0" smtClean="0">
                <a:latin typeface="Cambria Math" pitchFamily="18" charset="0"/>
                <a:ea typeface="Cambria Math" pitchFamily="18" charset="0"/>
              </a:rPr>
              <a:t>1601</a:t>
            </a:r>
            <a:r>
              <a:rPr lang="en-US" sz="2200" dirty="0" smtClean="0">
                <a:latin typeface="Cambria Math"/>
                <a:ea typeface="Cambria Math"/>
              </a:rPr>
              <a:t>∙</a:t>
            </a:r>
            <a:r>
              <a:rPr lang="en-US" sz="2200" dirty="0" smtClean="0">
                <a:latin typeface="Cambria Math" pitchFamily="18" charset="0"/>
                <a:ea typeface="Cambria Math" pitchFamily="18" charset="0"/>
              </a:rPr>
              <a:t>101</a:t>
            </a:r>
          </a:p>
        </p:txBody>
      </p:sp>
      <p:sp>
        <p:nvSpPr>
          <p:cNvPr id="7" name="TextBox 6"/>
          <p:cNvSpPr txBox="1"/>
          <p:nvPr/>
        </p:nvSpPr>
        <p:spPr>
          <a:xfrm>
            <a:off x="4343400" y="2895600"/>
            <a:ext cx="3886200" cy="369332"/>
          </a:xfrm>
          <a:prstGeom prst="rect">
            <a:avLst/>
          </a:prstGeom>
          <a:noFill/>
        </p:spPr>
        <p:txBody>
          <a:bodyPr wrap="square" rtlCol="0">
            <a:spAutoFit/>
          </a:bodyPr>
          <a:lstStyle/>
          <a:p>
            <a:r>
              <a:rPr lang="en-US" dirty="0" smtClean="0"/>
              <a:t>Working Backwards:</a:t>
            </a:r>
            <a:endParaRPr lang="en-US" dirty="0"/>
          </a:p>
        </p:txBody>
      </p:sp>
      <p:sp>
        <p:nvSpPr>
          <p:cNvPr id="8" name="TextBox 7"/>
          <p:cNvSpPr txBox="1"/>
          <p:nvPr/>
        </p:nvSpPr>
        <p:spPr>
          <a:xfrm>
            <a:off x="2743200" y="6019800"/>
            <a:ext cx="3886200" cy="369332"/>
          </a:xfrm>
          <a:prstGeom prst="rect">
            <a:avLst/>
          </a:prstGeom>
          <a:noFill/>
          <a:ln>
            <a:solidFill>
              <a:schemeClr val="accent1"/>
            </a:solidFill>
          </a:ln>
        </p:spPr>
        <p:txBody>
          <a:bodyPr wrap="square" rtlCol="0">
            <a:spAutoFit/>
          </a:bodyPr>
          <a:lstStyle/>
          <a:p>
            <a:r>
              <a:rPr lang="en-US" dirty="0" err="1" smtClean="0"/>
              <a:t>B</a:t>
            </a:r>
            <a:r>
              <a:rPr lang="en-US" dirty="0" err="1" smtClean="0">
                <a:latin typeface="Cambria Math"/>
                <a:ea typeface="Cambria Math"/>
              </a:rPr>
              <a:t>é</a:t>
            </a:r>
            <a:r>
              <a:rPr lang="en-US" dirty="0" err="1" smtClean="0"/>
              <a:t>zout</a:t>
            </a:r>
            <a:r>
              <a:rPr lang="en-US" dirty="0" smtClean="0"/>
              <a:t> coefficients :</a:t>
            </a:r>
            <a:r>
              <a:rPr lang="en-US" dirty="0" smtClean="0">
                <a:latin typeface="Cambria Math"/>
                <a:ea typeface="Cambria Math"/>
              </a:rPr>
              <a:t> −</a:t>
            </a:r>
            <a:r>
              <a:rPr lang="en-US" dirty="0" smtClean="0">
                <a:latin typeface="Cambria Math" pitchFamily="18" charset="0"/>
                <a:ea typeface="Cambria Math" pitchFamily="18" charset="0"/>
              </a:rPr>
              <a:t> 35</a:t>
            </a:r>
            <a:r>
              <a:rPr lang="en-US" dirty="0" smtClean="0">
                <a:latin typeface="Cambria Math"/>
                <a:ea typeface="Cambria Math"/>
              </a:rPr>
              <a:t> </a:t>
            </a:r>
            <a:r>
              <a:rPr lang="en-US" dirty="0" smtClean="0"/>
              <a:t>and</a:t>
            </a:r>
            <a:r>
              <a:rPr lang="en-US" dirty="0" smtClean="0">
                <a:latin typeface="Cambria Math"/>
                <a:ea typeface="Cambria Math"/>
              </a:rPr>
              <a:t> </a:t>
            </a:r>
            <a:r>
              <a:rPr lang="en-US" dirty="0" smtClean="0">
                <a:ea typeface="Cambria Math" pitchFamily="18" charset="0"/>
              </a:rPr>
              <a:t> </a:t>
            </a:r>
            <a:r>
              <a:rPr lang="en-US" dirty="0" smtClean="0">
                <a:latin typeface="Cambria Math" pitchFamily="18" charset="0"/>
                <a:ea typeface="Cambria Math" pitchFamily="18" charset="0"/>
              </a:rPr>
              <a:t>1601</a:t>
            </a:r>
            <a:r>
              <a:rPr lang="en-US" dirty="0" smtClean="0"/>
              <a:t>  </a:t>
            </a:r>
            <a:endParaRPr lang="en-US" dirty="0"/>
          </a:p>
        </p:txBody>
      </p:sp>
      <p:sp>
        <p:nvSpPr>
          <p:cNvPr id="9" name="TextBox 8"/>
          <p:cNvSpPr txBox="1"/>
          <p:nvPr/>
        </p:nvSpPr>
        <p:spPr>
          <a:xfrm>
            <a:off x="6705600" y="5943600"/>
            <a:ext cx="2286000" cy="646331"/>
          </a:xfrm>
          <a:prstGeom prst="rect">
            <a:avLst/>
          </a:prstGeom>
          <a:noFill/>
          <a:ln>
            <a:solidFill>
              <a:schemeClr val="accent1"/>
            </a:solidFill>
          </a:ln>
        </p:spPr>
        <p:txBody>
          <a:bodyPr wrap="square" rtlCol="0">
            <a:spAutoFit/>
          </a:bodyPr>
          <a:lstStyle/>
          <a:p>
            <a:r>
              <a:rPr lang="en-US" dirty="0" smtClean="0">
                <a:latin typeface="Cambria Math" pitchFamily="18" charset="0"/>
                <a:ea typeface="Cambria Math" pitchFamily="18" charset="0"/>
              </a:rPr>
              <a:t>1601 is an inverse of 101 modulo 42620</a:t>
            </a:r>
            <a:endParaRPr lang="en-US" dirty="0"/>
          </a:p>
        </p:txBody>
      </p:sp>
      <p:cxnSp>
        <p:nvCxnSpPr>
          <p:cNvPr id="11" name="Straight Arrow Connector 10"/>
          <p:cNvCxnSpPr/>
          <p:nvPr/>
        </p:nvCxnSpPr>
        <p:spPr>
          <a:xfrm rot="5400000" flipH="1" flipV="1">
            <a:off x="2019300" y="3619500"/>
            <a:ext cx="1676400" cy="1447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a:bodyPr>
          <a:lstStyle/>
          <a:p>
            <a:r>
              <a:rPr lang="en-US" sz="4000" dirty="0" smtClean="0"/>
              <a:t>Using Inverses to Solve </a:t>
            </a:r>
            <a:r>
              <a:rPr lang="en-US" sz="4000" dirty="0" err="1" smtClean="0"/>
              <a:t>Congruences</a:t>
            </a:r>
            <a:endParaRPr lang="en-US" sz="4000" dirty="0"/>
          </a:p>
        </p:txBody>
      </p:sp>
      <p:sp>
        <p:nvSpPr>
          <p:cNvPr id="3" name="Content Placeholder 2"/>
          <p:cNvSpPr>
            <a:spLocks noGrp="1"/>
          </p:cNvSpPr>
          <p:nvPr>
            <p:ph idx="1"/>
          </p:nvPr>
        </p:nvSpPr>
        <p:spPr>
          <a:xfrm>
            <a:off x="457200" y="1752600"/>
            <a:ext cx="8229600" cy="4389120"/>
          </a:xfrm>
        </p:spPr>
        <p:txBody>
          <a:bodyPr>
            <a:noAutofit/>
          </a:bodyPr>
          <a:lstStyle/>
          <a:p>
            <a:r>
              <a:rPr lang="en-US" sz="2000" dirty="0" smtClean="0"/>
              <a:t>We can solve the congruence   </a:t>
            </a:r>
            <a:r>
              <a:rPr lang="en-US" sz="2000" i="1" dirty="0" smtClean="0"/>
              <a:t>ax</a:t>
            </a:r>
            <a:r>
              <a:rPr lang="en-US" sz="2000" dirty="0" smtClean="0">
                <a:latin typeface="Cambria Math"/>
                <a:ea typeface="Cambria Math"/>
              </a:rPr>
              <a:t>≡</a:t>
            </a:r>
            <a:r>
              <a:rPr lang="en-US" sz="2000" dirty="0" smtClean="0"/>
              <a:t> </a:t>
            </a:r>
            <a:r>
              <a:rPr lang="en-US" sz="2000" i="1" dirty="0" smtClean="0"/>
              <a:t>b</a:t>
            </a:r>
            <a:r>
              <a:rPr lang="en-US" sz="2000" dirty="0" smtClean="0"/>
              <a:t>( mod </a:t>
            </a:r>
            <a:r>
              <a:rPr lang="en-US" sz="2000" i="1" dirty="0" smtClean="0"/>
              <a:t>m</a:t>
            </a:r>
            <a:r>
              <a:rPr lang="en-US" sz="2000" dirty="0" smtClean="0"/>
              <a:t>) by multiplying both sides by </a:t>
            </a:r>
            <a:r>
              <a:rPr lang="en-US" sz="2000" i="1" dirty="0" smtClean="0"/>
              <a:t>ā.</a:t>
            </a:r>
          </a:p>
          <a:p>
            <a:pPr>
              <a:buNone/>
            </a:pPr>
            <a:r>
              <a:rPr lang="en-US" sz="2000" b="1" dirty="0" smtClean="0"/>
              <a:t>     Example</a:t>
            </a:r>
            <a:r>
              <a:rPr lang="en-US" sz="2000" dirty="0" smtClean="0"/>
              <a:t>:  What are the solutions of the  congruence </a:t>
            </a:r>
            <a:r>
              <a:rPr lang="en-US" sz="2000" dirty="0" smtClean="0">
                <a:latin typeface="Cambria Math" pitchFamily="18" charset="0"/>
                <a:ea typeface="Cambria Math" pitchFamily="18" charset="0"/>
              </a:rPr>
              <a:t>3</a:t>
            </a:r>
            <a:r>
              <a:rPr lang="en-US" sz="2000" i="1" dirty="0" smtClean="0"/>
              <a:t>x</a:t>
            </a:r>
            <a:r>
              <a:rPr lang="en-US" sz="2000" dirty="0" smtClean="0">
                <a:latin typeface="Cambria Math"/>
                <a:ea typeface="Cambria Math"/>
              </a:rPr>
              <a:t>≡</a:t>
            </a:r>
            <a:r>
              <a:rPr lang="en-US" sz="2000" dirty="0" smtClean="0"/>
              <a:t> </a:t>
            </a:r>
            <a:r>
              <a:rPr lang="en-US" sz="2000" dirty="0" smtClean="0">
                <a:latin typeface="Cambria Math" pitchFamily="18" charset="0"/>
                <a:ea typeface="Cambria Math" pitchFamily="18" charset="0"/>
              </a:rPr>
              <a:t>4</a:t>
            </a:r>
            <a:r>
              <a:rPr lang="en-US" sz="2000" dirty="0" smtClean="0"/>
              <a:t>( mod </a:t>
            </a:r>
            <a:r>
              <a:rPr lang="en-US" sz="2000" dirty="0" smtClean="0">
                <a:latin typeface="Cambria Math" pitchFamily="18" charset="0"/>
                <a:ea typeface="Cambria Math" pitchFamily="18" charset="0"/>
              </a:rPr>
              <a:t>7</a:t>
            </a:r>
            <a:r>
              <a:rPr lang="en-US" sz="2000" dirty="0" smtClean="0"/>
              <a:t>). </a:t>
            </a:r>
          </a:p>
          <a:p>
            <a:pPr>
              <a:buNone/>
            </a:pPr>
            <a:r>
              <a:rPr lang="en-US" sz="2000" dirty="0" smtClean="0"/>
              <a:t>     </a:t>
            </a:r>
            <a:r>
              <a:rPr lang="en-US" sz="2000" b="1" dirty="0" smtClean="0"/>
              <a:t>Solution</a:t>
            </a:r>
            <a:r>
              <a:rPr lang="en-US" sz="2000" dirty="0" smtClean="0"/>
              <a:t>:  We found that </a:t>
            </a:r>
            <a:r>
              <a:rPr lang="en-US" sz="2000" dirty="0" smtClean="0">
                <a:latin typeface="Cambria Math"/>
                <a:ea typeface="Cambria Math"/>
              </a:rPr>
              <a:t>−</a:t>
            </a:r>
            <a:r>
              <a:rPr lang="en-US" sz="2000" dirty="0" smtClean="0">
                <a:latin typeface="Cambria Math" pitchFamily="18" charset="0"/>
                <a:ea typeface="Cambria Math" pitchFamily="18" charset="0"/>
              </a:rPr>
              <a:t>2 </a:t>
            </a:r>
            <a:r>
              <a:rPr lang="en-US" sz="2000" dirty="0" smtClean="0">
                <a:ea typeface="Cambria Math" pitchFamily="18" charset="0"/>
              </a:rPr>
              <a:t>is an inverse of </a:t>
            </a:r>
            <a:r>
              <a:rPr lang="en-US" sz="2000" dirty="0" smtClean="0">
                <a:latin typeface="Cambria Math" pitchFamily="18" charset="0"/>
                <a:ea typeface="Cambria Math" pitchFamily="18" charset="0"/>
              </a:rPr>
              <a:t>3 </a:t>
            </a:r>
            <a:r>
              <a:rPr lang="en-US" sz="2000" dirty="0" smtClean="0">
                <a:ea typeface="Cambria Math" pitchFamily="18" charset="0"/>
              </a:rPr>
              <a:t>modulo </a:t>
            </a:r>
            <a:r>
              <a:rPr lang="en-US" sz="2000" dirty="0" smtClean="0">
                <a:latin typeface="Cambria Math" pitchFamily="18" charset="0"/>
                <a:ea typeface="Cambria Math" pitchFamily="18" charset="0"/>
              </a:rPr>
              <a:t>7 </a:t>
            </a:r>
            <a:r>
              <a:rPr lang="en-US" sz="2000" dirty="0" smtClean="0">
                <a:ea typeface="Cambria Math" pitchFamily="18" charset="0"/>
              </a:rPr>
              <a:t>(two slides back). We multiply both sides of the congruence by </a:t>
            </a:r>
            <a:r>
              <a:rPr lang="en-US" sz="2000" dirty="0" smtClean="0">
                <a:latin typeface="Cambria Math"/>
                <a:ea typeface="Cambria Math"/>
              </a:rPr>
              <a:t>−</a:t>
            </a:r>
            <a:r>
              <a:rPr lang="en-US" sz="2000" dirty="0" smtClean="0">
                <a:latin typeface="Cambria Math" pitchFamily="18" charset="0"/>
                <a:ea typeface="Cambria Math" pitchFamily="18" charset="0"/>
              </a:rPr>
              <a:t>2 </a:t>
            </a:r>
            <a:r>
              <a:rPr lang="en-US" sz="2000" dirty="0" smtClean="0">
                <a:ea typeface="Cambria Math" pitchFamily="18" charset="0"/>
              </a:rPr>
              <a:t>giving</a:t>
            </a:r>
            <a:r>
              <a:rPr lang="en-US" sz="2000" dirty="0" smtClean="0">
                <a:latin typeface="Cambria Math" pitchFamily="18" charset="0"/>
                <a:ea typeface="Cambria Math" pitchFamily="18" charset="0"/>
              </a:rPr>
              <a:t> </a:t>
            </a:r>
          </a:p>
          <a:p>
            <a:pPr>
              <a:buNone/>
            </a:pPr>
            <a:r>
              <a:rPr lang="en-US" sz="2000" dirty="0" smtClean="0">
                <a:latin typeface="Cambria Math" pitchFamily="18" charset="0"/>
                <a:ea typeface="Cambria Math" pitchFamily="18" charset="0"/>
              </a:rPr>
              <a:t>                </a:t>
            </a:r>
            <a:r>
              <a:rPr lang="en-US" sz="2000" dirty="0" smtClean="0">
                <a:latin typeface="Cambria Math"/>
                <a:ea typeface="Cambria Math"/>
              </a:rPr>
              <a:t>−</a:t>
            </a:r>
            <a:r>
              <a:rPr lang="en-US" sz="2000" dirty="0" smtClean="0">
                <a:latin typeface="Cambria Math" pitchFamily="18" charset="0"/>
                <a:ea typeface="Cambria Math" pitchFamily="18" charset="0"/>
              </a:rPr>
              <a:t>2  </a:t>
            </a:r>
            <a:r>
              <a:rPr lang="en-US" sz="2000" dirty="0" smtClean="0">
                <a:latin typeface="Cambria Math"/>
                <a:ea typeface="Cambria Math"/>
              </a:rPr>
              <a:t>∙</a:t>
            </a:r>
            <a:r>
              <a:rPr lang="en-US" sz="2000" dirty="0" smtClean="0">
                <a:latin typeface="Cambria Math" pitchFamily="18" charset="0"/>
                <a:ea typeface="Cambria Math" pitchFamily="18" charset="0"/>
              </a:rPr>
              <a:t> 3</a:t>
            </a:r>
            <a:r>
              <a:rPr lang="en-US" sz="2000" i="1" dirty="0" smtClean="0"/>
              <a:t>x </a:t>
            </a:r>
            <a:r>
              <a:rPr lang="en-US" sz="2000" dirty="0" smtClean="0">
                <a:latin typeface="Cambria Math"/>
                <a:ea typeface="Cambria Math"/>
              </a:rPr>
              <a:t>≡</a:t>
            </a:r>
            <a:r>
              <a:rPr lang="en-US" sz="2000" dirty="0" smtClean="0"/>
              <a:t> </a:t>
            </a:r>
            <a:r>
              <a:rPr lang="en-US" sz="2000" dirty="0" smtClean="0">
                <a:latin typeface="Cambria Math"/>
                <a:ea typeface="Cambria Math"/>
              </a:rPr>
              <a:t>−</a:t>
            </a:r>
            <a:r>
              <a:rPr lang="en-US" sz="2000" dirty="0" smtClean="0">
                <a:latin typeface="Cambria Math" pitchFamily="18" charset="0"/>
                <a:ea typeface="Cambria Math" pitchFamily="18" charset="0"/>
              </a:rPr>
              <a:t>2 </a:t>
            </a:r>
            <a:r>
              <a:rPr lang="en-US" sz="2000" dirty="0" smtClean="0">
                <a:latin typeface="Cambria Math"/>
                <a:ea typeface="Cambria Math"/>
              </a:rPr>
              <a:t>∙ </a:t>
            </a:r>
            <a:r>
              <a:rPr lang="en-US" sz="2000" dirty="0" smtClean="0">
                <a:latin typeface="Cambria Math" pitchFamily="18" charset="0"/>
                <a:ea typeface="Cambria Math" pitchFamily="18" charset="0"/>
              </a:rPr>
              <a:t>4</a:t>
            </a:r>
            <a:r>
              <a:rPr lang="en-US" sz="2000" dirty="0" smtClean="0"/>
              <a:t>(mod </a:t>
            </a:r>
            <a:r>
              <a:rPr lang="en-US" sz="2000" dirty="0" smtClean="0">
                <a:latin typeface="Cambria Math" pitchFamily="18" charset="0"/>
                <a:ea typeface="Cambria Math" pitchFamily="18" charset="0"/>
              </a:rPr>
              <a:t>7</a:t>
            </a:r>
            <a:r>
              <a:rPr lang="en-US" sz="2000" dirty="0" smtClean="0"/>
              <a:t>).</a:t>
            </a:r>
          </a:p>
          <a:p>
            <a:pPr>
              <a:buNone/>
            </a:pPr>
            <a:r>
              <a:rPr lang="en-US" sz="2000" dirty="0" smtClean="0"/>
              <a:t>     Because  </a:t>
            </a:r>
            <a:r>
              <a:rPr lang="en-US" sz="2000" dirty="0" smtClean="0">
                <a:latin typeface="Cambria Math"/>
                <a:ea typeface="Cambria Math"/>
              </a:rPr>
              <a:t>−</a:t>
            </a:r>
            <a:r>
              <a:rPr lang="en-US" sz="2000" dirty="0" smtClean="0">
                <a:latin typeface="Cambria Math" pitchFamily="18" charset="0"/>
                <a:ea typeface="Cambria Math" pitchFamily="18" charset="0"/>
              </a:rPr>
              <a:t>6 </a:t>
            </a:r>
            <a:r>
              <a:rPr lang="en-US" sz="2000" dirty="0" smtClean="0">
                <a:latin typeface="Cambria Math"/>
                <a:ea typeface="Cambria Math"/>
              </a:rPr>
              <a:t>≡</a:t>
            </a:r>
            <a:r>
              <a:rPr lang="en-US" sz="2000" dirty="0" smtClean="0"/>
              <a:t> </a:t>
            </a:r>
            <a:r>
              <a:rPr lang="en-US" sz="2000" dirty="0" smtClean="0">
                <a:latin typeface="Cambria Math"/>
                <a:ea typeface="Cambria Math"/>
              </a:rPr>
              <a:t>1 </a:t>
            </a:r>
            <a:r>
              <a:rPr lang="en-US" sz="2000" dirty="0" smtClean="0"/>
              <a:t>(mod </a:t>
            </a:r>
            <a:r>
              <a:rPr lang="en-US" sz="2000" dirty="0" smtClean="0">
                <a:latin typeface="Cambria Math" pitchFamily="18" charset="0"/>
                <a:ea typeface="Cambria Math" pitchFamily="18" charset="0"/>
              </a:rPr>
              <a:t>7</a:t>
            </a:r>
            <a:r>
              <a:rPr lang="en-US" sz="2000" dirty="0" smtClean="0"/>
              <a:t>)  and </a:t>
            </a:r>
            <a:r>
              <a:rPr lang="en-US" sz="2000" dirty="0" smtClean="0">
                <a:latin typeface="Cambria Math"/>
                <a:ea typeface="Cambria Math"/>
              </a:rPr>
              <a:t>−</a:t>
            </a:r>
            <a:r>
              <a:rPr lang="en-US" sz="2000" dirty="0" smtClean="0">
                <a:latin typeface="Cambria Math" pitchFamily="18" charset="0"/>
                <a:ea typeface="Cambria Math" pitchFamily="18" charset="0"/>
              </a:rPr>
              <a:t>8 </a:t>
            </a:r>
            <a:r>
              <a:rPr lang="en-US" sz="2000" dirty="0" smtClean="0">
                <a:latin typeface="Cambria Math"/>
                <a:ea typeface="Cambria Math"/>
              </a:rPr>
              <a:t>≡</a:t>
            </a:r>
            <a:r>
              <a:rPr lang="en-US" sz="2000" dirty="0" smtClean="0"/>
              <a:t> </a:t>
            </a:r>
            <a:r>
              <a:rPr lang="en-US" sz="2000" dirty="0" smtClean="0">
                <a:latin typeface="Cambria Math"/>
                <a:ea typeface="Cambria Math"/>
              </a:rPr>
              <a:t>6 </a:t>
            </a:r>
            <a:r>
              <a:rPr lang="en-US" sz="2000" dirty="0" smtClean="0"/>
              <a:t>(mod </a:t>
            </a:r>
            <a:r>
              <a:rPr lang="en-US" sz="2000" dirty="0" smtClean="0">
                <a:latin typeface="Cambria Math" pitchFamily="18" charset="0"/>
                <a:ea typeface="Cambria Math" pitchFamily="18" charset="0"/>
              </a:rPr>
              <a:t>7</a:t>
            </a:r>
            <a:r>
              <a:rPr lang="en-US" sz="2000" dirty="0" smtClean="0"/>
              <a:t>), it follows that if </a:t>
            </a:r>
            <a:r>
              <a:rPr lang="en-US" sz="2000" i="1" dirty="0" smtClean="0"/>
              <a:t>x</a:t>
            </a:r>
            <a:r>
              <a:rPr lang="en-US" sz="2000" dirty="0" smtClean="0"/>
              <a:t> is a solution, then </a:t>
            </a:r>
            <a:r>
              <a:rPr lang="en-US" sz="2000" i="1" dirty="0" smtClean="0"/>
              <a:t>x</a:t>
            </a:r>
            <a:r>
              <a:rPr lang="en-US" sz="2000" dirty="0" smtClean="0">
                <a:latin typeface="Cambria Math"/>
                <a:ea typeface="Cambria Math"/>
              </a:rPr>
              <a:t> ≡</a:t>
            </a:r>
            <a:r>
              <a:rPr lang="en-US" sz="2000" dirty="0" smtClean="0"/>
              <a:t> </a:t>
            </a:r>
            <a:r>
              <a:rPr lang="en-US" sz="2000" dirty="0" smtClean="0">
                <a:latin typeface="Cambria Math"/>
                <a:ea typeface="Cambria Math"/>
              </a:rPr>
              <a:t> −</a:t>
            </a:r>
            <a:r>
              <a:rPr lang="en-US" sz="2000" dirty="0" smtClean="0">
                <a:latin typeface="Cambria Math" pitchFamily="18" charset="0"/>
                <a:ea typeface="Cambria Math" pitchFamily="18" charset="0"/>
              </a:rPr>
              <a:t>8</a:t>
            </a:r>
            <a:r>
              <a:rPr lang="en-US" sz="2000" dirty="0" smtClean="0">
                <a:latin typeface="Cambria Math"/>
                <a:ea typeface="Cambria Math"/>
              </a:rPr>
              <a:t> </a:t>
            </a:r>
            <a:r>
              <a:rPr lang="en-US" sz="2000" dirty="0" smtClean="0"/>
              <a:t> </a:t>
            </a:r>
            <a:r>
              <a:rPr lang="en-US" sz="2000" dirty="0" smtClean="0">
                <a:latin typeface="Cambria Math" pitchFamily="18" charset="0"/>
                <a:ea typeface="Cambria Math" pitchFamily="18" charset="0"/>
              </a:rPr>
              <a:t> </a:t>
            </a:r>
            <a:r>
              <a:rPr lang="en-US" sz="2000" dirty="0" smtClean="0">
                <a:latin typeface="Cambria Math"/>
                <a:ea typeface="Cambria Math"/>
              </a:rPr>
              <a:t>≡</a:t>
            </a:r>
            <a:r>
              <a:rPr lang="en-US" sz="2000" dirty="0" smtClean="0"/>
              <a:t> </a:t>
            </a:r>
            <a:r>
              <a:rPr lang="en-US" sz="2000" dirty="0" smtClean="0">
                <a:latin typeface="Cambria Math"/>
                <a:ea typeface="Cambria Math"/>
              </a:rPr>
              <a:t>6 </a:t>
            </a:r>
            <a:r>
              <a:rPr lang="en-US" sz="2000" dirty="0" smtClean="0"/>
              <a:t>(mod </a:t>
            </a:r>
            <a:r>
              <a:rPr lang="en-US" sz="2000" dirty="0" smtClean="0">
                <a:latin typeface="Cambria Math" pitchFamily="18" charset="0"/>
                <a:ea typeface="Cambria Math" pitchFamily="18" charset="0"/>
              </a:rPr>
              <a:t>7</a:t>
            </a:r>
            <a:r>
              <a:rPr lang="en-US" sz="2000" dirty="0" smtClean="0"/>
              <a:t>)</a:t>
            </a:r>
          </a:p>
          <a:p>
            <a:pPr>
              <a:buNone/>
            </a:pPr>
            <a:r>
              <a:rPr lang="en-US" sz="2000" dirty="0" smtClean="0"/>
              <a:t>     We need to determine if every </a:t>
            </a:r>
            <a:r>
              <a:rPr lang="en-US" sz="2000" i="1" dirty="0" smtClean="0"/>
              <a:t>x</a:t>
            </a:r>
            <a:r>
              <a:rPr lang="en-US" sz="2000" dirty="0" smtClean="0"/>
              <a:t> with</a:t>
            </a:r>
            <a:r>
              <a:rPr lang="en-US" sz="2000" i="1" dirty="0" smtClean="0"/>
              <a:t> x</a:t>
            </a:r>
            <a:r>
              <a:rPr lang="en-US" sz="2000" dirty="0" smtClean="0"/>
              <a:t> </a:t>
            </a:r>
            <a:r>
              <a:rPr lang="en-US" sz="2000" dirty="0" smtClean="0">
                <a:latin typeface="Cambria Math" pitchFamily="18" charset="0"/>
                <a:ea typeface="Cambria Math" pitchFamily="18" charset="0"/>
              </a:rPr>
              <a:t> </a:t>
            </a:r>
            <a:r>
              <a:rPr lang="en-US" sz="2000" dirty="0" smtClean="0">
                <a:latin typeface="Cambria Math"/>
                <a:ea typeface="Cambria Math"/>
              </a:rPr>
              <a:t>≡</a:t>
            </a:r>
            <a:r>
              <a:rPr lang="en-US" sz="2000" dirty="0" smtClean="0"/>
              <a:t> </a:t>
            </a:r>
            <a:r>
              <a:rPr lang="en-US" sz="2000" dirty="0" smtClean="0">
                <a:latin typeface="Cambria Math"/>
                <a:ea typeface="Cambria Math"/>
              </a:rPr>
              <a:t>6 </a:t>
            </a:r>
            <a:r>
              <a:rPr lang="en-US" sz="2000" dirty="0" smtClean="0"/>
              <a:t>(mod </a:t>
            </a:r>
            <a:r>
              <a:rPr lang="en-US" sz="2000" dirty="0" smtClean="0">
                <a:latin typeface="Cambria Math" pitchFamily="18" charset="0"/>
                <a:ea typeface="Cambria Math" pitchFamily="18" charset="0"/>
              </a:rPr>
              <a:t>7</a:t>
            </a:r>
            <a:r>
              <a:rPr lang="en-US" sz="2000" dirty="0" smtClean="0"/>
              <a:t>) is a solution. Assume that    </a:t>
            </a:r>
            <a:r>
              <a:rPr lang="en-US" sz="2000" i="1" dirty="0" smtClean="0"/>
              <a:t>x</a:t>
            </a:r>
            <a:r>
              <a:rPr lang="en-US" sz="2000" dirty="0" smtClean="0"/>
              <a:t> </a:t>
            </a:r>
            <a:r>
              <a:rPr lang="en-US" sz="2000" dirty="0" smtClean="0">
                <a:latin typeface="Cambria Math" pitchFamily="18" charset="0"/>
                <a:ea typeface="Cambria Math" pitchFamily="18" charset="0"/>
              </a:rPr>
              <a:t> </a:t>
            </a:r>
            <a:r>
              <a:rPr lang="en-US" sz="2000" dirty="0" smtClean="0">
                <a:latin typeface="Cambria Math"/>
                <a:ea typeface="Cambria Math"/>
              </a:rPr>
              <a:t>≡</a:t>
            </a:r>
            <a:r>
              <a:rPr lang="en-US" sz="2000" dirty="0" smtClean="0"/>
              <a:t> </a:t>
            </a:r>
            <a:r>
              <a:rPr lang="en-US" sz="2000" dirty="0" smtClean="0">
                <a:latin typeface="Cambria Math"/>
                <a:ea typeface="Cambria Math"/>
              </a:rPr>
              <a:t>6 </a:t>
            </a:r>
            <a:r>
              <a:rPr lang="en-US" sz="2000" dirty="0" smtClean="0"/>
              <a:t>(mod </a:t>
            </a:r>
            <a:r>
              <a:rPr lang="en-US" sz="2000" dirty="0" smtClean="0">
                <a:latin typeface="Cambria Math" pitchFamily="18" charset="0"/>
                <a:ea typeface="Cambria Math" pitchFamily="18" charset="0"/>
              </a:rPr>
              <a:t>7</a:t>
            </a:r>
            <a:r>
              <a:rPr lang="en-US" sz="2000" dirty="0" smtClean="0"/>
              <a:t>). By Theorem </a:t>
            </a:r>
            <a:r>
              <a:rPr lang="en-US" sz="2000" dirty="0" smtClean="0">
                <a:latin typeface="Cambria Math" pitchFamily="18" charset="0"/>
                <a:ea typeface="Cambria Math" pitchFamily="18" charset="0"/>
              </a:rPr>
              <a:t>5</a:t>
            </a:r>
            <a:r>
              <a:rPr lang="en-US" sz="2000" dirty="0" smtClean="0"/>
              <a:t> of Section </a:t>
            </a:r>
            <a:r>
              <a:rPr lang="en-US" sz="2000" dirty="0" smtClean="0">
                <a:latin typeface="Cambria Math" pitchFamily="18" charset="0"/>
                <a:ea typeface="Cambria Math" pitchFamily="18" charset="0"/>
              </a:rPr>
              <a:t>4.1</a:t>
            </a:r>
            <a:r>
              <a:rPr lang="en-US" sz="2000" dirty="0" smtClean="0"/>
              <a:t>, it follows that</a:t>
            </a:r>
            <a:r>
              <a:rPr lang="en-US" sz="2000" dirty="0" smtClean="0">
                <a:latin typeface="Cambria Math" pitchFamily="18" charset="0"/>
                <a:ea typeface="Cambria Math" pitchFamily="18" charset="0"/>
              </a:rPr>
              <a:t> 3</a:t>
            </a:r>
            <a:r>
              <a:rPr lang="en-US" sz="2000" i="1" dirty="0" smtClean="0"/>
              <a:t>x </a:t>
            </a:r>
            <a:r>
              <a:rPr lang="en-US" sz="2000" dirty="0" smtClean="0">
                <a:latin typeface="Cambria Math"/>
                <a:ea typeface="Cambria Math"/>
              </a:rPr>
              <a:t>≡</a:t>
            </a:r>
            <a:r>
              <a:rPr lang="en-US" sz="2000" dirty="0" smtClean="0"/>
              <a:t> </a:t>
            </a:r>
            <a:r>
              <a:rPr lang="en-US" sz="2000" dirty="0" smtClean="0">
                <a:latin typeface="Cambria Math" pitchFamily="18" charset="0"/>
                <a:ea typeface="Cambria Math" pitchFamily="18" charset="0"/>
              </a:rPr>
              <a:t>3 </a:t>
            </a:r>
            <a:r>
              <a:rPr lang="en-US" sz="2000" dirty="0" smtClean="0">
                <a:latin typeface="Cambria Math"/>
                <a:ea typeface="Cambria Math"/>
              </a:rPr>
              <a:t>∙</a:t>
            </a:r>
            <a:r>
              <a:rPr lang="en-US" sz="2000" dirty="0" smtClean="0">
                <a:latin typeface="Cambria Math" pitchFamily="18" charset="0"/>
                <a:ea typeface="Cambria Math" pitchFamily="18" charset="0"/>
              </a:rPr>
              <a:t> 6</a:t>
            </a:r>
            <a:r>
              <a:rPr lang="en-US" sz="2000" i="1" dirty="0" smtClean="0"/>
              <a:t> = </a:t>
            </a:r>
            <a:r>
              <a:rPr lang="en-US" sz="2000" dirty="0" smtClean="0">
                <a:latin typeface="Cambria Math" pitchFamily="18" charset="0"/>
                <a:ea typeface="Cambria Math" pitchFamily="18" charset="0"/>
              </a:rPr>
              <a:t>18</a:t>
            </a:r>
            <a:r>
              <a:rPr lang="en-US" sz="2000" i="1" dirty="0" smtClean="0"/>
              <a:t> </a:t>
            </a:r>
            <a:r>
              <a:rPr lang="en-US" sz="2000" dirty="0" smtClean="0">
                <a:latin typeface="Cambria Math"/>
                <a:ea typeface="Cambria Math"/>
              </a:rPr>
              <a:t>≡ </a:t>
            </a:r>
            <a:r>
              <a:rPr lang="en-US" sz="2000" dirty="0" smtClean="0">
                <a:latin typeface="Cambria Math" pitchFamily="18" charset="0"/>
                <a:ea typeface="Cambria Math" pitchFamily="18" charset="0"/>
              </a:rPr>
              <a:t>4</a:t>
            </a:r>
            <a:r>
              <a:rPr lang="en-US" sz="2000" dirty="0" smtClean="0"/>
              <a:t>( mod </a:t>
            </a:r>
            <a:r>
              <a:rPr lang="en-US" sz="2000" dirty="0" smtClean="0">
                <a:latin typeface="Cambria Math" pitchFamily="18" charset="0"/>
                <a:ea typeface="Cambria Math" pitchFamily="18" charset="0"/>
              </a:rPr>
              <a:t>7</a:t>
            </a:r>
            <a:r>
              <a:rPr lang="en-US" sz="2000" dirty="0" smtClean="0"/>
              <a:t>) which shows that all such </a:t>
            </a:r>
            <a:r>
              <a:rPr lang="en-US" sz="2000" i="1" dirty="0" smtClean="0"/>
              <a:t>x</a:t>
            </a:r>
            <a:r>
              <a:rPr lang="en-US" sz="2000" dirty="0" smtClean="0"/>
              <a:t> satisfy the congruence. </a:t>
            </a:r>
          </a:p>
          <a:p>
            <a:pPr>
              <a:buNone/>
            </a:pPr>
            <a:r>
              <a:rPr lang="en-US" sz="2000" dirty="0" smtClean="0"/>
              <a:t>     The solutions are the integers </a:t>
            </a:r>
            <a:r>
              <a:rPr lang="en-US" sz="2000" i="1" dirty="0" smtClean="0"/>
              <a:t>x</a:t>
            </a:r>
            <a:r>
              <a:rPr lang="en-US" sz="2000" dirty="0" smtClean="0"/>
              <a:t> such that </a:t>
            </a:r>
            <a:r>
              <a:rPr lang="en-US" sz="2000" i="1" dirty="0" smtClean="0"/>
              <a:t>x</a:t>
            </a:r>
            <a:r>
              <a:rPr lang="en-US" sz="2000" dirty="0" smtClean="0"/>
              <a:t> </a:t>
            </a:r>
            <a:r>
              <a:rPr lang="en-US" sz="2000" dirty="0" smtClean="0">
                <a:latin typeface="Cambria Math" pitchFamily="18" charset="0"/>
                <a:ea typeface="Cambria Math" pitchFamily="18" charset="0"/>
              </a:rPr>
              <a:t> </a:t>
            </a:r>
            <a:r>
              <a:rPr lang="en-US" sz="2000" dirty="0" smtClean="0">
                <a:latin typeface="Cambria Math"/>
                <a:ea typeface="Cambria Math"/>
              </a:rPr>
              <a:t>≡</a:t>
            </a:r>
            <a:r>
              <a:rPr lang="en-US" sz="2000" dirty="0" smtClean="0"/>
              <a:t> </a:t>
            </a:r>
            <a:r>
              <a:rPr lang="en-US" sz="2000" dirty="0" smtClean="0">
                <a:latin typeface="Cambria Math"/>
                <a:ea typeface="Cambria Math"/>
              </a:rPr>
              <a:t>6 </a:t>
            </a:r>
            <a:r>
              <a:rPr lang="en-US" sz="2000" dirty="0" smtClean="0"/>
              <a:t>(mod </a:t>
            </a:r>
            <a:r>
              <a:rPr lang="en-US" sz="2000" dirty="0" smtClean="0">
                <a:latin typeface="Cambria Math" pitchFamily="18" charset="0"/>
                <a:ea typeface="Cambria Math" pitchFamily="18" charset="0"/>
              </a:rPr>
              <a:t>7</a:t>
            </a:r>
            <a:r>
              <a:rPr lang="en-US" sz="2000" dirty="0" smtClean="0"/>
              <a:t>), namely,  </a:t>
            </a:r>
            <a:r>
              <a:rPr lang="en-US" sz="2000" dirty="0" smtClean="0">
                <a:latin typeface="Cambria Math" pitchFamily="18" charset="0"/>
                <a:ea typeface="Cambria Math" pitchFamily="18" charset="0"/>
              </a:rPr>
              <a:t>6,13,20 …</a:t>
            </a:r>
            <a:r>
              <a:rPr lang="en-US" sz="2000" dirty="0" smtClean="0"/>
              <a:t> and  </a:t>
            </a:r>
            <a:r>
              <a:rPr lang="en-US" sz="2000" dirty="0" smtClean="0">
                <a:latin typeface="Cambria Math" pitchFamily="18" charset="0"/>
                <a:ea typeface="Cambria Math" pitchFamily="18" charset="0"/>
              </a:rPr>
              <a:t> </a:t>
            </a:r>
            <a:r>
              <a:rPr lang="en-US" sz="2000" dirty="0" smtClean="0">
                <a:latin typeface="Cambria Math"/>
                <a:ea typeface="Cambria Math"/>
              </a:rPr>
              <a:t>−</a:t>
            </a:r>
            <a:r>
              <a:rPr lang="en-US" sz="2000" dirty="0" smtClean="0">
                <a:latin typeface="Cambria Math" pitchFamily="18" charset="0"/>
                <a:ea typeface="Cambria Math" pitchFamily="18" charset="0"/>
              </a:rPr>
              <a:t>1,</a:t>
            </a:r>
            <a:r>
              <a:rPr lang="en-US" sz="2000" dirty="0" smtClean="0">
                <a:latin typeface="Cambria Math"/>
                <a:ea typeface="Cambria Math"/>
              </a:rPr>
              <a:t> − </a:t>
            </a:r>
            <a:r>
              <a:rPr lang="en-US" sz="2000" dirty="0" smtClean="0">
                <a:latin typeface="Cambria Math" pitchFamily="18" charset="0"/>
                <a:ea typeface="Cambria Math" pitchFamily="18" charset="0"/>
              </a:rPr>
              <a:t>8,</a:t>
            </a:r>
            <a:r>
              <a:rPr lang="en-US" sz="2000" dirty="0" smtClean="0">
                <a:latin typeface="Cambria Math"/>
                <a:ea typeface="Cambria Math"/>
              </a:rPr>
              <a:t> − </a:t>
            </a:r>
            <a:r>
              <a:rPr lang="en-US" sz="2000" dirty="0" smtClean="0">
                <a:latin typeface="Cambria Math" pitchFamily="18" charset="0"/>
                <a:ea typeface="Cambria Math" pitchFamily="18" charset="0"/>
              </a:rPr>
              <a:t>15,…</a:t>
            </a:r>
            <a:endParaRPr lang="en-US" sz="2000" i="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Chinese Remainder Theorem</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In the first century, the Chinese mathematician Sun-</a:t>
            </a:r>
            <a:r>
              <a:rPr lang="en-US" dirty="0" err="1" smtClean="0"/>
              <a:t>Tsu</a:t>
            </a:r>
            <a:r>
              <a:rPr lang="en-US" dirty="0" smtClean="0"/>
              <a:t> asked:</a:t>
            </a:r>
          </a:p>
          <a:p>
            <a:pPr lvl="1">
              <a:buNone/>
            </a:pPr>
            <a:r>
              <a:rPr lang="en-US" dirty="0" smtClean="0"/>
              <a:t>   There are certain things whose number is unknown. When divided by </a:t>
            </a:r>
            <a:r>
              <a:rPr lang="en-US" dirty="0" smtClean="0">
                <a:latin typeface="Cambria Math" pitchFamily="18" charset="0"/>
                <a:ea typeface="Cambria Math" pitchFamily="18" charset="0"/>
              </a:rPr>
              <a:t>3</a:t>
            </a:r>
            <a:r>
              <a:rPr lang="en-US" dirty="0" smtClean="0"/>
              <a:t>, the remainder is </a:t>
            </a:r>
            <a:r>
              <a:rPr lang="en-US" dirty="0" smtClean="0">
                <a:latin typeface="Cambria Math" pitchFamily="18" charset="0"/>
                <a:ea typeface="Cambria Math" pitchFamily="18" charset="0"/>
              </a:rPr>
              <a:t>2</a:t>
            </a:r>
            <a:r>
              <a:rPr lang="en-US" dirty="0" smtClean="0"/>
              <a:t>; when divided by </a:t>
            </a:r>
            <a:r>
              <a:rPr lang="en-US" dirty="0" smtClean="0">
                <a:latin typeface="Cambria Math" pitchFamily="18" charset="0"/>
                <a:ea typeface="Cambria Math" pitchFamily="18" charset="0"/>
              </a:rPr>
              <a:t>5</a:t>
            </a:r>
            <a:r>
              <a:rPr lang="en-US" dirty="0" smtClean="0"/>
              <a:t>, the remainder is </a:t>
            </a:r>
            <a:r>
              <a:rPr lang="en-US" dirty="0" smtClean="0">
                <a:latin typeface="Cambria Math" pitchFamily="18" charset="0"/>
                <a:ea typeface="Cambria Math" pitchFamily="18" charset="0"/>
              </a:rPr>
              <a:t>3</a:t>
            </a:r>
            <a:r>
              <a:rPr lang="en-US" dirty="0" smtClean="0"/>
              <a:t>; when divided by </a:t>
            </a:r>
            <a:r>
              <a:rPr lang="en-US" dirty="0" smtClean="0">
                <a:latin typeface="Cambria Math" pitchFamily="18" charset="0"/>
                <a:ea typeface="Cambria Math" pitchFamily="18" charset="0"/>
              </a:rPr>
              <a:t>7</a:t>
            </a:r>
            <a:r>
              <a:rPr lang="en-US" dirty="0" smtClean="0"/>
              <a:t>, the remainder is </a:t>
            </a:r>
            <a:r>
              <a:rPr lang="en-US" dirty="0" smtClean="0">
                <a:latin typeface="Cambria Math" pitchFamily="18" charset="0"/>
                <a:ea typeface="Cambria Math" pitchFamily="18" charset="0"/>
              </a:rPr>
              <a:t>2</a:t>
            </a:r>
            <a:r>
              <a:rPr lang="en-US" dirty="0" smtClean="0"/>
              <a:t>. What will be the number of things?</a:t>
            </a:r>
          </a:p>
          <a:p>
            <a:r>
              <a:rPr lang="en-US" dirty="0" smtClean="0"/>
              <a:t>This puzzle can be translated into the  solution of the system of </a:t>
            </a:r>
            <a:r>
              <a:rPr lang="en-US" dirty="0" err="1" smtClean="0"/>
              <a:t>congruences</a:t>
            </a:r>
            <a:r>
              <a:rPr lang="en-US" dirty="0" smtClean="0"/>
              <a:t>:</a:t>
            </a:r>
          </a:p>
          <a:p>
            <a:pPr lvl="1">
              <a:buNone/>
            </a:pPr>
            <a:r>
              <a:rPr lang="en-US" i="1" dirty="0" smtClean="0"/>
              <a:t>x </a:t>
            </a:r>
            <a:r>
              <a:rPr lang="en-US" dirty="0" smtClean="0">
                <a:latin typeface="Cambria Math"/>
                <a:ea typeface="Cambria Math"/>
              </a:rPr>
              <a:t>≡</a:t>
            </a:r>
            <a:r>
              <a:rPr lang="en-US" dirty="0" smtClean="0"/>
              <a:t> </a:t>
            </a:r>
            <a:r>
              <a:rPr lang="en-US" dirty="0" smtClean="0">
                <a:latin typeface="Cambria Math" pitchFamily="18" charset="0"/>
                <a:ea typeface="Cambria Math" pitchFamily="18" charset="0"/>
              </a:rPr>
              <a:t>2 </a:t>
            </a:r>
            <a:r>
              <a:rPr lang="en-US" dirty="0" smtClean="0"/>
              <a:t>( mod </a:t>
            </a:r>
            <a:r>
              <a:rPr lang="en-US" dirty="0" smtClean="0">
                <a:latin typeface="Cambria Math" pitchFamily="18" charset="0"/>
                <a:ea typeface="Cambria Math" pitchFamily="18" charset="0"/>
              </a:rPr>
              <a:t>3</a:t>
            </a:r>
            <a:r>
              <a:rPr lang="en-US" dirty="0" smtClean="0"/>
              <a:t>),</a:t>
            </a:r>
          </a:p>
          <a:p>
            <a:pPr lvl="1">
              <a:buNone/>
            </a:pPr>
            <a:r>
              <a:rPr lang="en-US" i="1" dirty="0" smtClean="0"/>
              <a:t>x </a:t>
            </a:r>
            <a:r>
              <a:rPr lang="en-US" dirty="0" smtClean="0">
                <a:latin typeface="Cambria Math"/>
                <a:ea typeface="Cambria Math"/>
              </a:rPr>
              <a:t>≡</a:t>
            </a:r>
            <a:r>
              <a:rPr lang="en-US" dirty="0" smtClean="0"/>
              <a:t> </a:t>
            </a:r>
            <a:r>
              <a:rPr lang="en-US" dirty="0" smtClean="0">
                <a:latin typeface="Cambria Math" pitchFamily="18" charset="0"/>
                <a:ea typeface="Cambria Math" pitchFamily="18" charset="0"/>
              </a:rPr>
              <a:t>3 </a:t>
            </a:r>
            <a:r>
              <a:rPr lang="en-US" dirty="0" smtClean="0"/>
              <a:t>( mod </a:t>
            </a:r>
            <a:r>
              <a:rPr lang="en-US" dirty="0" smtClean="0">
                <a:latin typeface="Cambria Math" pitchFamily="18" charset="0"/>
                <a:ea typeface="Cambria Math" pitchFamily="18" charset="0"/>
              </a:rPr>
              <a:t>5</a:t>
            </a:r>
            <a:r>
              <a:rPr lang="en-US" dirty="0" smtClean="0"/>
              <a:t>),</a:t>
            </a:r>
          </a:p>
          <a:p>
            <a:pPr lvl="1">
              <a:buNone/>
            </a:pPr>
            <a:r>
              <a:rPr lang="en-US" i="1" dirty="0" smtClean="0"/>
              <a:t>x </a:t>
            </a:r>
            <a:r>
              <a:rPr lang="en-US" dirty="0" smtClean="0">
                <a:latin typeface="Cambria Math"/>
                <a:ea typeface="Cambria Math"/>
              </a:rPr>
              <a:t>≡</a:t>
            </a:r>
            <a:r>
              <a:rPr lang="en-US" dirty="0" smtClean="0"/>
              <a:t> </a:t>
            </a:r>
            <a:r>
              <a:rPr lang="en-US" dirty="0" smtClean="0">
                <a:latin typeface="Cambria Math" pitchFamily="18" charset="0"/>
                <a:ea typeface="Cambria Math" pitchFamily="18" charset="0"/>
              </a:rPr>
              <a:t>2 </a:t>
            </a:r>
            <a:r>
              <a:rPr lang="en-US" dirty="0" smtClean="0"/>
              <a:t>( mod </a:t>
            </a:r>
            <a:r>
              <a:rPr lang="en-US" dirty="0" smtClean="0">
                <a:latin typeface="Cambria Math" pitchFamily="18" charset="0"/>
                <a:ea typeface="Cambria Math" pitchFamily="18" charset="0"/>
              </a:rPr>
              <a:t>7</a:t>
            </a:r>
            <a:r>
              <a:rPr lang="en-US" dirty="0" smtClean="0"/>
              <a:t>)?</a:t>
            </a:r>
          </a:p>
          <a:p>
            <a:r>
              <a:rPr lang="en-US" dirty="0" smtClean="0"/>
              <a:t>We’ll see how the theorem that is known as the </a:t>
            </a:r>
            <a:r>
              <a:rPr lang="en-US" i="1" dirty="0" smtClean="0"/>
              <a:t>Chinese Remainder Theorem </a:t>
            </a:r>
            <a:r>
              <a:rPr lang="en-US" dirty="0" smtClean="0"/>
              <a:t>can be used to solve Sun-</a:t>
            </a:r>
            <a:r>
              <a:rPr lang="en-US" dirty="0" err="1" smtClean="0"/>
              <a:t>Tsu’s</a:t>
            </a:r>
            <a:r>
              <a:rPr lang="en-US" dirty="0" smtClean="0"/>
              <a:t> problem.</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Chinese Remainder Theorem</a:t>
            </a:r>
            <a:endParaRPr lang="en-US" dirty="0"/>
          </a:p>
        </p:txBody>
      </p:sp>
      <p:sp>
        <p:nvSpPr>
          <p:cNvPr id="3" name="Content Placeholder 2"/>
          <p:cNvSpPr>
            <a:spLocks noGrp="1"/>
          </p:cNvSpPr>
          <p:nvPr>
            <p:ph idx="1"/>
          </p:nvPr>
        </p:nvSpPr>
        <p:spPr/>
        <p:txBody>
          <a:bodyPr>
            <a:normAutofit fontScale="70000" lnSpcReduction="20000"/>
          </a:bodyPr>
          <a:lstStyle/>
          <a:p>
            <a:pPr>
              <a:buNone/>
            </a:pPr>
            <a:r>
              <a:rPr lang="en-US" b="1" dirty="0" smtClean="0"/>
              <a:t>    Theorem </a:t>
            </a:r>
            <a:r>
              <a:rPr lang="en-US" b="1" dirty="0" smtClean="0">
                <a:latin typeface="Cambria Math" pitchFamily="18" charset="0"/>
                <a:ea typeface="Cambria Math" pitchFamily="18" charset="0"/>
              </a:rPr>
              <a:t>2</a:t>
            </a:r>
            <a:r>
              <a:rPr lang="en-US" dirty="0" smtClean="0"/>
              <a:t>: (</a:t>
            </a:r>
            <a:r>
              <a:rPr lang="en-US" i="1" dirty="0" smtClean="0"/>
              <a:t>The Chinese Remainder Theorem</a:t>
            </a:r>
            <a:r>
              <a:rPr lang="en-US" dirty="0" smtClean="0"/>
              <a:t>) Let </a:t>
            </a:r>
            <a:r>
              <a:rPr lang="en-US" i="1" dirty="0" smtClean="0"/>
              <a:t>m</a:t>
            </a:r>
            <a:r>
              <a:rPr lang="en-US" baseline="-25000" dirty="0" smtClean="0">
                <a:latin typeface="Cambria Math" pitchFamily="18" charset="0"/>
                <a:ea typeface="Cambria Math" pitchFamily="18" charset="0"/>
              </a:rPr>
              <a:t>1</a:t>
            </a:r>
            <a:r>
              <a:rPr lang="en-US" dirty="0" smtClean="0"/>
              <a:t>,</a:t>
            </a:r>
            <a:r>
              <a:rPr lang="en-US" i="1" dirty="0" smtClean="0"/>
              <a:t>m</a:t>
            </a:r>
            <a:r>
              <a:rPr lang="en-US" baseline="-25000" dirty="0" smtClean="0">
                <a:latin typeface="Cambria Math" pitchFamily="18" charset="0"/>
                <a:ea typeface="Cambria Math" pitchFamily="18" charset="0"/>
              </a:rPr>
              <a:t>2</a:t>
            </a:r>
            <a:r>
              <a:rPr lang="en-US" dirty="0" smtClean="0"/>
              <a:t>,…,</a:t>
            </a:r>
            <a:r>
              <a:rPr lang="en-US" i="1" dirty="0" err="1" smtClean="0"/>
              <a:t>m</a:t>
            </a:r>
            <a:r>
              <a:rPr lang="en-US" i="1" baseline="-25000" dirty="0" err="1" smtClean="0">
                <a:ea typeface="Cambria Math" pitchFamily="18" charset="0"/>
              </a:rPr>
              <a:t>n</a:t>
            </a:r>
            <a:r>
              <a:rPr lang="en-US" dirty="0" smtClean="0"/>
              <a:t> be </a:t>
            </a:r>
            <a:r>
              <a:rPr lang="en-US" dirty="0" err="1" smtClean="0"/>
              <a:t>pairwise</a:t>
            </a:r>
            <a:r>
              <a:rPr lang="en-US" dirty="0" smtClean="0"/>
              <a:t> relatively prime positive integers greater than one and </a:t>
            </a:r>
            <a:r>
              <a:rPr lang="en-US" i="1" dirty="0" smtClean="0"/>
              <a:t>a</a:t>
            </a:r>
            <a:r>
              <a:rPr lang="en-US" baseline="-25000" dirty="0" smtClean="0">
                <a:latin typeface="Cambria Math" pitchFamily="18" charset="0"/>
                <a:ea typeface="Cambria Math" pitchFamily="18" charset="0"/>
              </a:rPr>
              <a:t>1</a:t>
            </a:r>
            <a:r>
              <a:rPr lang="en-US" dirty="0" smtClean="0"/>
              <a:t>,</a:t>
            </a:r>
            <a:r>
              <a:rPr lang="en-US" i="1" dirty="0" smtClean="0"/>
              <a:t>a</a:t>
            </a:r>
            <a:r>
              <a:rPr lang="en-US" baseline="-25000" dirty="0" smtClean="0">
                <a:latin typeface="Cambria Math" pitchFamily="18" charset="0"/>
                <a:ea typeface="Cambria Math" pitchFamily="18" charset="0"/>
              </a:rPr>
              <a:t>2</a:t>
            </a:r>
            <a:r>
              <a:rPr lang="en-US" dirty="0" smtClean="0"/>
              <a:t>,…,</a:t>
            </a:r>
            <a:r>
              <a:rPr lang="en-US" i="1" dirty="0" smtClean="0"/>
              <a:t>a</a:t>
            </a:r>
            <a:r>
              <a:rPr lang="en-US" i="1" baseline="-25000" dirty="0" smtClean="0">
                <a:ea typeface="Cambria Math" pitchFamily="18" charset="0"/>
              </a:rPr>
              <a:t>n</a:t>
            </a:r>
            <a:r>
              <a:rPr lang="en-US" dirty="0" smtClean="0"/>
              <a:t> arbitrary integers. Then the system</a:t>
            </a:r>
          </a:p>
          <a:p>
            <a:pPr lvl="1">
              <a:buNone/>
            </a:pPr>
            <a:r>
              <a:rPr lang="en-US" i="1" dirty="0" smtClean="0"/>
              <a:t>x </a:t>
            </a:r>
            <a:r>
              <a:rPr lang="en-US" dirty="0" smtClean="0">
                <a:latin typeface="Cambria Math"/>
                <a:ea typeface="Cambria Math"/>
              </a:rPr>
              <a:t>≡</a:t>
            </a:r>
            <a:r>
              <a:rPr lang="en-US" dirty="0" smtClean="0"/>
              <a:t> </a:t>
            </a:r>
            <a:r>
              <a:rPr lang="en-US" i="1" dirty="0" smtClean="0"/>
              <a:t>a</a:t>
            </a:r>
            <a:r>
              <a:rPr lang="en-US" baseline="-25000" dirty="0" smtClean="0">
                <a:latin typeface="Cambria Math" pitchFamily="18" charset="0"/>
                <a:ea typeface="Cambria Math" pitchFamily="18" charset="0"/>
              </a:rPr>
              <a:t>1</a:t>
            </a:r>
            <a:r>
              <a:rPr lang="en-US" dirty="0" smtClean="0">
                <a:latin typeface="Cambria Math" pitchFamily="18" charset="0"/>
                <a:ea typeface="Cambria Math" pitchFamily="18" charset="0"/>
              </a:rPr>
              <a:t> </a:t>
            </a:r>
            <a:r>
              <a:rPr lang="en-US" dirty="0" smtClean="0"/>
              <a:t>( mod </a:t>
            </a:r>
            <a:r>
              <a:rPr lang="en-US" i="1" dirty="0" smtClean="0"/>
              <a:t>m</a:t>
            </a:r>
            <a:r>
              <a:rPr lang="en-US" baseline="-25000" dirty="0" smtClean="0">
                <a:latin typeface="Cambria Math" pitchFamily="18" charset="0"/>
                <a:ea typeface="Cambria Math" pitchFamily="18" charset="0"/>
              </a:rPr>
              <a:t>1</a:t>
            </a:r>
            <a:r>
              <a:rPr lang="en-US" dirty="0" smtClean="0"/>
              <a:t>)</a:t>
            </a:r>
          </a:p>
          <a:p>
            <a:pPr lvl="1">
              <a:buNone/>
            </a:pPr>
            <a:r>
              <a:rPr lang="en-US" i="1" dirty="0" smtClean="0"/>
              <a:t>x </a:t>
            </a:r>
            <a:r>
              <a:rPr lang="en-US" dirty="0" smtClean="0">
                <a:latin typeface="Cambria Math"/>
                <a:ea typeface="Cambria Math"/>
              </a:rPr>
              <a:t>≡</a:t>
            </a:r>
            <a:r>
              <a:rPr lang="en-US" dirty="0" smtClean="0"/>
              <a:t> </a:t>
            </a:r>
            <a:r>
              <a:rPr lang="en-US" i="1" dirty="0" smtClean="0"/>
              <a:t>a</a:t>
            </a:r>
            <a:r>
              <a:rPr lang="en-US" baseline="-25000" dirty="0" smtClean="0">
                <a:latin typeface="Cambria Math" pitchFamily="18" charset="0"/>
                <a:ea typeface="Cambria Math" pitchFamily="18" charset="0"/>
              </a:rPr>
              <a:t>2</a:t>
            </a:r>
            <a:r>
              <a:rPr lang="en-US" dirty="0" smtClean="0">
                <a:latin typeface="Cambria Math" pitchFamily="18" charset="0"/>
                <a:ea typeface="Cambria Math" pitchFamily="18" charset="0"/>
              </a:rPr>
              <a:t> </a:t>
            </a:r>
            <a:r>
              <a:rPr lang="en-US" dirty="0" smtClean="0"/>
              <a:t>( mod </a:t>
            </a:r>
            <a:r>
              <a:rPr lang="en-US" i="1" dirty="0" smtClean="0"/>
              <a:t>m</a:t>
            </a:r>
            <a:r>
              <a:rPr lang="en-US" baseline="-25000" dirty="0" smtClean="0">
                <a:latin typeface="Cambria Math" pitchFamily="18" charset="0"/>
                <a:ea typeface="Cambria Math" pitchFamily="18" charset="0"/>
              </a:rPr>
              <a:t>2</a:t>
            </a:r>
            <a:r>
              <a:rPr lang="en-US" dirty="0" smtClean="0"/>
              <a:t>)</a:t>
            </a:r>
          </a:p>
          <a:p>
            <a:pPr lvl="1">
              <a:buNone/>
            </a:pPr>
            <a:r>
              <a:rPr lang="en-US" dirty="0" smtClean="0"/>
              <a:t>    </a:t>
            </a:r>
            <a:r>
              <a:rPr lang="en-US" dirty="0" smtClean="0">
                <a:latin typeface="Cambria Math"/>
                <a:ea typeface="Cambria Math"/>
              </a:rPr>
              <a:t>∙</a:t>
            </a:r>
          </a:p>
          <a:p>
            <a:pPr lvl="1">
              <a:buNone/>
            </a:pPr>
            <a:r>
              <a:rPr lang="en-US" dirty="0" smtClean="0">
                <a:latin typeface="Cambria Math"/>
                <a:ea typeface="Cambria Math"/>
              </a:rPr>
              <a:t>     ∙</a:t>
            </a:r>
          </a:p>
          <a:p>
            <a:pPr lvl="1">
              <a:buNone/>
            </a:pPr>
            <a:r>
              <a:rPr lang="en-US" dirty="0" smtClean="0">
                <a:latin typeface="Cambria Math"/>
                <a:ea typeface="Cambria Math"/>
              </a:rPr>
              <a:t>     ∙</a:t>
            </a:r>
            <a:endParaRPr lang="en-US" dirty="0" smtClean="0"/>
          </a:p>
          <a:p>
            <a:pPr lvl="1">
              <a:buNone/>
            </a:pPr>
            <a:r>
              <a:rPr lang="en-US" i="1" dirty="0" smtClean="0"/>
              <a:t>x </a:t>
            </a:r>
            <a:r>
              <a:rPr lang="en-US" dirty="0" smtClean="0">
                <a:latin typeface="Cambria Math"/>
                <a:ea typeface="Cambria Math"/>
              </a:rPr>
              <a:t>≡</a:t>
            </a:r>
            <a:r>
              <a:rPr lang="en-US" dirty="0" smtClean="0"/>
              <a:t> </a:t>
            </a:r>
            <a:r>
              <a:rPr lang="en-US" i="1" dirty="0" smtClean="0"/>
              <a:t>a</a:t>
            </a:r>
            <a:r>
              <a:rPr lang="en-US" i="1" baseline="-25000" dirty="0" smtClean="0">
                <a:ea typeface="Cambria Math" pitchFamily="18" charset="0"/>
              </a:rPr>
              <a:t>n</a:t>
            </a:r>
            <a:r>
              <a:rPr lang="en-US" dirty="0" smtClean="0">
                <a:latin typeface="Cambria Math" pitchFamily="18" charset="0"/>
                <a:ea typeface="Cambria Math" pitchFamily="18" charset="0"/>
              </a:rPr>
              <a:t> </a:t>
            </a:r>
            <a:r>
              <a:rPr lang="en-US" dirty="0" smtClean="0"/>
              <a:t>( mod </a:t>
            </a:r>
            <a:r>
              <a:rPr lang="en-US" i="1" dirty="0" err="1" smtClean="0"/>
              <a:t>m</a:t>
            </a:r>
            <a:r>
              <a:rPr lang="en-US" i="1" baseline="-25000" dirty="0" err="1" smtClean="0">
                <a:ea typeface="Cambria Math" pitchFamily="18" charset="0"/>
              </a:rPr>
              <a:t>n</a:t>
            </a:r>
            <a:r>
              <a:rPr lang="en-US" dirty="0" smtClean="0"/>
              <a:t>)</a:t>
            </a:r>
          </a:p>
          <a:p>
            <a:pPr>
              <a:buNone/>
            </a:pPr>
            <a:r>
              <a:rPr lang="en-US" dirty="0" smtClean="0"/>
              <a:t>    has a unique solution  modulo </a:t>
            </a:r>
            <a:r>
              <a:rPr lang="en-US" i="1" dirty="0" smtClean="0"/>
              <a:t>m</a:t>
            </a:r>
            <a:r>
              <a:rPr lang="en-US" dirty="0" smtClean="0"/>
              <a:t> = </a:t>
            </a:r>
            <a:r>
              <a:rPr lang="en-US" i="1" dirty="0" smtClean="0"/>
              <a:t>m</a:t>
            </a:r>
            <a:r>
              <a:rPr lang="en-US" baseline="-25000" dirty="0" smtClean="0">
                <a:latin typeface="Cambria Math" pitchFamily="18" charset="0"/>
                <a:ea typeface="Cambria Math" pitchFamily="18" charset="0"/>
              </a:rPr>
              <a:t>1</a:t>
            </a:r>
            <a:r>
              <a:rPr lang="en-US" i="1" dirty="0" smtClean="0"/>
              <a:t>m</a:t>
            </a:r>
            <a:r>
              <a:rPr lang="en-US" baseline="-25000" dirty="0" smtClean="0">
                <a:latin typeface="Cambria Math" pitchFamily="18" charset="0"/>
                <a:ea typeface="Cambria Math" pitchFamily="18" charset="0"/>
              </a:rPr>
              <a:t>2</a:t>
            </a:r>
            <a:r>
              <a:rPr lang="en-US" dirty="0" smtClean="0">
                <a:latin typeface="Cambria Math"/>
                <a:ea typeface="Cambria Math"/>
              </a:rPr>
              <a:t> ∙ ∙ ∙ </a:t>
            </a:r>
            <a:r>
              <a:rPr lang="en-US" i="1" dirty="0" err="1" smtClean="0"/>
              <a:t>m</a:t>
            </a:r>
            <a:r>
              <a:rPr lang="en-US" i="1" baseline="-25000" dirty="0" err="1" smtClean="0">
                <a:ea typeface="Cambria Math" pitchFamily="18" charset="0"/>
              </a:rPr>
              <a:t>n</a:t>
            </a:r>
            <a:r>
              <a:rPr lang="en-US" dirty="0" smtClean="0"/>
              <a:t>. </a:t>
            </a:r>
          </a:p>
          <a:p>
            <a:pPr>
              <a:buNone/>
            </a:pPr>
            <a:r>
              <a:rPr lang="en-US" dirty="0" smtClean="0"/>
              <a:t>   (That is, there is a solution x with  </a:t>
            </a:r>
            <a:r>
              <a:rPr lang="en-US" dirty="0" smtClean="0">
                <a:latin typeface="Cambria Math" pitchFamily="18" charset="0"/>
                <a:ea typeface="Cambria Math" pitchFamily="18" charset="0"/>
              </a:rPr>
              <a:t>0</a:t>
            </a:r>
            <a:r>
              <a:rPr lang="en-US" dirty="0" smtClean="0"/>
              <a:t> </a:t>
            </a:r>
            <a:r>
              <a:rPr lang="en-US" dirty="0" smtClean="0">
                <a:latin typeface="Cambria Math"/>
                <a:ea typeface="Cambria Math"/>
              </a:rPr>
              <a:t>≤ </a:t>
            </a:r>
            <a:r>
              <a:rPr lang="en-US" i="1" dirty="0" smtClean="0">
                <a:latin typeface="Cambria Math"/>
                <a:ea typeface="Cambria Math"/>
              </a:rPr>
              <a:t>x </a:t>
            </a:r>
            <a:r>
              <a:rPr lang="en-US" dirty="0" smtClean="0">
                <a:latin typeface="Cambria Math"/>
                <a:ea typeface="Cambria Math"/>
              </a:rPr>
              <a:t>&lt;</a:t>
            </a:r>
            <a:r>
              <a:rPr lang="en-US" i="1" dirty="0" smtClean="0">
                <a:latin typeface="Cambria Math"/>
                <a:ea typeface="Cambria Math"/>
              </a:rPr>
              <a:t>m</a:t>
            </a:r>
            <a:r>
              <a:rPr lang="en-US" dirty="0" smtClean="0">
                <a:latin typeface="Cambria Math"/>
                <a:ea typeface="Cambria Math"/>
              </a:rPr>
              <a:t> and all other solutions are congruent modulo </a:t>
            </a:r>
            <a:r>
              <a:rPr lang="en-US" i="1" dirty="0" smtClean="0">
                <a:latin typeface="Cambria Math"/>
                <a:ea typeface="Cambria Math"/>
              </a:rPr>
              <a:t>m</a:t>
            </a:r>
            <a:r>
              <a:rPr lang="en-US" dirty="0" smtClean="0">
                <a:latin typeface="Cambria Math"/>
                <a:ea typeface="Cambria Math"/>
              </a:rPr>
              <a:t> to this solution.)</a:t>
            </a:r>
            <a:endParaRPr lang="en-US" dirty="0" smtClean="0"/>
          </a:p>
          <a:p>
            <a:pPr lvl="1">
              <a:buNone/>
            </a:pPr>
            <a:r>
              <a:rPr lang="en-US" dirty="0" smtClean="0"/>
              <a:t>   </a:t>
            </a:r>
          </a:p>
          <a:p>
            <a:r>
              <a:rPr lang="en-US" b="1" dirty="0" smtClean="0"/>
              <a:t>Proof</a:t>
            </a:r>
            <a:r>
              <a:rPr lang="en-US" dirty="0" smtClean="0"/>
              <a:t>: We’ll  show that a solution exists by describing a way to construct the solution. Showing that the solution is unique modulo </a:t>
            </a:r>
            <a:r>
              <a:rPr lang="en-US" i="1" dirty="0" smtClean="0"/>
              <a:t>m</a:t>
            </a:r>
            <a:r>
              <a:rPr lang="en-US" dirty="0" smtClean="0"/>
              <a:t> is Exercise </a:t>
            </a:r>
            <a:r>
              <a:rPr lang="en-US" dirty="0" smtClean="0">
                <a:latin typeface="Cambria Math" pitchFamily="18" charset="0"/>
                <a:ea typeface="Cambria Math" pitchFamily="18" charset="0"/>
              </a:rPr>
              <a:t>30</a:t>
            </a:r>
            <a:r>
              <a:rPr lang="en-US" dirty="0" smtClean="0"/>
              <a:t>.</a:t>
            </a:r>
          </a:p>
          <a:p>
            <a:endParaRPr lang="en-US" dirty="0"/>
          </a:p>
        </p:txBody>
      </p:sp>
      <p:sp>
        <p:nvSpPr>
          <p:cNvPr id="4" name="TextBox 3"/>
          <p:cNvSpPr txBox="1"/>
          <p:nvPr/>
        </p:nvSpPr>
        <p:spPr>
          <a:xfrm>
            <a:off x="6400800" y="6096000"/>
            <a:ext cx="2514600" cy="369332"/>
          </a:xfrm>
          <a:prstGeom prst="rect">
            <a:avLst/>
          </a:prstGeom>
          <a:noFill/>
        </p:spPr>
        <p:txBody>
          <a:bodyPr wrap="square" rtlCol="0">
            <a:spAutoFit/>
          </a:bodyPr>
          <a:lstStyle/>
          <a:p>
            <a:r>
              <a:rPr lang="en-US" i="1" dirty="0" smtClean="0"/>
              <a:t>continued </a:t>
            </a:r>
            <a:r>
              <a:rPr lang="en-US" dirty="0" smtClean="0">
                <a:latin typeface="Cambria Math"/>
                <a:ea typeface="Cambria Math"/>
              </a:rPr>
              <a:t>→</a:t>
            </a:r>
            <a:r>
              <a:rPr lang="en-US" dirty="0" smtClean="0"/>
              <a:t> </a:t>
            </a:r>
            <a:endParaRPr lang="en-US"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x_{10} \equiv \sum^{9}_{i = 1}ix_i\;\mbox{(mod 11)}.$$&#10;\end{document}"/>
  <p:tag name="IGUANATEXSIZE" val="13"/>
</p:tagLst>
</file>

<file path=ppt/tags/tag2.xml><?xml version="1.0" encoding="utf-8"?>
<p:tagLst xmlns:a="http://schemas.openxmlformats.org/drawingml/2006/main" xmlns:r="http://schemas.openxmlformats.org/officeDocument/2006/relationships" xmlns:p="http://schemas.openxmlformats.org/presentationml/2006/main">
  <p:tag name="LATEXADDIN" val="\documentclass{article}&#10;\usepackage{amsmath}&#10;\pagestyle{empty}&#10;\begin{document}&#10;&#10;$$\sum^{10}_{i = 1}ix_i\equiv 0\; \mbox{(mod 11)}.$$&#10;\end{document}"/>
  <p:tag name="IGUANATEXSIZE" val="1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24099</TotalTime>
  <Words>7246</Words>
  <Application>Microsoft Office PowerPoint</Application>
  <PresentationFormat>On-screen Show (4:3)</PresentationFormat>
  <Paragraphs>465</Paragraphs>
  <Slides>44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44</vt:i4>
      </vt:variant>
    </vt:vector>
  </HeadingPairs>
  <TitlesOfParts>
    <vt:vector size="51" baseType="lpstr">
      <vt:lpstr>Wingdings 2</vt:lpstr>
      <vt:lpstr>Calibri</vt:lpstr>
      <vt:lpstr>Constantia</vt:lpstr>
      <vt:lpstr>Wingdings</vt:lpstr>
      <vt:lpstr>Cambria Math</vt:lpstr>
      <vt:lpstr>Lucida Calligraphy</vt:lpstr>
      <vt:lpstr>Flow</vt:lpstr>
      <vt:lpstr>Solving Congruences</vt:lpstr>
      <vt:lpstr>Section Summary</vt:lpstr>
      <vt:lpstr>Linear Congruences</vt:lpstr>
      <vt:lpstr>Inverse of a modulo m</vt:lpstr>
      <vt:lpstr>Finding Inverses</vt:lpstr>
      <vt:lpstr>Finding Inverses</vt:lpstr>
      <vt:lpstr>Using Inverses to Solve Congruences</vt:lpstr>
      <vt:lpstr>The Chinese Remainder Theorem</vt:lpstr>
      <vt:lpstr>The Chinese Remainder Theorem</vt:lpstr>
      <vt:lpstr>The Chinese Remainder Theorem</vt:lpstr>
      <vt:lpstr>The Chinese Remainder Theorem</vt:lpstr>
      <vt:lpstr>Back Substitution</vt:lpstr>
      <vt:lpstr>Fermat’s Little Theorem</vt:lpstr>
      <vt:lpstr>Pseudoprimes</vt:lpstr>
      <vt:lpstr>Pseudoprimes</vt:lpstr>
      <vt:lpstr>Carmichael Numbers (optional)</vt:lpstr>
      <vt:lpstr>Primitive Roots</vt:lpstr>
      <vt:lpstr>Discrete Logarithms</vt:lpstr>
      <vt:lpstr>Applications of  Congruences</vt:lpstr>
      <vt:lpstr>Section Summary</vt:lpstr>
      <vt:lpstr>Hashing Functions</vt:lpstr>
      <vt:lpstr>Pseudorandom Numbers</vt:lpstr>
      <vt:lpstr>Pseudorandom Numbers</vt:lpstr>
      <vt:lpstr>Check Digits:  UPCs</vt:lpstr>
      <vt:lpstr>Check Digits:ISBNs</vt:lpstr>
      <vt:lpstr>Cryptography</vt:lpstr>
      <vt:lpstr>Section Summary</vt:lpstr>
      <vt:lpstr>Caesar Cipher</vt:lpstr>
      <vt:lpstr>Caesar Cipher</vt:lpstr>
      <vt:lpstr>Shift Cipher</vt:lpstr>
      <vt:lpstr>Shift Cipher</vt:lpstr>
      <vt:lpstr>Affine Ciphers</vt:lpstr>
      <vt:lpstr>Cryptanalysis of Affine Ciphers</vt:lpstr>
      <vt:lpstr>Block Ciphers</vt:lpstr>
      <vt:lpstr>Block Ciphers</vt:lpstr>
      <vt:lpstr>Cryptosystems</vt:lpstr>
      <vt:lpstr>Cryptosystems</vt:lpstr>
      <vt:lpstr>Public Key Cryptography</vt:lpstr>
      <vt:lpstr>The RSA Cryptosystem</vt:lpstr>
      <vt:lpstr>RSA Encryption</vt:lpstr>
      <vt:lpstr>RSA Decryption</vt:lpstr>
      <vt:lpstr>Cryptographic Protocols: Key Exchange</vt:lpstr>
      <vt:lpstr>Cryptographic Protocols: Digital Signatures</vt:lpstr>
      <vt:lpstr>Cryptographic Protocols: Digital Signatures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Fundamentals: Algorithms, the Integers, and Matrices</dc:title>
  <dc:creator>Richard Scherl</dc:creator>
  <cp:lastModifiedBy>Marianna Bonanome</cp:lastModifiedBy>
  <cp:revision>992</cp:revision>
  <dcterms:created xsi:type="dcterms:W3CDTF">2011-03-27T19:20:00Z</dcterms:created>
  <dcterms:modified xsi:type="dcterms:W3CDTF">2018-11-15T14:18:05Z</dcterms:modified>
</cp:coreProperties>
</file>