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tiff" ContentType="image/tiff"/>
  <Default Extension="rels" ContentType="application/vnd.openxmlformats-package.relationships+xml"/>
  <Default Extension="wdp" ContentType="image/vnd.ms-photo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0"/>
  </p:notesMasterIdLst>
  <p:sldIdLst>
    <p:sldId id="256" r:id="rId2"/>
    <p:sldId id="261" r:id="rId3"/>
    <p:sldId id="267" r:id="rId4"/>
    <p:sldId id="266" r:id="rId5"/>
    <p:sldId id="258" r:id="rId6"/>
    <p:sldId id="257" r:id="rId7"/>
    <p:sldId id="259" r:id="rId8"/>
    <p:sldId id="260" r:id="rId9"/>
    <p:sldId id="262" r:id="rId10"/>
    <p:sldId id="263" r:id="rId11"/>
    <p:sldId id="264" r:id="rId12"/>
    <p:sldId id="265" r:id="rId13"/>
    <p:sldId id="269" r:id="rId14"/>
    <p:sldId id="270" r:id="rId15"/>
    <p:sldId id="271" r:id="rId16"/>
    <p:sldId id="272" r:id="rId17"/>
    <p:sldId id="273" r:id="rId18"/>
    <p:sldId id="274" r:id="rId1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Objects="1">
      <p:cViewPr varScale="1">
        <p:scale>
          <a:sx n="129" d="100"/>
          <a:sy n="129" d="100"/>
        </p:scale>
        <p:origin x="-328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notesMaster" Target="notesMasters/notesMaster1.xml"/><Relationship Id="rId21" Type="http://schemas.openxmlformats.org/officeDocument/2006/relationships/printerSettings" Target="printerSettings/printerSettings1.bin"/><Relationship Id="rId22" Type="http://schemas.openxmlformats.org/officeDocument/2006/relationships/presProps" Target="presProps.xml"/><Relationship Id="rId23" Type="http://schemas.openxmlformats.org/officeDocument/2006/relationships/viewProps" Target="viewProps.xml"/><Relationship Id="rId24" Type="http://schemas.openxmlformats.org/officeDocument/2006/relationships/theme" Target="theme/theme1.xml"/><Relationship Id="rId25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B8B43EE-2740-4B46-B58C-2B8B776F22C6}" type="datetimeFigureOut">
              <a:rPr lang="en-US" smtClean="0"/>
              <a:pPr/>
              <a:t>12/8/14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0215E21-E7C0-614C-8236-5768BBD9742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08251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http://</a:t>
            </a:r>
            <a:r>
              <a:rPr lang="en-US" dirty="0" err="1" smtClean="0"/>
              <a:t>www.huffingtonpost.com</a:t>
            </a:r>
            <a:r>
              <a:rPr lang="en-US" dirty="0" smtClean="0"/>
              <a:t>/2011/10/07/cheat-sheet-apple-variety_n_1000281.html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215E21-E7C0-614C-8236-5768BBD97424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2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vert="horz"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tif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tiff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hyperlink" Target="http://www.huffingtonpost.com/2011/10/07/cheat-sheet-apple-variety_n_1000281.html" TargetMode="Externa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youtube.com/watch?v=2w_OxdmoiDQ" TargetMode="External"/><Relationship Id="rId3" Type="http://schemas.openxmlformats.org/officeDocument/2006/relationships/image" Target="../media/image2.tif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3" Type="http://schemas.microsoft.com/office/2007/relationships/hdphoto" Target="../media/hdphoto1.wdp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prince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 descr="Italy market 1.jpg                                             0006F4C8hard one                       C07CB41F:"/>
          <p:cNvPicPr>
            <a:picLocks noChangeAspect="1" noChangeArrowheads="1"/>
          </p:cNvPicPr>
          <p:nvPr/>
        </p:nvPicPr>
        <p:blipFill>
          <a:blip r:embed="rId2" cstate="print">
            <a:lum bright="12000" contrast="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1631795" y="2967335"/>
            <a:ext cx="5880411" cy="923330"/>
          </a:xfrm>
          <a:prstGeom prst="rect">
            <a:avLst/>
          </a:prstGeom>
          <a:solidFill>
            <a:schemeClr val="lt1">
              <a:alpha val="75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5400" b="1" spc="600" dirty="0" smtClean="0">
                <a:solidFill>
                  <a:srgbClr val="800000"/>
                </a:solidFill>
              </a:rPr>
              <a:t>FRESH PRODUCE</a:t>
            </a:r>
            <a:endParaRPr lang="en-US" sz="5400" b="1" spc="600" dirty="0">
              <a:solidFill>
                <a:srgbClr val="800000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bg1"/>
            </a:gs>
            <a:gs pos="100000">
              <a:schemeClr val="accent3">
                <a:lumMod val="75000"/>
              </a:schemeClr>
            </a:gs>
            <a:gs pos="69000">
              <a:schemeClr val="accent3">
                <a:lumMod val="60000"/>
                <a:lumOff val="40000"/>
                <a:alpha val="75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884238"/>
          </a:xfrm>
        </p:spPr>
        <p:txBody>
          <a:bodyPr/>
          <a:lstStyle/>
          <a:p>
            <a:r>
              <a:rPr lang="en-US" b="1" dirty="0" smtClean="0">
                <a:solidFill>
                  <a:srgbClr val="800000"/>
                </a:solidFill>
              </a:rPr>
              <a:t>Produce Yield</a:t>
            </a:r>
            <a:endParaRPr lang="en-US" b="1" dirty="0">
              <a:solidFill>
                <a:srgbClr val="8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1676400"/>
            <a:ext cx="7162800" cy="5029200"/>
          </a:xfrm>
        </p:spPr>
        <p:txBody>
          <a:bodyPr/>
          <a:lstStyle/>
          <a:p>
            <a:pPr>
              <a:buClr>
                <a:schemeClr val="accent2"/>
              </a:buClr>
            </a:pPr>
            <a:r>
              <a:rPr lang="en-US" dirty="0" smtClean="0"/>
              <a:t>EP varies widely depending on product</a:t>
            </a:r>
          </a:p>
          <a:p>
            <a:pPr lvl="1">
              <a:buClr>
                <a:schemeClr val="accent2"/>
              </a:buClr>
              <a:buFont typeface="Lucida Grande"/>
              <a:buChar char="☞"/>
            </a:pPr>
            <a:r>
              <a:rPr lang="en-US" dirty="0" smtClean="0"/>
              <a:t> tomatoes </a:t>
            </a:r>
            <a:r>
              <a:rPr lang="en-US" dirty="0" err="1" smtClean="0"/>
              <a:t>c</a:t>
            </a:r>
            <a:r>
              <a:rPr lang="en-US" dirty="0" smtClean="0"/>
              <a:t>. 87%</a:t>
            </a:r>
          </a:p>
          <a:p>
            <a:pPr lvl="1">
              <a:buClr>
                <a:schemeClr val="accent2"/>
              </a:buClr>
              <a:buFont typeface="Lucida Grande"/>
              <a:buChar char="☞"/>
            </a:pPr>
            <a:r>
              <a:rPr lang="en-US" dirty="0" smtClean="0"/>
              <a:t> asparagus </a:t>
            </a:r>
            <a:r>
              <a:rPr lang="en-US" dirty="0" err="1" smtClean="0"/>
              <a:t>c</a:t>
            </a:r>
            <a:r>
              <a:rPr lang="en-US" dirty="0" smtClean="0"/>
              <a:t>. 56%</a:t>
            </a:r>
          </a:p>
          <a:p>
            <a:pPr>
              <a:buClr>
                <a:schemeClr val="accent2"/>
              </a:buClr>
            </a:pPr>
            <a:r>
              <a:rPr lang="en-US" dirty="0" smtClean="0"/>
              <a:t>Precut fresh produce usually has a much higher AP price than raw (unprocessed produce)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Few Apple Varieties</a:t>
            </a:r>
            <a:endParaRPr lang="en-US" dirty="0"/>
          </a:p>
        </p:txBody>
      </p:sp>
      <p:pic>
        <p:nvPicPr>
          <p:cNvPr id="5" name="Content Placeholder 4" descr="Apples 1.tiff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7200" y="1616809"/>
            <a:ext cx="8229600" cy="4492744"/>
          </a:xfr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Apples 2.tiff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10308" y="0"/>
            <a:ext cx="5852492" cy="6931753"/>
          </a:xfr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bg1"/>
            </a:gs>
            <a:gs pos="100000">
              <a:schemeClr val="accent3">
                <a:lumMod val="75000"/>
              </a:schemeClr>
            </a:gs>
            <a:gs pos="69000">
              <a:schemeClr val="accent3">
                <a:lumMod val="60000"/>
                <a:lumOff val="40000"/>
                <a:alpha val="75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884238"/>
          </a:xfrm>
        </p:spPr>
        <p:txBody>
          <a:bodyPr/>
          <a:lstStyle/>
          <a:p>
            <a:r>
              <a:rPr lang="en-US" b="1" dirty="0" smtClean="0">
                <a:hlinkClick r:id="rId3"/>
              </a:rPr>
              <a:t>HuffPo Cheat </a:t>
            </a:r>
            <a:r>
              <a:rPr lang="en-US" b="1" dirty="0">
                <a:hlinkClick r:id="rId3"/>
              </a:rPr>
              <a:t>Sheet: </a:t>
            </a:r>
            <a:r>
              <a:rPr lang="en-US" b="1" dirty="0" smtClean="0">
                <a:hlinkClick r:id="rId3"/>
              </a:rPr>
              <a:t/>
            </a:r>
            <a:br>
              <a:rPr lang="en-US" b="1" dirty="0" smtClean="0">
                <a:hlinkClick r:id="rId3"/>
              </a:rPr>
            </a:br>
            <a:r>
              <a:rPr lang="en-US" b="1" dirty="0" smtClean="0">
                <a:hlinkClick r:id="rId3"/>
              </a:rPr>
              <a:t>Apple </a:t>
            </a:r>
            <a:r>
              <a:rPr lang="en-US" b="1" dirty="0">
                <a:hlinkClick r:id="rId3"/>
              </a:rPr>
              <a:t>Variety Tasting Guide</a:t>
            </a:r>
            <a:r>
              <a:rPr lang="en-US" b="1" dirty="0"/>
              <a:t/>
            </a:r>
            <a:br>
              <a:rPr lang="en-US" b="1" dirty="0"/>
            </a:br>
            <a:endParaRPr lang="en-US" b="1" dirty="0">
              <a:solidFill>
                <a:srgbClr val="8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2209800"/>
            <a:ext cx="7162800" cy="4495800"/>
          </a:xfrm>
        </p:spPr>
        <p:txBody>
          <a:bodyPr/>
          <a:lstStyle/>
          <a:p>
            <a:pPr>
              <a:buClr>
                <a:schemeClr val="accent2"/>
              </a:buClr>
            </a:pPr>
            <a:r>
              <a:rPr lang="en-US" b="1" dirty="0" smtClean="0"/>
              <a:t>Appearance? (Color, shape, size)</a:t>
            </a:r>
          </a:p>
          <a:p>
            <a:pPr>
              <a:buClr>
                <a:schemeClr val="accent2"/>
              </a:buClr>
            </a:pPr>
            <a:r>
              <a:rPr lang="en-US" b="1" dirty="0" smtClean="0"/>
              <a:t>Texture? (mealy, crisp, firm, soft, hard)</a:t>
            </a:r>
          </a:p>
          <a:p>
            <a:pPr>
              <a:buClr>
                <a:schemeClr val="accent2"/>
              </a:buClr>
            </a:pPr>
            <a:r>
              <a:rPr lang="en-US" b="1" dirty="0" smtClean="0"/>
              <a:t>Aroma?</a:t>
            </a:r>
          </a:p>
          <a:p>
            <a:pPr>
              <a:buClr>
                <a:schemeClr val="accent2"/>
              </a:buClr>
            </a:pPr>
            <a:r>
              <a:rPr lang="en-US" b="1" dirty="0" smtClean="0"/>
              <a:t>Flavor? (sour, sweet, balanced, bland, full flavored)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94376528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20141123_105119.jp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23018"/>
            <a:ext cx="9174690" cy="6881018"/>
          </a:xfr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20141123_105152.jp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20141123_105214.jp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723901" y="954880"/>
            <a:ext cx="7620001" cy="5715001"/>
          </a:xfr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20141123_105230.jp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20141123_110406.jp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0"/>
            <a:ext cx="9144000" cy="6858000"/>
          </a:xfr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bg1"/>
            </a:gs>
            <a:gs pos="100000">
              <a:schemeClr val="accent3">
                <a:lumMod val="75000"/>
              </a:schemeClr>
            </a:gs>
            <a:gs pos="69000">
              <a:schemeClr val="accent3">
                <a:lumMod val="60000"/>
                <a:lumOff val="40000"/>
                <a:alpha val="75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884238"/>
          </a:xfrm>
        </p:spPr>
        <p:txBody>
          <a:bodyPr/>
          <a:lstStyle/>
          <a:p>
            <a:r>
              <a:rPr lang="en-US" b="1" dirty="0" smtClean="0">
                <a:solidFill>
                  <a:srgbClr val="800000"/>
                </a:solidFill>
              </a:rPr>
              <a:t>And not so fresh…</a:t>
            </a:r>
            <a:endParaRPr lang="en-US" b="1" dirty="0">
              <a:solidFill>
                <a:srgbClr val="8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600" y="5562600"/>
            <a:ext cx="6818860" cy="762000"/>
          </a:xfrm>
        </p:spPr>
        <p:txBody>
          <a:bodyPr/>
          <a:lstStyle/>
          <a:p>
            <a:pPr marL="0" indent="0">
              <a:buClr>
                <a:schemeClr val="accent2"/>
              </a:buClr>
              <a:buNone/>
            </a:pPr>
            <a:r>
              <a:rPr lang="en-US" sz="2400" dirty="0">
                <a:hlinkClick r:id="rId2"/>
              </a:rPr>
              <a:t>http://www.youtube.com/watch?v=</a:t>
            </a:r>
            <a:r>
              <a:rPr lang="en-US" sz="2400" dirty="0" smtClean="0">
                <a:hlinkClick r:id="rId2"/>
              </a:rPr>
              <a:t>2w_OxdmoiDQ</a:t>
            </a:r>
            <a:endParaRPr lang="en-US" sz="2400" dirty="0" smtClean="0"/>
          </a:p>
          <a:p>
            <a:pPr marL="0" indent="0">
              <a:buClr>
                <a:schemeClr val="accent2"/>
              </a:buClr>
              <a:buNone/>
            </a:pPr>
            <a:endParaRPr lang="en-US" dirty="0"/>
          </a:p>
        </p:txBody>
      </p:sp>
      <p:pic>
        <p:nvPicPr>
          <p:cNvPr id="4" name="Picture 3" descr="ff.tif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66800" y="1794362"/>
            <a:ext cx="6437860" cy="3521651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bg1"/>
            </a:gs>
            <a:gs pos="100000">
              <a:schemeClr val="accent3">
                <a:lumMod val="75000"/>
              </a:schemeClr>
            </a:gs>
            <a:gs pos="69000">
              <a:schemeClr val="accent3">
                <a:lumMod val="60000"/>
                <a:lumOff val="40000"/>
                <a:alpha val="75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884238"/>
          </a:xfrm>
        </p:spPr>
        <p:txBody>
          <a:bodyPr/>
          <a:lstStyle/>
          <a:p>
            <a:r>
              <a:rPr lang="en-US" b="1" dirty="0" smtClean="0">
                <a:solidFill>
                  <a:srgbClr val="800000"/>
                </a:solidFill>
              </a:rPr>
              <a:t>Selection Factors</a:t>
            </a:r>
            <a:endParaRPr lang="en-US" b="1" dirty="0">
              <a:solidFill>
                <a:srgbClr val="8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600200"/>
            <a:ext cx="7315200" cy="4525963"/>
          </a:xfrm>
        </p:spPr>
        <p:txBody>
          <a:bodyPr/>
          <a:lstStyle/>
          <a:p>
            <a:pPr>
              <a:buClr>
                <a:schemeClr val="accent2"/>
              </a:buClr>
            </a:pPr>
            <a:r>
              <a:rPr lang="en-US" dirty="0" smtClean="0"/>
              <a:t>intended use</a:t>
            </a:r>
          </a:p>
          <a:p>
            <a:pPr>
              <a:buClr>
                <a:schemeClr val="accent2"/>
              </a:buClr>
            </a:pPr>
            <a:r>
              <a:rPr lang="en-US" dirty="0" smtClean="0"/>
              <a:t>exact name</a:t>
            </a:r>
          </a:p>
          <a:p>
            <a:pPr>
              <a:buClr>
                <a:schemeClr val="accent2"/>
              </a:buClr>
            </a:pPr>
            <a:r>
              <a:rPr lang="en-US" dirty="0" smtClean="0"/>
              <a:t>product size</a:t>
            </a:r>
          </a:p>
          <a:p>
            <a:pPr>
              <a:buClr>
                <a:schemeClr val="accent2"/>
              </a:buClr>
            </a:pPr>
            <a:r>
              <a:rPr lang="en-US" dirty="0" smtClean="0"/>
              <a:t>container size/type</a:t>
            </a:r>
          </a:p>
          <a:p>
            <a:pPr>
              <a:buClr>
                <a:schemeClr val="accent2"/>
              </a:buClr>
            </a:pPr>
            <a:r>
              <a:rPr lang="en-US" dirty="0" smtClean="0"/>
              <a:t>minimum weight/case</a:t>
            </a:r>
          </a:p>
          <a:p>
            <a:pPr>
              <a:buClr>
                <a:schemeClr val="accent2"/>
              </a:buClr>
            </a:pPr>
            <a:r>
              <a:rPr lang="en-US" dirty="0" smtClean="0"/>
              <a:t>point of origin</a:t>
            </a:r>
          </a:p>
          <a:p>
            <a:pPr>
              <a:buClr>
                <a:schemeClr val="accent2"/>
              </a:buClr>
            </a:pPr>
            <a:r>
              <a:rPr lang="en-US" dirty="0" smtClean="0"/>
              <a:t>degree of ripeness/ripening process used</a:t>
            </a:r>
          </a:p>
          <a:p>
            <a:pPr>
              <a:buClr>
                <a:schemeClr val="accent2"/>
              </a:buClr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82459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bg1"/>
            </a:gs>
            <a:gs pos="100000">
              <a:schemeClr val="accent3">
                <a:lumMod val="75000"/>
              </a:schemeClr>
            </a:gs>
            <a:gs pos="69000">
              <a:schemeClr val="accent3">
                <a:lumMod val="60000"/>
                <a:lumOff val="40000"/>
                <a:alpha val="75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884238"/>
          </a:xfrm>
        </p:spPr>
        <p:txBody>
          <a:bodyPr/>
          <a:lstStyle/>
          <a:p>
            <a:r>
              <a:rPr lang="en-US" b="1" dirty="0" smtClean="0">
                <a:solidFill>
                  <a:srgbClr val="800000"/>
                </a:solidFill>
              </a:rPr>
              <a:t>Green Labeling</a:t>
            </a:r>
            <a:endParaRPr lang="en-US" b="1" dirty="0">
              <a:solidFill>
                <a:srgbClr val="800000"/>
              </a:solidFill>
            </a:endParaRPr>
          </a:p>
        </p:txBody>
      </p:sp>
      <p:pic>
        <p:nvPicPr>
          <p:cNvPr id="4" name="Picture 3" descr="Green Labels.TIF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423727"/>
            <a:ext cx="9144000" cy="54342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65895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bg1"/>
            </a:gs>
            <a:gs pos="100000">
              <a:schemeClr val="accent3">
                <a:lumMod val="75000"/>
              </a:schemeClr>
            </a:gs>
            <a:gs pos="69000">
              <a:schemeClr val="accent3">
                <a:lumMod val="60000"/>
                <a:lumOff val="40000"/>
                <a:alpha val="75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884238"/>
          </a:xfrm>
        </p:spPr>
        <p:txBody>
          <a:bodyPr/>
          <a:lstStyle/>
          <a:p>
            <a:r>
              <a:rPr lang="en-US" b="1" dirty="0" smtClean="0">
                <a:solidFill>
                  <a:srgbClr val="800000"/>
                </a:solidFill>
              </a:rPr>
              <a:t>U.S. Grades</a:t>
            </a:r>
            <a:endParaRPr lang="en-US" b="1" dirty="0">
              <a:solidFill>
                <a:srgbClr val="8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077200" cy="4830763"/>
          </a:xfrm>
        </p:spPr>
        <p:txBody>
          <a:bodyPr/>
          <a:lstStyle/>
          <a:p>
            <a:pPr>
              <a:buClr>
                <a:schemeClr val="accent2"/>
              </a:buClr>
            </a:pPr>
            <a:r>
              <a:rPr lang="en-US" dirty="0" smtClean="0"/>
              <a:t>Most commonly used:</a:t>
            </a:r>
          </a:p>
          <a:p>
            <a:pPr>
              <a:buClr>
                <a:schemeClr val="accent2"/>
              </a:buClr>
            </a:pPr>
            <a:endParaRPr lang="en-US" dirty="0" smtClean="0"/>
          </a:p>
          <a:p>
            <a:pPr>
              <a:buClr>
                <a:schemeClr val="accent2"/>
              </a:buClr>
            </a:pPr>
            <a:endParaRPr lang="en-US" dirty="0" smtClean="0"/>
          </a:p>
          <a:p>
            <a:pPr>
              <a:buClr>
                <a:schemeClr val="accent2"/>
              </a:buClr>
            </a:pPr>
            <a:endParaRPr lang="en-US" dirty="0" smtClean="0"/>
          </a:p>
          <a:p>
            <a:pPr>
              <a:buClr>
                <a:schemeClr val="accent2"/>
              </a:buClr>
            </a:pPr>
            <a:endParaRPr lang="en-US" dirty="0" smtClean="0"/>
          </a:p>
          <a:p>
            <a:pPr>
              <a:buClr>
                <a:schemeClr val="accent2"/>
              </a:buClr>
            </a:pPr>
            <a:r>
              <a:rPr lang="en-US" dirty="0" smtClean="0"/>
              <a:t>Grading schedule varies according to product (for grapefruit the </a:t>
            </a:r>
            <a:r>
              <a:rPr lang="en-US" u="sng" dirty="0" smtClean="0"/>
              <a:t>best</a:t>
            </a:r>
            <a:r>
              <a:rPr lang="en-US" dirty="0" smtClean="0"/>
              <a:t> grade is U.S. Fancy, for Apples U.S. Extra Fancy and for carrots U.S. Extra No. 1)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457200" y="1951037"/>
            <a:ext cx="7924800" cy="2677656"/>
          </a:xfrm>
          <a:prstGeom prst="rect">
            <a:avLst/>
          </a:prstGeom>
          <a:noFill/>
        </p:spPr>
        <p:txBody>
          <a:bodyPr wrap="square" numCol="2" rtlCol="0">
            <a:spAutoFit/>
          </a:bodyPr>
          <a:lstStyle/>
          <a:p>
            <a:pPr lvl="1">
              <a:buClr>
                <a:schemeClr val="accent2"/>
              </a:buClr>
              <a:buFont typeface="Lucida Grande"/>
              <a:buChar char="☞"/>
            </a:pPr>
            <a:r>
              <a:rPr lang="en-US" sz="2800" dirty="0" smtClean="0"/>
              <a:t> Fancy (about 1%)</a:t>
            </a:r>
          </a:p>
          <a:p>
            <a:pPr lvl="1">
              <a:buClr>
                <a:schemeClr val="accent2"/>
              </a:buClr>
              <a:buFont typeface="Lucida Grande"/>
              <a:buChar char="☞"/>
            </a:pPr>
            <a:r>
              <a:rPr lang="en-US" sz="2800" dirty="0" smtClean="0"/>
              <a:t> No. 1 (most common)</a:t>
            </a:r>
          </a:p>
          <a:p>
            <a:pPr lvl="1">
              <a:buClr>
                <a:schemeClr val="accent2"/>
              </a:buClr>
              <a:buFont typeface="Lucida Grande"/>
              <a:buChar char="☞"/>
            </a:pPr>
            <a:r>
              <a:rPr lang="en-US" sz="2800" dirty="0" smtClean="0"/>
              <a:t> Commercial</a:t>
            </a:r>
          </a:p>
          <a:p>
            <a:pPr lvl="1">
              <a:buClr>
                <a:schemeClr val="accent2"/>
              </a:buClr>
              <a:buFont typeface="Lucida Grande"/>
              <a:buChar char="☞"/>
            </a:pPr>
            <a:r>
              <a:rPr lang="en-US" sz="2800" dirty="0" smtClean="0"/>
              <a:t> No. 2</a:t>
            </a:r>
            <a:br>
              <a:rPr lang="en-US" sz="2800" dirty="0" smtClean="0"/>
            </a:br>
            <a:endParaRPr lang="en-US" sz="2800" dirty="0" smtClean="0"/>
          </a:p>
          <a:p>
            <a:pPr lvl="1">
              <a:buClr>
                <a:schemeClr val="accent2"/>
              </a:buClr>
              <a:buFont typeface="Lucida Grande"/>
              <a:buChar char="☞"/>
            </a:pPr>
            <a:r>
              <a:rPr lang="en-US" sz="2800" dirty="0" smtClean="0"/>
              <a:t> Combination </a:t>
            </a:r>
            <a:br>
              <a:rPr lang="en-US" sz="2800" dirty="0" smtClean="0"/>
            </a:br>
            <a:r>
              <a:rPr lang="en-US" sz="2800" dirty="0" smtClean="0"/>
              <a:t>(mix of 1 &amp; 2)</a:t>
            </a:r>
          </a:p>
          <a:p>
            <a:pPr lvl="1">
              <a:buClr>
                <a:schemeClr val="accent2"/>
              </a:buClr>
              <a:buFont typeface="Lucida Grande"/>
              <a:buChar char="☞"/>
            </a:pPr>
            <a:r>
              <a:rPr lang="en-US" sz="2800" dirty="0" smtClean="0"/>
              <a:t> No. 3.</a:t>
            </a:r>
          </a:p>
          <a:p>
            <a:pPr lvl="1">
              <a:buClr>
                <a:schemeClr val="accent2"/>
              </a:buClr>
              <a:buFont typeface="Lucida Grande"/>
              <a:buChar char="☞"/>
            </a:pPr>
            <a:r>
              <a:rPr lang="en-US" sz="2800" dirty="0" smtClean="0"/>
              <a:t> Field run (ungraded</a:t>
            </a:r>
          </a:p>
          <a:p>
            <a:pPr>
              <a:buClr>
                <a:schemeClr val="accent2"/>
              </a:buClr>
              <a:buFont typeface="Wingdings" charset="2"/>
              <a:buChar char="§"/>
            </a:pPr>
            <a:endParaRPr lang="en-US" sz="28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bg1"/>
            </a:gs>
            <a:gs pos="100000">
              <a:schemeClr val="accent3">
                <a:lumMod val="75000"/>
              </a:schemeClr>
            </a:gs>
            <a:gs pos="69000">
              <a:schemeClr val="accent3">
                <a:lumMod val="60000"/>
                <a:lumOff val="40000"/>
                <a:alpha val="75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884238"/>
          </a:xfrm>
        </p:spPr>
        <p:txBody>
          <a:bodyPr/>
          <a:lstStyle/>
          <a:p>
            <a:r>
              <a:rPr lang="en-US" b="1" dirty="0" smtClean="0">
                <a:solidFill>
                  <a:srgbClr val="800000"/>
                </a:solidFill>
              </a:rPr>
              <a:t>Purchasing Fresh Produce</a:t>
            </a:r>
            <a:endParaRPr lang="en-US" b="1" dirty="0">
              <a:solidFill>
                <a:srgbClr val="8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600200"/>
            <a:ext cx="7315200" cy="4525963"/>
          </a:xfrm>
        </p:spPr>
        <p:txBody>
          <a:bodyPr/>
          <a:lstStyle/>
          <a:p>
            <a:pPr>
              <a:buClr>
                <a:schemeClr val="accent2"/>
              </a:buClr>
            </a:pPr>
            <a:r>
              <a:rPr lang="en-US" i="1" dirty="0" smtClean="0"/>
              <a:t>PMA Fresh Produce Manual </a:t>
            </a:r>
            <a:r>
              <a:rPr lang="en-US" dirty="0" smtClean="0"/>
              <a:t>contains detailed specs for many fresh-produce items</a:t>
            </a:r>
          </a:p>
          <a:p>
            <a:pPr>
              <a:buClr>
                <a:schemeClr val="accent2"/>
              </a:buClr>
            </a:pPr>
            <a:r>
              <a:rPr lang="en-US" dirty="0" smtClean="0"/>
              <a:t>wholesale suppliers</a:t>
            </a:r>
          </a:p>
          <a:p>
            <a:pPr>
              <a:buClr>
                <a:schemeClr val="accent2"/>
              </a:buClr>
            </a:pPr>
            <a:r>
              <a:rPr lang="en-US" dirty="0" smtClean="0"/>
              <a:t>independent farmers</a:t>
            </a:r>
          </a:p>
          <a:p>
            <a:pPr>
              <a:buClr>
                <a:schemeClr val="accent2"/>
              </a:buClr>
            </a:pP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bg1"/>
            </a:gs>
            <a:gs pos="100000">
              <a:schemeClr val="accent3">
                <a:lumMod val="75000"/>
              </a:schemeClr>
            </a:gs>
            <a:gs pos="69000">
              <a:schemeClr val="accent3">
                <a:lumMod val="60000"/>
                <a:lumOff val="40000"/>
                <a:alpha val="75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884238"/>
          </a:xfrm>
        </p:spPr>
        <p:txBody>
          <a:bodyPr/>
          <a:lstStyle/>
          <a:p>
            <a:r>
              <a:rPr lang="en-US" b="1" dirty="0" smtClean="0">
                <a:solidFill>
                  <a:srgbClr val="800000"/>
                </a:solidFill>
              </a:rPr>
              <a:t>Example of Produce Spec</a:t>
            </a:r>
            <a:endParaRPr lang="en-US" b="1" dirty="0">
              <a:solidFill>
                <a:srgbClr val="8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343400"/>
          </a:xfrm>
        </p:spPr>
        <p:txBody>
          <a:bodyPr numCol="2" spcCol="457200">
            <a:noAutofit/>
          </a:bodyPr>
          <a:lstStyle/>
          <a:p>
            <a:pPr>
              <a:buClr>
                <a:schemeClr val="accent2"/>
              </a:buClr>
            </a:pPr>
            <a:r>
              <a:rPr lang="en-US" dirty="0" smtClean="0"/>
              <a:t>Red Delicious apples</a:t>
            </a:r>
          </a:p>
          <a:p>
            <a:pPr>
              <a:buClr>
                <a:schemeClr val="accent2"/>
              </a:buClr>
            </a:pPr>
            <a:r>
              <a:rPr lang="en-US" dirty="0" smtClean="0"/>
              <a:t>used for fresh fruit plate item</a:t>
            </a:r>
          </a:p>
          <a:p>
            <a:pPr>
              <a:buClr>
                <a:schemeClr val="accent2"/>
              </a:buClr>
            </a:pPr>
            <a:r>
              <a:rPr lang="en-US" dirty="0" smtClean="0"/>
              <a:t>U.S. Fancy</a:t>
            </a:r>
          </a:p>
          <a:p>
            <a:pPr>
              <a:buClr>
                <a:schemeClr val="accent2"/>
              </a:buClr>
            </a:pPr>
            <a:r>
              <a:rPr lang="en-US" dirty="0" smtClean="0"/>
              <a:t>Washington State</a:t>
            </a:r>
          </a:p>
          <a:p>
            <a:pPr>
              <a:buClr>
                <a:schemeClr val="accent2"/>
              </a:buClr>
            </a:pPr>
            <a:r>
              <a:rPr lang="en-US" dirty="0" smtClean="0"/>
              <a:t>72 count</a:t>
            </a:r>
          </a:p>
          <a:p>
            <a:pPr>
              <a:buClr>
                <a:schemeClr val="accent2"/>
              </a:buClr>
            </a:pPr>
            <a:r>
              <a:rPr lang="en-US" dirty="0" smtClean="0"/>
              <a:t>30-42 pound crate</a:t>
            </a:r>
          </a:p>
          <a:p>
            <a:pPr>
              <a:buClr>
                <a:schemeClr val="accent2"/>
              </a:buClr>
            </a:pPr>
            <a:r>
              <a:rPr lang="en-US" dirty="0" smtClean="0"/>
              <a:t>moisture-proof fiberboard</a:t>
            </a:r>
          </a:p>
          <a:p>
            <a:pPr>
              <a:buClr>
                <a:schemeClr val="accent2"/>
              </a:buClr>
            </a:pPr>
            <a:r>
              <a:rPr lang="en-US" dirty="0" smtClean="0"/>
              <a:t>layered arrangement, cell carton</a:t>
            </a:r>
          </a:p>
          <a:p>
            <a:pPr>
              <a:buClr>
                <a:schemeClr val="accent2"/>
              </a:buClr>
            </a:pPr>
            <a:r>
              <a:rPr lang="en-US" dirty="0" smtClean="0"/>
              <a:t>whole apples</a:t>
            </a:r>
          </a:p>
          <a:p>
            <a:pPr>
              <a:buClr>
                <a:schemeClr val="accent2"/>
              </a:buClr>
            </a:pPr>
            <a:r>
              <a:rPr lang="en-US" dirty="0" smtClean="0"/>
              <a:t>Fresh, refrigerated</a:t>
            </a:r>
          </a:p>
          <a:p>
            <a:pPr>
              <a:buClr>
                <a:schemeClr val="accent2"/>
              </a:buClr>
            </a:pPr>
            <a:r>
              <a:rPr lang="en-US" dirty="0" smtClean="0"/>
              <a:t>Fully ripened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bg1"/>
            </a:gs>
            <a:gs pos="100000">
              <a:schemeClr val="accent3">
                <a:lumMod val="75000"/>
              </a:schemeClr>
            </a:gs>
            <a:gs pos="69000">
              <a:schemeClr val="accent3">
                <a:lumMod val="60000"/>
                <a:lumOff val="40000"/>
                <a:alpha val="75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884238"/>
          </a:xfrm>
        </p:spPr>
        <p:txBody>
          <a:bodyPr/>
          <a:lstStyle/>
          <a:p>
            <a:r>
              <a:rPr lang="en-US" b="1" dirty="0" smtClean="0">
                <a:solidFill>
                  <a:srgbClr val="800000"/>
                </a:solidFill>
              </a:rPr>
              <a:t>Receiving Produce</a:t>
            </a:r>
            <a:endParaRPr lang="en-US" b="1" dirty="0">
              <a:solidFill>
                <a:srgbClr val="8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1600200"/>
            <a:ext cx="7162800" cy="4525963"/>
          </a:xfrm>
        </p:spPr>
        <p:txBody>
          <a:bodyPr/>
          <a:lstStyle/>
          <a:p>
            <a:pPr>
              <a:buClr>
                <a:schemeClr val="accent2"/>
              </a:buClr>
            </a:pPr>
            <a:r>
              <a:rPr lang="en-US" dirty="0" smtClean="0"/>
              <a:t>check quality:</a:t>
            </a:r>
          </a:p>
          <a:p>
            <a:pPr lvl="1">
              <a:buClr>
                <a:schemeClr val="accent2"/>
              </a:buClr>
              <a:buFont typeface="Lucida Grande"/>
              <a:buChar char="☞"/>
            </a:pPr>
            <a:r>
              <a:rPr lang="en-US" dirty="0" smtClean="0"/>
              <a:t> look for signs of discoloration, wilting, bruising, mold, softness, over/under-ripeness insect damage </a:t>
            </a:r>
          </a:p>
          <a:p>
            <a:pPr>
              <a:buClr>
                <a:schemeClr val="accent2"/>
              </a:buClr>
            </a:pPr>
            <a:r>
              <a:rPr lang="en-US" dirty="0" smtClean="0"/>
              <a:t>check quantity</a:t>
            </a:r>
          </a:p>
          <a:p>
            <a:pPr lvl="1">
              <a:buClr>
                <a:schemeClr val="accent2"/>
              </a:buClr>
              <a:buFont typeface="Lucida Grande"/>
              <a:buChar char="☞"/>
            </a:pPr>
            <a:r>
              <a:rPr lang="en-US" dirty="0" smtClean="0"/>
              <a:t> weight, count</a:t>
            </a:r>
          </a:p>
          <a:p>
            <a:pPr>
              <a:buClr>
                <a:schemeClr val="accent2"/>
              </a:buClr>
            </a:pP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bg1"/>
            </a:gs>
            <a:gs pos="100000">
              <a:schemeClr val="accent3">
                <a:lumMod val="75000"/>
              </a:schemeClr>
            </a:gs>
            <a:gs pos="69000">
              <a:schemeClr val="accent3">
                <a:lumMod val="60000"/>
                <a:lumOff val="40000"/>
                <a:alpha val="75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884238"/>
          </a:xfrm>
        </p:spPr>
        <p:txBody>
          <a:bodyPr/>
          <a:lstStyle/>
          <a:p>
            <a:r>
              <a:rPr lang="en-US" b="1" dirty="0" smtClean="0">
                <a:solidFill>
                  <a:srgbClr val="800000"/>
                </a:solidFill>
              </a:rPr>
              <a:t>Storing Produce</a:t>
            </a:r>
            <a:endParaRPr lang="en-US" b="1" dirty="0">
              <a:solidFill>
                <a:srgbClr val="8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5029200"/>
          </a:xfrm>
        </p:spPr>
        <p:txBody>
          <a:bodyPr/>
          <a:lstStyle/>
          <a:p>
            <a:pPr>
              <a:buClr>
                <a:schemeClr val="accent2"/>
              </a:buClr>
            </a:pPr>
            <a:r>
              <a:rPr lang="en-US" dirty="0" smtClean="0"/>
              <a:t>store at the correct temperature and humidity</a:t>
            </a:r>
          </a:p>
          <a:p>
            <a:pPr lvl="1">
              <a:buClr>
                <a:schemeClr val="accent2"/>
              </a:buClr>
              <a:buFont typeface="Lucida Grande"/>
              <a:buChar char="☞"/>
            </a:pPr>
            <a:r>
              <a:rPr lang="en-US" dirty="0" smtClean="0"/>
              <a:t> asparagus @ 32-36°F, bananas 50-60°F</a:t>
            </a:r>
          </a:p>
          <a:p>
            <a:pPr>
              <a:buClr>
                <a:schemeClr val="accent2"/>
              </a:buClr>
            </a:pPr>
            <a:r>
              <a:rPr lang="en-US" dirty="0" smtClean="0"/>
              <a:t>(most) fresh produce deteriorates quickly at room temperature</a:t>
            </a:r>
          </a:p>
          <a:p>
            <a:pPr>
              <a:buClr>
                <a:schemeClr val="accent2"/>
              </a:buClr>
            </a:pPr>
            <a:r>
              <a:rPr lang="en-US" dirty="0" smtClean="0"/>
              <a:t>some vegetables (corn, peas, etc.) lose their sugar content more rapidly at room temp.</a:t>
            </a:r>
          </a:p>
          <a:p>
            <a:pPr>
              <a:buClr>
                <a:schemeClr val="accent2"/>
              </a:buClr>
            </a:pPr>
            <a:r>
              <a:rPr lang="en-US" dirty="0" smtClean="0"/>
              <a:t>produce should NOT be washed before storing</a:t>
            </a:r>
          </a:p>
          <a:p>
            <a:pPr>
              <a:buClr>
                <a:schemeClr val="accent2"/>
              </a:buClr>
            </a:pPr>
            <a:r>
              <a:rPr lang="en-US" dirty="0" smtClean="0"/>
              <a:t>shelf life varies widely</a:t>
            </a:r>
          </a:p>
          <a:p>
            <a:pPr lvl="1">
              <a:buClr>
                <a:schemeClr val="accent2"/>
              </a:buClr>
              <a:buFont typeface="Lucida Grande"/>
              <a:buChar char="☞"/>
            </a:pPr>
            <a:r>
              <a:rPr lang="en-US" dirty="0" smtClean="0"/>
              <a:t> a few days (herbs) to 2 months (lemons)  </a:t>
            </a:r>
          </a:p>
          <a:p>
            <a:pPr>
              <a:buClr>
                <a:schemeClr val="accent2"/>
              </a:buClr>
            </a:pP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219</TotalTime>
  <Words>384</Words>
  <Application>Microsoft Macintosh PowerPoint</Application>
  <PresentationFormat>On-screen Show (4:3)</PresentationFormat>
  <Paragraphs>69</Paragraphs>
  <Slides>18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Office Theme</vt:lpstr>
      <vt:lpstr>prince</vt:lpstr>
      <vt:lpstr>And not so fresh…</vt:lpstr>
      <vt:lpstr>Selection Factors</vt:lpstr>
      <vt:lpstr>Green Labeling</vt:lpstr>
      <vt:lpstr>U.S. Grades</vt:lpstr>
      <vt:lpstr>Purchasing Fresh Produce</vt:lpstr>
      <vt:lpstr>Example of Produce Spec</vt:lpstr>
      <vt:lpstr>Receiving Produce</vt:lpstr>
      <vt:lpstr>Storing Produce</vt:lpstr>
      <vt:lpstr>Produce Yield</vt:lpstr>
      <vt:lpstr>A Few Apple Varieties</vt:lpstr>
      <vt:lpstr>PowerPoint Presentation</vt:lpstr>
      <vt:lpstr>HuffPo Cheat Sheet:  Apple Variety Tasting Guide 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prince</dc:title>
  <dc:creator>Michael </dc:creator>
  <cp:lastModifiedBy>Michael  Krondl</cp:lastModifiedBy>
  <cp:revision>26</cp:revision>
  <dcterms:created xsi:type="dcterms:W3CDTF">2014-11-25T12:05:45Z</dcterms:created>
  <dcterms:modified xsi:type="dcterms:W3CDTF">2014-12-08T13:06:23Z</dcterms:modified>
</cp:coreProperties>
</file>