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828" r:id="rId1"/>
  </p:sldMasterIdLst>
  <p:sldIdLst>
    <p:sldId id="321" r:id="rId2"/>
    <p:sldId id="358" r:id="rId3"/>
    <p:sldId id="322" r:id="rId4"/>
    <p:sldId id="325" r:id="rId5"/>
    <p:sldId id="326" r:id="rId6"/>
    <p:sldId id="328" r:id="rId7"/>
    <p:sldId id="332" r:id="rId8"/>
    <p:sldId id="360" r:id="rId9"/>
    <p:sldId id="341" r:id="rId10"/>
    <p:sldId id="342" r:id="rId11"/>
    <p:sldId id="365" r:id="rId12"/>
    <p:sldId id="351" r:id="rId13"/>
    <p:sldId id="352" r:id="rId14"/>
    <p:sldId id="353" r:id="rId15"/>
    <p:sldId id="363" r:id="rId16"/>
    <p:sldId id="355" r:id="rId17"/>
    <p:sldId id="356" r:id="rId18"/>
    <p:sldId id="357" r:id="rId19"/>
    <p:sldId id="364" r:id="rId20"/>
  </p:sldIdLst>
  <p:sldSz cx="9144000" cy="6858000" type="screen4x3"/>
  <p:notesSz cx="6858000" cy="9144000"/>
  <p:embeddedFontLst>
    <p:embeddedFont>
      <p:font typeface="Cambria Math" panose="02040503050406030204" pitchFamily="18" charset="0"/>
      <p:regular r:id="rId21"/>
    </p:embeddedFont>
    <p:embeddedFont>
      <p:font typeface="Wingdings 2" panose="05020102010507070707" pitchFamily="18" charset="2"/>
      <p:regular r:id="rId22"/>
    </p:embeddedFon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onstantia" panose="02030602050306030303" pitchFamily="18" charset="0"/>
      <p:regular r:id="rId27"/>
      <p:bold r:id="rId28"/>
      <p:italic r:id="rId29"/>
      <p:boldItalic r:id="rId3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7" autoAdjust="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15220D-0BB5-4C71-B862-812B075D02FE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A217EF-0505-4C33-BB20-8A8DF20390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30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42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tags" Target="../tags/tag4.xml"/><Relationship Id="rId16" Type="http://schemas.openxmlformats.org/officeDocument/2006/relationships/image" Target="../media/image10.pn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5.png"/><Relationship Id="rId5" Type="http://schemas.openxmlformats.org/officeDocument/2006/relationships/tags" Target="../tags/tag7.xml"/><Relationship Id="rId15" Type="http://schemas.openxmlformats.org/officeDocument/2006/relationships/image" Target="../media/image9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3.png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image" Target="../media/image17.png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" Type="http://schemas.openxmlformats.org/officeDocument/2006/relationships/tags" Target="../tags/tag13.xml"/><Relationship Id="rId16" Type="http://schemas.openxmlformats.org/officeDocument/2006/relationships/image" Target="../media/image20.png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image" Target="../media/image15.png"/><Relationship Id="rId5" Type="http://schemas.openxmlformats.org/officeDocument/2006/relationships/tags" Target="../tags/tag16.xml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tags" Target="../tags/tag15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22.xml"/><Relationship Id="rId7" Type="http://schemas.openxmlformats.org/officeDocument/2006/relationships/image" Target="../media/image25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3.xml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Propositional Equivalences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Equivalence Proofs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Example</a:t>
            </a:r>
            <a:r>
              <a:rPr lang="en-US" dirty="0" smtClean="0"/>
              <a:t>: Show that                               </a:t>
            </a:r>
          </a:p>
          <a:p>
            <a:pPr>
              <a:buNone/>
            </a:pPr>
            <a:r>
              <a:rPr lang="en-US" dirty="0" smtClean="0"/>
              <a:t>            is logically equivalent to </a:t>
            </a:r>
          </a:p>
          <a:p>
            <a:pPr>
              <a:buNone/>
            </a:pPr>
            <a:r>
              <a:rPr lang="en-US" b="1" dirty="0" smtClean="0"/>
              <a:t>Solution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533401" y="3429000"/>
            <a:ext cx="8338185" cy="2381250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3657600" y="1981200"/>
            <a:ext cx="2451735" cy="382905"/>
          </a:xfrm>
          <a:prstGeom prst="rect">
            <a:avLst/>
          </a:prstGeom>
        </p:spPr>
      </p:pic>
      <p:pic>
        <p:nvPicPr>
          <p:cNvPr id="14" name="Picture 13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5257800" y="2514600"/>
            <a:ext cx="1271588" cy="3028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Equivalence Proofs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Example</a:t>
            </a:r>
            <a:r>
              <a:rPr lang="en-US" dirty="0" smtClean="0"/>
              <a:t>: Show that                               </a:t>
            </a:r>
          </a:p>
          <a:p>
            <a:pPr>
              <a:buNone/>
            </a:pPr>
            <a:r>
              <a:rPr lang="en-US" dirty="0" smtClean="0"/>
              <a:t>            is a tautology. </a:t>
            </a:r>
          </a:p>
          <a:p>
            <a:pPr>
              <a:buNone/>
            </a:pPr>
            <a:r>
              <a:rPr lang="en-US" b="1" dirty="0" smtClean="0"/>
              <a:t>Solution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6" name="Picture 15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533402" y="3428999"/>
            <a:ext cx="8185785" cy="2066925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657600" y="1981200"/>
            <a:ext cx="2700338" cy="38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Propositional </a:t>
            </a:r>
            <a:r>
              <a:rPr lang="en-US" dirty="0" err="1" smtClean="0"/>
              <a:t>Satisfiability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compound proposition is </a:t>
            </a:r>
            <a:r>
              <a:rPr lang="en-US" i="1" dirty="0" err="1" smtClean="0"/>
              <a:t>satisfiable</a:t>
            </a:r>
            <a:r>
              <a:rPr lang="en-US" b="1" dirty="0" smtClean="0"/>
              <a:t> </a:t>
            </a:r>
            <a:r>
              <a:rPr lang="en-US" dirty="0" smtClean="0"/>
              <a:t>if there is an assignment of truth values to its variables that make it true. When no such assignments exist, the compound proposition is </a:t>
            </a:r>
            <a:r>
              <a:rPr lang="en-US" i="1" dirty="0" err="1" smtClean="0"/>
              <a:t>unsatisfiable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compound proposition is </a:t>
            </a:r>
            <a:r>
              <a:rPr lang="en-US" dirty="0" err="1" smtClean="0"/>
              <a:t>unsatisfiable</a:t>
            </a:r>
            <a:r>
              <a:rPr lang="en-US" dirty="0" smtClean="0"/>
              <a:t> if and only if its negation is a tautology.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on Propositional </a:t>
            </a:r>
            <a:r>
              <a:rPr lang="en-US" dirty="0" err="1" smtClean="0"/>
              <a:t>Satisfiability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 Example</a:t>
            </a:r>
            <a:r>
              <a:rPr lang="en-US" dirty="0" smtClean="0"/>
              <a:t>: Determine the </a:t>
            </a:r>
            <a:r>
              <a:rPr lang="en-US" dirty="0" err="1" smtClean="0"/>
              <a:t>satisfiability</a:t>
            </a:r>
            <a:r>
              <a:rPr lang="en-US" dirty="0" smtClean="0"/>
              <a:t> of the following compound propositions:</a:t>
            </a:r>
          </a:p>
          <a:p>
            <a:endParaRPr lang="en-US" dirty="0" smtClean="0"/>
          </a:p>
          <a:p>
            <a:pPr>
              <a:buNone/>
            </a:pPr>
            <a:r>
              <a:rPr lang="en-US" b="1" dirty="0" smtClean="0"/>
              <a:t>   Solution</a:t>
            </a:r>
            <a:r>
              <a:rPr lang="en-US" dirty="0" smtClean="0"/>
              <a:t>: </a:t>
            </a:r>
            <a:r>
              <a:rPr lang="en-US" dirty="0" err="1" smtClean="0"/>
              <a:t>Satisfiable</a:t>
            </a:r>
            <a:r>
              <a:rPr lang="en-US" dirty="0" smtClean="0"/>
              <a:t>. Assign </a:t>
            </a:r>
            <a:r>
              <a:rPr lang="en-US" b="1" dirty="0" smtClean="0"/>
              <a:t>T</a:t>
            </a:r>
            <a:r>
              <a:rPr lang="en-US" dirty="0" smtClean="0"/>
              <a:t> to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p, q, </a:t>
            </a:r>
            <a:r>
              <a:rPr lang="en-US" dirty="0" smtClean="0"/>
              <a:t>and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smtClean="0"/>
              <a:t>   </a:t>
            </a:r>
            <a:r>
              <a:rPr lang="en-US" b="1" dirty="0" smtClean="0"/>
              <a:t>Solution:  </a:t>
            </a:r>
            <a:r>
              <a:rPr lang="en-US" dirty="0" smtClean="0"/>
              <a:t>Not </a:t>
            </a:r>
            <a:r>
              <a:rPr lang="en-US" dirty="0" err="1" smtClean="0"/>
              <a:t>satisfiable</a:t>
            </a:r>
            <a:r>
              <a:rPr lang="en-US" dirty="0" smtClean="0"/>
              <a:t>. Check each possible assignment of truth values to the propositional variables and none will make the proposition true.</a:t>
            </a:r>
            <a:endParaRPr lang="en-US" b="1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b="1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905000" y="2590800"/>
            <a:ext cx="4794885" cy="382905"/>
          </a:xfrm>
          <a:prstGeom prst="rect">
            <a:avLst/>
          </a:prstGeom>
        </p:spPr>
      </p:pic>
      <p:pic>
        <p:nvPicPr>
          <p:cNvPr id="7" name="Picture 6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609600" y="3970496"/>
            <a:ext cx="8155781" cy="319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</a:t>
            </a:r>
            <a:endParaRPr lang="en-US" dirty="0"/>
          </a:p>
        </p:txBody>
      </p:sp>
      <p:pic>
        <p:nvPicPr>
          <p:cNvPr id="4" name="Content Placeholder 3" descr="addin_tmp.png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828800" y="2209800"/>
            <a:ext cx="5969318" cy="477203"/>
          </a:xfrm>
        </p:spPr>
      </p:pic>
      <p:pic>
        <p:nvPicPr>
          <p:cNvPr id="5" name="Picture 4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1905000" y="3276600"/>
            <a:ext cx="5969318" cy="4772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9800" y="4495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Needed for the next example.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Sudoku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 Sudoku puzzle </a:t>
            </a:r>
            <a:r>
              <a:rPr lang="en-US" dirty="0" smtClean="0"/>
              <a:t>is represented by a 9</a:t>
            </a:r>
            <a:r>
              <a:rPr lang="en-US" dirty="0" smtClean="0">
                <a:sym typeface="Symbol"/>
              </a:rPr>
              <a:t>9 grid made up of nine 33</a:t>
            </a:r>
            <a:r>
              <a:rPr lang="en-US" dirty="0" smtClean="0"/>
              <a:t> </a:t>
            </a:r>
            <a:r>
              <a:rPr lang="en-US" dirty="0" err="1" smtClean="0"/>
              <a:t>subgrids</a:t>
            </a:r>
            <a:r>
              <a:rPr lang="en-US" dirty="0" smtClean="0"/>
              <a:t>, known as </a:t>
            </a:r>
            <a:r>
              <a:rPr lang="en-US" b="1" dirty="0" smtClean="0"/>
              <a:t>blocks</a:t>
            </a:r>
            <a:r>
              <a:rPr lang="en-US" dirty="0" smtClean="0"/>
              <a:t>. Some of the 81 cells of the puzzle are assigned one of the numbers 1,2, …, 9.</a:t>
            </a:r>
          </a:p>
          <a:p>
            <a:r>
              <a:rPr lang="en-US" dirty="0" smtClean="0"/>
              <a:t>The puzzle is solved by assigning numbers to each blank cell so that every row, column and block contains each of the nine possible numbers.</a:t>
            </a:r>
          </a:p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 descr="new_figure_3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4953000"/>
            <a:ext cx="1491234" cy="1491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Encoding as a </a:t>
            </a:r>
            <a:r>
              <a:rPr lang="en-US" dirty="0" err="1" smtClean="0"/>
              <a:t>Satisfiability</a:t>
            </a:r>
            <a:r>
              <a:rPr lang="en-US" dirty="0" smtClean="0"/>
              <a:t>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err="1" smtClean="0"/>
              <a:t>i</a:t>
            </a:r>
            <a:r>
              <a:rPr lang="en-US" dirty="0" err="1" smtClean="0"/>
              <a:t>,</a:t>
            </a:r>
            <a:r>
              <a:rPr lang="en-US" i="1" dirty="0" err="1" smtClean="0"/>
              <a:t>j</a:t>
            </a:r>
            <a:r>
              <a:rPr lang="en-US" dirty="0" err="1" smtClean="0"/>
              <a:t>,</a:t>
            </a:r>
            <a:r>
              <a:rPr lang="en-US" i="1" dirty="0" err="1" smtClean="0"/>
              <a:t>n</a:t>
            </a:r>
            <a:r>
              <a:rPr lang="en-US" dirty="0" smtClean="0"/>
              <a:t>) denote the proposition that is true when the number </a:t>
            </a:r>
            <a:r>
              <a:rPr lang="en-US" i="1" dirty="0" smtClean="0"/>
              <a:t>n</a:t>
            </a:r>
            <a:r>
              <a:rPr lang="en-US" dirty="0" smtClean="0"/>
              <a:t> is in the cell in the </a:t>
            </a:r>
            <a:r>
              <a:rPr lang="en-US" i="1" dirty="0" err="1" smtClean="0"/>
              <a:t>i</a:t>
            </a:r>
            <a:r>
              <a:rPr lang="en-US" dirty="0" err="1" smtClean="0"/>
              <a:t>th</a:t>
            </a:r>
            <a:r>
              <a:rPr lang="en-US" dirty="0" smtClean="0"/>
              <a:t> row and the </a:t>
            </a:r>
            <a:r>
              <a:rPr lang="en-US" i="1" dirty="0" err="1" smtClean="0"/>
              <a:t>j</a:t>
            </a:r>
            <a:r>
              <a:rPr lang="en-US" dirty="0" err="1" smtClean="0"/>
              <a:t>th</a:t>
            </a:r>
            <a:r>
              <a:rPr lang="en-US" dirty="0" smtClean="0"/>
              <a:t> column.</a:t>
            </a:r>
          </a:p>
          <a:p>
            <a:r>
              <a:rPr lang="en-US" dirty="0" smtClean="0"/>
              <a:t>There are 9</a:t>
            </a:r>
            <a:r>
              <a:rPr lang="en-US" dirty="0" smtClean="0">
                <a:sym typeface="Symbol"/>
              </a:rPr>
              <a:t></a:t>
            </a:r>
            <a:r>
              <a:rPr lang="en-US" dirty="0" smtClean="0"/>
              <a:t>9</a:t>
            </a:r>
            <a:r>
              <a:rPr lang="en-US" dirty="0" smtClean="0">
                <a:sym typeface="Symbol"/>
              </a:rPr>
              <a:t>  </a:t>
            </a:r>
            <a:r>
              <a:rPr lang="en-US" dirty="0" smtClean="0"/>
              <a:t>9 = 729 such propositions.</a:t>
            </a:r>
          </a:p>
          <a:p>
            <a:r>
              <a:rPr lang="en-US" dirty="0" smtClean="0"/>
              <a:t>In the sample puzzle </a:t>
            </a:r>
            <a:r>
              <a:rPr lang="en-US" i="1" dirty="0" smtClean="0"/>
              <a:t>p</a:t>
            </a:r>
            <a:r>
              <a:rPr lang="en-US" dirty="0" smtClean="0"/>
              <a:t>(5,1,6) is true, but </a:t>
            </a:r>
            <a:r>
              <a:rPr lang="en-US" i="1" dirty="0" smtClean="0"/>
              <a:t>p</a:t>
            </a:r>
            <a:r>
              <a:rPr lang="en-US" dirty="0" smtClean="0"/>
              <a:t>(5,</a:t>
            </a:r>
            <a:r>
              <a:rPr lang="en-US" i="1" dirty="0" smtClean="0"/>
              <a:t>j</a:t>
            </a:r>
            <a:r>
              <a:rPr lang="en-US" dirty="0" smtClean="0"/>
              <a:t>,6) is false for </a:t>
            </a:r>
            <a:r>
              <a:rPr lang="en-US" i="1" dirty="0" smtClean="0"/>
              <a:t>j </a:t>
            </a:r>
            <a:r>
              <a:rPr lang="en-US" dirty="0" smtClean="0"/>
              <a:t>= 2,3,…9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each cell with a given value, assert </a:t>
            </a:r>
            <a:r>
              <a:rPr lang="en-US" i="1" dirty="0" smtClean="0"/>
              <a:t>p</a:t>
            </a:r>
            <a:r>
              <a:rPr lang="en-US" dirty="0" smtClean="0"/>
              <a:t>(</a:t>
            </a:r>
            <a:r>
              <a:rPr lang="en-US" i="1" dirty="0" err="1" smtClean="0"/>
              <a:t>d</a:t>
            </a:r>
            <a:r>
              <a:rPr lang="en-US" dirty="0" err="1" smtClean="0"/>
              <a:t>,</a:t>
            </a:r>
            <a:r>
              <a:rPr lang="en-US" i="1" dirty="0" err="1" smtClean="0"/>
              <a:t>j</a:t>
            </a:r>
            <a:r>
              <a:rPr lang="en-US" dirty="0" err="1" smtClean="0"/>
              <a:t>,</a:t>
            </a:r>
            <a:r>
              <a:rPr lang="en-US" i="1" dirty="0" err="1" smtClean="0"/>
              <a:t>n</a:t>
            </a:r>
            <a:r>
              <a:rPr lang="en-US" dirty="0" smtClean="0"/>
              <a:t>), when the cell in row </a:t>
            </a:r>
            <a:r>
              <a:rPr lang="en-US" i="1" dirty="0" err="1" smtClean="0"/>
              <a:t>i</a:t>
            </a:r>
            <a:r>
              <a:rPr lang="en-US" dirty="0" smtClean="0"/>
              <a:t> and column </a:t>
            </a:r>
            <a:r>
              <a:rPr lang="en-US" i="1" dirty="0" smtClean="0"/>
              <a:t>j</a:t>
            </a:r>
            <a:r>
              <a:rPr lang="en-US" dirty="0" smtClean="0"/>
              <a:t> has the given value.</a:t>
            </a:r>
          </a:p>
          <a:p>
            <a:r>
              <a:rPr lang="en-US" dirty="0" smtClean="0"/>
              <a:t>Assert that every row contains every number.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Assert that every column contains every number.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3276600" y="3352800"/>
            <a:ext cx="2047875" cy="771525"/>
          </a:xfrm>
          <a:prstGeom prst="rect">
            <a:avLst/>
          </a:prstGeo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048000" y="4876800"/>
            <a:ext cx="2055495" cy="771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Assert that each of the 3 x 3 blocks contain every number.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(this is tricky - ideas from chapter </a:t>
            </a:r>
            <a:r>
              <a:rPr lang="en-US" dirty="0" smtClean="0">
                <a:latin typeface="Cambria Math" pitchFamily="18" charset="0"/>
                <a:ea typeface="Cambria Math" pitchFamily="18" charset="0"/>
              </a:rPr>
              <a:t>4</a:t>
            </a:r>
            <a:r>
              <a:rPr lang="en-US" dirty="0" smtClean="0"/>
              <a:t> help)</a:t>
            </a:r>
          </a:p>
          <a:p>
            <a:r>
              <a:rPr lang="en-US" dirty="0" smtClean="0"/>
              <a:t>Assert that no cell contains more than one  number. Take the conjunction over all values of </a:t>
            </a:r>
            <a:r>
              <a:rPr lang="en-US" i="1" dirty="0" smtClean="0">
                <a:ea typeface="Cambria Math" pitchFamily="18" charset="0"/>
              </a:rPr>
              <a:t>n</a:t>
            </a:r>
            <a:r>
              <a:rPr lang="en-US" dirty="0" smtClean="0"/>
              <a:t>, </a:t>
            </a:r>
            <a:r>
              <a:rPr lang="en-US" i="1" dirty="0" smtClean="0"/>
              <a:t>n’</a:t>
            </a:r>
            <a:r>
              <a:rPr lang="en-US" dirty="0" smtClean="0"/>
              <a:t>, </a:t>
            </a:r>
            <a:r>
              <a:rPr lang="en-US" i="1" dirty="0" err="1" smtClean="0"/>
              <a:t>i</a:t>
            </a:r>
            <a:r>
              <a:rPr lang="en-US" dirty="0" smtClean="0"/>
              <a:t>, and j, where each variable ranges from 1 to 9 and             ,</a:t>
            </a:r>
          </a:p>
          <a:p>
            <a:pPr>
              <a:buNone/>
            </a:pPr>
            <a:r>
              <a:rPr lang="en-US" dirty="0" smtClean="0"/>
              <a:t>    of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657600" y="2514600"/>
            <a:ext cx="3950970" cy="771525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6858000" y="4572000"/>
            <a:ext cx="1034415" cy="368618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2743200" y="5181600"/>
            <a:ext cx="3609023" cy="38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</a:t>
            </a:r>
            <a:r>
              <a:rPr lang="en-US" dirty="0" err="1" smtClean="0"/>
              <a:t>Satisfiability</a:t>
            </a:r>
            <a:r>
              <a:rPr lang="en-US" dirty="0" smtClean="0"/>
              <a:t>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solve a  Sudoku puzzle, we need to find an assignment of truth values to the 729 variables of the form  </a:t>
            </a:r>
            <a:r>
              <a:rPr lang="en-US" i="1" dirty="0" smtClean="0"/>
              <a:t>p(</a:t>
            </a:r>
            <a:r>
              <a:rPr lang="en-US" i="1" dirty="0" err="1" smtClean="0"/>
              <a:t>i,j,n</a:t>
            </a:r>
            <a:r>
              <a:rPr lang="en-US" i="1" dirty="0" smtClean="0"/>
              <a:t>) </a:t>
            </a:r>
            <a:r>
              <a:rPr lang="en-US" dirty="0" smtClean="0"/>
              <a:t>that makes the conjunction of the assertions true. Those variables that are assigned T yield a solution to the puzzle.</a:t>
            </a:r>
          </a:p>
          <a:p>
            <a:r>
              <a:rPr lang="en-US" dirty="0" smtClean="0"/>
              <a:t>A truth table can always be used to determine the </a:t>
            </a:r>
            <a:r>
              <a:rPr lang="en-US" dirty="0" err="1" smtClean="0"/>
              <a:t>satisfiability</a:t>
            </a:r>
            <a:r>
              <a:rPr lang="en-US" dirty="0" smtClean="0"/>
              <a:t> of a compound proposition. But this is too complex even for modern computers for large problems. </a:t>
            </a:r>
          </a:p>
          <a:p>
            <a:r>
              <a:rPr lang="en-US" dirty="0" smtClean="0"/>
              <a:t>There has been much work on developing efficient methods for solving </a:t>
            </a:r>
            <a:r>
              <a:rPr lang="en-US" dirty="0" err="1" smtClean="0"/>
              <a:t>satisfiability</a:t>
            </a:r>
            <a:r>
              <a:rPr lang="en-US" dirty="0" smtClean="0"/>
              <a:t> problems as many practical problems can be translated into </a:t>
            </a:r>
            <a:r>
              <a:rPr lang="en-US" dirty="0" err="1" smtClean="0"/>
              <a:t>satisfiability</a:t>
            </a:r>
            <a:r>
              <a:rPr lang="en-US" dirty="0" smtClean="0"/>
              <a:t> problems.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Tautologies, Contradictions, and Contingencies. </a:t>
            </a:r>
          </a:p>
          <a:p>
            <a:r>
              <a:rPr lang="en-US" dirty="0" smtClean="0"/>
              <a:t>Logical Equivalence</a:t>
            </a:r>
          </a:p>
          <a:p>
            <a:pPr lvl="1"/>
            <a:r>
              <a:rPr lang="en-US" dirty="0" smtClean="0"/>
              <a:t>Important Logical Equivalences</a:t>
            </a:r>
          </a:p>
          <a:p>
            <a:pPr lvl="1"/>
            <a:r>
              <a:rPr lang="en-US" dirty="0" smtClean="0"/>
              <a:t>Showing Logical Equivalence</a:t>
            </a:r>
          </a:p>
          <a:p>
            <a:r>
              <a:rPr lang="en-US" dirty="0" smtClean="0"/>
              <a:t>Propositional </a:t>
            </a:r>
            <a:r>
              <a:rPr lang="en-US" dirty="0" smtClean="0"/>
              <a:t>Satisfiability</a:t>
            </a:r>
          </a:p>
          <a:p>
            <a:pPr lvl="1"/>
            <a:r>
              <a:rPr lang="en-US" dirty="0" smtClean="0"/>
              <a:t>Sudoku Example</a:t>
            </a:r>
          </a:p>
          <a:p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Tautologies, Contradictions, and Contingencies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 tautology is a proposition which is always true.</a:t>
            </a:r>
          </a:p>
          <a:p>
            <a:pPr lvl="1"/>
            <a:r>
              <a:rPr lang="en-US" dirty="0" smtClean="0"/>
              <a:t>Example: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∨¬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/>
              <a:t> </a:t>
            </a:r>
          </a:p>
          <a:p>
            <a:r>
              <a:rPr lang="en-US" dirty="0" smtClean="0"/>
              <a:t>A  </a:t>
            </a:r>
            <a:r>
              <a:rPr lang="en-US" i="1" dirty="0" smtClean="0"/>
              <a:t>contradiction</a:t>
            </a:r>
            <a:r>
              <a:rPr lang="en-US" dirty="0" smtClean="0"/>
              <a:t> is a proposition which is always false.</a:t>
            </a:r>
          </a:p>
          <a:p>
            <a:pPr lvl="1"/>
            <a:r>
              <a:rPr lang="en-US" dirty="0" smtClean="0"/>
              <a:t>Example: 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/>
              <a:t> </a:t>
            </a:r>
            <a:r>
              <a:rPr lang="en-US" dirty="0" smtClean="0">
                <a:latin typeface="Cambria Math"/>
                <a:ea typeface="Cambria Math"/>
              </a:rPr>
              <a:t>∧¬</a:t>
            </a:r>
            <a:r>
              <a:rPr lang="en-US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dirty="0" smtClean="0"/>
              <a:t>    </a:t>
            </a:r>
          </a:p>
          <a:p>
            <a:r>
              <a:rPr lang="en-US" dirty="0" smtClean="0"/>
              <a:t>A  </a:t>
            </a:r>
            <a:r>
              <a:rPr lang="en-US" i="1" dirty="0" smtClean="0"/>
              <a:t>contingency</a:t>
            </a:r>
            <a:r>
              <a:rPr lang="en-US" dirty="0" smtClean="0"/>
              <a:t> is a proposition which is neither a tautology nor a contradiction, such as  </a:t>
            </a:r>
            <a:r>
              <a:rPr lang="en-US" i="1" dirty="0" smtClean="0"/>
              <a:t>p</a:t>
            </a:r>
          </a:p>
          <a:p>
            <a:pPr>
              <a:buNone/>
            </a:pPr>
            <a:r>
              <a:rPr lang="en-US" dirty="0" smtClean="0"/>
              <a:t>       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97889" y="95488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676400" y="4953000"/>
          <a:ext cx="6096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4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endParaRPr lang="en-US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 Math"/>
                          <a:ea typeface="Cambria Math"/>
                        </a:rPr>
                        <a:t>¬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latin typeface="Cambria Math"/>
                          <a:ea typeface="Cambria Math"/>
                        </a:rPr>
                        <a:t>∨¬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>
                          <a:latin typeface="Cambria Math"/>
                          <a:ea typeface="Cambria Math"/>
                        </a:rPr>
                        <a:t>∧¬</a:t>
                      </a:r>
                      <a:r>
                        <a:rPr lang="en-US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r>
                        <a:rPr lang="en-US" dirty="0" smtClean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612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137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Logically Equivalent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sz="2000" dirty="0" smtClean="0"/>
              <a:t>Two compound propositions p and q are logically equivalent if  </a:t>
            </a:r>
            <a:r>
              <a:rPr lang="en-US" sz="2000" i="1" dirty="0" err="1" smtClean="0">
                <a:latin typeface="Cambria Math" pitchFamily="18" charset="0"/>
                <a:ea typeface="Cambria Math" pitchFamily="18" charset="0"/>
              </a:rPr>
              <a:t>p↔q</a:t>
            </a:r>
            <a:r>
              <a:rPr lang="en-US" sz="2000" dirty="0" smtClean="0"/>
              <a:t>  is a tautology.</a:t>
            </a:r>
          </a:p>
          <a:p>
            <a:pPr marL="514350" indent="-514350"/>
            <a:r>
              <a:rPr lang="en-US" sz="2000" dirty="0" smtClean="0"/>
              <a:t>We write this as </a:t>
            </a:r>
            <a:r>
              <a:rPr lang="en-US" sz="2000" i="1" dirty="0" err="1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2000" i="1" dirty="0" err="1" smtClean="0">
                <a:latin typeface="Cambria Math"/>
                <a:ea typeface="Cambria Math"/>
              </a:rPr>
              <a:t>⇔</a:t>
            </a:r>
            <a:r>
              <a:rPr lang="en-US" sz="2000" i="1" dirty="0" err="1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sz="2000" dirty="0" smtClean="0"/>
              <a:t>   or as </a:t>
            </a:r>
            <a:r>
              <a:rPr lang="en-US" sz="2000" i="1" dirty="0" err="1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2000" i="1" dirty="0" err="1" smtClean="0">
                <a:latin typeface="Cambria Math"/>
                <a:ea typeface="Cambria Math"/>
              </a:rPr>
              <a:t>≡</a:t>
            </a:r>
            <a:r>
              <a:rPr lang="en-US" sz="2000" i="1" dirty="0" err="1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sz="2000" dirty="0" smtClean="0"/>
              <a:t> where 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2000" dirty="0" smtClean="0"/>
              <a:t> and 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sz="2000" dirty="0" smtClean="0"/>
              <a:t> are compound propositions.</a:t>
            </a:r>
          </a:p>
          <a:p>
            <a:pPr marL="514350" indent="-514350"/>
            <a:r>
              <a:rPr lang="en-US" sz="2000" dirty="0" smtClean="0"/>
              <a:t>Two compound propositions 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2000" dirty="0" smtClean="0"/>
              <a:t> and 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q</a:t>
            </a:r>
            <a:r>
              <a:rPr lang="en-US" sz="2000" dirty="0" smtClean="0"/>
              <a:t> are equivalent if and only if the columns in a truth table giving their truth values agree.</a:t>
            </a:r>
          </a:p>
          <a:p>
            <a:pPr marL="514350" indent="-514350"/>
            <a:r>
              <a:rPr lang="en-US" sz="2000" dirty="0" smtClean="0"/>
              <a:t>This truth table show </a:t>
            </a:r>
            <a:r>
              <a:rPr lang="en-US" sz="2000" dirty="0" smtClean="0">
                <a:latin typeface="Cambria Math"/>
                <a:ea typeface="Cambria Math"/>
              </a:rPr>
              <a:t>¬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p </a:t>
            </a:r>
            <a:r>
              <a:rPr lang="en-US" sz="2000" dirty="0" smtClean="0">
                <a:latin typeface="Cambria Math"/>
                <a:ea typeface="Cambria Math"/>
              </a:rPr>
              <a:t>∨ 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q  </a:t>
            </a:r>
            <a:r>
              <a:rPr lang="en-US" sz="2000" dirty="0" smtClean="0">
                <a:ea typeface="Cambria Math" pitchFamily="18" charset="0"/>
              </a:rPr>
              <a:t>is equivalent to 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p </a:t>
            </a:r>
            <a:r>
              <a:rPr lang="en-US" sz="2000" i="1" dirty="0" smtClean="0">
                <a:latin typeface="Cambria Math"/>
                <a:ea typeface="Cambria Math"/>
              </a:rPr>
              <a:t>→ </a:t>
            </a:r>
            <a:r>
              <a:rPr lang="en-US" sz="2000" i="1" dirty="0" smtClean="0">
                <a:latin typeface="Cambria Math" pitchFamily="18" charset="0"/>
                <a:ea typeface="Cambria Math" pitchFamily="18" charset="0"/>
              </a:rPr>
              <a:t>q.</a:t>
            </a:r>
            <a:endParaRPr lang="en-US" sz="2000" dirty="0" smtClean="0"/>
          </a:p>
          <a:p>
            <a:pPr marL="514350" indent="-514350"/>
            <a:endParaRPr lang="en-US" sz="2000" dirty="0" smtClean="0"/>
          </a:p>
          <a:p>
            <a:pPr marL="514350" indent="-514350"/>
            <a:endParaRPr lang="en-US" sz="2000" dirty="0" smtClean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1447800" y="4495800"/>
          <a:ext cx="62484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i="1" dirty="0" smtClean="0">
                          <a:latin typeface="Cambria Math" pitchFamily="18" charset="0"/>
                          <a:ea typeface="Cambria Math" pitchFamily="18" charset="0"/>
                        </a:rPr>
                        <a:t>q</a:t>
                      </a:r>
                      <a:r>
                        <a:rPr lang="en-US" sz="180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mbria Math"/>
                          <a:ea typeface="Cambria Math"/>
                        </a:rPr>
                        <a:t>¬</a:t>
                      </a:r>
                      <a:r>
                        <a:rPr lang="en-US" sz="1800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mbria Math"/>
                          <a:ea typeface="Cambria Math"/>
                        </a:rPr>
                        <a:t>¬</a:t>
                      </a:r>
                      <a:r>
                        <a:rPr lang="en-US" sz="1800" i="1" dirty="0" smtClean="0">
                          <a:latin typeface="Cambria Math" pitchFamily="18" charset="0"/>
                          <a:ea typeface="Cambria Math" pitchFamily="18" charset="0"/>
                        </a:rPr>
                        <a:t>p </a:t>
                      </a:r>
                      <a:r>
                        <a:rPr lang="en-US" sz="1800" i="0" dirty="0" smtClean="0">
                          <a:latin typeface="Cambria Math"/>
                          <a:ea typeface="Cambria Math"/>
                        </a:rPr>
                        <a:t>∨ </a:t>
                      </a:r>
                      <a:r>
                        <a:rPr lang="en-US" sz="1800" i="1" dirty="0" smtClean="0">
                          <a:latin typeface="Cambria Math" pitchFamily="18" charset="0"/>
                          <a:ea typeface="Cambria Math" pitchFamily="18" charset="0"/>
                        </a:rPr>
                        <a:t>q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r>
                        <a:rPr lang="en-US" sz="1800" i="1" dirty="0" smtClean="0">
                          <a:latin typeface="Cambria Math"/>
                          <a:ea typeface="Cambria Math"/>
                        </a:rPr>
                        <a:t>→ </a:t>
                      </a:r>
                      <a:r>
                        <a:rPr lang="en-US" sz="1800" i="1" dirty="0" smtClean="0">
                          <a:latin typeface="Cambria Math" pitchFamily="18" charset="0"/>
                          <a:ea typeface="Cambria Math" pitchFamily="18" charset="0"/>
                        </a:rPr>
                        <a:t>q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Morgan’s Laws</a:t>
            </a:r>
            <a:endParaRPr lang="en-US" dirty="0"/>
          </a:p>
        </p:txBody>
      </p:sp>
      <p:pic>
        <p:nvPicPr>
          <p:cNvPr id="4" name="Content Placeholder 3" descr="addin_tmp.png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2286000" y="1905000"/>
            <a:ext cx="3123248" cy="382905"/>
          </a:xfr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286000" y="2590800"/>
            <a:ext cx="3123248" cy="382905"/>
          </a:xfrm>
          <a:prstGeom prst="rect">
            <a:avLst/>
          </a:prstGeom>
        </p:spPr>
      </p:pic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228600" y="4419600"/>
          <a:ext cx="8610601" cy="200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526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01320"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endParaRPr lang="en-US" b="0" i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a:t>q</a:t>
                      </a:r>
                      <a:endParaRPr lang="en-US" b="0" i="1" dirty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 smtClean="0">
                          <a:latin typeface="Cambria Math"/>
                          <a:ea typeface="Cambria Math"/>
                        </a:rPr>
                        <a:t>¬</a:t>
                      </a:r>
                      <a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 smtClean="0">
                          <a:latin typeface="Cambria Math"/>
                          <a:ea typeface="Cambria Math"/>
                        </a:rPr>
                        <a:t>¬</a:t>
                      </a:r>
                      <a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a:t>q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(</a:t>
                      </a:r>
                      <a:r>
                        <a:rPr lang="en-US" b="0" i="1" dirty="0" err="1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r>
                        <a:rPr lang="en-US" b="0" i="1" dirty="0" err="1" smtClean="0">
                          <a:latin typeface="Cambria Math"/>
                          <a:ea typeface="Cambria Math"/>
                        </a:rPr>
                        <a:t>∨q</a:t>
                      </a:r>
                      <a:r>
                        <a:rPr lang="en-US" b="0" i="1" dirty="0" smtClean="0">
                          <a:latin typeface="Cambria Math"/>
                          <a:ea typeface="Cambria Math"/>
                        </a:rPr>
                        <a:t>)</a:t>
                      </a:r>
                      <a:endParaRPr lang="en-US" b="0" i="1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Cambria Math"/>
                          <a:ea typeface="Cambria Math"/>
                        </a:rPr>
                        <a:t>¬</a:t>
                      </a:r>
                      <a:r>
                        <a:rPr lang="en-US" dirty="0" smtClean="0"/>
                        <a:t>(</a:t>
                      </a:r>
                      <a:r>
                        <a:rPr lang="en-US" b="0" i="1" dirty="0" err="1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r>
                        <a:rPr lang="en-US" b="0" i="1" dirty="0" err="1" smtClean="0">
                          <a:latin typeface="Cambria Math"/>
                          <a:ea typeface="Cambria Math"/>
                        </a:rPr>
                        <a:t>∨q</a:t>
                      </a:r>
                      <a:r>
                        <a:rPr lang="en-US" b="0" i="1" dirty="0" smtClean="0">
                          <a:latin typeface="Cambria Math"/>
                          <a:ea typeface="Cambria Math"/>
                        </a:rPr>
                        <a:t>)</a:t>
                      </a:r>
                      <a:endParaRPr lang="en-US" b="0" i="1" dirty="0" smtClean="0"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i="1" dirty="0" smtClean="0">
                          <a:latin typeface="Cambria Math"/>
                          <a:ea typeface="Cambria Math"/>
                        </a:rPr>
                        <a:t>¬</a:t>
                      </a:r>
                      <a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a:t>p</a:t>
                      </a:r>
                      <a:r>
                        <a:rPr lang="en-US" b="0" i="1" dirty="0" smtClean="0">
                          <a:latin typeface="Cambria Math"/>
                          <a:ea typeface="Cambria Math"/>
                        </a:rPr>
                        <a:t>∧¬</a:t>
                      </a:r>
                      <a:r>
                        <a:rPr lang="en-US" b="0" i="1" dirty="0" smtClean="0">
                          <a:latin typeface="Cambria Math" pitchFamily="18" charset="0"/>
                          <a:ea typeface="Cambria Math" pitchFamily="18" charset="0"/>
                        </a:rPr>
                        <a:t>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32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320"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32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320"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35814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truth table shows that De Morgan’s Second Law holds.</a:t>
            </a:r>
            <a:endParaRPr lang="en-US" dirty="0"/>
          </a:p>
        </p:txBody>
      </p:sp>
      <p:pic>
        <p:nvPicPr>
          <p:cNvPr id="11" name="Picture 10" descr="010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934200" y="914400"/>
            <a:ext cx="874014" cy="102108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24600" y="2209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Augustus De Morgan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934200" y="2667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1806-1871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Logical Equivalences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Identity Laws:                                  ,</a:t>
            </a:r>
          </a:p>
          <a:p>
            <a:endParaRPr lang="en-US" dirty="0" smtClean="0"/>
          </a:p>
          <a:p>
            <a:r>
              <a:rPr lang="en-US" dirty="0" smtClean="0"/>
              <a:t>Domination Laws:                           ,</a:t>
            </a:r>
          </a:p>
          <a:p>
            <a:endParaRPr lang="en-US" dirty="0" smtClean="0"/>
          </a:p>
          <a:p>
            <a:r>
              <a:rPr lang="en-US" dirty="0" smtClean="0"/>
              <a:t>Idempotent laws:                              , 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Double Negation Law: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Negation Laws:                                   ,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3886200" y="2057400"/>
            <a:ext cx="1591628" cy="331470"/>
          </a:xfrm>
          <a:prstGeom prst="rect">
            <a:avLst/>
          </a:prstGeom>
        </p:spPr>
      </p:pic>
      <p:pic>
        <p:nvPicPr>
          <p:cNvPr id="6" name="Picture 5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6172200" y="2057400"/>
            <a:ext cx="1614488" cy="334328"/>
          </a:xfrm>
          <a:prstGeom prst="rect">
            <a:avLst/>
          </a:prstGeom>
        </p:spPr>
      </p:pic>
      <p:pic>
        <p:nvPicPr>
          <p:cNvPr id="8" name="Picture 7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3810000" y="2971800"/>
            <a:ext cx="1674495" cy="331470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6172200" y="2895600"/>
            <a:ext cx="1714500" cy="334328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3962400" y="3886200"/>
            <a:ext cx="1508760" cy="300038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6248400" y="3886200"/>
            <a:ext cx="1508760" cy="300038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5029200" y="4724400"/>
            <a:ext cx="1665923" cy="382905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/>
          <a:stretch>
            <a:fillRect/>
          </a:stretch>
        </p:blipFill>
        <p:spPr>
          <a:xfrm>
            <a:off x="3962400" y="5791200"/>
            <a:ext cx="1843088" cy="331470"/>
          </a:xfrm>
          <a:prstGeom prst="rect">
            <a:avLst/>
          </a:prstGeom>
        </p:spPr>
      </p:pic>
      <p:pic>
        <p:nvPicPr>
          <p:cNvPr id="14" name="Picture 13" descr="addin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9" cstate="print"/>
          <a:stretch>
            <a:fillRect/>
          </a:stretch>
        </p:blipFill>
        <p:spPr>
          <a:xfrm>
            <a:off x="6553200" y="5791200"/>
            <a:ext cx="1860233" cy="334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Logical Equivalences (</a:t>
            </a:r>
            <a:r>
              <a:rPr lang="en-US" i="1" dirty="0" smtClean="0"/>
              <a:t>cont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Commutative Laws:                              ,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Associative Laws: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Distributive Laws: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Absorption Laws: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8" name="Picture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3886200" y="2057400"/>
            <a:ext cx="2105978" cy="300038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>
          <a:xfrm>
            <a:off x="6477000" y="2057400"/>
            <a:ext cx="2105978" cy="300038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3810000" y="3352800"/>
            <a:ext cx="3823335" cy="382905"/>
          </a:xfrm>
          <a:prstGeom prst="rect">
            <a:avLst/>
          </a:prstGeom>
        </p:spPr>
      </p:pic>
      <p:pic>
        <p:nvPicPr>
          <p:cNvPr id="10" name="Picture 9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3810000" y="2895600"/>
            <a:ext cx="3823335" cy="382905"/>
          </a:xfrm>
          <a:prstGeom prst="rect">
            <a:avLst/>
          </a:prstGeom>
        </p:spPr>
      </p:pic>
      <p:pic>
        <p:nvPicPr>
          <p:cNvPr id="13" name="Picture 12" descr="addin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3733800" y="4038600"/>
            <a:ext cx="5026343" cy="382905"/>
          </a:xfrm>
          <a:prstGeom prst="rect">
            <a:avLst/>
          </a:prstGeom>
        </p:spPr>
      </p:pic>
      <p:pic>
        <p:nvPicPr>
          <p:cNvPr id="14" name="Picture 13" descr="addin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 cstate="print"/>
          <a:stretch>
            <a:fillRect/>
          </a:stretch>
        </p:blipFill>
        <p:spPr>
          <a:xfrm>
            <a:off x="3733800" y="4648200"/>
            <a:ext cx="5026343" cy="382905"/>
          </a:xfrm>
          <a:prstGeom prst="rect">
            <a:avLst/>
          </a:prstGeom>
        </p:spPr>
      </p:pic>
      <p:pic>
        <p:nvPicPr>
          <p:cNvPr id="15" name="Picture 14" descr="addin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3733800" y="5334000"/>
            <a:ext cx="2408873" cy="382905"/>
          </a:xfrm>
          <a:prstGeom prst="rect">
            <a:avLst/>
          </a:prstGeom>
        </p:spPr>
      </p:pic>
      <p:pic>
        <p:nvPicPr>
          <p:cNvPr id="16" name="Picture 15" descr="addin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7" cstate="print"/>
          <a:stretch>
            <a:fillRect/>
          </a:stretch>
        </p:blipFill>
        <p:spPr>
          <a:xfrm>
            <a:off x="6400800" y="5334000"/>
            <a:ext cx="2408873" cy="382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Logical Equivalences</a:t>
            </a:r>
            <a:endParaRPr lang="en-US" dirty="0"/>
          </a:p>
        </p:txBody>
      </p:sp>
      <p:pic>
        <p:nvPicPr>
          <p:cNvPr id="4" name="Content Placeholder 3" descr="table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2590800"/>
            <a:ext cx="3429000" cy="3657600"/>
          </a:xfrm>
        </p:spPr>
      </p:pic>
      <p:pic>
        <p:nvPicPr>
          <p:cNvPr id="5" name="Picture 4" descr="table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2895600"/>
            <a:ext cx="29718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Constructing New Logical Equivalences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can show that two expressions are logically equivalent by developing a series of logically equivalent statements.</a:t>
            </a:r>
          </a:p>
          <a:p>
            <a:r>
              <a:rPr lang="en-US" dirty="0" smtClean="0"/>
              <a:t>To prove that                 we produce a series of equivalences beginning with A and ending with 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Keep in mind that whenever a proposition (represented by a propositional variable) occurs in the equivalences listed earlier, it may be replaced by an arbitrarily complex compound proposition.</a:t>
            </a:r>
            <a:endParaRPr lang="en-US" dirty="0"/>
          </a:p>
        </p:txBody>
      </p:sp>
      <p:pic>
        <p:nvPicPr>
          <p:cNvPr id="8" name="Picture 7" descr="addin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2667000" y="2743200"/>
            <a:ext cx="890588" cy="228600"/>
          </a:xfrm>
          <a:prstGeom prst="rect">
            <a:avLst/>
          </a:prstGeom>
        </p:spPr>
      </p:pic>
      <p:pic>
        <p:nvPicPr>
          <p:cNvPr id="9" name="Picture 8" descr="addin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3429000" y="3429001"/>
            <a:ext cx="992981" cy="276225"/>
          </a:xfrm>
          <a:prstGeom prst="rect">
            <a:avLst/>
          </a:prstGeom>
        </p:spPr>
      </p:pic>
      <p:pic>
        <p:nvPicPr>
          <p:cNvPr id="12" name="Picture 11" descr="addin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429000" y="4114800"/>
            <a:ext cx="1062038" cy="278606"/>
          </a:xfrm>
          <a:prstGeom prst="rect">
            <a:avLst/>
          </a:prstGeom>
        </p:spPr>
      </p:pic>
      <p:pic>
        <p:nvPicPr>
          <p:cNvPr id="11" name="Picture 10" descr="addin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3886200" y="3733800"/>
            <a:ext cx="35719" cy="288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neg (p \wedge q)  \equiv \neg p \vee \neg q$&#10;&#10;&#10;\end{document}"/>
  <p:tag name="IGUANATEXSIZE" val="3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vee \neg p  \equiv T$&#10;&#10;&#10;\end{document}"/>
  <p:tag name="IGUANATEXSIZE" val="3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wedge \neg p\equiv F$&#10;&#10;&#10;\end{document}"/>
  <p:tag name="IGUANATEXSIZE" val="3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vee q \equiv q \vee p$&#10;&#10;&#10;\end{document}"/>
  <p:tag name="IGUANATEXSIZE" val="3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wedge q \equiv q \wedge p$&#10;&#10;&#10;\end{document}"/>
  <p:tag name="IGUANATEXSIZE" val="3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(p \vee q) \vee r \equiv p \vee (q \vee r)$&#10;&#10;&#10;\end{document}"/>
  <p:tag name="IGUANATEXSIZE" val="3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(p \wedge q) \wedge r \equiv p \wedge (q \wedge r)$&#10;&#10;&#10;\end{document}"/>
  <p:tag name="IGUANATEXSIZE" val="3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(p \vee (q \wedge r) \equiv (p \vee q)) \wedge (p \vee r)$&#10;&#10;&#10;\end{document}"/>
  <p:tag name="IGUANATEXSIZE" val="3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(p \wedge (q \vee r)) \equiv (p \wedge q) \vee (p \wedge r)$&#10;&#10;&#10;\end{document}"/>
  <p:tag name="IGUANATEXSIZE" val="3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vee (p \wedge q) \equiv p$&#10;&#10;&#10;\end{document}"/>
  <p:tag name="IGUANATEXSIZE" val="3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wedge (p \vee q) \equiv p$&#10;&#10;&#10;\end{document}"/>
  <p:tag name="IGUANATEXSIZE" val="3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neg (p \vee q)  \equiv \neg p \wedge \neg q$&#10;&#10;&#10;\end{document}"/>
  <p:tag name="IGUANATEXSIZE" val="3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A \equiv B$&#10;&#10;&#10;\end{document}"/>
  <p:tag name="IGUANATEXSIZE" val="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A \equiv A_1$&#10;&#10;&#10;\end{document}"/>
  <p:tag name="IGUANATEXSIZE" val="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A_n \equiv B$&#10;&#10;&#10;\end{document}"/>
  <p:tag name="IGUANATEXSIZE" val="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vdots&#10;&#10;\end{document}"/>
  <p:tag name="IGUANATEXSIZE" val="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ll}&#10;$\neg(p \vee(\neg p \wedge q))$ &amp; $\equiv$ &amp; $\neg p \wedge \neg(\neg p \wedge q) $ &amp; by the second De Morgan law \\&#10;&amp; $\equiv$ &amp; $\neg p \wedge [\neg(\neg p) \vee \neg q]$ &amp; by the first De Morgan law\\&#10;&amp; $\equiv$ &amp; $\neg p \wedge (p \vee \neg q)$ &amp;  by the double negation law\\&#10;&amp; $\equiv$ &amp; $(\neg p \wedge p) \vee (\neg p \wedge \neg q)$ &amp; by the second distributive law\\&#10;&amp; $\equiv$ &amp; $F \vee (\neg p \wedge \neg q) $ &amp; because $ \neg p \wedge p \equiv F$\\&#10;&amp; $\equiv$ &amp; $(\neg p \wedge \neg q) \vee F$ &amp; by the commutative law\\&#10;&amp;&amp;&amp; for disjunction\\&#10;&amp; $\equiv$ &amp; $(\neg p \wedge \neg q)$ &amp; by the identity law for {\bf F}&#10;\end{tabular}&#10;&#10;&#10;\end{document}"/>
  <p:tag name="IGUANATEXSIZE" val="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neg(p \vee (\neg p \wedge q))$&#10;&#10;\end{document}"/>
  <p:tag name="IGUANATEXSIZE" val="3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\neg p \wedge \neg q$&#10;&#10;\end{document}"/>
  <p:tag name="IGUANATEXSIZE" val="3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\begin{tabular}{llll}&#10;$(p \wedge q) \rightarrow (p \vee q)$ &amp; $\equiv$ &amp; $\neg (p \wedge q) \vee (p \vee q) $ &amp; by truth table for $\rightarrow$ \\&#10;&amp; $\equiv$ &amp; $(\neg p \vee \neg q) \vee (p \vee q)$ &amp; by the first De Morgan law\\&#10;&amp; $\equiv$ &amp; $(\neg p \vee p) \vee (\neg p \vee \neg q)$ &amp; by associative and\\&#10;&amp;&amp;&amp; commutative laws\\&#10;&amp;&amp;&amp; laws for disjunction\\&#10;&amp; $\equiv$ &amp; $T \vee T $ &amp; by truth tables\\&#10;&amp; $\equiv$ &amp; $T$ &amp; by the domination law\\&#10;&#10;\end{tabular}&#10;&#10;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 {amssymb}&#10;\pagestyle{empty}&#10;\begin{document}&#10;$(p \wedge q)\rightarrow (p \vee q)$&#10;&#10;\end{document}"/>
  <p:tag name="IGUANATEXSIZE" val="3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(p \vee \neg q) \wedge (q \vee \neg r) \wedge (r \vee \neg p)$&#10;&#10;&#10;\end{document}"/>
  <p:tag name="IGUANATEXSIZE" val="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wedge T \equiv p$&#10;&#10;&#10;\end{document}"/>
  <p:tag name="IGUANATEXSIZE" val="3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(p \vee \neg q) \wedge (q \vee \neg r) \wedge (r \vee \neg p) \wedge (p \vee q \vee r) \wedge (\neg p \vee \neg q \vee \neg r)$&#10;\end{document}"/>
  <p:tag name="IGUANATEXSIZE" val="2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 \bigvee_{j = 1}^{n} p_j \; \mbox{is used for}\; p_1 \vee p_2 \vee \ldots \vee p_n$&#10;\end{document}"/>
  <p:tag name="IGUANATEXSIZE" val="3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 \bigwedge_{j = 1}^{n} p_j \; \mbox{is used for}\; p_1 \wedge p_2 \wedge \ldots \wedge p_n$&#10;\end{document}"/>
  <p:tag name="IGUANATEXSIZE" val="3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bigwedge_{i = 1}^{9}\bigwedge_{n=1}^{9}\bigvee_{j=1}^{9} p(i,j,n)$$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bigwedge_{j = 1}^{9}\bigwedge_{n=1}^{9}\bigvee_{i=1}^{9} p(i,j,n)$$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 \bigwedge_{r = 0}^{2}\bigwedge_{s=0}^{2}\bigwedge_{n = 1}^{9}\bigwedge_{i=1}^{3}\bigvee_{j=1}^{3} p(3r +i,3s +j,n)$$&#10;\end{document}"/>
  <p:tag name="IGUANATEXSIZE" val="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 n \not= n'$&#10;\end{document}"/>
  <p:tag name="IGUANATEXSIZE" val="3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 p(i,j,n) \rightarrow \neg p(i,j,n')$&#10;\end{document}"/>
  <p:tag name="IGUANATEXSIZE" val="3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vee F \equiv p$&#10;&#10;&#10;\end{document}"/>
  <p:tag name="IGUANATEXSIZE" val="3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vee T \equiv T$&#10;&#10;&#10;\end{document}"/>
  <p:tag name="IGUANATEXSIZE" val="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wedge F \equiv F$&#10;&#10;&#10;\end{document}"/>
  <p:tag name="IGUANATEXSIZE" val="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vee p \equiv p$&#10;&#10;&#10;\end{document}"/>
  <p:tag name="IGUANATEXSIZE" val="3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p \wedge p \equiv p$&#10;&#10;&#10;\end{document}"/>
  <p:tag name="IGUANATEXSIZE" val="3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neg (\neg p) \equiv p$&#10;&#10;&#10;\end{document}"/>
  <p:tag name="IGUANATEXSIZE" val="3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6835</TotalTime>
  <Words>881</Words>
  <Application>Microsoft Office PowerPoint</Application>
  <PresentationFormat>On-screen Show (4:3)</PresentationFormat>
  <Paragraphs>174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Cambria Math</vt:lpstr>
      <vt:lpstr>Wingdings 2</vt:lpstr>
      <vt:lpstr>Calibri</vt:lpstr>
      <vt:lpstr>Constantia</vt:lpstr>
      <vt:lpstr>Symbol</vt:lpstr>
      <vt:lpstr>Flow</vt:lpstr>
      <vt:lpstr>Propositional Equivalences</vt:lpstr>
      <vt:lpstr>Section Summary</vt:lpstr>
      <vt:lpstr>Tautologies, Contradictions, and Contingencies</vt:lpstr>
      <vt:lpstr>Logically Equivalent</vt:lpstr>
      <vt:lpstr>De Morgan’s Laws</vt:lpstr>
      <vt:lpstr>Key Logical Equivalences</vt:lpstr>
      <vt:lpstr>Key Logical Equivalences (cont)</vt:lpstr>
      <vt:lpstr>More Logical Equivalences</vt:lpstr>
      <vt:lpstr>Constructing New Logical Equivalences</vt:lpstr>
      <vt:lpstr>Equivalence Proofs</vt:lpstr>
      <vt:lpstr> Equivalence Proofs</vt:lpstr>
      <vt:lpstr>Propositional Satisfiability</vt:lpstr>
      <vt:lpstr>Questions on Propositional Satisfiability</vt:lpstr>
      <vt:lpstr>Notation</vt:lpstr>
      <vt:lpstr>Sudoku</vt:lpstr>
      <vt:lpstr>Encoding as a Satisfiability Problem</vt:lpstr>
      <vt:lpstr>Encoding (cont)</vt:lpstr>
      <vt:lpstr>Encoding (cont)</vt:lpstr>
      <vt:lpstr>Solving Satisfiability Problems</vt:lpstr>
    </vt:vector>
  </TitlesOfParts>
  <Company>Monmouth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Foundations: Logic and Proofs</dc:title>
  <dc:creator>Richard Scherl</dc:creator>
  <cp:lastModifiedBy>Marianna Bonanome</cp:lastModifiedBy>
  <cp:revision>495</cp:revision>
  <dcterms:created xsi:type="dcterms:W3CDTF">2011-03-15T17:55:35Z</dcterms:created>
  <dcterms:modified xsi:type="dcterms:W3CDTF">2018-08-30T13:10:48Z</dcterms:modified>
</cp:coreProperties>
</file>