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3" r:id="rId6"/>
    <p:sldId id="260" r:id="rId7"/>
    <p:sldId id="269" r:id="rId8"/>
    <p:sldId id="261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3DF53CE-213C-462F-A318-06BEFEA881C5}">
  <a:tblStyle styleId="{33DF53CE-213C-462F-A318-06BEFEA881C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109223cdf03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109223cdf03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0329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0ee22083f6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0ee22083f6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0f1c0c9a1e_3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10f1c0c9a1e_3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109223cdf03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g109223cdf03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0f1c0c9a1e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10f1c0c9a1e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0ee4e4097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0ee4e4097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2815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ee22083f6_1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0ee22083f6_1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0ee4e4097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0ee4e4097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2" descr="\\DROBO-FS\QuickDrops\JB\PPTX NG\Droplets\LightingOverlay.png"/>
          <p:cNvPicPr preferRelativeResize="0"/>
          <p:nvPr/>
        </p:nvPicPr>
        <p:blipFill rotWithShape="1">
          <a:blip r:embed="rId2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" name="Google Shape;54;p2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</p:grpSpPr>
        <p:sp>
          <p:nvSpPr>
            <p:cNvPr id="55" name="Google Shape;55;p2"/>
            <p:cNvSpPr/>
            <p:nvPr/>
          </p:nvSpPr>
          <p:spPr>
            <a:xfrm>
              <a:off x="1209675" y="4763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414338" y="9525"/>
              <a:ext cx="28575" cy="4481513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1" name="Google Shape;61;p2"/>
            <p:cNvSpPr/>
            <p:nvPr/>
          </p:nvSpPr>
          <p:spPr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l" t="t" r="r" b="b"/>
              <a:pathLst>
                <a:path w="237" h="1135" extrusionOk="0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2" name="Google Shape;62;p2"/>
            <p:cNvSpPr/>
            <p:nvPr/>
          </p:nvSpPr>
          <p:spPr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4" name="Google Shape;64;p2"/>
            <p:cNvSpPr/>
            <p:nvPr/>
          </p:nvSpPr>
          <p:spPr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5" name="Google Shape;65;p2"/>
            <p:cNvSpPr/>
            <p:nvPr/>
          </p:nvSpPr>
          <p:spPr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l" t="t" r="r" b="b"/>
              <a:pathLst>
                <a:path w="264" h="329" extrusionOk="0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68" name="Google Shape;68;p2"/>
            <p:cNvSpPr/>
            <p:nvPr/>
          </p:nvSpPr>
          <p:spPr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l" t="t" r="r" b="b"/>
              <a:pathLst>
                <a:path w="34" h="31" extrusionOk="0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l" t="t" r="r" b="b"/>
              <a:pathLst>
                <a:path w="96" h="572" extrusionOk="0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0" name="Google Shape;70;p2"/>
            <p:cNvSpPr/>
            <p:nvPr/>
          </p:nvSpPr>
          <p:spPr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l" t="t" r="r" b="b"/>
              <a:pathLst>
                <a:path w="213" h="766" extrusionOk="0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3" name="Google Shape;73;p2"/>
            <p:cNvSpPr/>
            <p:nvPr/>
          </p:nvSpPr>
          <p:spPr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l" t="t" r="r" b="b"/>
              <a:pathLst>
                <a:path w="33" h="33" extrusionOk="0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l" t="t" r="r" b="b"/>
              <a:pathLst>
                <a:path w="84" h="168" extrusionOk="0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6" name="Google Shape;76;p2"/>
            <p:cNvSpPr/>
            <p:nvPr/>
          </p:nvSpPr>
          <p:spPr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l" t="t" r="r" b="b"/>
              <a:pathLst>
                <a:path w="84" h="170" extrusionOk="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78" name="Google Shape;78;p2"/>
            <p:cNvSpPr/>
            <p:nvPr/>
          </p:nvSpPr>
          <p:spPr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l" t="t" r="r" b="b"/>
              <a:pathLst>
                <a:path w="195" h="982" extrusionOk="0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0" name="Google Shape;80;p2"/>
            <p:cNvSpPr/>
            <p:nvPr/>
          </p:nvSpPr>
          <p:spPr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l" t="t" r="r" b="b"/>
              <a:pathLst>
                <a:path w="192" h="1120" extrusionOk="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2" name="Google Shape;82;p2"/>
            <p:cNvSpPr/>
            <p:nvPr/>
          </p:nvSpPr>
          <p:spPr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642938" y="6610350"/>
              <a:ext cx="23813" cy="242888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l" t="t" r="r" b="b"/>
              <a:pathLst>
                <a:path w="120" h="291" extrusionOk="0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6" name="Google Shape;86;p2"/>
            <p:cNvSpPr/>
            <p:nvPr/>
          </p:nvSpPr>
          <p:spPr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l" t="t" r="r" b="b"/>
              <a:pathLst>
                <a:path w="135" h="476" extrusionOk="0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7" name="Google Shape;87;p2"/>
            <p:cNvSpPr/>
            <p:nvPr/>
          </p:nvSpPr>
          <p:spPr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l" t="t" r="r" b="b"/>
              <a:pathLst>
                <a:path w="35" h="34" extrusionOk="0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l" t="t" r="r" b="b"/>
              <a:pathLst>
                <a:path w="402" h="2536" extrusionOk="0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89" name="Google Shape;89;p2"/>
            <p:cNvSpPr/>
            <p:nvPr/>
          </p:nvSpPr>
          <p:spPr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l" t="t" r="r" b="b"/>
              <a:pathLst>
                <a:path w="90" h="300" extrusionOk="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0" name="Google Shape;90;p2"/>
            <p:cNvSpPr/>
            <p:nvPr/>
          </p:nvSpPr>
          <p:spPr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l" t="t" r="r" b="b"/>
              <a:pathLst>
                <a:path w="90" h="299" extrusionOk="0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2" name="Google Shape;92;p2"/>
            <p:cNvSpPr/>
            <p:nvPr/>
          </p:nvSpPr>
          <p:spPr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l" t="t" r="r" b="b"/>
              <a:pathLst>
                <a:path w="72" h="285" extrusionOk="0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4" name="Google Shape;94;p2"/>
            <p:cNvSpPr/>
            <p:nvPr/>
          </p:nvSpPr>
          <p:spPr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l" t="t" r="r" b="b"/>
              <a:pathLst>
                <a:path w="23" h="23" extrusionOk="0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228725" y="4662488"/>
              <a:ext cx="23813" cy="2181225"/>
            </a:xfrm>
            <a:prstGeom prst="rect">
              <a:avLst/>
            </a:pr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l" t="t" r="r" b="b"/>
              <a:pathLst>
                <a:path w="234" h="1135" extrusionOk="0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7" name="Google Shape;97;p2"/>
            <p:cNvSpPr/>
            <p:nvPr/>
          </p:nvSpPr>
          <p:spPr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l" t="t" r="r" b="b"/>
              <a:pathLst>
                <a:path w="219" h="1802" extrusionOk="0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99" name="Google Shape;99;p2"/>
            <p:cNvSpPr/>
            <p:nvPr/>
          </p:nvSpPr>
          <p:spPr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l" t="t" r="r" b="b"/>
              <a:pathLst>
                <a:path w="234" h="898" extrusionOk="0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2" name="Google Shape;102;p2"/>
            <p:cNvSpPr/>
            <p:nvPr/>
          </p:nvSpPr>
          <p:spPr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l" t="t" r="r" b="b"/>
              <a:pathLst>
                <a:path w="96" h="575" extrusionOk="0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3" name="Google Shape;103;p2"/>
            <p:cNvSpPr/>
            <p:nvPr/>
          </p:nvSpPr>
          <p:spPr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l" t="t" r="r" b="b"/>
              <a:pathLst>
                <a:path w="40" h="40" extrusionOk="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l" t="t" r="r" b="b"/>
              <a:pathLst>
                <a:path w="264" h="332" extrusionOk="0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6" name="Google Shape;106;p2"/>
            <p:cNvSpPr/>
            <p:nvPr/>
          </p:nvSpPr>
          <p:spPr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l" t="t" r="r" b="b"/>
              <a:pathLst>
                <a:path w="33" h="31" extrusionOk="0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l" t="t" r="r" b="b"/>
              <a:pathLst>
                <a:path w="147" h="3215" extrusionOk="0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</p:sp>
        <p:sp>
          <p:nvSpPr>
            <p:cNvPr id="108" name="Google Shape;108;p2"/>
            <p:cNvSpPr/>
            <p:nvPr/>
          </p:nvSpPr>
          <p:spPr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l" t="t" r="r" b="b"/>
              <a:pathLst>
                <a:path w="39" h="39" extrusionOk="0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adFill>
              <a:gsLst>
                <a:gs pos="0">
                  <a:schemeClr val="lt2"/>
                </a:gs>
                <a:gs pos="100000">
                  <a:srgbClr val="F93500"/>
                </a:gs>
              </a:gsLst>
              <a:lin ang="54000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9" name="Google Shape;109;p2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"/>
          <p:cNvSpPr txBox="1"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  <a:defRPr sz="2000" cap="none">
                <a:solidFill>
                  <a:schemeClr val="accent2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9pPr>
          </a:lstStyle>
          <a:p>
            <a:endParaRPr/>
          </a:p>
        </p:txBody>
      </p:sp>
      <p:sp>
        <p:nvSpPr>
          <p:cNvPr id="111" name="Google Shape;111;p2"/>
          <p:cNvSpPr txBox="1">
            <a:spLocks noGrp="1"/>
          </p:cNvSpPr>
          <p:nvPr>
            <p:ph type="dt" idx="10"/>
          </p:nvPr>
        </p:nvSpPr>
        <p:spPr>
          <a:xfrm>
            <a:off x="7077511" y="541020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"/>
          <p:cNvSpPr txBox="1">
            <a:spLocks noGrp="1"/>
          </p:cNvSpPr>
          <p:nvPr>
            <p:ph type="ftr" idx="11"/>
          </p:nvPr>
        </p:nvSpPr>
        <p:spPr>
          <a:xfrm>
            <a:off x="1876424" y="5410201"/>
            <a:ext cx="512488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"/>
          <p:cNvSpPr txBox="1">
            <a:spLocks noGrp="1"/>
          </p:cNvSpPr>
          <p:nvPr>
            <p:ph type="sldNum" idx="12"/>
          </p:nvPr>
        </p:nvSpPr>
        <p:spPr>
          <a:xfrm>
            <a:off x="9896911" y="5410199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 txBox="1"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12"/>
          <p:cNvSpPr txBox="1">
            <a:spLocks noGrp="1"/>
          </p:cNvSpPr>
          <p:nvPr>
            <p:ph type="body" idx="1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75" name="Google Shape;175;p12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12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12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"/>
          <p:cNvSpPr txBox="1"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13"/>
          <p:cNvSpPr txBox="1">
            <a:spLocks noGrp="1"/>
          </p:cNvSpPr>
          <p:nvPr>
            <p:ph type="body" idx="1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1" name="Google Shape;181;p13"/>
          <p:cNvSpPr txBox="1">
            <a:spLocks noGrp="1"/>
          </p:cNvSpPr>
          <p:nvPr>
            <p:ph type="body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82" name="Google Shape;182;p1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1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1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13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“</a:t>
            </a:r>
            <a:endParaRPr/>
          </a:p>
        </p:txBody>
      </p:sp>
      <p:sp>
        <p:nvSpPr>
          <p:cNvPr id="186" name="Google Shape;186;p13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Twentieth Century"/>
              <a:buNone/>
            </a:pPr>
            <a:r>
              <a:rPr lang="en-US" sz="8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4"/>
          <p:cNvSpPr txBox="1"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14"/>
          <p:cNvSpPr txBox="1">
            <a:spLocks noGrp="1"/>
          </p:cNvSpPr>
          <p:nvPr>
            <p:ph type="body" idx="1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90" name="Google Shape;190;p1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1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1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">
  <p:cSld name="3 Column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5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15"/>
          <p:cNvSpPr txBox="1"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6" name="Google Shape;196;p15"/>
          <p:cNvSpPr txBox="1">
            <a:spLocks noGrp="1"/>
          </p:cNvSpPr>
          <p:nvPr>
            <p:ph type="body" idx="2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7" name="Google Shape;197;p15"/>
          <p:cNvSpPr txBox="1">
            <a:spLocks noGrp="1"/>
          </p:cNvSpPr>
          <p:nvPr>
            <p:ph type="body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98" name="Google Shape;198;p15"/>
          <p:cNvSpPr txBox="1">
            <a:spLocks noGrp="1"/>
          </p:cNvSpPr>
          <p:nvPr>
            <p:ph type="body" idx="4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199" name="Google Shape;199;p15"/>
          <p:cNvSpPr txBox="1">
            <a:spLocks noGrp="1"/>
          </p:cNvSpPr>
          <p:nvPr>
            <p:ph type="body" idx="5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0" name="Google Shape;200;p15"/>
          <p:cNvSpPr txBox="1">
            <a:spLocks noGrp="1"/>
          </p:cNvSpPr>
          <p:nvPr>
            <p:ph type="body" idx="6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1" name="Google Shape;201;p1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1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1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Picture Column">
  <p:cSld name="3 Picture Column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6"/>
          <p:cNvSpPr txBox="1"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16"/>
          <p:cNvSpPr txBox="1"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07" name="Google Shape;207;p16"/>
          <p:cNvSpPr>
            <a:spLocks noGrp="1"/>
          </p:cNvSpPr>
          <p:nvPr>
            <p:ph type="pic" idx="2"/>
          </p:nvPr>
        </p:nvSpPr>
        <p:spPr>
          <a:xfrm>
            <a:off x="1141413" y="2666998"/>
            <a:ext cx="31952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08" name="Google Shape;208;p16"/>
          <p:cNvSpPr txBox="1">
            <a:spLocks noGrp="1"/>
          </p:cNvSpPr>
          <p:nvPr>
            <p:ph type="body" idx="3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09" name="Google Shape;209;p16"/>
          <p:cNvSpPr txBox="1">
            <a:spLocks noGrp="1"/>
          </p:cNvSpPr>
          <p:nvPr>
            <p:ph type="body" idx="4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0" name="Google Shape;210;p16"/>
          <p:cNvSpPr>
            <a:spLocks noGrp="1"/>
          </p:cNvSpPr>
          <p:nvPr>
            <p:ph type="pic" idx="5"/>
          </p:nvPr>
        </p:nvSpPr>
        <p:spPr>
          <a:xfrm>
            <a:off x="4489053" y="2666998"/>
            <a:ext cx="3198940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1" name="Google Shape;211;p16"/>
          <p:cNvSpPr txBox="1">
            <a:spLocks noGrp="1"/>
          </p:cNvSpPr>
          <p:nvPr>
            <p:ph type="body" idx="6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2" name="Google Shape;212;p16"/>
          <p:cNvSpPr txBox="1">
            <a:spLocks noGrp="1"/>
          </p:cNvSpPr>
          <p:nvPr>
            <p:ph type="body" idx="7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213" name="Google Shape;213;p16"/>
          <p:cNvSpPr>
            <a:spLocks noGrp="1"/>
          </p:cNvSpPr>
          <p:nvPr>
            <p:ph type="pic" idx="8"/>
          </p:nvPr>
        </p:nvSpPr>
        <p:spPr>
          <a:xfrm>
            <a:off x="7852442" y="2666998"/>
            <a:ext cx="3194969" cy="1524000"/>
          </a:xfrm>
          <a:prstGeom prst="round2DiagRect">
            <a:avLst>
              <a:gd name="adj1" fmla="val 16667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214" name="Google Shape;214;p16"/>
          <p:cNvSpPr txBox="1">
            <a:spLocks noGrp="1"/>
          </p:cNvSpPr>
          <p:nvPr>
            <p:ph type="body" idx="9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25"/>
              <a:buNone/>
              <a:defRPr sz="900"/>
            </a:lvl9pPr>
          </a:lstStyle>
          <a:p>
            <a:endParaRPr/>
          </a:p>
        </p:txBody>
      </p:sp>
      <p:sp>
        <p:nvSpPr>
          <p:cNvPr id="215" name="Google Shape;215;p1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1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p1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7"/>
          <p:cNvSpPr txBox="1">
            <a:spLocks noGrp="1"/>
          </p:cNvSpPr>
          <p:nvPr>
            <p:ph type="body" idx="1"/>
          </p:nvPr>
        </p:nvSpPr>
        <p:spPr>
          <a:xfrm rot="5400000">
            <a:off x="4323555" y="-932655"/>
            <a:ext cx="3541714" cy="990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1" name="Google Shape;221;p1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1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>
            <a:spLocks noGrp="1"/>
          </p:cNvSpPr>
          <p:nvPr>
            <p:ph type="title"/>
          </p:nvPr>
        </p:nvSpPr>
        <p:spPr>
          <a:xfrm rot="5400000">
            <a:off x="7454105" y="2197894"/>
            <a:ext cx="5181601" cy="20050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18"/>
          <p:cNvSpPr txBox="1">
            <a:spLocks noGrp="1"/>
          </p:cNvSpPr>
          <p:nvPr>
            <p:ph type="body" idx="1"/>
          </p:nvPr>
        </p:nvSpPr>
        <p:spPr>
          <a:xfrm rot="5400000">
            <a:off x="2424905" y="-673895"/>
            <a:ext cx="5181601" cy="7748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227" name="Google Shape;227;p18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8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8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3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3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3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3" name="Google Shape;123;p4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4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"/>
          <p:cNvSpPr txBox="1">
            <a:spLocks noGrp="1"/>
          </p:cNvSpPr>
          <p:nvPr>
            <p:ph type="body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0" name="Google Shape;130;p5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5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"/>
          <p:cNvSpPr txBox="1"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6"/>
          <p:cNvSpPr txBox="1"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6"/>
          <p:cNvSpPr txBox="1">
            <a:spLocks noGrp="1"/>
          </p:cNvSpPr>
          <p:nvPr>
            <p:ph type="body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6"/>
          <p:cNvSpPr txBox="1">
            <a:spLocks noGrp="1"/>
          </p:cNvSpPr>
          <p:nvPr>
            <p:ph type="body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None/>
              <a:defRPr sz="20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None/>
              <a:defRPr sz="180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 b="1"/>
            </a:lvl9pPr>
          </a:lstStyle>
          <a:p>
            <a:endParaRPr/>
          </a:p>
        </p:txBody>
      </p:sp>
      <p:sp>
        <p:nvSpPr>
          <p:cNvPr id="138" name="Google Shape;138;p6"/>
          <p:cNvSpPr txBox="1">
            <a:spLocks noGrp="1"/>
          </p:cNvSpPr>
          <p:nvPr>
            <p:ph type="body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6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7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7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7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9"/>
          <p:cNvSpPr txBox="1">
            <a:spLocks noGrp="1"/>
          </p:cNvSpPr>
          <p:nvPr>
            <p:ph type="body"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71475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1pPr>
            <a:lvl2pPr marL="914400" lvl="1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2pPr>
            <a:lvl3pPr marL="1371600" lvl="2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3pPr>
            <a:lvl4pPr marL="1828800" lvl="3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4pPr>
            <a:lvl5pPr marL="2286000" lvl="4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5pPr>
            <a:lvl6pPr marL="2743200" lvl="5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6pPr>
            <a:lvl7pPr marL="3200400" lvl="6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7pPr>
            <a:lvl8pPr marL="3657600" lvl="7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8pPr>
            <a:lvl9pPr marL="4114800" lvl="8" indent="-371475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9"/>
          <p:cNvSpPr txBox="1">
            <a:spLocks noGrp="1"/>
          </p:cNvSpPr>
          <p:nvPr>
            <p:ph type="body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55" name="Google Shape;155;p9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9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9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"/>
          <p:cNvSpPr txBox="1"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0"/>
          <p:cNvSpPr>
            <a:spLocks noGrp="1"/>
          </p:cNvSpPr>
          <p:nvPr>
            <p:ph type="pic" idx="2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1" name="Google Shape;161;p10"/>
          <p:cNvSpPr txBox="1">
            <a:spLocks noGrp="1"/>
          </p:cNvSpPr>
          <p:nvPr>
            <p:ph type="body" idx="1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2" name="Google Shape;162;p10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0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0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anoramic Picture with Caption">
  <p:cSld name="Panoramic Picture with Caption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"/>
          <p:cNvSpPr txBox="1"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wentieth Centur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11"/>
          <p:cNvSpPr>
            <a:spLocks noGrp="1"/>
          </p:cNvSpPr>
          <p:nvPr>
            <p:ph type="pic" idx="2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noFill/>
          <a:ln w="19050" cap="sq" cmpd="sng">
            <a:solidFill>
              <a:srgbClr val="FFAA93">
                <a:alpha val="60000"/>
              </a:srgbClr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88900" dist="38100" dir="5400000" algn="t" rotWithShape="0">
              <a:srgbClr val="000000">
                <a:alpha val="40000"/>
              </a:srgbClr>
            </a:outerShdw>
          </a:effectLst>
        </p:spPr>
      </p:sp>
      <p:sp>
        <p:nvSpPr>
          <p:cNvPr id="168" name="Google Shape;168;p11"/>
          <p:cNvSpPr txBox="1">
            <a:spLocks noGrp="1"/>
          </p:cNvSpPr>
          <p:nvPr>
            <p:ph type="body" idx="1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None/>
              <a:defRPr sz="140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2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50"/>
              <a:buNone/>
              <a:defRPr sz="1000"/>
            </a:lvl9pPr>
          </a:lstStyle>
          <a:p>
            <a:endParaRPr/>
          </a:p>
        </p:txBody>
      </p:sp>
      <p:sp>
        <p:nvSpPr>
          <p:cNvPr id="169" name="Google Shape;169;p1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1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1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8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 descr="\\DROBO-FS\QuickDrops\JB\PPTX NG\Droplets\LightingOverlay.png"/>
          <p:cNvPicPr preferRelativeResize="0"/>
          <p:nvPr/>
        </p:nvPicPr>
        <p:blipFill rotWithShape="1">
          <a:blip r:embed="rId19">
            <a:alphaModFix amt="30000"/>
          </a:blip>
          <a:srcRect/>
          <a:stretch/>
        </p:blipFill>
        <p:spPr>
          <a:xfrm>
            <a:off x="0" y="-1"/>
            <a:ext cx="12192003" cy="68580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oogle Shape;7;p1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8" name="Google Shape;8;p1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</p:grpSpPr>
          <p:sp>
            <p:nvSpPr>
              <p:cNvPr id="9" name="Google Shape;9;p1"/>
              <p:cNvSpPr/>
              <p:nvPr/>
            </p:nvSpPr>
            <p:spPr>
              <a:xfrm>
                <a:off x="114300" y="4763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0;p1"/>
              <p:cNvSpPr/>
              <p:nvPr/>
            </p:nvSpPr>
            <p:spPr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1;p1"/>
              <p:cNvSpPr/>
              <p:nvPr/>
            </p:nvSpPr>
            <p:spPr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;p1"/>
              <p:cNvSpPr/>
              <p:nvPr/>
            </p:nvSpPr>
            <p:spPr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41" extrusionOk="0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3" name="Google Shape;13;p1"/>
              <p:cNvSpPr/>
              <p:nvPr/>
            </p:nvSpPr>
            <p:spPr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4;p1"/>
              <p:cNvSpPr/>
              <p:nvPr/>
            </p:nvSpPr>
            <p:spPr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l" t="t" r="r" b="b"/>
                <a:pathLst>
                  <a:path w="233" h="901" extrusionOk="0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5" name="Google Shape;15;p1"/>
              <p:cNvSpPr/>
              <p:nvPr/>
            </p:nvSpPr>
            <p:spPr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6" name="Google Shape;16;p1"/>
              <p:cNvSpPr/>
              <p:nvPr/>
            </p:nvSpPr>
            <p:spPr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7;p1"/>
              <p:cNvSpPr/>
              <p:nvPr/>
            </p:nvSpPr>
            <p:spPr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8;p1"/>
              <p:cNvSpPr/>
              <p:nvPr/>
            </p:nvSpPr>
            <p:spPr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l" t="t" r="r" b="b"/>
                <a:pathLst>
                  <a:path w="266" h="332" extrusionOk="0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19" name="Google Shape;19;p1"/>
              <p:cNvSpPr/>
              <p:nvPr/>
            </p:nvSpPr>
            <p:spPr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4" h="31" extrusionOk="0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20" name="Google Shape;20;p1"/>
              <p:cNvCxnSpPr/>
              <p:nvPr/>
            </p:nvCxnSpPr>
            <p:spPr>
              <a:xfrm>
                <a:off x="-4763" y="9525"/>
                <a:ext cx="0" cy="0"/>
              </a:xfrm>
              <a:prstGeom prst="straightConnector1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 w="9525" cap="flat" cmpd="sng">
                <a:solidFill>
                  <a:srgbClr val="FFFF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</p:cxnSp>
          <p:sp>
            <p:nvSpPr>
              <p:cNvPr id="21" name="Google Shape;21;p1"/>
              <p:cNvSpPr/>
              <p:nvPr/>
            </p:nvSpPr>
            <p:spPr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l" t="t" r="r" b="b"/>
                <a:pathLst>
                  <a:path w="78" h="80" extrusionOk="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2" name="Google Shape;22;p1"/>
              <p:cNvSpPr/>
              <p:nvPr/>
            </p:nvSpPr>
            <p:spPr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l" t="t" r="r" b="b"/>
                <a:pathLst>
                  <a:path w="93" h="303" extrusionOk="0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3" name="Google Shape;23;p1"/>
              <p:cNvSpPr/>
              <p:nvPr/>
            </p:nvSpPr>
            <p:spPr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90" h="300" extrusionOk="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4" name="Google Shape;24;p1"/>
              <p:cNvSpPr/>
              <p:nvPr/>
            </p:nvSpPr>
            <p:spPr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l" t="t" r="r" b="b"/>
                <a:pathLst>
                  <a:path w="24" h="23" extrusionOk="0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1"/>
              <p:cNvSpPr/>
              <p:nvPr/>
            </p:nvSpPr>
            <p:spPr>
              <a:xfrm>
                <a:off x="133350" y="4662488"/>
                <a:ext cx="23813" cy="2181225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" name="Google Shape;26;p1"/>
              <p:cNvSpPr/>
              <p:nvPr/>
            </p:nvSpPr>
            <p:spPr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233" h="1135" extrusionOk="0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7" name="Google Shape;27;p1"/>
              <p:cNvSpPr/>
              <p:nvPr/>
            </p:nvSpPr>
            <p:spPr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" name="Google Shape;28;p1"/>
              <p:cNvSpPr/>
              <p:nvPr/>
            </p:nvSpPr>
            <p:spPr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l" t="t" r="r" b="b"/>
                <a:pathLst>
                  <a:path w="54" h="766" extrusionOk="0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29" name="Google Shape;29;p1"/>
              <p:cNvSpPr/>
              <p:nvPr/>
            </p:nvSpPr>
            <p:spPr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0" name="Google Shape;30;p1"/>
              <p:cNvSpPr/>
              <p:nvPr/>
            </p:nvSpPr>
            <p:spPr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236" h="898" extrusionOk="0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1" name="Google Shape;31;p1"/>
              <p:cNvSpPr/>
              <p:nvPr/>
            </p:nvSpPr>
            <p:spPr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l" t="t" r="r" b="b"/>
                <a:pathLst>
                  <a:path w="96" h="575" extrusionOk="0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2" name="Google Shape;32;p1"/>
              <p:cNvSpPr/>
              <p:nvPr/>
            </p:nvSpPr>
            <p:spPr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33;p1"/>
              <p:cNvSpPr/>
              <p:nvPr/>
            </p:nvSpPr>
            <p:spPr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4;p1"/>
              <p:cNvSpPr/>
              <p:nvPr/>
            </p:nvSpPr>
            <p:spPr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6" extrusionOk="0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5" name="Google Shape;35;p1"/>
              <p:cNvSpPr/>
              <p:nvPr/>
            </p:nvSpPr>
            <p:spPr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l" t="t" r="r" b="b"/>
                <a:pathLst>
                  <a:path w="33" h="31" extrusionOk="0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Google Shape;36;p1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</p:grpSpPr>
          <p:sp>
            <p:nvSpPr>
              <p:cNvPr id="37" name="Google Shape;37;p1"/>
              <p:cNvSpPr/>
              <p:nvPr/>
            </p:nvSpPr>
            <p:spPr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l" t="t" r="r" b="b"/>
                <a:pathLst>
                  <a:path w="263" h="323" extrusionOk="0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38" name="Google Shape;38;p1"/>
              <p:cNvSpPr/>
              <p:nvPr/>
            </p:nvSpPr>
            <p:spPr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l" t="t" r="r" b="b"/>
                <a:pathLst>
                  <a:path w="33" h="32" extrusionOk="0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39;p1"/>
              <p:cNvSpPr/>
              <p:nvPr/>
            </p:nvSpPr>
            <p:spPr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40;p1"/>
              <p:cNvSpPr/>
              <p:nvPr/>
            </p:nvSpPr>
            <p:spPr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l" t="t" r="r" b="b"/>
                <a:pathLst>
                  <a:path w="188" h="727" extrusionOk="0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1" name="Google Shape;41;p1"/>
              <p:cNvSpPr/>
              <p:nvPr/>
            </p:nvSpPr>
            <p:spPr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l" t="t" r="r" b="b"/>
                <a:pathLst>
                  <a:path w="33" h="33" extrusionOk="0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42;p1"/>
              <p:cNvSpPr/>
              <p:nvPr/>
            </p:nvSpPr>
            <p:spPr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l" t="t" r="r" b="b"/>
                <a:pathLst>
                  <a:path w="192" h="973" extrusionOk="0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3" name="Google Shape;43;p1"/>
              <p:cNvSpPr/>
              <p:nvPr/>
            </p:nvSpPr>
            <p:spPr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44;p1"/>
              <p:cNvSpPr/>
              <p:nvPr/>
            </p:nvSpPr>
            <p:spPr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l" t="t" r="r" b="b"/>
                <a:pathLst>
                  <a:path w="194" h="1135" extrusionOk="0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</p:sp>
          <p:sp>
            <p:nvSpPr>
              <p:cNvPr id="45" name="Google Shape;45;p1"/>
              <p:cNvSpPr/>
              <p:nvPr/>
            </p:nvSpPr>
            <p:spPr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l" t="t" r="r" b="b"/>
                <a:pathLst>
                  <a:path w="40" h="40" extrusionOk="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46;p1"/>
              <p:cNvSpPr/>
              <p:nvPr/>
            </p:nvSpPr>
            <p:spPr>
              <a:xfrm>
                <a:off x="11939587" y="6596063"/>
                <a:ext cx="23813" cy="252413"/>
              </a:xfrm>
              <a:prstGeom prst="rect">
                <a:avLst/>
              </a:prstGeom>
              <a:gradFill>
                <a:gsLst>
                  <a:gs pos="0">
                    <a:schemeClr val="lt2"/>
                  </a:gs>
                  <a:gs pos="100000">
                    <a:srgbClr val="A62300"/>
                  </a:gs>
                </a:gsLst>
                <a:lin ang="5400000" scaled="0"/>
              </a:gra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47" name="Google Shape;47;p1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wentieth Century"/>
              <a:buNone/>
              <a:defRPr sz="3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1"/>
          <p:cNvSpPr txBox="1"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91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914400" marR="0" lvl="1" indent="-38735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1371600" marR="0" lvl="2" indent="-37147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5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1828800" marR="0" lvl="3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2286000" marR="0" lvl="4" indent="-3556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2743200" marR="0" lvl="5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3200400" marR="0" lvl="6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3657600" marR="0" lvl="7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4114800" marR="0" lvl="8" indent="-339725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75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49" name="Google Shape;49;p1"/>
          <p:cNvSpPr txBox="1">
            <a:spLocks noGrp="1"/>
          </p:cNvSpPr>
          <p:nvPr>
            <p:ph type="dt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0" name="Google Shape;50;p1"/>
          <p:cNvSpPr txBox="1">
            <a:spLocks noGrp="1"/>
          </p:cNvSpPr>
          <p:nvPr>
            <p:ph type="ft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endParaRPr/>
          </a:p>
        </p:txBody>
      </p:sp>
      <p:sp>
        <p:nvSpPr>
          <p:cNvPr id="51" name="Google Shape;51;p1"/>
          <p:cNvSpPr txBox="1">
            <a:spLocks noGrp="1"/>
          </p:cNvSpPr>
          <p:nvPr>
            <p:ph type="sldNum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itytech.cuny.edu/counseling/docs/financialLiteracy.pdf" TargetMode="External"/><Relationship Id="rId3" Type="http://schemas.openxmlformats.org/officeDocument/2006/relationships/hyperlink" Target="http://www.citytech.cuny.edu/star/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lab.citytech.cuny.edu/writingacrossthecurriculum/writing-intensive-courses/" TargetMode="External"/><Relationship Id="rId5" Type="http://schemas.openxmlformats.org/officeDocument/2006/relationships/hyperlink" Target="https://www.citytech.cuny.edu/accessibility/" TargetMode="External"/><Relationship Id="rId4" Type="http://schemas.openxmlformats.org/officeDocument/2006/relationships/hyperlink" Target="https://www.citytech.cuny.edu/catalog/informations.aspx?Cat_ID=1009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cunyfirs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citytech.cuny.edu/cunyfirst/students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unyfirst.cuny.edu/oam/Portal_Login1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uny.edu/about/administration/offices/cis/technology-services/" TargetMode="External"/><Relationship Id="rId3" Type="http://schemas.openxmlformats.org/officeDocument/2006/relationships/hyperlink" Target="https://www.cuny.edu/about/administration/offices/cis/cuny-login-faq/#Apps_Using_CUNY_Login" TargetMode="External"/><Relationship Id="rId7" Type="http://schemas.openxmlformats.org/officeDocument/2006/relationships/hyperlink" Target="https://www.citytech.cuny.edu/financial-aid/glossary.asp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itytech.cuny.edu/current-student/docs/StudentHandbook.pdf" TargetMode="External"/><Relationship Id="rId5" Type="http://schemas.openxmlformats.org/officeDocument/2006/relationships/hyperlink" Target="https://www.citytech.cuny.edu/student-services/" TargetMode="External"/><Relationship Id="rId4" Type="http://schemas.openxmlformats.org/officeDocument/2006/relationships/hyperlink" Target="https://www.citytech.cuny.edu/student-life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ny.edu/about/administration/offices/undergraduate-studies/pathway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tytech.cuny.edu/registrar/course-modalities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>
            <a:alpha val="97750"/>
          </a:srgbClr>
        </a:solidFill>
        <a:effectLst/>
      </p:bgPr>
    </p:bg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9"/>
          <p:cNvSpPr txBox="1">
            <a:spLocks noGrp="1"/>
          </p:cNvSpPr>
          <p:nvPr>
            <p:ph type="ctrTitle"/>
          </p:nvPr>
        </p:nvSpPr>
        <p:spPr>
          <a:xfrm>
            <a:off x="1876424" y="1122363"/>
            <a:ext cx="87915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>
                <a:solidFill>
                  <a:srgbClr val="214971"/>
                </a:solidFill>
              </a:rPr>
              <a:t>WHAT’S A BURSAR?</a:t>
            </a:r>
            <a:endParaRPr>
              <a:solidFill>
                <a:srgbClr val="214971"/>
              </a:solidFill>
            </a:endParaRPr>
          </a:p>
        </p:txBody>
      </p:sp>
      <p:sp>
        <p:nvSpPr>
          <p:cNvPr id="235" name="Google Shape;235;p19"/>
          <p:cNvSpPr txBox="1">
            <a:spLocks noGrp="1"/>
          </p:cNvSpPr>
          <p:nvPr>
            <p:ph type="subTitle" idx="1"/>
          </p:nvPr>
        </p:nvSpPr>
        <p:spPr>
          <a:xfrm>
            <a:off x="1876425" y="3602050"/>
            <a:ext cx="87915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wentieth Century"/>
              <a:buNone/>
            </a:pPr>
            <a:r>
              <a:rPr lang="en-US" sz="3000" dirty="0">
                <a:solidFill>
                  <a:srgbClr val="214971"/>
                </a:solidFill>
              </a:rPr>
              <a:t>A Guide to College Terms &amp; City Tech Services</a:t>
            </a:r>
            <a:endParaRPr sz="3000" dirty="0">
              <a:solidFill>
                <a:srgbClr val="214971"/>
              </a:solidFill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500"/>
              <a:buNone/>
            </a:pPr>
            <a:endParaRPr sz="3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85CDCB-365B-CFB4-746E-75F7C8DBCAAE}"/>
              </a:ext>
            </a:extLst>
          </p:cNvPr>
          <p:cNvSpPr txBox="1"/>
          <p:nvPr/>
        </p:nvSpPr>
        <p:spPr>
          <a:xfrm>
            <a:off x="8334755" y="5228286"/>
            <a:ext cx="2854071" cy="1487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City Tech 101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Session 7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AUGUST 16</a:t>
            </a:r>
            <a:r>
              <a:rPr lang="en-US" sz="2000" baseline="30000" dirty="0">
                <a:solidFill>
                  <a:srgbClr val="214971"/>
                </a:solidFill>
                <a:latin typeface="Twentieth Century"/>
                <a:sym typeface="Roboto Slab"/>
              </a:rPr>
              <a:t>TH</a:t>
            </a: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 2023</a:t>
            </a:r>
          </a:p>
          <a:p>
            <a:pPr marL="0" marR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-US" sz="2000" dirty="0">
                <a:solidFill>
                  <a:srgbClr val="214971"/>
                </a:solidFill>
                <a:latin typeface="Twentieth Century"/>
                <a:sym typeface="Roboto Slab"/>
              </a:rPr>
              <a:t>Prof. Glenda Perreira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1" name="Google Shape;291;p28"/>
          <p:cNvGraphicFramePr/>
          <p:nvPr>
            <p:extLst>
              <p:ext uri="{D42A27DB-BD31-4B8C-83A1-F6EECF244321}">
                <p14:modId xmlns:p14="http://schemas.microsoft.com/office/powerpoint/2010/main" val="1570784532"/>
              </p:ext>
            </p:extLst>
          </p:nvPr>
        </p:nvGraphicFramePr>
        <p:xfrm>
          <a:off x="915013" y="1481385"/>
          <a:ext cx="9957950" cy="4912457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356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5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48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05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Advisement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STAR Center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Grading Terms</a:t>
                      </a: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 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Withdrawal Grades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Incomplete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Appeal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Grade Point Average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12-Credit Policy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Accessibility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Reasonable accommodations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Disability Defined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chemeClr val="dk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Courses</a:t>
                      </a:r>
                      <a:endParaRPr sz="1800" b="1" u="sng" dirty="0">
                        <a:solidFill>
                          <a:schemeClr val="dk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Electives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Credit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Writing Intensive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marR="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Interdisciplinary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Student Terms</a:t>
                      </a: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Full Time </a:t>
                      </a:r>
                      <a:r>
                        <a:rPr lang="en-US" sz="1800" dirty="0">
                          <a:solidFill>
                            <a:schemeClr val="lt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(12+ credits)</a:t>
                      </a: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 </a:t>
                      </a:r>
                      <a:endParaRPr sz="1800" b="1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Part Time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Matriculated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28575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Independent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b="1" u="sng" dirty="0">
                        <a:solidFill>
                          <a:srgbClr val="214971"/>
                        </a:solidFill>
                        <a:latin typeface="Twentieth Century"/>
                        <a:ea typeface="Twentieth Century"/>
                        <a:cs typeface="Twentieth Century"/>
                        <a:sym typeface="Twentieth Century"/>
                      </a:endParaRPr>
                    </a:p>
                    <a:p>
                      <a:pPr marL="0" lvl="0" indent="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8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1" u="sng" dirty="0">
                          <a:solidFill>
                            <a:srgbClr val="214971"/>
                          </a:solidFill>
                          <a:latin typeface="Twentieth Century"/>
                          <a:ea typeface="Twentieth Century"/>
                          <a:cs typeface="Twentieth Century"/>
                          <a:sym typeface="Twentieth Century"/>
                        </a:rPr>
                        <a:t>Other</a:t>
                      </a:r>
                      <a:endParaRPr sz="1800" b="1" dirty="0">
                        <a:solidFill>
                          <a:srgbClr val="214971"/>
                        </a:solidFill>
                        <a:highlight>
                          <a:schemeClr val="lt1"/>
                        </a:highlight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u="sng" dirty="0">
                          <a:solidFill>
                            <a:schemeClr val="dk2"/>
                          </a:solidFill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Financial Literacy</a:t>
                      </a:r>
                      <a:endParaRPr sz="1800" dirty="0">
                        <a:solidFill>
                          <a:schemeClr val="dk1"/>
                        </a:solidFill>
                      </a:endParaRPr>
                    </a:p>
                    <a:p>
                      <a:pPr marL="45720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Club Hours</a:t>
                      </a:r>
                      <a:endParaRPr sz="1800" dirty="0">
                        <a:solidFill>
                          <a:schemeClr val="dk2"/>
                        </a:solidFill>
                      </a:endParaRPr>
                    </a:p>
                    <a:p>
                      <a:pPr marL="45720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800"/>
                        <a:buChar char="★"/>
                      </a:pPr>
                      <a:r>
                        <a:rPr lang="en-US" sz="1800" dirty="0">
                          <a:solidFill>
                            <a:schemeClr val="dk2"/>
                          </a:solidFill>
                        </a:rPr>
                        <a:t>Academic Calendar</a:t>
                      </a:r>
                      <a:endParaRPr sz="1800" u="sng" dirty="0">
                        <a:solidFill>
                          <a:schemeClr val="dk2"/>
                        </a:solidFill>
                      </a:endParaRPr>
                    </a:p>
                    <a:p>
                      <a:endParaRPr lang="en-US" sz="1400" b="1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r>
                        <a:rPr lang="en-US" sz="1400" b="1" i="0" u="none" strike="noStrike" cap="none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lang="en-US" sz="1400" b="0" i="0" u="none" strike="noStrike" cap="none" dirty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2" name="Google Shape;292;p28"/>
          <p:cNvSpPr txBox="1">
            <a:spLocks noGrp="1"/>
          </p:cNvSpPr>
          <p:nvPr>
            <p:ph type="title"/>
          </p:nvPr>
        </p:nvSpPr>
        <p:spPr>
          <a:xfrm>
            <a:off x="1143000" y="380123"/>
            <a:ext cx="9906000" cy="1101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More Terms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" name="Google Shape;297;p29"/>
          <p:cNvGraphicFramePr/>
          <p:nvPr/>
        </p:nvGraphicFramePr>
        <p:xfrm>
          <a:off x="1710813" y="487695"/>
          <a:ext cx="8770375" cy="5882610"/>
        </p:xfrm>
        <a:graphic>
          <a:graphicData uri="http://schemas.openxmlformats.org/drawingml/2006/table">
            <a:tbl>
              <a:tblPr>
                <a:noFill/>
                <a:tableStyleId>{33DF53CE-213C-462F-A318-06BEFEA881C5}</a:tableStyleId>
              </a:tblPr>
              <a:tblGrid>
                <a:gridCol w="292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22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4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62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Alert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Calendar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Dismissal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Integrity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Probation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Academic Standards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Admissions Criteria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Advisement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Advisor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Alumnus/Alumna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Appeal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Associate Degree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Baccalaureate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Block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Bursar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Catalog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Club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Co-Curricular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Contributory 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Core Associate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Course Hours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Credits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Credit Hours 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CUNY Certification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Curriculum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Dean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Department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Electives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Empl 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Equated Credits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Feedback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Financial Aid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Full Time Students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General Education Common Core (Gen Ed)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Good Academic Standing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Grade Point Average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Holds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Honors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Impoundment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Leave of Absence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Major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Matriculated Student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>
                          <a:solidFill>
                            <a:schemeClr val="dk1"/>
                          </a:solidFill>
                        </a:rPr>
                        <a:t>Milestones</a:t>
                      </a:r>
                      <a:endParaRPr sz="170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Non-Contributory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Part-Time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Pass/No Pass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Pathways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Plan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Prerequisites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Record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Registration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Semester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Service Indicator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Shopping Cart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SPARC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Student Center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Subject Area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Syllabus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Transfer Student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Transcript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Units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Unofficial 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Withdrawal 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WU Grade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700" dirty="0">
                          <a:solidFill>
                            <a:schemeClr val="dk1"/>
                          </a:solidFill>
                        </a:rPr>
                        <a:t>12-Credit Policy</a:t>
                      </a:r>
                      <a:endParaRPr sz="1700" dirty="0"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8" name="Google Shape;298;p29"/>
          <p:cNvSpPr txBox="1">
            <a:spLocks noGrp="1"/>
          </p:cNvSpPr>
          <p:nvPr>
            <p:ph type="title"/>
          </p:nvPr>
        </p:nvSpPr>
        <p:spPr>
          <a:xfrm rot="5400000">
            <a:off x="8683280" y="2838300"/>
            <a:ext cx="5181600" cy="11814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dk2"/>
                </a:solidFill>
              </a:rPr>
              <a:t>Even More</a:t>
            </a:r>
            <a:br>
              <a:rPr lang="en-US" sz="4800" dirty="0">
                <a:solidFill>
                  <a:schemeClr val="dk2"/>
                </a:solidFill>
              </a:rPr>
            </a:br>
            <a:r>
              <a:rPr lang="en-US" sz="4800" dirty="0">
                <a:solidFill>
                  <a:schemeClr val="dk2"/>
                </a:solidFill>
              </a:rPr>
              <a:t>Vocabulary Terms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4"/>
            <a:ext cx="9098044" cy="2827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144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000" dirty="0">
                <a:solidFill>
                  <a:srgbClr val="8D1E14"/>
                </a:solidFill>
              </a:rPr>
              <a:t>We explored the City Tech website and a significant amount of vocabulary today. How might this information help you as you start your first semester of college at City Tech?</a:t>
            </a: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Reflection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821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0"/>
          <p:cNvSpPr txBox="1">
            <a:spLocks noGrp="1"/>
          </p:cNvSpPr>
          <p:nvPr>
            <p:ph type="title"/>
          </p:nvPr>
        </p:nvSpPr>
        <p:spPr>
          <a:xfrm>
            <a:off x="652125" y="2315400"/>
            <a:ext cx="5013900" cy="222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13900" b="1" dirty="0">
                <a:solidFill>
                  <a:srgbClr val="214971"/>
                </a:solidFill>
              </a:rPr>
              <a:t>Bursar</a:t>
            </a:r>
            <a:r>
              <a:rPr lang="en-US" sz="5000" b="1" dirty="0">
                <a:solidFill>
                  <a:srgbClr val="214971"/>
                </a:solidFill>
              </a:rPr>
              <a:t> </a:t>
            </a:r>
            <a:r>
              <a:rPr lang="en-US" sz="3000" i="1" dirty="0">
                <a:solidFill>
                  <a:srgbClr val="214971"/>
                </a:solidFill>
              </a:rPr>
              <a:t>“maintains the financial records”</a:t>
            </a:r>
            <a:endParaRPr sz="4050" dirty="0">
              <a:solidFill>
                <a:srgbClr val="980000"/>
              </a:solidFill>
            </a:endParaRPr>
          </a:p>
        </p:txBody>
      </p:sp>
      <p:sp>
        <p:nvSpPr>
          <p:cNvPr id="241" name="Google Shape;241;p20"/>
          <p:cNvSpPr txBox="1">
            <a:spLocks noGrp="1"/>
          </p:cNvSpPr>
          <p:nvPr>
            <p:ph type="body" idx="1"/>
          </p:nvPr>
        </p:nvSpPr>
        <p:spPr>
          <a:xfrm>
            <a:off x="5867675" y="2764200"/>
            <a:ext cx="5099400" cy="132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4191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tuition and fees</a:t>
            </a:r>
            <a:endParaRPr sz="3000" dirty="0">
              <a:solidFill>
                <a:srgbClr val="980000"/>
              </a:solidFill>
            </a:endParaRPr>
          </a:p>
          <a:p>
            <a:pPr marL="457200" marR="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000"/>
              <a:buChar char="★"/>
            </a:pPr>
            <a:r>
              <a:rPr lang="en-US" sz="3000" dirty="0">
                <a:solidFill>
                  <a:srgbClr val="980000"/>
                </a:solidFill>
              </a:rPr>
              <a:t>billing and refund questions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 txBox="1">
            <a:spLocks noGrp="1"/>
          </p:cNvSpPr>
          <p:nvPr>
            <p:ph type="title"/>
          </p:nvPr>
        </p:nvSpPr>
        <p:spPr>
          <a:xfrm>
            <a:off x="652124" y="2315400"/>
            <a:ext cx="6096147" cy="2227200"/>
          </a:xfrm>
          <a:prstGeom prst="rect">
            <a:avLst/>
          </a:prstGeom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9600" b="1" dirty="0">
                <a:solidFill>
                  <a:srgbClr val="214971"/>
                </a:solidFill>
              </a:rPr>
              <a:t>Registrar</a:t>
            </a:r>
            <a:br>
              <a:rPr lang="en-US" sz="3500" dirty="0">
                <a:solidFill>
                  <a:srgbClr val="214971"/>
                </a:solidFill>
              </a:rPr>
            </a:br>
            <a:r>
              <a:rPr lang="en-US" sz="2500" i="1" dirty="0">
                <a:solidFill>
                  <a:srgbClr val="214971"/>
                </a:solidFill>
              </a:rPr>
              <a:t>“maintains the integrity of educational records”</a:t>
            </a:r>
            <a:endParaRPr sz="3250" dirty="0">
              <a:solidFill>
                <a:srgbClr val="980000"/>
              </a:solidFill>
            </a:endParaRPr>
          </a:p>
        </p:txBody>
      </p:sp>
      <p:sp>
        <p:nvSpPr>
          <p:cNvPr id="247" name="Google Shape;247;p21"/>
          <p:cNvSpPr txBox="1">
            <a:spLocks noGrp="1"/>
          </p:cNvSpPr>
          <p:nvPr>
            <p:ph type="title"/>
          </p:nvPr>
        </p:nvSpPr>
        <p:spPr>
          <a:xfrm>
            <a:off x="6350653" y="958556"/>
            <a:ext cx="4235400" cy="953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980000"/>
                </a:solidFill>
              </a:rPr>
              <a:t>How can the registrar assist you? </a:t>
            </a:r>
            <a:endParaRPr dirty="0">
              <a:solidFill>
                <a:srgbClr val="980000"/>
              </a:solidFill>
            </a:endParaRPr>
          </a:p>
        </p:txBody>
      </p:sp>
      <p:sp>
        <p:nvSpPr>
          <p:cNvPr id="248" name="Google Shape;248;p21"/>
          <p:cNvSpPr txBox="1">
            <a:spLocks noGrp="1"/>
          </p:cNvSpPr>
          <p:nvPr>
            <p:ph type="body" idx="1"/>
          </p:nvPr>
        </p:nvSpPr>
        <p:spPr>
          <a:xfrm>
            <a:off x="6653075" y="2159850"/>
            <a:ext cx="3809100" cy="2538300"/>
          </a:xfrm>
          <a:prstGeom prst="rect">
            <a:avLst/>
          </a:prstGeom>
          <a:noFill/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34975" algn="l" rtl="0">
              <a:spcBef>
                <a:spcPts val="100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order transcripts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declare a major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appeal a grade</a:t>
            </a:r>
            <a:endParaRPr sz="3250" dirty="0">
              <a:solidFill>
                <a:srgbClr val="980000"/>
              </a:solidFill>
            </a:endParaRPr>
          </a:p>
          <a:p>
            <a:pPr marL="457200" lvl="0" indent="-434975" algn="l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3250"/>
              <a:buChar char="★"/>
            </a:pPr>
            <a:r>
              <a:rPr lang="en-US" sz="3250" dirty="0">
                <a:solidFill>
                  <a:srgbClr val="980000"/>
                </a:solidFill>
              </a:rPr>
              <a:t>register for classes</a:t>
            </a:r>
            <a:endParaRPr sz="3000" dirty="0">
              <a:solidFill>
                <a:srgbClr val="9800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500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"/>
          <p:cNvSpPr txBox="1">
            <a:spLocks noGrp="1"/>
          </p:cNvSpPr>
          <p:nvPr>
            <p:ph type="title"/>
          </p:nvPr>
        </p:nvSpPr>
        <p:spPr>
          <a:xfrm>
            <a:off x="1143000" y="629725"/>
            <a:ext cx="9906000" cy="5092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-US" sz="6000" dirty="0">
                <a:solidFill>
                  <a:srgbClr val="214971"/>
                </a:solidFill>
              </a:rPr>
            </a:br>
            <a:r>
              <a:rPr lang="en-US" sz="6000" dirty="0">
                <a:solidFill>
                  <a:srgbClr val="214971"/>
                </a:solidFill>
              </a:rPr>
              <a:t>What is </a:t>
            </a:r>
            <a:r>
              <a:rPr lang="en-US" sz="60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rgbClr val="214971"/>
                </a:solidFill>
              </a:rPr>
              <a:t>?</a:t>
            </a:r>
            <a:br>
              <a:rPr lang="en-US" sz="6000" dirty="0">
                <a:solidFill>
                  <a:srgbClr val="214971"/>
                </a:solidFill>
              </a:rPr>
            </a:br>
            <a:endParaRPr sz="6000" b="1" dirty="0">
              <a:solidFill>
                <a:srgbClr val="21497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dk2"/>
                </a:solidFill>
              </a:rPr>
              <a:t>Why is </a:t>
            </a:r>
            <a:r>
              <a:rPr lang="en-US" sz="6000" u="sng" dirty="0" err="1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CUNYfirst</a:t>
            </a:r>
            <a:r>
              <a:rPr lang="en-US" sz="6000" dirty="0">
                <a:solidFill>
                  <a:schemeClr val="dk2"/>
                </a:solidFill>
              </a:rPr>
              <a:t> Important?</a:t>
            </a:r>
            <a:endParaRPr sz="60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Arial"/>
              <a:buChar char="★"/>
            </a:pPr>
            <a:r>
              <a:rPr lang="en-US" sz="2800" dirty="0" err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Degreeworks</a:t>
            </a:r>
            <a:r>
              <a:rPr lang="en-US" sz="2800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– on of many reasons</a:t>
            </a:r>
            <a:endParaRPr sz="28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6"/>
          <p:cNvSpPr txBox="1"/>
          <p:nvPr/>
        </p:nvSpPr>
        <p:spPr>
          <a:xfrm>
            <a:off x="1696975" y="1949400"/>
            <a:ext cx="8835600" cy="354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00" b="1" dirty="0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Some Terminology</a:t>
            </a:r>
            <a:endParaRPr sz="29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dirty="0">
              <a:solidFill>
                <a:schemeClr val="dk2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 err="1">
                <a:solidFill>
                  <a:schemeClr val="dk2"/>
                </a:solidFill>
              </a:rPr>
              <a:t>Empl</a:t>
            </a:r>
            <a:r>
              <a:rPr lang="en-US" sz="2200" b="1" dirty="0">
                <a:solidFill>
                  <a:schemeClr val="dk2"/>
                </a:solidFill>
              </a:rPr>
              <a:t> Id</a:t>
            </a:r>
            <a:r>
              <a:rPr lang="en-US" sz="2200" dirty="0">
                <a:solidFill>
                  <a:schemeClr val="dk2"/>
                </a:solidFill>
              </a:rPr>
              <a:t> - replaces your Social Security Number; used to receive services from Bursar, Financial Aid and Registrar.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Career </a:t>
            </a:r>
            <a:r>
              <a:rPr lang="en-US" sz="2200" dirty="0">
                <a:solidFill>
                  <a:schemeClr val="dk2"/>
                </a:solidFill>
              </a:rPr>
              <a:t>- Undergraduate or Graduate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Program </a:t>
            </a:r>
            <a:r>
              <a:rPr lang="en-US" sz="2200" dirty="0">
                <a:solidFill>
                  <a:schemeClr val="dk2"/>
                </a:solidFill>
              </a:rPr>
              <a:t>- degree type such as AAS, BA, Non Degree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Plan </a:t>
            </a:r>
            <a:r>
              <a:rPr lang="en-US" sz="2200" dirty="0">
                <a:solidFill>
                  <a:schemeClr val="dk2"/>
                </a:solidFill>
              </a:rPr>
              <a:t>- Is referred to your Major such as CST or Accounting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Enrollment </a:t>
            </a:r>
            <a:r>
              <a:rPr lang="en-US" sz="2200" dirty="0">
                <a:solidFill>
                  <a:schemeClr val="dk2"/>
                </a:solidFill>
              </a:rPr>
              <a:t>- registration or registering</a:t>
            </a:r>
            <a:endParaRPr sz="2200" dirty="0">
              <a:solidFill>
                <a:schemeClr val="dk2"/>
              </a:solidFill>
            </a:endParaRPr>
          </a:p>
          <a:p>
            <a: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★"/>
            </a:pPr>
            <a:r>
              <a:rPr lang="en-US" sz="2200" b="1" dirty="0">
                <a:solidFill>
                  <a:schemeClr val="dk2"/>
                </a:solidFill>
              </a:rPr>
              <a:t>Units </a:t>
            </a:r>
            <a:r>
              <a:rPr lang="en-US" sz="2200" dirty="0">
                <a:solidFill>
                  <a:schemeClr val="dk2"/>
                </a:solidFill>
              </a:rPr>
              <a:t>- credits for a course</a:t>
            </a:r>
            <a:endParaRPr sz="2200" dirty="0">
              <a:solidFill>
                <a:schemeClr val="dk2"/>
              </a:solidFill>
            </a:endParaRPr>
          </a:p>
        </p:txBody>
      </p:sp>
      <p:sp>
        <p:nvSpPr>
          <p:cNvPr id="280" name="Google Shape;280;p26"/>
          <p:cNvSpPr txBox="1">
            <a:spLocks noGrp="1"/>
          </p:cNvSpPr>
          <p:nvPr>
            <p:ph type="title"/>
          </p:nvPr>
        </p:nvSpPr>
        <p:spPr>
          <a:xfrm>
            <a:off x="1141425" y="618523"/>
            <a:ext cx="9906000" cy="1050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 err="1">
                <a:solidFill>
                  <a:srgbClr val="21497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CUNYFirs</a:t>
            </a:r>
            <a:r>
              <a:rPr lang="en-US" sz="4800" u="sng" dirty="0" err="1">
                <a:solidFill>
                  <a:srgbClr val="214971"/>
                </a:solidFill>
              </a:rPr>
              <a:t>t</a:t>
            </a:r>
            <a:r>
              <a:rPr lang="en-US" sz="4800" u="sng" dirty="0">
                <a:solidFill>
                  <a:srgbClr val="214971"/>
                </a:solidFill>
              </a:rPr>
              <a:t> login</a:t>
            </a:r>
            <a:endParaRPr sz="4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3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214971"/>
                </a:solidFill>
              </a:rPr>
              <a:t>Lists of Lists</a:t>
            </a:r>
            <a:endParaRPr sz="4800">
              <a:solidFill>
                <a:srgbClr val="21497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>
              <a:solidFill>
                <a:srgbClr val="214971"/>
              </a:solidFill>
            </a:endParaRPr>
          </a:p>
        </p:txBody>
      </p:sp>
      <p:sp>
        <p:nvSpPr>
          <p:cNvPr id="263" name="Google Shape;263;p23"/>
          <p:cNvSpPr txBox="1">
            <a:spLocks noGrp="1"/>
          </p:cNvSpPr>
          <p:nvPr>
            <p:ph type="body" idx="1"/>
          </p:nvPr>
        </p:nvSpPr>
        <p:spPr>
          <a:xfrm>
            <a:off x="1141437" y="2097237"/>
            <a:ext cx="9906000" cy="3541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CUNY Login for Apps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first.last</a:t>
            </a:r>
            <a:r>
              <a:rPr lang="en-US" dirty="0"/>
              <a:t>##@login.cuny.edu)</a:t>
            </a:r>
            <a:endParaRPr sz="2800" dirty="0">
              <a:solidFill>
                <a:schemeClr val="dk2"/>
              </a:solidFill>
            </a:endParaRPr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Life</a:t>
            </a:r>
            <a:r>
              <a:rPr lang="en-US" dirty="0"/>
              <a:t> </a:t>
            </a:r>
            <a:endParaRPr dirty="0"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Services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(list of services)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Student Handbook</a:t>
            </a:r>
            <a:r>
              <a:rPr lang="en-US" sz="2800" dirty="0">
                <a:solidFill>
                  <a:schemeClr val="dk2"/>
                </a:solidFill>
              </a:rPr>
              <a:t> </a:t>
            </a:r>
            <a:r>
              <a:rPr lang="en-US" dirty="0"/>
              <a:t>(glossary, page 147)</a:t>
            </a:r>
            <a:endParaRPr sz="2800" u="sng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Financial Aid</a:t>
            </a:r>
            <a:r>
              <a:rPr lang="en-US" dirty="0"/>
              <a:t> (glossary)</a:t>
            </a:r>
            <a:endParaRPr sz="2800" dirty="0">
              <a:solidFill>
                <a:schemeClr val="dk2"/>
              </a:solidFill>
            </a:endParaRPr>
          </a:p>
          <a:p>
            <a:pPr marL="457200" marR="0" lvl="0" indent="-396875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50"/>
              <a:buChar char="★"/>
            </a:pPr>
            <a:r>
              <a:rPr lang="en-US" sz="2800" u="sng" dirty="0">
                <a:solidFill>
                  <a:schemeClr val="dk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Technology Services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2183100" y="2398175"/>
            <a:ext cx="7825800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Alumnus refers to a 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Alumna refers to a female graduate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8D1E14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0" indent="-3619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D1E14"/>
              </a:buClr>
              <a:buSzPts val="3000"/>
              <a:buFont typeface="Arial"/>
              <a:buChar char="★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8D1E14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Alumni plural</a:t>
            </a:r>
            <a:endParaRPr kumimoji="0" sz="3000" b="0" i="0" u="sng" strike="noStrike" kern="0" cap="none" spc="0" normalizeH="0" baseline="0" noProof="0" dirty="0">
              <a:ln>
                <a:noFill/>
              </a:ln>
              <a:solidFill>
                <a:srgbClr val="21497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87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4"/>
          <p:cNvSpPr txBox="1"/>
          <p:nvPr/>
        </p:nvSpPr>
        <p:spPr>
          <a:xfrm>
            <a:off x="1476756" y="2398175"/>
            <a:ext cx="9870948" cy="18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sets common core curriculum for all CUNY schools</a:t>
            </a:r>
          </a:p>
          <a:p>
            <a:pPr marL="457200" lvl="0" indent="-361950">
              <a:lnSpc>
                <a:spcPct val="115000"/>
              </a:lnSpc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standardizes requirements </a:t>
            </a:r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★"/>
            </a:pPr>
            <a:r>
              <a:rPr lang="en-US" sz="3000" dirty="0">
                <a:solidFill>
                  <a:schemeClr val="dk2"/>
                </a:solidFill>
              </a:rPr>
              <a:t>easier for students to transfer among CUNY schools. </a:t>
            </a:r>
            <a:endParaRPr sz="3000" u="sng" dirty="0">
              <a:solidFill>
                <a:srgbClr val="214971"/>
              </a:solidFill>
            </a:endParaRPr>
          </a:p>
        </p:txBody>
      </p:sp>
      <p:sp>
        <p:nvSpPr>
          <p:cNvPr id="269" name="Google Shape;269;p24"/>
          <p:cNvSpPr txBox="1">
            <a:spLocks noGrp="1"/>
          </p:cNvSpPr>
          <p:nvPr>
            <p:ph type="title"/>
          </p:nvPr>
        </p:nvSpPr>
        <p:spPr>
          <a:xfrm>
            <a:off x="1141413" y="618518"/>
            <a:ext cx="9906000" cy="147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u="sng" dirty="0">
                <a:solidFill>
                  <a:srgbClr val="214971"/>
                </a:solidFill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Pathways</a:t>
            </a:r>
            <a:endParaRPr sz="4800" u="sng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C232"/>
        </a:soli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7"/>
          <p:cNvSpPr txBox="1"/>
          <p:nvPr/>
        </p:nvSpPr>
        <p:spPr>
          <a:xfrm>
            <a:off x="2294700" y="1916100"/>
            <a:ext cx="7602600" cy="302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Course</a:t>
            </a:r>
            <a:r>
              <a:rPr lang="en-US" sz="3000" u="sng">
                <a:solidFill>
                  <a:schemeClr val="dk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000" b="1" u="sng">
                <a:solidFill>
                  <a:schemeClr val="dk2"/>
                </a:solid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Modalities</a:t>
            </a:r>
            <a:r>
              <a:rPr lang="en-US" sz="2400">
                <a:solidFill>
                  <a:schemeClr val="lt1"/>
                </a:solidFill>
                <a:uFill>
                  <a:noFill/>
                </a:uFill>
                <a:latin typeface="Twentieth Century"/>
                <a:ea typeface="Twentieth Century"/>
                <a:cs typeface="Twentieth Century"/>
                <a:sym typeface="Twentieth Century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(types)</a:t>
            </a:r>
            <a:endParaRPr sz="3000">
              <a:solidFill>
                <a:srgbClr val="214971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In-person</a:t>
            </a:r>
            <a:r>
              <a:rPr lang="en-US" sz="2100">
                <a:solidFill>
                  <a:schemeClr val="dk2"/>
                </a:solidFill>
              </a:rPr>
              <a:t>: All classes sessions are in-person.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Hybrid</a:t>
            </a:r>
            <a:r>
              <a:rPr lang="en-US" sz="2100">
                <a:solidFill>
                  <a:schemeClr val="dk2"/>
                </a:solidFill>
              </a:rPr>
              <a:t>: Some class sessions are in-person and online.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synchronous</a:t>
            </a:r>
            <a:r>
              <a:rPr lang="en-US" sz="2100">
                <a:solidFill>
                  <a:schemeClr val="dk2"/>
                </a:solidFill>
              </a:rPr>
              <a:t>: All class sessions are online on specified days at specified times. </a:t>
            </a:r>
            <a:endParaRPr sz="2100">
              <a:solidFill>
                <a:schemeClr val="dk2"/>
              </a:solidFill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Char char="★"/>
            </a:pPr>
            <a:r>
              <a:rPr lang="en-US" sz="2100" b="1">
                <a:solidFill>
                  <a:schemeClr val="dk2"/>
                </a:solidFill>
              </a:rPr>
              <a:t>Online, asynchronous</a:t>
            </a:r>
            <a:r>
              <a:rPr lang="en-US" sz="2100">
                <a:solidFill>
                  <a:schemeClr val="dk2"/>
                </a:solidFill>
              </a:rPr>
              <a:t>: All class sessions are online. There are no specific days or times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286" name="Google Shape;286;p27"/>
          <p:cNvSpPr txBox="1">
            <a:spLocks noGrp="1"/>
          </p:cNvSpPr>
          <p:nvPr>
            <p:ph type="title"/>
          </p:nvPr>
        </p:nvSpPr>
        <p:spPr>
          <a:xfrm>
            <a:off x="1141425" y="618522"/>
            <a:ext cx="9906000" cy="924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4800" dirty="0">
                <a:solidFill>
                  <a:srgbClr val="214971"/>
                </a:solidFill>
              </a:rPr>
              <a:t>Did you know?</a:t>
            </a:r>
            <a:endParaRPr sz="4800" dirty="0">
              <a:solidFill>
                <a:srgbClr val="21497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rcuit">
  <a:themeElements>
    <a:clrScheme name="Circuit">
      <a:dk1>
        <a:srgbClr val="000000"/>
      </a:dk1>
      <a:lt1>
        <a:srgbClr val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489</Words>
  <Application>Microsoft Office PowerPoint</Application>
  <PresentationFormat>Widescreen</PresentationFormat>
  <Paragraphs>148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Twentieth Century</vt:lpstr>
      <vt:lpstr>Circuit</vt:lpstr>
      <vt:lpstr>WHAT’S A BURSAR?</vt:lpstr>
      <vt:lpstr>Bursar “maintains the financial records”</vt:lpstr>
      <vt:lpstr>Registrar “maintains the integrity of educational records”</vt:lpstr>
      <vt:lpstr> What is CUNYfirst?  Why is CUNYfirst Important? Degreeworks – on of many reasons </vt:lpstr>
      <vt:lpstr>CUNYFirst login</vt:lpstr>
      <vt:lpstr>Lists of Lists </vt:lpstr>
      <vt:lpstr>Did You Know?</vt:lpstr>
      <vt:lpstr>Pathways</vt:lpstr>
      <vt:lpstr>Did you know?</vt:lpstr>
      <vt:lpstr>More Terms</vt:lpstr>
      <vt:lpstr>Even More Vocabulary Terms</vt:lpstr>
      <vt:lpstr>Reflection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WHAT’S A BURSAR?</dc:title>
  <dc:creator>GMAP</dc:creator>
  <cp:lastModifiedBy>Professor Perreira</cp:lastModifiedBy>
  <cp:revision>6</cp:revision>
  <dcterms:modified xsi:type="dcterms:W3CDTF">2023-08-01T21:22:30Z</dcterms:modified>
</cp:coreProperties>
</file>