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48" r:id="rId1"/>
  </p:sldMasterIdLst>
  <p:notesMasterIdLst>
    <p:notesMasterId r:id="rId24"/>
  </p:notesMasterIdLst>
  <p:sldIdLst>
    <p:sldId id="256" r:id="rId2"/>
    <p:sldId id="311" r:id="rId3"/>
    <p:sldId id="284" r:id="rId4"/>
    <p:sldId id="312" r:id="rId5"/>
    <p:sldId id="316" r:id="rId6"/>
    <p:sldId id="298" r:id="rId7"/>
    <p:sldId id="299" r:id="rId8"/>
    <p:sldId id="300" r:id="rId9"/>
    <p:sldId id="279" r:id="rId10"/>
    <p:sldId id="288" r:id="rId11"/>
    <p:sldId id="280" r:id="rId12"/>
    <p:sldId id="281" r:id="rId13"/>
    <p:sldId id="302" r:id="rId14"/>
    <p:sldId id="301" r:id="rId15"/>
    <p:sldId id="303" r:id="rId16"/>
    <p:sldId id="313" r:id="rId17"/>
    <p:sldId id="314" r:id="rId18"/>
    <p:sldId id="289" r:id="rId19"/>
    <p:sldId id="307" r:id="rId20"/>
    <p:sldId id="310" r:id="rId21"/>
    <p:sldId id="317" r:id="rId22"/>
    <p:sldId id="315" r:id="rId23"/>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DD6EF0-DBB6-4A2C-A941-80C3C237BD1A}" v="1" dt="2023-05-28T01:31:17.9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99822" autoAdjust="0"/>
  </p:normalViewPr>
  <p:slideViewPr>
    <p:cSldViewPr snapToGrid="0">
      <p:cViewPr varScale="1">
        <p:scale>
          <a:sx n="108" d="100"/>
          <a:sy n="108" d="100"/>
        </p:scale>
        <p:origin x="744" y="96"/>
      </p:cViewPr>
      <p:guideLst>
        <p:guide orient="horz" pos="2160"/>
        <p:guide pos="3840"/>
      </p:guideLst>
    </p:cSldViewPr>
  </p:slideViewPr>
  <p:outlineViewPr>
    <p:cViewPr>
      <p:scale>
        <a:sx n="33" d="100"/>
        <a:sy n="33" d="100"/>
      </p:scale>
      <p:origin x="0" y="238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A0DD6EF0-DBB6-4A2C-A941-80C3C237BD1A}"/>
    <pc:docChg chg="undo custSel addSld modSld sldOrd">
      <pc:chgData name="Maria Pagano" userId="60497cb8cb4b67d3" providerId="LiveId" clId="{A0DD6EF0-DBB6-4A2C-A941-80C3C237BD1A}" dt="2023-06-15T01:22:27.555" v="9464" actId="20577"/>
      <pc:docMkLst>
        <pc:docMk/>
      </pc:docMkLst>
      <pc:sldChg chg="modSp mod">
        <pc:chgData name="Maria Pagano" userId="60497cb8cb4b67d3" providerId="LiveId" clId="{A0DD6EF0-DBB6-4A2C-A941-80C3C237BD1A}" dt="2023-06-15T01:22:27.555" v="9464" actId="20577"/>
        <pc:sldMkLst>
          <pc:docMk/>
          <pc:sldMk cId="2312275530" sldId="256"/>
        </pc:sldMkLst>
        <pc:spChg chg="mod">
          <ac:chgData name="Maria Pagano" userId="60497cb8cb4b67d3" providerId="LiveId" clId="{A0DD6EF0-DBB6-4A2C-A941-80C3C237BD1A}" dt="2023-06-15T01:22:27.555" v="9464" actId="20577"/>
          <ac:spMkLst>
            <pc:docMk/>
            <pc:sldMk cId="2312275530" sldId="256"/>
            <ac:spMk id="3" creationId="{00000000-0000-0000-0000-000000000000}"/>
          </ac:spMkLst>
        </pc:spChg>
      </pc:sldChg>
      <pc:sldChg chg="addSp delSp modSp mod">
        <pc:chgData name="Maria Pagano" userId="60497cb8cb4b67d3" providerId="LiveId" clId="{A0DD6EF0-DBB6-4A2C-A941-80C3C237BD1A}" dt="2023-05-28T19:56:14.761" v="4245" actId="20577"/>
        <pc:sldMkLst>
          <pc:docMk/>
          <pc:sldMk cId="1577505742" sldId="279"/>
        </pc:sldMkLst>
        <pc:spChg chg="mod">
          <ac:chgData name="Maria Pagano" userId="60497cb8cb4b67d3" providerId="LiveId" clId="{A0DD6EF0-DBB6-4A2C-A941-80C3C237BD1A}" dt="2023-05-28T18:47:19.135" v="3274" actId="208"/>
          <ac:spMkLst>
            <pc:docMk/>
            <pc:sldMk cId="1577505742" sldId="279"/>
            <ac:spMk id="2" creationId="{00000000-0000-0000-0000-000000000000}"/>
          </ac:spMkLst>
        </pc:spChg>
        <pc:spChg chg="mod">
          <ac:chgData name="Maria Pagano" userId="60497cb8cb4b67d3" providerId="LiveId" clId="{A0DD6EF0-DBB6-4A2C-A941-80C3C237BD1A}" dt="2023-05-28T18:47:29.448" v="3276" actId="208"/>
          <ac:spMkLst>
            <pc:docMk/>
            <pc:sldMk cId="1577505742" sldId="279"/>
            <ac:spMk id="3" creationId="{00000000-0000-0000-0000-000000000000}"/>
          </ac:spMkLst>
        </pc:spChg>
        <pc:spChg chg="mod">
          <ac:chgData name="Maria Pagano" userId="60497cb8cb4b67d3" providerId="LiveId" clId="{A0DD6EF0-DBB6-4A2C-A941-80C3C237BD1A}" dt="2023-05-28T19:56:14.761" v="4245" actId="20577"/>
          <ac:spMkLst>
            <pc:docMk/>
            <pc:sldMk cId="1577505742" sldId="279"/>
            <ac:spMk id="4" creationId="{EC2775F8-0F79-4175-B4CD-0212A824EB8D}"/>
          </ac:spMkLst>
        </pc:spChg>
        <pc:spChg chg="add mod">
          <ac:chgData name="Maria Pagano" userId="60497cb8cb4b67d3" providerId="LiveId" clId="{A0DD6EF0-DBB6-4A2C-A941-80C3C237BD1A}" dt="2023-05-28T19:38:00.416" v="4082" actId="1076"/>
          <ac:spMkLst>
            <pc:docMk/>
            <pc:sldMk cId="1577505742" sldId="279"/>
            <ac:spMk id="5" creationId="{737EE97D-EDF0-2F9E-56C2-E70107CD982A}"/>
          </ac:spMkLst>
        </pc:spChg>
        <pc:spChg chg="del">
          <ac:chgData name="Maria Pagano" userId="60497cb8cb4b67d3" providerId="LiveId" clId="{A0DD6EF0-DBB6-4A2C-A941-80C3C237BD1A}" dt="2023-05-28T18:25:32.993" v="3196" actId="21"/>
          <ac:spMkLst>
            <pc:docMk/>
            <pc:sldMk cId="1577505742" sldId="279"/>
            <ac:spMk id="12" creationId="{00000000-0000-0000-0000-000000000000}"/>
          </ac:spMkLst>
        </pc:spChg>
        <pc:spChg chg="mod">
          <ac:chgData name="Maria Pagano" userId="60497cb8cb4b67d3" providerId="LiveId" clId="{A0DD6EF0-DBB6-4A2C-A941-80C3C237BD1A}" dt="2023-05-28T18:25:37.336" v="3197" actId="1076"/>
          <ac:spMkLst>
            <pc:docMk/>
            <pc:sldMk cId="1577505742" sldId="279"/>
            <ac:spMk id="13" creationId="{00000000-0000-0000-0000-000000000000}"/>
          </ac:spMkLst>
        </pc:spChg>
      </pc:sldChg>
      <pc:sldChg chg="addSp delSp modSp mod">
        <pc:chgData name="Maria Pagano" userId="60497cb8cb4b67d3" providerId="LiveId" clId="{A0DD6EF0-DBB6-4A2C-A941-80C3C237BD1A}" dt="2023-05-28T20:03:21.556" v="4369" actId="14100"/>
        <pc:sldMkLst>
          <pc:docMk/>
          <pc:sldMk cId="3081706872" sldId="280"/>
        </pc:sldMkLst>
        <pc:spChg chg="mod">
          <ac:chgData name="Maria Pagano" userId="60497cb8cb4b67d3" providerId="LiveId" clId="{A0DD6EF0-DBB6-4A2C-A941-80C3C237BD1A}" dt="2023-05-28T19:59:03.570" v="4319" actId="1076"/>
          <ac:spMkLst>
            <pc:docMk/>
            <pc:sldMk cId="3081706872" sldId="280"/>
            <ac:spMk id="3" creationId="{713937EC-DA69-4E63-969B-B69F41DFDDEC}"/>
          </ac:spMkLst>
        </pc:spChg>
        <pc:spChg chg="mod">
          <ac:chgData name="Maria Pagano" userId="60497cb8cb4b67d3" providerId="LiveId" clId="{A0DD6EF0-DBB6-4A2C-A941-80C3C237BD1A}" dt="2023-05-28T20:01:50.723" v="4357" actId="1076"/>
          <ac:spMkLst>
            <pc:docMk/>
            <pc:sldMk cId="3081706872" sldId="280"/>
            <ac:spMk id="6" creationId="{00000000-0000-0000-0000-000000000000}"/>
          </ac:spMkLst>
        </pc:spChg>
        <pc:spChg chg="mod">
          <ac:chgData name="Maria Pagano" userId="60497cb8cb4b67d3" providerId="LiveId" clId="{A0DD6EF0-DBB6-4A2C-A941-80C3C237BD1A}" dt="2023-05-28T20:02:04.650" v="4358" actId="21"/>
          <ac:spMkLst>
            <pc:docMk/>
            <pc:sldMk cId="3081706872" sldId="280"/>
            <ac:spMk id="7" creationId="{00000000-0000-0000-0000-000000000000}"/>
          </ac:spMkLst>
        </pc:spChg>
        <pc:spChg chg="mod">
          <ac:chgData name="Maria Pagano" userId="60497cb8cb4b67d3" providerId="LiveId" clId="{A0DD6EF0-DBB6-4A2C-A941-80C3C237BD1A}" dt="2023-05-28T20:03:21.556" v="4369" actId="14100"/>
          <ac:spMkLst>
            <pc:docMk/>
            <pc:sldMk cId="3081706872" sldId="280"/>
            <ac:spMk id="8" creationId="{00000000-0000-0000-0000-000000000000}"/>
          </ac:spMkLst>
        </pc:spChg>
        <pc:picChg chg="add mod">
          <ac:chgData name="Maria Pagano" userId="60497cb8cb4b67d3" providerId="LiveId" clId="{A0DD6EF0-DBB6-4A2C-A941-80C3C237BD1A}" dt="2023-05-28T20:00:42.195" v="4335" actId="1076"/>
          <ac:picMkLst>
            <pc:docMk/>
            <pc:sldMk cId="3081706872" sldId="280"/>
            <ac:picMk id="2" creationId="{5D9E6DEF-4BE2-2FD1-862C-71562FAC92A2}"/>
          </ac:picMkLst>
        </pc:picChg>
        <pc:picChg chg="del mod">
          <ac:chgData name="Maria Pagano" userId="60497cb8cb4b67d3" providerId="LiveId" clId="{A0DD6EF0-DBB6-4A2C-A941-80C3C237BD1A}" dt="2023-05-28T20:00:36.852" v="4334" actId="21"/>
          <ac:picMkLst>
            <pc:docMk/>
            <pc:sldMk cId="3081706872" sldId="280"/>
            <ac:picMk id="4" creationId="{00000000-0000-0000-0000-000000000000}"/>
          </ac:picMkLst>
        </pc:picChg>
      </pc:sldChg>
      <pc:sldChg chg="addSp delSp modSp mod">
        <pc:chgData name="Maria Pagano" userId="60497cb8cb4b67d3" providerId="LiveId" clId="{A0DD6EF0-DBB6-4A2C-A941-80C3C237BD1A}" dt="2023-05-28T20:26:56.796" v="5028"/>
        <pc:sldMkLst>
          <pc:docMk/>
          <pc:sldMk cId="3219421415" sldId="281"/>
        </pc:sldMkLst>
        <pc:spChg chg="mod">
          <ac:chgData name="Maria Pagano" userId="60497cb8cb4b67d3" providerId="LiveId" clId="{A0DD6EF0-DBB6-4A2C-A941-80C3C237BD1A}" dt="2023-05-28T20:26:20.047" v="5020" actId="1076"/>
          <ac:spMkLst>
            <pc:docMk/>
            <pc:sldMk cId="3219421415" sldId="281"/>
            <ac:spMk id="2" creationId="{00000000-0000-0000-0000-000000000000}"/>
          </ac:spMkLst>
        </pc:spChg>
        <pc:spChg chg="mod">
          <ac:chgData name="Maria Pagano" userId="60497cb8cb4b67d3" providerId="LiveId" clId="{A0DD6EF0-DBB6-4A2C-A941-80C3C237BD1A}" dt="2023-05-28T20:04:41.518" v="4414" actId="1076"/>
          <ac:spMkLst>
            <pc:docMk/>
            <pc:sldMk cId="3219421415" sldId="281"/>
            <ac:spMk id="3" creationId="{BBEA8571-86F2-4E8C-B6EB-7EB71CA3F090}"/>
          </ac:spMkLst>
        </pc:spChg>
        <pc:spChg chg="mod">
          <ac:chgData name="Maria Pagano" userId="60497cb8cb4b67d3" providerId="LiveId" clId="{A0DD6EF0-DBB6-4A2C-A941-80C3C237BD1A}" dt="2023-05-28T20:26:52.453" v="5026" actId="1076"/>
          <ac:spMkLst>
            <pc:docMk/>
            <pc:sldMk cId="3219421415" sldId="281"/>
            <ac:spMk id="4" creationId="{00000000-0000-0000-0000-000000000000}"/>
          </ac:spMkLst>
        </pc:spChg>
        <pc:spChg chg="mod">
          <ac:chgData name="Maria Pagano" userId="60497cb8cb4b67d3" providerId="LiveId" clId="{A0DD6EF0-DBB6-4A2C-A941-80C3C237BD1A}" dt="2023-05-28T20:26:47.163" v="5025" actId="1076"/>
          <ac:spMkLst>
            <pc:docMk/>
            <pc:sldMk cId="3219421415" sldId="281"/>
            <ac:spMk id="5" creationId="{0F314CC8-579F-A840-E871-A9DF836E70CC}"/>
          </ac:spMkLst>
        </pc:spChg>
        <pc:spChg chg="del">
          <ac:chgData name="Maria Pagano" userId="60497cb8cb4b67d3" providerId="LiveId" clId="{A0DD6EF0-DBB6-4A2C-A941-80C3C237BD1A}" dt="2023-05-28T20:04:04.513" v="4404" actId="21"/>
          <ac:spMkLst>
            <pc:docMk/>
            <pc:sldMk cId="3219421415" sldId="281"/>
            <ac:spMk id="6" creationId="{3BD8A421-0CC3-4B5A-06CE-ADA39A825A11}"/>
          </ac:spMkLst>
        </pc:spChg>
        <pc:spChg chg="add del mod">
          <ac:chgData name="Maria Pagano" userId="60497cb8cb4b67d3" providerId="LiveId" clId="{A0DD6EF0-DBB6-4A2C-A941-80C3C237BD1A}" dt="2023-05-28T20:26:56.796" v="5028"/>
          <ac:spMkLst>
            <pc:docMk/>
            <pc:sldMk cId="3219421415" sldId="281"/>
            <ac:spMk id="7" creationId="{E535A168-755F-85E9-9C16-3E0DFEF2D178}"/>
          </ac:spMkLst>
        </pc:spChg>
        <pc:picChg chg="mod">
          <ac:chgData name="Maria Pagano" userId="60497cb8cb4b67d3" providerId="LiveId" clId="{A0DD6EF0-DBB6-4A2C-A941-80C3C237BD1A}" dt="2023-05-28T20:26:41.793" v="5024" actId="14100"/>
          <ac:picMkLst>
            <pc:docMk/>
            <pc:sldMk cId="3219421415" sldId="281"/>
            <ac:picMk id="1026" creationId="{990BCE5F-3F04-D3B1-0B35-E1E6DF5DC798}"/>
          </ac:picMkLst>
        </pc:picChg>
      </pc:sldChg>
      <pc:sldChg chg="addSp delSp modSp mod">
        <pc:chgData name="Maria Pagano" userId="60497cb8cb4b67d3" providerId="LiveId" clId="{A0DD6EF0-DBB6-4A2C-A941-80C3C237BD1A}" dt="2023-05-28T17:39:48.667" v="2154" actId="1076"/>
        <pc:sldMkLst>
          <pc:docMk/>
          <pc:sldMk cId="837510914" sldId="284"/>
        </pc:sldMkLst>
        <pc:spChg chg="mod">
          <ac:chgData name="Maria Pagano" userId="60497cb8cb4b67d3" providerId="LiveId" clId="{A0DD6EF0-DBB6-4A2C-A941-80C3C237BD1A}" dt="2023-05-28T17:38:59.758" v="2145" actId="20577"/>
          <ac:spMkLst>
            <pc:docMk/>
            <pc:sldMk cId="837510914" sldId="284"/>
            <ac:spMk id="2" creationId="{00000000-0000-0000-0000-000000000000}"/>
          </ac:spMkLst>
        </pc:spChg>
        <pc:spChg chg="add mod">
          <ac:chgData name="Maria Pagano" userId="60497cb8cb4b67d3" providerId="LiveId" clId="{A0DD6EF0-DBB6-4A2C-A941-80C3C237BD1A}" dt="2023-05-28T17:39:48.667" v="2154" actId="1076"/>
          <ac:spMkLst>
            <pc:docMk/>
            <pc:sldMk cId="837510914" sldId="284"/>
            <ac:spMk id="3" creationId="{5AFD12B8-DAD7-EBC5-5CA3-88667F4B509A}"/>
          </ac:spMkLst>
        </pc:spChg>
        <pc:spChg chg="mod">
          <ac:chgData name="Maria Pagano" userId="60497cb8cb4b67d3" providerId="LiveId" clId="{A0DD6EF0-DBB6-4A2C-A941-80C3C237BD1A}" dt="2023-05-28T17:39:38.931" v="2152" actId="1076"/>
          <ac:spMkLst>
            <pc:docMk/>
            <pc:sldMk cId="837510914" sldId="284"/>
            <ac:spMk id="5" creationId="{00000000-0000-0000-0000-000000000000}"/>
          </ac:spMkLst>
        </pc:spChg>
        <pc:spChg chg="mod">
          <ac:chgData name="Maria Pagano" userId="60497cb8cb4b67d3" providerId="LiveId" clId="{A0DD6EF0-DBB6-4A2C-A941-80C3C237BD1A}" dt="2023-05-28T17:38:45.612" v="2142" actId="1076"/>
          <ac:spMkLst>
            <pc:docMk/>
            <pc:sldMk cId="837510914" sldId="284"/>
            <ac:spMk id="7" creationId="{B5908EC0-6CF9-428E-B50B-789D0D7BBFDE}"/>
          </ac:spMkLst>
        </pc:spChg>
        <pc:spChg chg="mod">
          <ac:chgData name="Maria Pagano" userId="60497cb8cb4b67d3" providerId="LiveId" clId="{A0DD6EF0-DBB6-4A2C-A941-80C3C237BD1A}" dt="2023-05-28T17:39:43.441" v="2153" actId="1076"/>
          <ac:spMkLst>
            <pc:docMk/>
            <pc:sldMk cId="837510914" sldId="284"/>
            <ac:spMk id="8" creationId="{00000000-0000-0000-0000-000000000000}"/>
          </ac:spMkLst>
        </pc:spChg>
        <pc:spChg chg="del">
          <ac:chgData name="Maria Pagano" userId="60497cb8cb4b67d3" providerId="LiveId" clId="{A0DD6EF0-DBB6-4A2C-A941-80C3C237BD1A}" dt="2023-05-28T17:39:24.263" v="2149" actId="21"/>
          <ac:spMkLst>
            <pc:docMk/>
            <pc:sldMk cId="837510914" sldId="284"/>
            <ac:spMk id="9" creationId="{00000000-0000-0000-0000-000000000000}"/>
          </ac:spMkLst>
        </pc:spChg>
      </pc:sldChg>
      <pc:sldChg chg="addSp delSp modSp mod">
        <pc:chgData name="Maria Pagano" userId="60497cb8cb4b67d3" providerId="LiveId" clId="{A0DD6EF0-DBB6-4A2C-A941-80C3C237BD1A}" dt="2023-05-28T19:57:32.202" v="4311" actId="1076"/>
        <pc:sldMkLst>
          <pc:docMk/>
          <pc:sldMk cId="2812154526" sldId="288"/>
        </pc:sldMkLst>
        <pc:spChg chg="add mod">
          <ac:chgData name="Maria Pagano" userId="60497cb8cb4b67d3" providerId="LiveId" clId="{A0DD6EF0-DBB6-4A2C-A941-80C3C237BD1A}" dt="2023-05-28T19:57:12.096" v="4308" actId="20577"/>
          <ac:spMkLst>
            <pc:docMk/>
            <pc:sldMk cId="2812154526" sldId="288"/>
            <ac:spMk id="3" creationId="{0216A98F-4621-5F12-6EA4-DBCE1F3D167A}"/>
          </ac:spMkLst>
        </pc:spChg>
        <pc:spChg chg="del mod">
          <ac:chgData name="Maria Pagano" userId="60497cb8cb4b67d3" providerId="LiveId" clId="{A0DD6EF0-DBB6-4A2C-A941-80C3C237BD1A}" dt="2023-05-28T19:56:32.968" v="4246" actId="478"/>
          <ac:spMkLst>
            <pc:docMk/>
            <pc:sldMk cId="2812154526" sldId="288"/>
            <ac:spMk id="4" creationId="{EC2775F8-0F79-4175-B4CD-0212A824EB8D}"/>
          </ac:spMkLst>
        </pc:spChg>
        <pc:spChg chg="mod">
          <ac:chgData name="Maria Pagano" userId="60497cb8cb4b67d3" providerId="LiveId" clId="{A0DD6EF0-DBB6-4A2C-A941-80C3C237BD1A}" dt="2023-05-28T19:57:26.682" v="4310" actId="1076"/>
          <ac:spMkLst>
            <pc:docMk/>
            <pc:sldMk cId="2812154526" sldId="288"/>
            <ac:spMk id="9" creationId="{00000000-0000-0000-0000-000000000000}"/>
          </ac:spMkLst>
        </pc:spChg>
        <pc:graphicFrameChg chg="add mod modGraphic">
          <ac:chgData name="Maria Pagano" userId="60497cb8cb4b67d3" providerId="LiveId" clId="{A0DD6EF0-DBB6-4A2C-A941-80C3C237BD1A}" dt="2023-05-28T19:57:32.202" v="4311" actId="1076"/>
          <ac:graphicFrameMkLst>
            <pc:docMk/>
            <pc:sldMk cId="2812154526" sldId="288"/>
            <ac:graphicFrameMk id="2" creationId="{E7286DB7-F9F1-94A7-01CA-980314F56F61}"/>
          </ac:graphicFrameMkLst>
        </pc:graphicFrameChg>
        <pc:graphicFrameChg chg="del mod modGraphic">
          <ac:chgData name="Maria Pagano" userId="60497cb8cb4b67d3" providerId="LiveId" clId="{A0DD6EF0-DBB6-4A2C-A941-80C3C237BD1A}" dt="2023-05-28T19:18:52.980" v="3547" actId="21"/>
          <ac:graphicFrameMkLst>
            <pc:docMk/>
            <pc:sldMk cId="2812154526" sldId="288"/>
            <ac:graphicFrameMk id="6" creationId="{00000000-0000-0000-0000-000000000000}"/>
          </ac:graphicFrameMkLst>
        </pc:graphicFrameChg>
      </pc:sldChg>
      <pc:sldChg chg="addSp delSp modSp mod">
        <pc:chgData name="Maria Pagano" userId="60497cb8cb4b67d3" providerId="LiveId" clId="{A0DD6EF0-DBB6-4A2C-A941-80C3C237BD1A}" dt="2023-05-29T01:13:38.741" v="8241" actId="1076"/>
        <pc:sldMkLst>
          <pc:docMk/>
          <pc:sldMk cId="950627249" sldId="289"/>
        </pc:sldMkLst>
        <pc:spChg chg="mod">
          <ac:chgData name="Maria Pagano" userId="60497cb8cb4b67d3" providerId="LiveId" clId="{A0DD6EF0-DBB6-4A2C-A941-80C3C237BD1A}" dt="2023-05-29T01:12:00.203" v="8206" actId="1076"/>
          <ac:spMkLst>
            <pc:docMk/>
            <pc:sldMk cId="950627249" sldId="289"/>
            <ac:spMk id="2" creationId="{00000000-0000-0000-0000-000000000000}"/>
          </ac:spMkLst>
        </pc:spChg>
        <pc:spChg chg="mod">
          <ac:chgData name="Maria Pagano" userId="60497cb8cb4b67d3" providerId="LiveId" clId="{A0DD6EF0-DBB6-4A2C-A941-80C3C237BD1A}" dt="2023-05-29T00:46:29.420" v="7336" actId="1076"/>
          <ac:spMkLst>
            <pc:docMk/>
            <pc:sldMk cId="950627249" sldId="289"/>
            <ac:spMk id="3" creationId="{92F59D4D-5B27-4141-AC47-8CDA02BEAAAB}"/>
          </ac:spMkLst>
        </pc:spChg>
        <pc:spChg chg="mod">
          <ac:chgData name="Maria Pagano" userId="60497cb8cb4b67d3" providerId="LiveId" clId="{A0DD6EF0-DBB6-4A2C-A941-80C3C237BD1A}" dt="2023-05-29T01:08:41.860" v="7719" actId="1076"/>
          <ac:spMkLst>
            <pc:docMk/>
            <pc:sldMk cId="950627249" sldId="289"/>
            <ac:spMk id="4" creationId="{00000000-0000-0000-0000-000000000000}"/>
          </ac:spMkLst>
        </pc:spChg>
        <pc:spChg chg="add del mod">
          <ac:chgData name="Maria Pagano" userId="60497cb8cb4b67d3" providerId="LiveId" clId="{A0DD6EF0-DBB6-4A2C-A941-80C3C237BD1A}" dt="2023-05-29T00:49:28.791" v="7368"/>
          <ac:spMkLst>
            <pc:docMk/>
            <pc:sldMk cId="950627249" sldId="289"/>
            <ac:spMk id="6" creationId="{BA3BA3C5-CC64-1795-0F9C-92CF617788D2}"/>
          </ac:spMkLst>
        </pc:spChg>
        <pc:spChg chg="mod">
          <ac:chgData name="Maria Pagano" userId="60497cb8cb4b67d3" providerId="LiveId" clId="{A0DD6EF0-DBB6-4A2C-A941-80C3C237BD1A}" dt="2023-05-29T01:13:32.657" v="8240" actId="1076"/>
          <ac:spMkLst>
            <pc:docMk/>
            <pc:sldMk cId="950627249" sldId="289"/>
            <ac:spMk id="8" creationId="{00000000-0000-0000-0000-000000000000}"/>
          </ac:spMkLst>
        </pc:spChg>
        <pc:spChg chg="add mod">
          <ac:chgData name="Maria Pagano" userId="60497cb8cb4b67d3" providerId="LiveId" clId="{A0DD6EF0-DBB6-4A2C-A941-80C3C237BD1A}" dt="2023-05-29T01:13:38.741" v="8241" actId="1076"/>
          <ac:spMkLst>
            <pc:docMk/>
            <pc:sldMk cId="950627249" sldId="289"/>
            <ac:spMk id="10" creationId="{49DE39EB-548D-854B-0245-E8504C056179}"/>
          </ac:spMkLst>
        </pc:spChg>
        <pc:spChg chg="add mod">
          <ac:chgData name="Maria Pagano" userId="60497cb8cb4b67d3" providerId="LiveId" clId="{A0DD6EF0-DBB6-4A2C-A941-80C3C237BD1A}" dt="2023-05-29T01:12:49.921" v="8225" actId="1076"/>
          <ac:spMkLst>
            <pc:docMk/>
            <pc:sldMk cId="950627249" sldId="289"/>
            <ac:spMk id="12" creationId="{E1E84895-20B6-B21C-86AC-09EB79DDCEBF}"/>
          </ac:spMkLst>
        </pc:spChg>
        <pc:spChg chg="add mod">
          <ac:chgData name="Maria Pagano" userId="60497cb8cb4b67d3" providerId="LiveId" clId="{A0DD6EF0-DBB6-4A2C-A941-80C3C237BD1A}" dt="2023-05-29T01:12:54.112" v="8226" actId="1076"/>
          <ac:spMkLst>
            <pc:docMk/>
            <pc:sldMk cId="950627249" sldId="289"/>
            <ac:spMk id="13" creationId="{2996A64F-2BA8-DF19-64FD-951E453B10E9}"/>
          </ac:spMkLst>
        </pc:spChg>
        <pc:graphicFrameChg chg="mod modGraphic">
          <ac:chgData name="Maria Pagano" userId="60497cb8cb4b67d3" providerId="LiveId" clId="{A0DD6EF0-DBB6-4A2C-A941-80C3C237BD1A}" dt="2023-05-29T01:08:47.594" v="7721" actId="1076"/>
          <ac:graphicFrameMkLst>
            <pc:docMk/>
            <pc:sldMk cId="950627249" sldId="289"/>
            <ac:graphicFrameMk id="5" creationId="{00000000-0000-0000-0000-000000000000}"/>
          </ac:graphicFrameMkLst>
        </pc:graphicFrameChg>
      </pc:sldChg>
      <pc:sldChg chg="addSp delSp modSp mod">
        <pc:chgData name="Maria Pagano" userId="60497cb8cb4b67d3" providerId="LiveId" clId="{A0DD6EF0-DBB6-4A2C-A941-80C3C237BD1A}" dt="2023-05-28T17:20:59.013" v="1469" actId="20577"/>
        <pc:sldMkLst>
          <pc:docMk/>
          <pc:sldMk cId="638962720" sldId="298"/>
        </pc:sldMkLst>
        <pc:spChg chg="mod">
          <ac:chgData name="Maria Pagano" userId="60497cb8cb4b67d3" providerId="LiveId" clId="{A0DD6EF0-DBB6-4A2C-A941-80C3C237BD1A}" dt="2023-05-28T17:14:13.392" v="1187" actId="20577"/>
          <ac:spMkLst>
            <pc:docMk/>
            <pc:sldMk cId="638962720" sldId="298"/>
            <ac:spMk id="2" creationId="{00000000-0000-0000-0000-000000000000}"/>
          </ac:spMkLst>
        </pc:spChg>
        <pc:spChg chg="mod">
          <ac:chgData name="Maria Pagano" userId="60497cb8cb4b67d3" providerId="LiveId" clId="{A0DD6EF0-DBB6-4A2C-A941-80C3C237BD1A}" dt="2023-05-28T17:15:09.290" v="1199" actId="1076"/>
          <ac:spMkLst>
            <pc:docMk/>
            <pc:sldMk cId="638962720" sldId="298"/>
            <ac:spMk id="3" creationId="{00000000-0000-0000-0000-000000000000}"/>
          </ac:spMkLst>
        </pc:spChg>
        <pc:spChg chg="del mod">
          <ac:chgData name="Maria Pagano" userId="60497cb8cb4b67d3" providerId="LiveId" clId="{A0DD6EF0-DBB6-4A2C-A941-80C3C237BD1A}" dt="2023-05-28T16:21:26.362" v="982" actId="21"/>
          <ac:spMkLst>
            <pc:docMk/>
            <pc:sldMk cId="638962720" sldId="298"/>
            <ac:spMk id="5" creationId="{00000000-0000-0000-0000-000000000000}"/>
          </ac:spMkLst>
        </pc:spChg>
        <pc:spChg chg="add del mod">
          <ac:chgData name="Maria Pagano" userId="60497cb8cb4b67d3" providerId="LiveId" clId="{A0DD6EF0-DBB6-4A2C-A941-80C3C237BD1A}" dt="2023-05-28T17:11:00.342" v="1005" actId="21"/>
          <ac:spMkLst>
            <pc:docMk/>
            <pc:sldMk cId="638962720" sldId="298"/>
            <ac:spMk id="6" creationId="{F0F445E4-A61B-8F03-25B4-83BD21D624E7}"/>
          </ac:spMkLst>
        </pc:spChg>
        <pc:spChg chg="mod">
          <ac:chgData name="Maria Pagano" userId="60497cb8cb4b67d3" providerId="LiveId" clId="{A0DD6EF0-DBB6-4A2C-A941-80C3C237BD1A}" dt="2023-05-28T16:18:09.772" v="938" actId="255"/>
          <ac:spMkLst>
            <pc:docMk/>
            <pc:sldMk cId="638962720" sldId="298"/>
            <ac:spMk id="7" creationId="{B5908EC0-6CF9-428E-B50B-789D0D7BBFDE}"/>
          </ac:spMkLst>
        </pc:spChg>
        <pc:spChg chg="add del mod">
          <ac:chgData name="Maria Pagano" userId="60497cb8cb4b67d3" providerId="LiveId" clId="{A0DD6EF0-DBB6-4A2C-A941-80C3C237BD1A}" dt="2023-05-28T17:15:13.002" v="1200" actId="21"/>
          <ac:spMkLst>
            <pc:docMk/>
            <pc:sldMk cId="638962720" sldId="298"/>
            <ac:spMk id="8" creationId="{138BE214-473D-F93B-0B2D-B9F7CA5E8409}"/>
          </ac:spMkLst>
        </pc:spChg>
        <pc:spChg chg="mod">
          <ac:chgData name="Maria Pagano" userId="60497cb8cb4b67d3" providerId="LiveId" clId="{A0DD6EF0-DBB6-4A2C-A941-80C3C237BD1A}" dt="2023-05-28T17:13:47.940" v="1184" actId="1076"/>
          <ac:spMkLst>
            <pc:docMk/>
            <pc:sldMk cId="638962720" sldId="298"/>
            <ac:spMk id="10" creationId="{00000000-0000-0000-0000-000000000000}"/>
          </ac:spMkLst>
        </pc:spChg>
        <pc:spChg chg="add del mod">
          <ac:chgData name="Maria Pagano" userId="60497cb8cb4b67d3" providerId="LiveId" clId="{A0DD6EF0-DBB6-4A2C-A941-80C3C237BD1A}" dt="2023-05-28T16:20:11.539" v="964" actId="21"/>
          <ac:spMkLst>
            <pc:docMk/>
            <pc:sldMk cId="638962720" sldId="298"/>
            <ac:spMk id="12" creationId="{9CFD427C-D7E2-44A6-7BFE-9AC89DB18225}"/>
          </ac:spMkLst>
        </pc:spChg>
        <pc:spChg chg="add mod">
          <ac:chgData name="Maria Pagano" userId="60497cb8cb4b67d3" providerId="LiveId" clId="{A0DD6EF0-DBB6-4A2C-A941-80C3C237BD1A}" dt="2023-05-28T16:21:38.883" v="994" actId="20577"/>
          <ac:spMkLst>
            <pc:docMk/>
            <pc:sldMk cId="638962720" sldId="298"/>
            <ac:spMk id="13" creationId="{D57FC16E-F360-912F-3B14-603FD67FACC1}"/>
          </ac:spMkLst>
        </pc:spChg>
        <pc:spChg chg="add mod">
          <ac:chgData name="Maria Pagano" userId="60497cb8cb4b67d3" providerId="LiveId" clId="{A0DD6EF0-DBB6-4A2C-A941-80C3C237BD1A}" dt="2023-05-28T17:20:59.013" v="1469" actId="20577"/>
          <ac:spMkLst>
            <pc:docMk/>
            <pc:sldMk cId="638962720" sldId="298"/>
            <ac:spMk id="14" creationId="{003127AA-2807-7464-E805-9A0C818F7BFB}"/>
          </ac:spMkLst>
        </pc:spChg>
        <pc:picChg chg="add mod modCrop">
          <ac:chgData name="Maria Pagano" userId="60497cb8cb4b67d3" providerId="LiveId" clId="{A0DD6EF0-DBB6-4A2C-A941-80C3C237BD1A}" dt="2023-05-28T16:21:17.042" v="980" actId="1076"/>
          <ac:picMkLst>
            <pc:docMk/>
            <pc:sldMk cId="638962720" sldId="298"/>
            <ac:picMk id="4" creationId="{DAC05A11-23AD-EF15-0747-E3E78E748943}"/>
          </ac:picMkLst>
        </pc:picChg>
        <pc:picChg chg="add mod modCrop">
          <ac:chgData name="Maria Pagano" userId="60497cb8cb4b67d3" providerId="LiveId" clId="{A0DD6EF0-DBB6-4A2C-A941-80C3C237BD1A}" dt="2023-05-28T16:21:15.497" v="979" actId="1076"/>
          <ac:picMkLst>
            <pc:docMk/>
            <pc:sldMk cId="638962720" sldId="298"/>
            <ac:picMk id="9" creationId="{4D2A1DED-38E9-B3DD-EB14-94D43C63ED2B}"/>
          </ac:picMkLst>
        </pc:picChg>
        <pc:picChg chg="del mod">
          <ac:chgData name="Maria Pagano" userId="60497cb8cb4b67d3" providerId="LiveId" clId="{A0DD6EF0-DBB6-4A2C-A941-80C3C237BD1A}" dt="2023-05-28T16:16:31.599" v="919" actId="21"/>
          <ac:picMkLst>
            <pc:docMk/>
            <pc:sldMk cId="638962720" sldId="298"/>
            <ac:picMk id="2050" creationId="{00000000-0000-0000-0000-000000000000}"/>
          </ac:picMkLst>
        </pc:picChg>
        <pc:picChg chg="del">
          <ac:chgData name="Maria Pagano" userId="60497cb8cb4b67d3" providerId="LiveId" clId="{A0DD6EF0-DBB6-4A2C-A941-80C3C237BD1A}" dt="2023-05-28T16:17:17.674" v="925" actId="21"/>
          <ac:picMkLst>
            <pc:docMk/>
            <pc:sldMk cId="638962720" sldId="298"/>
            <ac:picMk id="2052" creationId="{00000000-0000-0000-0000-000000000000}"/>
          </ac:picMkLst>
        </pc:picChg>
      </pc:sldChg>
      <pc:sldChg chg="addSp delSp modSp mod">
        <pc:chgData name="Maria Pagano" userId="60497cb8cb4b67d3" providerId="LiveId" clId="{A0DD6EF0-DBB6-4A2C-A941-80C3C237BD1A}" dt="2023-05-28T18:46:50.315" v="3271" actId="207"/>
        <pc:sldMkLst>
          <pc:docMk/>
          <pc:sldMk cId="266951153" sldId="299"/>
        </pc:sldMkLst>
        <pc:spChg chg="add mod">
          <ac:chgData name="Maria Pagano" userId="60497cb8cb4b67d3" providerId="LiveId" clId="{A0DD6EF0-DBB6-4A2C-A941-80C3C237BD1A}" dt="2023-05-28T18:23:26.607" v="3167" actId="1076"/>
          <ac:spMkLst>
            <pc:docMk/>
            <pc:sldMk cId="266951153" sldId="299"/>
            <ac:spMk id="3" creationId="{487337F2-C272-9F53-84F7-8FEBA32940C9}"/>
          </ac:spMkLst>
        </pc:spChg>
        <pc:spChg chg="mod">
          <ac:chgData name="Maria Pagano" userId="60497cb8cb4b67d3" providerId="LiveId" clId="{A0DD6EF0-DBB6-4A2C-A941-80C3C237BD1A}" dt="2023-05-28T18:46:50.315" v="3271" actId="207"/>
          <ac:spMkLst>
            <pc:docMk/>
            <pc:sldMk cId="266951153" sldId="299"/>
            <ac:spMk id="4" creationId="{00000000-0000-0000-0000-000000000000}"/>
          </ac:spMkLst>
        </pc:spChg>
        <pc:spChg chg="mod">
          <ac:chgData name="Maria Pagano" userId="60497cb8cb4b67d3" providerId="LiveId" clId="{A0DD6EF0-DBB6-4A2C-A941-80C3C237BD1A}" dt="2023-05-28T18:23:48.912" v="3178" actId="1076"/>
          <ac:spMkLst>
            <pc:docMk/>
            <pc:sldMk cId="266951153" sldId="299"/>
            <ac:spMk id="8" creationId="{00000000-0000-0000-0000-000000000000}"/>
          </ac:spMkLst>
        </pc:spChg>
        <pc:spChg chg="del">
          <ac:chgData name="Maria Pagano" userId="60497cb8cb4b67d3" providerId="LiveId" clId="{A0DD6EF0-DBB6-4A2C-A941-80C3C237BD1A}" dt="2023-05-28T18:23:21.256" v="3165" actId="21"/>
          <ac:spMkLst>
            <pc:docMk/>
            <pc:sldMk cId="266951153" sldId="299"/>
            <ac:spMk id="12" creationId="{00000000-0000-0000-0000-000000000000}"/>
          </ac:spMkLst>
        </pc:spChg>
      </pc:sldChg>
      <pc:sldChg chg="addSp delSp modSp mod ord">
        <pc:chgData name="Maria Pagano" userId="60497cb8cb4b67d3" providerId="LiveId" clId="{A0DD6EF0-DBB6-4A2C-A941-80C3C237BD1A}" dt="2023-05-28T19:55:57.984" v="4191"/>
        <pc:sldMkLst>
          <pc:docMk/>
          <pc:sldMk cId="2812398278" sldId="300"/>
        </pc:sldMkLst>
        <pc:spChg chg="add mod">
          <ac:chgData name="Maria Pagano" userId="60497cb8cb4b67d3" providerId="LiveId" clId="{A0DD6EF0-DBB6-4A2C-A941-80C3C237BD1A}" dt="2023-05-28T19:16:38.602" v="3537" actId="1076"/>
          <ac:spMkLst>
            <pc:docMk/>
            <pc:sldMk cId="2812398278" sldId="300"/>
            <ac:spMk id="3" creationId="{EB463CB8-F0FD-60F2-93B3-0999B1DB58FE}"/>
          </ac:spMkLst>
        </pc:spChg>
        <pc:spChg chg="mod">
          <ac:chgData name="Maria Pagano" userId="60497cb8cb4b67d3" providerId="LiveId" clId="{A0DD6EF0-DBB6-4A2C-A941-80C3C237BD1A}" dt="2023-05-28T19:16:34.116" v="3536" actId="1076"/>
          <ac:spMkLst>
            <pc:docMk/>
            <pc:sldMk cId="2812398278" sldId="300"/>
            <ac:spMk id="5" creationId="{00000000-0000-0000-0000-000000000000}"/>
          </ac:spMkLst>
        </pc:spChg>
        <pc:spChg chg="del mod">
          <ac:chgData name="Maria Pagano" userId="60497cb8cb4b67d3" providerId="LiveId" clId="{A0DD6EF0-DBB6-4A2C-A941-80C3C237BD1A}" dt="2023-05-28T19:01:01.056" v="3337" actId="21"/>
          <ac:spMkLst>
            <pc:docMk/>
            <pc:sldMk cId="2812398278" sldId="300"/>
            <ac:spMk id="8" creationId="{00000000-0000-0000-0000-000000000000}"/>
          </ac:spMkLst>
        </pc:spChg>
        <pc:spChg chg="mod">
          <ac:chgData name="Maria Pagano" userId="60497cb8cb4b67d3" providerId="LiveId" clId="{A0DD6EF0-DBB6-4A2C-A941-80C3C237BD1A}" dt="2023-05-28T19:15:31.229" v="3519" actId="1076"/>
          <ac:spMkLst>
            <pc:docMk/>
            <pc:sldMk cId="2812398278" sldId="300"/>
            <ac:spMk id="9" creationId="{00000000-0000-0000-0000-000000000000}"/>
          </ac:spMkLst>
        </pc:spChg>
        <pc:picChg chg="del mod">
          <ac:chgData name="Maria Pagano" userId="60497cb8cb4b67d3" providerId="LiveId" clId="{A0DD6EF0-DBB6-4A2C-A941-80C3C237BD1A}" dt="2023-05-28T18:48:22.901" v="3278" actId="21"/>
          <ac:picMkLst>
            <pc:docMk/>
            <pc:sldMk cId="2812398278" sldId="300"/>
            <ac:picMk id="1026" creationId="{00000000-0000-0000-0000-000000000000}"/>
          </ac:picMkLst>
        </pc:picChg>
      </pc:sldChg>
      <pc:sldChg chg="addSp delSp modSp mod">
        <pc:chgData name="Maria Pagano" userId="60497cb8cb4b67d3" providerId="LiveId" clId="{A0DD6EF0-DBB6-4A2C-A941-80C3C237BD1A}" dt="2023-05-28T23:33:12.097" v="6028" actId="1076"/>
        <pc:sldMkLst>
          <pc:docMk/>
          <pc:sldMk cId="3672167544" sldId="301"/>
        </pc:sldMkLst>
        <pc:spChg chg="add del mod">
          <ac:chgData name="Maria Pagano" userId="60497cb8cb4b67d3" providerId="LiveId" clId="{A0DD6EF0-DBB6-4A2C-A941-80C3C237BD1A}" dt="2023-05-28T23:29:57.404" v="5736"/>
          <ac:spMkLst>
            <pc:docMk/>
            <pc:sldMk cId="3672167544" sldId="301"/>
            <ac:spMk id="2" creationId="{39C09526-484C-623F-133C-81B841120427}"/>
          </ac:spMkLst>
        </pc:spChg>
        <pc:spChg chg="mod">
          <ac:chgData name="Maria Pagano" userId="60497cb8cb4b67d3" providerId="LiveId" clId="{A0DD6EF0-DBB6-4A2C-A941-80C3C237BD1A}" dt="2023-05-28T23:33:03.104" v="6026" actId="1076"/>
          <ac:spMkLst>
            <pc:docMk/>
            <pc:sldMk cId="3672167544" sldId="301"/>
            <ac:spMk id="3" creationId="{BBEA8571-86F2-4E8C-B6EB-7EB71CA3F090}"/>
          </ac:spMkLst>
        </pc:spChg>
        <pc:spChg chg="mod">
          <ac:chgData name="Maria Pagano" userId="60497cb8cb4b67d3" providerId="LiveId" clId="{A0DD6EF0-DBB6-4A2C-A941-80C3C237BD1A}" dt="2023-05-28T23:27:08.991" v="5610" actId="1076"/>
          <ac:spMkLst>
            <pc:docMk/>
            <pc:sldMk cId="3672167544" sldId="301"/>
            <ac:spMk id="4" creationId="{00000000-0000-0000-0000-000000000000}"/>
          </ac:spMkLst>
        </pc:spChg>
        <pc:spChg chg="add mod">
          <ac:chgData name="Maria Pagano" userId="60497cb8cb4b67d3" providerId="LiveId" clId="{A0DD6EF0-DBB6-4A2C-A941-80C3C237BD1A}" dt="2023-05-28T23:33:12.097" v="6028" actId="1076"/>
          <ac:spMkLst>
            <pc:docMk/>
            <pc:sldMk cId="3672167544" sldId="301"/>
            <ac:spMk id="5" creationId="{4A8BA269-C25B-E8B7-B8FF-F567C91DF008}"/>
          </ac:spMkLst>
        </pc:spChg>
        <pc:graphicFrameChg chg="mod">
          <ac:chgData name="Maria Pagano" userId="60497cb8cb4b67d3" providerId="LiveId" clId="{A0DD6EF0-DBB6-4A2C-A941-80C3C237BD1A}" dt="2023-05-28T23:33:06.314" v="6027" actId="1076"/>
          <ac:graphicFrameMkLst>
            <pc:docMk/>
            <pc:sldMk cId="3672167544" sldId="301"/>
            <ac:graphicFrameMk id="6" creationId="{691F23BF-3471-2622-1291-48F9FDCA9773}"/>
          </ac:graphicFrameMkLst>
        </pc:graphicFrameChg>
      </pc:sldChg>
      <pc:sldChg chg="addSp modSp mod">
        <pc:chgData name="Maria Pagano" userId="60497cb8cb4b67d3" providerId="LiveId" clId="{A0DD6EF0-DBB6-4A2C-A941-80C3C237BD1A}" dt="2023-05-28T20:35:45.872" v="5307" actId="1076"/>
        <pc:sldMkLst>
          <pc:docMk/>
          <pc:sldMk cId="1850282883" sldId="302"/>
        </pc:sldMkLst>
        <pc:spChg chg="mod">
          <ac:chgData name="Maria Pagano" userId="60497cb8cb4b67d3" providerId="LiveId" clId="{A0DD6EF0-DBB6-4A2C-A941-80C3C237BD1A}" dt="2023-05-28T20:32:34.486" v="5129" actId="255"/>
          <ac:spMkLst>
            <pc:docMk/>
            <pc:sldMk cId="1850282883" sldId="302"/>
            <ac:spMk id="2" creationId="{00000000-0000-0000-0000-000000000000}"/>
          </ac:spMkLst>
        </pc:spChg>
        <pc:spChg chg="mod">
          <ac:chgData name="Maria Pagano" userId="60497cb8cb4b67d3" providerId="LiveId" clId="{A0DD6EF0-DBB6-4A2C-A941-80C3C237BD1A}" dt="2023-05-28T20:28:31.840" v="5078" actId="1076"/>
          <ac:spMkLst>
            <pc:docMk/>
            <pc:sldMk cId="1850282883" sldId="302"/>
            <ac:spMk id="3" creationId="{BBEA8571-86F2-4E8C-B6EB-7EB71CA3F090}"/>
          </ac:spMkLst>
        </pc:spChg>
        <pc:spChg chg="mod">
          <ac:chgData name="Maria Pagano" userId="60497cb8cb4b67d3" providerId="LiveId" clId="{A0DD6EF0-DBB6-4A2C-A941-80C3C237BD1A}" dt="2023-05-28T20:34:03.979" v="5163" actId="1076"/>
          <ac:spMkLst>
            <pc:docMk/>
            <pc:sldMk cId="1850282883" sldId="302"/>
            <ac:spMk id="4" creationId="{00000000-0000-0000-0000-000000000000}"/>
          </ac:spMkLst>
        </pc:spChg>
        <pc:spChg chg="add mod">
          <ac:chgData name="Maria Pagano" userId="60497cb8cb4b67d3" providerId="LiveId" clId="{A0DD6EF0-DBB6-4A2C-A941-80C3C237BD1A}" dt="2023-05-28T20:33:49.889" v="5151" actId="1076"/>
          <ac:spMkLst>
            <pc:docMk/>
            <pc:sldMk cId="1850282883" sldId="302"/>
            <ac:spMk id="7" creationId="{0285E392-8F13-B269-2BF0-E8797BCFB4FF}"/>
          </ac:spMkLst>
        </pc:spChg>
        <pc:spChg chg="add mod">
          <ac:chgData name="Maria Pagano" userId="60497cb8cb4b67d3" providerId="LiveId" clId="{A0DD6EF0-DBB6-4A2C-A941-80C3C237BD1A}" dt="2023-05-28T20:35:45.872" v="5307" actId="1076"/>
          <ac:spMkLst>
            <pc:docMk/>
            <pc:sldMk cId="1850282883" sldId="302"/>
            <ac:spMk id="8" creationId="{9ACB51A8-D460-A633-6813-369AAC4F8DAA}"/>
          </ac:spMkLst>
        </pc:spChg>
        <pc:picChg chg="mod">
          <ac:chgData name="Maria Pagano" userId="60497cb8cb4b67d3" providerId="LiveId" clId="{A0DD6EF0-DBB6-4A2C-A941-80C3C237BD1A}" dt="2023-05-28T20:33:00.541" v="5145" actId="1076"/>
          <ac:picMkLst>
            <pc:docMk/>
            <pc:sldMk cId="1850282883" sldId="302"/>
            <ac:picMk id="2050" creationId="{00000000-0000-0000-0000-000000000000}"/>
          </ac:picMkLst>
        </pc:picChg>
      </pc:sldChg>
      <pc:sldChg chg="addSp modSp mod">
        <pc:chgData name="Maria Pagano" userId="60497cb8cb4b67d3" providerId="LiveId" clId="{A0DD6EF0-DBB6-4A2C-A941-80C3C237BD1A}" dt="2023-05-28T23:38:30.344" v="6278" actId="1076"/>
        <pc:sldMkLst>
          <pc:docMk/>
          <pc:sldMk cId="431623003" sldId="303"/>
        </pc:sldMkLst>
        <pc:spChg chg="add mod">
          <ac:chgData name="Maria Pagano" userId="60497cb8cb4b67d3" providerId="LiveId" clId="{A0DD6EF0-DBB6-4A2C-A941-80C3C237BD1A}" dt="2023-05-28T23:38:30.344" v="6278" actId="1076"/>
          <ac:spMkLst>
            <pc:docMk/>
            <pc:sldMk cId="431623003" sldId="303"/>
            <ac:spMk id="2" creationId="{0CC7E7D3-5FA8-3FAB-54B0-1ED8E270732B}"/>
          </ac:spMkLst>
        </pc:spChg>
        <pc:spChg chg="mod">
          <ac:chgData name="Maria Pagano" userId="60497cb8cb4b67d3" providerId="LiveId" clId="{A0DD6EF0-DBB6-4A2C-A941-80C3C237BD1A}" dt="2023-05-28T23:14:10.096" v="5578" actId="1076"/>
          <ac:spMkLst>
            <pc:docMk/>
            <pc:sldMk cId="431623003" sldId="303"/>
            <ac:spMk id="4" creationId="{FE5E5459-D897-C0C8-9290-782C3727F3EC}"/>
          </ac:spMkLst>
        </pc:spChg>
        <pc:spChg chg="mod">
          <ac:chgData name="Maria Pagano" userId="60497cb8cb4b67d3" providerId="LiveId" clId="{A0DD6EF0-DBB6-4A2C-A941-80C3C237BD1A}" dt="2023-05-28T23:35:50.350" v="6031" actId="1076"/>
          <ac:spMkLst>
            <pc:docMk/>
            <pc:sldMk cId="431623003" sldId="303"/>
            <ac:spMk id="5" creationId="{00000000-0000-0000-0000-000000000000}"/>
          </ac:spMkLst>
        </pc:spChg>
        <pc:graphicFrameChg chg="mod">
          <ac:chgData name="Maria Pagano" userId="60497cb8cb4b67d3" providerId="LiveId" clId="{A0DD6EF0-DBB6-4A2C-A941-80C3C237BD1A}" dt="2023-05-28T23:17:30.392" v="5602" actId="255"/>
          <ac:graphicFrameMkLst>
            <pc:docMk/>
            <pc:sldMk cId="431623003" sldId="303"/>
            <ac:graphicFrameMk id="7" creationId="{72151F8E-5C3E-5BC2-22A1-3EC3FD907F83}"/>
          </ac:graphicFrameMkLst>
        </pc:graphicFrameChg>
      </pc:sldChg>
      <pc:sldChg chg="addSp modSp mod">
        <pc:chgData name="Maria Pagano" userId="60497cb8cb4b67d3" providerId="LiveId" clId="{A0DD6EF0-DBB6-4A2C-A941-80C3C237BD1A}" dt="2023-05-29T01:16:14.762" v="8279" actId="2711"/>
        <pc:sldMkLst>
          <pc:docMk/>
          <pc:sldMk cId="1583092045" sldId="307"/>
        </pc:sldMkLst>
        <pc:spChg chg="mod">
          <ac:chgData name="Maria Pagano" userId="60497cb8cb4b67d3" providerId="LiveId" clId="{A0DD6EF0-DBB6-4A2C-A941-80C3C237BD1A}" dt="2023-05-29T01:14:45.776" v="8255" actId="20577"/>
          <ac:spMkLst>
            <pc:docMk/>
            <pc:sldMk cId="1583092045" sldId="307"/>
            <ac:spMk id="2" creationId="{00000000-0000-0000-0000-000000000000}"/>
          </ac:spMkLst>
        </pc:spChg>
        <pc:spChg chg="mod">
          <ac:chgData name="Maria Pagano" userId="60497cb8cb4b67d3" providerId="LiveId" clId="{A0DD6EF0-DBB6-4A2C-A941-80C3C237BD1A}" dt="2023-05-29T01:14:12.869" v="8245" actId="1076"/>
          <ac:spMkLst>
            <pc:docMk/>
            <pc:sldMk cId="1583092045" sldId="307"/>
            <ac:spMk id="3" creationId="{92F59D4D-5B27-4141-AC47-8CDA02BEAAAB}"/>
          </ac:spMkLst>
        </pc:spChg>
        <pc:spChg chg="add mod">
          <ac:chgData name="Maria Pagano" userId="60497cb8cb4b67d3" providerId="LiveId" clId="{A0DD6EF0-DBB6-4A2C-A941-80C3C237BD1A}" dt="2023-05-29T01:16:14.762" v="8279" actId="2711"/>
          <ac:spMkLst>
            <pc:docMk/>
            <pc:sldMk cId="1583092045" sldId="307"/>
            <ac:spMk id="6" creationId="{883B1692-9CC7-688E-ECA7-BBF891B225DD}"/>
          </ac:spMkLst>
        </pc:spChg>
        <pc:spChg chg="mod">
          <ac:chgData name="Maria Pagano" userId="60497cb8cb4b67d3" providerId="LiveId" clId="{A0DD6EF0-DBB6-4A2C-A941-80C3C237BD1A}" dt="2023-05-29T01:15:56.027" v="8275" actId="1076"/>
          <ac:spMkLst>
            <pc:docMk/>
            <pc:sldMk cId="1583092045" sldId="307"/>
            <ac:spMk id="8" creationId="{00000000-0000-0000-0000-000000000000}"/>
          </ac:spMkLst>
        </pc:spChg>
        <pc:picChg chg="mod">
          <ac:chgData name="Maria Pagano" userId="60497cb8cb4b67d3" providerId="LiveId" clId="{A0DD6EF0-DBB6-4A2C-A941-80C3C237BD1A}" dt="2023-05-29T01:14:17.875" v="8247" actId="1076"/>
          <ac:picMkLst>
            <pc:docMk/>
            <pc:sldMk cId="1583092045" sldId="307"/>
            <ac:picMk id="2050" creationId="{00000000-0000-0000-0000-000000000000}"/>
          </ac:picMkLst>
        </pc:picChg>
      </pc:sldChg>
      <pc:sldChg chg="addSp delSp modSp mod">
        <pc:chgData name="Maria Pagano" userId="60497cb8cb4b67d3" providerId="LiveId" clId="{A0DD6EF0-DBB6-4A2C-A941-80C3C237BD1A}" dt="2023-05-29T02:01:00.922" v="9453" actId="14100"/>
        <pc:sldMkLst>
          <pc:docMk/>
          <pc:sldMk cId="3354515684" sldId="310"/>
        </pc:sldMkLst>
        <pc:spChg chg="mod">
          <ac:chgData name="Maria Pagano" userId="60497cb8cb4b67d3" providerId="LiveId" clId="{A0DD6EF0-DBB6-4A2C-A941-80C3C237BD1A}" dt="2023-05-29T01:27:35.605" v="8626" actId="1076"/>
          <ac:spMkLst>
            <pc:docMk/>
            <pc:sldMk cId="3354515684" sldId="310"/>
            <ac:spMk id="2" creationId="{00000000-0000-0000-0000-000000000000}"/>
          </ac:spMkLst>
        </pc:spChg>
        <pc:spChg chg="mod">
          <ac:chgData name="Maria Pagano" userId="60497cb8cb4b67d3" providerId="LiveId" clId="{A0DD6EF0-DBB6-4A2C-A941-80C3C237BD1A}" dt="2023-05-29T01:33:59.832" v="8680" actId="1076"/>
          <ac:spMkLst>
            <pc:docMk/>
            <pc:sldMk cId="3354515684" sldId="310"/>
            <ac:spMk id="3" creationId="{00000000-0000-0000-0000-000000000000}"/>
          </ac:spMkLst>
        </pc:spChg>
        <pc:spChg chg="add mod">
          <ac:chgData name="Maria Pagano" userId="60497cb8cb4b67d3" providerId="LiveId" clId="{A0DD6EF0-DBB6-4A2C-A941-80C3C237BD1A}" dt="2023-05-29T02:01:00.922" v="9453" actId="14100"/>
          <ac:spMkLst>
            <pc:docMk/>
            <pc:sldMk cId="3354515684" sldId="310"/>
            <ac:spMk id="5" creationId="{EA6E43C0-E024-810C-8DD5-CD4971E9290A}"/>
          </ac:spMkLst>
        </pc:spChg>
        <pc:graphicFrameChg chg="mod modGraphic">
          <ac:chgData name="Maria Pagano" userId="60497cb8cb4b67d3" providerId="LiveId" clId="{A0DD6EF0-DBB6-4A2C-A941-80C3C237BD1A}" dt="2023-05-29T01:33:51.840" v="8679" actId="20577"/>
          <ac:graphicFrameMkLst>
            <pc:docMk/>
            <pc:sldMk cId="3354515684" sldId="310"/>
            <ac:graphicFrameMk id="4" creationId="{E804B8FB-68C6-E7A4-0AEA-3CC15791322E}"/>
          </ac:graphicFrameMkLst>
        </pc:graphicFrameChg>
        <pc:graphicFrameChg chg="del mod modGraphic">
          <ac:chgData name="Maria Pagano" userId="60497cb8cb4b67d3" providerId="LiveId" clId="{A0DD6EF0-DBB6-4A2C-A941-80C3C237BD1A}" dt="2023-05-29T01:31:06.292" v="8656" actId="21"/>
          <ac:graphicFrameMkLst>
            <pc:docMk/>
            <pc:sldMk cId="3354515684" sldId="310"/>
            <ac:graphicFrameMk id="6" creationId="{00000000-0000-0000-0000-000000000000}"/>
          </ac:graphicFrameMkLst>
        </pc:graphicFrameChg>
      </pc:sldChg>
      <pc:sldChg chg="addSp delSp modSp mod">
        <pc:chgData name="Maria Pagano" userId="60497cb8cb4b67d3" providerId="LiveId" clId="{A0DD6EF0-DBB6-4A2C-A941-80C3C237BD1A}" dt="2023-05-28T17:37:57.942" v="2133" actId="1076"/>
        <pc:sldMkLst>
          <pc:docMk/>
          <pc:sldMk cId="14907645" sldId="311"/>
        </pc:sldMkLst>
        <pc:spChg chg="mod">
          <ac:chgData name="Maria Pagano" userId="60497cb8cb4b67d3" providerId="LiveId" clId="{A0DD6EF0-DBB6-4A2C-A941-80C3C237BD1A}" dt="2023-05-28T16:15:01.881" v="909" actId="208"/>
          <ac:spMkLst>
            <pc:docMk/>
            <pc:sldMk cId="14907645" sldId="311"/>
            <ac:spMk id="2" creationId="{2ACF9380-3C5C-FA16-6FDB-73A87A8172D7}"/>
          </ac:spMkLst>
        </pc:spChg>
        <pc:spChg chg="add mod">
          <ac:chgData name="Maria Pagano" userId="60497cb8cb4b67d3" providerId="LiveId" clId="{A0DD6EF0-DBB6-4A2C-A941-80C3C237BD1A}" dt="2023-05-28T17:37:46.802" v="2130" actId="1076"/>
          <ac:spMkLst>
            <pc:docMk/>
            <pc:sldMk cId="14907645" sldId="311"/>
            <ac:spMk id="3" creationId="{A7522265-B49D-9BE4-6171-A0F7C4AA45EF}"/>
          </ac:spMkLst>
        </pc:spChg>
        <pc:spChg chg="mod">
          <ac:chgData name="Maria Pagano" userId="60497cb8cb4b67d3" providerId="LiveId" clId="{A0DD6EF0-DBB6-4A2C-A941-80C3C237BD1A}" dt="2023-05-28T17:37:51.591" v="2131" actId="1076"/>
          <ac:spMkLst>
            <pc:docMk/>
            <pc:sldMk cId="14907645" sldId="311"/>
            <ac:spMk id="4" creationId="{00000000-0000-0000-0000-000000000000}"/>
          </ac:spMkLst>
        </pc:spChg>
        <pc:spChg chg="add mod">
          <ac:chgData name="Maria Pagano" userId="60497cb8cb4b67d3" providerId="LiveId" clId="{A0DD6EF0-DBB6-4A2C-A941-80C3C237BD1A}" dt="2023-05-28T17:36:23.277" v="2129" actId="1076"/>
          <ac:spMkLst>
            <pc:docMk/>
            <pc:sldMk cId="14907645" sldId="311"/>
            <ac:spMk id="6" creationId="{3CD77CEA-F0F3-D287-1241-44400379343A}"/>
          </ac:spMkLst>
        </pc:spChg>
        <pc:spChg chg="mod">
          <ac:chgData name="Maria Pagano" userId="60497cb8cb4b67d3" providerId="LiveId" clId="{A0DD6EF0-DBB6-4A2C-A941-80C3C237BD1A}" dt="2023-05-28T13:47:44.090" v="30" actId="1076"/>
          <ac:spMkLst>
            <pc:docMk/>
            <pc:sldMk cId="14907645" sldId="311"/>
            <ac:spMk id="7" creationId="{B5908EC0-6CF9-428E-B50B-789D0D7BBFDE}"/>
          </ac:spMkLst>
        </pc:spChg>
        <pc:spChg chg="mod">
          <ac:chgData name="Maria Pagano" userId="60497cb8cb4b67d3" providerId="LiveId" clId="{A0DD6EF0-DBB6-4A2C-A941-80C3C237BD1A}" dt="2023-05-28T17:35:39.669" v="2112" actId="20577"/>
          <ac:spMkLst>
            <pc:docMk/>
            <pc:sldMk cId="14907645" sldId="311"/>
            <ac:spMk id="8" creationId="{00000000-0000-0000-0000-000000000000}"/>
          </ac:spMkLst>
        </pc:spChg>
        <pc:spChg chg="mod">
          <ac:chgData name="Maria Pagano" userId="60497cb8cb4b67d3" providerId="LiveId" clId="{A0DD6EF0-DBB6-4A2C-A941-80C3C237BD1A}" dt="2023-05-28T17:37:54.732" v="2132" actId="1076"/>
          <ac:spMkLst>
            <pc:docMk/>
            <pc:sldMk cId="14907645" sldId="311"/>
            <ac:spMk id="10" creationId="{00000000-0000-0000-0000-000000000000}"/>
          </ac:spMkLst>
        </pc:spChg>
        <pc:spChg chg="del">
          <ac:chgData name="Maria Pagano" userId="60497cb8cb4b67d3" providerId="LiveId" clId="{A0DD6EF0-DBB6-4A2C-A941-80C3C237BD1A}" dt="2023-05-28T14:39:34.432" v="40" actId="21"/>
          <ac:spMkLst>
            <pc:docMk/>
            <pc:sldMk cId="14907645" sldId="311"/>
            <ac:spMk id="11" creationId="{00000000-0000-0000-0000-000000000000}"/>
          </ac:spMkLst>
        </pc:spChg>
        <pc:picChg chg="mod">
          <ac:chgData name="Maria Pagano" userId="60497cb8cb4b67d3" providerId="LiveId" clId="{A0DD6EF0-DBB6-4A2C-A941-80C3C237BD1A}" dt="2023-05-28T17:37:57.942" v="2133" actId="1076"/>
          <ac:picMkLst>
            <pc:docMk/>
            <pc:sldMk cId="14907645" sldId="311"/>
            <ac:picMk id="12" creationId="{00000000-0000-0000-0000-000000000000}"/>
          </ac:picMkLst>
        </pc:picChg>
      </pc:sldChg>
      <pc:sldChg chg="addSp delSp modSp mod">
        <pc:chgData name="Maria Pagano" userId="60497cb8cb4b67d3" providerId="LiveId" clId="{A0DD6EF0-DBB6-4A2C-A941-80C3C237BD1A}" dt="2023-05-28T17:45:48.939" v="2271" actId="1076"/>
        <pc:sldMkLst>
          <pc:docMk/>
          <pc:sldMk cId="2342158013" sldId="312"/>
        </pc:sldMkLst>
        <pc:spChg chg="del">
          <ac:chgData name="Maria Pagano" userId="60497cb8cb4b67d3" providerId="LiveId" clId="{A0DD6EF0-DBB6-4A2C-A941-80C3C237BD1A}" dt="2023-05-28T16:00:55.223" v="846" actId="21"/>
          <ac:spMkLst>
            <pc:docMk/>
            <pc:sldMk cId="2342158013" sldId="312"/>
            <ac:spMk id="2" creationId="{00000000-0000-0000-0000-000000000000}"/>
          </ac:spMkLst>
        </pc:spChg>
        <pc:spChg chg="add mod">
          <ac:chgData name="Maria Pagano" userId="60497cb8cb4b67d3" providerId="LiveId" clId="{A0DD6EF0-DBB6-4A2C-A941-80C3C237BD1A}" dt="2023-05-28T17:40:54.139" v="2208" actId="1076"/>
          <ac:spMkLst>
            <pc:docMk/>
            <pc:sldMk cId="2342158013" sldId="312"/>
            <ac:spMk id="3" creationId="{50C4BA98-0C92-8422-7427-7AB7AFEE7F0A}"/>
          </ac:spMkLst>
        </pc:spChg>
        <pc:spChg chg="add mod">
          <ac:chgData name="Maria Pagano" userId="60497cb8cb4b67d3" providerId="LiveId" clId="{A0DD6EF0-DBB6-4A2C-A941-80C3C237BD1A}" dt="2023-05-28T17:45:17.457" v="2264" actId="1076"/>
          <ac:spMkLst>
            <pc:docMk/>
            <pc:sldMk cId="2342158013" sldId="312"/>
            <ac:spMk id="5" creationId="{0770DBEF-1F5A-0FA1-3DFA-9D3AB6930331}"/>
          </ac:spMkLst>
        </pc:spChg>
        <pc:spChg chg="del mod">
          <ac:chgData name="Maria Pagano" userId="60497cb8cb4b67d3" providerId="LiveId" clId="{A0DD6EF0-DBB6-4A2C-A941-80C3C237BD1A}" dt="2023-05-28T16:00:10.213" v="839" actId="21"/>
          <ac:spMkLst>
            <pc:docMk/>
            <pc:sldMk cId="2342158013" sldId="312"/>
            <ac:spMk id="6" creationId="{00000000-0000-0000-0000-000000000000}"/>
          </ac:spMkLst>
        </pc:spChg>
        <pc:spChg chg="mod">
          <ac:chgData name="Maria Pagano" userId="60497cb8cb4b67d3" providerId="LiveId" clId="{A0DD6EF0-DBB6-4A2C-A941-80C3C237BD1A}" dt="2023-05-28T17:41:35.940" v="2219" actId="1076"/>
          <ac:spMkLst>
            <pc:docMk/>
            <pc:sldMk cId="2342158013" sldId="312"/>
            <ac:spMk id="7" creationId="{B5908EC0-6CF9-428E-B50B-789D0D7BBFDE}"/>
          </ac:spMkLst>
        </pc:spChg>
        <pc:spChg chg="del mod">
          <ac:chgData name="Maria Pagano" userId="60497cb8cb4b67d3" providerId="LiveId" clId="{A0DD6EF0-DBB6-4A2C-A941-80C3C237BD1A}" dt="2023-05-28T15:57:28.770" v="799" actId="21"/>
          <ac:spMkLst>
            <pc:docMk/>
            <pc:sldMk cId="2342158013" sldId="312"/>
            <ac:spMk id="8" creationId="{00000000-0000-0000-0000-000000000000}"/>
          </ac:spMkLst>
        </pc:spChg>
        <pc:spChg chg="mod">
          <ac:chgData name="Maria Pagano" userId="60497cb8cb4b67d3" providerId="LiveId" clId="{A0DD6EF0-DBB6-4A2C-A941-80C3C237BD1A}" dt="2023-05-28T17:45:48.939" v="2271" actId="1076"/>
          <ac:spMkLst>
            <pc:docMk/>
            <pc:sldMk cId="2342158013" sldId="312"/>
            <ac:spMk id="9" creationId="{00000000-0000-0000-0000-000000000000}"/>
          </ac:spMkLst>
        </pc:spChg>
        <pc:spChg chg="add del mod">
          <ac:chgData name="Maria Pagano" userId="60497cb8cb4b67d3" providerId="LiveId" clId="{A0DD6EF0-DBB6-4A2C-A941-80C3C237BD1A}" dt="2023-05-28T16:12:24.110" v="903"/>
          <ac:spMkLst>
            <pc:docMk/>
            <pc:sldMk cId="2342158013" sldId="312"/>
            <ac:spMk id="10" creationId="{52365A59-3871-E174-E8BB-60B144269963}"/>
          </ac:spMkLst>
        </pc:spChg>
        <pc:spChg chg="add del mod">
          <ac:chgData name="Maria Pagano" userId="60497cb8cb4b67d3" providerId="LiveId" clId="{A0DD6EF0-DBB6-4A2C-A941-80C3C237BD1A}" dt="2023-05-28T17:44:38.245" v="2257" actId="21"/>
          <ac:spMkLst>
            <pc:docMk/>
            <pc:sldMk cId="2342158013" sldId="312"/>
            <ac:spMk id="11" creationId="{7A01F93C-DE3E-EDAF-D9DC-C0540C854A02}"/>
          </ac:spMkLst>
        </pc:spChg>
        <pc:spChg chg="del mod">
          <ac:chgData name="Maria Pagano" userId="60497cb8cb4b67d3" providerId="LiveId" clId="{A0DD6EF0-DBB6-4A2C-A941-80C3C237BD1A}" dt="2023-05-28T16:02:32.128" v="890"/>
          <ac:spMkLst>
            <pc:docMk/>
            <pc:sldMk cId="2342158013" sldId="312"/>
            <ac:spMk id="12" creationId="{00000000-0000-0000-0000-000000000000}"/>
          </ac:spMkLst>
        </pc:spChg>
        <pc:spChg chg="add mod">
          <ac:chgData name="Maria Pagano" userId="60497cb8cb4b67d3" providerId="LiveId" clId="{A0DD6EF0-DBB6-4A2C-A941-80C3C237BD1A}" dt="2023-05-28T17:45:40.907" v="2270" actId="1076"/>
          <ac:spMkLst>
            <pc:docMk/>
            <pc:sldMk cId="2342158013" sldId="312"/>
            <ac:spMk id="14" creationId="{AB968E18-8540-2AE8-EF87-9AA99342074F}"/>
          </ac:spMkLst>
        </pc:spChg>
        <pc:picChg chg="mod">
          <ac:chgData name="Maria Pagano" userId="60497cb8cb4b67d3" providerId="LiveId" clId="{A0DD6EF0-DBB6-4A2C-A941-80C3C237BD1A}" dt="2023-05-28T17:45:28.126" v="2268" actId="1076"/>
          <ac:picMkLst>
            <pc:docMk/>
            <pc:sldMk cId="2342158013" sldId="312"/>
            <ac:picMk id="13" creationId="{00000000-0000-0000-0000-000000000000}"/>
          </ac:picMkLst>
        </pc:picChg>
        <pc:picChg chg="mod">
          <ac:chgData name="Maria Pagano" userId="60497cb8cb4b67d3" providerId="LiveId" clId="{A0DD6EF0-DBB6-4A2C-A941-80C3C237BD1A}" dt="2023-05-28T17:22:27.911" v="1476" actId="1076"/>
          <ac:picMkLst>
            <pc:docMk/>
            <pc:sldMk cId="2342158013" sldId="312"/>
            <ac:picMk id="1026" creationId="{00000000-0000-0000-0000-000000000000}"/>
          </ac:picMkLst>
        </pc:picChg>
      </pc:sldChg>
      <pc:sldChg chg="addSp delSp modSp mod">
        <pc:chgData name="Maria Pagano" userId="60497cb8cb4b67d3" providerId="LiveId" clId="{A0DD6EF0-DBB6-4A2C-A941-80C3C237BD1A}" dt="2023-05-29T00:21:51.404" v="6678" actId="1076"/>
        <pc:sldMkLst>
          <pc:docMk/>
          <pc:sldMk cId="2293060121" sldId="313"/>
        </pc:sldMkLst>
        <pc:spChg chg="add del mod">
          <ac:chgData name="Maria Pagano" userId="60497cb8cb4b67d3" providerId="LiveId" clId="{A0DD6EF0-DBB6-4A2C-A941-80C3C237BD1A}" dt="2023-05-28T23:42:41.826" v="6308" actId="478"/>
          <ac:spMkLst>
            <pc:docMk/>
            <pc:sldMk cId="2293060121" sldId="313"/>
            <ac:spMk id="2" creationId="{5EDDE3B3-98F7-1AF6-0C18-C1E6E3AB5739}"/>
          </ac:spMkLst>
        </pc:spChg>
        <pc:spChg chg="del mod">
          <ac:chgData name="Maria Pagano" userId="60497cb8cb4b67d3" providerId="LiveId" clId="{A0DD6EF0-DBB6-4A2C-A941-80C3C237BD1A}" dt="2023-05-28T23:41:19.362" v="6286" actId="21"/>
          <ac:spMkLst>
            <pc:docMk/>
            <pc:sldMk cId="2293060121" sldId="313"/>
            <ac:spMk id="5" creationId="{00000000-0000-0000-0000-000000000000}"/>
          </ac:spMkLst>
        </pc:spChg>
        <pc:graphicFrameChg chg="mod modGraphic">
          <ac:chgData name="Maria Pagano" userId="60497cb8cb4b67d3" providerId="LiveId" clId="{A0DD6EF0-DBB6-4A2C-A941-80C3C237BD1A}" dt="2023-05-29T00:21:51.404" v="6678" actId="1076"/>
          <ac:graphicFrameMkLst>
            <pc:docMk/>
            <pc:sldMk cId="2293060121" sldId="313"/>
            <ac:graphicFrameMk id="6" creationId="{602F7E84-D9B9-3102-603A-DE0A6574F04B}"/>
          </ac:graphicFrameMkLst>
        </pc:graphicFrameChg>
      </pc:sldChg>
      <pc:sldChg chg="addSp delSp modSp mod">
        <pc:chgData name="Maria Pagano" userId="60497cb8cb4b67d3" providerId="LiveId" clId="{A0DD6EF0-DBB6-4A2C-A941-80C3C237BD1A}" dt="2023-05-29T00:45:47.576" v="7329" actId="1076"/>
        <pc:sldMkLst>
          <pc:docMk/>
          <pc:sldMk cId="2134309016" sldId="314"/>
        </pc:sldMkLst>
        <pc:spChg chg="del mod">
          <ac:chgData name="Maria Pagano" userId="60497cb8cb4b67d3" providerId="LiveId" clId="{A0DD6EF0-DBB6-4A2C-A941-80C3C237BD1A}" dt="2023-05-29T00:36:07.272" v="6896" actId="21"/>
          <ac:spMkLst>
            <pc:docMk/>
            <pc:sldMk cId="2134309016" sldId="314"/>
            <ac:spMk id="2" creationId="{00000000-0000-0000-0000-000000000000}"/>
          </ac:spMkLst>
        </pc:spChg>
        <pc:spChg chg="mod">
          <ac:chgData name="Maria Pagano" userId="60497cb8cb4b67d3" providerId="LiveId" clId="{A0DD6EF0-DBB6-4A2C-A941-80C3C237BD1A}" dt="2023-05-29T00:32:44.814" v="6698" actId="1076"/>
          <ac:spMkLst>
            <pc:docMk/>
            <pc:sldMk cId="2134309016" sldId="314"/>
            <ac:spMk id="3" creationId="{92F59D4D-5B27-4141-AC47-8CDA02BEAAAB}"/>
          </ac:spMkLst>
        </pc:spChg>
        <pc:spChg chg="mod">
          <ac:chgData name="Maria Pagano" userId="60497cb8cb4b67d3" providerId="LiveId" clId="{A0DD6EF0-DBB6-4A2C-A941-80C3C237BD1A}" dt="2023-05-29T00:40:44.866" v="7323" actId="1076"/>
          <ac:spMkLst>
            <pc:docMk/>
            <pc:sldMk cId="2134309016" sldId="314"/>
            <ac:spMk id="4" creationId="{00000000-0000-0000-0000-000000000000}"/>
          </ac:spMkLst>
        </pc:spChg>
        <pc:spChg chg="mod">
          <ac:chgData name="Maria Pagano" userId="60497cb8cb4b67d3" providerId="LiveId" clId="{A0DD6EF0-DBB6-4A2C-A941-80C3C237BD1A}" dt="2023-05-29T00:40:53.374" v="7325" actId="1076"/>
          <ac:spMkLst>
            <pc:docMk/>
            <pc:sldMk cId="2134309016" sldId="314"/>
            <ac:spMk id="5" creationId="{00000000-0000-0000-0000-000000000000}"/>
          </ac:spMkLst>
        </pc:spChg>
        <pc:spChg chg="mod">
          <ac:chgData name="Maria Pagano" userId="60497cb8cb4b67d3" providerId="LiveId" clId="{A0DD6EF0-DBB6-4A2C-A941-80C3C237BD1A}" dt="2023-05-29T00:40:47.353" v="7324" actId="1076"/>
          <ac:spMkLst>
            <pc:docMk/>
            <pc:sldMk cId="2134309016" sldId="314"/>
            <ac:spMk id="6" creationId="{00000000-0000-0000-0000-000000000000}"/>
          </ac:spMkLst>
        </pc:spChg>
        <pc:spChg chg="add mod">
          <ac:chgData name="Maria Pagano" userId="60497cb8cb4b67d3" providerId="LiveId" clId="{A0DD6EF0-DBB6-4A2C-A941-80C3C237BD1A}" dt="2023-05-29T00:45:47.576" v="7329" actId="1076"/>
          <ac:spMkLst>
            <pc:docMk/>
            <pc:sldMk cId="2134309016" sldId="314"/>
            <ac:spMk id="9" creationId="{D01E1EFA-25E7-A47A-334A-1C0FBCB27D22}"/>
          </ac:spMkLst>
        </pc:spChg>
        <pc:spChg chg="add mod">
          <ac:chgData name="Maria Pagano" userId="60497cb8cb4b67d3" providerId="LiveId" clId="{A0DD6EF0-DBB6-4A2C-A941-80C3C237BD1A}" dt="2023-05-29T00:45:38.702" v="7327" actId="14100"/>
          <ac:spMkLst>
            <pc:docMk/>
            <pc:sldMk cId="2134309016" sldId="314"/>
            <ac:spMk id="10" creationId="{29C13985-0928-2BAD-6D71-B0FE69439CE3}"/>
          </ac:spMkLst>
        </pc:spChg>
        <pc:picChg chg="mod">
          <ac:chgData name="Maria Pagano" userId="60497cb8cb4b67d3" providerId="LiveId" clId="{A0DD6EF0-DBB6-4A2C-A941-80C3C237BD1A}" dt="2023-05-29T00:45:43.330" v="7328" actId="1076"/>
          <ac:picMkLst>
            <pc:docMk/>
            <pc:sldMk cId="2134309016" sldId="314"/>
            <ac:picMk id="1026" creationId="{00000000-0000-0000-0000-000000000000}"/>
          </ac:picMkLst>
        </pc:picChg>
      </pc:sldChg>
      <pc:sldChg chg="addSp delSp modSp mod">
        <pc:chgData name="Maria Pagano" userId="60497cb8cb4b67d3" providerId="LiveId" clId="{A0DD6EF0-DBB6-4A2C-A941-80C3C237BD1A}" dt="2023-05-29T01:24:56.485" v="8623" actId="1076"/>
        <pc:sldMkLst>
          <pc:docMk/>
          <pc:sldMk cId="152380053" sldId="315"/>
        </pc:sldMkLst>
        <pc:spChg chg="mod">
          <ac:chgData name="Maria Pagano" userId="60497cb8cb4b67d3" providerId="LiveId" clId="{A0DD6EF0-DBB6-4A2C-A941-80C3C237BD1A}" dt="2023-05-29T01:24:34.599" v="8619" actId="1076"/>
          <ac:spMkLst>
            <pc:docMk/>
            <pc:sldMk cId="152380053" sldId="315"/>
            <ac:spMk id="2" creationId="{00000000-0000-0000-0000-000000000000}"/>
          </ac:spMkLst>
        </pc:spChg>
        <pc:spChg chg="mod">
          <ac:chgData name="Maria Pagano" userId="60497cb8cb4b67d3" providerId="LiveId" clId="{A0DD6EF0-DBB6-4A2C-A941-80C3C237BD1A}" dt="2023-05-29T01:24:45.934" v="8621" actId="1076"/>
          <ac:spMkLst>
            <pc:docMk/>
            <pc:sldMk cId="152380053" sldId="315"/>
            <ac:spMk id="3" creationId="{00000000-0000-0000-0000-000000000000}"/>
          </ac:spMkLst>
        </pc:spChg>
        <pc:spChg chg="mod">
          <ac:chgData name="Maria Pagano" userId="60497cb8cb4b67d3" providerId="LiveId" clId="{A0DD6EF0-DBB6-4A2C-A941-80C3C237BD1A}" dt="2023-05-29T01:24:51.512" v="8622" actId="1076"/>
          <ac:spMkLst>
            <pc:docMk/>
            <pc:sldMk cId="152380053" sldId="315"/>
            <ac:spMk id="4" creationId="{00000000-0000-0000-0000-000000000000}"/>
          </ac:spMkLst>
        </pc:spChg>
        <pc:spChg chg="mod">
          <ac:chgData name="Maria Pagano" userId="60497cb8cb4b67d3" providerId="LiveId" clId="{A0DD6EF0-DBB6-4A2C-A941-80C3C237BD1A}" dt="2023-05-29T01:24:40.696" v="8620" actId="1076"/>
          <ac:spMkLst>
            <pc:docMk/>
            <pc:sldMk cId="152380053" sldId="315"/>
            <ac:spMk id="5" creationId="{00000000-0000-0000-0000-000000000000}"/>
          </ac:spMkLst>
        </pc:spChg>
        <pc:spChg chg="del mod">
          <ac:chgData name="Maria Pagano" userId="60497cb8cb4b67d3" providerId="LiveId" clId="{A0DD6EF0-DBB6-4A2C-A941-80C3C237BD1A}" dt="2023-05-29T01:20:51.936" v="8290" actId="21"/>
          <ac:spMkLst>
            <pc:docMk/>
            <pc:sldMk cId="152380053" sldId="315"/>
            <ac:spMk id="6" creationId="{00000000-0000-0000-0000-000000000000}"/>
          </ac:spMkLst>
        </pc:spChg>
        <pc:spChg chg="add mod">
          <ac:chgData name="Maria Pagano" userId="60497cb8cb4b67d3" providerId="LiveId" clId="{A0DD6EF0-DBB6-4A2C-A941-80C3C237BD1A}" dt="2023-05-29T01:24:56.485" v="8623" actId="1076"/>
          <ac:spMkLst>
            <pc:docMk/>
            <pc:sldMk cId="152380053" sldId="315"/>
            <ac:spMk id="8" creationId="{89451BD0-5AC5-32EA-7353-01FBA776737F}"/>
          </ac:spMkLst>
        </pc:spChg>
      </pc:sldChg>
      <pc:sldChg chg="addSp delSp modSp new mod">
        <pc:chgData name="Maria Pagano" userId="60497cb8cb4b67d3" providerId="LiveId" clId="{A0DD6EF0-DBB6-4A2C-A941-80C3C237BD1A}" dt="2023-05-28T18:04:14.406" v="2941" actId="21"/>
        <pc:sldMkLst>
          <pc:docMk/>
          <pc:sldMk cId="353129270" sldId="316"/>
        </pc:sldMkLst>
        <pc:spChg chg="add del mod">
          <ac:chgData name="Maria Pagano" userId="60497cb8cb4b67d3" providerId="LiveId" clId="{A0DD6EF0-DBB6-4A2C-A941-80C3C237BD1A}" dt="2023-05-28T17:10:25.786" v="1000" actId="21"/>
          <ac:spMkLst>
            <pc:docMk/>
            <pc:sldMk cId="353129270" sldId="316"/>
            <ac:spMk id="2" creationId="{299232BB-5E9E-087F-6F0F-8D1F10ECC219}"/>
          </ac:spMkLst>
        </pc:spChg>
        <pc:spChg chg="add del mod">
          <ac:chgData name="Maria Pagano" userId="60497cb8cb4b67d3" providerId="LiveId" clId="{A0DD6EF0-DBB6-4A2C-A941-80C3C237BD1A}" dt="2023-05-28T15:59:28.225" v="832" actId="21"/>
          <ac:spMkLst>
            <pc:docMk/>
            <pc:sldMk cId="353129270" sldId="316"/>
            <ac:spMk id="3" creationId="{A6FD58EE-B2EC-6C10-E763-6E4E80EA0DF8}"/>
          </ac:spMkLst>
        </pc:spChg>
        <pc:spChg chg="add del mod">
          <ac:chgData name="Maria Pagano" userId="60497cb8cb4b67d3" providerId="LiveId" clId="{A0DD6EF0-DBB6-4A2C-A941-80C3C237BD1A}" dt="2023-05-28T17:10:47.305" v="1003" actId="21"/>
          <ac:spMkLst>
            <pc:docMk/>
            <pc:sldMk cId="353129270" sldId="316"/>
            <ac:spMk id="4" creationId="{E765C904-E345-FD1F-83DF-6B35D716442C}"/>
          </ac:spMkLst>
        </pc:spChg>
        <pc:spChg chg="add del mod">
          <ac:chgData name="Maria Pagano" userId="60497cb8cb4b67d3" providerId="LiveId" clId="{A0DD6EF0-DBB6-4A2C-A941-80C3C237BD1A}" dt="2023-05-28T16:20:38.876" v="970" actId="21"/>
          <ac:spMkLst>
            <pc:docMk/>
            <pc:sldMk cId="353129270" sldId="316"/>
            <ac:spMk id="5" creationId="{F4F2B802-7A47-3525-B9A5-FC30A6DD0C09}"/>
          </ac:spMkLst>
        </pc:spChg>
        <pc:spChg chg="add del mod">
          <ac:chgData name="Maria Pagano" userId="60497cb8cb4b67d3" providerId="LiveId" clId="{A0DD6EF0-DBB6-4A2C-A941-80C3C237BD1A}" dt="2023-05-28T18:04:14.406" v="2941" actId="21"/>
          <ac:spMkLst>
            <pc:docMk/>
            <pc:sldMk cId="353129270" sldId="316"/>
            <ac:spMk id="6" creationId="{D4134417-7E95-AABD-EE9F-5D40A0A22C08}"/>
          </ac:spMkLst>
        </pc:spChg>
        <pc:spChg chg="add del mod">
          <ac:chgData name="Maria Pagano" userId="60497cb8cb4b67d3" providerId="LiveId" clId="{A0DD6EF0-DBB6-4A2C-A941-80C3C237BD1A}" dt="2023-05-28T17:17:59.242" v="1426" actId="21"/>
          <ac:spMkLst>
            <pc:docMk/>
            <pc:sldMk cId="353129270" sldId="316"/>
            <ac:spMk id="7" creationId="{C1DDEFA7-5BCF-87C3-2926-63CCB2B5ED9D}"/>
          </ac:spMkLst>
        </pc:spChg>
        <pc:spChg chg="add mod">
          <ac:chgData name="Maria Pagano" userId="60497cb8cb4b67d3" providerId="LiveId" clId="{A0DD6EF0-DBB6-4A2C-A941-80C3C237BD1A}" dt="2023-05-28T17:56:29.686" v="2591" actId="1076"/>
          <ac:spMkLst>
            <pc:docMk/>
            <pc:sldMk cId="353129270" sldId="316"/>
            <ac:spMk id="8" creationId="{463825BD-B7FF-1255-DADE-A048A3D0FC9D}"/>
          </ac:spMkLst>
        </pc:spChg>
        <pc:spChg chg="add mod">
          <ac:chgData name="Maria Pagano" userId="60497cb8cb4b67d3" providerId="LiveId" clId="{A0DD6EF0-DBB6-4A2C-A941-80C3C237BD1A}" dt="2023-05-28T17:56:34.390" v="2592" actId="1076"/>
          <ac:spMkLst>
            <pc:docMk/>
            <pc:sldMk cId="353129270" sldId="316"/>
            <ac:spMk id="9" creationId="{A69BFC86-20B9-34CE-1F88-D33FCE6B408D}"/>
          </ac:spMkLst>
        </pc:spChg>
        <pc:spChg chg="add mod">
          <ac:chgData name="Maria Pagano" userId="60497cb8cb4b67d3" providerId="LiveId" clId="{A0DD6EF0-DBB6-4A2C-A941-80C3C237BD1A}" dt="2023-05-28T17:58:56.387" v="2650" actId="1076"/>
          <ac:spMkLst>
            <pc:docMk/>
            <pc:sldMk cId="353129270" sldId="316"/>
            <ac:spMk id="12" creationId="{0C27ED35-AF99-50EC-5C29-73CE43363BAC}"/>
          </ac:spMkLst>
        </pc:spChg>
        <pc:spChg chg="add mod">
          <ac:chgData name="Maria Pagano" userId="60497cb8cb4b67d3" providerId="LiveId" clId="{A0DD6EF0-DBB6-4A2C-A941-80C3C237BD1A}" dt="2023-05-28T18:04:11.191" v="2940" actId="1076"/>
          <ac:spMkLst>
            <pc:docMk/>
            <pc:sldMk cId="353129270" sldId="316"/>
            <ac:spMk id="13" creationId="{C782AD70-5F48-391C-BBC8-D82A2BE79FC2}"/>
          </ac:spMkLst>
        </pc:spChg>
        <pc:picChg chg="add mod">
          <ac:chgData name="Maria Pagano" userId="60497cb8cb4b67d3" providerId="LiveId" clId="{A0DD6EF0-DBB6-4A2C-A941-80C3C237BD1A}" dt="2023-05-28T17:57:32.576" v="2604" actId="1076"/>
          <ac:picMkLst>
            <pc:docMk/>
            <pc:sldMk cId="353129270" sldId="316"/>
            <ac:picMk id="10" creationId="{8FFCAA0C-4AC8-6CF8-8135-27C6D64084BB}"/>
          </ac:picMkLst>
        </pc:picChg>
      </pc:sldChg>
      <pc:sldChg chg="addSp modSp new">
        <pc:chgData name="Maria Pagano" userId="60497cb8cb4b67d3" providerId="LiveId" clId="{A0DD6EF0-DBB6-4A2C-A941-80C3C237BD1A}" dt="2023-05-29T01:31:11.611" v="8657"/>
        <pc:sldMkLst>
          <pc:docMk/>
          <pc:sldMk cId="589924670" sldId="317"/>
        </pc:sldMkLst>
        <pc:graphicFrameChg chg="add mod">
          <ac:chgData name="Maria Pagano" userId="60497cb8cb4b67d3" providerId="LiveId" clId="{A0DD6EF0-DBB6-4A2C-A941-80C3C237BD1A}" dt="2023-05-29T01:31:11.611" v="8657"/>
          <ac:graphicFrameMkLst>
            <pc:docMk/>
            <pc:sldMk cId="589924670" sldId="317"/>
            <ac:graphicFrameMk id="2" creationId="{5446EDAB-254B-1402-20F7-C1480BFBEBBF}"/>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0DA6B8-FE6E-4D54-B2E7-867C4DD7ED8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879AD59-6346-4B06-B5A9-BD80FC275F51}">
      <dgm:prSet/>
      <dgm:spPr>
        <a:solidFill>
          <a:schemeClr val="accent1">
            <a:lumMod val="20000"/>
            <a:lumOff val="80000"/>
          </a:schemeClr>
        </a:solidFill>
        <a:ln>
          <a:solidFill>
            <a:schemeClr val="accent1">
              <a:lumMod val="50000"/>
            </a:schemeClr>
          </a:solidFill>
        </a:ln>
      </dgm:spPr>
      <dgm:t>
        <a:bodyPr/>
        <a:lstStyle/>
        <a:p>
          <a:r>
            <a:rPr lang="en-US" dirty="0">
              <a:solidFill>
                <a:schemeClr val="tx1"/>
              </a:solidFill>
            </a:rPr>
            <a:t>At around 10 months of age, the infant can understand more words </a:t>
          </a:r>
          <a:r>
            <a:rPr lang="en-US" b="1" dirty="0">
              <a:solidFill>
                <a:schemeClr val="tx1"/>
              </a:solidFill>
            </a:rPr>
            <a:t>(receptive language) </a:t>
          </a:r>
          <a:r>
            <a:rPr lang="en-US" b="0" dirty="0">
              <a:solidFill>
                <a:schemeClr val="tx1"/>
              </a:solidFill>
            </a:rPr>
            <a:t>than they can produce </a:t>
          </a:r>
          <a:r>
            <a:rPr lang="en-US" b="1" dirty="0">
              <a:solidFill>
                <a:schemeClr val="tx1"/>
              </a:solidFill>
            </a:rPr>
            <a:t>(expressive language).</a:t>
          </a:r>
          <a:r>
            <a:rPr lang="en-US" dirty="0">
              <a:solidFill>
                <a:schemeClr val="tx1"/>
              </a:solidFill>
            </a:rPr>
            <a:t> </a:t>
          </a:r>
        </a:p>
      </dgm:t>
    </dgm:pt>
    <dgm:pt modelId="{6F01B587-1E71-4C5C-92D7-5B8D9C319FCF}" type="parTrans" cxnId="{560D654C-2DD7-4D04-954E-66767FB4CABA}">
      <dgm:prSet/>
      <dgm:spPr/>
      <dgm:t>
        <a:bodyPr/>
        <a:lstStyle/>
        <a:p>
          <a:endParaRPr lang="en-US"/>
        </a:p>
      </dgm:t>
    </dgm:pt>
    <dgm:pt modelId="{3A3785F3-E2BE-4EBB-BFCC-83A502FF8419}" type="sibTrans" cxnId="{560D654C-2DD7-4D04-954E-66767FB4CABA}">
      <dgm:prSet/>
      <dgm:spPr/>
      <dgm:t>
        <a:bodyPr/>
        <a:lstStyle/>
        <a:p>
          <a:endParaRPr lang="en-US"/>
        </a:p>
      </dgm:t>
    </dgm:pt>
    <dgm:pt modelId="{CC335F30-82F3-4FDD-BA00-9C0A6BC49DE7}">
      <dgm:prSet/>
      <dgm:spPr>
        <a:solidFill>
          <a:schemeClr val="accent1">
            <a:lumMod val="20000"/>
            <a:lumOff val="80000"/>
          </a:schemeClr>
        </a:solidFill>
      </dgm:spPr>
      <dgm:t>
        <a:bodyPr/>
        <a:lstStyle/>
        <a:p>
          <a:r>
            <a:rPr lang="en-US" dirty="0">
              <a:solidFill>
                <a:schemeClr val="tx1"/>
              </a:solidFill>
            </a:rPr>
            <a:t>One of the first words that children understand is their own name, (usually by about 6 months), followed by commonly used words like “bottle,” “mama,” and “doggie” by 10 to 12 months (Mandel, </a:t>
          </a:r>
          <a:r>
            <a:rPr lang="en-US" dirty="0" err="1">
              <a:solidFill>
                <a:schemeClr val="tx1"/>
              </a:solidFill>
            </a:rPr>
            <a:t>Jusczyk</a:t>
          </a:r>
          <a:r>
            <a:rPr lang="en-US" dirty="0">
              <a:solidFill>
                <a:schemeClr val="tx1"/>
              </a:solidFill>
            </a:rPr>
            <a:t>, &amp; </a:t>
          </a:r>
          <a:r>
            <a:rPr lang="en-US" dirty="0" err="1">
              <a:solidFill>
                <a:schemeClr val="tx1"/>
              </a:solidFill>
            </a:rPr>
            <a:t>Pisoni</a:t>
          </a:r>
          <a:r>
            <a:rPr lang="en-US" dirty="0">
              <a:solidFill>
                <a:schemeClr val="tx1"/>
              </a:solidFill>
            </a:rPr>
            <a:t>, 1995). </a:t>
          </a:r>
        </a:p>
      </dgm:t>
    </dgm:pt>
    <dgm:pt modelId="{4A0D40D7-7F19-406B-B012-00538650C065}" type="parTrans" cxnId="{2A3BF733-E8B5-421D-B090-1FECCF1B4EAA}">
      <dgm:prSet/>
      <dgm:spPr/>
      <dgm:t>
        <a:bodyPr/>
        <a:lstStyle/>
        <a:p>
          <a:endParaRPr lang="en-US"/>
        </a:p>
      </dgm:t>
    </dgm:pt>
    <dgm:pt modelId="{CBA72534-A9EE-46C4-AB41-218D1A7A4778}" type="sibTrans" cxnId="{2A3BF733-E8B5-421D-B090-1FECCF1B4EAA}">
      <dgm:prSet/>
      <dgm:spPr/>
      <dgm:t>
        <a:bodyPr/>
        <a:lstStyle/>
        <a:p>
          <a:endParaRPr lang="en-US"/>
        </a:p>
      </dgm:t>
    </dgm:pt>
    <dgm:pt modelId="{8E414B65-757E-49E2-9A06-4338808849EF}">
      <dgm:prSet/>
      <dgm:spPr>
        <a:solidFill>
          <a:schemeClr val="accent1">
            <a:lumMod val="20000"/>
            <a:lumOff val="80000"/>
          </a:schemeClr>
        </a:solidFill>
        <a:ln>
          <a:solidFill>
            <a:schemeClr val="accent1">
              <a:lumMod val="50000"/>
            </a:schemeClr>
          </a:solidFill>
        </a:ln>
      </dgm:spPr>
      <dgm:t>
        <a:bodyPr/>
        <a:lstStyle/>
        <a:p>
          <a:r>
            <a:rPr lang="en-US" dirty="0">
              <a:solidFill>
                <a:schemeClr val="tx1"/>
              </a:solidFill>
            </a:rPr>
            <a:t>Infants shake their head “no” around 6–9 months, and they respond to verbal requests to do things like “wave bye-bye” or “blow a kiss” around 9–12 months. </a:t>
          </a:r>
        </a:p>
      </dgm:t>
    </dgm:pt>
    <dgm:pt modelId="{77F4C18C-CC9D-429C-8FFF-ECDA6DBD5434}" type="parTrans" cxnId="{09CCECAD-A3E0-448C-87D1-C2E28770B2E1}">
      <dgm:prSet/>
      <dgm:spPr/>
      <dgm:t>
        <a:bodyPr/>
        <a:lstStyle/>
        <a:p>
          <a:endParaRPr lang="en-US"/>
        </a:p>
      </dgm:t>
    </dgm:pt>
    <dgm:pt modelId="{5F8FE35F-A246-4E6A-A676-E5BB087D4010}" type="sibTrans" cxnId="{09CCECAD-A3E0-448C-87D1-C2E28770B2E1}">
      <dgm:prSet/>
      <dgm:spPr/>
      <dgm:t>
        <a:bodyPr/>
        <a:lstStyle/>
        <a:p>
          <a:endParaRPr lang="en-US"/>
        </a:p>
      </dgm:t>
    </dgm:pt>
    <dgm:pt modelId="{DBB9E496-6DCF-4BEA-A8C5-14AB1254ED6F}">
      <dgm:prSet/>
      <dgm:spPr>
        <a:solidFill>
          <a:schemeClr val="accent1">
            <a:lumMod val="20000"/>
            <a:lumOff val="80000"/>
          </a:schemeClr>
        </a:solidFill>
        <a:ln>
          <a:solidFill>
            <a:schemeClr val="accent1">
              <a:lumMod val="50000"/>
            </a:schemeClr>
          </a:solidFill>
        </a:ln>
      </dgm:spPr>
      <dgm:t>
        <a:bodyPr/>
        <a:lstStyle/>
        <a:p>
          <a:r>
            <a:rPr lang="en-US" dirty="0">
              <a:solidFill>
                <a:schemeClr val="tx1"/>
              </a:solidFill>
            </a:rPr>
            <a:t>Children use the cues that parents provide, to help them learn language. Children learn that people are usually referring to things that they are looking at when they are speaking (Baldwin, 1993), and that that the speaker’s emotional expressions are related to the content of their speech. </a:t>
          </a:r>
        </a:p>
      </dgm:t>
    </dgm:pt>
    <dgm:pt modelId="{2424B522-F053-476C-A172-7841729B4108}" type="parTrans" cxnId="{A0D37A3C-5D04-4494-B660-C1A416783752}">
      <dgm:prSet/>
      <dgm:spPr/>
      <dgm:t>
        <a:bodyPr/>
        <a:lstStyle/>
        <a:p>
          <a:endParaRPr lang="en-US"/>
        </a:p>
      </dgm:t>
    </dgm:pt>
    <dgm:pt modelId="{FEA73155-0DFC-4927-B94F-C83E492C9870}" type="sibTrans" cxnId="{A0D37A3C-5D04-4494-B660-C1A416783752}">
      <dgm:prSet/>
      <dgm:spPr/>
      <dgm:t>
        <a:bodyPr/>
        <a:lstStyle/>
        <a:p>
          <a:endParaRPr lang="en-US"/>
        </a:p>
      </dgm:t>
    </dgm:pt>
    <dgm:pt modelId="{22C7C0E4-F4B7-4BD3-85F1-CBE4DEC44C43}">
      <dgm:prSet/>
      <dgm:spPr>
        <a:solidFill>
          <a:schemeClr val="accent1">
            <a:lumMod val="20000"/>
            <a:lumOff val="80000"/>
          </a:schemeClr>
        </a:solidFill>
        <a:ln>
          <a:solidFill>
            <a:schemeClr val="accent1">
              <a:lumMod val="50000"/>
            </a:schemeClr>
          </a:solidFill>
        </a:ln>
      </dgm:spPr>
      <dgm:t>
        <a:bodyPr/>
        <a:lstStyle/>
        <a:p>
          <a:r>
            <a:rPr lang="en-US" dirty="0">
              <a:solidFill>
                <a:schemeClr val="tx1"/>
              </a:solidFill>
            </a:rPr>
            <a:t>Children begin using their first words at about 12 or 13 months of age and may use partial words to convey thoughts at even younger ages. </a:t>
          </a:r>
          <a:r>
            <a:rPr lang="en-US" i="1" dirty="0">
              <a:solidFill>
                <a:schemeClr val="tx1"/>
              </a:solidFill>
            </a:rPr>
            <a:t>These one-word expressions are referred to as </a:t>
          </a:r>
          <a:r>
            <a:rPr lang="en-US" b="1" dirty="0">
              <a:solidFill>
                <a:schemeClr val="tx1"/>
              </a:solidFill>
            </a:rPr>
            <a:t>holophrastic speech. </a:t>
          </a:r>
          <a:r>
            <a:rPr lang="en-US" dirty="0">
              <a:solidFill>
                <a:schemeClr val="tx1"/>
              </a:solidFill>
            </a:rPr>
            <a:t>For example, the child may say “</a:t>
          </a:r>
          <a:r>
            <a:rPr lang="en-US" dirty="0" err="1">
              <a:solidFill>
                <a:schemeClr val="tx1"/>
              </a:solidFill>
            </a:rPr>
            <a:t>ju</a:t>
          </a:r>
          <a:r>
            <a:rPr lang="en-US" dirty="0">
              <a:solidFill>
                <a:schemeClr val="tx1"/>
              </a:solidFill>
            </a:rPr>
            <a:t>” or “juice” to express that the child wants juice.</a:t>
          </a:r>
        </a:p>
      </dgm:t>
    </dgm:pt>
    <dgm:pt modelId="{10616CAE-E49D-488E-98D1-7862F2BC2729}" type="parTrans" cxnId="{34368626-3682-4CFC-82E3-57AC56F77738}">
      <dgm:prSet/>
      <dgm:spPr/>
      <dgm:t>
        <a:bodyPr/>
        <a:lstStyle/>
        <a:p>
          <a:endParaRPr lang="en-US"/>
        </a:p>
      </dgm:t>
    </dgm:pt>
    <dgm:pt modelId="{C2A9D71E-42FB-4FAD-9E1F-0E034A03BC0D}" type="sibTrans" cxnId="{34368626-3682-4CFC-82E3-57AC56F77738}">
      <dgm:prSet/>
      <dgm:spPr/>
      <dgm:t>
        <a:bodyPr/>
        <a:lstStyle/>
        <a:p>
          <a:endParaRPr lang="en-US"/>
        </a:p>
      </dgm:t>
    </dgm:pt>
    <dgm:pt modelId="{1CAA4B4E-4A19-440E-B5BA-B74D7EF59AFD}" type="pres">
      <dgm:prSet presAssocID="{BB0DA6B8-FE6E-4D54-B2E7-867C4DD7ED8D}" presName="linear" presStyleCnt="0">
        <dgm:presLayoutVars>
          <dgm:animLvl val="lvl"/>
          <dgm:resizeHandles val="exact"/>
        </dgm:presLayoutVars>
      </dgm:prSet>
      <dgm:spPr/>
    </dgm:pt>
    <dgm:pt modelId="{1BB3F018-8D62-415B-9214-2514BF19CFCD}" type="pres">
      <dgm:prSet presAssocID="{D879AD59-6346-4B06-B5A9-BD80FC275F51}" presName="parentText" presStyleLbl="node1" presStyleIdx="0" presStyleCnt="5">
        <dgm:presLayoutVars>
          <dgm:chMax val="0"/>
          <dgm:bulletEnabled val="1"/>
        </dgm:presLayoutVars>
      </dgm:prSet>
      <dgm:spPr/>
    </dgm:pt>
    <dgm:pt modelId="{9102C395-B947-4C41-A032-E144DAEA9C2D}" type="pres">
      <dgm:prSet presAssocID="{3A3785F3-E2BE-4EBB-BFCC-83A502FF8419}" presName="spacer" presStyleCnt="0"/>
      <dgm:spPr/>
    </dgm:pt>
    <dgm:pt modelId="{EC57917D-9A78-47A6-8C07-699C006BF4A5}" type="pres">
      <dgm:prSet presAssocID="{CC335F30-82F3-4FDD-BA00-9C0A6BC49DE7}" presName="parentText" presStyleLbl="node1" presStyleIdx="1" presStyleCnt="5">
        <dgm:presLayoutVars>
          <dgm:chMax val="0"/>
          <dgm:bulletEnabled val="1"/>
        </dgm:presLayoutVars>
      </dgm:prSet>
      <dgm:spPr/>
    </dgm:pt>
    <dgm:pt modelId="{3FAAA446-D131-4049-8D75-9E192EDBDBB2}" type="pres">
      <dgm:prSet presAssocID="{CBA72534-A9EE-46C4-AB41-218D1A7A4778}" presName="spacer" presStyleCnt="0"/>
      <dgm:spPr/>
    </dgm:pt>
    <dgm:pt modelId="{C06993A3-440A-438C-BCD5-59FA85F0F312}" type="pres">
      <dgm:prSet presAssocID="{8E414B65-757E-49E2-9A06-4338808849EF}" presName="parentText" presStyleLbl="node1" presStyleIdx="2" presStyleCnt="5" custScaleX="100000" custLinFactNeighborX="278" custLinFactNeighborY="2">
        <dgm:presLayoutVars>
          <dgm:chMax val="0"/>
          <dgm:bulletEnabled val="1"/>
        </dgm:presLayoutVars>
      </dgm:prSet>
      <dgm:spPr/>
    </dgm:pt>
    <dgm:pt modelId="{BA94B8CF-51FD-46E2-A722-56D8DD52F3D8}" type="pres">
      <dgm:prSet presAssocID="{5F8FE35F-A246-4E6A-A676-E5BB087D4010}" presName="spacer" presStyleCnt="0"/>
      <dgm:spPr/>
    </dgm:pt>
    <dgm:pt modelId="{EEB0E90C-4332-47B5-80D9-FE1090F45016}" type="pres">
      <dgm:prSet presAssocID="{DBB9E496-6DCF-4BEA-A8C5-14AB1254ED6F}" presName="parentText" presStyleLbl="node1" presStyleIdx="3" presStyleCnt="5">
        <dgm:presLayoutVars>
          <dgm:chMax val="0"/>
          <dgm:bulletEnabled val="1"/>
        </dgm:presLayoutVars>
      </dgm:prSet>
      <dgm:spPr/>
    </dgm:pt>
    <dgm:pt modelId="{3EED71E1-C441-4521-A2F1-DECC145E998D}" type="pres">
      <dgm:prSet presAssocID="{FEA73155-0DFC-4927-B94F-C83E492C9870}" presName="spacer" presStyleCnt="0"/>
      <dgm:spPr/>
    </dgm:pt>
    <dgm:pt modelId="{E3507575-844F-4AE3-A29F-9E3D543B4682}" type="pres">
      <dgm:prSet presAssocID="{22C7C0E4-F4B7-4BD3-85F1-CBE4DEC44C43}" presName="parentText" presStyleLbl="node1" presStyleIdx="4" presStyleCnt="5">
        <dgm:presLayoutVars>
          <dgm:chMax val="0"/>
          <dgm:bulletEnabled val="1"/>
        </dgm:presLayoutVars>
      </dgm:prSet>
      <dgm:spPr/>
    </dgm:pt>
  </dgm:ptLst>
  <dgm:cxnLst>
    <dgm:cxn modelId="{8534681C-D2B3-4D2B-BDE7-3DD4D5883A80}" type="presOf" srcId="{CC335F30-82F3-4FDD-BA00-9C0A6BC49DE7}" destId="{EC57917D-9A78-47A6-8C07-699C006BF4A5}" srcOrd="0" destOrd="0" presId="urn:microsoft.com/office/officeart/2005/8/layout/vList2"/>
    <dgm:cxn modelId="{34368626-3682-4CFC-82E3-57AC56F77738}" srcId="{BB0DA6B8-FE6E-4D54-B2E7-867C4DD7ED8D}" destId="{22C7C0E4-F4B7-4BD3-85F1-CBE4DEC44C43}" srcOrd="4" destOrd="0" parTransId="{10616CAE-E49D-488E-98D1-7862F2BC2729}" sibTransId="{C2A9D71E-42FB-4FAD-9E1F-0E034A03BC0D}"/>
    <dgm:cxn modelId="{2A3BF733-E8B5-421D-B090-1FECCF1B4EAA}" srcId="{BB0DA6B8-FE6E-4D54-B2E7-867C4DD7ED8D}" destId="{CC335F30-82F3-4FDD-BA00-9C0A6BC49DE7}" srcOrd="1" destOrd="0" parTransId="{4A0D40D7-7F19-406B-B012-00538650C065}" sibTransId="{CBA72534-A9EE-46C4-AB41-218D1A7A4778}"/>
    <dgm:cxn modelId="{A0D37A3C-5D04-4494-B660-C1A416783752}" srcId="{BB0DA6B8-FE6E-4D54-B2E7-867C4DD7ED8D}" destId="{DBB9E496-6DCF-4BEA-A8C5-14AB1254ED6F}" srcOrd="3" destOrd="0" parTransId="{2424B522-F053-476C-A172-7841729B4108}" sibTransId="{FEA73155-0DFC-4927-B94F-C83E492C9870}"/>
    <dgm:cxn modelId="{08786147-03FD-4F16-B1CB-85B107D522A2}" type="presOf" srcId="{BB0DA6B8-FE6E-4D54-B2E7-867C4DD7ED8D}" destId="{1CAA4B4E-4A19-440E-B5BA-B74D7EF59AFD}" srcOrd="0" destOrd="0" presId="urn:microsoft.com/office/officeart/2005/8/layout/vList2"/>
    <dgm:cxn modelId="{560D654C-2DD7-4D04-954E-66767FB4CABA}" srcId="{BB0DA6B8-FE6E-4D54-B2E7-867C4DD7ED8D}" destId="{D879AD59-6346-4B06-B5A9-BD80FC275F51}" srcOrd="0" destOrd="0" parTransId="{6F01B587-1E71-4C5C-92D7-5B8D9C319FCF}" sibTransId="{3A3785F3-E2BE-4EBB-BFCC-83A502FF8419}"/>
    <dgm:cxn modelId="{A617A57D-CE57-44D4-83DF-869F4255FEB3}" type="presOf" srcId="{D879AD59-6346-4B06-B5A9-BD80FC275F51}" destId="{1BB3F018-8D62-415B-9214-2514BF19CFCD}" srcOrd="0" destOrd="0" presId="urn:microsoft.com/office/officeart/2005/8/layout/vList2"/>
    <dgm:cxn modelId="{71D60190-B559-46CB-B14E-E1247995E05F}" type="presOf" srcId="{22C7C0E4-F4B7-4BD3-85F1-CBE4DEC44C43}" destId="{E3507575-844F-4AE3-A29F-9E3D543B4682}" srcOrd="0" destOrd="0" presId="urn:microsoft.com/office/officeart/2005/8/layout/vList2"/>
    <dgm:cxn modelId="{09CCECAD-A3E0-448C-87D1-C2E28770B2E1}" srcId="{BB0DA6B8-FE6E-4D54-B2E7-867C4DD7ED8D}" destId="{8E414B65-757E-49E2-9A06-4338808849EF}" srcOrd="2" destOrd="0" parTransId="{77F4C18C-CC9D-429C-8FFF-ECDA6DBD5434}" sibTransId="{5F8FE35F-A246-4E6A-A676-E5BB087D4010}"/>
    <dgm:cxn modelId="{390605F8-23A9-4F3F-8592-12E2E72DD481}" type="presOf" srcId="{8E414B65-757E-49E2-9A06-4338808849EF}" destId="{C06993A3-440A-438C-BCD5-59FA85F0F312}" srcOrd="0" destOrd="0" presId="urn:microsoft.com/office/officeart/2005/8/layout/vList2"/>
    <dgm:cxn modelId="{DF6B6DFE-7916-4203-A851-AE6C64AE39E3}" type="presOf" srcId="{DBB9E496-6DCF-4BEA-A8C5-14AB1254ED6F}" destId="{EEB0E90C-4332-47B5-80D9-FE1090F45016}" srcOrd="0" destOrd="0" presId="urn:microsoft.com/office/officeart/2005/8/layout/vList2"/>
    <dgm:cxn modelId="{141059B3-F374-47C9-9805-2B92B7A05BF7}" type="presParOf" srcId="{1CAA4B4E-4A19-440E-B5BA-B74D7EF59AFD}" destId="{1BB3F018-8D62-415B-9214-2514BF19CFCD}" srcOrd="0" destOrd="0" presId="urn:microsoft.com/office/officeart/2005/8/layout/vList2"/>
    <dgm:cxn modelId="{9E9096CD-EC88-483F-8BB8-D2858906A4F5}" type="presParOf" srcId="{1CAA4B4E-4A19-440E-B5BA-B74D7EF59AFD}" destId="{9102C395-B947-4C41-A032-E144DAEA9C2D}" srcOrd="1" destOrd="0" presId="urn:microsoft.com/office/officeart/2005/8/layout/vList2"/>
    <dgm:cxn modelId="{B7F82155-5B77-4B92-839E-2A4AC04B6E93}" type="presParOf" srcId="{1CAA4B4E-4A19-440E-B5BA-B74D7EF59AFD}" destId="{EC57917D-9A78-47A6-8C07-699C006BF4A5}" srcOrd="2" destOrd="0" presId="urn:microsoft.com/office/officeart/2005/8/layout/vList2"/>
    <dgm:cxn modelId="{CCA285EB-B475-411C-887F-A6558A0720B3}" type="presParOf" srcId="{1CAA4B4E-4A19-440E-B5BA-B74D7EF59AFD}" destId="{3FAAA446-D131-4049-8D75-9E192EDBDBB2}" srcOrd="3" destOrd="0" presId="urn:microsoft.com/office/officeart/2005/8/layout/vList2"/>
    <dgm:cxn modelId="{DD437392-D8A8-404A-ADCA-7823D0FEBF3F}" type="presParOf" srcId="{1CAA4B4E-4A19-440E-B5BA-B74D7EF59AFD}" destId="{C06993A3-440A-438C-BCD5-59FA85F0F312}" srcOrd="4" destOrd="0" presId="urn:microsoft.com/office/officeart/2005/8/layout/vList2"/>
    <dgm:cxn modelId="{93B1F969-CE88-4C34-AD13-267A8D7E3167}" type="presParOf" srcId="{1CAA4B4E-4A19-440E-B5BA-B74D7EF59AFD}" destId="{BA94B8CF-51FD-46E2-A722-56D8DD52F3D8}" srcOrd="5" destOrd="0" presId="urn:microsoft.com/office/officeart/2005/8/layout/vList2"/>
    <dgm:cxn modelId="{969294CE-E9DF-4822-906E-EB04479A4629}" type="presParOf" srcId="{1CAA4B4E-4A19-440E-B5BA-B74D7EF59AFD}" destId="{EEB0E90C-4332-47B5-80D9-FE1090F45016}" srcOrd="6" destOrd="0" presId="urn:microsoft.com/office/officeart/2005/8/layout/vList2"/>
    <dgm:cxn modelId="{493F7192-76F8-4CC3-94D5-43202629C2AB}" type="presParOf" srcId="{1CAA4B4E-4A19-440E-B5BA-B74D7EF59AFD}" destId="{3EED71E1-C441-4521-A2F1-DECC145E998D}" srcOrd="7" destOrd="0" presId="urn:microsoft.com/office/officeart/2005/8/layout/vList2"/>
    <dgm:cxn modelId="{752AFCA2-7A1D-474B-BA93-C2FA0C47BDDE}" type="presParOf" srcId="{1CAA4B4E-4A19-440E-B5BA-B74D7EF59AFD}" destId="{E3507575-844F-4AE3-A29F-9E3D543B4682}" srcOrd="8"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D03879-B292-41B2-AB92-DF124E1A7458}"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6ACB04F2-10AA-4AFA-99AF-CCE479B84F77}">
      <dgm:prSet custT="1"/>
      <dgm:spPr>
        <a:solidFill>
          <a:schemeClr val="accent2">
            <a:lumMod val="20000"/>
            <a:lumOff val="80000"/>
          </a:schemeClr>
        </a:solidFill>
      </dgm:spPr>
      <dgm:t>
        <a:bodyPr/>
        <a:lstStyle/>
        <a:p>
          <a:pPr algn="ctr"/>
          <a:r>
            <a:rPr lang="en-US" sz="1800" b="1" u="sng" dirty="0">
              <a:solidFill>
                <a:schemeClr val="tx1"/>
              </a:solidFill>
            </a:rPr>
            <a:t>Language errors</a:t>
          </a:r>
        </a:p>
        <a:p>
          <a:pPr algn="l"/>
          <a:r>
            <a:rPr lang="en-US" sz="1800" dirty="0">
              <a:solidFill>
                <a:schemeClr val="tx1"/>
              </a:solidFill>
            </a:rPr>
            <a:t>The early utterances of children contain many errors, for example, confusing /b/ and /d/, or /c/ and /z/. The words are often simplified because they are not yet able to make the more complex sounds of the real language Children may say “</a:t>
          </a:r>
          <a:r>
            <a:rPr lang="en-US" sz="1800" dirty="0" err="1">
              <a:solidFill>
                <a:schemeClr val="tx1"/>
              </a:solidFill>
            </a:rPr>
            <a:t>keekee</a:t>
          </a:r>
          <a:r>
            <a:rPr lang="en-US" sz="1800" dirty="0">
              <a:solidFill>
                <a:schemeClr val="tx1"/>
              </a:solidFill>
            </a:rPr>
            <a:t>” for kitty, “nana” for banana, and “</a:t>
          </a:r>
          <a:r>
            <a:rPr lang="en-US" sz="1800" dirty="0" err="1">
              <a:solidFill>
                <a:schemeClr val="tx1"/>
              </a:solidFill>
            </a:rPr>
            <a:t>vesketti</a:t>
          </a:r>
          <a:r>
            <a:rPr lang="en-US" sz="1800" dirty="0">
              <a:solidFill>
                <a:schemeClr val="tx1"/>
              </a:solidFill>
            </a:rPr>
            <a:t>” for spaghetti because it is easier. </a:t>
          </a:r>
        </a:p>
        <a:p>
          <a:pPr algn="l"/>
          <a:r>
            <a:rPr lang="en-US" sz="1800" b="1" u="sng" dirty="0">
              <a:solidFill>
                <a:schemeClr val="tx1"/>
              </a:solidFill>
            </a:rPr>
            <a:t>Underextension</a:t>
          </a:r>
          <a:r>
            <a:rPr lang="en-US" sz="1800" b="1" dirty="0">
              <a:solidFill>
                <a:schemeClr val="tx1"/>
              </a:solidFill>
            </a:rPr>
            <a:t>: </a:t>
          </a:r>
          <a:r>
            <a:rPr lang="en-US" sz="1800" dirty="0">
              <a:solidFill>
                <a:schemeClr val="tx1"/>
              </a:solidFill>
            </a:rPr>
            <a:t>When</a:t>
          </a:r>
          <a:r>
            <a:rPr lang="en-US" sz="1800" b="1" dirty="0">
              <a:solidFill>
                <a:schemeClr val="tx1"/>
              </a:solidFill>
            </a:rPr>
            <a:t> </a:t>
          </a:r>
          <a:r>
            <a:rPr lang="en-US" sz="1800" dirty="0">
              <a:solidFill>
                <a:schemeClr val="tx1"/>
              </a:solidFill>
            </a:rPr>
            <a:t>a child who learns that a word stands for an object may initially think that the </a:t>
          </a:r>
          <a:r>
            <a:rPr lang="en-US" sz="1800" i="1" dirty="0">
              <a:solidFill>
                <a:schemeClr val="tx1"/>
              </a:solidFill>
            </a:rPr>
            <a:t>word can be used for </a:t>
          </a:r>
          <a:r>
            <a:rPr lang="en-US" sz="1800" i="1" u="sng" dirty="0">
              <a:solidFill>
                <a:schemeClr val="tx1"/>
              </a:solidFill>
            </a:rPr>
            <a:t>only</a:t>
          </a:r>
          <a:r>
            <a:rPr lang="en-US" sz="1800" i="1" dirty="0">
              <a:solidFill>
                <a:schemeClr val="tx1"/>
              </a:solidFill>
            </a:rPr>
            <a:t> that particular object. F</a:t>
          </a:r>
          <a:r>
            <a:rPr lang="en-US" sz="1800" dirty="0">
              <a:solidFill>
                <a:schemeClr val="tx1"/>
              </a:solidFill>
            </a:rPr>
            <a:t>or example, only the family’s Irish Setter is a “doggie.”</a:t>
          </a:r>
        </a:p>
        <a:p>
          <a:pPr algn="l"/>
          <a:r>
            <a:rPr lang="en-US" sz="1800" b="1" u="sng" dirty="0">
              <a:solidFill>
                <a:schemeClr val="tx1"/>
              </a:solidFill>
            </a:rPr>
            <a:t>Overextension</a:t>
          </a:r>
          <a:r>
            <a:rPr lang="en-US" sz="1800" b="1" dirty="0">
              <a:solidFill>
                <a:schemeClr val="tx1"/>
              </a:solidFill>
            </a:rPr>
            <a:t>: </a:t>
          </a:r>
          <a:r>
            <a:rPr lang="en-US" sz="1800" dirty="0">
              <a:solidFill>
                <a:schemeClr val="tx1"/>
              </a:solidFill>
            </a:rPr>
            <a:t>When a child may think that </a:t>
          </a:r>
          <a:r>
            <a:rPr lang="en-US" sz="1800" i="1" dirty="0">
              <a:solidFill>
                <a:schemeClr val="tx1"/>
              </a:solidFill>
            </a:rPr>
            <a:t>a label applies to </a:t>
          </a:r>
          <a:r>
            <a:rPr lang="en-US" sz="1800" i="1" u="sng" dirty="0">
              <a:solidFill>
                <a:schemeClr val="tx1"/>
              </a:solidFill>
            </a:rPr>
            <a:t>all</a:t>
          </a:r>
          <a:r>
            <a:rPr lang="en-US" sz="1800" i="1" dirty="0">
              <a:solidFill>
                <a:schemeClr val="tx1"/>
              </a:solidFill>
            </a:rPr>
            <a:t> objects that are similar to the original object. </a:t>
          </a:r>
          <a:r>
            <a:rPr lang="en-US" sz="1800" dirty="0">
              <a:solidFill>
                <a:schemeClr val="tx1"/>
              </a:solidFill>
            </a:rPr>
            <a:t>For example, all animals become “doggies.”</a:t>
          </a:r>
        </a:p>
      </dgm:t>
    </dgm:pt>
    <dgm:pt modelId="{AC5EC26F-CBD6-4D65-B4CF-789E3C92BD1B}" type="parTrans" cxnId="{B788E696-6444-400B-9B20-6F9C1EB3209B}">
      <dgm:prSet/>
      <dgm:spPr/>
      <dgm:t>
        <a:bodyPr/>
        <a:lstStyle/>
        <a:p>
          <a:endParaRPr lang="en-US"/>
        </a:p>
      </dgm:t>
    </dgm:pt>
    <dgm:pt modelId="{C97D7C8A-F634-4CBC-9AF1-5FB358C5EFD9}" type="sibTrans" cxnId="{B788E696-6444-400B-9B20-6F9C1EB3209B}">
      <dgm:prSet/>
      <dgm:spPr/>
      <dgm:t>
        <a:bodyPr/>
        <a:lstStyle/>
        <a:p>
          <a:endParaRPr lang="en-US"/>
        </a:p>
      </dgm:t>
    </dgm:pt>
    <dgm:pt modelId="{5F2D4395-2C9F-433B-A75D-93211DC525F3}">
      <dgm:prSet custT="1"/>
      <dgm:spPr>
        <a:solidFill>
          <a:schemeClr val="accent6">
            <a:lumMod val="20000"/>
            <a:lumOff val="80000"/>
          </a:schemeClr>
        </a:solidFill>
      </dgm:spPr>
      <dgm:t>
        <a:bodyPr/>
        <a:lstStyle/>
        <a:p>
          <a:pPr algn="ctr"/>
          <a:r>
            <a:rPr lang="en-US" sz="1800" b="1" u="sng" dirty="0">
              <a:solidFill>
                <a:schemeClr val="tx1"/>
              </a:solidFill>
            </a:rPr>
            <a:t>Two-word sentences and telegraphic (text message) speech</a:t>
          </a:r>
        </a:p>
        <a:p>
          <a:pPr algn="l"/>
          <a:r>
            <a:rPr lang="en-US" sz="1800" dirty="0">
              <a:solidFill>
                <a:schemeClr val="tx1"/>
              </a:solidFill>
            </a:rPr>
            <a:t>By toddlerhood, children have a vocabulary of about 50-200 words and begin putting those words together such as “baby bye-bye” or “doggie pretty.” </a:t>
          </a:r>
          <a:r>
            <a:rPr lang="en-US" sz="1800" b="1" dirty="0">
              <a:solidFill>
                <a:schemeClr val="tx1"/>
              </a:solidFill>
            </a:rPr>
            <a:t>Telegraphic speech/text message speech </a:t>
          </a:r>
          <a:r>
            <a:rPr lang="en-US" sz="1800" i="1" dirty="0">
              <a:solidFill>
                <a:schemeClr val="tx1"/>
              </a:solidFill>
            </a:rPr>
            <a:t>occurs when unnecessary words are not used</a:t>
          </a:r>
          <a:r>
            <a:rPr lang="en-US" sz="1800" dirty="0">
              <a:solidFill>
                <a:schemeClr val="tx1"/>
              </a:solidFill>
            </a:rPr>
            <a:t>. “Give baby ball” is used rather than “Give the baby the ball.” </a:t>
          </a:r>
        </a:p>
      </dgm:t>
    </dgm:pt>
    <dgm:pt modelId="{491C8C78-87AD-4D9E-A93E-535CB4203ADB}" type="parTrans" cxnId="{2B836FC4-EF83-4EBB-AE57-B490E6E57B5C}">
      <dgm:prSet/>
      <dgm:spPr/>
      <dgm:t>
        <a:bodyPr/>
        <a:lstStyle/>
        <a:p>
          <a:endParaRPr lang="en-US"/>
        </a:p>
      </dgm:t>
    </dgm:pt>
    <dgm:pt modelId="{1976D389-D5D2-4F22-821D-8DAFEF2BD5E3}" type="sibTrans" cxnId="{2B836FC4-EF83-4EBB-AE57-B490E6E57B5C}">
      <dgm:prSet/>
      <dgm:spPr/>
      <dgm:t>
        <a:bodyPr/>
        <a:lstStyle/>
        <a:p>
          <a:endParaRPr lang="en-US"/>
        </a:p>
      </dgm:t>
    </dgm:pt>
    <dgm:pt modelId="{DCAE6018-B2D5-4136-B28B-C3544C59BF29}">
      <dgm:prSet custT="1"/>
      <dgm:spPr>
        <a:solidFill>
          <a:schemeClr val="accent3">
            <a:lumMod val="20000"/>
            <a:lumOff val="80000"/>
          </a:schemeClr>
        </a:solidFill>
      </dgm:spPr>
      <dgm:t>
        <a:bodyPr/>
        <a:lstStyle/>
        <a:p>
          <a:pPr algn="ctr"/>
          <a:r>
            <a:rPr lang="en-US" sz="1800" b="1" u="sng" dirty="0">
              <a:solidFill>
                <a:schemeClr val="tx1"/>
              </a:solidFill>
            </a:rPr>
            <a:t>First words and cultural influences</a:t>
          </a:r>
        </a:p>
        <a:p>
          <a:pPr algn="l"/>
          <a:r>
            <a:rPr lang="en-US" sz="1800" dirty="0">
              <a:solidFill>
                <a:schemeClr val="tx1"/>
              </a:solidFill>
            </a:rPr>
            <a:t>If the child is using English, first words tend to be nouns. The child labels objects such as cup, ball, or other items that they regularly interact with. In a verb-friendly language, however, children may learn more verbs. </a:t>
          </a:r>
          <a:endParaRPr lang="en-US" sz="1600" dirty="0">
            <a:solidFill>
              <a:schemeClr val="tx1"/>
            </a:solidFill>
          </a:endParaRPr>
        </a:p>
        <a:p>
          <a:pPr algn="ctr"/>
          <a:endParaRPr lang="en-US" sz="1000" dirty="0"/>
        </a:p>
      </dgm:t>
    </dgm:pt>
    <dgm:pt modelId="{83F8A0ED-539F-446F-BCF3-15EA6F4A6EFE}" type="sibTrans" cxnId="{EDFFC2BD-DA42-4527-A773-2E38C7950336}">
      <dgm:prSet/>
      <dgm:spPr/>
      <dgm:t>
        <a:bodyPr/>
        <a:lstStyle/>
        <a:p>
          <a:endParaRPr lang="en-US"/>
        </a:p>
      </dgm:t>
    </dgm:pt>
    <dgm:pt modelId="{53BB1E31-C56B-40BD-AFE4-9B05E83A131D}" type="parTrans" cxnId="{EDFFC2BD-DA42-4527-A773-2E38C7950336}">
      <dgm:prSet/>
      <dgm:spPr/>
      <dgm:t>
        <a:bodyPr/>
        <a:lstStyle/>
        <a:p>
          <a:endParaRPr lang="en-US"/>
        </a:p>
      </dgm:t>
    </dgm:pt>
    <dgm:pt modelId="{E0C1939D-8034-45B4-8129-847F7C18B8C3}" type="pres">
      <dgm:prSet presAssocID="{2ED03879-B292-41B2-AB92-DF124E1A7458}" presName="diagram" presStyleCnt="0">
        <dgm:presLayoutVars>
          <dgm:dir/>
          <dgm:resizeHandles val="exact"/>
        </dgm:presLayoutVars>
      </dgm:prSet>
      <dgm:spPr/>
    </dgm:pt>
    <dgm:pt modelId="{E41BB432-A925-4E1B-8BB6-93DFBC8C56DB}" type="pres">
      <dgm:prSet presAssocID="{6ACB04F2-10AA-4AFA-99AF-CCE479B84F77}" presName="node" presStyleLbl="node1" presStyleIdx="0" presStyleCnt="3" custScaleX="141776" custScaleY="278392">
        <dgm:presLayoutVars>
          <dgm:bulletEnabled val="1"/>
        </dgm:presLayoutVars>
      </dgm:prSet>
      <dgm:spPr/>
    </dgm:pt>
    <dgm:pt modelId="{78FB890A-3B0D-49F9-8CEF-03A161D9B2A3}" type="pres">
      <dgm:prSet presAssocID="{C97D7C8A-F634-4CBC-9AF1-5FB358C5EFD9}" presName="sibTrans" presStyleCnt="0"/>
      <dgm:spPr/>
    </dgm:pt>
    <dgm:pt modelId="{C0E01F69-93BA-44B3-A897-B2B7CEFE7703}" type="pres">
      <dgm:prSet presAssocID="{DCAE6018-B2D5-4136-B28B-C3544C59BF29}" presName="node" presStyleLbl="node1" presStyleIdx="1" presStyleCnt="3" custScaleX="125032" custScaleY="154162" custLinFactNeighborX="-4375" custLinFactNeighborY="-44190">
        <dgm:presLayoutVars>
          <dgm:bulletEnabled val="1"/>
        </dgm:presLayoutVars>
      </dgm:prSet>
      <dgm:spPr/>
    </dgm:pt>
    <dgm:pt modelId="{9941A517-640E-4FED-A056-1138711FC7FF}" type="pres">
      <dgm:prSet presAssocID="{83F8A0ED-539F-446F-BCF3-15EA6F4A6EFE}" presName="sibTrans" presStyleCnt="0"/>
      <dgm:spPr/>
    </dgm:pt>
    <dgm:pt modelId="{2C410F8D-D0A1-429C-B3B4-05DBA943CBB8}" type="pres">
      <dgm:prSet presAssocID="{5F2D4395-2C9F-433B-A75D-93211DC525F3}" presName="node" presStyleLbl="node1" presStyleIdx="2" presStyleCnt="3" custScaleY="221461" custLinFactNeighborX="-4648" custLinFactNeighborY="-29969">
        <dgm:presLayoutVars>
          <dgm:bulletEnabled val="1"/>
        </dgm:presLayoutVars>
      </dgm:prSet>
      <dgm:spPr/>
    </dgm:pt>
  </dgm:ptLst>
  <dgm:cxnLst>
    <dgm:cxn modelId="{E161F10B-B9FF-4531-8DA3-DE3C3D36305F}" type="presOf" srcId="{DCAE6018-B2D5-4136-B28B-C3544C59BF29}" destId="{C0E01F69-93BA-44B3-A897-B2B7CEFE7703}" srcOrd="0" destOrd="0" presId="urn:microsoft.com/office/officeart/2005/8/layout/default"/>
    <dgm:cxn modelId="{9C44D328-BB69-4306-9075-72B1BB94513B}" type="presOf" srcId="{6ACB04F2-10AA-4AFA-99AF-CCE479B84F77}" destId="{E41BB432-A925-4E1B-8BB6-93DFBC8C56DB}" srcOrd="0" destOrd="0" presId="urn:microsoft.com/office/officeart/2005/8/layout/default"/>
    <dgm:cxn modelId="{EE19ED4D-B073-405A-AA6C-302A46A4BD6A}" type="presOf" srcId="{5F2D4395-2C9F-433B-A75D-93211DC525F3}" destId="{2C410F8D-D0A1-429C-B3B4-05DBA943CBB8}" srcOrd="0" destOrd="0" presId="urn:microsoft.com/office/officeart/2005/8/layout/default"/>
    <dgm:cxn modelId="{B788E696-6444-400B-9B20-6F9C1EB3209B}" srcId="{2ED03879-B292-41B2-AB92-DF124E1A7458}" destId="{6ACB04F2-10AA-4AFA-99AF-CCE479B84F77}" srcOrd="0" destOrd="0" parTransId="{AC5EC26F-CBD6-4D65-B4CF-789E3C92BD1B}" sibTransId="{C97D7C8A-F634-4CBC-9AF1-5FB358C5EFD9}"/>
    <dgm:cxn modelId="{EDFFC2BD-DA42-4527-A773-2E38C7950336}" srcId="{2ED03879-B292-41B2-AB92-DF124E1A7458}" destId="{DCAE6018-B2D5-4136-B28B-C3544C59BF29}" srcOrd="1" destOrd="0" parTransId="{53BB1E31-C56B-40BD-AFE4-9B05E83A131D}" sibTransId="{83F8A0ED-539F-446F-BCF3-15EA6F4A6EFE}"/>
    <dgm:cxn modelId="{2B836FC4-EF83-4EBB-AE57-B490E6E57B5C}" srcId="{2ED03879-B292-41B2-AB92-DF124E1A7458}" destId="{5F2D4395-2C9F-433B-A75D-93211DC525F3}" srcOrd="2" destOrd="0" parTransId="{491C8C78-87AD-4D9E-A93E-535CB4203ADB}" sibTransId="{1976D389-D5D2-4F22-821D-8DAFEF2BD5E3}"/>
    <dgm:cxn modelId="{ABCE64D9-3AAA-49FA-ACF8-E6D7F89F6816}" type="presOf" srcId="{2ED03879-B292-41B2-AB92-DF124E1A7458}" destId="{E0C1939D-8034-45B4-8129-847F7C18B8C3}" srcOrd="0" destOrd="0" presId="urn:microsoft.com/office/officeart/2005/8/layout/default"/>
    <dgm:cxn modelId="{A226FC64-D4DB-4F11-A1EF-EA0DD47CD466}" type="presParOf" srcId="{E0C1939D-8034-45B4-8129-847F7C18B8C3}" destId="{E41BB432-A925-4E1B-8BB6-93DFBC8C56DB}" srcOrd="0" destOrd="0" presId="urn:microsoft.com/office/officeart/2005/8/layout/default"/>
    <dgm:cxn modelId="{65442694-94B8-4C3C-AE6C-82C5A174BC16}" type="presParOf" srcId="{E0C1939D-8034-45B4-8129-847F7C18B8C3}" destId="{78FB890A-3B0D-49F9-8CEF-03A161D9B2A3}" srcOrd="1" destOrd="0" presId="urn:microsoft.com/office/officeart/2005/8/layout/default"/>
    <dgm:cxn modelId="{825D8F77-D28B-463B-86BE-412F5E061BD0}" type="presParOf" srcId="{E0C1939D-8034-45B4-8129-847F7C18B8C3}" destId="{C0E01F69-93BA-44B3-A897-B2B7CEFE7703}" srcOrd="2" destOrd="0" presId="urn:microsoft.com/office/officeart/2005/8/layout/default"/>
    <dgm:cxn modelId="{7AA45555-9F15-4405-A486-6F603467238B}" type="presParOf" srcId="{E0C1939D-8034-45B4-8129-847F7C18B8C3}" destId="{9941A517-640E-4FED-A056-1138711FC7FF}" srcOrd="3" destOrd="0" presId="urn:microsoft.com/office/officeart/2005/8/layout/default"/>
    <dgm:cxn modelId="{D0BAE6E8-8104-4248-9B66-98DA5C7B01FD}" type="presParOf" srcId="{E0C1939D-8034-45B4-8129-847F7C18B8C3}" destId="{2C410F8D-D0A1-429C-B3B4-05DBA943CBB8}" srcOrd="4"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B3F018-8D62-415B-9214-2514BF19CFCD}">
      <dsp:nvSpPr>
        <dsp:cNvPr id="0" name=""/>
        <dsp:cNvSpPr/>
      </dsp:nvSpPr>
      <dsp:spPr>
        <a:xfrm>
          <a:off x="0" y="23843"/>
          <a:ext cx="10295204" cy="950990"/>
        </a:xfrm>
        <a:prstGeom prst="roundRect">
          <a:avLst/>
        </a:prstGeom>
        <a:solidFill>
          <a:schemeClr val="accent1">
            <a:lumMod val="20000"/>
            <a:lumOff val="80000"/>
          </a:schemeClr>
        </a:solidFill>
        <a:ln w="15875"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At around 10 months of age, the infant can understand more words </a:t>
          </a:r>
          <a:r>
            <a:rPr lang="en-US" sz="1700" b="1" kern="1200" dirty="0">
              <a:solidFill>
                <a:schemeClr val="tx1"/>
              </a:solidFill>
            </a:rPr>
            <a:t>(receptive language) </a:t>
          </a:r>
          <a:r>
            <a:rPr lang="en-US" sz="1700" b="0" kern="1200" dirty="0">
              <a:solidFill>
                <a:schemeClr val="tx1"/>
              </a:solidFill>
            </a:rPr>
            <a:t>than they can produce </a:t>
          </a:r>
          <a:r>
            <a:rPr lang="en-US" sz="1700" b="1" kern="1200" dirty="0">
              <a:solidFill>
                <a:schemeClr val="tx1"/>
              </a:solidFill>
            </a:rPr>
            <a:t>(expressive language).</a:t>
          </a:r>
          <a:r>
            <a:rPr lang="en-US" sz="1700" kern="1200" dirty="0">
              <a:solidFill>
                <a:schemeClr val="tx1"/>
              </a:solidFill>
            </a:rPr>
            <a:t> </a:t>
          </a:r>
        </a:p>
      </dsp:txBody>
      <dsp:txXfrm>
        <a:off x="46424" y="70267"/>
        <a:ext cx="10202356" cy="858142"/>
      </dsp:txXfrm>
    </dsp:sp>
    <dsp:sp modelId="{EC57917D-9A78-47A6-8C07-699C006BF4A5}">
      <dsp:nvSpPr>
        <dsp:cNvPr id="0" name=""/>
        <dsp:cNvSpPr/>
      </dsp:nvSpPr>
      <dsp:spPr>
        <a:xfrm>
          <a:off x="0" y="1023794"/>
          <a:ext cx="10295204" cy="950990"/>
        </a:xfrm>
        <a:prstGeom prst="roundRect">
          <a:avLst/>
        </a:prstGeom>
        <a:solidFill>
          <a:schemeClr val="accent1">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One of the first words that children understand is their own name, (usually by about 6 months), followed by commonly used words like “bottle,” “mama,” and “doggie” by 10 to 12 months (Mandel, </a:t>
          </a:r>
          <a:r>
            <a:rPr lang="en-US" sz="1700" kern="1200" dirty="0" err="1">
              <a:solidFill>
                <a:schemeClr val="tx1"/>
              </a:solidFill>
            </a:rPr>
            <a:t>Jusczyk</a:t>
          </a:r>
          <a:r>
            <a:rPr lang="en-US" sz="1700" kern="1200" dirty="0">
              <a:solidFill>
                <a:schemeClr val="tx1"/>
              </a:solidFill>
            </a:rPr>
            <a:t>, &amp; </a:t>
          </a:r>
          <a:r>
            <a:rPr lang="en-US" sz="1700" kern="1200" dirty="0" err="1">
              <a:solidFill>
                <a:schemeClr val="tx1"/>
              </a:solidFill>
            </a:rPr>
            <a:t>Pisoni</a:t>
          </a:r>
          <a:r>
            <a:rPr lang="en-US" sz="1700" kern="1200" dirty="0">
              <a:solidFill>
                <a:schemeClr val="tx1"/>
              </a:solidFill>
            </a:rPr>
            <a:t>, 1995). </a:t>
          </a:r>
        </a:p>
      </dsp:txBody>
      <dsp:txXfrm>
        <a:off x="46424" y="1070218"/>
        <a:ext cx="10202356" cy="858142"/>
      </dsp:txXfrm>
    </dsp:sp>
    <dsp:sp modelId="{C06993A3-440A-438C-BCD5-59FA85F0F312}">
      <dsp:nvSpPr>
        <dsp:cNvPr id="0" name=""/>
        <dsp:cNvSpPr/>
      </dsp:nvSpPr>
      <dsp:spPr>
        <a:xfrm>
          <a:off x="0" y="2023745"/>
          <a:ext cx="10295204" cy="950990"/>
        </a:xfrm>
        <a:prstGeom prst="roundRect">
          <a:avLst/>
        </a:prstGeom>
        <a:solidFill>
          <a:schemeClr val="accent1">
            <a:lumMod val="20000"/>
            <a:lumOff val="80000"/>
          </a:schemeClr>
        </a:solidFill>
        <a:ln w="15875"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Infants shake their head “no” around 6–9 months, and they respond to verbal requests to do things like “wave bye-bye” or “blow a kiss” around 9–12 months. </a:t>
          </a:r>
        </a:p>
      </dsp:txBody>
      <dsp:txXfrm>
        <a:off x="46424" y="2070169"/>
        <a:ext cx="10202356" cy="858142"/>
      </dsp:txXfrm>
    </dsp:sp>
    <dsp:sp modelId="{EEB0E90C-4332-47B5-80D9-FE1090F45016}">
      <dsp:nvSpPr>
        <dsp:cNvPr id="0" name=""/>
        <dsp:cNvSpPr/>
      </dsp:nvSpPr>
      <dsp:spPr>
        <a:xfrm>
          <a:off x="0" y="3023695"/>
          <a:ext cx="10295204" cy="950990"/>
        </a:xfrm>
        <a:prstGeom prst="roundRect">
          <a:avLst/>
        </a:prstGeom>
        <a:solidFill>
          <a:schemeClr val="accent1">
            <a:lumMod val="20000"/>
            <a:lumOff val="80000"/>
          </a:schemeClr>
        </a:solidFill>
        <a:ln w="15875"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Children use the cues that parents provide, to help them learn language. Children learn that people are usually referring to things that they are looking at when they are speaking (Baldwin, 1993), and that that the speaker’s emotional expressions are related to the content of their speech. </a:t>
          </a:r>
        </a:p>
      </dsp:txBody>
      <dsp:txXfrm>
        <a:off x="46424" y="3070119"/>
        <a:ext cx="10202356" cy="858142"/>
      </dsp:txXfrm>
    </dsp:sp>
    <dsp:sp modelId="{E3507575-844F-4AE3-A29F-9E3D543B4682}">
      <dsp:nvSpPr>
        <dsp:cNvPr id="0" name=""/>
        <dsp:cNvSpPr/>
      </dsp:nvSpPr>
      <dsp:spPr>
        <a:xfrm>
          <a:off x="0" y="4023645"/>
          <a:ext cx="10295204" cy="950990"/>
        </a:xfrm>
        <a:prstGeom prst="roundRect">
          <a:avLst/>
        </a:prstGeom>
        <a:solidFill>
          <a:schemeClr val="accent1">
            <a:lumMod val="20000"/>
            <a:lumOff val="80000"/>
          </a:schemeClr>
        </a:solidFill>
        <a:ln w="15875"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Children begin using their first words at about 12 or 13 months of age and may use partial words to convey thoughts at even younger ages. </a:t>
          </a:r>
          <a:r>
            <a:rPr lang="en-US" sz="1700" i="1" kern="1200" dirty="0">
              <a:solidFill>
                <a:schemeClr val="tx1"/>
              </a:solidFill>
            </a:rPr>
            <a:t>These one-word expressions are referred to as </a:t>
          </a:r>
          <a:r>
            <a:rPr lang="en-US" sz="1700" b="1" kern="1200" dirty="0">
              <a:solidFill>
                <a:schemeClr val="tx1"/>
              </a:solidFill>
            </a:rPr>
            <a:t>holophrastic speech. </a:t>
          </a:r>
          <a:r>
            <a:rPr lang="en-US" sz="1700" kern="1200" dirty="0">
              <a:solidFill>
                <a:schemeClr val="tx1"/>
              </a:solidFill>
            </a:rPr>
            <a:t>For example, the child may say “</a:t>
          </a:r>
          <a:r>
            <a:rPr lang="en-US" sz="1700" kern="1200" dirty="0" err="1">
              <a:solidFill>
                <a:schemeClr val="tx1"/>
              </a:solidFill>
            </a:rPr>
            <a:t>ju</a:t>
          </a:r>
          <a:r>
            <a:rPr lang="en-US" sz="1700" kern="1200" dirty="0">
              <a:solidFill>
                <a:schemeClr val="tx1"/>
              </a:solidFill>
            </a:rPr>
            <a:t>” or “juice” to express that the child wants juice.</a:t>
          </a:r>
        </a:p>
      </dsp:txBody>
      <dsp:txXfrm>
        <a:off x="46424" y="4070069"/>
        <a:ext cx="10202356" cy="8581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1BB432-A925-4E1B-8BB6-93DFBC8C56DB}">
      <dsp:nvSpPr>
        <dsp:cNvPr id="0" name=""/>
        <dsp:cNvSpPr/>
      </dsp:nvSpPr>
      <dsp:spPr>
        <a:xfrm>
          <a:off x="61033" y="225"/>
          <a:ext cx="4292537" cy="5057307"/>
        </a:xfrm>
        <a:prstGeom prst="rect">
          <a:avLst/>
        </a:prstGeom>
        <a:solidFill>
          <a:schemeClr val="accent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u="sng" kern="1200" dirty="0">
              <a:solidFill>
                <a:schemeClr val="tx1"/>
              </a:solidFill>
            </a:rPr>
            <a:t>Language errors</a:t>
          </a:r>
        </a:p>
        <a:p>
          <a:pPr marL="0" lvl="0" indent="0" algn="l" defTabSz="800100">
            <a:lnSpc>
              <a:spcPct val="90000"/>
            </a:lnSpc>
            <a:spcBef>
              <a:spcPct val="0"/>
            </a:spcBef>
            <a:spcAft>
              <a:spcPct val="35000"/>
            </a:spcAft>
            <a:buNone/>
          </a:pPr>
          <a:r>
            <a:rPr lang="en-US" sz="1800" kern="1200" dirty="0">
              <a:solidFill>
                <a:schemeClr val="tx1"/>
              </a:solidFill>
            </a:rPr>
            <a:t>The early utterances of children contain many errors, for example, confusing /b/ and /d/, or /c/ and /z/. The words are often simplified because they are not yet able to make the more complex sounds of the real language Children may say “</a:t>
          </a:r>
          <a:r>
            <a:rPr lang="en-US" sz="1800" kern="1200" dirty="0" err="1">
              <a:solidFill>
                <a:schemeClr val="tx1"/>
              </a:solidFill>
            </a:rPr>
            <a:t>keekee</a:t>
          </a:r>
          <a:r>
            <a:rPr lang="en-US" sz="1800" kern="1200" dirty="0">
              <a:solidFill>
                <a:schemeClr val="tx1"/>
              </a:solidFill>
            </a:rPr>
            <a:t>” for kitty, “nana” for banana, and “</a:t>
          </a:r>
          <a:r>
            <a:rPr lang="en-US" sz="1800" kern="1200" dirty="0" err="1">
              <a:solidFill>
                <a:schemeClr val="tx1"/>
              </a:solidFill>
            </a:rPr>
            <a:t>vesketti</a:t>
          </a:r>
          <a:r>
            <a:rPr lang="en-US" sz="1800" kern="1200" dirty="0">
              <a:solidFill>
                <a:schemeClr val="tx1"/>
              </a:solidFill>
            </a:rPr>
            <a:t>” for spaghetti because it is easier. </a:t>
          </a:r>
        </a:p>
        <a:p>
          <a:pPr marL="0" lvl="0" indent="0" algn="l" defTabSz="800100">
            <a:lnSpc>
              <a:spcPct val="90000"/>
            </a:lnSpc>
            <a:spcBef>
              <a:spcPct val="0"/>
            </a:spcBef>
            <a:spcAft>
              <a:spcPct val="35000"/>
            </a:spcAft>
            <a:buNone/>
          </a:pPr>
          <a:r>
            <a:rPr lang="en-US" sz="1800" b="1" u="sng" kern="1200" dirty="0">
              <a:solidFill>
                <a:schemeClr val="tx1"/>
              </a:solidFill>
            </a:rPr>
            <a:t>Underextension</a:t>
          </a:r>
          <a:r>
            <a:rPr lang="en-US" sz="1800" b="1" kern="1200" dirty="0">
              <a:solidFill>
                <a:schemeClr val="tx1"/>
              </a:solidFill>
            </a:rPr>
            <a:t>: </a:t>
          </a:r>
          <a:r>
            <a:rPr lang="en-US" sz="1800" kern="1200" dirty="0">
              <a:solidFill>
                <a:schemeClr val="tx1"/>
              </a:solidFill>
            </a:rPr>
            <a:t>When</a:t>
          </a:r>
          <a:r>
            <a:rPr lang="en-US" sz="1800" b="1" kern="1200" dirty="0">
              <a:solidFill>
                <a:schemeClr val="tx1"/>
              </a:solidFill>
            </a:rPr>
            <a:t> </a:t>
          </a:r>
          <a:r>
            <a:rPr lang="en-US" sz="1800" kern="1200" dirty="0">
              <a:solidFill>
                <a:schemeClr val="tx1"/>
              </a:solidFill>
            </a:rPr>
            <a:t>a child who learns that a word stands for an object may initially think that the </a:t>
          </a:r>
          <a:r>
            <a:rPr lang="en-US" sz="1800" i="1" kern="1200" dirty="0">
              <a:solidFill>
                <a:schemeClr val="tx1"/>
              </a:solidFill>
            </a:rPr>
            <a:t>word can be used for </a:t>
          </a:r>
          <a:r>
            <a:rPr lang="en-US" sz="1800" i="1" u="sng" kern="1200" dirty="0">
              <a:solidFill>
                <a:schemeClr val="tx1"/>
              </a:solidFill>
            </a:rPr>
            <a:t>only</a:t>
          </a:r>
          <a:r>
            <a:rPr lang="en-US" sz="1800" i="1" kern="1200" dirty="0">
              <a:solidFill>
                <a:schemeClr val="tx1"/>
              </a:solidFill>
            </a:rPr>
            <a:t> that particular object. F</a:t>
          </a:r>
          <a:r>
            <a:rPr lang="en-US" sz="1800" kern="1200" dirty="0">
              <a:solidFill>
                <a:schemeClr val="tx1"/>
              </a:solidFill>
            </a:rPr>
            <a:t>or example, only the family’s Irish Setter is a “doggie.”</a:t>
          </a:r>
        </a:p>
        <a:p>
          <a:pPr marL="0" lvl="0" indent="0" algn="l" defTabSz="800100">
            <a:lnSpc>
              <a:spcPct val="90000"/>
            </a:lnSpc>
            <a:spcBef>
              <a:spcPct val="0"/>
            </a:spcBef>
            <a:spcAft>
              <a:spcPct val="35000"/>
            </a:spcAft>
            <a:buNone/>
          </a:pPr>
          <a:r>
            <a:rPr lang="en-US" sz="1800" b="1" u="sng" kern="1200" dirty="0">
              <a:solidFill>
                <a:schemeClr val="tx1"/>
              </a:solidFill>
            </a:rPr>
            <a:t>Overextension</a:t>
          </a:r>
          <a:r>
            <a:rPr lang="en-US" sz="1800" b="1" kern="1200" dirty="0">
              <a:solidFill>
                <a:schemeClr val="tx1"/>
              </a:solidFill>
            </a:rPr>
            <a:t>: </a:t>
          </a:r>
          <a:r>
            <a:rPr lang="en-US" sz="1800" kern="1200" dirty="0">
              <a:solidFill>
                <a:schemeClr val="tx1"/>
              </a:solidFill>
            </a:rPr>
            <a:t>When a child may think that </a:t>
          </a:r>
          <a:r>
            <a:rPr lang="en-US" sz="1800" i="1" kern="1200" dirty="0">
              <a:solidFill>
                <a:schemeClr val="tx1"/>
              </a:solidFill>
            </a:rPr>
            <a:t>a label applies to </a:t>
          </a:r>
          <a:r>
            <a:rPr lang="en-US" sz="1800" i="1" u="sng" kern="1200" dirty="0">
              <a:solidFill>
                <a:schemeClr val="tx1"/>
              </a:solidFill>
            </a:rPr>
            <a:t>all</a:t>
          </a:r>
          <a:r>
            <a:rPr lang="en-US" sz="1800" i="1" kern="1200" dirty="0">
              <a:solidFill>
                <a:schemeClr val="tx1"/>
              </a:solidFill>
            </a:rPr>
            <a:t> objects that are similar to the original object. </a:t>
          </a:r>
          <a:r>
            <a:rPr lang="en-US" sz="1800" kern="1200" dirty="0">
              <a:solidFill>
                <a:schemeClr val="tx1"/>
              </a:solidFill>
            </a:rPr>
            <a:t>For example, all animals become “doggies.”</a:t>
          </a:r>
        </a:p>
      </dsp:txBody>
      <dsp:txXfrm>
        <a:off x="61033" y="225"/>
        <a:ext cx="4292537" cy="5057307"/>
      </dsp:txXfrm>
    </dsp:sp>
    <dsp:sp modelId="{C0E01F69-93BA-44B3-A897-B2B7CEFE7703}">
      <dsp:nvSpPr>
        <dsp:cNvPr id="0" name=""/>
        <dsp:cNvSpPr/>
      </dsp:nvSpPr>
      <dsp:spPr>
        <a:xfrm>
          <a:off x="4523878" y="325853"/>
          <a:ext cx="3785580" cy="2800528"/>
        </a:xfrm>
        <a:prstGeom prst="rect">
          <a:avLst/>
        </a:prstGeom>
        <a:solidFill>
          <a:schemeClr val="accent3">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u="sng" kern="1200" dirty="0">
              <a:solidFill>
                <a:schemeClr val="tx1"/>
              </a:solidFill>
            </a:rPr>
            <a:t>First words and cultural influences</a:t>
          </a:r>
        </a:p>
        <a:p>
          <a:pPr marL="0" lvl="0" indent="0" algn="l" defTabSz="800100">
            <a:lnSpc>
              <a:spcPct val="90000"/>
            </a:lnSpc>
            <a:spcBef>
              <a:spcPct val="0"/>
            </a:spcBef>
            <a:spcAft>
              <a:spcPct val="35000"/>
            </a:spcAft>
            <a:buNone/>
          </a:pPr>
          <a:r>
            <a:rPr lang="en-US" sz="1800" kern="1200" dirty="0">
              <a:solidFill>
                <a:schemeClr val="tx1"/>
              </a:solidFill>
            </a:rPr>
            <a:t>If the child is using English, first words tend to be nouns. The child labels objects such as cup, ball, or other items that they regularly interact with. In a verb-friendly language, however, children may learn more verbs. </a:t>
          </a:r>
          <a:endParaRPr lang="en-US" sz="1600" kern="1200" dirty="0">
            <a:solidFill>
              <a:schemeClr val="tx1"/>
            </a:solidFill>
          </a:endParaRPr>
        </a:p>
        <a:p>
          <a:pPr marL="0" lvl="0" indent="0" algn="ctr" defTabSz="800100">
            <a:lnSpc>
              <a:spcPct val="90000"/>
            </a:lnSpc>
            <a:spcBef>
              <a:spcPct val="0"/>
            </a:spcBef>
            <a:spcAft>
              <a:spcPct val="35000"/>
            </a:spcAft>
            <a:buNone/>
          </a:pPr>
          <a:endParaRPr lang="en-US" sz="1000" kern="1200" dirty="0"/>
        </a:p>
      </dsp:txBody>
      <dsp:txXfrm>
        <a:off x="4523878" y="325853"/>
        <a:ext cx="3785580" cy="2800528"/>
      </dsp:txXfrm>
    </dsp:sp>
    <dsp:sp modelId="{2C410F8D-D0A1-429C-B3B4-05DBA943CBB8}">
      <dsp:nvSpPr>
        <dsp:cNvPr id="0" name=""/>
        <dsp:cNvSpPr/>
      </dsp:nvSpPr>
      <dsp:spPr>
        <a:xfrm>
          <a:off x="8603962" y="0"/>
          <a:ext cx="3027689" cy="4023091"/>
        </a:xfrm>
        <a:prstGeom prst="rect">
          <a:avLst/>
        </a:prstGeom>
        <a:solidFill>
          <a:schemeClr val="accent6">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u="sng" kern="1200" dirty="0">
              <a:solidFill>
                <a:schemeClr val="tx1"/>
              </a:solidFill>
            </a:rPr>
            <a:t>Two-word sentences and telegraphic (text message) speech</a:t>
          </a:r>
        </a:p>
        <a:p>
          <a:pPr marL="0" lvl="0" indent="0" algn="l" defTabSz="800100">
            <a:lnSpc>
              <a:spcPct val="90000"/>
            </a:lnSpc>
            <a:spcBef>
              <a:spcPct val="0"/>
            </a:spcBef>
            <a:spcAft>
              <a:spcPct val="35000"/>
            </a:spcAft>
            <a:buNone/>
          </a:pPr>
          <a:r>
            <a:rPr lang="en-US" sz="1800" kern="1200" dirty="0">
              <a:solidFill>
                <a:schemeClr val="tx1"/>
              </a:solidFill>
            </a:rPr>
            <a:t>By toddlerhood, children have a vocabulary of about 50-200 words and begin putting those words together such as “baby bye-bye” or “doggie pretty.” </a:t>
          </a:r>
          <a:r>
            <a:rPr lang="en-US" sz="1800" b="1" kern="1200" dirty="0">
              <a:solidFill>
                <a:schemeClr val="tx1"/>
              </a:solidFill>
            </a:rPr>
            <a:t>Telegraphic speech/text message speech </a:t>
          </a:r>
          <a:r>
            <a:rPr lang="en-US" sz="1800" i="1" kern="1200" dirty="0">
              <a:solidFill>
                <a:schemeClr val="tx1"/>
              </a:solidFill>
            </a:rPr>
            <a:t>occurs when unnecessary words are not used</a:t>
          </a:r>
          <a:r>
            <a:rPr lang="en-US" sz="1800" kern="1200" dirty="0">
              <a:solidFill>
                <a:schemeClr val="tx1"/>
              </a:solidFill>
            </a:rPr>
            <a:t>. “Give baby ball” is used rather than “Give the baby the ball.” </a:t>
          </a:r>
        </a:p>
      </dsp:txBody>
      <dsp:txXfrm>
        <a:off x="8603962" y="0"/>
        <a:ext cx="3027689" cy="402309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190A1B1F-9D75-414F-95E1-485409BA52AF}" type="datetimeFigureOut">
              <a:rPr lang="en-US" smtClean="0"/>
              <a:t>6/14/2023</a:t>
            </a:fld>
            <a:endParaRPr lang="en-US"/>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516C937E-47E3-411E-AC80-2DE26B377FF0}" type="slidenum">
              <a:rPr lang="en-US" smtClean="0"/>
              <a:t>‹#›</a:t>
            </a:fld>
            <a:endParaRPr lang="en-US"/>
          </a:p>
        </p:txBody>
      </p:sp>
    </p:spTree>
    <p:extLst>
      <p:ext uri="{BB962C8B-B14F-4D97-AF65-F5344CB8AC3E}">
        <p14:creationId xmlns:p14="http://schemas.microsoft.com/office/powerpoint/2010/main" val="3903562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16C937E-47E3-411E-AC80-2DE26B377FF0}" type="slidenum">
              <a:rPr lang="en-US" smtClean="0"/>
              <a:t>2</a:t>
            </a:fld>
            <a:endParaRPr lang="en-US"/>
          </a:p>
        </p:txBody>
      </p:sp>
    </p:spTree>
    <p:extLst>
      <p:ext uri="{BB962C8B-B14F-4D97-AF65-F5344CB8AC3E}">
        <p14:creationId xmlns:p14="http://schemas.microsoft.com/office/powerpoint/2010/main" val="101509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13</a:t>
            </a:fld>
            <a:endParaRPr lang="en-US"/>
          </a:p>
        </p:txBody>
      </p:sp>
    </p:spTree>
    <p:extLst>
      <p:ext uri="{BB962C8B-B14F-4D97-AF65-F5344CB8AC3E}">
        <p14:creationId xmlns:p14="http://schemas.microsoft.com/office/powerpoint/2010/main" val="2011892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14</a:t>
            </a:fld>
            <a:endParaRPr lang="en-US"/>
          </a:p>
        </p:txBody>
      </p:sp>
    </p:spTree>
    <p:extLst>
      <p:ext uri="{BB962C8B-B14F-4D97-AF65-F5344CB8AC3E}">
        <p14:creationId xmlns:p14="http://schemas.microsoft.com/office/powerpoint/2010/main" val="20118927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15</a:t>
            </a:fld>
            <a:endParaRPr lang="en-US"/>
          </a:p>
        </p:txBody>
      </p:sp>
    </p:spTree>
    <p:extLst>
      <p:ext uri="{BB962C8B-B14F-4D97-AF65-F5344CB8AC3E}">
        <p14:creationId xmlns:p14="http://schemas.microsoft.com/office/powerpoint/2010/main" val="2011892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16</a:t>
            </a:fld>
            <a:endParaRPr lang="en-US"/>
          </a:p>
        </p:txBody>
      </p:sp>
    </p:spTree>
    <p:extLst>
      <p:ext uri="{BB962C8B-B14F-4D97-AF65-F5344CB8AC3E}">
        <p14:creationId xmlns:p14="http://schemas.microsoft.com/office/powerpoint/2010/main" val="20118927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17</a:t>
            </a:fld>
            <a:endParaRPr lang="en-US"/>
          </a:p>
        </p:txBody>
      </p:sp>
    </p:spTree>
    <p:extLst>
      <p:ext uri="{BB962C8B-B14F-4D97-AF65-F5344CB8AC3E}">
        <p14:creationId xmlns:p14="http://schemas.microsoft.com/office/powerpoint/2010/main" val="1699726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18</a:t>
            </a:fld>
            <a:endParaRPr lang="en-US"/>
          </a:p>
        </p:txBody>
      </p:sp>
    </p:spTree>
    <p:extLst>
      <p:ext uri="{BB962C8B-B14F-4D97-AF65-F5344CB8AC3E}">
        <p14:creationId xmlns:p14="http://schemas.microsoft.com/office/powerpoint/2010/main" val="16997265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19</a:t>
            </a:fld>
            <a:endParaRPr lang="en-US"/>
          </a:p>
        </p:txBody>
      </p:sp>
    </p:spTree>
    <p:extLst>
      <p:ext uri="{BB962C8B-B14F-4D97-AF65-F5344CB8AC3E}">
        <p14:creationId xmlns:p14="http://schemas.microsoft.com/office/powerpoint/2010/main" val="1699726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20</a:t>
            </a:fld>
            <a:endParaRPr lang="en-US"/>
          </a:p>
        </p:txBody>
      </p:sp>
    </p:spTree>
    <p:extLst>
      <p:ext uri="{BB962C8B-B14F-4D97-AF65-F5344CB8AC3E}">
        <p14:creationId xmlns:p14="http://schemas.microsoft.com/office/powerpoint/2010/main" val="22961244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22</a:t>
            </a:fld>
            <a:endParaRPr lang="en-US"/>
          </a:p>
        </p:txBody>
      </p:sp>
    </p:spTree>
    <p:extLst>
      <p:ext uri="{BB962C8B-B14F-4D97-AF65-F5344CB8AC3E}">
        <p14:creationId xmlns:p14="http://schemas.microsoft.com/office/powerpoint/2010/main" val="229612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3</a:t>
            </a:fld>
            <a:endParaRPr lang="en-US"/>
          </a:p>
        </p:txBody>
      </p:sp>
    </p:spTree>
    <p:extLst>
      <p:ext uri="{BB962C8B-B14F-4D97-AF65-F5344CB8AC3E}">
        <p14:creationId xmlns:p14="http://schemas.microsoft.com/office/powerpoint/2010/main" val="2110155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4</a:t>
            </a:fld>
            <a:endParaRPr lang="en-US"/>
          </a:p>
        </p:txBody>
      </p:sp>
    </p:spTree>
    <p:extLst>
      <p:ext uri="{BB962C8B-B14F-4D97-AF65-F5344CB8AC3E}">
        <p14:creationId xmlns:p14="http://schemas.microsoft.com/office/powerpoint/2010/main" val="2457358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6</a:t>
            </a:fld>
            <a:endParaRPr lang="en-US"/>
          </a:p>
        </p:txBody>
      </p:sp>
    </p:spTree>
    <p:extLst>
      <p:ext uri="{BB962C8B-B14F-4D97-AF65-F5344CB8AC3E}">
        <p14:creationId xmlns:p14="http://schemas.microsoft.com/office/powerpoint/2010/main" val="2457358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7</a:t>
            </a:fld>
            <a:endParaRPr lang="en-US"/>
          </a:p>
        </p:txBody>
      </p:sp>
    </p:spTree>
    <p:extLst>
      <p:ext uri="{BB962C8B-B14F-4D97-AF65-F5344CB8AC3E}">
        <p14:creationId xmlns:p14="http://schemas.microsoft.com/office/powerpoint/2010/main" val="2457358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8</a:t>
            </a:fld>
            <a:endParaRPr lang="en-US"/>
          </a:p>
        </p:txBody>
      </p:sp>
    </p:spTree>
    <p:extLst>
      <p:ext uri="{BB962C8B-B14F-4D97-AF65-F5344CB8AC3E}">
        <p14:creationId xmlns:p14="http://schemas.microsoft.com/office/powerpoint/2010/main" val="1851916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9</a:t>
            </a:fld>
            <a:endParaRPr lang="en-US"/>
          </a:p>
        </p:txBody>
      </p:sp>
    </p:spTree>
    <p:extLst>
      <p:ext uri="{BB962C8B-B14F-4D97-AF65-F5344CB8AC3E}">
        <p14:creationId xmlns:p14="http://schemas.microsoft.com/office/powerpoint/2010/main" val="1851916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10</a:t>
            </a:fld>
            <a:endParaRPr lang="en-US"/>
          </a:p>
        </p:txBody>
      </p:sp>
    </p:spTree>
    <p:extLst>
      <p:ext uri="{BB962C8B-B14F-4D97-AF65-F5344CB8AC3E}">
        <p14:creationId xmlns:p14="http://schemas.microsoft.com/office/powerpoint/2010/main" val="4017445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12</a:t>
            </a:fld>
            <a:endParaRPr lang="en-US"/>
          </a:p>
        </p:txBody>
      </p:sp>
    </p:spTree>
    <p:extLst>
      <p:ext uri="{BB962C8B-B14F-4D97-AF65-F5344CB8AC3E}">
        <p14:creationId xmlns:p14="http://schemas.microsoft.com/office/powerpoint/2010/main" val="2011892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113ABF-C87A-4932-8359-28AEE0C2BEBE}"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6FD818-84FD-49AC-9110-5D3777BE6830}"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20F9CD-BC13-4AAC-9A93-FFA653C83178}"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F23B2F-13D4-4469-813C-D6FEFA33EC02}"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FC1535-953D-401A-989F-B222A8F7F080}"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56D490-A268-437F-85D2-6F9432459C03}" type="datetime1">
              <a:rPr lang="en-US" smtClean="0"/>
              <a:t>6/14/2023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71DDE9-89B4-414A-A8F9-6C9663752AD3}" type="datetime1">
              <a:rPr lang="en-US" smtClean="0"/>
              <a:t>6/14/2023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803C8E-3D5B-49A1-8A4C-B9D2E52A5611}" type="datetime1">
              <a:rPr lang="en-US" smtClean="0"/>
              <a:t>6/14/2023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334316"/>
            <a:ext cx="12188825" cy="5236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10664660" cy="365125"/>
          </a:xfrm>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FF07189-B60D-4392-A458-0D42D4AD1BB3}" type="datetime1">
              <a:rPr lang="en-US" smtClean="0"/>
              <a:t>6/14/2023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2C4407-19B8-4AD4-9437-48FFB5C6161A}" type="datetime1">
              <a:rPr lang="en-US" smtClean="0"/>
              <a:t>6/14/2023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A59A9DD-4698-46FE-93CC-60C2F2D70C89}" type="datetime1">
              <a:rPr lang="en-US" smtClean="0"/>
              <a:t>6/14/2023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oer2go.org/mods/en-boundless/www.boundless.com/psychology/textbooks/boundless-psychology-textbook/language-10/human-language-408/human-language-development-235-12770/index.html"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s://www.youtube.com/watch?v=PqM7Q_Y2M7E&amp;t=201s" TargetMode="External"/><Relationship Id="rId5" Type="http://schemas.openxmlformats.org/officeDocument/2006/relationships/hyperlink" Target="https://creativecommons.org/licenses/by-sa/4.0/" TargetMode="External"/><Relationship Id="rId4" Type="http://schemas.openxmlformats.org/officeDocument/2006/relationships/hyperlink" Target="https://courses.lumenlearning.com/boundless-psychology/"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courses.lumenlearning.com/boundless-psychology/" TargetMode="External"/><Relationship Id="rId7" Type="http://schemas.openxmlformats.org/officeDocument/2006/relationships/image" Target="../media/image8.png"/><Relationship Id="rId2" Type="http://schemas.openxmlformats.org/officeDocument/2006/relationships/hyperlink" Target="http://oer2go.org/mods/en-boundless/www.boundless.com/psychology/textbooks/boundless-psychology-textbook/language-10/human-language-408/human-language-development-235-12770/index.html" TargetMode="External"/><Relationship Id="rId1" Type="http://schemas.openxmlformats.org/officeDocument/2006/relationships/slideLayout" Target="../slideLayouts/slideLayout7.xml"/><Relationship Id="rId6" Type="http://schemas.openxmlformats.org/officeDocument/2006/relationships/hyperlink" Target="https://creativecommons.org/licenses/by-nc-sa/3.0/" TargetMode="External"/><Relationship Id="rId5" Type="http://schemas.openxmlformats.org/officeDocument/2006/relationships/hyperlink" Target="https://open.umn.edu/opentextbooks/textbooks/lifespan-development-a-psychological-perspective" TargetMode="External"/><Relationship Id="rId4" Type="http://schemas.openxmlformats.org/officeDocument/2006/relationships/hyperlink" Target="https://creativecommons.org/licenses/by-sa/4.0/"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ww.pexels.com/photo/a-woman-sitting-on-green-grass-with-her-baby-girl-9472311/" TargetMode="External"/><Relationship Id="rId3" Type="http://schemas.openxmlformats.org/officeDocument/2006/relationships/hyperlink" Target="https://www.youtube.com/watch?v=ZAxOyANz3J0" TargetMode="External"/><Relationship Id="rId7"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https://creativecommons.org/licenses/by-nc-sa/3.0/" TargetMode="External"/><Relationship Id="rId5" Type="http://schemas.openxmlformats.org/officeDocument/2006/relationships/hyperlink" Target="https://open.umn.edu/opentextbooks/textbooks/lifespan-development-a-psychological-perspective" TargetMode="External"/><Relationship Id="rId4" Type="http://schemas.openxmlformats.org/officeDocument/2006/relationships/hyperlink" Target="https://www.youtube.com/watch?v=7VvBAgQKmso&amp;t=40s" TargetMode="External"/><Relationship Id="rId9" Type="http://schemas.openxmlformats.org/officeDocument/2006/relationships/hyperlink" Target="https://creativecommons.org/publicdomain/zero/1.0/legalcode"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www.youtube.com/watch?v=F9qS_AZCdgM" TargetMode="External"/><Relationship Id="rId3" Type="http://schemas.openxmlformats.org/officeDocument/2006/relationships/hyperlink" Target="https://pixabay.com/photos/father-son-family-dad-baby-love-5469310/" TargetMode="External"/><Relationship Id="rId7" Type="http://schemas.openxmlformats.org/officeDocument/2006/relationships/hyperlink" Target="https://creativecommons.org/licenses/by-nc-sa/3.0/"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hyperlink" Target="https://open.umn.edu/opentextbooks/textbooks/lifespan-development-a-psychological-perspective" TargetMode="External"/><Relationship Id="rId5" Type="http://schemas.openxmlformats.org/officeDocument/2006/relationships/image" Target="../media/image10.jpeg"/><Relationship Id="rId4" Type="http://schemas.openxmlformats.org/officeDocument/2006/relationships/hyperlink" Target="https://creativecommons.org/share-your-work/public-domain/cc0/" TargetMode="Externa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s://open.umn.edu/opentextbooks/textbooks/lifespan-development-a-psychological-perspective" TargetMode="External"/><Relationship Id="rId7" Type="http://schemas.openxmlformats.org/officeDocument/2006/relationships/diagramQuickStyle" Target="../diagrams/quickStyle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hyperlink" Target="https://sldgroup5.weebly.com/toddler.html" TargetMode="External"/><Relationship Id="rId4" Type="http://schemas.openxmlformats.org/officeDocument/2006/relationships/hyperlink" Target="https://creativecommons.org/licenses/by-nc-sa/3.0/" TargetMode="External"/><Relationship Id="rId9" Type="http://schemas.microsoft.com/office/2007/relationships/diagramDrawing" Target="../diagrams/drawing1.xml"/></Relationships>
</file>

<file path=ppt/slides/_rels/slide1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hyperlink" Target="https://open.umn.edu/opentextbooks/textbooks/lifespan-development-a-psychological-perspective" TargetMode="External"/><Relationship Id="rId7" Type="http://schemas.openxmlformats.org/officeDocument/2006/relationships/diagramQuickStyle" Target="../diagrams/quickStyle2.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hyperlink" Target="https://www.youtube.com/watch?v=WCKbzB4fU8o&amp;t=7s" TargetMode="External"/><Relationship Id="rId4" Type="http://schemas.openxmlformats.org/officeDocument/2006/relationships/hyperlink" Target="https://creativecommons.org/licenses/by-nc-sa/3.0/" TargetMode="External"/><Relationship Id="rId9" Type="http://schemas.microsoft.com/office/2007/relationships/diagramDrawing" Target="../diagrams/drawing2.xml"/></Relationships>
</file>

<file path=ppt/slides/_rels/slide16.xml.rels><?xml version="1.0" encoding="UTF-8" standalone="yes"?>
<Relationships xmlns="http://schemas.openxmlformats.org/package/2006/relationships"><Relationship Id="rId8" Type="http://schemas.openxmlformats.org/officeDocument/2006/relationships/hyperlink" Target="https://psychology.fandom.com/wiki/Metalinguistics" TargetMode="External"/><Relationship Id="rId3" Type="http://schemas.openxmlformats.org/officeDocument/2006/relationships/hyperlink" Target="https://www.youtube.com/watch?v=TGz8tkWrR6I&amp;t=10s" TargetMode="External"/><Relationship Id="rId7" Type="http://schemas.openxmlformats.org/officeDocument/2006/relationships/hyperlink" Target="https://creativecommons.org/licenses/by/4.0/"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hyperlink" Target="https://socialsci.libretexts.org/Bookshelves/Early_Childhood_Education/Book%3A_Child_Growth_and_Development_(Paris_Ricardo_Rymond_and_Johnson)" TargetMode="External"/><Relationship Id="rId5" Type="http://schemas.openxmlformats.org/officeDocument/2006/relationships/hyperlink" Target="https://www.youtube.com/watch?v=Y5ucn4UqoSE&amp;t=142s" TargetMode="External"/><Relationship Id="rId10" Type="http://schemas.openxmlformats.org/officeDocument/2006/relationships/hyperlink" Target="https://creativecommons.org/licenses/by-sa/3.0/" TargetMode="External"/><Relationship Id="rId4" Type="http://schemas.openxmlformats.org/officeDocument/2006/relationships/hyperlink" Target="https://www.youtube.com/watch?v=OZn2l99QRUs&amp;t=5s" TargetMode="External"/><Relationship Id="rId9" Type="http://schemas.openxmlformats.org/officeDocument/2006/relationships/hyperlink" Target="https://psychology.fandom.com/wiki/Psychology_Wiki"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creativecommons.org/share-your-work/public-domain/cc0/" TargetMode="External"/><Relationship Id="rId3" Type="http://schemas.openxmlformats.org/officeDocument/2006/relationships/image" Target="../media/image11.jpeg"/><Relationship Id="rId7" Type="http://schemas.openxmlformats.org/officeDocument/2006/relationships/hyperlink" Target="https://pixabay.com/photos/baby-kid-child-boy-reading-book-2598005/"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hyperlink" Target="https://creativecommons.org/licenses/by/3.0/deed.en_US" TargetMode="External"/><Relationship Id="rId5" Type="http://schemas.openxmlformats.org/officeDocument/2006/relationships/hyperlink" Target="https://psychology.wikia.org/wiki/Psychology_Wiki" TargetMode="External"/><Relationship Id="rId10" Type="http://schemas.openxmlformats.org/officeDocument/2006/relationships/hyperlink" Target="https://www.youtube.com/watch?v=CRpHqksGSkY" TargetMode="External"/><Relationship Id="rId4" Type="http://schemas.openxmlformats.org/officeDocument/2006/relationships/hyperlink" Target="https://psychology.wikia.org/wiki/Emergent_literacies" TargetMode="External"/><Relationship Id="rId9" Type="http://schemas.openxmlformats.org/officeDocument/2006/relationships/hyperlink" Target="https://www.youtube.com/watch?v=p8jetjDEF4w&amp;t=3s"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creativecommons.org/share-your-work/public-domain/cc0/" TargetMode="External"/><Relationship Id="rId3" Type="http://schemas.openxmlformats.org/officeDocument/2006/relationships/image" Target="../media/image12.png"/><Relationship Id="rId7" Type="http://schemas.openxmlformats.org/officeDocument/2006/relationships/hyperlink" Target="https://www.pexels.com/search/whole%20word%20learning/"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hyperlink" Target="https://creativecommons.org/licenses/by/4.0/" TargetMode="External"/><Relationship Id="rId5" Type="http://schemas.openxmlformats.org/officeDocument/2006/relationships/hyperlink" Target="http://www.uilis.unsyiah.ac.id/oer/files/original/79f04d87bf89c0f27024fc4f376048c9.pdf" TargetMode="External"/><Relationship Id="rId4" Type="http://schemas.openxmlformats.org/officeDocument/2006/relationships/image" Target="../media/image13.png"/><Relationship Id="rId9" Type="http://schemas.openxmlformats.org/officeDocument/2006/relationships/hyperlink" Target="https://www.youtube.com/watch?v=c7UZP3irJ3I&amp;t=8s"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hyperlink" Target="https://www.pexels.com/photo/boy-in-green-shirt-3992949/" TargetMode="External"/><Relationship Id="rId7" Type="http://schemas.openxmlformats.org/officeDocument/2006/relationships/hyperlink" Target="https://www.frontiersin.org/journals/psychology"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s://www.frontiersin.org/articles/10.3389/fpsyg.2015.00580/full" TargetMode="External"/><Relationship Id="rId5" Type="http://schemas.openxmlformats.org/officeDocument/2006/relationships/image" Target="../media/image14.jpeg"/><Relationship Id="rId4" Type="http://schemas.openxmlformats.org/officeDocument/2006/relationships/hyperlink" Target="https://creativecommons.org/share-your-work/public-domain/cc0/"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hyperlink" Target="https://newprairiepress.org/cgi/viewcontent.cgi?article=1023&amp;context=ebooks" TargetMode="External"/><Relationship Id="rId7" Type="http://schemas.openxmlformats.org/officeDocument/2006/relationships/hyperlink" Target="https://creativecommons.org/licenses/by-nc-sa/3.0/" TargetMode="External"/><Relationship Id="rId12" Type="http://schemas.openxmlformats.org/officeDocument/2006/relationships/hyperlink" Target="https://creativecommons.org/licenses/by-sa/4.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open.umn.edu/opentextbooks/textbooks/lifespan-development-a-psychological-perspective" TargetMode="External"/><Relationship Id="rId11" Type="http://schemas.openxmlformats.org/officeDocument/2006/relationships/hyperlink" Target="https://courses.lumenlearning.com/boundless-psychology/" TargetMode="External"/><Relationship Id="rId5" Type="http://schemas.openxmlformats.org/officeDocument/2006/relationships/hyperlink" Target="https://creativecommons.org/licenses/by-nc-sa/4.0/" TargetMode="External"/><Relationship Id="rId10" Type="http://schemas.openxmlformats.org/officeDocument/2006/relationships/hyperlink" Target="http://oer2go.org/mods/en-boundless/www.boundless.com/psychology/textbooks/boundless-psychology-textbook/language-10/human-language-408/human-language-development-235-12770/index.html" TargetMode="External"/><Relationship Id="rId4" Type="http://schemas.openxmlformats.org/officeDocument/2006/relationships/hyperlink" Target="https://open.umn.edu/opentextbooks/textbooks/linguistics-for-teachers-of-english-russell" TargetMode="External"/><Relationship Id="rId9" Type="http://schemas.openxmlformats.org/officeDocument/2006/relationships/hyperlink" Target="https://www.youtube.com/watch?v=E3U6MsdBalg"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www.uilis.unsyiah.ac.id/oer/files/original/79f04d87bf89c0f27024fc4f376048c9.pdf" TargetMode="External"/><Relationship Id="rId7" Type="http://schemas.openxmlformats.org/officeDocument/2006/relationships/hyperlink" Target="https://www.youtube.com/watch?v=3IoxxrbHuow"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hyperlink" Target="https://www.youtube.com/watch?v=_k1NWaDwkas&amp;t=7s" TargetMode="External"/><Relationship Id="rId5" Type="http://schemas.openxmlformats.org/officeDocument/2006/relationships/hyperlink" Target="https://www.youtube.com/watch?v=-ickSPXKUng&amp;t=6s" TargetMode="External"/><Relationship Id="rId4" Type="http://schemas.openxmlformats.org/officeDocument/2006/relationships/hyperlink" Target="https://creativecommons.org/licenses/by/4.0/"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open.umn.edu/opentextbooks/textbooks/lifespan-development-a-psychological-perspective"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hyperlink" Target="https://www.youtube.com/watch?v=HE5fBAS6gf4&amp;t=5s" TargetMode="External"/><Relationship Id="rId4" Type="http://schemas.openxmlformats.org/officeDocument/2006/relationships/hyperlink" Target="https://creativecommons.org/licenses/by-nc-sa/3.0/"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oer2go.org/mods/en-boundless/www.boundless.com/psychology/textbooks/boundless-psychology-textbook/language-10/human-language-408/human-language-development-235-12770/index.html"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www.youtube.com/watch?v=FD2yPqODlBA" TargetMode="External"/><Relationship Id="rId5" Type="http://schemas.openxmlformats.org/officeDocument/2006/relationships/hyperlink" Target="https://creativecommons.org/licenses/by-sa/4.0/" TargetMode="External"/><Relationship Id="rId4" Type="http://schemas.openxmlformats.org/officeDocument/2006/relationships/hyperlink" Target="https://courses.lumenlearning.com/boundless-psychology/"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en.wikipedia.org/wiki/en:Creative_Commons" TargetMode="External"/><Relationship Id="rId13" Type="http://schemas.openxmlformats.org/officeDocument/2006/relationships/hyperlink" Target="https://www.youtube.com/watch?v=reYP-kKRhTk" TargetMode="External"/><Relationship Id="rId3" Type="http://schemas.openxmlformats.org/officeDocument/2006/relationships/image" Target="../media/image2.jpeg"/><Relationship Id="rId7" Type="http://schemas.openxmlformats.org/officeDocument/2006/relationships/hyperlink" Target="https://commons.wikimedia.org/wiki/File:Noam_Chomsky_(1977).jpg" TargetMode="External"/><Relationship Id="rId12" Type="http://schemas.openxmlformats.org/officeDocument/2006/relationships/hyperlink" Target="https://creativecommons.org/licenses/by-sa/4.0/"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jpeg"/><Relationship Id="rId11" Type="http://schemas.openxmlformats.org/officeDocument/2006/relationships/hyperlink" Target="https://courses.lumenlearning.com/boundless-psychology/" TargetMode="External"/><Relationship Id="rId5" Type="http://schemas.openxmlformats.org/officeDocument/2006/relationships/hyperlink" Target="https://creativecommons.org/licenses/by-nc-sa/3.0/" TargetMode="External"/><Relationship Id="rId10" Type="http://schemas.openxmlformats.org/officeDocument/2006/relationships/hyperlink" Target="http://oer2go.org/mods/en-boundless/www.boundless.com/psychology/textbooks/boundless-psychology-textbook/language-10/human-language-408/human-language-development-235-12770/index.html" TargetMode="External"/><Relationship Id="rId4" Type="http://schemas.openxmlformats.org/officeDocument/2006/relationships/hyperlink" Target="https://open.umn.edu/opentextbooks/textbooks/lifespan-development-a-psychological-perspective" TargetMode="External"/><Relationship Id="rId9" Type="http://schemas.openxmlformats.org/officeDocument/2006/relationships/hyperlink" Target="https://creativecommons.org/publicdomain/zero/1.0/deed.en"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www.youtube.com/watch?v=Cp5bzVNTnOs&amp;t=19s" TargetMode="External"/><Relationship Id="rId3" Type="http://schemas.openxmlformats.org/officeDocument/2006/relationships/hyperlink" Target="https://en.wikipedia.org/wiki/Wikipedia:Text_of_the_Creative_Commons_Attribution-ShareAlike_3.0_Unported_License" TargetMode="External"/><Relationship Id="rId7" Type="http://schemas.openxmlformats.org/officeDocument/2006/relationships/hyperlink" Target="https://www.youtube.com/watch?v=VjZolHCrC8E" TargetMode="External"/><Relationship Id="rId2" Type="http://schemas.openxmlformats.org/officeDocument/2006/relationships/hyperlink" Target="https://en.wikipedia.org/wiki/Critical_period_hypothesis" TargetMode="Externa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https://creativecommons.org/licenses/by-nc-sa/3.0/" TargetMode="External"/><Relationship Id="rId4" Type="http://schemas.openxmlformats.org/officeDocument/2006/relationships/hyperlink" Target="https://en.wikipedia.org/wiki/Genie_(feral_child)"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open.umn.edu/opentextbooks/textbooks/lifespan-development-a-psychological-perspective" TargetMode="External"/><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https://en.wikipedia.org/wiki/Wikipedia:Text_of_Creative_Commons_Attribution-ShareAlike_3.0_Unported_License" TargetMode="External"/><Relationship Id="rId5" Type="http://schemas.openxmlformats.org/officeDocument/2006/relationships/hyperlink" Target="https://en.wikipedia.org/wiki/Albert_Bandura" TargetMode="External"/><Relationship Id="rId10" Type="http://schemas.openxmlformats.org/officeDocument/2006/relationships/hyperlink" Target="https://www.youtube.com/watch?v=QAgdPDvMTGU" TargetMode="External"/><Relationship Id="rId4" Type="http://schemas.openxmlformats.org/officeDocument/2006/relationships/hyperlink" Target="https://creativecommons.org/licenses/by-nc-sa/3.0/" TargetMode="External"/><Relationship Id="rId9" Type="http://schemas.openxmlformats.org/officeDocument/2006/relationships/hyperlink" Target="https://en.wikipedia.org/wiki/B._F._Skinner"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open.umn.edu/opentextbooks/textbooks/lifespan-development-a-psychological-perspective" TargetMode="External"/><Relationship Id="rId7" Type="http://schemas.openxmlformats.org/officeDocument/2006/relationships/hyperlink" Target="https://creativecommons.org/publicdomain/zero/1.0/"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www.pexels.com/photo/photo-of-woman-taking-selfie-with-her-family-3820162/" TargetMode="External"/><Relationship Id="rId5" Type="http://schemas.openxmlformats.org/officeDocument/2006/relationships/image" Target="../media/image7.jpeg"/><Relationship Id="rId4" Type="http://schemas.openxmlformats.org/officeDocument/2006/relationships/hyperlink" Target="https://creativecommons.org/licenses/by-nc-sa/3.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Statistical_language_acquisition#:~:text=Statistical%20language%20acquisition%2C%20a%20branch,through%20the%20use%20of%20general"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hyperlink" Target="https://www.youtube.com/watch?v=G2XBIkHW954" TargetMode="External"/><Relationship Id="rId4" Type="http://schemas.openxmlformats.org/officeDocument/2006/relationships/hyperlink" Target="https://en.wikipedia.org/wiki/Wikipedia:Text_of_the_Creative_Commons_Attribution-ShareAlike_3.0_Unported_License"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oer2go.org/mods/en-boundless/www.boundless.com/psychology/textbooks/boundless-psychology-textbook/language-10/human-language-408/human-language-development-235-12770/index.html"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s://www.youtube.com/watch?v=RgvmKfvCwps" TargetMode="External"/><Relationship Id="rId5" Type="http://schemas.openxmlformats.org/officeDocument/2006/relationships/hyperlink" Target="https://creativecommons.org/licenses/by-sa/4.0/" TargetMode="External"/><Relationship Id="rId4" Type="http://schemas.openxmlformats.org/officeDocument/2006/relationships/hyperlink" Target="https://courses.lumenlearning.com/boundless-psycholog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a:t>Language Development</a:t>
            </a:r>
          </a:p>
        </p:txBody>
      </p:sp>
      <p:sp>
        <p:nvSpPr>
          <p:cNvPr id="3" name="Subtitle 2"/>
          <p:cNvSpPr>
            <a:spLocks noGrp="1"/>
          </p:cNvSpPr>
          <p:nvPr>
            <p:ph type="subTitle" idx="1"/>
          </p:nvPr>
        </p:nvSpPr>
        <p:spPr/>
        <p:txBody>
          <a:bodyPr/>
          <a:lstStyle/>
          <a:p>
            <a:r>
              <a:rPr lang="en-US"/>
              <a:t>Chapter 10</a:t>
            </a:r>
            <a:endParaRPr lang="en-US" dirty="0"/>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1536471" y="5957737"/>
            <a:ext cx="526093" cy="276999"/>
          </a:xfrm>
          <a:prstGeom prst="rect">
            <a:avLst/>
          </a:prstGeom>
          <a:noFill/>
        </p:spPr>
        <p:txBody>
          <a:bodyPr wrap="square" rtlCol="0">
            <a:spAutoFit/>
          </a:bodyPr>
          <a:lstStyle/>
          <a:p>
            <a:r>
              <a:rPr lang="en-US" baseline="30000" dirty="0"/>
              <a:t>16</a:t>
            </a:r>
          </a:p>
        </p:txBody>
      </p:sp>
      <p:sp>
        <p:nvSpPr>
          <p:cNvPr id="9" name="TextBox 8"/>
          <p:cNvSpPr txBox="1"/>
          <p:nvPr/>
        </p:nvSpPr>
        <p:spPr>
          <a:xfrm>
            <a:off x="1800616" y="4384310"/>
            <a:ext cx="8029184" cy="246221"/>
          </a:xfrm>
          <a:prstGeom prst="rect">
            <a:avLst/>
          </a:prstGeom>
          <a:noFill/>
        </p:spPr>
        <p:txBody>
          <a:bodyPr wrap="square" rtlCol="0">
            <a:spAutoFit/>
          </a:bodyPr>
          <a:lstStyle/>
          <a:p>
            <a:r>
              <a:rPr lang="en-US" sz="1000" u="sng" dirty="0">
                <a:latin typeface="Arial" panose="020B0604020202020204" pitchFamily="34" charset="0"/>
                <a:cs typeface="Arial" panose="020B0604020202020204" pitchFamily="34" charset="0"/>
                <a:hlinkClick r:id="rId3"/>
              </a:rPr>
              <a:t>Human Language Development  Boundless Psychology</a:t>
            </a:r>
            <a:r>
              <a:rPr lang="en-US" sz="1000" dirty="0">
                <a:latin typeface="Arial" panose="020B0604020202020204" pitchFamily="34" charset="0"/>
                <a:cs typeface="Arial" panose="020B0604020202020204" pitchFamily="34" charset="0"/>
              </a:rPr>
              <a:t>. Curation and Revision provided by: </a:t>
            </a:r>
            <a:r>
              <a:rPr lang="en-US" sz="1000" u="sng" dirty="0">
                <a:latin typeface="Arial" panose="020B0604020202020204" pitchFamily="34" charset="0"/>
                <a:cs typeface="Arial" panose="020B0604020202020204" pitchFamily="34" charset="0"/>
                <a:hlinkClick r:id="rId4"/>
              </a:rPr>
              <a:t>Boundless.com</a:t>
            </a:r>
            <a:r>
              <a:rPr lang="en-US" sz="1000" dirty="0">
                <a:latin typeface="Arial" panose="020B0604020202020204" pitchFamily="34" charset="0"/>
                <a:cs typeface="Arial" panose="020B0604020202020204" pitchFamily="34" charset="0"/>
              </a:rPr>
              <a:t>  licensed by </a:t>
            </a:r>
            <a:r>
              <a:rPr lang="en-US" sz="1000" u="sng" dirty="0">
                <a:latin typeface="Arial" panose="020B0604020202020204" pitchFamily="34" charset="0"/>
                <a:cs typeface="Arial" panose="020B0604020202020204" pitchFamily="34" charset="0"/>
                <a:hlinkClick r:id="rId5"/>
              </a:rPr>
              <a:t>CC BY-SA  4.0</a:t>
            </a:r>
            <a:r>
              <a:rPr lang="en-US" sz="1000" dirty="0">
                <a:latin typeface="Arial" panose="020B0604020202020204" pitchFamily="34" charset="0"/>
                <a:cs typeface="Arial" panose="020B0604020202020204" pitchFamily="34" charset="0"/>
              </a:rPr>
              <a:t>  </a:t>
            </a:r>
          </a:p>
        </p:txBody>
      </p:sp>
      <p:graphicFrame>
        <p:nvGraphicFramePr>
          <p:cNvPr id="2" name="Table 2">
            <a:extLst>
              <a:ext uri="{FF2B5EF4-FFF2-40B4-BE49-F238E27FC236}">
                <a16:creationId xmlns:a16="http://schemas.microsoft.com/office/drawing/2014/main" id="{E7286DB7-F9F1-94A7-01CA-980314F56F61}"/>
              </a:ext>
            </a:extLst>
          </p:cNvPr>
          <p:cNvGraphicFramePr>
            <a:graphicFrameLocks noGrp="1"/>
          </p:cNvGraphicFramePr>
          <p:nvPr>
            <p:extLst>
              <p:ext uri="{D42A27DB-BD31-4B8C-83A1-F6EECF244321}">
                <p14:modId xmlns:p14="http://schemas.microsoft.com/office/powerpoint/2010/main" val="4037274366"/>
              </p:ext>
            </p:extLst>
          </p:nvPr>
        </p:nvGraphicFramePr>
        <p:xfrm>
          <a:off x="1582551" y="947022"/>
          <a:ext cx="9227312" cy="3114040"/>
        </p:xfrm>
        <a:graphic>
          <a:graphicData uri="http://schemas.openxmlformats.org/drawingml/2006/table">
            <a:tbl>
              <a:tblPr firstRow="1" bandRow="1">
                <a:tableStyleId>{5C22544A-7EE6-4342-B048-85BDC9FD1C3A}</a:tableStyleId>
              </a:tblPr>
              <a:tblGrid>
                <a:gridCol w="2979928">
                  <a:extLst>
                    <a:ext uri="{9D8B030D-6E8A-4147-A177-3AD203B41FA5}">
                      <a16:colId xmlns:a16="http://schemas.microsoft.com/office/drawing/2014/main" val="266394242"/>
                    </a:ext>
                  </a:extLst>
                </a:gridCol>
                <a:gridCol w="6247384">
                  <a:extLst>
                    <a:ext uri="{9D8B030D-6E8A-4147-A177-3AD203B41FA5}">
                      <a16:colId xmlns:a16="http://schemas.microsoft.com/office/drawing/2014/main" val="675950711"/>
                    </a:ext>
                  </a:extLst>
                </a:gridCol>
              </a:tblGrid>
              <a:tr h="370840">
                <a:tc>
                  <a:txBody>
                    <a:bodyPr/>
                    <a:lstStyle/>
                    <a:p>
                      <a:pPr algn="ctr"/>
                      <a:r>
                        <a:rPr lang="en-US" dirty="0"/>
                        <a:t>Theory</a:t>
                      </a:r>
                    </a:p>
                  </a:txBody>
                  <a:tcPr/>
                </a:tc>
                <a:tc>
                  <a:txBody>
                    <a:bodyPr/>
                    <a:lstStyle/>
                    <a:p>
                      <a:pPr algn="ctr"/>
                      <a:r>
                        <a:rPr lang="en-US" dirty="0"/>
                        <a:t>Description</a:t>
                      </a:r>
                    </a:p>
                  </a:txBody>
                  <a:tcPr/>
                </a:tc>
                <a:extLst>
                  <a:ext uri="{0D108BD9-81ED-4DB2-BD59-A6C34878D82A}">
                    <a16:rowId xmlns:a16="http://schemas.microsoft.com/office/drawing/2014/main" val="773798746"/>
                  </a:ext>
                </a:extLst>
              </a:tr>
              <a:tr h="370840">
                <a:tc>
                  <a:txBody>
                    <a:bodyPr/>
                    <a:lstStyle/>
                    <a:p>
                      <a:r>
                        <a:rPr lang="en-US" dirty="0"/>
                        <a:t>Sapir-Whorf Hypothesis</a:t>
                      </a:r>
                    </a:p>
                    <a:p>
                      <a:r>
                        <a:rPr lang="en-US" sz="1200" dirty="0">
                          <a:latin typeface="Arial" panose="020B0604020202020204" pitchFamily="34" charset="0"/>
                          <a:cs typeface="Arial" panose="020B0604020202020204" pitchFamily="34" charset="0"/>
                        </a:rPr>
                        <a:t>Video: </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6"/>
                        </a:rPr>
                        <a:t>Linguistic Relativity: Does Your Language Change How You See the World?, </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discusses research which supports certain aspects of the Sapir-Whorf Hypothesis.</a:t>
                      </a:r>
                      <a:endParaRPr lang="en-US" dirty="0"/>
                    </a:p>
                  </a:txBody>
                  <a:tcPr/>
                </a:tc>
                <a:tc>
                  <a:txBody>
                    <a:bodyPr/>
                    <a:lstStyle/>
                    <a:p>
                      <a:r>
                        <a:rPr lang="en-US" sz="1800" b="0" kern="1200" dirty="0">
                          <a:solidFill>
                            <a:schemeClr val="dk1"/>
                          </a:solidFill>
                          <a:effectLst/>
                        </a:rPr>
                        <a:t>Language and thought (or "</a:t>
                      </a:r>
                      <a:r>
                        <a:rPr lang="en-US" sz="1800" b="0" u="none" strike="noStrike" kern="1200" dirty="0">
                          <a:solidFill>
                            <a:schemeClr val="dk1"/>
                          </a:solidFill>
                          <a:effectLst/>
                        </a:rPr>
                        <a:t>cognition</a:t>
                      </a:r>
                      <a:r>
                        <a:rPr lang="en-US" sz="1800" b="0" kern="1200" dirty="0">
                          <a:solidFill>
                            <a:schemeClr val="dk1"/>
                          </a:solidFill>
                          <a:effectLst/>
                        </a:rPr>
                        <a:t>") tend to interact, a theory known overall as </a:t>
                      </a:r>
                      <a:r>
                        <a:rPr lang="en-US" sz="1800" b="1" kern="1200" dirty="0">
                          <a:solidFill>
                            <a:schemeClr val="dk1"/>
                          </a:solidFill>
                          <a:effectLst/>
                        </a:rPr>
                        <a:t>linguistic relativity</a:t>
                      </a:r>
                      <a:r>
                        <a:rPr lang="en-US" sz="1800" b="0" kern="1200" dirty="0">
                          <a:solidFill>
                            <a:schemeClr val="dk1"/>
                          </a:solidFill>
                          <a:effectLst/>
                        </a:rPr>
                        <a:t>. What one thinks becomes what one communicates, and what one communicates can lead to new thoughts. </a:t>
                      </a:r>
                    </a:p>
                  </a:txBody>
                  <a:tcPr/>
                </a:tc>
                <a:extLst>
                  <a:ext uri="{0D108BD9-81ED-4DB2-BD59-A6C34878D82A}">
                    <a16:rowId xmlns:a16="http://schemas.microsoft.com/office/drawing/2014/main" val="2826010048"/>
                  </a:ext>
                </a:extLst>
              </a:tr>
              <a:tr h="370840">
                <a:tc>
                  <a:txBody>
                    <a:bodyPr/>
                    <a:lstStyle/>
                    <a:p>
                      <a:r>
                        <a:rPr lang="en-US" dirty="0"/>
                        <a:t>Cognitive Behavioral Theory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u="none" strike="noStrike" kern="1200" dirty="0">
                          <a:solidFill>
                            <a:schemeClr val="dk1"/>
                          </a:solidFill>
                          <a:effectLst/>
                        </a:rPr>
                        <a:t>Cognitive</a:t>
                      </a:r>
                      <a:r>
                        <a:rPr lang="en-US" sz="1800" b="0" kern="1200" dirty="0">
                          <a:solidFill>
                            <a:schemeClr val="dk1"/>
                          </a:solidFill>
                          <a:effectLst/>
                        </a:rPr>
                        <a:t>-behavioral theory claims that what people </a:t>
                      </a:r>
                      <a:r>
                        <a:rPr lang="en-US" sz="1800" b="0" u="none" strike="noStrike" kern="1200" dirty="0">
                          <a:solidFill>
                            <a:schemeClr val="dk1"/>
                          </a:solidFill>
                          <a:effectLst/>
                        </a:rPr>
                        <a:t>think</a:t>
                      </a:r>
                      <a:r>
                        <a:rPr lang="en-US" sz="1800" b="0" kern="1200" dirty="0">
                          <a:solidFill>
                            <a:schemeClr val="dk1"/>
                          </a:solidFill>
                          <a:effectLst/>
                        </a:rPr>
                        <a:t> impacts what they say and do.</a:t>
                      </a:r>
                      <a:r>
                        <a:rPr lang="en-US" sz="1800" kern="1200" dirty="0">
                          <a:solidFill>
                            <a:schemeClr val="dk1"/>
                          </a:solidFill>
                          <a:effectLst/>
                        </a:rPr>
                        <a:t> Problems with our internal dialogue, known as </a:t>
                      </a:r>
                      <a:r>
                        <a:rPr lang="en-US" sz="1800" b="1" kern="1200" dirty="0">
                          <a:solidFill>
                            <a:schemeClr val="dk1"/>
                          </a:solidFill>
                          <a:effectLst/>
                        </a:rPr>
                        <a:t>cognitive distortions</a:t>
                      </a:r>
                      <a:r>
                        <a:rPr lang="en-US" sz="1800" kern="1200" dirty="0">
                          <a:solidFill>
                            <a:schemeClr val="dk1"/>
                          </a:solidFill>
                          <a:effectLst/>
                        </a:rPr>
                        <a:t>, can lead to negative behaviors or</a:t>
                      </a:r>
                      <a:r>
                        <a:rPr lang="en-US" sz="1800" kern="1200" baseline="0" dirty="0">
                          <a:solidFill>
                            <a:schemeClr val="dk1"/>
                          </a:solidFill>
                          <a:effectLst/>
                        </a:rPr>
                        <a:t> </a:t>
                      </a:r>
                      <a:r>
                        <a:rPr lang="en-US" sz="1800" kern="1200" dirty="0">
                          <a:solidFill>
                            <a:schemeClr val="dk1"/>
                          </a:solidFill>
                          <a:effectLst/>
                        </a:rPr>
                        <a:t>serious emotional problems.  For example, thinking you are going to fail a test may lead you to not study.</a:t>
                      </a:r>
                    </a:p>
                  </a:txBody>
                  <a:tcPr/>
                </a:tc>
                <a:extLst>
                  <a:ext uri="{0D108BD9-81ED-4DB2-BD59-A6C34878D82A}">
                    <a16:rowId xmlns:a16="http://schemas.microsoft.com/office/drawing/2014/main" val="2919894144"/>
                  </a:ext>
                </a:extLst>
              </a:tr>
            </a:tbl>
          </a:graphicData>
        </a:graphic>
      </p:graphicFrame>
      <p:sp>
        <p:nvSpPr>
          <p:cNvPr id="3" name="Title 1">
            <a:extLst>
              <a:ext uri="{FF2B5EF4-FFF2-40B4-BE49-F238E27FC236}">
                <a16:creationId xmlns:a16="http://schemas.microsoft.com/office/drawing/2014/main" id="{0216A98F-4621-5F12-6EA4-DBCE1F3D167A}"/>
              </a:ext>
            </a:extLst>
          </p:cNvPr>
          <p:cNvSpPr txBox="1">
            <a:spLocks/>
          </p:cNvSpPr>
          <p:nvPr/>
        </p:nvSpPr>
        <p:spPr>
          <a:xfrm>
            <a:off x="1141221" y="149243"/>
            <a:ext cx="10109973" cy="47453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dirty="0">
                <a:latin typeface="+mn-lt"/>
                <a:cs typeface="Arial" panose="020B0604020202020204" pitchFamily="34" charset="0"/>
              </a:rPr>
              <a:t>Language and Cognition</a:t>
            </a:r>
            <a:r>
              <a:rPr lang="en-US" sz="2000" b="1" dirty="0">
                <a:latin typeface="+mn-lt"/>
                <a:cs typeface="Arial" panose="020B0604020202020204" pitchFamily="34" charset="0"/>
              </a:rPr>
              <a:t>:  Saphir-</a:t>
            </a:r>
            <a:r>
              <a:rPr lang="en-US" sz="2000" b="1" dirty="0" err="1">
                <a:latin typeface="+mn-lt"/>
                <a:cs typeface="Arial" panose="020B0604020202020204" pitchFamily="34" charset="0"/>
              </a:rPr>
              <a:t>Worf</a:t>
            </a:r>
            <a:r>
              <a:rPr lang="en-US" sz="2000" b="1" dirty="0">
                <a:latin typeface="+mn-lt"/>
                <a:cs typeface="Arial" panose="020B0604020202020204" pitchFamily="34" charset="0"/>
              </a:rPr>
              <a:t> Hypothesis and Cognitive Behavioral Theory</a:t>
            </a:r>
          </a:p>
        </p:txBody>
      </p:sp>
    </p:spTree>
    <p:extLst>
      <p:ext uri="{BB962C8B-B14F-4D97-AF65-F5344CB8AC3E}">
        <p14:creationId xmlns:p14="http://schemas.microsoft.com/office/powerpoint/2010/main" val="2812154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13937EC-DA69-4E63-969B-B69F41DFDDEC}"/>
              </a:ext>
            </a:extLst>
          </p:cNvPr>
          <p:cNvSpPr txBox="1">
            <a:spLocks/>
          </p:cNvSpPr>
          <p:nvPr/>
        </p:nvSpPr>
        <p:spPr>
          <a:xfrm>
            <a:off x="6087649" y="51178"/>
            <a:ext cx="3972217" cy="33602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mn-lt"/>
              </a:rPr>
              <a:t>Components of Language</a:t>
            </a:r>
          </a:p>
        </p:txBody>
      </p:sp>
      <p:sp>
        <p:nvSpPr>
          <p:cNvPr id="6" name="TextBox 5"/>
          <p:cNvSpPr txBox="1"/>
          <p:nvPr/>
        </p:nvSpPr>
        <p:spPr>
          <a:xfrm>
            <a:off x="238621" y="4767135"/>
            <a:ext cx="3217811" cy="1015663"/>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Major levels of Linguistic Structure from Image retrieved from  </a:t>
            </a:r>
            <a:r>
              <a:rPr lang="en-US" sz="1200" u="sng" dirty="0">
                <a:latin typeface="Arial" panose="020B0604020202020204" pitchFamily="34" charset="0"/>
                <a:cs typeface="Arial" panose="020B0604020202020204" pitchFamily="34" charset="0"/>
                <a:hlinkClick r:id="rId2"/>
              </a:rPr>
              <a:t>Human Language Development  Boundless Psychology</a:t>
            </a:r>
            <a:r>
              <a:rPr lang="en-US" sz="1200" dirty="0">
                <a:latin typeface="Arial" panose="020B0604020202020204" pitchFamily="34" charset="0"/>
                <a:cs typeface="Arial" panose="020B0604020202020204" pitchFamily="34" charset="0"/>
              </a:rPr>
              <a:t>. Curation and Revision provided by: </a:t>
            </a:r>
            <a:r>
              <a:rPr lang="en-US" sz="1200" u="sng" dirty="0">
                <a:latin typeface="Arial" panose="020B0604020202020204" pitchFamily="34" charset="0"/>
                <a:cs typeface="Arial" panose="020B0604020202020204" pitchFamily="34" charset="0"/>
                <a:hlinkClick r:id="rId3"/>
              </a:rPr>
              <a:t>Boundless.com</a:t>
            </a:r>
            <a:r>
              <a:rPr lang="en-US" sz="1200" dirty="0">
                <a:latin typeface="Arial" panose="020B0604020202020204" pitchFamily="34" charset="0"/>
                <a:cs typeface="Arial" panose="020B0604020202020204" pitchFamily="34" charset="0"/>
              </a:rPr>
              <a:t>  licensed by </a:t>
            </a:r>
            <a:r>
              <a:rPr lang="en-US" sz="1200" u="sng" dirty="0">
                <a:latin typeface="Arial" panose="020B0604020202020204" pitchFamily="34" charset="0"/>
                <a:cs typeface="Arial" panose="020B0604020202020204" pitchFamily="34" charset="0"/>
                <a:hlinkClick r:id="rId4"/>
              </a:rPr>
              <a:t>CC BY-SA  4.0</a:t>
            </a:r>
            <a:endParaRPr lang="en-US" sz="1200" baseline="30000" dirty="0">
              <a:latin typeface="Arial" panose="020B0604020202020204" pitchFamily="34" charset="0"/>
              <a:cs typeface="Arial" panose="020B0604020202020204" pitchFamily="34" charset="0"/>
            </a:endParaRPr>
          </a:p>
        </p:txBody>
      </p:sp>
      <p:sp>
        <p:nvSpPr>
          <p:cNvPr id="7" name="TextBox 6"/>
          <p:cNvSpPr txBox="1"/>
          <p:nvPr/>
        </p:nvSpPr>
        <p:spPr>
          <a:xfrm>
            <a:off x="137786" y="6323142"/>
            <a:ext cx="11899726" cy="261610"/>
          </a:xfrm>
          <a:prstGeom prst="rect">
            <a:avLst/>
          </a:prstGeom>
          <a:noFill/>
        </p:spPr>
        <p:txBody>
          <a:bodyPr wrap="square" rtlCol="0">
            <a:spAutoFit/>
          </a:bodyPr>
          <a:lstStyle/>
          <a:p>
            <a:r>
              <a:rPr lang="en-US" sz="1100" dirty="0"/>
              <a:t>17. 18.</a:t>
            </a:r>
          </a:p>
        </p:txBody>
      </p:sp>
      <p:sp>
        <p:nvSpPr>
          <p:cNvPr id="8" name="TextBox 7"/>
          <p:cNvSpPr txBox="1"/>
          <p:nvPr/>
        </p:nvSpPr>
        <p:spPr>
          <a:xfrm>
            <a:off x="3621024" y="348807"/>
            <a:ext cx="8524881" cy="600164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171450" indent="-171450">
              <a:buFont typeface="Wingdings" panose="05000000000000000000" pitchFamily="2" charset="2"/>
              <a:buChar char="Ø"/>
            </a:pPr>
            <a:r>
              <a:rPr lang="en-US" sz="1400" b="1" u="sng" dirty="0"/>
              <a:t>Phonemes and Phonology</a:t>
            </a:r>
            <a:r>
              <a:rPr lang="en-US" sz="1400" dirty="0"/>
              <a:t>: A </a:t>
            </a:r>
            <a:r>
              <a:rPr lang="en-US" sz="1400" b="1" dirty="0"/>
              <a:t>phoneme</a:t>
            </a:r>
            <a:r>
              <a:rPr lang="en-US" sz="1400" dirty="0"/>
              <a:t> is the smallest unit of sound that 	makes a meaningful difference in a language and the study of phonemes is </a:t>
            </a:r>
            <a:r>
              <a:rPr lang="en-US" sz="1400" b="1" dirty="0"/>
              <a:t>Phonology</a:t>
            </a:r>
            <a:r>
              <a:rPr lang="en-US" sz="1400" dirty="0"/>
              <a:t>.  The word “bit” has three phonemes. Different languages contain different numbers of phonemes. Infants are born able to detect all phonemes, but by 10 months of age a child’s ability to recognize phonemes becomes very similar to that of the adult speakers of the native language. </a:t>
            </a:r>
          </a:p>
          <a:p>
            <a:endParaRPr lang="en-US" sz="1400" dirty="0"/>
          </a:p>
          <a:p>
            <a:pPr marL="171450" indent="-171450">
              <a:buFont typeface="Wingdings" panose="05000000000000000000" pitchFamily="2" charset="2"/>
              <a:buChar char="Ø"/>
            </a:pPr>
            <a:r>
              <a:rPr lang="en-US" sz="1400" b="1" u="sng" dirty="0"/>
              <a:t>Morphemes and Morphology</a:t>
            </a:r>
            <a:r>
              <a:rPr lang="en-US" sz="1400" dirty="0"/>
              <a:t>: </a:t>
            </a:r>
            <a:r>
              <a:rPr lang="en-US" sz="1400" b="1" dirty="0"/>
              <a:t>Morphology</a:t>
            </a:r>
            <a:r>
              <a:rPr lang="en-US" sz="1400" dirty="0"/>
              <a:t> is the study of words and other meaningful units of language like suffixes and prefixes. A </a:t>
            </a:r>
            <a:r>
              <a:rPr lang="en-US" sz="1400" b="1" dirty="0"/>
              <a:t>morpheme</a:t>
            </a:r>
            <a:r>
              <a:rPr lang="en-US" sz="1400" dirty="0"/>
              <a:t> is a string of one or more phonemes that makes up the smallest units of meaning in a language. Some morphemes are prefixes and suffixes used to modify other words. For example, the syllable “re-” as in “rewrite” or “repay” means “to do again,” and the suffix “-</a:t>
            </a:r>
            <a:r>
              <a:rPr lang="en-US" sz="1400" dirty="0" err="1"/>
              <a:t>est</a:t>
            </a:r>
            <a:r>
              <a:rPr lang="en-US" sz="1400" dirty="0"/>
              <a:t>” as in “happiest” or “coolest” means “to the maximum.” </a:t>
            </a:r>
          </a:p>
          <a:p>
            <a:pPr marL="171450" indent="-171450">
              <a:buFont typeface="Wingdings" panose="05000000000000000000" pitchFamily="2" charset="2"/>
              <a:buChar char="Ø"/>
            </a:pPr>
            <a:endParaRPr lang="en-US" sz="1400" dirty="0"/>
          </a:p>
          <a:p>
            <a:pPr marL="228600" indent="-228600">
              <a:buFont typeface="Wingdings" panose="05000000000000000000" pitchFamily="2" charset="2"/>
              <a:buChar char="Ø"/>
            </a:pPr>
            <a:r>
              <a:rPr lang="en-US" sz="1400" b="1" u="sng" dirty="0"/>
              <a:t>Syntax:</a:t>
            </a:r>
            <a:r>
              <a:rPr lang="en-US" sz="1400" dirty="0"/>
              <a:t>  </a:t>
            </a:r>
            <a:r>
              <a:rPr lang="en-US" sz="1400" b="1" dirty="0"/>
              <a:t>Syntax</a:t>
            </a:r>
            <a:r>
              <a:rPr lang="en-US" sz="1400" dirty="0"/>
              <a:t> is the study of sentences and phrases, or how people put words into the right order so that they can communicate meaningfully.  All languages have underlying rules of syntax, which, along with morphological rules, make up every language’s grammar. An example of syntax coming into play in language is “Eugene walked the dog” versus “The dog walked Eugene.” In order for the sentence to convey the intended meaning, the words must be in a certain order.</a:t>
            </a:r>
          </a:p>
          <a:p>
            <a:endParaRPr lang="en-US" sz="1400" dirty="0"/>
          </a:p>
          <a:p>
            <a:pPr marL="171450" indent="-171450">
              <a:buFont typeface="Wingdings" panose="05000000000000000000" pitchFamily="2" charset="2"/>
              <a:buChar char="Ø"/>
            </a:pPr>
            <a:r>
              <a:rPr lang="en-US" sz="1400" b="1" u="sng" dirty="0"/>
              <a:t>Semantics:  </a:t>
            </a:r>
            <a:r>
              <a:rPr lang="en-US" sz="1400" b="1" dirty="0"/>
              <a:t>Semantics</a:t>
            </a:r>
            <a:r>
              <a:rPr lang="en-US" sz="1400" dirty="0"/>
              <a:t> is about the meaning of sentences. Someone who studies semantics is interested how words denote real-world objects or concepts.</a:t>
            </a:r>
          </a:p>
          <a:p>
            <a:endParaRPr lang="en-US" sz="1400" dirty="0"/>
          </a:p>
          <a:p>
            <a:pPr marL="171450" indent="-171450">
              <a:buFont typeface="Wingdings" panose="05000000000000000000" pitchFamily="2" charset="2"/>
              <a:buChar char="Ø"/>
            </a:pPr>
            <a:r>
              <a:rPr lang="en-US" sz="1400" b="1" u="sng" dirty="0"/>
              <a:t>Pragmatics</a:t>
            </a:r>
            <a:r>
              <a:rPr lang="en-US" sz="1400" dirty="0"/>
              <a:t>: </a:t>
            </a:r>
            <a:r>
              <a:rPr lang="en-US" sz="1400" b="1" dirty="0"/>
              <a:t>Pragmatics</a:t>
            </a:r>
            <a:r>
              <a:rPr lang="en-US" sz="1400" dirty="0"/>
              <a:t> is how we communicate effectively and appropriately with others. Examples of pragmatics include turn-taking, staying on topic, volume and tone of voice, and appropriate eye contact. </a:t>
            </a:r>
          </a:p>
          <a:p>
            <a:pPr marL="171450" indent="-171450">
              <a:buFont typeface="Wingdings" panose="05000000000000000000" pitchFamily="2" charset="2"/>
              <a:buChar char="Ø"/>
            </a:pPr>
            <a:endParaRPr lang="en-US" sz="1400" dirty="0"/>
          </a:p>
          <a:p>
            <a:pPr marL="171450" indent="-171450">
              <a:buFont typeface="Wingdings" panose="05000000000000000000" pitchFamily="2" charset="2"/>
              <a:buChar char="Ø"/>
            </a:pPr>
            <a:r>
              <a:rPr lang="en-US" sz="1400" b="1" u="sng" dirty="0"/>
              <a:t>Contextual information:</a:t>
            </a:r>
            <a:r>
              <a:rPr lang="en-US" sz="1400" dirty="0"/>
              <a:t>, </a:t>
            </a:r>
            <a:r>
              <a:rPr lang="en-US" sz="1400" b="1" dirty="0"/>
              <a:t>Contextual information </a:t>
            </a:r>
            <a:r>
              <a:rPr lang="en-US" sz="1400" dirty="0"/>
              <a:t>is the information surrounding language to help us interpret it. Examples of contextual information include our knowledge and nonverbal expressions, such as facial expressions, postures, and gestures.</a:t>
            </a:r>
          </a:p>
          <a:p>
            <a:r>
              <a:rPr lang="en-US" sz="1000" dirty="0"/>
              <a:t> </a:t>
            </a:r>
            <a:r>
              <a:rPr lang="en-US" sz="1000" u="sng" dirty="0">
                <a:latin typeface="Arial" panose="020B0604020202020204" pitchFamily="34" charset="0"/>
                <a:cs typeface="Arial" panose="020B0604020202020204" pitchFamily="34" charset="0"/>
                <a:hlinkClick r:id="rId5"/>
              </a:rPr>
              <a:t>Lifespan Development: A Psychological Perspective 2</a:t>
            </a:r>
            <a:r>
              <a:rPr lang="en-US" sz="1000" u="sng" baseline="30000" dirty="0">
                <a:latin typeface="Arial" panose="020B0604020202020204" pitchFamily="34" charset="0"/>
                <a:cs typeface="Arial" panose="020B0604020202020204" pitchFamily="34" charset="0"/>
                <a:hlinkClick r:id="rId5"/>
              </a:rPr>
              <a:t>nd</a:t>
            </a:r>
            <a:r>
              <a:rPr lang="en-US" sz="1000" dirty="0">
                <a:latin typeface="Arial" panose="020B0604020202020204" pitchFamily="34" charset="0"/>
                <a:cs typeface="Arial" panose="020B0604020202020204" pitchFamily="34" charset="0"/>
              </a:rPr>
              <a:t> Edition by Martha Lally and Suzanne Valentine-French is licensed under </a:t>
            </a:r>
            <a:r>
              <a:rPr lang="en-US" sz="1000" u="sng" dirty="0">
                <a:latin typeface="Arial" panose="020B0604020202020204" pitchFamily="34" charset="0"/>
                <a:cs typeface="Arial" panose="020B0604020202020204" pitchFamily="34" charset="0"/>
                <a:hlinkClick r:id="rId6"/>
              </a:rPr>
              <a:t>CC BY-NC-SA 3.0</a:t>
            </a:r>
            <a:r>
              <a:rPr lang="en-US" sz="1000" u="sng" dirty="0">
                <a:latin typeface="Arial" panose="020B0604020202020204" pitchFamily="34" charset="0"/>
                <a:cs typeface="Arial" panose="020B0604020202020204" pitchFamily="34" charset="0"/>
              </a:rPr>
              <a:t>  (modified by Marie Parnes)</a:t>
            </a:r>
            <a:endParaRPr lang="en-US" sz="10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5D9E6DEF-4BE2-2FD1-862C-71562FAC92A2}"/>
              </a:ext>
            </a:extLst>
          </p:cNvPr>
          <p:cNvPicPr>
            <a:picLocks noChangeAspect="1"/>
          </p:cNvPicPr>
          <p:nvPr/>
        </p:nvPicPr>
        <p:blipFill>
          <a:blip r:embed="rId7"/>
          <a:stretch>
            <a:fillRect/>
          </a:stretch>
        </p:blipFill>
        <p:spPr>
          <a:xfrm>
            <a:off x="12555" y="1179425"/>
            <a:ext cx="3523793" cy="3475021"/>
          </a:xfrm>
          <a:prstGeom prst="rect">
            <a:avLst/>
          </a:prstGeom>
        </p:spPr>
      </p:pic>
    </p:spTree>
    <p:extLst>
      <p:ext uri="{BB962C8B-B14F-4D97-AF65-F5344CB8AC3E}">
        <p14:creationId xmlns:p14="http://schemas.microsoft.com/office/powerpoint/2010/main" val="3081706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BEA8571-86F2-4E8C-B6EB-7EB71CA3F090}"/>
              </a:ext>
            </a:extLst>
          </p:cNvPr>
          <p:cNvSpPr txBox="1">
            <a:spLocks/>
          </p:cNvSpPr>
          <p:nvPr/>
        </p:nvSpPr>
        <p:spPr>
          <a:xfrm>
            <a:off x="729306" y="82694"/>
            <a:ext cx="10733388" cy="40011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Developmental Course of Language:  </a:t>
            </a:r>
            <a:r>
              <a:rPr lang="en-US" sz="2000" b="1" dirty="0">
                <a:latin typeface="Arial" panose="020B0604020202020204" pitchFamily="34" charset="0"/>
                <a:cs typeface="Arial" panose="020B0604020202020204" pitchFamily="34" charset="0"/>
              </a:rPr>
              <a:t>Infancy through Toddlerhood: Pre-linguistic Speech</a:t>
            </a:r>
            <a:endParaRPr lang="en-US" sz="2400" b="1" dirty="0">
              <a:latin typeface="+mn-lt"/>
              <a:cs typeface="Arial" panose="020B0604020202020204" pitchFamily="34" charset="0"/>
            </a:endParaRPr>
          </a:p>
        </p:txBody>
      </p:sp>
      <p:sp>
        <p:nvSpPr>
          <p:cNvPr id="2" name="TextBox 1"/>
          <p:cNvSpPr txBox="1"/>
          <p:nvPr/>
        </p:nvSpPr>
        <p:spPr>
          <a:xfrm>
            <a:off x="119284" y="482804"/>
            <a:ext cx="8361454" cy="5447645"/>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600" b="1" dirty="0"/>
              <a:t>Newborns</a:t>
            </a:r>
            <a:r>
              <a:rPr lang="en-US" sz="1600" dirty="0"/>
              <a:t> communicate their thoughts and needs with body posture (being relaxed or still), gestures, cries, and facial expressions. </a:t>
            </a:r>
          </a:p>
          <a:p>
            <a:endParaRPr lang="en-US" sz="1600" dirty="0"/>
          </a:p>
          <a:p>
            <a:pPr marL="285750" indent="-285750">
              <a:buFont typeface="Wingdings" panose="05000000000000000000" pitchFamily="2" charset="2"/>
              <a:buChar char="Ø"/>
            </a:pPr>
            <a:r>
              <a:rPr lang="en-US" sz="1600" b="1" dirty="0"/>
              <a:t>Intentional Vocalizations: </a:t>
            </a:r>
            <a:r>
              <a:rPr lang="en-US" sz="1600" dirty="0"/>
              <a:t>In terms of producing spoken language, babies begin to coo almost immediately. </a:t>
            </a:r>
            <a:r>
              <a:rPr lang="en-US" sz="1600" b="1" dirty="0"/>
              <a:t>Cooing </a:t>
            </a:r>
            <a:r>
              <a:rPr lang="en-US" sz="1600" i="1" dirty="0"/>
              <a:t>is a one-syllable combination of a consonant and a vowel sound </a:t>
            </a:r>
            <a:r>
              <a:rPr lang="en-US" sz="1600" dirty="0"/>
              <a:t>(e.g., coo or </a:t>
            </a:r>
            <a:r>
              <a:rPr lang="en-US" sz="1600" dirty="0" err="1"/>
              <a:t>ba</a:t>
            </a:r>
            <a:r>
              <a:rPr lang="en-US" sz="1600" dirty="0"/>
              <a:t>). Cooing serves as practice for vocalization, as well as the infant hears the sound of his or her own voice and tries to repeat sounds that are entertaining.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At about four to six months of age, infants begin making even more elaborate vocalizations that include the sounds required for any language. Eventually, these sounds will no longer be used as the infant grows more accustomed to a particular language</a:t>
            </a:r>
            <a:r>
              <a:rPr lang="en-US" sz="1600" b="1" dirty="0"/>
              <a:t>.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At about 7 months, infants begin </a:t>
            </a:r>
            <a:r>
              <a:rPr lang="en-US" sz="1600" b="1" dirty="0"/>
              <a:t>babbling</a:t>
            </a:r>
            <a:r>
              <a:rPr lang="en-US" sz="1600" dirty="0"/>
              <a:t>, engaging in </a:t>
            </a:r>
            <a:r>
              <a:rPr lang="en-US" sz="1600" i="1" dirty="0"/>
              <a:t>intentional vocalizations that lack specific meaning and comprise a consonant-vowel repeated sequence, such as ma-ma-ma, da-da-da</a:t>
            </a:r>
            <a:r>
              <a:rPr lang="en-US" sz="1600" dirty="0"/>
              <a:t>. </a:t>
            </a:r>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3"/>
              </a:rPr>
              <a:t>Communicative Babbling </a:t>
            </a:r>
            <a:r>
              <a:rPr lang="en-US" sz="1200" dirty="0">
                <a:latin typeface="Arial" panose="020B0604020202020204" pitchFamily="34" charset="0"/>
                <a:cs typeface="Arial" panose="020B0604020202020204" pitchFamily="34" charset="0"/>
              </a:rPr>
              <a:t>shows examples of babbling and how to promote babbling.  The video also briefly discusses gesturing.)</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b="1" dirty="0"/>
              <a:t>At around 9 months, infants will begin to use gesturing: </a:t>
            </a:r>
            <a:r>
              <a:rPr lang="en-US" sz="1600" dirty="0"/>
              <a:t>Children communicate information through gesturing long before they speak.  Deaf babies also use gestures to communicate wants, reactions, and feelings. </a:t>
            </a:r>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Sounds and Gestures: Building Blocks for Your Child’s First Words</a:t>
            </a:r>
            <a:r>
              <a:rPr lang="en-US" sz="1200" dirty="0">
                <a:latin typeface="Arial" panose="020B0604020202020204" pitchFamily="34" charset="0"/>
                <a:cs typeface="Arial" panose="020B0604020202020204" pitchFamily="34" charset="0"/>
              </a:rPr>
              <a:t>: Discusses both babbling and gestures (gestures begin at timestamp 0.33, however this video is quite brief. Only 1.57</a:t>
            </a:r>
            <a:r>
              <a:rPr lang="en-US" sz="1600" dirty="0"/>
              <a:t>)</a:t>
            </a:r>
            <a:endParaRPr lang="en-US" sz="1600" baseline="30000" dirty="0"/>
          </a:p>
        </p:txBody>
      </p:sp>
      <p:sp>
        <p:nvSpPr>
          <p:cNvPr id="4" name="TextBox 3"/>
          <p:cNvSpPr txBox="1"/>
          <p:nvPr/>
        </p:nvSpPr>
        <p:spPr>
          <a:xfrm>
            <a:off x="80055" y="5975086"/>
            <a:ext cx="8439912"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 </a:t>
            </a:r>
            <a:r>
              <a:rPr lang="en-US" sz="1000" u="sng" dirty="0">
                <a:latin typeface="Arial" panose="020B0604020202020204" pitchFamily="34" charset="0"/>
                <a:cs typeface="Arial" panose="020B0604020202020204" pitchFamily="34" charset="0"/>
                <a:hlinkClick r:id="rId5"/>
              </a:rPr>
              <a:t>Lifespan Development: A Psychological Perspective 2</a:t>
            </a:r>
            <a:r>
              <a:rPr lang="en-US" sz="1000" u="sng" baseline="30000" dirty="0">
                <a:latin typeface="Arial" panose="020B0604020202020204" pitchFamily="34" charset="0"/>
                <a:cs typeface="Arial" panose="020B0604020202020204" pitchFamily="34" charset="0"/>
                <a:hlinkClick r:id="rId5"/>
              </a:rPr>
              <a:t>nd</a:t>
            </a:r>
            <a:r>
              <a:rPr lang="en-US" sz="1000" dirty="0">
                <a:latin typeface="Arial" panose="020B0604020202020204" pitchFamily="34" charset="0"/>
                <a:cs typeface="Arial" panose="020B0604020202020204" pitchFamily="34" charset="0"/>
              </a:rPr>
              <a:t> Edition by Martha Lally and Suzanne Valentine-French is licensed under </a:t>
            </a:r>
            <a:r>
              <a:rPr lang="en-US" sz="1000" u="sng" dirty="0">
                <a:latin typeface="Arial" panose="020B0604020202020204" pitchFamily="34" charset="0"/>
                <a:cs typeface="Arial" panose="020B0604020202020204" pitchFamily="34" charset="0"/>
                <a:hlinkClick r:id="rId6"/>
              </a:rPr>
              <a:t>CC BY-NC-SA 3.0</a:t>
            </a:r>
            <a:r>
              <a:rPr lang="en-US" sz="1000" u="sng" dirty="0">
                <a:latin typeface="Arial" panose="020B0604020202020204" pitchFamily="34" charset="0"/>
                <a:cs typeface="Arial" panose="020B0604020202020204" pitchFamily="34" charset="0"/>
              </a:rPr>
              <a:t> </a:t>
            </a:r>
            <a:endParaRPr lang="en-US" sz="1000" dirty="0">
              <a:latin typeface="Arial" panose="020B0604020202020204" pitchFamily="34" charset="0"/>
              <a:cs typeface="Arial" panose="020B0604020202020204" pitchFamily="34" charset="0"/>
            </a:endParaRPr>
          </a:p>
        </p:txBody>
      </p:sp>
      <p:pic>
        <p:nvPicPr>
          <p:cNvPr id="1026" name="Picture 2" descr="Free A Woman Sitting on Green Grass with Her Baby Girl Stock Photo">
            <a:extLst>
              <a:ext uri="{FF2B5EF4-FFF2-40B4-BE49-F238E27FC236}">
                <a16:creationId xmlns:a16="http://schemas.microsoft.com/office/drawing/2014/main" id="{990BCE5F-3F04-D3B1-0B35-E1E6DF5DC79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06840" y="689735"/>
            <a:ext cx="2792240" cy="34747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F314CC8-579F-A840-E871-A9DF836E70CC}"/>
              </a:ext>
            </a:extLst>
          </p:cNvPr>
          <p:cNvSpPr txBox="1"/>
          <p:nvPr/>
        </p:nvSpPr>
        <p:spPr>
          <a:xfrm>
            <a:off x="9142013" y="4164455"/>
            <a:ext cx="2497211" cy="553998"/>
          </a:xfrm>
          <a:prstGeom prst="rect">
            <a:avLst/>
          </a:prstGeom>
          <a:noFill/>
        </p:spPr>
        <p:txBody>
          <a:bodyPr wrap="square" rtlCol="0">
            <a:spAutoFit/>
          </a:bodyPr>
          <a:lstStyle/>
          <a:p>
            <a:r>
              <a:rPr lang="en-US" sz="1000" i="0" dirty="0">
                <a:solidFill>
                  <a:srgbClr val="4A4A4A"/>
                </a:solidFill>
                <a:effectLst/>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8"/>
              </a:rPr>
              <a:t>Pexels.com</a:t>
            </a:r>
            <a:r>
              <a:rPr lang="en-US" sz="1000" dirty="0">
                <a:latin typeface="Arial" panose="020B0604020202020204" pitchFamily="34" charset="0"/>
                <a:cs typeface="Arial" panose="020B0604020202020204" pitchFamily="34" charset="0"/>
              </a:rPr>
              <a:t> is licensed </a:t>
            </a:r>
            <a:r>
              <a:rPr lang="en-US" sz="1000" i="0" dirty="0">
                <a:solidFill>
                  <a:srgbClr val="4A4A4A"/>
                </a:solidFill>
                <a:effectLst/>
                <a:latin typeface="Arial" panose="020B0604020202020204" pitchFamily="34" charset="0"/>
                <a:cs typeface="Arial" panose="020B0604020202020204" pitchFamily="34" charset="0"/>
              </a:rPr>
              <a:t>under the Creative Commons Zero </a:t>
            </a:r>
            <a:r>
              <a:rPr lang="en-US" sz="1000" i="0" dirty="0">
                <a:solidFill>
                  <a:srgbClr val="4A4A4A"/>
                </a:solidFill>
                <a:effectLst/>
                <a:latin typeface="Arial" panose="020B0604020202020204" pitchFamily="34" charset="0"/>
                <a:cs typeface="Arial" panose="020B0604020202020204" pitchFamily="34" charset="0"/>
                <a:hlinkClick r:id="rId9"/>
              </a:rPr>
              <a:t>(CC0) license </a:t>
            </a:r>
            <a:r>
              <a:rPr lang="en-US" sz="1000" i="0" dirty="0">
                <a:solidFill>
                  <a:srgbClr val="4A4A4A"/>
                </a:solidFill>
                <a:effectLst/>
                <a:latin typeface="Arial" panose="020B0604020202020204" pitchFamily="34" charset="0"/>
                <a:cs typeface="Arial" panose="020B0604020202020204" pitchFamily="34" charset="0"/>
              </a:rPr>
              <a:t>("CC0 Content").</a:t>
            </a:r>
          </a:p>
        </p:txBody>
      </p:sp>
    </p:spTree>
    <p:extLst>
      <p:ext uri="{BB962C8B-B14F-4D97-AF65-F5344CB8AC3E}">
        <p14:creationId xmlns:p14="http://schemas.microsoft.com/office/powerpoint/2010/main" val="3219421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BEA8571-86F2-4E8C-B6EB-7EB71CA3F090}"/>
              </a:ext>
            </a:extLst>
          </p:cNvPr>
          <p:cNvSpPr txBox="1">
            <a:spLocks/>
          </p:cNvSpPr>
          <p:nvPr/>
        </p:nvSpPr>
        <p:spPr>
          <a:xfrm>
            <a:off x="67057" y="0"/>
            <a:ext cx="11923907"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Developmental Course of Language:  </a:t>
            </a:r>
            <a:r>
              <a:rPr lang="en-US" sz="2000" b="1" dirty="0">
                <a:latin typeface="Arial" panose="020B0604020202020204" pitchFamily="34" charset="0"/>
                <a:cs typeface="Arial" panose="020B0604020202020204" pitchFamily="34" charset="0"/>
              </a:rPr>
              <a:t>Infancy through Toddlerhood: Infant Directed Speech (Motherese)</a:t>
            </a:r>
            <a:endParaRPr lang="en-US" sz="2000" b="1" dirty="0">
              <a:latin typeface="+mn-lt"/>
              <a:cs typeface="Arial" panose="020B0604020202020204" pitchFamily="34" charset="0"/>
            </a:endParaRPr>
          </a:p>
        </p:txBody>
      </p:sp>
      <p:sp>
        <p:nvSpPr>
          <p:cNvPr id="2" name="TextBox 1"/>
          <p:cNvSpPr txBox="1"/>
          <p:nvPr/>
        </p:nvSpPr>
        <p:spPr>
          <a:xfrm>
            <a:off x="201036" y="690409"/>
            <a:ext cx="6373906" cy="3970318"/>
          </a:xfrm>
          <a:prstGeom prst="rect">
            <a:avLst/>
          </a:prstGeom>
          <a:solidFill>
            <a:schemeClr val="accent4">
              <a:lumMod val="20000"/>
              <a:lumOff val="80000"/>
            </a:schemeClr>
          </a:solidFill>
          <a:ln>
            <a:solidFill>
              <a:schemeClr val="accent5">
                <a:lumMod val="60000"/>
                <a:lumOff val="40000"/>
              </a:schemeClr>
            </a:solidFill>
          </a:ln>
        </p:spPr>
        <p:txBody>
          <a:bodyPr wrap="square" rtlCol="0">
            <a:spAutoFit/>
          </a:bodyPr>
          <a:lstStyle/>
          <a:p>
            <a:pPr algn="ctr"/>
            <a:r>
              <a:rPr lang="en-US" b="1" dirty="0"/>
              <a:t>Infant-Directed Speech</a:t>
            </a:r>
          </a:p>
          <a:p>
            <a:endParaRPr lang="en-US" b="1" dirty="0"/>
          </a:p>
          <a:p>
            <a:pPr marL="342900" indent="-342900">
              <a:buFont typeface="Wingdings" panose="05000000000000000000" pitchFamily="2" charset="2"/>
              <a:buChar char="Ø"/>
            </a:pPr>
            <a:r>
              <a:rPr lang="en-US" dirty="0"/>
              <a:t>Adults tend to use “baby talk” or that sing-song type of intonation and exaggeration used when talking to children. This is a universal tendency called </a:t>
            </a:r>
            <a:r>
              <a:rPr lang="en-US" b="1" dirty="0"/>
              <a:t>infant-directed speech (sometimes called motherese or parentese). </a:t>
            </a:r>
          </a:p>
          <a:p>
            <a:pPr marL="342900" indent="-342900">
              <a:buFont typeface="Wingdings" panose="05000000000000000000" pitchFamily="2" charset="2"/>
              <a:buChar char="Ø"/>
            </a:pPr>
            <a:endParaRPr lang="en-US" b="1" dirty="0"/>
          </a:p>
          <a:p>
            <a:pPr marL="342900" indent="-342900">
              <a:buFont typeface="Wingdings" panose="05000000000000000000" pitchFamily="2" charset="2"/>
              <a:buChar char="Ø"/>
            </a:pPr>
            <a:r>
              <a:rPr lang="en-US" dirty="0"/>
              <a:t>Infant-directed speech involves exaggerating the vowel and consonant sounds, using a high-pitched voice, and delivering the phrase with great facial expression (Clark, 2009). </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Why is this done? Infants are frequently more attuned to the tone of voice of the person speaking than to the content of the words themselves and are aware of the target of speech.</a:t>
            </a:r>
            <a:endParaRPr lang="en-US" baseline="30000" dirty="0"/>
          </a:p>
        </p:txBody>
      </p:sp>
      <p:sp>
        <p:nvSpPr>
          <p:cNvPr id="4" name="TextBox 3"/>
          <p:cNvSpPr txBox="1"/>
          <p:nvPr/>
        </p:nvSpPr>
        <p:spPr>
          <a:xfrm>
            <a:off x="7481584" y="4733824"/>
            <a:ext cx="3344068" cy="253916"/>
          </a:xfrm>
          <a:prstGeom prst="rect">
            <a:avLst/>
          </a:prstGeom>
          <a:noFill/>
        </p:spPr>
        <p:txBody>
          <a:bodyPr wrap="square" rtlCol="0">
            <a:spAutoFit/>
          </a:bodyPr>
          <a:lstStyle/>
          <a:p>
            <a:r>
              <a:rPr lang="en-US" sz="1050" dirty="0">
                <a:hlinkClick r:id="rId3"/>
              </a:rPr>
              <a:t>Image retrieved from </a:t>
            </a:r>
            <a:r>
              <a:rPr lang="en-US" sz="1050" dirty="0" err="1">
                <a:hlinkClick r:id="rId3"/>
              </a:rPr>
              <a:t>Pixabay.com</a:t>
            </a:r>
            <a:r>
              <a:rPr lang="en-US" sz="1050" dirty="0" err="1"/>
              <a:t>is</a:t>
            </a:r>
            <a:r>
              <a:rPr lang="en-US" sz="1050" dirty="0"/>
              <a:t> licensed under </a:t>
            </a:r>
            <a:r>
              <a:rPr lang="en-US" sz="1050" dirty="0">
                <a:hlinkClick r:id="rId4"/>
              </a:rPr>
              <a:t>CC0.</a:t>
            </a:r>
            <a:endParaRPr lang="en-US" sz="1050" dirty="0"/>
          </a:p>
        </p:txBody>
      </p:sp>
      <p:pic>
        <p:nvPicPr>
          <p:cNvPr id="2050" name="Picture 2" descr="Father, Son, Family, Dad, Baby, Love, Child, Paren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2140" y="728807"/>
            <a:ext cx="3602957" cy="39319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649204" y="5785839"/>
            <a:ext cx="341760" cy="276999"/>
          </a:xfrm>
          <a:prstGeom prst="rect">
            <a:avLst/>
          </a:prstGeom>
          <a:noFill/>
        </p:spPr>
        <p:txBody>
          <a:bodyPr wrap="none" rtlCol="0">
            <a:spAutoFit/>
          </a:bodyPr>
          <a:lstStyle/>
          <a:p>
            <a:r>
              <a:rPr lang="en-US" baseline="30000" dirty="0"/>
              <a:t>23</a:t>
            </a:r>
          </a:p>
        </p:txBody>
      </p:sp>
      <p:sp>
        <p:nvSpPr>
          <p:cNvPr id="7" name="TextBox 6">
            <a:extLst>
              <a:ext uri="{FF2B5EF4-FFF2-40B4-BE49-F238E27FC236}">
                <a16:creationId xmlns:a16="http://schemas.microsoft.com/office/drawing/2014/main" id="{0285E392-8F13-B269-2BF0-E8797BCFB4FF}"/>
              </a:ext>
            </a:extLst>
          </p:cNvPr>
          <p:cNvSpPr txBox="1"/>
          <p:nvPr/>
        </p:nvSpPr>
        <p:spPr>
          <a:xfrm>
            <a:off x="313938" y="4660727"/>
            <a:ext cx="6094476"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6"/>
              </a:rPr>
              <a:t>Lifespan Development: A Psychological Perspective 2</a:t>
            </a:r>
            <a:r>
              <a:rPr kumimoji="0" lang="en-US" sz="1000" b="0" i="0" u="sng"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hlinkClick r:id="rId6"/>
              </a:rPr>
              <a:t>nd</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Edition by Martha Lally and Suzanne Valentine-French is licensed under </a:t>
            </a:r>
            <a:r>
              <a:rPr kumimoji="0" lang="en-US" sz="10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7"/>
              </a:rPr>
              <a:t>CC BY-NC-SA 3.0</a:t>
            </a:r>
            <a:endParaRPr kumimoji="0" lang="en-US" sz="10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TextBox 7">
            <a:extLst>
              <a:ext uri="{FF2B5EF4-FFF2-40B4-BE49-F238E27FC236}">
                <a16:creationId xmlns:a16="http://schemas.microsoft.com/office/drawing/2014/main" id="{9ACB51A8-D460-A633-6813-369AAC4F8DAA}"/>
              </a:ext>
            </a:extLst>
          </p:cNvPr>
          <p:cNvSpPr txBox="1"/>
          <p:nvPr/>
        </p:nvSpPr>
        <p:spPr>
          <a:xfrm>
            <a:off x="1824991" y="5574187"/>
            <a:ext cx="854201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Better Brains for Babies – Infant Directed Speech</a:t>
            </a:r>
            <a:r>
              <a:rPr lang="en-US" sz="1200" dirty="0">
                <a:latin typeface="Arial" panose="020B0604020202020204" pitchFamily="34" charset="0"/>
                <a:cs typeface="Arial" panose="020B0604020202020204" pitchFamily="34" charset="0"/>
              </a:rPr>
              <a:t>. This very brief video shows an adult using infant-directed speech.</a:t>
            </a:r>
          </a:p>
        </p:txBody>
      </p:sp>
    </p:spTree>
    <p:extLst>
      <p:ext uri="{BB962C8B-B14F-4D97-AF65-F5344CB8AC3E}">
        <p14:creationId xmlns:p14="http://schemas.microsoft.com/office/powerpoint/2010/main" val="18502828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BEA8571-86F2-4E8C-B6EB-7EB71CA3F090}"/>
              </a:ext>
            </a:extLst>
          </p:cNvPr>
          <p:cNvSpPr txBox="1">
            <a:spLocks/>
          </p:cNvSpPr>
          <p:nvPr/>
        </p:nvSpPr>
        <p:spPr>
          <a:xfrm>
            <a:off x="2131438" y="37707"/>
            <a:ext cx="7929121" cy="476796"/>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Developmental Course of Language:  </a:t>
            </a:r>
            <a:r>
              <a:rPr lang="en-US" sz="2000" b="1" dirty="0">
                <a:latin typeface="Arial" panose="020B0604020202020204" pitchFamily="34" charset="0"/>
                <a:cs typeface="Arial" panose="020B0604020202020204" pitchFamily="34" charset="0"/>
              </a:rPr>
              <a:t>Infancy through Toddlerhood</a:t>
            </a:r>
            <a:endParaRPr lang="en-US" sz="2400" b="1" dirty="0">
              <a:latin typeface="+mn-lt"/>
              <a:cs typeface="Arial" panose="020B0604020202020204" pitchFamily="34" charset="0"/>
            </a:endParaRPr>
          </a:p>
        </p:txBody>
      </p:sp>
      <p:sp>
        <p:nvSpPr>
          <p:cNvPr id="4" name="TextBox 3"/>
          <p:cNvSpPr txBox="1"/>
          <p:nvPr/>
        </p:nvSpPr>
        <p:spPr>
          <a:xfrm>
            <a:off x="948397" y="6066498"/>
            <a:ext cx="10295204"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 </a:t>
            </a:r>
            <a:r>
              <a:rPr lang="en-US" sz="1200" u="sng" dirty="0">
                <a:latin typeface="Arial" panose="020B0604020202020204" pitchFamily="34" charset="0"/>
                <a:cs typeface="Arial" panose="020B0604020202020204" pitchFamily="34" charset="0"/>
                <a:hlinkClick r:id="rId3"/>
              </a:rPr>
              <a:t>Lifespan Development: A Psychological Perspective 2</a:t>
            </a:r>
            <a:r>
              <a:rPr lang="en-US" sz="1200" u="sng" baseline="30000" dirty="0">
                <a:latin typeface="Arial" panose="020B0604020202020204" pitchFamily="34" charset="0"/>
                <a:cs typeface="Arial" panose="020B0604020202020204" pitchFamily="34" charset="0"/>
                <a:hlinkClick r:id="rId3"/>
              </a:rPr>
              <a:t>nd</a:t>
            </a:r>
            <a:r>
              <a:rPr lang="en-US" sz="1200" dirty="0">
                <a:latin typeface="Arial" panose="020B0604020202020204" pitchFamily="34" charset="0"/>
                <a:cs typeface="Arial" panose="020B0604020202020204" pitchFamily="34" charset="0"/>
              </a:rPr>
              <a:t> Edition by Martha Lally and Suzanne Valentine-French is licensed under </a:t>
            </a:r>
            <a:r>
              <a:rPr lang="en-US" sz="1200" u="sng" dirty="0">
                <a:latin typeface="Arial" panose="020B0604020202020204" pitchFamily="34" charset="0"/>
                <a:cs typeface="Arial" panose="020B0604020202020204" pitchFamily="34" charset="0"/>
                <a:hlinkClick r:id="rId4"/>
              </a:rPr>
              <a:t>CC BY-NC-SA 3.0</a:t>
            </a:r>
            <a:r>
              <a:rPr lang="en-US" sz="1200" u="sng" dirty="0">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p:txBody>
      </p:sp>
      <p:graphicFrame>
        <p:nvGraphicFramePr>
          <p:cNvPr id="6" name="TextBox 1">
            <a:extLst>
              <a:ext uri="{FF2B5EF4-FFF2-40B4-BE49-F238E27FC236}">
                <a16:creationId xmlns:a16="http://schemas.microsoft.com/office/drawing/2014/main" id="{691F23BF-3471-2622-1291-48F9FDCA9773}"/>
              </a:ext>
            </a:extLst>
          </p:cNvPr>
          <p:cNvGraphicFramePr/>
          <p:nvPr>
            <p:extLst>
              <p:ext uri="{D42A27DB-BD31-4B8C-83A1-F6EECF244321}">
                <p14:modId xmlns:p14="http://schemas.microsoft.com/office/powerpoint/2010/main" val="2197778682"/>
              </p:ext>
            </p:extLst>
          </p:nvPr>
        </p:nvGraphicFramePr>
        <p:xfrm>
          <a:off x="948397" y="514503"/>
          <a:ext cx="10295204" cy="499848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TextBox 4">
            <a:extLst>
              <a:ext uri="{FF2B5EF4-FFF2-40B4-BE49-F238E27FC236}">
                <a16:creationId xmlns:a16="http://schemas.microsoft.com/office/drawing/2014/main" id="{4A8BA269-C25B-E8B7-B8FF-F567C91DF008}"/>
              </a:ext>
            </a:extLst>
          </p:cNvPr>
          <p:cNvSpPr txBox="1"/>
          <p:nvPr/>
        </p:nvSpPr>
        <p:spPr>
          <a:xfrm>
            <a:off x="243838" y="5512983"/>
            <a:ext cx="11704320"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0"/>
              </a:rPr>
              <a:t>Conversation with a 19-Month-Old</a:t>
            </a:r>
            <a:r>
              <a:rPr lang="en-US" sz="1200" dirty="0">
                <a:latin typeface="Arial" panose="020B0604020202020204" pitchFamily="34" charset="0"/>
                <a:cs typeface="Arial" panose="020B0604020202020204" pitchFamily="34" charset="0"/>
              </a:rPr>
              <a:t>.  See if you can pick out the holophrases being used this child.  In addition to the video, the site also contains millstones of language development for children between 15 and 18 months of age.</a:t>
            </a:r>
          </a:p>
        </p:txBody>
      </p:sp>
    </p:spTree>
    <p:extLst>
      <p:ext uri="{BB962C8B-B14F-4D97-AF65-F5344CB8AC3E}">
        <p14:creationId xmlns:p14="http://schemas.microsoft.com/office/powerpoint/2010/main" val="3672167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11">
            <a:extLst>
              <a:ext uri="{FF2B5EF4-FFF2-40B4-BE49-F238E27FC236}">
                <a16:creationId xmlns:a16="http://schemas.microsoft.com/office/drawing/2014/main" id="{36D16D1E-4205-49F5-BD2A-DA769947C1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13">
            <a:extLst>
              <a:ext uri="{FF2B5EF4-FFF2-40B4-BE49-F238E27FC236}">
                <a16:creationId xmlns:a16="http://schemas.microsoft.com/office/drawing/2014/main" id="{012FD100-C039-4E03-B5E4-2EDFA7290A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4193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1" name="Straight Connector 15">
            <a:extLst>
              <a:ext uri="{FF2B5EF4-FFF2-40B4-BE49-F238E27FC236}">
                <a16:creationId xmlns:a16="http://schemas.microsoft.com/office/drawing/2014/main" id="{4418FCD2-8448-4A81-8EB4-72250F7827B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442584" y="6095715"/>
            <a:ext cx="8632491" cy="246221"/>
          </a:xfrm>
          <a:prstGeom prst="rect">
            <a:avLst/>
          </a:prstGeom>
          <a:solidFill>
            <a:schemeClr val="bg1"/>
          </a:solidFill>
        </p:spPr>
        <p:txBody>
          <a:bodyPr wrap="none" rtlCol="0">
            <a:spAutoFit/>
          </a:bodyPr>
          <a:lstStyle/>
          <a:p>
            <a:pPr algn="r">
              <a:spcAft>
                <a:spcPts val="600"/>
              </a:spcAft>
            </a:pPr>
            <a:r>
              <a:rPr lang="en-US" sz="1000" dirty="0">
                <a:latin typeface="Arial" panose="020B0604020202020204" pitchFamily="34" charset="0"/>
                <a:cs typeface="Arial" panose="020B0604020202020204" pitchFamily="34" charset="0"/>
              </a:rPr>
              <a:t> </a:t>
            </a:r>
            <a:r>
              <a:rPr lang="en-US" sz="1000" u="sng" dirty="0">
                <a:latin typeface="Arial" panose="020B0604020202020204" pitchFamily="34" charset="0"/>
                <a:cs typeface="Arial" panose="020B0604020202020204" pitchFamily="34" charset="0"/>
                <a:hlinkClick r:id="rId3"/>
              </a:rPr>
              <a:t>Lifespan Development: A Psychological Perspective 2nd</a:t>
            </a:r>
            <a:r>
              <a:rPr lang="en-US" sz="1000" dirty="0">
                <a:latin typeface="Arial" panose="020B0604020202020204" pitchFamily="34" charset="0"/>
                <a:cs typeface="Arial" panose="020B0604020202020204" pitchFamily="34" charset="0"/>
                <a:hlinkClick r:id="rId3"/>
              </a:rPr>
              <a:t> Edition </a:t>
            </a:r>
            <a:r>
              <a:rPr lang="en-US" sz="1000" dirty="0">
                <a:latin typeface="Arial" panose="020B0604020202020204" pitchFamily="34" charset="0"/>
                <a:cs typeface="Arial" panose="020B0604020202020204" pitchFamily="34" charset="0"/>
              </a:rPr>
              <a:t>by Martha Lally and Suzanne Valentine-French is licensed under </a:t>
            </a:r>
            <a:r>
              <a:rPr lang="en-US" sz="1000" u="sng" dirty="0">
                <a:latin typeface="Arial" panose="020B0604020202020204" pitchFamily="34" charset="0"/>
                <a:cs typeface="Arial" panose="020B0604020202020204" pitchFamily="34" charset="0"/>
                <a:hlinkClick r:id="rId4"/>
              </a:rPr>
              <a:t>CC BY-NC-SA 3.0 </a:t>
            </a:r>
            <a:endParaRPr lang="en-US" sz="1000" dirty="0">
              <a:latin typeface="Arial" panose="020B0604020202020204" pitchFamily="34" charset="0"/>
              <a:cs typeface="Arial" panose="020B0604020202020204" pitchFamily="34" charset="0"/>
            </a:endParaRPr>
          </a:p>
        </p:txBody>
      </p:sp>
      <p:graphicFrame>
        <p:nvGraphicFramePr>
          <p:cNvPr id="7" name="TextBox 1">
            <a:extLst>
              <a:ext uri="{FF2B5EF4-FFF2-40B4-BE49-F238E27FC236}">
                <a16:creationId xmlns:a16="http://schemas.microsoft.com/office/drawing/2014/main" id="{72151F8E-5C3E-5BC2-22A1-3EC3FD907F83}"/>
              </a:ext>
            </a:extLst>
          </p:cNvPr>
          <p:cNvGraphicFramePr/>
          <p:nvPr>
            <p:extLst>
              <p:ext uri="{D42A27DB-BD31-4B8C-83A1-F6EECF244321}">
                <p14:modId xmlns:p14="http://schemas.microsoft.com/office/powerpoint/2010/main" val="3279291275"/>
              </p:ext>
            </p:extLst>
          </p:nvPr>
        </p:nvGraphicFramePr>
        <p:xfrm>
          <a:off x="179293" y="728841"/>
          <a:ext cx="11833413" cy="50577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TextBox 3">
            <a:extLst>
              <a:ext uri="{FF2B5EF4-FFF2-40B4-BE49-F238E27FC236}">
                <a16:creationId xmlns:a16="http://schemas.microsoft.com/office/drawing/2014/main" id="{FE5E5459-D897-C0C8-9290-782C3727F3EC}"/>
              </a:ext>
            </a:extLst>
          </p:cNvPr>
          <p:cNvSpPr txBox="1"/>
          <p:nvPr/>
        </p:nvSpPr>
        <p:spPr>
          <a:xfrm>
            <a:off x="2530617" y="225153"/>
            <a:ext cx="7292790" cy="369332"/>
          </a:xfrm>
          <a:prstGeom prst="rect">
            <a:avLst/>
          </a:prstGeom>
          <a:noFill/>
        </p:spPr>
        <p:txBody>
          <a:bodyPr wrap="square" rtlCol="0">
            <a:spAutoFit/>
          </a:bodyPr>
          <a:lstStyle/>
          <a:p>
            <a:pPr algn="ctr"/>
            <a:r>
              <a:rPr lang="en-US" sz="1800" dirty="0">
                <a:latin typeface="Arial" panose="020B0604020202020204" pitchFamily="34" charset="0"/>
                <a:cs typeface="Arial" panose="020B0604020202020204" pitchFamily="34" charset="0"/>
              </a:rPr>
              <a:t>Developmental Course of Language:  </a:t>
            </a:r>
            <a:r>
              <a:rPr lang="en-US" sz="1800" b="1" dirty="0">
                <a:latin typeface="Arial" panose="020B0604020202020204" pitchFamily="34" charset="0"/>
                <a:cs typeface="Arial" panose="020B0604020202020204" pitchFamily="34" charset="0"/>
              </a:rPr>
              <a:t>Infancy through Toddlerhood</a:t>
            </a:r>
            <a:endParaRPr lang="en-US" sz="2000" b="1" dirty="0">
              <a:latin typeface="+mn-lt"/>
              <a:cs typeface="Arial" panose="020B0604020202020204" pitchFamily="34" charset="0"/>
            </a:endParaRPr>
          </a:p>
        </p:txBody>
      </p:sp>
      <p:sp>
        <p:nvSpPr>
          <p:cNvPr id="2" name="TextBox 1">
            <a:extLst>
              <a:ext uri="{FF2B5EF4-FFF2-40B4-BE49-F238E27FC236}">
                <a16:creationId xmlns:a16="http://schemas.microsoft.com/office/drawing/2014/main" id="{0CC7E7D3-5FA8-3FAB-54B0-1ED8E270732B}"/>
              </a:ext>
            </a:extLst>
          </p:cNvPr>
          <p:cNvSpPr txBox="1"/>
          <p:nvPr/>
        </p:nvSpPr>
        <p:spPr>
          <a:xfrm>
            <a:off x="4809744" y="4965176"/>
            <a:ext cx="720296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0"/>
              </a:rPr>
              <a:t>AcqOfLang1: Underextension and Overextension </a:t>
            </a:r>
            <a:r>
              <a:rPr lang="en-US" sz="1200" dirty="0">
                <a:latin typeface="Arial" panose="020B0604020202020204" pitchFamily="34" charset="0"/>
                <a:cs typeface="Arial" panose="020B0604020202020204" pitchFamily="34" charset="0"/>
              </a:rPr>
              <a:t>discusses the underextension and overextension of words by children first learning language. </a:t>
            </a:r>
          </a:p>
        </p:txBody>
      </p:sp>
    </p:spTree>
    <p:extLst>
      <p:ext uri="{BB962C8B-B14F-4D97-AF65-F5344CB8AC3E}">
        <p14:creationId xmlns:p14="http://schemas.microsoft.com/office/powerpoint/2010/main" val="431623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BEA8571-86F2-4E8C-B6EB-7EB71CA3F090}"/>
              </a:ext>
            </a:extLst>
          </p:cNvPr>
          <p:cNvSpPr txBox="1">
            <a:spLocks/>
          </p:cNvSpPr>
          <p:nvPr/>
        </p:nvSpPr>
        <p:spPr>
          <a:xfrm>
            <a:off x="999259" y="-127816"/>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Developmental Course of Language:  </a:t>
            </a:r>
            <a:r>
              <a:rPr lang="en-US" sz="2000" b="1" dirty="0">
                <a:latin typeface="Arial" panose="020B0604020202020204" pitchFamily="34" charset="0"/>
                <a:cs typeface="Arial" panose="020B0604020202020204" pitchFamily="34" charset="0"/>
              </a:rPr>
              <a:t>Middle Childhood</a:t>
            </a:r>
            <a:endParaRPr lang="en-US" sz="2400" b="1" dirty="0">
              <a:latin typeface="+mn-lt"/>
              <a:cs typeface="Arial" panose="020B0604020202020204" pitchFamily="34" charset="0"/>
            </a:endParaRPr>
          </a:p>
        </p:txBody>
      </p:sp>
      <p:graphicFrame>
        <p:nvGraphicFramePr>
          <p:cNvPr id="6" name="Table 6">
            <a:extLst>
              <a:ext uri="{FF2B5EF4-FFF2-40B4-BE49-F238E27FC236}">
                <a16:creationId xmlns:a16="http://schemas.microsoft.com/office/drawing/2014/main" id="{602F7E84-D9B9-3102-603A-DE0A6574F04B}"/>
              </a:ext>
            </a:extLst>
          </p:cNvPr>
          <p:cNvGraphicFramePr>
            <a:graphicFrameLocks noGrp="1"/>
          </p:cNvGraphicFramePr>
          <p:nvPr>
            <p:extLst>
              <p:ext uri="{D42A27DB-BD31-4B8C-83A1-F6EECF244321}">
                <p14:modId xmlns:p14="http://schemas.microsoft.com/office/powerpoint/2010/main" val="1045647608"/>
              </p:ext>
            </p:extLst>
          </p:nvPr>
        </p:nvGraphicFramePr>
        <p:xfrm>
          <a:off x="50311" y="554594"/>
          <a:ext cx="12007867" cy="5587944"/>
        </p:xfrm>
        <a:graphic>
          <a:graphicData uri="http://schemas.openxmlformats.org/drawingml/2006/table">
            <a:tbl>
              <a:tblPr firstRow="1" bandRow="1">
                <a:tableStyleId>{5C22544A-7EE6-4342-B048-85BDC9FD1C3A}</a:tableStyleId>
              </a:tblPr>
              <a:tblGrid>
                <a:gridCol w="1657569">
                  <a:extLst>
                    <a:ext uri="{9D8B030D-6E8A-4147-A177-3AD203B41FA5}">
                      <a16:colId xmlns:a16="http://schemas.microsoft.com/office/drawing/2014/main" val="391583379"/>
                    </a:ext>
                  </a:extLst>
                </a:gridCol>
                <a:gridCol w="10350298">
                  <a:extLst>
                    <a:ext uri="{9D8B030D-6E8A-4147-A177-3AD203B41FA5}">
                      <a16:colId xmlns:a16="http://schemas.microsoft.com/office/drawing/2014/main" val="2371767693"/>
                    </a:ext>
                  </a:extLst>
                </a:gridCol>
              </a:tblGrid>
              <a:tr h="345532">
                <a:tc>
                  <a:txBody>
                    <a:bodyPr/>
                    <a:lstStyle/>
                    <a:p>
                      <a:pPr algn="ctr"/>
                      <a:r>
                        <a:rPr lang="en-US" sz="1600" dirty="0"/>
                        <a:t>Milestone</a:t>
                      </a:r>
                    </a:p>
                  </a:txBody>
                  <a:tcPr/>
                </a:tc>
                <a:tc>
                  <a:txBody>
                    <a:bodyPr/>
                    <a:lstStyle/>
                    <a:p>
                      <a:pPr algn="ctr"/>
                      <a:r>
                        <a:rPr lang="en-US" sz="1600" dirty="0"/>
                        <a:t>Description</a:t>
                      </a:r>
                    </a:p>
                  </a:txBody>
                  <a:tcPr/>
                </a:tc>
                <a:extLst>
                  <a:ext uri="{0D108BD9-81ED-4DB2-BD59-A6C34878D82A}">
                    <a16:rowId xmlns:a16="http://schemas.microsoft.com/office/drawing/2014/main" val="3966830575"/>
                  </a:ext>
                </a:extLst>
              </a:tr>
              <a:tr h="2104606">
                <a:tc>
                  <a:txBody>
                    <a:bodyPr/>
                    <a:lstStyle/>
                    <a:p>
                      <a:r>
                        <a:rPr lang="en-US" sz="1600" b="1" dirty="0"/>
                        <a:t>Vocabulary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By fifth grade, a child's vocabulary has grown to 40,000 words. It grows at a rate that exceeds that of those in early childhood. Children can associate new words with those already known, and there is a more sophisticated understanding of word meanings.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0" kern="1200" dirty="0">
                          <a:solidFill>
                            <a:schemeClr val="dk1"/>
                          </a:solidFill>
                          <a:effectLst/>
                          <a:latin typeface="+mn-lt"/>
                          <a:ea typeface="+mn-ea"/>
                          <a:cs typeface="+mn-cs"/>
                        </a:rPr>
                        <a:t>Mapping</a:t>
                      </a:r>
                      <a:r>
                        <a:rPr lang="en-US" sz="1600" b="0" i="0" kern="1200" dirty="0">
                          <a:solidFill>
                            <a:schemeClr val="dk1"/>
                          </a:solidFill>
                          <a:effectLst/>
                          <a:latin typeface="+mn-lt"/>
                          <a:ea typeface="+mn-ea"/>
                          <a:cs typeface="+mn-cs"/>
                        </a:rPr>
                        <a:t> refers to the question of how infants attach language, objects, concepts, and actions, to the things that they experience in the world.</a:t>
                      </a:r>
                      <a:r>
                        <a:rPr lang="en-US" sz="1600" b="0" i="0" u="none" strike="noStrike" kern="1200" baseline="30000" dirty="0">
                          <a:solidFill>
                            <a:schemeClr val="dk1"/>
                          </a:solidFill>
                          <a:effectLst/>
                          <a:latin typeface="+mn-lt"/>
                          <a:ea typeface="+mn-ea"/>
                          <a:cs typeface="+mn-cs"/>
                        </a:rPr>
                        <a:t> </a:t>
                      </a:r>
                      <a:r>
                        <a:rPr lang="en-US" sz="1600" b="0" i="0" kern="1200" dirty="0">
                          <a:solidFill>
                            <a:schemeClr val="dk1"/>
                          </a:solidFill>
                          <a:effectLst/>
                          <a:latin typeface="+mn-lt"/>
                          <a:ea typeface="+mn-ea"/>
                          <a:cs typeface="+mn-cs"/>
                        </a:rPr>
                        <a:t> Many theories have been proposed to explain this process, such as fast mapping, constraints and semantic &amp; syntactic boot-strapping.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dk1"/>
                          </a:solidFill>
                          <a:effectLst/>
                          <a:latin typeface="Arial" panose="020B0604020202020204" pitchFamily="34" charset="0"/>
                          <a:ea typeface="+mn-ea"/>
                          <a:cs typeface="Arial" panose="020B0604020202020204" pitchFamily="34" charset="0"/>
                        </a:rPr>
                        <a:t>Video 1. </a:t>
                      </a:r>
                      <a:r>
                        <a:rPr lang="en-US" sz="1200" b="0" i="0" kern="1200" dirty="0">
                          <a:solidFill>
                            <a:schemeClr val="dk1"/>
                          </a:solidFill>
                          <a:effectLst/>
                          <a:latin typeface="Arial" panose="020B0604020202020204" pitchFamily="34" charset="0"/>
                          <a:ea typeface="+mn-ea"/>
                          <a:cs typeface="Arial" panose="020B0604020202020204" pitchFamily="34" charset="0"/>
                          <a:hlinkClick r:id="rId3"/>
                        </a:rPr>
                        <a:t>AcqOfLang1:Fastmapping</a:t>
                      </a:r>
                      <a:r>
                        <a:rPr lang="en-US" sz="1200" b="0" i="0" kern="1200" dirty="0">
                          <a:solidFill>
                            <a:schemeClr val="dk1"/>
                          </a:solidFill>
                          <a:effectLst/>
                          <a:latin typeface="Arial" panose="020B0604020202020204" pitchFamily="34" charset="0"/>
                          <a:ea typeface="+mn-ea"/>
                          <a:cs typeface="Arial" panose="020B0604020202020204" pitchFamily="34" charset="0"/>
                        </a:rPr>
                        <a:t>, discusses the concept of fastmapping in relation to language development</a:t>
                      </a:r>
                      <a:endParaRPr lang="en-US"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4"/>
                        </a:rPr>
                        <a:t>AcqOfLang1: Whole Object and Mutual Exclusivity Assumptions </a:t>
                      </a:r>
                      <a:r>
                        <a:rPr lang="en-US" sz="1200" dirty="0">
                          <a:latin typeface="Arial" panose="020B0604020202020204" pitchFamily="34" charset="0"/>
                          <a:cs typeface="Arial" panose="020B0604020202020204" pitchFamily="34" charset="0"/>
                        </a:rPr>
                        <a:t>discusses the constraints of whole object and mutual exclusivity.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Video 3. </a:t>
                      </a:r>
                      <a:r>
                        <a:rPr lang="en-US" sz="1200" dirty="0">
                          <a:latin typeface="Arial" panose="020B0604020202020204" pitchFamily="34" charset="0"/>
                          <a:cs typeface="Arial" panose="020B0604020202020204" pitchFamily="34" charset="0"/>
                          <a:hlinkClick r:id="rId5"/>
                        </a:rPr>
                        <a:t>AcqOfLang1: Syntactic Bootstrapping Hypothesis</a:t>
                      </a:r>
                      <a:r>
                        <a:rPr lang="en-US" sz="1200" dirty="0">
                          <a:latin typeface="Arial" panose="020B0604020202020204" pitchFamily="34" charset="0"/>
                          <a:cs typeface="Arial" panose="020B0604020202020204" pitchFamily="34" charset="0"/>
                        </a:rPr>
                        <a:t>.</a:t>
                      </a:r>
                    </a:p>
                  </a:txBody>
                  <a:tcPr/>
                </a:tc>
                <a:extLst>
                  <a:ext uri="{0D108BD9-81ED-4DB2-BD59-A6C34878D82A}">
                    <a16:rowId xmlns:a16="http://schemas.microsoft.com/office/drawing/2014/main" val="2539561775"/>
                  </a:ext>
                </a:extLst>
              </a:tr>
              <a:tr h="835748">
                <a:tc>
                  <a:txBody>
                    <a:bodyPr/>
                    <a:lstStyle/>
                    <a:p>
                      <a:r>
                        <a:rPr lang="en-US" sz="1600" b="1" dirty="0"/>
                        <a:t>New Understanding</a:t>
                      </a:r>
                    </a:p>
                  </a:txBody>
                  <a:tcPr/>
                </a:tc>
                <a:tc>
                  <a:txBody>
                    <a:bodyPr/>
                    <a:lstStyle/>
                    <a:p>
                      <a:pPr marL="0" indent="0">
                        <a:buFont typeface="Wingdings" panose="05000000000000000000" pitchFamily="2" charset="2"/>
                        <a:buNone/>
                      </a:pPr>
                      <a:r>
                        <a:rPr lang="en-US" sz="1600" dirty="0"/>
                        <a:t>Children are also able to think of objects in less literal ways. For example, if asked for the first word that comes to mind when one hears the word "pizza", the younger child is likely to say "eat" or some word that describes what is done with a pizza. However, the older child is more likely to place pizza in the appropriate category and say "food". </a:t>
                      </a:r>
                    </a:p>
                  </a:txBody>
                  <a:tcPr/>
                </a:tc>
                <a:extLst>
                  <a:ext uri="{0D108BD9-81ED-4DB2-BD59-A6C34878D82A}">
                    <a16:rowId xmlns:a16="http://schemas.microsoft.com/office/drawing/2014/main" val="900844958"/>
                  </a:ext>
                </a:extLst>
              </a:tr>
              <a:tr h="402336">
                <a:tc>
                  <a:txBody>
                    <a:bodyPr/>
                    <a:lstStyle/>
                    <a:p>
                      <a:r>
                        <a:rPr lang="en-US" sz="1600" b="1" dirty="0"/>
                        <a:t>Grammar</a:t>
                      </a:r>
                    </a:p>
                  </a:txBody>
                  <a:tcPr/>
                </a:tc>
                <a:tc>
                  <a:txBody>
                    <a:bodyPr/>
                    <a:lstStyle/>
                    <a:p>
                      <a:pPr marL="0" indent="0">
                        <a:buFont typeface="Wingdings" panose="05000000000000000000" pitchFamily="2" charset="2"/>
                        <a:buNone/>
                      </a:pPr>
                      <a:r>
                        <a:rPr lang="en-US" sz="1600" dirty="0"/>
                        <a:t>Children have internalized the rules and exceptions for that language’s grammar</a:t>
                      </a:r>
                    </a:p>
                  </a:txBody>
                  <a:tcPr/>
                </a:tc>
                <a:extLst>
                  <a:ext uri="{0D108BD9-81ED-4DB2-BD59-A6C34878D82A}">
                    <a16:rowId xmlns:a16="http://schemas.microsoft.com/office/drawing/2014/main" val="2242469016"/>
                  </a:ext>
                </a:extLst>
              </a:tr>
              <a:tr h="1256481">
                <a:tc>
                  <a:txBody>
                    <a:bodyPr/>
                    <a:lstStyle/>
                    <a:p>
                      <a:r>
                        <a:rPr lang="en-US" sz="1600" b="1" dirty="0"/>
                        <a:t>Context</a:t>
                      </a:r>
                    </a:p>
                  </a:txBody>
                  <a:tcPr/>
                </a:tc>
                <a:tc>
                  <a:txBody>
                    <a:bodyPr/>
                    <a:lstStyle/>
                    <a:p>
                      <a:pPr marL="0" indent="0">
                        <a:buFont typeface="Wingdings" panose="05000000000000000000" pitchFamily="2" charset="2"/>
                        <a:buNone/>
                      </a:pPr>
                      <a:r>
                        <a:rPr lang="en-US" sz="1600" dirty="0"/>
                        <a:t>Contextual information—the information surrounding language—is used for interpretation.  Context includes tone of voice, body language, and the words being used. For example, the word “awesome,” when said with a big smile, means the person is excited about a situation. “Awesome,” said with crossed arms, rolled eyes, and a sarcastic tone, means the person is not thrilled with the situation</a:t>
                      </a:r>
                      <a:r>
                        <a:rPr lang="en-US" sz="1600" u="none" dirty="0"/>
                        <a:t>. </a:t>
                      </a:r>
                      <a:r>
                        <a:rPr kumimoji="0" lang="en-US" sz="1000" b="0" i="0" u="none" strike="noStrike" kern="1200" cap="none" spc="0" normalizeH="0" baseline="0" noProof="0" dirty="0">
                          <a:ln>
                            <a:noFill/>
                          </a:ln>
                          <a:solidFill>
                            <a:prstClr val="black"/>
                          </a:solidFill>
                          <a:effectLst/>
                          <a:uLnTx/>
                          <a:uFillTx/>
                          <a:latin typeface="+mn-lt"/>
                          <a:ea typeface="+mn-ea"/>
                          <a:cs typeface="+mn-cs"/>
                          <a:hlinkClick r:id="rId6"/>
                        </a:rPr>
                        <a:t>Child Growth and Development: An Open Educational Resources Publication by College of the Canyons </a:t>
                      </a:r>
                      <a:r>
                        <a:rPr kumimoji="0" lang="en-US" sz="1000" b="0" i="0" u="none" strike="noStrike" kern="1200" cap="none" spc="0" normalizeH="0" baseline="0" noProof="0" dirty="0">
                          <a:ln>
                            <a:noFill/>
                          </a:ln>
                          <a:solidFill>
                            <a:prstClr val="black"/>
                          </a:solidFill>
                          <a:effectLst/>
                          <a:uLnTx/>
                          <a:uFillTx/>
                          <a:latin typeface="+mn-lt"/>
                          <a:ea typeface="+mn-ea"/>
                          <a:cs typeface="+mn-cs"/>
                        </a:rPr>
                        <a:t>by Jennifer Paris, Antoinette Ricardo, and Dawn Richmond is licensed under </a:t>
                      </a:r>
                      <a:r>
                        <a:rPr kumimoji="0" lang="en-US" sz="1000" b="0" i="0" u="none" strike="noStrike" kern="1200" cap="none" spc="0" normalizeH="0" baseline="0" noProof="0" dirty="0">
                          <a:ln>
                            <a:noFill/>
                          </a:ln>
                          <a:solidFill>
                            <a:prstClr val="black"/>
                          </a:solidFill>
                          <a:effectLst/>
                          <a:uLnTx/>
                          <a:uFillTx/>
                          <a:latin typeface="+mn-lt"/>
                          <a:ea typeface="+mn-ea"/>
                          <a:cs typeface="+mn-cs"/>
                          <a:hlinkClick r:id="rId7"/>
                        </a:rPr>
                        <a:t>CC BY 4.0</a:t>
                      </a:r>
                      <a:endParaRPr lang="en-US" sz="1600" u="none" baseline="30000" dirty="0"/>
                    </a:p>
                  </a:txBody>
                  <a:tcPr/>
                </a:tc>
                <a:extLst>
                  <a:ext uri="{0D108BD9-81ED-4DB2-BD59-A6C34878D82A}">
                    <a16:rowId xmlns:a16="http://schemas.microsoft.com/office/drawing/2014/main" val="1807543785"/>
                  </a:ext>
                </a:extLst>
              </a:tr>
              <a:tr h="643241">
                <a:tc>
                  <a:txBody>
                    <a:bodyPr/>
                    <a:lstStyle/>
                    <a:p>
                      <a:r>
                        <a:rPr lang="en-US" sz="1600" b="1" dirty="0"/>
                        <a:t>Metalinguistic awareness</a:t>
                      </a:r>
                    </a:p>
                  </a:txBody>
                  <a:tcPr/>
                </a:tc>
                <a:tc>
                  <a:txBody>
                    <a:bodyPr/>
                    <a:lstStyle/>
                    <a:p>
                      <a:pPr marL="0" indent="0">
                        <a:buFont typeface="Wingdings" panose="05000000000000000000" pitchFamily="2" charset="2"/>
                        <a:buNone/>
                      </a:pPr>
                      <a:r>
                        <a:rPr lang="en-US" sz="1600" dirty="0"/>
                        <a:t>An essential aspect to language development is focused on children being aware of language and the components of language. </a:t>
                      </a:r>
                      <a:r>
                        <a:rPr kumimoji="0" lang="en-US" sz="1000" b="0" i="0" u="none" strike="noStrike" kern="1200" cap="none" spc="0" normalizeH="0" baseline="0" noProof="0" dirty="0">
                          <a:ln>
                            <a:noFill/>
                          </a:ln>
                          <a:solidFill>
                            <a:prstClr val="black"/>
                          </a:solidFill>
                          <a:effectLst/>
                          <a:uLnTx/>
                          <a:uFillTx/>
                          <a:latin typeface="+mn-lt"/>
                          <a:ea typeface="+mn-ea"/>
                          <a:cs typeface="+mn-cs"/>
                          <a:hlinkClick r:id="rId8"/>
                        </a:rPr>
                        <a:t>Metalinguistics</a:t>
                      </a:r>
                      <a:r>
                        <a:rPr kumimoji="0" lang="en-US" sz="1000" b="0" i="0" u="none" strike="noStrike" kern="1200" cap="none" spc="0" normalizeH="0" baseline="0" noProof="0" dirty="0">
                          <a:ln>
                            <a:noFill/>
                          </a:ln>
                          <a:solidFill>
                            <a:prstClr val="black"/>
                          </a:solidFill>
                          <a:effectLst/>
                          <a:uLnTx/>
                          <a:uFillTx/>
                          <a:latin typeface="+mn-lt"/>
                          <a:ea typeface="+mn-ea"/>
                          <a:cs typeface="+mn-cs"/>
                        </a:rPr>
                        <a:t> retrieved from </a:t>
                      </a:r>
                      <a:r>
                        <a:rPr kumimoji="0" lang="en-US" sz="1000" b="0" i="0" u="none" strike="noStrike" kern="1200" cap="none" spc="0" normalizeH="0" baseline="0" noProof="0" dirty="0">
                          <a:ln>
                            <a:noFill/>
                          </a:ln>
                          <a:solidFill>
                            <a:prstClr val="black"/>
                          </a:solidFill>
                          <a:effectLst/>
                          <a:uLnTx/>
                          <a:uFillTx/>
                          <a:latin typeface="+mn-lt"/>
                          <a:ea typeface="+mn-ea"/>
                          <a:cs typeface="+mn-cs"/>
                          <a:hlinkClick r:id="rId9"/>
                        </a:rPr>
                        <a:t>Psychology wiki at wikia.org </a:t>
                      </a:r>
                      <a:r>
                        <a:rPr kumimoji="0" lang="en-US" sz="1000" b="0" i="0" u="none" strike="noStrike" kern="1200" cap="none" spc="0" normalizeH="0" baseline="0" noProof="0" dirty="0">
                          <a:ln>
                            <a:noFill/>
                          </a:ln>
                          <a:solidFill>
                            <a:prstClr val="black"/>
                          </a:solidFill>
                          <a:effectLst/>
                          <a:uLnTx/>
                          <a:uFillTx/>
                          <a:latin typeface="+mn-lt"/>
                          <a:ea typeface="+mn-ea"/>
                          <a:cs typeface="+mn-cs"/>
                        </a:rPr>
                        <a:t>is licensed under </a:t>
                      </a:r>
                      <a:r>
                        <a:rPr kumimoji="0" lang="en-US" sz="1000" b="0" i="0" u="none" strike="noStrike" kern="1200" cap="none" spc="0" normalizeH="0" baseline="0" noProof="0" dirty="0">
                          <a:ln>
                            <a:noFill/>
                          </a:ln>
                          <a:solidFill>
                            <a:prstClr val="black"/>
                          </a:solidFill>
                          <a:effectLst/>
                          <a:uLnTx/>
                          <a:uFillTx/>
                          <a:latin typeface="+mn-lt"/>
                          <a:ea typeface="+mn-ea"/>
                          <a:cs typeface="+mn-cs"/>
                          <a:hlinkClick r:id="rId10"/>
                        </a:rPr>
                        <a:t>CC BY-SA 3.0  </a:t>
                      </a:r>
                      <a:r>
                        <a:rPr kumimoji="0" lang="en-US" sz="1000" b="0" i="0" u="none" strike="noStrike" kern="1200" cap="none" spc="0" normalizeH="0" baseline="0" noProof="0" dirty="0">
                          <a:ln>
                            <a:noFill/>
                          </a:ln>
                          <a:solidFill>
                            <a:prstClr val="black"/>
                          </a:solidFill>
                          <a:effectLst/>
                          <a:uLnTx/>
                          <a:uFillTx/>
                          <a:latin typeface="+mn-lt"/>
                          <a:ea typeface="+mn-ea"/>
                          <a:cs typeface="+mn-cs"/>
                        </a:rPr>
                        <a:t>(modified by Marie Parnes)</a:t>
                      </a:r>
                      <a:endParaRPr lang="en-US" sz="1600" u="none" baseline="30000" dirty="0"/>
                    </a:p>
                  </a:txBody>
                  <a:tcPr/>
                </a:tc>
                <a:extLst>
                  <a:ext uri="{0D108BD9-81ED-4DB2-BD59-A6C34878D82A}">
                    <a16:rowId xmlns:a16="http://schemas.microsoft.com/office/drawing/2014/main" val="3689389412"/>
                  </a:ext>
                </a:extLst>
              </a:tr>
            </a:tbl>
          </a:graphicData>
        </a:graphic>
      </p:graphicFrame>
    </p:spTree>
    <p:extLst>
      <p:ext uri="{BB962C8B-B14F-4D97-AF65-F5344CB8AC3E}">
        <p14:creationId xmlns:p14="http://schemas.microsoft.com/office/powerpoint/2010/main" val="22930601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2F59D4D-5B27-4141-AC47-8CDA02BEAAAB}"/>
              </a:ext>
            </a:extLst>
          </p:cNvPr>
          <p:cNvSpPr txBox="1">
            <a:spLocks/>
          </p:cNvSpPr>
          <p:nvPr/>
        </p:nvSpPr>
        <p:spPr>
          <a:xfrm>
            <a:off x="4966197" y="0"/>
            <a:ext cx="2071716" cy="51179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800" dirty="0">
                <a:latin typeface="+mn-lt"/>
              </a:rPr>
              <a:t>Literacy</a:t>
            </a:r>
            <a:endParaRPr lang="en-US" sz="2800" dirty="0">
              <a:latin typeface="+mn-lt"/>
              <a:cs typeface="Arial" panose="020B0604020202020204" pitchFamily="34" charset="0"/>
            </a:endParaRPr>
          </a:p>
        </p:txBody>
      </p:sp>
      <p:sp>
        <p:nvSpPr>
          <p:cNvPr id="4" name="TextBox 3"/>
          <p:cNvSpPr txBox="1"/>
          <p:nvPr/>
        </p:nvSpPr>
        <p:spPr>
          <a:xfrm>
            <a:off x="128016" y="559035"/>
            <a:ext cx="12063983" cy="67710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lang="en-US" sz="2000" b="1" dirty="0"/>
              <a:t>Emergent Literacy </a:t>
            </a:r>
          </a:p>
          <a:p>
            <a:r>
              <a:rPr lang="en-US" dirty="0"/>
              <a:t>A term that is used to explain a child's knowledge of reading and writing skills </a:t>
            </a:r>
            <a:r>
              <a:rPr lang="en-US" i="1" dirty="0"/>
              <a:t>before</a:t>
            </a:r>
            <a:r>
              <a:rPr lang="en-US" dirty="0"/>
              <a:t> they learn how to read and write words.</a:t>
            </a:r>
          </a:p>
        </p:txBody>
      </p:sp>
      <p:sp>
        <p:nvSpPr>
          <p:cNvPr id="6" name="TextBox 5"/>
          <p:cNvSpPr txBox="1"/>
          <p:nvPr/>
        </p:nvSpPr>
        <p:spPr>
          <a:xfrm flipH="1">
            <a:off x="128016" y="1307275"/>
            <a:ext cx="9144144" cy="390876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lang="en-US" sz="2000" b="1" dirty="0"/>
              <a:t>Components of Emergent Literacy</a:t>
            </a:r>
          </a:p>
          <a:p>
            <a:endParaRPr lang="en-US" sz="2000" dirty="0"/>
          </a:p>
          <a:p>
            <a:pPr marL="285750" lvl="0" indent="-285750">
              <a:buFont typeface="Wingdings" panose="05000000000000000000" pitchFamily="2" charset="2"/>
              <a:buChar char="Ø"/>
            </a:pPr>
            <a:r>
              <a:rPr lang="en-US" sz="1600" u="sng" dirty="0"/>
              <a:t>Print motivation</a:t>
            </a:r>
            <a:r>
              <a:rPr lang="en-US" sz="1600" dirty="0"/>
              <a:t>: Being interested in and enjoying books.</a:t>
            </a:r>
          </a:p>
          <a:p>
            <a:pPr marL="285750" lvl="0" indent="-285750">
              <a:buFont typeface="Wingdings" panose="05000000000000000000" pitchFamily="2" charset="2"/>
              <a:buChar char="Ø"/>
            </a:pPr>
            <a:endParaRPr lang="en-US" sz="1600" dirty="0"/>
          </a:p>
          <a:p>
            <a:pPr marL="285750" lvl="0" indent="-285750">
              <a:buFont typeface="Wingdings" panose="05000000000000000000" pitchFamily="2" charset="2"/>
              <a:buChar char="Ø"/>
            </a:pPr>
            <a:r>
              <a:rPr lang="en-US" sz="1600" u="sng" dirty="0"/>
              <a:t>Vocabulary</a:t>
            </a:r>
            <a:r>
              <a:rPr lang="en-US" sz="1600" dirty="0"/>
              <a:t>: Knowing the names of things.</a:t>
            </a:r>
          </a:p>
          <a:p>
            <a:pPr marL="285750" lvl="0" indent="-285750">
              <a:buFont typeface="Wingdings" panose="05000000000000000000" pitchFamily="2" charset="2"/>
              <a:buChar char="Ø"/>
            </a:pPr>
            <a:endParaRPr lang="en-US" sz="1600" dirty="0"/>
          </a:p>
          <a:p>
            <a:pPr marL="285750" lvl="0" indent="-285750">
              <a:buFont typeface="Wingdings" panose="05000000000000000000" pitchFamily="2" charset="2"/>
              <a:buChar char="Ø"/>
            </a:pPr>
            <a:r>
              <a:rPr lang="en-US" sz="1600" u="sng" dirty="0"/>
              <a:t>Print awareness</a:t>
            </a:r>
            <a:r>
              <a:rPr lang="en-US" sz="1600" dirty="0"/>
              <a:t>: Noticing print, knowing how to handle a book, and knowing how to follow words on a page.</a:t>
            </a:r>
          </a:p>
          <a:p>
            <a:pPr marL="285750" lvl="0" indent="-285750">
              <a:buFont typeface="Wingdings" panose="05000000000000000000" pitchFamily="2" charset="2"/>
              <a:buChar char="Ø"/>
            </a:pPr>
            <a:endParaRPr lang="en-US" sz="1600" dirty="0"/>
          </a:p>
          <a:p>
            <a:pPr marL="285750" lvl="0" indent="-285750">
              <a:buFont typeface="Wingdings" panose="05000000000000000000" pitchFamily="2" charset="2"/>
              <a:buChar char="Ø"/>
            </a:pPr>
            <a:r>
              <a:rPr lang="en-US" sz="1600" u="sng" dirty="0"/>
              <a:t>Narrative skills:</a:t>
            </a:r>
            <a:r>
              <a:rPr lang="en-US" sz="1600" dirty="0"/>
              <a:t> Being able to describe things and events and to tell stories.</a:t>
            </a:r>
          </a:p>
          <a:p>
            <a:pPr marL="285750" lvl="0" indent="-285750">
              <a:buFont typeface="Wingdings" panose="05000000000000000000" pitchFamily="2" charset="2"/>
              <a:buChar char="Ø"/>
            </a:pPr>
            <a:endParaRPr lang="en-US" sz="1600" dirty="0"/>
          </a:p>
          <a:p>
            <a:pPr marL="285750" lvl="0" indent="-285750">
              <a:buFont typeface="Wingdings" panose="05000000000000000000" pitchFamily="2" charset="2"/>
              <a:buChar char="Ø"/>
            </a:pPr>
            <a:r>
              <a:rPr lang="en-US" sz="1600" u="sng" dirty="0"/>
              <a:t>Letter knowledge</a:t>
            </a:r>
            <a:r>
              <a:rPr lang="en-US" sz="1600" dirty="0"/>
              <a:t>: Understanding letters are different from each other, knowing their names and sounds, and recognizing letters everywhere.</a:t>
            </a:r>
          </a:p>
          <a:p>
            <a:pPr marL="285750" lvl="0" indent="-285750">
              <a:buFont typeface="Wingdings" panose="05000000000000000000" pitchFamily="2" charset="2"/>
              <a:buChar char="Ø"/>
            </a:pPr>
            <a:endParaRPr lang="en-US" sz="1600" dirty="0"/>
          </a:p>
          <a:p>
            <a:pPr marL="285750" lvl="0" indent="-285750">
              <a:buFont typeface="Wingdings" panose="05000000000000000000" pitchFamily="2" charset="2"/>
              <a:buChar char="Ø"/>
            </a:pPr>
            <a:r>
              <a:rPr lang="en-US" sz="1600" u="sng" dirty="0"/>
              <a:t>Phonological awareness</a:t>
            </a:r>
            <a:r>
              <a:rPr lang="en-US" sz="1600" dirty="0"/>
              <a:t>: Being able to hear and play with the smaller sounds in words.</a:t>
            </a:r>
            <a:endParaRPr lang="en-US" sz="1600" baseline="30000" dirty="0"/>
          </a:p>
        </p:txBody>
      </p:sp>
      <p:pic>
        <p:nvPicPr>
          <p:cNvPr id="1026" name="Picture 2" descr="Baby, Kid, Child, Boy, Reading, Book, Mother, S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62473" y="1325175"/>
            <a:ext cx="2457881" cy="36576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1797838" y="5312234"/>
            <a:ext cx="394162" cy="256480"/>
          </a:xfrm>
          <a:prstGeom prst="rect">
            <a:avLst/>
          </a:prstGeom>
          <a:noFill/>
        </p:spPr>
        <p:txBody>
          <a:bodyPr wrap="square" rtlCol="0">
            <a:spAutoFit/>
          </a:bodyPr>
          <a:lstStyle/>
          <a:p>
            <a:r>
              <a:rPr lang="en-US" sz="1600" baseline="30000" dirty="0"/>
              <a:t>29</a:t>
            </a:r>
          </a:p>
        </p:txBody>
      </p:sp>
      <p:sp>
        <p:nvSpPr>
          <p:cNvPr id="5" name="TextBox 4"/>
          <p:cNvSpPr txBox="1"/>
          <p:nvPr/>
        </p:nvSpPr>
        <p:spPr>
          <a:xfrm>
            <a:off x="1788657" y="5243275"/>
            <a:ext cx="635507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Text from </a:t>
            </a:r>
            <a:r>
              <a:rPr lang="en-US" sz="1000" u="sng" dirty="0">
                <a:latin typeface="Arial" panose="020B0604020202020204" pitchFamily="34" charset="0"/>
                <a:cs typeface="Arial" panose="020B0604020202020204" pitchFamily="34" charset="0"/>
                <a:hlinkClick r:id="rId4"/>
              </a:rPr>
              <a:t>Emergent Literacies</a:t>
            </a:r>
            <a:r>
              <a:rPr lang="en-US" sz="1000" dirty="0">
                <a:latin typeface="Arial" panose="020B0604020202020204" pitchFamily="34" charset="0"/>
                <a:cs typeface="Arial" panose="020B0604020202020204" pitchFamily="34" charset="0"/>
              </a:rPr>
              <a:t> retrieved from </a:t>
            </a:r>
            <a:r>
              <a:rPr lang="en-US" sz="1000" u="sng" dirty="0">
                <a:latin typeface="Arial" panose="020B0604020202020204" pitchFamily="34" charset="0"/>
                <a:cs typeface="Arial" panose="020B0604020202020204" pitchFamily="34" charset="0"/>
                <a:hlinkClick r:id="rId5"/>
              </a:rPr>
              <a:t>Psychology wiki at wikia.org</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6"/>
              </a:rPr>
              <a:t>CC BY-SA 3.0</a:t>
            </a:r>
            <a:r>
              <a:rPr lang="en-US" sz="1000" u="sng"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 </a:t>
            </a:r>
          </a:p>
        </p:txBody>
      </p:sp>
      <p:sp>
        <p:nvSpPr>
          <p:cNvPr id="9" name="TextBox 8">
            <a:extLst>
              <a:ext uri="{FF2B5EF4-FFF2-40B4-BE49-F238E27FC236}">
                <a16:creationId xmlns:a16="http://schemas.microsoft.com/office/drawing/2014/main" id="{D01E1EFA-25E7-A47A-334A-1C0FBCB27D22}"/>
              </a:ext>
            </a:extLst>
          </p:cNvPr>
          <p:cNvSpPr txBox="1"/>
          <p:nvPr/>
        </p:nvSpPr>
        <p:spPr>
          <a:xfrm>
            <a:off x="9707506" y="5015982"/>
            <a:ext cx="2212848"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7"/>
              </a:rPr>
              <a:t>Image retrieved from Pixabay.com </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is licensed under </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8"/>
              </a:rPr>
              <a:t>CC0.</a:t>
            </a:r>
            <a:endPar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29C13985-0928-2BAD-6D71-B0FE69439CE3}"/>
              </a:ext>
            </a:extLst>
          </p:cNvPr>
          <p:cNvSpPr txBox="1"/>
          <p:nvPr/>
        </p:nvSpPr>
        <p:spPr>
          <a:xfrm>
            <a:off x="219456" y="5552662"/>
            <a:ext cx="11503152"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9"/>
              </a:rPr>
              <a:t>Rx for Success Dialogic Reading</a:t>
            </a:r>
            <a:r>
              <a:rPr lang="en-US" sz="1200" dirty="0">
                <a:latin typeface="Arial" panose="020B0604020202020204" pitchFamily="34" charset="0"/>
                <a:cs typeface="Arial" panose="020B0604020202020204" pitchFamily="34" charset="0"/>
              </a:rPr>
              <a:t>. Dialogic reading, or shared reading, is having a conversation with your child about a book.  Instead of reading a book to your child, let them tell a story about a picture in the book.  Examples of dialogic reading are provided.</a:t>
            </a:r>
          </a:p>
          <a:p>
            <a:r>
              <a:rPr lang="en-US" sz="1200" dirty="0">
                <a:latin typeface="Arial" panose="020B0604020202020204" pitchFamily="34" charset="0"/>
                <a:cs typeface="Arial" panose="020B0604020202020204" pitchFamily="34" charset="0"/>
              </a:rPr>
              <a:t>Video2: </a:t>
            </a:r>
            <a:r>
              <a:rPr lang="en-US" sz="1200" dirty="0">
                <a:latin typeface="Arial" panose="020B0604020202020204" pitchFamily="34" charset="0"/>
                <a:cs typeface="Arial" panose="020B0604020202020204" pitchFamily="34" charset="0"/>
                <a:hlinkClick r:id="rId10"/>
              </a:rPr>
              <a:t>REACH Workshop Series: Emergent Writing</a:t>
            </a:r>
            <a:r>
              <a:rPr lang="en-US" sz="1200" dirty="0">
                <a:latin typeface="Arial" panose="020B0604020202020204" pitchFamily="34" charset="0"/>
                <a:cs typeface="Arial" panose="020B0604020202020204" pitchFamily="34" charset="0"/>
              </a:rPr>
              <a:t>, discusses the interaction between emergent writing and emergent reading.  The video also provides examples of emergent writing exercises that can be done with children.</a:t>
            </a:r>
          </a:p>
        </p:txBody>
      </p:sp>
    </p:spTree>
    <p:extLst>
      <p:ext uri="{BB962C8B-B14F-4D97-AF65-F5344CB8AC3E}">
        <p14:creationId xmlns:p14="http://schemas.microsoft.com/office/powerpoint/2010/main" val="21343090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2F59D4D-5B27-4141-AC47-8CDA02BEAAAB}"/>
              </a:ext>
            </a:extLst>
          </p:cNvPr>
          <p:cNvSpPr txBox="1">
            <a:spLocks/>
          </p:cNvSpPr>
          <p:nvPr/>
        </p:nvSpPr>
        <p:spPr>
          <a:xfrm>
            <a:off x="4995701" y="37784"/>
            <a:ext cx="2618132" cy="37277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400" dirty="0"/>
              <a:t>Literacy</a:t>
            </a:r>
            <a:r>
              <a:rPr lang="en-US" sz="2400" b="1" dirty="0"/>
              <a:t>:  Reading</a:t>
            </a:r>
            <a:endParaRPr lang="en-US" sz="2400" b="1" dirty="0">
              <a:cs typeface="Arial" panose="020B0604020202020204" pitchFamily="34" charset="0"/>
            </a:endParaRPr>
          </a:p>
        </p:txBody>
      </p:sp>
      <p:sp>
        <p:nvSpPr>
          <p:cNvPr id="2" name="TextBox 1"/>
          <p:cNvSpPr txBox="1"/>
          <p:nvPr/>
        </p:nvSpPr>
        <p:spPr>
          <a:xfrm>
            <a:off x="36088" y="636208"/>
            <a:ext cx="6252168" cy="507831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b="1" dirty="0"/>
              <a:t>Phonemic awareness</a:t>
            </a:r>
            <a:r>
              <a:rPr lang="en-US" dirty="0"/>
              <a:t>, awareness of the component sounds within words, is a crucial skill in learning to read. </a:t>
            </a:r>
          </a:p>
          <a:p>
            <a:pPr marL="742950" lvl="1" indent="-285750">
              <a:buFont typeface="Wingdings" panose="05000000000000000000" pitchFamily="2" charset="2"/>
              <a:buChar char="Ø"/>
            </a:pPr>
            <a:r>
              <a:rPr lang="en-US" dirty="0"/>
              <a:t>To measure phonemic awareness, researchers ask children to decide whether two words rhyme, to decide whether the words start with the same sound, to identify the component sounds within words, and to indicate what would be left if a given sound were removed from a word.</a:t>
            </a:r>
          </a:p>
          <a:p>
            <a:pPr marL="742950" lvl="1"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 Kindergartners’ performance on these tasks is the strongest predictor of reading achievement in third and fourth grade.</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Teaching these skills to randomly chosen 4- and 5-year-olds results in their being better readers years later (National Reading Panel, 2000).</a:t>
            </a:r>
          </a:p>
          <a:p>
            <a:endParaRPr lang="en-US" dirty="0"/>
          </a:p>
          <a:p>
            <a:pPr marL="285750" indent="-285750">
              <a:buFont typeface="Wingdings" panose="05000000000000000000" pitchFamily="2" charset="2"/>
              <a:buChar char="Ø"/>
            </a:pPr>
            <a:r>
              <a:rPr lang="en-US" dirty="0"/>
              <a:t>A huge milestone in middle childhood is learning to read and write.</a:t>
            </a:r>
          </a:p>
        </p:txBody>
      </p:sp>
      <p:graphicFrame>
        <p:nvGraphicFramePr>
          <p:cNvPr id="5" name="Table 4"/>
          <p:cNvGraphicFramePr>
            <a:graphicFrameLocks noGrp="1"/>
          </p:cNvGraphicFramePr>
          <p:nvPr>
            <p:extLst>
              <p:ext uri="{D42A27DB-BD31-4B8C-83A1-F6EECF244321}">
                <p14:modId xmlns:p14="http://schemas.microsoft.com/office/powerpoint/2010/main" val="791747869"/>
              </p:ext>
            </p:extLst>
          </p:nvPr>
        </p:nvGraphicFramePr>
        <p:xfrm>
          <a:off x="6356282" y="636208"/>
          <a:ext cx="5799630" cy="4663440"/>
        </p:xfrm>
        <a:graphic>
          <a:graphicData uri="http://schemas.openxmlformats.org/drawingml/2006/table">
            <a:tbl>
              <a:tblPr firstRow="1" bandRow="1">
                <a:tableStyleId>{5C22544A-7EE6-4342-B048-85BDC9FD1C3A}</a:tableStyleId>
              </a:tblPr>
              <a:tblGrid>
                <a:gridCol w="1817188">
                  <a:extLst>
                    <a:ext uri="{9D8B030D-6E8A-4147-A177-3AD203B41FA5}">
                      <a16:colId xmlns:a16="http://schemas.microsoft.com/office/drawing/2014/main" val="20000"/>
                    </a:ext>
                  </a:extLst>
                </a:gridCol>
                <a:gridCol w="3982442">
                  <a:extLst>
                    <a:ext uri="{9D8B030D-6E8A-4147-A177-3AD203B41FA5}">
                      <a16:colId xmlns:a16="http://schemas.microsoft.com/office/drawing/2014/main" val="20001"/>
                    </a:ext>
                  </a:extLst>
                </a:gridCol>
              </a:tblGrid>
              <a:tr h="195291">
                <a:tc>
                  <a:txBody>
                    <a:bodyPr/>
                    <a:lstStyle/>
                    <a:p>
                      <a:pPr algn="ctr"/>
                      <a:r>
                        <a:rPr lang="en-US" dirty="0"/>
                        <a:t>Approach</a:t>
                      </a:r>
                    </a:p>
                  </a:txBody>
                  <a:tcPr/>
                </a:tc>
                <a:tc>
                  <a:txBody>
                    <a:bodyPr/>
                    <a:lstStyle/>
                    <a:p>
                      <a:pPr algn="ctr"/>
                      <a:r>
                        <a:rPr lang="en-US" dirty="0"/>
                        <a:t>Methodology</a:t>
                      </a:r>
                    </a:p>
                  </a:txBody>
                  <a:tcPr/>
                </a:tc>
                <a:extLst>
                  <a:ext uri="{0D108BD9-81ED-4DB2-BD59-A6C34878D82A}">
                    <a16:rowId xmlns:a16="http://schemas.microsoft.com/office/drawing/2014/main" val="10000"/>
                  </a:ext>
                </a:extLst>
              </a:tr>
              <a:tr h="227750">
                <a:tc>
                  <a:txBody>
                    <a:bodyPr/>
                    <a:lstStyle/>
                    <a:p>
                      <a:r>
                        <a:rPr lang="en-US" sz="1800" b="1" kern="1200" dirty="0">
                          <a:solidFill>
                            <a:schemeClr val="dk1"/>
                          </a:solidFill>
                          <a:effectLst/>
                          <a:latin typeface="+mn-lt"/>
                          <a:ea typeface="+mn-ea"/>
                          <a:cs typeface="+mn-cs"/>
                        </a:rPr>
                        <a:t>Phonics-based </a:t>
                      </a:r>
                      <a:endParaRPr lang="en-US" dirty="0"/>
                    </a:p>
                  </a:txBody>
                  <a:tcPr/>
                </a:tc>
                <a:tc>
                  <a:txBody>
                    <a:bodyPr/>
                    <a:lstStyle/>
                    <a:p>
                      <a:r>
                        <a:rPr lang="en-US" sz="1800" kern="1200" dirty="0">
                          <a:solidFill>
                            <a:schemeClr val="dk1"/>
                          </a:solidFill>
                          <a:effectLst/>
                          <a:latin typeface="+mn-lt"/>
                          <a:ea typeface="+mn-ea"/>
                          <a:cs typeface="+mn-cs"/>
                        </a:rPr>
                        <a:t>Teaches reading by making sure children can understand letter-sound correspondences (how letters sound), automatically recognize familiar words, and decode unfamiliar words. This ability to break the code of reading allows children to read words they have never heard spoken before.</a:t>
                      </a:r>
                      <a:endParaRPr lang="en-US" dirty="0"/>
                    </a:p>
                  </a:txBody>
                  <a:tcPr/>
                </a:tc>
                <a:extLst>
                  <a:ext uri="{0D108BD9-81ED-4DB2-BD59-A6C34878D82A}">
                    <a16:rowId xmlns:a16="http://schemas.microsoft.com/office/drawing/2014/main" val="10001"/>
                  </a:ext>
                </a:extLst>
              </a:tr>
              <a:tr h="227750">
                <a:tc>
                  <a:txBody>
                    <a:bodyPr/>
                    <a:lstStyle/>
                    <a:p>
                      <a:r>
                        <a:rPr lang="en-US" sz="1800" b="1" kern="1200" dirty="0">
                          <a:solidFill>
                            <a:schemeClr val="dk1"/>
                          </a:solidFill>
                          <a:effectLst/>
                          <a:latin typeface="+mn-lt"/>
                          <a:ea typeface="+mn-ea"/>
                          <a:cs typeface="+mn-cs"/>
                        </a:rPr>
                        <a:t>Whole-language </a:t>
                      </a:r>
                    </a:p>
                    <a:p>
                      <a:endParaRPr lang="en-US" dirty="0"/>
                    </a:p>
                  </a:txBody>
                  <a:tcPr/>
                </a:tc>
                <a:tc>
                  <a:txBody>
                    <a:bodyPr/>
                    <a:lstStyle/>
                    <a:p>
                      <a:r>
                        <a:rPr lang="en-US" sz="1800" kern="1200" dirty="0">
                          <a:solidFill>
                            <a:schemeClr val="dk1"/>
                          </a:solidFill>
                          <a:effectLst/>
                          <a:latin typeface="+mn-lt"/>
                          <a:ea typeface="+mn-ea"/>
                          <a:cs typeface="+mn-cs"/>
                        </a:rPr>
                        <a:t>Attempts to teach reading as naturally as possible. As the sounds of words don’t have meaning, the focus is on reading words and sentences in context (such as real books), rather than learning the sounds and phonemes that make up words.                                                       </a:t>
                      </a:r>
                      <a:r>
                        <a:rPr lang="en-US" sz="1800" kern="1200" baseline="30000" dirty="0">
                          <a:solidFill>
                            <a:schemeClr val="dk1"/>
                          </a:solidFill>
                          <a:effectLst/>
                          <a:latin typeface="+mn-lt"/>
                          <a:ea typeface="+mn-ea"/>
                          <a:cs typeface="+mn-cs"/>
                        </a:rPr>
                        <a:t>32</a:t>
                      </a:r>
                      <a:endParaRPr lang="en-US" baseline="30000" dirty="0"/>
                    </a:p>
                  </a:txBody>
                  <a:tcPr/>
                </a:tc>
                <a:extLst>
                  <a:ext uri="{0D108BD9-81ED-4DB2-BD59-A6C34878D82A}">
                    <a16:rowId xmlns:a16="http://schemas.microsoft.com/office/drawing/2014/main" val="10002"/>
                  </a:ext>
                </a:extLst>
              </a:tr>
            </a:tbl>
          </a:graphicData>
        </a:graphic>
      </p:graphicFrame>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0295" y="1861117"/>
            <a:ext cx="1716067" cy="1226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5451" y="4069621"/>
            <a:ext cx="1565754" cy="9786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6356282" y="5478160"/>
            <a:ext cx="5759490"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Above text from</a:t>
            </a:r>
            <a:r>
              <a:rPr lang="en-US" sz="800" dirty="0">
                <a:solidFill>
                  <a:srgbClr val="FF0000"/>
                </a:solidFill>
                <a:latin typeface="Arial" panose="020B0604020202020204" pitchFamily="34" charset="0"/>
                <a:cs typeface="Arial" panose="020B0604020202020204" pitchFamily="34" charset="0"/>
              </a:rPr>
              <a:t> </a:t>
            </a:r>
            <a:r>
              <a:rPr lang="en-US" sz="800" u="sng" dirty="0">
                <a:latin typeface="Arial" panose="020B0604020202020204" pitchFamily="34" charset="0"/>
                <a:cs typeface="Arial" panose="020B0604020202020204" pitchFamily="34" charset="0"/>
                <a:hlinkClick r:id="rId5"/>
              </a:rPr>
              <a:t>Child Growth and Development: An Open Educational Resources Publication by College of the Canyons</a:t>
            </a:r>
            <a:r>
              <a:rPr lang="en-US" sz="800" dirty="0">
                <a:latin typeface="Arial" panose="020B0604020202020204" pitchFamily="34" charset="0"/>
                <a:cs typeface="Arial" panose="020B0604020202020204" pitchFamily="34" charset="0"/>
              </a:rPr>
              <a:t> by Jennifer Paris, Antoinette Ricardo, and Dawn Richmond is licensed under </a:t>
            </a:r>
            <a:r>
              <a:rPr lang="en-US" sz="800" u="sng" dirty="0">
                <a:latin typeface="Arial" panose="020B0604020202020204" pitchFamily="34" charset="0"/>
                <a:cs typeface="Arial" panose="020B0604020202020204" pitchFamily="34" charset="0"/>
                <a:hlinkClick r:id="rId6"/>
              </a:rPr>
              <a:t>CC BY 4.0</a:t>
            </a:r>
            <a:endParaRPr lang="en-US" sz="800" dirty="0">
              <a:latin typeface="Arial" panose="020B0604020202020204" pitchFamily="34" charset="0"/>
              <a:cs typeface="Arial" panose="020B0604020202020204" pitchFamily="34" charset="0"/>
            </a:endParaRPr>
          </a:p>
        </p:txBody>
      </p:sp>
      <p:sp>
        <p:nvSpPr>
          <p:cNvPr id="9" name="TextBox 8"/>
          <p:cNvSpPr txBox="1"/>
          <p:nvPr/>
        </p:nvSpPr>
        <p:spPr>
          <a:xfrm>
            <a:off x="7676114" y="5113844"/>
            <a:ext cx="681088" cy="276999"/>
          </a:xfrm>
          <a:prstGeom prst="rect">
            <a:avLst/>
          </a:prstGeom>
          <a:noFill/>
        </p:spPr>
        <p:txBody>
          <a:bodyPr wrap="square" rtlCol="0">
            <a:spAutoFit/>
          </a:bodyPr>
          <a:lstStyle/>
          <a:p>
            <a:r>
              <a:rPr lang="en-US" baseline="30000" dirty="0"/>
              <a:t>31</a:t>
            </a:r>
          </a:p>
        </p:txBody>
      </p:sp>
      <p:sp>
        <p:nvSpPr>
          <p:cNvPr id="4" name="TextBox 3"/>
          <p:cNvSpPr txBox="1"/>
          <p:nvPr/>
        </p:nvSpPr>
        <p:spPr>
          <a:xfrm>
            <a:off x="6766308" y="358071"/>
            <a:ext cx="4592924" cy="369332"/>
          </a:xfrm>
          <a:prstGeom prst="rect">
            <a:avLst/>
          </a:prstGeom>
          <a:noFill/>
        </p:spPr>
        <p:txBody>
          <a:bodyPr wrap="none" rtlCol="0">
            <a:spAutoFit/>
          </a:bodyPr>
          <a:lstStyle/>
          <a:p>
            <a:r>
              <a:rPr lang="en-US" dirty="0">
                <a:solidFill>
                  <a:schemeClr val="accent1">
                    <a:lumMod val="50000"/>
                  </a:schemeClr>
                </a:solidFill>
                <a:latin typeface="Aharoni" panose="02010803020104030203" pitchFamily="2" charset="-79"/>
                <a:cs typeface="Aharoni" panose="02010803020104030203" pitchFamily="2" charset="-79"/>
              </a:rPr>
              <a:t>How to Teach Reading: Two Approaches</a:t>
            </a:r>
          </a:p>
        </p:txBody>
      </p:sp>
      <p:sp>
        <p:nvSpPr>
          <p:cNvPr id="10" name="TextBox 9">
            <a:extLst>
              <a:ext uri="{FF2B5EF4-FFF2-40B4-BE49-F238E27FC236}">
                <a16:creationId xmlns:a16="http://schemas.microsoft.com/office/drawing/2014/main" id="{49DE39EB-548D-854B-0245-E8504C056179}"/>
              </a:ext>
            </a:extLst>
          </p:cNvPr>
          <p:cNvSpPr txBox="1"/>
          <p:nvPr/>
        </p:nvSpPr>
        <p:spPr>
          <a:xfrm>
            <a:off x="7613833" y="5284160"/>
            <a:ext cx="2777407" cy="246221"/>
          </a:xfrm>
          <a:prstGeom prst="rect">
            <a:avLst/>
          </a:prstGeom>
          <a:noFill/>
        </p:spPr>
        <p:txBody>
          <a:bodyPr wrap="square">
            <a:spAutoFit/>
          </a:bodyPr>
          <a:lstStyle/>
          <a:p>
            <a:r>
              <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7"/>
              </a:rPr>
              <a:t>Images retrieved from </a:t>
            </a:r>
            <a:r>
              <a:rPr kumimoji="0" lang="en-US" sz="8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hlinkClick r:id="rId7"/>
              </a:rPr>
              <a:t>Pixabay</a:t>
            </a:r>
            <a:r>
              <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are licensed under </a:t>
            </a:r>
            <a:r>
              <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8"/>
              </a:rPr>
              <a:t>CC0</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8"/>
              </a:rPr>
              <a:t>.</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endParaRPr lang="en-US" sz="10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E1E84895-20B6-B21C-86AC-09EB79DDCEBF}"/>
              </a:ext>
            </a:extLst>
          </p:cNvPr>
          <p:cNvSpPr txBox="1"/>
          <p:nvPr/>
        </p:nvSpPr>
        <p:spPr>
          <a:xfrm>
            <a:off x="1473016" y="5409459"/>
            <a:ext cx="4883266" cy="33855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Text from </a:t>
            </a:r>
            <a:r>
              <a:rPr kumimoji="0" lang="en-US" sz="8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5"/>
              </a:rPr>
              <a:t>Child Growth and Development: An Open Educational Resources Publication by College of the Canyons</a:t>
            </a:r>
            <a:r>
              <a:rPr kumimoji="0" lang="en-US"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by Jennifer Paris, Antoinette Ricardo, and Dawn Richmond is licensed under </a:t>
            </a:r>
            <a:r>
              <a:rPr kumimoji="0" lang="en-US" sz="8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6"/>
              </a:rPr>
              <a:t>CC BY 4.0</a:t>
            </a:r>
            <a:endParaRPr kumimoji="0" lang="en-US" sz="8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TextBox 12">
            <a:extLst>
              <a:ext uri="{FF2B5EF4-FFF2-40B4-BE49-F238E27FC236}">
                <a16:creationId xmlns:a16="http://schemas.microsoft.com/office/drawing/2014/main" id="{2996A64F-2BA8-DF19-64FD-951E453B10E9}"/>
              </a:ext>
            </a:extLst>
          </p:cNvPr>
          <p:cNvSpPr txBox="1"/>
          <p:nvPr/>
        </p:nvSpPr>
        <p:spPr>
          <a:xfrm>
            <a:off x="0" y="5764441"/>
            <a:ext cx="12121899"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9"/>
              </a:rPr>
              <a:t>Reading Wars: Phonics vs. Whole Word</a:t>
            </a:r>
            <a:r>
              <a:rPr lang="en-US" sz="1200" dirty="0">
                <a:latin typeface="Arial" panose="020B0604020202020204" pitchFamily="34" charset="0"/>
                <a:cs typeface="Arial" panose="020B0604020202020204" pitchFamily="34" charset="0"/>
              </a:rPr>
              <a:t>, discusses recent research that has consequences regarding both the phonics-based approach and the whole language approach.  If you are pressed for time begin at timestamp 0.55 and end at timestamp 5.55. Note: Like other debates in development, this debate also depends on different situations and circumstances.</a:t>
            </a:r>
          </a:p>
        </p:txBody>
      </p:sp>
    </p:spTree>
    <p:extLst>
      <p:ext uri="{BB962C8B-B14F-4D97-AF65-F5344CB8AC3E}">
        <p14:creationId xmlns:p14="http://schemas.microsoft.com/office/powerpoint/2010/main" val="9506272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2F59D4D-5B27-4141-AC47-8CDA02BEAAAB}"/>
              </a:ext>
            </a:extLst>
          </p:cNvPr>
          <p:cNvSpPr txBox="1">
            <a:spLocks/>
          </p:cNvSpPr>
          <p:nvPr/>
        </p:nvSpPr>
        <p:spPr>
          <a:xfrm>
            <a:off x="5060470" y="0"/>
            <a:ext cx="2451995" cy="42574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t>Literacy: </a:t>
            </a:r>
            <a:r>
              <a:rPr lang="en-US" sz="2000" b="1" dirty="0"/>
              <a:t> Writing</a:t>
            </a:r>
            <a:endParaRPr lang="en-US" sz="2000" b="1" dirty="0">
              <a:cs typeface="Arial" panose="020B0604020202020204" pitchFamily="34" charset="0"/>
            </a:endParaRPr>
          </a:p>
        </p:txBody>
      </p:sp>
      <p:sp>
        <p:nvSpPr>
          <p:cNvPr id="2" name="TextBox 1"/>
          <p:cNvSpPr txBox="1"/>
          <p:nvPr/>
        </p:nvSpPr>
        <p:spPr>
          <a:xfrm>
            <a:off x="277904" y="578958"/>
            <a:ext cx="6008563" cy="5016758"/>
          </a:xfrm>
          <a:prstGeom prst="rect">
            <a:avLst/>
          </a:prstGeom>
          <a:solidFill>
            <a:schemeClr val="accent6">
              <a:lumMod val="20000"/>
              <a:lumOff val="80000"/>
            </a:schemeClr>
          </a:solidFill>
          <a:ln>
            <a:solidFill>
              <a:schemeClr val="accent4">
                <a:lumMod val="20000"/>
                <a:lumOff val="80000"/>
              </a:schemeClr>
            </a:solidFill>
          </a:ln>
        </p:spPr>
        <p:txBody>
          <a:bodyPr wrap="square" rtlCol="0">
            <a:spAutoFit/>
          </a:bodyPr>
          <a:lstStyle/>
          <a:p>
            <a:pPr marL="285750" indent="-285750">
              <a:buFont typeface="Wingdings" panose="05000000000000000000" pitchFamily="2" charset="2"/>
              <a:buChar char="Ø"/>
            </a:pPr>
            <a:r>
              <a:rPr lang="en-US" sz="2000" dirty="0"/>
              <a:t>Handwriting is a complex task that involves both visual–motor and 	cognitive skills. </a:t>
            </a:r>
          </a:p>
          <a:p>
            <a:endParaRPr lang="en-US" sz="2000" dirty="0"/>
          </a:p>
          <a:p>
            <a:pPr marL="285750" indent="-285750">
              <a:buFont typeface="Wingdings" panose="05000000000000000000" pitchFamily="2" charset="2"/>
              <a:buChar char="Ø"/>
            </a:pPr>
            <a:r>
              <a:rPr lang="en-US" sz="2000" dirty="0"/>
              <a:t>During the school age period, children learn to associate movements with the mental image of the letters, and to write from dictation, and become able to control their movements proactively (</a:t>
            </a:r>
            <a:r>
              <a:rPr lang="en-US" sz="2000" dirty="0" err="1"/>
              <a:t>Meulenbroek</a:t>
            </a:r>
            <a:r>
              <a:rPr lang="en-US" sz="2000" dirty="0"/>
              <a:t> and Van Galen, 1988). </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Practicing that ability during the school period allows the process of handwriting to become more and more automatic (Feder and </a:t>
            </a:r>
            <a:r>
              <a:rPr lang="en-US" sz="2000" dirty="0" err="1"/>
              <a:t>Majnemer</a:t>
            </a:r>
            <a:r>
              <a:rPr lang="en-US" sz="2000" dirty="0"/>
              <a:t>, 2007). </a:t>
            </a:r>
          </a:p>
          <a:p>
            <a:endParaRPr lang="en-US" sz="2000" dirty="0"/>
          </a:p>
          <a:p>
            <a:pPr marL="285750" indent="-285750">
              <a:buFont typeface="Wingdings" panose="05000000000000000000" pitchFamily="2" charset="2"/>
              <a:buChar char="Ø"/>
            </a:pPr>
            <a:r>
              <a:rPr lang="en-US" sz="2000" dirty="0"/>
              <a:t>The acquisition of handwriting also affects more advanced literacy skills, such as the ability to produce written texts.</a:t>
            </a:r>
            <a:endParaRPr lang="en-US" u="sng" baseline="30000" dirty="0"/>
          </a:p>
        </p:txBody>
      </p:sp>
      <p:sp>
        <p:nvSpPr>
          <p:cNvPr id="8" name="TextBox 7"/>
          <p:cNvSpPr txBox="1"/>
          <p:nvPr/>
        </p:nvSpPr>
        <p:spPr>
          <a:xfrm>
            <a:off x="7867575" y="5575849"/>
            <a:ext cx="3059505"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hlinkClick r:id="rId3"/>
              </a:rPr>
              <a:t>Image from pixabay.com  </a:t>
            </a:r>
            <a:r>
              <a:rPr lang="en-US" sz="1000" dirty="0">
                <a:latin typeface="Arial" panose="020B0604020202020204" pitchFamily="34" charset="0"/>
                <a:cs typeface="Arial" panose="020B0604020202020204" pitchFamily="34" charset="0"/>
              </a:rPr>
              <a:t>is licensed under </a:t>
            </a:r>
            <a:r>
              <a:rPr lang="en-US" sz="1000" dirty="0">
                <a:latin typeface="Arial" panose="020B0604020202020204" pitchFamily="34" charset="0"/>
                <a:cs typeface="Arial" panose="020B0604020202020204" pitchFamily="34" charset="0"/>
                <a:hlinkClick r:id="rId4"/>
              </a:rPr>
              <a:t>CC0.</a:t>
            </a:r>
            <a:endParaRPr lang="en-US" sz="1000" dirty="0">
              <a:latin typeface="Arial" panose="020B0604020202020204" pitchFamily="34" charset="0"/>
              <a:cs typeface="Arial" panose="020B0604020202020204" pitchFamily="34" charset="0"/>
            </a:endParaRPr>
          </a:p>
          <a:p>
            <a:r>
              <a:rPr lang="en-US" sz="1000" dirty="0"/>
              <a:t> </a:t>
            </a:r>
          </a:p>
        </p:txBody>
      </p:sp>
      <p:pic>
        <p:nvPicPr>
          <p:cNvPr id="2050" name="Picture 2" descr="Boy In Green Shirt "/>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6636155" y="598825"/>
            <a:ext cx="4742236" cy="49770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461315" y="5845147"/>
            <a:ext cx="341760" cy="276999"/>
          </a:xfrm>
          <a:prstGeom prst="rect">
            <a:avLst/>
          </a:prstGeom>
          <a:noFill/>
        </p:spPr>
        <p:txBody>
          <a:bodyPr wrap="none" rtlCol="0">
            <a:spAutoFit/>
          </a:bodyPr>
          <a:lstStyle/>
          <a:p>
            <a:r>
              <a:rPr lang="en-US" baseline="30000" dirty="0"/>
              <a:t>34</a:t>
            </a:r>
          </a:p>
        </p:txBody>
      </p:sp>
      <p:sp>
        <p:nvSpPr>
          <p:cNvPr id="6" name="TextBox 5">
            <a:extLst>
              <a:ext uri="{FF2B5EF4-FFF2-40B4-BE49-F238E27FC236}">
                <a16:creationId xmlns:a16="http://schemas.microsoft.com/office/drawing/2014/main" id="{883B1692-9CC7-688E-ECA7-BBF891B225DD}"/>
              </a:ext>
            </a:extLst>
          </p:cNvPr>
          <p:cNvSpPr txBox="1"/>
          <p:nvPr/>
        </p:nvSpPr>
        <p:spPr>
          <a:xfrm>
            <a:off x="191991" y="5629642"/>
            <a:ext cx="6094476" cy="5539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6"/>
              </a:rPr>
              <a:t>The role of general dynamic coordination in the handwriting skills of children</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by Andrea </a:t>
            </a:r>
            <a:r>
              <a:rPr kumimoji="0" lang="en-US" sz="10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Scordella</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Sergio Di Sano</a:t>
            </a:r>
            <a:r>
              <a:rPr kumimoji="0" lang="en-US" sz="1000" b="0" i="0" u="none" strike="noStrike" kern="1200" cap="none" spc="0" normalizeH="0" baseline="3000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10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Tiziana</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10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Aureli</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Paola </a:t>
            </a:r>
            <a:r>
              <a:rPr kumimoji="0" lang="en-US" sz="10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Cerratti</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Vittore Verratti</a:t>
            </a:r>
            <a:r>
              <a:rPr kumimoji="0" lang="en-US" sz="1000" b="0" i="0" u="none" strike="noStrike" kern="1200" cap="none" spc="0" normalizeH="0" baseline="3000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Giorgio </a:t>
            </a:r>
            <a:r>
              <a:rPr kumimoji="0" lang="en-US" sz="10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Fanò-Illic</a:t>
            </a:r>
            <a:r>
              <a:rPr kumimoji="0" lang="en-US" sz="1000" b="0" i="0" u="none" strike="noStrike" kern="1200" cap="none" spc="0" normalizeH="0" baseline="3000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and  </a:t>
            </a:r>
            <a:r>
              <a:rPr kumimoji="0" lang="en-US" sz="10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Tiziana</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Pietrangelo retrieved from </a:t>
            </a:r>
            <a:r>
              <a:rPr kumimoji="0" lang="en-US" sz="10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7"/>
              </a:rPr>
              <a:t>Frontiers in Psychology</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licensed under </a:t>
            </a:r>
            <a:r>
              <a:rPr kumimoji="0" lang="en-US" sz="1000" b="1"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8"/>
              </a:rPr>
              <a:t>CC-BY 4.0</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(modified by Marie Parnes) . </a:t>
            </a:r>
          </a:p>
        </p:txBody>
      </p:sp>
    </p:spTree>
    <p:extLst>
      <p:ext uri="{BB962C8B-B14F-4D97-AF65-F5344CB8AC3E}">
        <p14:creationId xmlns:p14="http://schemas.microsoft.com/office/powerpoint/2010/main" val="1583092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1041013" y="50547"/>
            <a:ext cx="10109973" cy="337209"/>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What is Language?</a:t>
            </a:r>
          </a:p>
        </p:txBody>
      </p:sp>
      <p:sp>
        <p:nvSpPr>
          <p:cNvPr id="4" name="Rectangle 3"/>
          <p:cNvSpPr/>
          <p:nvPr/>
        </p:nvSpPr>
        <p:spPr>
          <a:xfrm>
            <a:off x="8815428" y="5299424"/>
            <a:ext cx="3288496" cy="461665"/>
          </a:xfrm>
          <a:prstGeom prst="rect">
            <a:avLst/>
          </a:prstGeom>
        </p:spPr>
        <p:txBody>
          <a:bodyPr wrap="square">
            <a:spAutoFit/>
          </a:bodyPr>
          <a:lstStyle/>
          <a:p>
            <a:r>
              <a:rPr lang="en-US" sz="800" dirty="0">
                <a:latin typeface="Arial" panose="020B0604020202020204" pitchFamily="34" charset="0"/>
                <a:cs typeface="Arial" panose="020B0604020202020204" pitchFamily="34" charset="0"/>
              </a:rPr>
              <a:t>Image retrieved from  </a:t>
            </a:r>
            <a:r>
              <a:rPr lang="en-US" sz="800" u="sng" dirty="0">
                <a:latin typeface="Arial" panose="020B0604020202020204" pitchFamily="34" charset="0"/>
                <a:cs typeface="Arial" panose="020B0604020202020204" pitchFamily="34" charset="0"/>
                <a:hlinkClick r:id="rId3"/>
              </a:rPr>
              <a:t>Linguistics for Teachers of English</a:t>
            </a:r>
            <a:r>
              <a:rPr lang="en-US" sz="800" dirty="0">
                <a:latin typeface="Arial" panose="020B0604020202020204" pitchFamily="34" charset="0"/>
                <a:cs typeface="Arial" panose="020B0604020202020204" pitchFamily="34" charset="0"/>
              </a:rPr>
              <a:t> by Carol Russell , Kansas State University,  </a:t>
            </a:r>
            <a:r>
              <a:rPr lang="en-US" sz="800" u="sng" dirty="0">
                <a:latin typeface="Arial" panose="020B0604020202020204" pitchFamily="34" charset="0"/>
                <a:cs typeface="Arial" panose="020B0604020202020204" pitchFamily="34" charset="0"/>
                <a:hlinkClick r:id="rId4"/>
              </a:rPr>
              <a:t>Open Textbook Library</a:t>
            </a:r>
            <a:r>
              <a:rPr lang="en-US" sz="800" dirty="0">
                <a:latin typeface="Arial" panose="020B0604020202020204" pitchFamily="34" charset="0"/>
                <a:cs typeface="Arial" panose="020B0604020202020204" pitchFamily="34" charset="0"/>
              </a:rPr>
              <a:t> licensed under </a:t>
            </a:r>
            <a:r>
              <a:rPr lang="en-US" sz="800" u="sng" dirty="0">
                <a:latin typeface="Arial" panose="020B0604020202020204" pitchFamily="34" charset="0"/>
                <a:cs typeface="Arial" panose="020B0604020202020204" pitchFamily="34" charset="0"/>
                <a:hlinkClick r:id="rId5"/>
              </a:rPr>
              <a:t>CC BY-NC-SA 4.0</a:t>
            </a:r>
            <a:endParaRPr lang="en-US" sz="800" dirty="0">
              <a:latin typeface="Arial" panose="020B0604020202020204" pitchFamily="34" charset="0"/>
              <a:cs typeface="Arial" panose="020B0604020202020204" pitchFamily="34" charset="0"/>
            </a:endParaRPr>
          </a:p>
        </p:txBody>
      </p:sp>
      <p:sp>
        <p:nvSpPr>
          <p:cNvPr id="8" name="TextBox 7"/>
          <p:cNvSpPr txBox="1"/>
          <p:nvPr/>
        </p:nvSpPr>
        <p:spPr>
          <a:xfrm>
            <a:off x="125261" y="387756"/>
            <a:ext cx="8652980" cy="5570756"/>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pPr marL="285750" indent="-285750">
              <a:buFont typeface="Wingdings" panose="05000000000000000000" pitchFamily="2" charset="2"/>
              <a:buChar char="Ø"/>
            </a:pPr>
            <a:r>
              <a:rPr lang="en-US" b="1" dirty="0"/>
              <a:t>Language</a:t>
            </a:r>
            <a:r>
              <a:rPr lang="en-US" dirty="0"/>
              <a:t> is a system of communication that uses symbols in a regular way to create meaning. </a:t>
            </a:r>
            <a:r>
              <a:rPr lang="en-US" sz="800" dirty="0">
                <a:latin typeface="Arial" panose="020B0604020202020204" pitchFamily="34" charset="0"/>
                <a:cs typeface="Arial" panose="020B0604020202020204" pitchFamily="34" charset="0"/>
              </a:rPr>
              <a:t>(</a:t>
            </a:r>
            <a:r>
              <a:rPr lang="en-US" sz="800" u="sng" dirty="0">
                <a:latin typeface="Arial" panose="020B0604020202020204" pitchFamily="34" charset="0"/>
                <a:cs typeface="Arial" panose="020B0604020202020204" pitchFamily="34" charset="0"/>
                <a:hlinkClick r:id="rId6"/>
              </a:rPr>
              <a:t>Lifespan Development: A Psychological Perspective 2</a:t>
            </a:r>
            <a:r>
              <a:rPr lang="en-US" sz="800" u="sng" baseline="30000" dirty="0">
                <a:latin typeface="Arial" panose="020B0604020202020204" pitchFamily="34" charset="0"/>
                <a:cs typeface="Arial" panose="020B0604020202020204" pitchFamily="34" charset="0"/>
                <a:hlinkClick r:id="rId6"/>
              </a:rPr>
              <a:t>nd</a:t>
            </a:r>
            <a:r>
              <a:rPr lang="en-US" sz="800" dirty="0">
                <a:latin typeface="Arial" panose="020B0604020202020204" pitchFamily="34" charset="0"/>
                <a:cs typeface="Arial" panose="020B0604020202020204" pitchFamily="34" charset="0"/>
              </a:rPr>
              <a:t> Edition by Martha Lally and Suzanne Valentine-French is licensed under </a:t>
            </a:r>
            <a:r>
              <a:rPr lang="en-US" sz="800" u="sng" dirty="0">
                <a:latin typeface="Arial" panose="020B0604020202020204" pitchFamily="34" charset="0"/>
                <a:cs typeface="Arial" panose="020B0604020202020204" pitchFamily="34" charset="0"/>
                <a:hlinkClick r:id="rId7"/>
              </a:rPr>
              <a:t>CC BY-NC-SA 3.0</a:t>
            </a:r>
            <a:r>
              <a:rPr lang="en-US" sz="800" u="sng" dirty="0">
                <a:latin typeface="Arial" panose="020B0604020202020204" pitchFamily="34" charset="0"/>
                <a:cs typeface="Arial" panose="020B0604020202020204" pitchFamily="34" charset="0"/>
              </a:rPr>
              <a:t>  (modified by Marie Parnes))</a:t>
            </a:r>
          </a:p>
          <a:p>
            <a:pPr marL="285750" indent="-285750">
              <a:buFont typeface="Wingdings" panose="05000000000000000000" pitchFamily="2" charset="2"/>
              <a:buChar char="Ø"/>
            </a:pPr>
            <a:endParaRPr lang="en-US" baseline="30000" dirty="0"/>
          </a:p>
          <a:p>
            <a:endParaRPr lang="en-US" baseline="30000" dirty="0"/>
          </a:p>
          <a:p>
            <a:pPr marL="285750" indent="-285750">
              <a:buFont typeface="Wingdings" panose="05000000000000000000" pitchFamily="2" charset="2"/>
              <a:buChar char="Ø"/>
            </a:pPr>
            <a:r>
              <a:rPr lang="en-US" dirty="0"/>
              <a:t>Language involves both the ability to comprehend spoken and written words and to create communication in real time when we speak or write.</a:t>
            </a:r>
          </a:p>
          <a:p>
            <a:endParaRPr lang="en-US" dirty="0"/>
          </a:p>
          <a:p>
            <a:pPr marL="285750" indent="-285750">
              <a:buFont typeface="Wingdings" panose="05000000000000000000" pitchFamily="2" charset="2"/>
              <a:buChar char="Ø"/>
            </a:pPr>
            <a:r>
              <a:rPr lang="en-US" dirty="0"/>
              <a:t>Most languages are oral, generated through speaking.</a:t>
            </a:r>
          </a:p>
          <a:p>
            <a:endParaRPr lang="en-US" dirty="0"/>
          </a:p>
          <a:p>
            <a:pPr marL="285750" indent="-285750">
              <a:buFont typeface="Wingdings" panose="05000000000000000000" pitchFamily="2" charset="2"/>
              <a:buChar char="Ø"/>
            </a:pPr>
            <a:r>
              <a:rPr lang="en-US" dirty="0"/>
              <a:t>Human language is unique because it has the qualities of </a:t>
            </a:r>
          </a:p>
          <a:p>
            <a:pPr marL="800100" lvl="1" indent="-342900">
              <a:buFont typeface="Arial" panose="020B0604020202020204" pitchFamily="34" charset="0"/>
              <a:buChar char="•"/>
            </a:pPr>
            <a:r>
              <a:rPr lang="en-US" b="1" dirty="0"/>
              <a:t>Generativity</a:t>
            </a:r>
            <a:r>
              <a:rPr lang="en-US" dirty="0"/>
              <a:t> - Human language can communicate an infinite number of ideas.</a:t>
            </a:r>
          </a:p>
          <a:p>
            <a:pPr marL="800100" lvl="1" indent="-342900">
              <a:buFont typeface="Arial" panose="020B0604020202020204" pitchFamily="34" charset="0"/>
              <a:buChar char="•"/>
            </a:pPr>
            <a:r>
              <a:rPr lang="en-US" b="1" dirty="0"/>
              <a:t>Recursion</a:t>
            </a:r>
            <a:r>
              <a:rPr lang="en-US" dirty="0"/>
              <a:t> – We can put words, phrases, and sentences inside of themselves without limits. </a:t>
            </a:r>
            <a:r>
              <a:rPr lang="en-US" b="0" i="0" dirty="0">
                <a:effectLst/>
              </a:rPr>
              <a:t>For example, we can say the sentence “Mark likes anchovies.” But we can also put that sentence inside of a sentence: “Carol thinks that Mark likes anchovies.” </a:t>
            </a:r>
            <a:endParaRPr lang="en-US" dirty="0"/>
          </a:p>
          <a:p>
            <a:pPr marL="800100" lvl="1" indent="-342900">
              <a:buFont typeface="Arial" panose="020B0604020202020204" pitchFamily="34" charset="0"/>
              <a:buChar char="•"/>
            </a:pPr>
            <a:r>
              <a:rPr lang="en-US" b="1" dirty="0"/>
              <a:t>Displacement</a:t>
            </a:r>
            <a:r>
              <a:rPr lang="en-US" u="sng" dirty="0"/>
              <a:t> </a:t>
            </a:r>
            <a:r>
              <a:rPr lang="en-US" dirty="0"/>
              <a:t>- Human language has displacement. This means that through the power of language, we can refer to things that aren’t present spatially or temporally.</a:t>
            </a:r>
          </a:p>
          <a:p>
            <a:pPr marL="457200">
              <a:buFont typeface="Arial" panose="020B0604020202020204" pitchFamily="34" charset="0"/>
              <a:buChar char="•"/>
            </a:pPr>
            <a:r>
              <a:rPr lang="en-US" b="1" dirty="0"/>
              <a:t>    Modality-independent</a:t>
            </a:r>
            <a:r>
              <a:rPr lang="en-US" dirty="0"/>
              <a:t>—that is, it is possible to use the features of        </a:t>
            </a:r>
          </a:p>
          <a:p>
            <a:pPr marL="457200"/>
            <a:r>
              <a:rPr lang="en-US" dirty="0"/>
              <a:t>      displacement, generativity, and recursion across multiple modes.</a:t>
            </a:r>
          </a:p>
        </p:txBody>
      </p:sp>
      <p:pic>
        <p:nvPicPr>
          <p:cNvPr id="12" name="Picture 1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052502" y="2938297"/>
            <a:ext cx="2551135" cy="2071335"/>
          </a:xfrm>
          <a:prstGeom prst="rect">
            <a:avLst/>
          </a:prstGeom>
          <a:noFill/>
          <a:ln>
            <a:noFill/>
          </a:ln>
        </p:spPr>
      </p:pic>
      <p:sp>
        <p:nvSpPr>
          <p:cNvPr id="10" name="TextBox 9"/>
          <p:cNvSpPr txBox="1"/>
          <p:nvPr/>
        </p:nvSpPr>
        <p:spPr>
          <a:xfrm>
            <a:off x="9184109" y="5032088"/>
            <a:ext cx="2287923" cy="276999"/>
          </a:xfrm>
          <a:prstGeom prst="rect">
            <a:avLst/>
          </a:prstGeom>
          <a:noFill/>
        </p:spPr>
        <p:txBody>
          <a:bodyPr wrap="square" rtlCol="0">
            <a:spAutoFit/>
          </a:bodyPr>
          <a:lstStyle/>
          <a:p>
            <a:pPr algn="ctr"/>
            <a:r>
              <a:rPr lang="en-US" sz="1200" dirty="0"/>
              <a:t>Communicating in sign language </a:t>
            </a:r>
            <a:r>
              <a:rPr lang="en-US" sz="1200" baseline="30000" dirty="0"/>
              <a:t>3</a:t>
            </a:r>
          </a:p>
        </p:txBody>
      </p:sp>
      <p:sp>
        <p:nvSpPr>
          <p:cNvPr id="2" name="TextBox 1">
            <a:extLst>
              <a:ext uri="{FF2B5EF4-FFF2-40B4-BE49-F238E27FC236}">
                <a16:creationId xmlns:a16="http://schemas.microsoft.com/office/drawing/2014/main" id="{2ACF9380-3C5C-FA16-6FDB-73A87A8172D7}"/>
              </a:ext>
            </a:extLst>
          </p:cNvPr>
          <p:cNvSpPr txBox="1"/>
          <p:nvPr/>
        </p:nvSpPr>
        <p:spPr>
          <a:xfrm>
            <a:off x="8852617" y="391046"/>
            <a:ext cx="3214121" cy="2031325"/>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US" sz="1800" u="sng" dirty="0"/>
              <a:t>The different forms of language</a:t>
            </a:r>
            <a:r>
              <a:rPr lang="en-US" sz="1800" b="1" dirty="0"/>
              <a:t>: </a:t>
            </a:r>
          </a:p>
          <a:p>
            <a:endParaRPr lang="en-US" sz="1800" b="1" dirty="0"/>
          </a:p>
          <a:p>
            <a:pPr marL="285750" indent="-285750">
              <a:buFont typeface="Arial" panose="020B0604020202020204" pitchFamily="34" charset="0"/>
              <a:buChar char="•"/>
            </a:pPr>
            <a:r>
              <a:rPr lang="en-US" sz="1800" b="1" dirty="0"/>
              <a:t>Speaking </a:t>
            </a:r>
            <a:r>
              <a:rPr lang="en-US" sz="1800" dirty="0"/>
              <a:t>is the auditory form of language</a:t>
            </a:r>
          </a:p>
          <a:p>
            <a:pPr marL="285750" indent="-285750">
              <a:buFont typeface="Arial" panose="020B0604020202020204" pitchFamily="34" charset="0"/>
              <a:buChar char="•"/>
            </a:pPr>
            <a:r>
              <a:rPr lang="en-US" sz="1800" b="1" dirty="0"/>
              <a:t>Writing</a:t>
            </a:r>
            <a:r>
              <a:rPr lang="en-US" sz="1800" dirty="0"/>
              <a:t> and </a:t>
            </a:r>
            <a:r>
              <a:rPr lang="en-US" sz="1800" b="1" dirty="0"/>
              <a:t>sign language</a:t>
            </a:r>
            <a:r>
              <a:rPr lang="en-US" sz="1800" dirty="0"/>
              <a:t> are visual forms.      </a:t>
            </a:r>
          </a:p>
          <a:p>
            <a:pPr marL="285750" indent="-285750">
              <a:buFont typeface="Arial" panose="020B0604020202020204" pitchFamily="34" charset="0"/>
              <a:buChar char="•"/>
            </a:pPr>
            <a:r>
              <a:rPr lang="en-US" sz="1800" b="1" dirty="0"/>
              <a:t>Braille </a:t>
            </a:r>
            <a:r>
              <a:rPr lang="en-US" sz="1800" dirty="0"/>
              <a:t>is a tactile form</a:t>
            </a:r>
            <a:r>
              <a:rPr lang="en-US" sz="1800" b="1" dirty="0"/>
              <a:t>. </a:t>
            </a:r>
            <a:r>
              <a:rPr lang="en-US" sz="1800" baseline="30000" dirty="0"/>
              <a:t>2</a:t>
            </a:r>
            <a:endParaRPr lang="en-US" sz="1800" u="sng" baseline="30000" dirty="0"/>
          </a:p>
        </p:txBody>
      </p:sp>
      <p:sp>
        <p:nvSpPr>
          <p:cNvPr id="3" name="TextBox 2">
            <a:extLst>
              <a:ext uri="{FF2B5EF4-FFF2-40B4-BE49-F238E27FC236}">
                <a16:creationId xmlns:a16="http://schemas.microsoft.com/office/drawing/2014/main" id="{A7522265-B49D-9BE4-6171-A0F7C4AA45EF}"/>
              </a:ext>
            </a:extLst>
          </p:cNvPr>
          <p:cNvSpPr txBox="1"/>
          <p:nvPr/>
        </p:nvSpPr>
        <p:spPr>
          <a:xfrm>
            <a:off x="531129" y="5889925"/>
            <a:ext cx="8652980"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9"/>
              </a:rPr>
              <a:t>Noam Chomsky – The Structure of Language</a:t>
            </a:r>
            <a:r>
              <a:rPr lang="en-US" sz="1200" dirty="0">
                <a:latin typeface="Arial" panose="020B0604020202020204" pitchFamily="34" charset="0"/>
                <a:cs typeface="Arial" panose="020B0604020202020204" pitchFamily="34" charset="0"/>
              </a:rPr>
              <a:t>: A very young Noam Chomsky discusses the structure of language.  While watching the video, make note of how he discusses the properties above which make human language unique.</a:t>
            </a:r>
          </a:p>
        </p:txBody>
      </p:sp>
      <p:sp>
        <p:nvSpPr>
          <p:cNvPr id="6" name="TextBox 5">
            <a:extLst>
              <a:ext uri="{FF2B5EF4-FFF2-40B4-BE49-F238E27FC236}">
                <a16:creationId xmlns:a16="http://schemas.microsoft.com/office/drawing/2014/main" id="{3CD77CEA-F0F3-D287-1241-44400379343A}"/>
              </a:ext>
            </a:extLst>
          </p:cNvPr>
          <p:cNvSpPr txBox="1"/>
          <p:nvPr/>
        </p:nvSpPr>
        <p:spPr>
          <a:xfrm>
            <a:off x="9016680" y="2422371"/>
            <a:ext cx="2960370"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10"/>
              </a:rPr>
              <a:t>Human Language Development  Boundless Psychology</a:t>
            </a:r>
            <a:r>
              <a:rPr kumimoji="0" lang="en-US"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Curation and Revision provided by: </a:t>
            </a:r>
            <a:r>
              <a:rPr kumimoji="0" lang="en-US" sz="8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11"/>
              </a:rPr>
              <a:t>Boundless.com</a:t>
            </a:r>
            <a:r>
              <a:rPr kumimoji="0" lang="en-US"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licensed by </a:t>
            </a:r>
            <a:r>
              <a:rPr kumimoji="0" lang="en-US" sz="800" b="0" i="0" u="sng"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12"/>
              </a:rPr>
              <a:t>CC BY-SA  4.0</a:t>
            </a:r>
            <a:endParaRPr kumimoji="0" lang="en-US"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49076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84A32A9-B6A5-4E2E-848D-10F0EAA27CC7}"/>
              </a:ext>
            </a:extLst>
          </p:cNvPr>
          <p:cNvSpPr txBox="1">
            <a:spLocks/>
          </p:cNvSpPr>
          <p:nvPr/>
        </p:nvSpPr>
        <p:spPr>
          <a:xfrm>
            <a:off x="956041" y="130843"/>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sp>
        <p:nvSpPr>
          <p:cNvPr id="2" name="TextBox 1"/>
          <p:cNvSpPr txBox="1"/>
          <p:nvPr/>
        </p:nvSpPr>
        <p:spPr>
          <a:xfrm>
            <a:off x="3709086" y="97094"/>
            <a:ext cx="4773827" cy="461665"/>
          </a:xfrm>
          <a:prstGeom prst="rect">
            <a:avLst/>
          </a:prstGeom>
          <a:noFill/>
        </p:spPr>
        <p:txBody>
          <a:bodyPr wrap="square" rtlCol="0">
            <a:spAutoFit/>
          </a:bodyPr>
          <a:lstStyle/>
          <a:p>
            <a:pPr algn="ctr"/>
            <a:r>
              <a:rPr lang="en-US" sz="2400" dirty="0"/>
              <a:t>Speech and Language Disorders</a:t>
            </a:r>
          </a:p>
        </p:txBody>
      </p:sp>
      <p:sp>
        <p:nvSpPr>
          <p:cNvPr id="3" name="TextBox 2"/>
          <p:cNvSpPr txBox="1"/>
          <p:nvPr/>
        </p:nvSpPr>
        <p:spPr>
          <a:xfrm>
            <a:off x="762357" y="5035517"/>
            <a:ext cx="10996468" cy="246221"/>
          </a:xfrm>
          <a:prstGeom prst="rect">
            <a:avLst/>
          </a:prstGeom>
          <a:noFill/>
        </p:spPr>
        <p:txBody>
          <a:bodyPr wrap="square" rtlCol="0">
            <a:spAutoFit/>
          </a:bodyPr>
          <a:lstStyle/>
          <a:p>
            <a:r>
              <a:rPr lang="en-US" sz="1000" u="sng" dirty="0">
                <a:latin typeface="Arial" panose="020B0604020202020204" pitchFamily="34" charset="0"/>
                <a:cs typeface="Arial" panose="020B0604020202020204" pitchFamily="34" charset="0"/>
                <a:hlinkClick r:id="rId3"/>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4"/>
              </a:rPr>
              <a:t>CC BY 4.0</a:t>
            </a:r>
            <a:endParaRPr lang="en-US" sz="1000" dirty="0">
              <a:latin typeface="Arial" panose="020B0604020202020204" pitchFamily="34" charset="0"/>
              <a:cs typeface="Arial" panose="020B0604020202020204" pitchFamily="34" charset="0"/>
            </a:endParaRPr>
          </a:p>
        </p:txBody>
      </p:sp>
      <p:graphicFrame>
        <p:nvGraphicFramePr>
          <p:cNvPr id="4" name="Table 3">
            <a:extLst>
              <a:ext uri="{FF2B5EF4-FFF2-40B4-BE49-F238E27FC236}">
                <a16:creationId xmlns:a16="http://schemas.microsoft.com/office/drawing/2014/main" id="{E804B8FB-68C6-E7A4-0AEA-3CC15791322E}"/>
              </a:ext>
            </a:extLst>
          </p:cNvPr>
          <p:cNvGraphicFramePr>
            <a:graphicFrameLocks noGrp="1"/>
          </p:cNvGraphicFramePr>
          <p:nvPr>
            <p:extLst>
              <p:ext uri="{D42A27DB-BD31-4B8C-83A1-F6EECF244321}">
                <p14:modId xmlns:p14="http://schemas.microsoft.com/office/powerpoint/2010/main" val="2846837675"/>
              </p:ext>
            </p:extLst>
          </p:nvPr>
        </p:nvGraphicFramePr>
        <p:xfrm>
          <a:off x="109728" y="592508"/>
          <a:ext cx="11905487" cy="4409260"/>
        </p:xfrm>
        <a:graphic>
          <a:graphicData uri="http://schemas.openxmlformats.org/drawingml/2006/table">
            <a:tbl>
              <a:tblPr firstRow="1" bandRow="1">
                <a:tableStyleId>{5C22544A-7EE6-4342-B048-85BDC9FD1C3A}</a:tableStyleId>
              </a:tblPr>
              <a:tblGrid>
                <a:gridCol w="1718595">
                  <a:extLst>
                    <a:ext uri="{9D8B030D-6E8A-4147-A177-3AD203B41FA5}">
                      <a16:colId xmlns:a16="http://schemas.microsoft.com/office/drawing/2014/main" val="20000"/>
                    </a:ext>
                  </a:extLst>
                </a:gridCol>
                <a:gridCol w="10186892">
                  <a:extLst>
                    <a:ext uri="{9D8B030D-6E8A-4147-A177-3AD203B41FA5}">
                      <a16:colId xmlns:a16="http://schemas.microsoft.com/office/drawing/2014/main" val="20001"/>
                    </a:ext>
                  </a:extLst>
                </a:gridCol>
              </a:tblGrid>
              <a:tr h="332731">
                <a:tc>
                  <a:txBody>
                    <a:bodyPr/>
                    <a:lstStyle/>
                    <a:p>
                      <a:pPr algn="ctr"/>
                      <a:r>
                        <a:rPr lang="en-US" dirty="0"/>
                        <a:t>Disorder</a:t>
                      </a:r>
                    </a:p>
                  </a:txBody>
                  <a:tcPr/>
                </a:tc>
                <a:tc>
                  <a:txBody>
                    <a:bodyPr/>
                    <a:lstStyle/>
                    <a:p>
                      <a:pPr algn="ctr"/>
                      <a:r>
                        <a:rPr lang="en-US" dirty="0"/>
                        <a:t>Description</a:t>
                      </a:r>
                    </a:p>
                  </a:txBody>
                  <a:tcPr/>
                </a:tc>
                <a:extLst>
                  <a:ext uri="{0D108BD9-81ED-4DB2-BD59-A6C34878D82A}">
                    <a16:rowId xmlns:a16="http://schemas.microsoft.com/office/drawing/2014/main" val="10000"/>
                  </a:ext>
                </a:extLst>
              </a:tr>
              <a:tr h="762661">
                <a:tc>
                  <a:txBody>
                    <a:bodyPr/>
                    <a:lstStyle/>
                    <a:p>
                      <a:r>
                        <a:rPr lang="en-US" sz="1800" b="1" u="none" kern="1200" dirty="0">
                          <a:solidFill>
                            <a:schemeClr val="dk1"/>
                          </a:solidFill>
                          <a:effectLst/>
                          <a:latin typeface="+mn-lt"/>
                          <a:ea typeface="+mn-ea"/>
                          <a:cs typeface="+mn-cs"/>
                        </a:rPr>
                        <a:t>Aphasia</a:t>
                      </a:r>
                      <a:endParaRPr lang="en-US" b="1" u="none" dirty="0"/>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A loss of the ability to produce or understand language is referred to as </a:t>
                      </a:r>
                      <a:r>
                        <a:rPr lang="en-US" sz="1600" b="1" kern="1200" dirty="0">
                          <a:solidFill>
                            <a:schemeClr val="dk1"/>
                          </a:solidFill>
                          <a:effectLst/>
                          <a:latin typeface="+mn-lt"/>
                          <a:ea typeface="+mn-ea"/>
                          <a:cs typeface="+mn-cs"/>
                        </a:rPr>
                        <a:t>aphasia</a:t>
                      </a:r>
                      <a:r>
                        <a:rPr lang="en-US" sz="1600" kern="1200" dirty="0">
                          <a:solidFill>
                            <a:schemeClr val="dk1"/>
                          </a:solidFill>
                          <a:effectLst/>
                          <a:latin typeface="+mn-lt"/>
                          <a:ea typeface="+mn-ea"/>
                          <a:cs typeface="+mn-cs"/>
                        </a:rPr>
                        <a:t>. When brain</a:t>
                      </a:r>
                      <a:r>
                        <a:rPr lang="en-US" sz="1600" kern="1200" baseline="0" dirty="0">
                          <a:solidFill>
                            <a:schemeClr val="dk1"/>
                          </a:solidFill>
                          <a:effectLst/>
                          <a:latin typeface="+mn-lt"/>
                          <a:ea typeface="+mn-ea"/>
                          <a:cs typeface="+mn-cs"/>
                        </a:rPr>
                        <a:t> areas specific to language processing and production </a:t>
                      </a:r>
                      <a:r>
                        <a:rPr lang="en-US" sz="1600" kern="1200" dirty="0">
                          <a:solidFill>
                            <a:schemeClr val="dk1"/>
                          </a:solidFill>
                          <a:effectLst/>
                          <a:latin typeface="+mn-lt"/>
                          <a:ea typeface="+mn-ea"/>
                          <a:cs typeface="+mn-cs"/>
                        </a:rPr>
                        <a:t>areas are damaged or injured, capabilities for speaking or understanding can be lost. </a:t>
                      </a:r>
                      <a:endParaRPr lang="en-US" sz="1600" dirty="0"/>
                    </a:p>
                  </a:txBody>
                  <a:tcPr>
                    <a:solidFill>
                      <a:schemeClr val="accent1">
                        <a:lumMod val="20000"/>
                        <a:lumOff val="80000"/>
                      </a:schemeClr>
                    </a:solidFill>
                  </a:tcPr>
                </a:tc>
                <a:extLst>
                  <a:ext uri="{0D108BD9-81ED-4DB2-BD59-A6C34878D82A}">
                    <a16:rowId xmlns:a16="http://schemas.microsoft.com/office/drawing/2014/main" val="10001"/>
                  </a:ext>
                </a:extLst>
              </a:tr>
              <a:tr h="1196570">
                <a:tc>
                  <a:txBody>
                    <a:bodyPr/>
                    <a:lstStyle/>
                    <a:p>
                      <a:r>
                        <a:rPr lang="en-US" sz="1800" b="1" u="none" kern="1200" dirty="0">
                          <a:solidFill>
                            <a:schemeClr val="dk1"/>
                          </a:solidFill>
                          <a:effectLst/>
                          <a:latin typeface="+mn-lt"/>
                          <a:ea typeface="+mn-ea"/>
                          <a:cs typeface="+mn-cs"/>
                        </a:rPr>
                        <a:t>Articulation Disorder </a:t>
                      </a:r>
                      <a:endParaRPr lang="en-US" b="1" u="none" dirty="0"/>
                    </a:p>
                  </a:txBody>
                  <a:tcPr/>
                </a:tc>
                <a:tc>
                  <a:txBody>
                    <a:bodyPr/>
                    <a:lstStyle/>
                    <a:p>
                      <a:r>
                        <a:rPr lang="en-US" sz="1600" b="1" kern="1200" dirty="0">
                          <a:solidFill>
                            <a:schemeClr val="dk1"/>
                          </a:solidFill>
                          <a:effectLst/>
                          <a:latin typeface="+mn-lt"/>
                          <a:ea typeface="+mn-ea"/>
                          <a:cs typeface="+mn-cs"/>
                        </a:rPr>
                        <a:t>An articulation disorder </a:t>
                      </a:r>
                      <a:r>
                        <a:rPr lang="en-US" sz="1600" kern="1200" dirty="0">
                          <a:solidFill>
                            <a:schemeClr val="dk1"/>
                          </a:solidFill>
                          <a:effectLst/>
                          <a:latin typeface="+mn-lt"/>
                          <a:ea typeface="+mn-ea"/>
                          <a:cs typeface="+mn-cs"/>
                        </a:rPr>
                        <a:t>refers to the inability to correctly produce speech sounds (phonemes) because of imprecise placement, timing, pressure, speed, or flow of movement of the lips, tongue, or throat (NIDCD, 2016). Sounds can be substituted, left off, added or changed. These errors may make it hard for people to understand the speaker. They can range from problems with specific sounds, such as lisping to severe impairment in the phonological system.</a:t>
                      </a:r>
                      <a:endParaRPr lang="en-US" sz="1600" baseline="30000" dirty="0"/>
                    </a:p>
                  </a:txBody>
                  <a:tcPr/>
                </a:tc>
                <a:extLst>
                  <a:ext uri="{0D108BD9-81ED-4DB2-BD59-A6C34878D82A}">
                    <a16:rowId xmlns:a16="http://schemas.microsoft.com/office/drawing/2014/main" val="927855156"/>
                  </a:ext>
                </a:extLst>
              </a:tr>
              <a:tr h="1169869">
                <a:tc>
                  <a:txBody>
                    <a:bodyPr/>
                    <a:lstStyle/>
                    <a:p>
                      <a:r>
                        <a:rPr lang="en-US" sz="1800" b="1" u="none" kern="1200" dirty="0">
                          <a:solidFill>
                            <a:schemeClr val="dk1"/>
                          </a:solidFill>
                          <a:effectLst/>
                          <a:latin typeface="+mn-lt"/>
                          <a:ea typeface="+mn-ea"/>
                          <a:cs typeface="+mn-cs"/>
                        </a:rPr>
                        <a:t>Fluency Disorders</a:t>
                      </a:r>
                      <a:endParaRPr lang="en-US" b="1" u="none" dirty="0"/>
                    </a:p>
                  </a:txBody>
                  <a:tcPr/>
                </a:tc>
                <a:tc>
                  <a:txBody>
                    <a:bodyPr/>
                    <a:lstStyle/>
                    <a:p>
                      <a:r>
                        <a:rPr lang="en-US" sz="1600" b="1" kern="1200" dirty="0">
                          <a:solidFill>
                            <a:schemeClr val="dk1"/>
                          </a:solidFill>
                          <a:effectLst/>
                          <a:latin typeface="+mn-lt"/>
                          <a:ea typeface="+mn-ea"/>
                          <a:cs typeface="+mn-cs"/>
                        </a:rPr>
                        <a:t>Fluency disorders </a:t>
                      </a:r>
                      <a:r>
                        <a:rPr lang="en-US" sz="1600" b="0" kern="1200" dirty="0">
                          <a:solidFill>
                            <a:schemeClr val="dk1"/>
                          </a:solidFill>
                          <a:effectLst/>
                          <a:latin typeface="+mn-lt"/>
                          <a:ea typeface="+mn-ea"/>
                          <a:cs typeface="+mn-cs"/>
                        </a:rPr>
                        <a:t>affect the rate of speech. Speech may be labored and slow, or too fast for listeners to follow. The most common fluency disorder is stuttering.  </a:t>
                      </a:r>
                      <a:r>
                        <a:rPr lang="en-US" sz="1600" b="1" kern="1200" dirty="0">
                          <a:solidFill>
                            <a:schemeClr val="dk1"/>
                          </a:solidFill>
                          <a:effectLst/>
                          <a:latin typeface="+mn-lt"/>
                          <a:ea typeface="+mn-ea"/>
                          <a:cs typeface="+mn-cs"/>
                        </a:rPr>
                        <a:t>Stuttering</a:t>
                      </a:r>
                      <a:r>
                        <a:rPr lang="en-US" sz="1600" b="0" kern="1200" dirty="0">
                          <a:solidFill>
                            <a:schemeClr val="dk1"/>
                          </a:solidFill>
                          <a:effectLst/>
                          <a:latin typeface="+mn-lt"/>
                          <a:ea typeface="+mn-ea"/>
                          <a:cs typeface="+mn-cs"/>
                        </a:rPr>
                        <a:t> is a speech disorder in which sounds, syllables, or words are repeated or last longer than normal. These problems cause a break in the flow of speech, which is called dysfluency (Medline Plus, 2016b). </a:t>
                      </a:r>
                    </a:p>
                    <a:p>
                      <a:endParaRPr lang="en-US" sz="1600" b="0" kern="1200" dirty="0">
                        <a:solidFill>
                          <a:schemeClr val="dk1"/>
                        </a:solidFill>
                        <a:effectLst/>
                        <a:latin typeface="+mn-lt"/>
                        <a:ea typeface="+mn-ea"/>
                        <a:cs typeface="+mn-cs"/>
                      </a:endParaRPr>
                    </a:p>
                  </a:txBody>
                  <a:tcPr/>
                </a:tc>
                <a:extLst>
                  <a:ext uri="{0D108BD9-81ED-4DB2-BD59-A6C34878D82A}">
                    <a16:rowId xmlns:a16="http://schemas.microsoft.com/office/drawing/2014/main" val="1402578256"/>
                  </a:ext>
                </a:extLst>
              </a:tr>
              <a:tr h="773629">
                <a:tc>
                  <a:txBody>
                    <a:bodyPr/>
                    <a:lstStyle/>
                    <a:p>
                      <a:r>
                        <a:rPr lang="en-US" sz="1800" b="1" u="none" kern="1200" dirty="0">
                          <a:solidFill>
                            <a:schemeClr val="dk1"/>
                          </a:solidFill>
                          <a:effectLst/>
                          <a:latin typeface="+mn-lt"/>
                          <a:ea typeface="+mn-ea"/>
                          <a:cs typeface="+mn-cs"/>
                        </a:rPr>
                        <a:t>Voice Disorders </a:t>
                      </a:r>
                      <a:endParaRPr lang="en-US" b="1" u="none" dirty="0"/>
                    </a:p>
                  </a:txBody>
                  <a:tcPr/>
                </a:tc>
                <a:tc>
                  <a:txBody>
                    <a:bodyPr/>
                    <a:lstStyle/>
                    <a:p>
                      <a:r>
                        <a:rPr lang="en-US" sz="1600" b="1" kern="1200" dirty="0">
                          <a:solidFill>
                            <a:schemeClr val="dk1"/>
                          </a:solidFill>
                          <a:effectLst/>
                          <a:latin typeface="+mn-lt"/>
                          <a:ea typeface="+mn-ea"/>
                          <a:cs typeface="+mn-cs"/>
                        </a:rPr>
                        <a:t>Disorders of the voice </a:t>
                      </a:r>
                      <a:r>
                        <a:rPr lang="en-US" sz="1600" kern="1200" dirty="0">
                          <a:solidFill>
                            <a:schemeClr val="dk1"/>
                          </a:solidFill>
                          <a:effectLst/>
                          <a:latin typeface="+mn-lt"/>
                          <a:ea typeface="+mn-ea"/>
                          <a:cs typeface="+mn-cs"/>
                        </a:rPr>
                        <a:t>involve problems with pitch, loudness, and quality of the voice (American Speech-Language and Hearing Association, 2016)</a:t>
                      </a:r>
                      <a:r>
                        <a:rPr lang="en-US" sz="1600" i="1" kern="120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It only becomes a disorder when problems with the voice make the child unintelligible.</a:t>
                      </a:r>
                      <a:endParaRPr lang="en-US" sz="1600" kern="1200" baseline="30000" dirty="0">
                        <a:solidFill>
                          <a:schemeClr val="dk1"/>
                        </a:solidFill>
                        <a:effectLst/>
                        <a:latin typeface="+mn-lt"/>
                        <a:ea typeface="+mn-ea"/>
                        <a:cs typeface="+mn-cs"/>
                      </a:endParaRPr>
                    </a:p>
                  </a:txBody>
                  <a:tcPr/>
                </a:tc>
                <a:extLst>
                  <a:ext uri="{0D108BD9-81ED-4DB2-BD59-A6C34878D82A}">
                    <a16:rowId xmlns:a16="http://schemas.microsoft.com/office/drawing/2014/main" val="3546182516"/>
                  </a:ext>
                </a:extLst>
              </a:tr>
            </a:tbl>
          </a:graphicData>
        </a:graphic>
      </p:graphicFrame>
      <p:sp>
        <p:nvSpPr>
          <p:cNvPr id="5" name="TextBox 4">
            <a:extLst>
              <a:ext uri="{FF2B5EF4-FFF2-40B4-BE49-F238E27FC236}">
                <a16:creationId xmlns:a16="http://schemas.microsoft.com/office/drawing/2014/main" id="{EA6E43C0-E024-810C-8DD5-CD4971E9290A}"/>
              </a:ext>
            </a:extLst>
          </p:cNvPr>
          <p:cNvSpPr txBox="1"/>
          <p:nvPr/>
        </p:nvSpPr>
        <p:spPr>
          <a:xfrm>
            <a:off x="173378" y="5434495"/>
            <a:ext cx="11841837"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5"/>
              </a:rPr>
              <a:t>Articulation Disorder (What is an Articulation Disorder and What Causes Articulation Disorders?</a:t>
            </a:r>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6"/>
              </a:rPr>
              <a:t>Signs Your Child May Have a Stuttering or Fluency Disorder</a:t>
            </a:r>
            <a:r>
              <a:rPr lang="en-US" sz="1200" dirty="0">
                <a:latin typeface="Arial" panose="020B0604020202020204" pitchFamily="34" charset="0"/>
                <a:cs typeface="Arial" panose="020B0604020202020204" pitchFamily="34" charset="0"/>
              </a:rPr>
              <a:t>, explains common signs of stuttering and when to seek speech therapy.</a:t>
            </a:r>
          </a:p>
          <a:p>
            <a:r>
              <a:rPr lang="en-US" sz="1200" dirty="0">
                <a:latin typeface="Arial" panose="020B0604020202020204" pitchFamily="34" charset="0"/>
                <a:cs typeface="Arial" panose="020B0604020202020204" pitchFamily="34" charset="0"/>
              </a:rPr>
              <a:t>Video 3. </a:t>
            </a:r>
            <a:r>
              <a:rPr lang="en-US" sz="1200" dirty="0">
                <a:latin typeface="Arial" panose="020B0604020202020204" pitchFamily="34" charset="0"/>
                <a:cs typeface="Arial" panose="020B0604020202020204" pitchFamily="34" charset="0"/>
                <a:hlinkClick r:id="rId7"/>
              </a:rPr>
              <a:t>Speech Therapy for Children with Voice Disorders</a:t>
            </a:r>
            <a:r>
              <a:rPr lang="en-US" sz="1200" dirty="0">
                <a:latin typeface="Arial" panose="020B0604020202020204" pitchFamily="34" charset="0"/>
                <a:cs typeface="Arial" panose="020B0604020202020204" pitchFamily="34" charset="0"/>
              </a:rPr>
              <a:t>, interviews a speech pathologist who specializes in children’s voice disorders.  The video is a bit long (27:28), so if you are pressed for time begin at timestamp 3:34 and end at timestamp 8:51</a:t>
            </a:r>
          </a:p>
        </p:txBody>
      </p:sp>
    </p:spTree>
    <p:extLst>
      <p:ext uri="{BB962C8B-B14F-4D97-AF65-F5344CB8AC3E}">
        <p14:creationId xmlns:p14="http://schemas.microsoft.com/office/powerpoint/2010/main" val="33545156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446EDAB-254B-1402-20F7-C1480BFBEBBF}"/>
              </a:ext>
            </a:extLst>
          </p:cNvPr>
          <p:cNvGraphicFramePr>
            <a:graphicFrameLocks noGrp="1"/>
          </p:cNvGraphicFramePr>
          <p:nvPr>
            <p:extLst>
              <p:ext uri="{D42A27DB-BD31-4B8C-83A1-F6EECF244321}">
                <p14:modId xmlns:p14="http://schemas.microsoft.com/office/powerpoint/2010/main" val="2822637418"/>
              </p:ext>
            </p:extLst>
          </p:nvPr>
        </p:nvGraphicFramePr>
        <p:xfrm>
          <a:off x="268940" y="3291841"/>
          <a:ext cx="11312621" cy="2644274"/>
        </p:xfrm>
        <a:graphic>
          <a:graphicData uri="http://schemas.openxmlformats.org/drawingml/2006/table">
            <a:tbl>
              <a:tblPr firstRow="1" bandRow="1">
                <a:tableStyleId>{5C22544A-7EE6-4342-B048-85BDC9FD1C3A}</a:tableStyleId>
              </a:tblPr>
              <a:tblGrid>
                <a:gridCol w="2379234">
                  <a:extLst>
                    <a:ext uri="{9D8B030D-6E8A-4147-A177-3AD203B41FA5}">
                      <a16:colId xmlns:a16="http://schemas.microsoft.com/office/drawing/2014/main" val="20000"/>
                    </a:ext>
                  </a:extLst>
                </a:gridCol>
                <a:gridCol w="8933387">
                  <a:extLst>
                    <a:ext uri="{9D8B030D-6E8A-4147-A177-3AD203B41FA5}">
                      <a16:colId xmlns:a16="http://schemas.microsoft.com/office/drawing/2014/main" val="20001"/>
                    </a:ext>
                  </a:extLst>
                </a:gridCol>
              </a:tblGrid>
              <a:tr h="1402291">
                <a:tc>
                  <a:txBody>
                    <a:bodyPr/>
                    <a:lstStyle/>
                    <a:p>
                      <a:r>
                        <a:rPr lang="en-US" sz="1800" b="1" u="none" kern="1200" dirty="0">
                          <a:solidFill>
                            <a:schemeClr val="dk1"/>
                          </a:solidFill>
                          <a:effectLst/>
                          <a:latin typeface="+mn-lt"/>
                          <a:ea typeface="+mn-ea"/>
                          <a:cs typeface="+mn-cs"/>
                        </a:rPr>
                        <a:t>Fluency Disorders</a:t>
                      </a:r>
                      <a:endParaRPr lang="en-US" b="1" u="none" dirty="0"/>
                    </a:p>
                  </a:txBody>
                  <a:tcPr>
                    <a:solidFill>
                      <a:schemeClr val="accent1">
                        <a:lumMod val="20000"/>
                        <a:lumOff val="80000"/>
                      </a:schemeClr>
                    </a:solidFill>
                  </a:tcPr>
                </a:tc>
                <a:tc>
                  <a:txBody>
                    <a:bodyPr/>
                    <a:lstStyle/>
                    <a:p>
                      <a:r>
                        <a:rPr lang="en-US" sz="1600" b="1" kern="1200" dirty="0">
                          <a:solidFill>
                            <a:schemeClr val="dk1"/>
                          </a:solidFill>
                          <a:effectLst/>
                          <a:latin typeface="+mn-lt"/>
                          <a:ea typeface="+mn-ea"/>
                          <a:cs typeface="+mn-cs"/>
                        </a:rPr>
                        <a:t>Fluency disorders </a:t>
                      </a:r>
                      <a:r>
                        <a:rPr lang="en-US" sz="1600" b="0" kern="1200" dirty="0">
                          <a:solidFill>
                            <a:schemeClr val="dk1"/>
                          </a:solidFill>
                          <a:effectLst/>
                          <a:latin typeface="+mn-lt"/>
                          <a:ea typeface="+mn-ea"/>
                          <a:cs typeface="+mn-cs"/>
                        </a:rPr>
                        <a:t>affect the rate of speech. Speech may be labored and slow, or too fast for listeners to follow. The most common fluency disorder is stuttering.  </a:t>
                      </a:r>
                      <a:r>
                        <a:rPr lang="en-US" sz="1600" b="1" kern="1200" dirty="0">
                          <a:solidFill>
                            <a:schemeClr val="dk1"/>
                          </a:solidFill>
                          <a:effectLst/>
                          <a:latin typeface="+mn-lt"/>
                          <a:ea typeface="+mn-ea"/>
                          <a:cs typeface="+mn-cs"/>
                        </a:rPr>
                        <a:t>Stuttering</a:t>
                      </a:r>
                      <a:r>
                        <a:rPr lang="en-US" sz="1600" b="0" kern="1200" dirty="0">
                          <a:solidFill>
                            <a:schemeClr val="dk1"/>
                          </a:solidFill>
                          <a:effectLst/>
                          <a:latin typeface="+mn-lt"/>
                          <a:ea typeface="+mn-ea"/>
                          <a:cs typeface="+mn-cs"/>
                        </a:rPr>
                        <a:t> is a speech disorder in which sounds, syllables, or words are repeated or last longer than normal. These problems cause a break in the flow of speech, which is called dysfluency (Medline Plus, 2016b). </a:t>
                      </a:r>
                    </a:p>
                    <a:p>
                      <a:endParaRPr lang="en-US" sz="1600" b="0" kern="1200" dirty="0">
                        <a:solidFill>
                          <a:schemeClr val="dk1"/>
                        </a:solidFill>
                        <a:effectLst/>
                        <a:latin typeface="+mn-lt"/>
                        <a:ea typeface="+mn-ea"/>
                        <a:cs typeface="+mn-cs"/>
                      </a:endParaRPr>
                    </a:p>
                    <a:p>
                      <a:pPr marL="0" indent="0">
                        <a:buFont typeface="Wingdings" panose="05000000000000000000" pitchFamily="2" charset="2"/>
                        <a:buNone/>
                      </a:pPr>
                      <a:endParaRPr lang="en-US" sz="1600" dirty="0"/>
                    </a:p>
                  </a:txBody>
                  <a:tcPr>
                    <a:solidFill>
                      <a:schemeClr val="accent1">
                        <a:lumMod val="20000"/>
                        <a:lumOff val="80000"/>
                      </a:schemeClr>
                    </a:solidFill>
                  </a:tcPr>
                </a:tc>
                <a:extLst>
                  <a:ext uri="{0D108BD9-81ED-4DB2-BD59-A6C34878D82A}">
                    <a16:rowId xmlns:a16="http://schemas.microsoft.com/office/drawing/2014/main" val="10001"/>
                  </a:ext>
                </a:extLst>
              </a:tr>
              <a:tr h="1089794">
                <a:tc>
                  <a:txBody>
                    <a:bodyPr/>
                    <a:lstStyle/>
                    <a:p>
                      <a:r>
                        <a:rPr lang="en-US" sz="1800" b="1" u="none" kern="1200" dirty="0">
                          <a:solidFill>
                            <a:schemeClr val="dk1"/>
                          </a:solidFill>
                          <a:effectLst/>
                          <a:latin typeface="+mn-lt"/>
                          <a:ea typeface="+mn-ea"/>
                          <a:cs typeface="+mn-cs"/>
                        </a:rPr>
                        <a:t>Voice Disorders </a:t>
                      </a:r>
                      <a:endParaRPr lang="en-US" b="1" u="none" dirty="0"/>
                    </a:p>
                  </a:txBody>
                  <a:tcPr>
                    <a:solidFill>
                      <a:schemeClr val="accent1">
                        <a:lumMod val="20000"/>
                        <a:lumOff val="80000"/>
                      </a:schemeClr>
                    </a:solidFill>
                  </a:tcPr>
                </a:tc>
                <a:tc>
                  <a:txBody>
                    <a:bodyPr/>
                    <a:lstStyle/>
                    <a:p>
                      <a:r>
                        <a:rPr lang="en-US" sz="1600" b="1" kern="1200" dirty="0">
                          <a:solidFill>
                            <a:schemeClr val="dk1"/>
                          </a:solidFill>
                          <a:effectLst/>
                          <a:latin typeface="+mn-lt"/>
                          <a:ea typeface="+mn-ea"/>
                          <a:cs typeface="+mn-cs"/>
                        </a:rPr>
                        <a:t>Disorders of the voice </a:t>
                      </a:r>
                      <a:r>
                        <a:rPr lang="en-US" sz="1600" kern="1200" dirty="0">
                          <a:solidFill>
                            <a:schemeClr val="dk1"/>
                          </a:solidFill>
                          <a:effectLst/>
                          <a:latin typeface="+mn-lt"/>
                          <a:ea typeface="+mn-ea"/>
                          <a:cs typeface="+mn-cs"/>
                        </a:rPr>
                        <a:t>involve problems with pitch, loudness, and quality of the voice (American Speech-Language and Hearing Association, 2016)</a:t>
                      </a:r>
                      <a:r>
                        <a:rPr lang="en-US" sz="1600" i="1" kern="120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It only becomes a disorder when problems with the voice make the child unintelligible. </a:t>
                      </a:r>
                      <a:r>
                        <a:rPr lang="en-US" sz="1600" kern="1200" baseline="30000" dirty="0">
                          <a:solidFill>
                            <a:schemeClr val="dk1"/>
                          </a:solidFill>
                          <a:effectLst/>
                          <a:latin typeface="+mn-lt"/>
                          <a:ea typeface="+mn-ea"/>
                          <a:cs typeface="+mn-cs"/>
                        </a:rPr>
                        <a:t>41</a:t>
                      </a:r>
                    </a:p>
                  </a:txBody>
                  <a:tcPr>
                    <a:solidFill>
                      <a:schemeClr val="accent1">
                        <a:lumMod val="20000"/>
                        <a:lumOff val="80000"/>
                      </a:scheme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5899246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84A32A9-B6A5-4E2E-848D-10F0EAA27CC7}"/>
              </a:ext>
            </a:extLst>
          </p:cNvPr>
          <p:cNvSpPr txBox="1">
            <a:spLocks/>
          </p:cNvSpPr>
          <p:nvPr/>
        </p:nvSpPr>
        <p:spPr>
          <a:xfrm>
            <a:off x="929147" y="151002"/>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sp>
        <p:nvSpPr>
          <p:cNvPr id="2" name="TextBox 1"/>
          <p:cNvSpPr txBox="1"/>
          <p:nvPr/>
        </p:nvSpPr>
        <p:spPr>
          <a:xfrm>
            <a:off x="2708064" y="-33664"/>
            <a:ext cx="6864263" cy="461665"/>
          </a:xfrm>
          <a:prstGeom prst="rect">
            <a:avLst/>
          </a:prstGeom>
          <a:noFill/>
        </p:spPr>
        <p:txBody>
          <a:bodyPr wrap="square" rtlCol="0">
            <a:spAutoFit/>
          </a:bodyPr>
          <a:lstStyle/>
          <a:p>
            <a:pPr algn="ctr"/>
            <a:r>
              <a:rPr lang="en-US" sz="2400" dirty="0"/>
              <a:t>Bilingualism</a:t>
            </a:r>
          </a:p>
        </p:txBody>
      </p:sp>
      <p:sp>
        <p:nvSpPr>
          <p:cNvPr id="3" name="TextBox 2"/>
          <p:cNvSpPr txBox="1"/>
          <p:nvPr/>
        </p:nvSpPr>
        <p:spPr>
          <a:xfrm>
            <a:off x="585214" y="1074332"/>
            <a:ext cx="11109960" cy="397031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t>The majority of children around the world are </a:t>
            </a:r>
            <a:r>
              <a:rPr lang="en-US" b="1" dirty="0"/>
              <a:t>Bilingual</a:t>
            </a:r>
            <a:r>
              <a:rPr lang="en-US" dirty="0"/>
              <a:t>, </a:t>
            </a:r>
            <a:r>
              <a:rPr lang="en-US" i="1" dirty="0"/>
              <a:t>meaning that they understand and use two languages </a:t>
            </a:r>
            <a:r>
              <a:rPr lang="en-US" dirty="0"/>
              <a:t>(Meyers-Sutton, 2005). </a:t>
            </a:r>
          </a:p>
          <a:p>
            <a:endParaRPr lang="en-US" dirty="0"/>
          </a:p>
          <a:p>
            <a:pPr marL="285750" indent="-285750">
              <a:buFont typeface="Wingdings" panose="05000000000000000000" pitchFamily="2" charset="2"/>
              <a:buChar char="Ø"/>
            </a:pPr>
            <a:r>
              <a:rPr lang="en-US" dirty="0"/>
              <a:t>Children who are dual language learners are one of the fastest growing populations in the United States (Hammer et al., 2014).</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Dual language learners may hear the same number of words and phrases (quantity) overall, as do monolingual children, but it is split between two languages (Hoff, 2018). They will show higher expressive and receptive skills in the language they come to hear the most.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Bilingual children have advantages in </a:t>
            </a:r>
            <a:r>
              <a:rPr lang="en-US" b="1" dirty="0"/>
              <a:t>executive functioning</a:t>
            </a:r>
            <a:r>
              <a:rPr lang="en-US" dirty="0"/>
              <a:t>, such as the ability to screen out irrelevant information (</a:t>
            </a:r>
            <a:r>
              <a:rPr lang="en-US" b="1" dirty="0"/>
              <a:t>inhibitory control</a:t>
            </a:r>
            <a:r>
              <a:rPr lang="en-US" dirty="0"/>
              <a:t>), as well as advantages in verbal and non-verbal </a:t>
            </a:r>
            <a:r>
              <a:rPr lang="en-US" b="1" dirty="0"/>
              <a:t>working memory</a:t>
            </a:r>
            <a:r>
              <a:rPr lang="en-US" dirty="0"/>
              <a:t>.</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b="0" i="0" dirty="0">
                <a:solidFill>
                  <a:srgbClr val="373D3F"/>
                </a:solidFill>
                <a:effectLst/>
              </a:rPr>
              <a:t>Bilingual children demonstrate greater efficiency in the word-learning process.</a:t>
            </a:r>
            <a:endParaRPr lang="en-US" baseline="30000" dirty="0"/>
          </a:p>
        </p:txBody>
      </p:sp>
      <p:sp>
        <p:nvSpPr>
          <p:cNvPr id="4" name="TextBox 3"/>
          <p:cNvSpPr txBox="1"/>
          <p:nvPr/>
        </p:nvSpPr>
        <p:spPr>
          <a:xfrm>
            <a:off x="1341674" y="5062444"/>
            <a:ext cx="9284918" cy="276999"/>
          </a:xfrm>
          <a:prstGeom prst="rect">
            <a:avLst/>
          </a:prstGeom>
          <a:noFill/>
        </p:spPr>
        <p:txBody>
          <a:bodyPr wrap="square" rtlCol="0">
            <a:spAutoFit/>
          </a:bodyPr>
          <a:lstStyle/>
          <a:p>
            <a:r>
              <a:rPr lang="en-US" sz="1200" dirty="0"/>
              <a:t> </a:t>
            </a:r>
            <a:r>
              <a:rPr lang="en-US" sz="1200" u="sng" dirty="0">
                <a:hlinkClick r:id="rId3"/>
              </a:rPr>
              <a:t>Lifespan Development: A Psychological Perspective 2</a:t>
            </a:r>
            <a:r>
              <a:rPr lang="en-US" sz="1200" u="sng" baseline="30000" dirty="0">
                <a:hlinkClick r:id="rId3"/>
              </a:rPr>
              <a:t>nd</a:t>
            </a:r>
            <a:r>
              <a:rPr lang="en-US" sz="1200" dirty="0"/>
              <a:t> Edition by Martha Lally and Suzanne Valentine-French is licensed under </a:t>
            </a:r>
            <a:r>
              <a:rPr lang="en-US" sz="1200" u="sng" dirty="0">
                <a:hlinkClick r:id="rId4"/>
              </a:rPr>
              <a:t>CC BY-NC-SA 3.0</a:t>
            </a:r>
            <a:r>
              <a:rPr lang="en-US" sz="1200" u="sng" dirty="0"/>
              <a:t> </a:t>
            </a:r>
            <a:endParaRPr lang="en-US" sz="1200" dirty="0"/>
          </a:p>
        </p:txBody>
      </p:sp>
      <p:sp>
        <p:nvSpPr>
          <p:cNvPr id="5" name="TextBox 4"/>
          <p:cNvSpPr txBox="1"/>
          <p:nvPr/>
        </p:nvSpPr>
        <p:spPr>
          <a:xfrm>
            <a:off x="184069" y="525104"/>
            <a:ext cx="11912251" cy="369332"/>
          </a:xfrm>
          <a:prstGeom prst="rect">
            <a:avLst/>
          </a:prstGeom>
          <a:solidFill>
            <a:schemeClr val="accent4">
              <a:lumMod val="20000"/>
              <a:lumOff val="80000"/>
            </a:schemeClr>
          </a:solidFill>
          <a:ln>
            <a:noFill/>
          </a:ln>
          <a:effectLst>
            <a:glow rad="228600">
              <a:schemeClr val="accent5">
                <a:satMod val="175000"/>
                <a:alpha val="40000"/>
              </a:schemeClr>
            </a:glow>
          </a:effectLst>
          <a:scene3d>
            <a:camera prst="orthographicFront">
              <a:rot lat="0" lon="0" rev="0"/>
            </a:camera>
            <a:lightRig rig="brightRoom" dir="t">
              <a:rot lat="0" lon="0" rev="600000"/>
            </a:lightRig>
          </a:scene3d>
          <a:sp3d prstMaterial="metal">
            <a:bevelT w="38100" h="57150" prst="angle"/>
          </a:sp3d>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dirty="0" err="1">
                <a:solidFill>
                  <a:schemeClr val="tx1"/>
                </a:solidFill>
                <a:latin typeface="Microsoft Sans Serif" panose="020B0604020202020204" pitchFamily="34" charset="0"/>
                <a:cs typeface="Microsoft Sans Serif" panose="020B0604020202020204" pitchFamily="34" charset="0"/>
              </a:rPr>
              <a:t>Hola</a:t>
            </a:r>
            <a:r>
              <a:rPr lang="en-US" dirty="0">
                <a:solidFill>
                  <a:schemeClr val="tx1"/>
                </a:solidFill>
                <a:latin typeface="Microsoft Sans Serif" panose="020B0604020202020204" pitchFamily="34" charset="0"/>
                <a:cs typeface="Microsoft Sans Serif" panose="020B0604020202020204" pitchFamily="34" charset="0"/>
              </a:rPr>
              <a:t>  * Hello  * Bonjour  * </a:t>
            </a:r>
            <a:r>
              <a:rPr lang="en-US" dirty="0" err="1">
                <a:solidFill>
                  <a:schemeClr val="tx1"/>
                </a:solidFill>
                <a:latin typeface="Microsoft Sans Serif" panose="020B0604020202020204" pitchFamily="34" charset="0"/>
                <a:cs typeface="Microsoft Sans Serif" panose="020B0604020202020204" pitchFamily="34" charset="0"/>
              </a:rPr>
              <a:t>Nǐn</a:t>
            </a:r>
            <a:r>
              <a:rPr lang="en-US" dirty="0">
                <a:solidFill>
                  <a:schemeClr val="tx1"/>
                </a:solidFill>
                <a:latin typeface="Microsoft Sans Serif" panose="020B0604020202020204" pitchFamily="34" charset="0"/>
                <a:cs typeface="Microsoft Sans Serif" panose="020B0604020202020204" pitchFamily="34" charset="0"/>
              </a:rPr>
              <a:t> </a:t>
            </a:r>
            <a:r>
              <a:rPr lang="en-US" dirty="0" err="1">
                <a:solidFill>
                  <a:schemeClr val="tx1"/>
                </a:solidFill>
                <a:latin typeface="Microsoft Sans Serif" panose="020B0604020202020204" pitchFamily="34" charset="0"/>
                <a:cs typeface="Microsoft Sans Serif" panose="020B0604020202020204" pitchFamily="34" charset="0"/>
              </a:rPr>
              <a:t>hǎo</a:t>
            </a:r>
            <a:r>
              <a:rPr lang="en-US" dirty="0">
                <a:solidFill>
                  <a:schemeClr val="tx1"/>
                </a:solidFill>
                <a:latin typeface="Microsoft Sans Serif" panose="020B0604020202020204" pitchFamily="34" charset="0"/>
                <a:cs typeface="Microsoft Sans Serif" panose="020B0604020202020204" pitchFamily="34" charset="0"/>
              </a:rPr>
              <a:t> * Konnichiwa  * </a:t>
            </a:r>
            <a:r>
              <a:rPr lang="en-US" dirty="0" err="1">
                <a:solidFill>
                  <a:schemeClr val="tx1"/>
                </a:solidFill>
                <a:latin typeface="Microsoft Sans Serif" panose="020B0604020202020204" pitchFamily="34" charset="0"/>
                <a:cs typeface="Microsoft Sans Serif" panose="020B0604020202020204" pitchFamily="34" charset="0"/>
              </a:rPr>
              <a:t>Zdravstvuyte</a:t>
            </a:r>
            <a:r>
              <a:rPr lang="en-US" dirty="0">
                <a:solidFill>
                  <a:schemeClr val="tx1"/>
                </a:solidFill>
                <a:latin typeface="Microsoft Sans Serif" panose="020B0604020202020204" pitchFamily="34" charset="0"/>
                <a:cs typeface="Microsoft Sans Serif" panose="020B0604020202020204" pitchFamily="34" charset="0"/>
              </a:rPr>
              <a:t> * </a:t>
            </a:r>
            <a:r>
              <a:rPr lang="en-US" dirty="0" err="1">
                <a:solidFill>
                  <a:schemeClr val="tx1"/>
                </a:solidFill>
                <a:latin typeface="Microsoft Sans Serif" panose="020B0604020202020204" pitchFamily="34" charset="0"/>
                <a:cs typeface="Microsoft Sans Serif" panose="020B0604020202020204" pitchFamily="34" charset="0"/>
              </a:rPr>
              <a:t>Asalaam</a:t>
            </a:r>
            <a:r>
              <a:rPr lang="en-US" dirty="0">
                <a:solidFill>
                  <a:schemeClr val="tx1"/>
                </a:solidFill>
                <a:latin typeface="Microsoft Sans Serif" panose="020B0604020202020204" pitchFamily="34" charset="0"/>
                <a:cs typeface="Microsoft Sans Serif" panose="020B0604020202020204" pitchFamily="34" charset="0"/>
              </a:rPr>
              <a:t> </a:t>
            </a:r>
            <a:r>
              <a:rPr lang="en-US" dirty="0" err="1">
                <a:solidFill>
                  <a:schemeClr val="tx1"/>
                </a:solidFill>
                <a:latin typeface="Microsoft Sans Serif" panose="020B0604020202020204" pitchFamily="34" charset="0"/>
                <a:cs typeface="Microsoft Sans Serif" panose="020B0604020202020204" pitchFamily="34" charset="0"/>
              </a:rPr>
              <a:t>alaikum</a:t>
            </a:r>
            <a:r>
              <a:rPr lang="en-US" dirty="0">
                <a:solidFill>
                  <a:schemeClr val="tx1"/>
                </a:solidFill>
                <a:latin typeface="Microsoft Sans Serif" panose="020B0604020202020204" pitchFamily="34" charset="0"/>
                <a:cs typeface="Microsoft Sans Serif" panose="020B0604020202020204" pitchFamily="34" charset="0"/>
              </a:rPr>
              <a:t> * Shalom  * Salve  * </a:t>
            </a:r>
            <a:r>
              <a:rPr lang="en-US" dirty="0" err="1">
                <a:solidFill>
                  <a:schemeClr val="tx1"/>
                </a:solidFill>
                <a:latin typeface="Microsoft Sans Serif" panose="020B0604020202020204" pitchFamily="34" charset="0"/>
                <a:cs typeface="Microsoft Sans Serif" panose="020B0604020202020204" pitchFamily="34" charset="0"/>
              </a:rPr>
              <a:t>Yassas</a:t>
            </a:r>
            <a:r>
              <a:rPr lang="en-US" dirty="0">
                <a:solidFill>
                  <a:schemeClr val="tx1"/>
                </a:solidFill>
                <a:latin typeface="Microsoft Sans Serif" panose="020B0604020202020204" pitchFamily="34" charset="0"/>
                <a:cs typeface="Microsoft Sans Serif" panose="020B0604020202020204" pitchFamily="34" charset="0"/>
              </a:rPr>
              <a:t>  </a:t>
            </a:r>
          </a:p>
        </p:txBody>
      </p:sp>
      <p:sp>
        <p:nvSpPr>
          <p:cNvPr id="8" name="TextBox 7">
            <a:extLst>
              <a:ext uri="{FF2B5EF4-FFF2-40B4-BE49-F238E27FC236}">
                <a16:creationId xmlns:a16="http://schemas.microsoft.com/office/drawing/2014/main" id="{89451BD0-5AC5-32EA-7353-01FBA776737F}"/>
              </a:ext>
            </a:extLst>
          </p:cNvPr>
          <p:cNvSpPr txBox="1"/>
          <p:nvPr/>
        </p:nvSpPr>
        <p:spPr>
          <a:xfrm>
            <a:off x="659892" y="5625094"/>
            <a:ext cx="10872216"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Igniting Bilingual Learning</a:t>
            </a:r>
            <a:r>
              <a:rPr lang="en-US" sz="1200" dirty="0">
                <a:latin typeface="Arial" panose="020B0604020202020204" pitchFamily="34" charset="0"/>
                <a:cs typeface="Arial" panose="020B0604020202020204" pitchFamily="34" charset="0"/>
              </a:rPr>
              <a:t>, discusses the work being done at I-LABS by researchers like Patricia Kuhl and concluded that given the right science-based approach, babies can start developing bilingual skills with just one hour of play per day, in the context of early education centers.</a:t>
            </a:r>
          </a:p>
        </p:txBody>
      </p:sp>
    </p:spTree>
    <p:extLst>
      <p:ext uri="{BB962C8B-B14F-4D97-AF65-F5344CB8AC3E}">
        <p14:creationId xmlns:p14="http://schemas.microsoft.com/office/powerpoint/2010/main" val="152380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1041012" y="79399"/>
            <a:ext cx="10109973" cy="436116"/>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Origins of Language</a:t>
            </a:r>
          </a:p>
        </p:txBody>
      </p:sp>
      <p:sp>
        <p:nvSpPr>
          <p:cNvPr id="2" name="TextBox 1"/>
          <p:cNvSpPr txBox="1"/>
          <p:nvPr/>
        </p:nvSpPr>
        <p:spPr>
          <a:xfrm>
            <a:off x="532520" y="492268"/>
            <a:ext cx="11110587" cy="1323439"/>
          </a:xfrm>
          <a:prstGeom prst="rect">
            <a:avLst/>
          </a:prstGeom>
          <a:noFill/>
        </p:spPr>
        <p:txBody>
          <a:bodyPr wrap="square" rtlCol="0">
            <a:spAutoFit/>
          </a:bodyPr>
          <a:lstStyle/>
          <a:p>
            <a:pPr marL="285750" indent="-285750">
              <a:buFont typeface="Wingdings" panose="05000000000000000000" pitchFamily="2" charset="2"/>
              <a:buChar char="Ø"/>
            </a:pPr>
            <a:r>
              <a:rPr lang="en-US" sz="2000" dirty="0"/>
              <a:t>It is difficult to find direct evidence for when people first began to speak.</a:t>
            </a:r>
          </a:p>
          <a:p>
            <a:endParaRPr lang="en-US" sz="2000" dirty="0"/>
          </a:p>
          <a:p>
            <a:pPr marL="285750" indent="-285750">
              <a:buFont typeface="Wingdings" panose="05000000000000000000" pitchFamily="2" charset="2"/>
              <a:buChar char="Ø"/>
            </a:pPr>
            <a:r>
              <a:rPr lang="en-US" sz="2000" dirty="0"/>
              <a:t>It is also likely that there was an intermediate period during which our communication systems were comparable to those of other primates.</a:t>
            </a:r>
          </a:p>
        </p:txBody>
      </p:sp>
      <p:sp>
        <p:nvSpPr>
          <p:cNvPr id="5" name="TextBox 4"/>
          <p:cNvSpPr txBox="1"/>
          <p:nvPr/>
        </p:nvSpPr>
        <p:spPr>
          <a:xfrm>
            <a:off x="1668797" y="1989443"/>
            <a:ext cx="9124713" cy="2554545"/>
          </a:xfrm>
          <a:prstGeom prst="rect">
            <a:avLst/>
          </a:prstGeom>
          <a:solidFill>
            <a:schemeClr val="accent1">
              <a:lumMod val="20000"/>
              <a:lumOff val="80000"/>
            </a:schemeClr>
          </a:solidFill>
          <a:ln w="28575">
            <a:solidFill>
              <a:schemeClr val="accent1">
                <a:lumMod val="75000"/>
              </a:schemeClr>
            </a:solidFill>
          </a:ln>
        </p:spPr>
        <p:txBody>
          <a:bodyPr wrap="square" lIns="91440" tIns="45720" rIns="91440" bIns="45720" rtlCol="0" anchor="t">
            <a:spAutoFit/>
          </a:bodyPr>
          <a:lstStyle/>
          <a:p>
            <a:pPr algn="ctr"/>
            <a:r>
              <a:rPr lang="en-US" sz="2000" b="1" u="sng" dirty="0"/>
              <a:t>Proto-Indo-European</a:t>
            </a:r>
            <a:endParaRPr lang="en-US" sz="2000" dirty="0"/>
          </a:p>
          <a:p>
            <a:r>
              <a:rPr lang="en-US" sz="2000" dirty="0"/>
              <a:t>Proto Indo-European (PIE) is the name for the common ancestor of the Indo-European language family. A language family is a group of languages descended from a common language. The Indo-European language family contains 445 current languages, and all of them are thought to have descended from PIE. </a:t>
            </a:r>
          </a:p>
          <a:p>
            <a:r>
              <a:rPr lang="en-US" sz="2000" dirty="0"/>
              <a:t>Not all languages that have ever been spoken are still commonly used. For example, Latin, which was spoken in the Roman Empire, is now considered a dead language, or a language that has no native speakers</a:t>
            </a:r>
          </a:p>
        </p:txBody>
      </p:sp>
      <p:sp>
        <p:nvSpPr>
          <p:cNvPr id="8" name="TextBox 7"/>
          <p:cNvSpPr txBox="1"/>
          <p:nvPr/>
        </p:nvSpPr>
        <p:spPr>
          <a:xfrm>
            <a:off x="1914726" y="4646061"/>
            <a:ext cx="8362543" cy="276999"/>
          </a:xfrm>
          <a:prstGeom prst="rect">
            <a:avLst/>
          </a:prstGeom>
          <a:noFill/>
        </p:spPr>
        <p:txBody>
          <a:bodyPr wrap="square" rtlCol="0">
            <a:spAutoFit/>
          </a:bodyPr>
          <a:lstStyle/>
          <a:p>
            <a:r>
              <a:rPr lang="en-US" sz="1200" u="sng" dirty="0">
                <a:hlinkClick r:id="rId3"/>
              </a:rPr>
              <a:t>Human Language Development  Boundless Psychology</a:t>
            </a:r>
            <a:r>
              <a:rPr lang="en-US" sz="1200" dirty="0"/>
              <a:t>. Curation and Revision provided by: </a:t>
            </a:r>
            <a:r>
              <a:rPr lang="en-US" sz="1200" u="sng" dirty="0">
                <a:hlinkClick r:id="rId4"/>
              </a:rPr>
              <a:t>Boundless.com</a:t>
            </a:r>
            <a:r>
              <a:rPr lang="en-US" sz="1200" dirty="0"/>
              <a:t>  licensed by </a:t>
            </a:r>
            <a:r>
              <a:rPr lang="en-US" sz="1200" u="sng" dirty="0">
                <a:hlinkClick r:id="rId5"/>
              </a:rPr>
              <a:t>CC BY-SA  4.0</a:t>
            </a:r>
            <a:endParaRPr lang="en-US" sz="1200" dirty="0"/>
          </a:p>
        </p:txBody>
      </p:sp>
      <p:sp>
        <p:nvSpPr>
          <p:cNvPr id="3" name="TextBox 2">
            <a:extLst>
              <a:ext uri="{FF2B5EF4-FFF2-40B4-BE49-F238E27FC236}">
                <a16:creationId xmlns:a16="http://schemas.microsoft.com/office/drawing/2014/main" id="{5AFD12B8-DAD7-EBC5-5CA3-88667F4B509A}"/>
              </a:ext>
            </a:extLst>
          </p:cNvPr>
          <p:cNvSpPr txBox="1"/>
          <p:nvPr/>
        </p:nvSpPr>
        <p:spPr>
          <a:xfrm>
            <a:off x="205006" y="5554809"/>
            <a:ext cx="11330854"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The Sound of the Proto-Indo-European Language (Numbers, Words, &amp; Story)</a:t>
            </a:r>
            <a:r>
              <a:rPr lang="en-US" sz="1200" dirty="0">
                <a:latin typeface="Arial" panose="020B0604020202020204" pitchFamily="34" charset="0"/>
                <a:cs typeface="Arial" panose="020B0604020202020204" pitchFamily="34" charset="0"/>
              </a:rPr>
              <a:t>: You can browse through this video to listen to someone speaking the Proto-Indo-European language. As you browse the video, notice how similar some of the numbers and words are to English and the Romance Languages (Spanish, French and Italian).</a:t>
            </a:r>
          </a:p>
        </p:txBody>
      </p:sp>
    </p:spTree>
    <p:extLst>
      <p:ext uri="{BB962C8B-B14F-4D97-AF65-F5344CB8AC3E}">
        <p14:creationId xmlns:p14="http://schemas.microsoft.com/office/powerpoint/2010/main" val="837510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4340595" y="142743"/>
            <a:ext cx="6581526" cy="32343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Theories of Language Development: </a:t>
            </a:r>
            <a:r>
              <a:rPr lang="en-US" sz="2000" b="1" dirty="0">
                <a:latin typeface="Arial" panose="020B0604020202020204" pitchFamily="34" charset="0"/>
                <a:cs typeface="Arial" panose="020B0604020202020204" pitchFamily="34" charset="0"/>
              </a:rPr>
              <a:t>Nativist Theory</a:t>
            </a:r>
          </a:p>
        </p:txBody>
      </p:sp>
      <p:pic>
        <p:nvPicPr>
          <p:cNvPr id="1026" name="Picture 2" descr="https://upload.wikimedia.org/wikipedia/commons/2/29/Noam_Chomsky_%281977%2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242" y="445872"/>
            <a:ext cx="2025587" cy="21031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347007" y="466177"/>
            <a:ext cx="8723577" cy="5539978"/>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pPr marL="285750" indent="-285750">
              <a:buFont typeface="Wingdings" panose="05000000000000000000" pitchFamily="2" charset="2"/>
              <a:buChar char="Ø"/>
            </a:pPr>
            <a:r>
              <a:rPr lang="en-US" b="1" dirty="0"/>
              <a:t>Noam Chomsky </a:t>
            </a:r>
            <a:r>
              <a:rPr lang="en-US" dirty="0"/>
              <a:t>believes that the brains contain a </a:t>
            </a:r>
            <a:r>
              <a:rPr lang="en-US" b="1" dirty="0"/>
              <a:t>language acquisition device (LAD</a:t>
            </a:r>
            <a:r>
              <a:rPr lang="en-US" dirty="0"/>
              <a:t>) that includes a </a:t>
            </a:r>
            <a:r>
              <a:rPr lang="en-US" b="1" dirty="0"/>
              <a:t>universal grammar</a:t>
            </a:r>
            <a:r>
              <a:rPr lang="en-US" i="1" dirty="0"/>
              <a:t> which is hard-wired </a:t>
            </a:r>
            <a:r>
              <a:rPr lang="en-US" dirty="0"/>
              <a:t>into the brain and underlies all human language.</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Children are </a:t>
            </a:r>
            <a:r>
              <a:rPr lang="en-US" i="1" dirty="0"/>
              <a:t>born</a:t>
            </a:r>
            <a:r>
              <a:rPr lang="en-US" dirty="0"/>
              <a:t> with a knowledge of general rules of syntax that determine how sentences are constructed; infants just need some exposure.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However, Evans and Levinson (2009) surveyed the world’s languages and found that </a:t>
            </a:r>
            <a:r>
              <a:rPr lang="en-US" i="1" dirty="0"/>
              <a:t>none</a:t>
            </a:r>
            <a:r>
              <a:rPr lang="en-US" dirty="0"/>
              <a:t> of the presumed underlying features of the language acquisition device were entirely universal.</a:t>
            </a:r>
            <a: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8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4"/>
              </a:rPr>
              <a:t>Lifespan Development: A Psychological Perspective 2</a:t>
            </a:r>
            <a:r>
              <a:rPr kumimoji="0" lang="en-US" sz="800" b="0" i="0" u="sng" strike="noStrike" kern="1200" cap="none" spc="0" normalizeH="0" baseline="30000" noProof="0" dirty="0">
                <a:ln>
                  <a:noFill/>
                </a:ln>
                <a:solidFill>
                  <a:prstClr val="black"/>
                </a:solidFill>
                <a:effectLst/>
                <a:uLnTx/>
                <a:uFillTx/>
                <a:latin typeface="Arial" panose="020B0604020202020204" pitchFamily="34" charset="0"/>
                <a:cs typeface="Arial" panose="020B0604020202020204" pitchFamily="34" charset="0"/>
                <a:hlinkClick r:id="rId4"/>
              </a:rPr>
              <a:t>nd</a:t>
            </a:r>
            <a:r>
              <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Edition by Martha Lally and Suzanne Valentine-French is licensed under </a:t>
            </a:r>
            <a:r>
              <a:rPr kumimoji="0" lang="en-US" sz="8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5"/>
              </a:rPr>
              <a:t>CC BY-NC-SA 3.0</a:t>
            </a:r>
            <a:r>
              <a:rPr kumimoji="0" lang="en-US" sz="8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(modified by Marie Parnes))</a:t>
            </a:r>
            <a:endParaRPr lang="en-US" sz="800" baseline="300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US" baseline="30000" dirty="0"/>
          </a:p>
          <a:p>
            <a:pPr marL="285750" indent="-285750">
              <a:buFont typeface="Wingdings" panose="05000000000000000000" pitchFamily="2" charset="2"/>
              <a:buChar char="Ø"/>
            </a:pPr>
            <a:r>
              <a:rPr lang="en-US" dirty="0"/>
              <a:t>While not an LAD, there are several brain structures which are involved with different aspects of language.</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Between infancy and puberty, there is a </a:t>
            </a:r>
            <a:r>
              <a:rPr lang="en-US" b="1" dirty="0"/>
              <a:t>critical period</a:t>
            </a:r>
            <a:r>
              <a:rPr lang="en-US" dirty="0"/>
              <a:t>, a time in which learning can easily occur, for language.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Children who are not exposed to language early in their lives will likely never grasp the grammatical and communication nuances of language.</a:t>
            </a:r>
            <a:r>
              <a:rPr lang="en-US" sz="800" dirty="0">
                <a:latin typeface="Arial" panose="020B0604020202020204" pitchFamily="34" charset="0"/>
                <a:cs typeface="Arial" panose="020B0604020202020204" pitchFamily="34" charset="0"/>
              </a:rPr>
              <a:t>(</a:t>
            </a:r>
            <a:r>
              <a:rPr kumimoji="0" lang="en-US" sz="8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4"/>
              </a:rPr>
              <a:t> Lifespan Development: A Psychological Perspective 2</a:t>
            </a:r>
            <a:r>
              <a:rPr kumimoji="0" lang="en-US" sz="800" b="0" i="0" u="sng" strike="noStrike" kern="1200" cap="none" spc="0" normalizeH="0" baseline="30000" noProof="0" dirty="0">
                <a:ln>
                  <a:noFill/>
                </a:ln>
                <a:solidFill>
                  <a:prstClr val="black"/>
                </a:solidFill>
                <a:effectLst/>
                <a:uLnTx/>
                <a:uFillTx/>
                <a:latin typeface="Arial" panose="020B0604020202020204" pitchFamily="34" charset="0"/>
                <a:cs typeface="Arial" panose="020B0604020202020204" pitchFamily="34" charset="0"/>
                <a:hlinkClick r:id="rId4"/>
              </a:rPr>
              <a:t>nd</a:t>
            </a:r>
            <a:r>
              <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Edition by Martha Lally and Suzanne Valentine-French is licensed under </a:t>
            </a:r>
            <a:r>
              <a:rPr kumimoji="0" lang="en-US" sz="8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5"/>
              </a:rPr>
              <a:t>CC BY-NC-SA 3.0</a:t>
            </a:r>
            <a:r>
              <a:rPr kumimoji="0" lang="en-US" sz="8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(modified by Marie Parnes) )</a:t>
            </a:r>
            <a:endParaRPr lang="en-US" sz="800" baseline="30000" dirty="0">
              <a:latin typeface="Arial" panose="020B0604020202020204" pitchFamily="34" charset="0"/>
              <a:cs typeface="Arial" panose="020B0604020202020204" pitchFamily="34" charset="0"/>
            </a:endParaRPr>
          </a:p>
        </p:txBody>
      </p:sp>
      <p:pic>
        <p:nvPicPr>
          <p:cNvPr id="13" name="Picture 12" descr="http://oer2go.org/mods/en-boundless/figures.boundless-cdn.com/31451/large/lbdywrnvs3ir4x1lfuhm.jpe"/>
          <p:cNvPicPr/>
          <p:nvPr/>
        </p:nvPicPr>
        <p:blipFill>
          <a:blip r:embed="rId6">
            <a:extLst>
              <a:ext uri="{28A0092B-C50C-407E-A947-70E740481C1C}">
                <a14:useLocalDpi xmlns:a14="http://schemas.microsoft.com/office/drawing/2010/main" val="0"/>
              </a:ext>
            </a:extLst>
          </a:blip>
          <a:srcRect/>
          <a:stretch>
            <a:fillRect/>
          </a:stretch>
        </p:blipFill>
        <p:spPr bwMode="auto">
          <a:xfrm>
            <a:off x="22302" y="3187407"/>
            <a:ext cx="3291840" cy="2194560"/>
          </a:xfrm>
          <a:prstGeom prst="rect">
            <a:avLst/>
          </a:prstGeom>
          <a:noFill/>
          <a:ln>
            <a:noFill/>
          </a:ln>
        </p:spPr>
      </p:pic>
      <p:sp>
        <p:nvSpPr>
          <p:cNvPr id="3" name="TextBox 2">
            <a:extLst>
              <a:ext uri="{FF2B5EF4-FFF2-40B4-BE49-F238E27FC236}">
                <a16:creationId xmlns:a16="http://schemas.microsoft.com/office/drawing/2014/main" id="{50C4BA98-0C92-8422-7427-7AB7AFEE7F0A}"/>
              </a:ext>
            </a:extLst>
          </p:cNvPr>
          <p:cNvSpPr txBox="1"/>
          <p:nvPr/>
        </p:nvSpPr>
        <p:spPr>
          <a:xfrm>
            <a:off x="326109" y="2537520"/>
            <a:ext cx="2663585"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Noam Chomsky: </a:t>
            </a:r>
            <a:r>
              <a:rPr lang="en-US" sz="800" dirty="0">
                <a:latin typeface="Arial" panose="020B0604020202020204" pitchFamily="34" charset="0"/>
                <a:cs typeface="Arial" panose="020B0604020202020204" pitchFamily="34" charset="0"/>
                <a:hlinkClick r:id="rId7"/>
              </a:rPr>
              <a:t>Image retrieved from </a:t>
            </a:r>
            <a:r>
              <a:rPr lang="en-US" sz="800" dirty="0" err="1">
                <a:latin typeface="Arial" panose="020B0604020202020204" pitchFamily="34" charset="0"/>
                <a:cs typeface="Arial" panose="020B0604020202020204" pitchFamily="34" charset="0"/>
                <a:hlinkClick r:id="rId7"/>
              </a:rPr>
              <a:t>wikimedia</a:t>
            </a:r>
            <a:r>
              <a:rPr lang="en-US" sz="800" dirty="0">
                <a:latin typeface="Arial" panose="020B0604020202020204" pitchFamily="34" charset="0"/>
                <a:cs typeface="Arial" panose="020B0604020202020204" pitchFamily="34" charset="0"/>
                <a:hlinkClick r:id="rId7"/>
              </a:rPr>
              <a:t> commons </a:t>
            </a:r>
            <a:r>
              <a:rPr lang="en-US" sz="800" dirty="0">
                <a:latin typeface="Arial" panose="020B0604020202020204" pitchFamily="34" charset="0"/>
                <a:cs typeface="Arial" panose="020B0604020202020204" pitchFamily="34" charset="0"/>
              </a:rPr>
              <a:t>and is licensed under </a:t>
            </a:r>
            <a:r>
              <a:rPr lang="en-US" sz="800" dirty="0" err="1">
                <a:latin typeface="Arial" panose="020B0604020202020204" pitchFamily="34" charset="0"/>
                <a:cs typeface="Arial" panose="020B0604020202020204" pitchFamily="34" charset="0"/>
                <a:hlinkClick r:id="rId8" tooltip="w:en:Creative Commons"/>
              </a:rPr>
              <a:t>CreativeCommons</a:t>
            </a:r>
            <a:r>
              <a:rPr lang="en-US" sz="800" dirty="0">
                <a:latin typeface="Arial" panose="020B0604020202020204" pitchFamily="34" charset="0"/>
                <a:cs typeface="Arial" panose="020B0604020202020204" pitchFamily="34" charset="0"/>
              </a:rPr>
              <a:t> </a:t>
            </a:r>
            <a:r>
              <a:rPr lang="fr-FR" sz="800" dirty="0">
                <a:latin typeface="Arial" panose="020B0604020202020204" pitchFamily="34" charset="0"/>
                <a:cs typeface="Arial" panose="020B0604020202020204" pitchFamily="34" charset="0"/>
                <a:hlinkClick r:id="rId9"/>
              </a:rPr>
              <a:t>CC0 1.0 Universal Public Domain</a:t>
            </a:r>
            <a:endParaRPr lang="en-US" sz="800" baseline="30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770DBEF-1F5A-0FA1-3DFA-9D3AB6930331}"/>
              </a:ext>
            </a:extLst>
          </p:cNvPr>
          <p:cNvSpPr txBox="1"/>
          <p:nvPr/>
        </p:nvSpPr>
        <p:spPr>
          <a:xfrm>
            <a:off x="121416" y="5466881"/>
            <a:ext cx="2925510" cy="461665"/>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Image retrieved from  </a:t>
            </a:r>
            <a:r>
              <a:rPr lang="en-US" sz="800" u="sng" dirty="0">
                <a:latin typeface="Arial" panose="020B0604020202020204" pitchFamily="34" charset="0"/>
                <a:cs typeface="Arial" panose="020B0604020202020204" pitchFamily="34" charset="0"/>
                <a:hlinkClick r:id="rId10"/>
              </a:rPr>
              <a:t>Human Language Development  Boundless Psychology</a:t>
            </a:r>
            <a:r>
              <a:rPr lang="en-US" sz="800" dirty="0">
                <a:latin typeface="Arial" panose="020B0604020202020204" pitchFamily="34" charset="0"/>
                <a:cs typeface="Arial" panose="020B0604020202020204" pitchFamily="34" charset="0"/>
              </a:rPr>
              <a:t>. Curation and Revision provided by: </a:t>
            </a:r>
            <a:r>
              <a:rPr lang="en-US" sz="800" u="sng" dirty="0">
                <a:latin typeface="Arial" panose="020B0604020202020204" pitchFamily="34" charset="0"/>
                <a:cs typeface="Arial" panose="020B0604020202020204" pitchFamily="34" charset="0"/>
                <a:hlinkClick r:id="rId11"/>
              </a:rPr>
              <a:t>Boundless.com</a:t>
            </a:r>
            <a:r>
              <a:rPr lang="en-US" sz="800" dirty="0">
                <a:latin typeface="Arial" panose="020B0604020202020204" pitchFamily="34" charset="0"/>
                <a:cs typeface="Arial" panose="020B0604020202020204" pitchFamily="34" charset="0"/>
              </a:rPr>
              <a:t>  licensed by </a:t>
            </a:r>
            <a:r>
              <a:rPr lang="en-US" sz="800" u="sng" dirty="0">
                <a:latin typeface="Arial" panose="020B0604020202020204" pitchFamily="34" charset="0"/>
                <a:cs typeface="Arial" panose="020B0604020202020204" pitchFamily="34" charset="0"/>
                <a:hlinkClick r:id="rId12"/>
              </a:rPr>
              <a:t>CC BY-SA  4.0</a:t>
            </a:r>
            <a:endParaRPr lang="en-US" sz="8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AB968E18-8540-2AE8-EF87-9AA99342074F}"/>
              </a:ext>
            </a:extLst>
          </p:cNvPr>
          <p:cNvSpPr txBox="1"/>
          <p:nvPr/>
        </p:nvSpPr>
        <p:spPr>
          <a:xfrm>
            <a:off x="4169664" y="6068871"/>
            <a:ext cx="7078262"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3"/>
              </a:rPr>
              <a:t>Universal Grammar (Intro Psych Tutorial #84) </a:t>
            </a:r>
            <a:r>
              <a:rPr lang="en-US" sz="1200" dirty="0">
                <a:latin typeface="Arial" panose="020B0604020202020204" pitchFamily="34" charset="0"/>
                <a:cs typeface="Arial" panose="020B0604020202020204" pitchFamily="34" charset="0"/>
              </a:rPr>
              <a:t>discusses both the LAD and Universal Grammar.</a:t>
            </a:r>
          </a:p>
        </p:txBody>
      </p:sp>
    </p:spTree>
    <p:extLst>
      <p:ext uri="{BB962C8B-B14F-4D97-AF65-F5344CB8AC3E}">
        <p14:creationId xmlns:p14="http://schemas.microsoft.com/office/powerpoint/2010/main" val="2342158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63825BD-B7FF-1255-DADE-A048A3D0FC9D}"/>
              </a:ext>
            </a:extLst>
          </p:cNvPr>
          <p:cNvSpPr txBox="1">
            <a:spLocks/>
          </p:cNvSpPr>
          <p:nvPr/>
        </p:nvSpPr>
        <p:spPr>
          <a:xfrm>
            <a:off x="2805237" y="72080"/>
            <a:ext cx="6581526" cy="461666"/>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Theories of Language Development: </a:t>
            </a:r>
            <a:r>
              <a:rPr lang="en-US" sz="2000" b="1" dirty="0">
                <a:latin typeface="Arial" panose="020B0604020202020204" pitchFamily="34" charset="0"/>
                <a:cs typeface="Arial" panose="020B0604020202020204" pitchFamily="34" charset="0"/>
              </a:rPr>
              <a:t>Critical Period</a:t>
            </a:r>
          </a:p>
        </p:txBody>
      </p:sp>
      <p:sp>
        <p:nvSpPr>
          <p:cNvPr id="9" name="TextBox 8">
            <a:extLst>
              <a:ext uri="{FF2B5EF4-FFF2-40B4-BE49-F238E27FC236}">
                <a16:creationId xmlns:a16="http://schemas.microsoft.com/office/drawing/2014/main" id="{A69BFC86-20B9-34CE-1F88-D33FCE6B408D}"/>
              </a:ext>
            </a:extLst>
          </p:cNvPr>
          <p:cNvSpPr txBox="1"/>
          <p:nvPr/>
        </p:nvSpPr>
        <p:spPr>
          <a:xfrm>
            <a:off x="185736" y="695549"/>
            <a:ext cx="8723577" cy="4955203"/>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endParaRPr lang="en-US" dirty="0"/>
          </a:p>
          <a:p>
            <a:pPr marL="285750" indent="-285750">
              <a:buFont typeface="Wingdings" panose="05000000000000000000" pitchFamily="2" charset="2"/>
              <a:buChar char="Ø"/>
            </a:pPr>
            <a:r>
              <a:rPr lang="en-US" dirty="0"/>
              <a:t>The critical period hypothesis of language development states that there is an ideal timeframe of brain development to acquire language, after which further language acquisition becomes much more difficult if not impossible.</a:t>
            </a:r>
          </a:p>
          <a:p>
            <a:endParaRPr lang="en-US" dirty="0"/>
          </a:p>
          <a:p>
            <a:pPr marL="285750" indent="-285750">
              <a:buFont typeface="Wingdings" panose="05000000000000000000" pitchFamily="2" charset="2"/>
              <a:buChar char="Ø"/>
            </a:pPr>
            <a:r>
              <a:rPr lang="en-US" b="0" i="0" dirty="0">
                <a:solidFill>
                  <a:srgbClr val="202122"/>
                </a:solidFill>
                <a:effectLst/>
              </a:rPr>
              <a:t>The critical period hypothesis is derived from the concept of a critical period in the biological sciences, which refers to a set period in which an organism must acquire a skill or ability or said organism will not be able to acquire it later in life.</a:t>
            </a:r>
            <a:r>
              <a:rPr lang="en-US" sz="1000" b="0" i="0" dirty="0">
                <a:solidFill>
                  <a:srgbClr val="202122"/>
                </a:solidFill>
                <a:effectLst/>
                <a:latin typeface="Arial" panose="020B0604020202020204" pitchFamily="34" charset="0"/>
                <a:cs typeface="Arial" panose="020B0604020202020204" pitchFamily="34" charset="0"/>
              </a:rPr>
              <a:t> (Critical Period Hypothesis from </a:t>
            </a:r>
            <a:r>
              <a:rPr lang="en-US" sz="1000" b="0" i="0" dirty="0">
                <a:solidFill>
                  <a:srgbClr val="202122"/>
                </a:solidFill>
                <a:effectLst/>
                <a:latin typeface="Arial" panose="020B0604020202020204" pitchFamily="34" charset="0"/>
                <a:cs typeface="Arial" panose="020B0604020202020204" pitchFamily="34" charset="0"/>
                <a:hlinkClick r:id="rId2"/>
              </a:rPr>
              <a:t>Wikipedia</a:t>
            </a:r>
            <a:r>
              <a:rPr lang="en-US" sz="1000" b="0" i="0" dirty="0">
                <a:solidFill>
                  <a:srgbClr val="202122"/>
                </a:solidFill>
                <a:effectLst/>
                <a:latin typeface="Arial" panose="020B0604020202020204" pitchFamily="34" charset="0"/>
                <a:cs typeface="Arial" panose="020B0604020202020204" pitchFamily="34" charset="0"/>
              </a:rPr>
              <a:t> is licensed under </a:t>
            </a:r>
            <a:r>
              <a:rPr lang="en-US" sz="1000" b="0" i="0" dirty="0">
                <a:solidFill>
                  <a:srgbClr val="202122"/>
                </a:solidFill>
                <a:effectLst/>
                <a:latin typeface="Arial" panose="020B0604020202020204" pitchFamily="34" charset="0"/>
                <a:cs typeface="Arial" panose="020B0604020202020204" pitchFamily="34" charset="0"/>
                <a:hlinkClick r:id="rId3"/>
              </a:rPr>
              <a:t>CC BY SA 3.0</a:t>
            </a:r>
            <a:r>
              <a:rPr lang="en-US" sz="1000" b="0" i="0" dirty="0">
                <a:solidFill>
                  <a:srgbClr val="202122"/>
                </a:solidFill>
                <a:effectLst/>
                <a:latin typeface="Arial" panose="020B0604020202020204" pitchFamily="34" charset="0"/>
                <a:cs typeface="Arial" panose="020B0604020202020204" pitchFamily="34" charset="0"/>
              </a:rPr>
              <a:t>)</a:t>
            </a:r>
          </a:p>
          <a:p>
            <a:endParaRPr lang="en-US" b="0" i="0" dirty="0">
              <a:solidFill>
                <a:srgbClr val="202122"/>
              </a:solidFill>
              <a:effectLst/>
              <a:cs typeface="Arial" panose="020B0604020202020204" pitchFamily="34" charset="0"/>
            </a:endParaRPr>
          </a:p>
          <a:p>
            <a:pPr marL="285750" indent="-285750">
              <a:buFont typeface="Wingdings" panose="05000000000000000000" pitchFamily="2" charset="2"/>
              <a:buChar char="Ø"/>
            </a:pPr>
            <a:r>
              <a:rPr lang="en-US" i="0" dirty="0">
                <a:solidFill>
                  <a:srgbClr val="202122"/>
                </a:solidFill>
                <a:effectLst/>
                <a:latin typeface="Arial" panose="020B0604020202020204" pitchFamily="34" charset="0"/>
              </a:rPr>
              <a:t>Genie</a:t>
            </a:r>
            <a:r>
              <a:rPr lang="en-US" b="0" i="0" dirty="0">
                <a:solidFill>
                  <a:srgbClr val="202122"/>
                </a:solidFill>
                <a:effectLst/>
                <a:latin typeface="Arial" panose="020B0604020202020204" pitchFamily="34" charset="0"/>
              </a:rPr>
              <a:t> (born 1957) is the </a:t>
            </a:r>
            <a:r>
              <a:rPr lang="en-US" b="0" i="0" dirty="0">
                <a:effectLst/>
                <a:latin typeface="Arial" panose="020B0604020202020204" pitchFamily="34" charset="0"/>
              </a:rPr>
              <a:t>pseudonym of an American </a:t>
            </a:r>
            <a:r>
              <a:rPr lang="en-US" b="0" i="0" u="none" strike="noStrike" dirty="0">
                <a:effectLst/>
                <a:latin typeface="Arial" panose="020B0604020202020204" pitchFamily="34" charset="0"/>
              </a:rPr>
              <a:t>feral child</a:t>
            </a:r>
            <a:r>
              <a:rPr lang="en-US" b="0" i="0" dirty="0">
                <a:effectLst/>
                <a:latin typeface="Arial" panose="020B0604020202020204" pitchFamily="34" charset="0"/>
              </a:rPr>
              <a:t> who was a victim of severe abuse, </a:t>
            </a:r>
            <a:r>
              <a:rPr lang="en-US" b="0" i="0" u="none" strike="noStrike" dirty="0">
                <a:effectLst/>
                <a:latin typeface="Arial" panose="020B0604020202020204" pitchFamily="34" charset="0"/>
              </a:rPr>
              <a:t>neglect</a:t>
            </a:r>
            <a:r>
              <a:rPr lang="en-US" b="0" i="0" dirty="0">
                <a:effectLst/>
                <a:latin typeface="Arial" panose="020B0604020202020204" pitchFamily="34" charset="0"/>
              </a:rPr>
              <a:t>, and </a:t>
            </a:r>
            <a:r>
              <a:rPr lang="en-US" b="0" i="0" u="none" strike="noStrike" dirty="0">
                <a:effectLst/>
                <a:latin typeface="Arial" panose="020B0604020202020204" pitchFamily="34" charset="0"/>
              </a:rPr>
              <a:t>social isolation</a:t>
            </a:r>
            <a:r>
              <a:rPr lang="en-US" b="0" i="0" dirty="0">
                <a:effectLst/>
                <a:latin typeface="Arial" panose="020B0604020202020204" pitchFamily="34" charset="0"/>
              </a:rPr>
              <a:t>. </a:t>
            </a:r>
            <a:r>
              <a:rPr lang="en-US" b="0" i="0" dirty="0">
                <a:solidFill>
                  <a:srgbClr val="202122"/>
                </a:solidFill>
                <a:effectLst/>
                <a:latin typeface="Arial" panose="020B0604020202020204" pitchFamily="34" charset="0"/>
              </a:rPr>
              <a:t>The extent of her isolation prevented her from being exposed to any significant amount of speech, and as a result she did not </a:t>
            </a:r>
            <a:r>
              <a:rPr lang="en-US" b="0" i="0" dirty="0">
                <a:effectLst/>
                <a:latin typeface="Arial" panose="020B0604020202020204" pitchFamily="34" charset="0"/>
              </a:rPr>
              <a:t>acquire </a:t>
            </a:r>
            <a:r>
              <a:rPr lang="en-US" b="0" i="0" u="none" strike="noStrike" dirty="0">
                <a:effectLst/>
                <a:latin typeface="Arial" panose="020B0604020202020204" pitchFamily="34" charset="0"/>
              </a:rPr>
              <a:t>language</a:t>
            </a:r>
            <a:r>
              <a:rPr lang="en-US" b="0" i="0" dirty="0">
                <a:effectLst/>
                <a:latin typeface="Arial" panose="020B0604020202020204" pitchFamily="34" charset="0"/>
              </a:rPr>
              <a:t> </a:t>
            </a:r>
            <a:r>
              <a:rPr lang="en-US" b="0" i="0" dirty="0">
                <a:solidFill>
                  <a:srgbClr val="202122"/>
                </a:solidFill>
                <a:effectLst/>
                <a:latin typeface="Arial" panose="020B0604020202020204" pitchFamily="34" charset="0"/>
              </a:rPr>
              <a:t>during her childhood.</a:t>
            </a:r>
          </a:p>
          <a:p>
            <a:endParaRPr lang="en-US" b="0" i="0" dirty="0">
              <a:solidFill>
                <a:srgbClr val="202122"/>
              </a:solidFill>
              <a:effectLst/>
              <a:latin typeface="Arial" panose="020B0604020202020204" pitchFamily="34" charset="0"/>
            </a:endParaRPr>
          </a:p>
          <a:p>
            <a:pPr marL="285750" indent="-285750">
              <a:buFont typeface="Wingdings" panose="05000000000000000000" pitchFamily="2" charset="2"/>
              <a:buChar char="Ø"/>
            </a:pPr>
            <a:r>
              <a:rPr lang="en-US" dirty="0">
                <a:solidFill>
                  <a:srgbClr val="202122"/>
                </a:solidFill>
                <a:latin typeface="Arial" panose="020B0604020202020204" pitchFamily="34" charset="0"/>
              </a:rPr>
              <a:t>L</a:t>
            </a:r>
            <a:r>
              <a:rPr lang="en-US" b="0" i="0" dirty="0">
                <a:solidFill>
                  <a:srgbClr val="202122"/>
                </a:solidFill>
                <a:effectLst/>
                <a:latin typeface="Arial" panose="020B0604020202020204" pitchFamily="34" charset="0"/>
              </a:rPr>
              <a:t>inguists saw Genie as providing an opportunity to gain further insight into the processes controlling </a:t>
            </a:r>
            <a:r>
              <a:rPr lang="en-US" b="0" i="0" u="none" strike="noStrike" dirty="0">
                <a:effectLst/>
                <a:latin typeface="Arial" panose="020B0604020202020204" pitchFamily="34" charset="0"/>
              </a:rPr>
              <a:t>language acquisition skills</a:t>
            </a:r>
            <a:r>
              <a:rPr lang="en-US" b="0" i="0" dirty="0">
                <a:effectLst/>
                <a:latin typeface="Arial" panose="020B0604020202020204" pitchFamily="34" charset="0"/>
              </a:rPr>
              <a:t> </a:t>
            </a:r>
            <a:r>
              <a:rPr lang="en-US" b="0" i="0" dirty="0">
                <a:solidFill>
                  <a:srgbClr val="202122"/>
                </a:solidFill>
                <a:effectLst/>
                <a:latin typeface="Arial" panose="020B0604020202020204" pitchFamily="34" charset="0"/>
              </a:rPr>
              <a:t>and to test the critical period hypothesis of language development. </a:t>
            </a:r>
            <a:r>
              <a:rPr lang="en-US" sz="1000" b="0" i="0" dirty="0">
                <a:solidFill>
                  <a:srgbClr val="202122"/>
                </a:solidFill>
                <a:effectLst/>
                <a:latin typeface="Arial" panose="020B0604020202020204" pitchFamily="34" charset="0"/>
              </a:rPr>
              <a:t>(</a:t>
            </a:r>
            <a:r>
              <a:rPr lang="en-US" sz="1000" b="0" i="0" dirty="0">
                <a:solidFill>
                  <a:srgbClr val="202122"/>
                </a:solidFill>
                <a:effectLst/>
                <a:latin typeface="Arial" panose="020B0604020202020204" pitchFamily="34" charset="0"/>
                <a:hlinkClick r:id="rId4"/>
              </a:rPr>
              <a:t>Genie: Feral Child from Wikipedia </a:t>
            </a:r>
            <a:r>
              <a:rPr lang="en-US" sz="1000" b="0" i="0" dirty="0">
                <a:solidFill>
                  <a:srgbClr val="202122"/>
                </a:solidFill>
                <a:effectLst/>
                <a:latin typeface="Arial" panose="020B0604020202020204" pitchFamily="34" charset="0"/>
              </a:rPr>
              <a:t>is licensed under </a:t>
            </a:r>
            <a:r>
              <a:rPr kumimoji="0" lang="en-US" sz="10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5"/>
              </a:rPr>
              <a:t>CC BY-NC-SA 3.0</a:t>
            </a:r>
            <a:r>
              <a:rPr kumimoji="0" lang="en-US" sz="10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endParaRPr lang="en-US" sz="1000" baseline="30000" dirty="0">
              <a:solidFill>
                <a:srgbClr val="202122"/>
              </a:solidFill>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8FFCAA0C-4AC8-6CF8-8135-27C6D64084BB}"/>
              </a:ext>
            </a:extLst>
          </p:cNvPr>
          <p:cNvPicPr>
            <a:picLocks noChangeAspect="1"/>
          </p:cNvPicPr>
          <p:nvPr/>
        </p:nvPicPr>
        <p:blipFill>
          <a:blip r:embed="rId6"/>
          <a:stretch>
            <a:fillRect/>
          </a:stretch>
        </p:blipFill>
        <p:spPr>
          <a:xfrm>
            <a:off x="9386763" y="695549"/>
            <a:ext cx="2085655" cy="2651760"/>
          </a:xfrm>
          <a:prstGeom prst="rect">
            <a:avLst/>
          </a:prstGeom>
        </p:spPr>
      </p:pic>
      <p:sp>
        <p:nvSpPr>
          <p:cNvPr id="12" name="TextBox 11">
            <a:extLst>
              <a:ext uri="{FF2B5EF4-FFF2-40B4-BE49-F238E27FC236}">
                <a16:creationId xmlns:a16="http://schemas.microsoft.com/office/drawing/2014/main" id="{0C27ED35-AF99-50EC-5C29-73CE43363BAC}"/>
              </a:ext>
            </a:extLst>
          </p:cNvPr>
          <p:cNvSpPr txBox="1"/>
          <p:nvPr/>
        </p:nvSpPr>
        <p:spPr>
          <a:xfrm>
            <a:off x="9151111" y="3402173"/>
            <a:ext cx="3040889" cy="707886"/>
          </a:xfrm>
          <a:prstGeom prst="rect">
            <a:avLst/>
          </a:prstGeom>
          <a:noFill/>
        </p:spPr>
        <p:txBody>
          <a:bodyPr wrap="square">
            <a:spAutoFit/>
          </a:bodyPr>
          <a:lstStyle/>
          <a:p>
            <a:r>
              <a:rPr lang="en-US" sz="1000" b="0" i="0" dirty="0">
                <a:solidFill>
                  <a:srgbClr val="000000"/>
                </a:solidFill>
                <a:effectLst/>
                <a:latin typeface="Arial" panose="020B0604020202020204" pitchFamily="34" charset="0"/>
              </a:rPr>
              <a:t>The first publicly released picture of Genie, taken in 1970, just after authorities took control of her care at the age of 13 from </a:t>
            </a:r>
            <a:r>
              <a:rPr lang="en-US" sz="1000" b="0" i="0" dirty="0">
                <a:solidFill>
                  <a:srgbClr val="000000"/>
                </a:solidFill>
                <a:effectLst/>
                <a:latin typeface="Arial" panose="020B0604020202020204" pitchFamily="34" charset="0"/>
                <a:hlinkClick r:id="rId4"/>
              </a:rPr>
              <a:t>Wikipedia</a:t>
            </a:r>
            <a:r>
              <a:rPr lang="en-US" sz="1000" b="0" i="0" dirty="0">
                <a:solidFill>
                  <a:srgbClr val="000000"/>
                </a:solidFill>
                <a:effectLst/>
                <a:latin typeface="Arial" panose="020B0604020202020204" pitchFamily="34" charset="0"/>
              </a:rPr>
              <a:t> is licensed unde</a:t>
            </a:r>
            <a:r>
              <a:rPr lang="en-US" sz="1000" dirty="0">
                <a:solidFill>
                  <a:srgbClr val="000000"/>
                </a:solidFill>
                <a:latin typeface="Arial" panose="020B0604020202020204" pitchFamily="34" charset="0"/>
              </a:rPr>
              <a:t>r </a:t>
            </a:r>
            <a:r>
              <a:rPr kumimoji="0" lang="en-US" sz="10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5"/>
              </a:rPr>
              <a:t>CC BY-NC-SA 3.0</a:t>
            </a:r>
            <a:r>
              <a:rPr kumimoji="0" lang="en-US" sz="100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endParaRPr lang="en-US" sz="1000" dirty="0"/>
          </a:p>
        </p:txBody>
      </p:sp>
      <p:sp>
        <p:nvSpPr>
          <p:cNvPr id="13" name="TextBox 12">
            <a:extLst>
              <a:ext uri="{FF2B5EF4-FFF2-40B4-BE49-F238E27FC236}">
                <a16:creationId xmlns:a16="http://schemas.microsoft.com/office/drawing/2014/main" id="{C782AD70-5F48-391C-BBC8-D82A2BE79FC2}"/>
              </a:ext>
            </a:extLst>
          </p:cNvPr>
          <p:cNvSpPr txBox="1"/>
          <p:nvPr/>
        </p:nvSpPr>
        <p:spPr>
          <a:xfrm>
            <a:off x="140071" y="5770478"/>
            <a:ext cx="10652760"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1.</a:t>
            </a:r>
            <a:r>
              <a:rPr lang="en-US" sz="1200" dirty="0">
                <a:latin typeface="Arial" panose="020B0604020202020204" pitchFamily="34" charset="0"/>
                <a:cs typeface="Arial" panose="020B0604020202020204" pitchFamily="34" charset="0"/>
                <a:hlinkClick r:id="rId7"/>
              </a:rPr>
              <a:t>: Genie Wiley – TLC Documentary 2003</a:t>
            </a:r>
            <a:r>
              <a:rPr lang="en-US" sz="1200" dirty="0">
                <a:latin typeface="Arial" panose="020B0604020202020204" pitchFamily="34" charset="0"/>
                <a:cs typeface="Arial" panose="020B0604020202020204" pitchFamily="34" charset="0"/>
              </a:rPr>
              <a:t>: This 12:26 video tells the full story of how Genie came to be found and researchers who worked with her.</a:t>
            </a:r>
          </a:p>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8"/>
              </a:rPr>
              <a:t>Genie Wiley Speaking</a:t>
            </a:r>
            <a:r>
              <a:rPr lang="en-US" sz="1200" dirty="0">
                <a:latin typeface="Arial" panose="020B0604020202020204" pitchFamily="34" charset="0"/>
                <a:cs typeface="Arial" panose="020B0604020202020204" pitchFamily="34" charset="0"/>
              </a:rPr>
              <a:t>: A 2:37compilation of videos of Genie Wiley speaking. </a:t>
            </a:r>
          </a:p>
        </p:txBody>
      </p:sp>
    </p:spTree>
    <p:extLst>
      <p:ext uri="{BB962C8B-B14F-4D97-AF65-F5344CB8AC3E}">
        <p14:creationId xmlns:p14="http://schemas.microsoft.com/office/powerpoint/2010/main" val="353129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1666362" y="30200"/>
            <a:ext cx="10109973" cy="42401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200" dirty="0">
                <a:latin typeface="Arial" panose="020B0604020202020204" pitchFamily="34" charset="0"/>
                <a:cs typeface="Arial" panose="020B0604020202020204" pitchFamily="34" charset="0"/>
              </a:rPr>
              <a:t> Theories of Language Development: </a:t>
            </a:r>
            <a:r>
              <a:rPr lang="en-US" sz="2200" b="1" dirty="0">
                <a:latin typeface="Arial" panose="020B0604020202020204" pitchFamily="34" charset="0"/>
                <a:cs typeface="Arial" panose="020B0604020202020204" pitchFamily="34" charset="0"/>
              </a:rPr>
              <a:t>Learning Theory</a:t>
            </a:r>
          </a:p>
        </p:txBody>
      </p:sp>
      <p:sp>
        <p:nvSpPr>
          <p:cNvPr id="2" name="TextBox 1"/>
          <p:cNvSpPr txBox="1"/>
          <p:nvPr/>
        </p:nvSpPr>
        <p:spPr>
          <a:xfrm>
            <a:off x="304944" y="550427"/>
            <a:ext cx="6854711" cy="4832092"/>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US" sz="2000" b="1" u="sng" dirty="0"/>
              <a:t>Learning Theory</a:t>
            </a:r>
            <a:endParaRPr lang="en-US" dirty="0"/>
          </a:p>
          <a:p>
            <a:pPr marL="285750" indent="-285750">
              <a:buFont typeface="Wingdings" panose="05000000000000000000" pitchFamily="2" charset="2"/>
              <a:buChar char="Ø"/>
            </a:pPr>
            <a:r>
              <a:rPr lang="en-US" dirty="0"/>
              <a:t>Language occurs through the principles of learning, including </a:t>
            </a:r>
            <a:r>
              <a:rPr lang="en-US" b="1" dirty="0"/>
              <a:t>association</a:t>
            </a:r>
            <a:r>
              <a:rPr lang="en-US" dirty="0"/>
              <a:t> and </a:t>
            </a:r>
            <a:r>
              <a:rPr lang="en-US" b="1" dirty="0"/>
              <a:t>reinforcement, and observation and imitation of others. </a:t>
            </a:r>
            <a:r>
              <a:rPr lang="en-US" dirty="0"/>
              <a:t>(Skinner, 1953, Bandura, 1977).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Children modify their language through imitation and reinforcement, such as parental praise and being understood. For example, when a two-year-old child asks for juice, he might say, “me juice,” to which his mother might respond by giving him a cup of apple juice.</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Other researchers believe that language cannot be entirely learned because children learn words too fast for them to be learned through reinforcement.</a:t>
            </a:r>
            <a:r>
              <a:rPr lang="en-US" baseline="30000" dirty="0"/>
              <a:t>8</a:t>
            </a:r>
            <a:r>
              <a:rPr lang="en-US" dirty="0"/>
              <a:t> However, the results of generalized imitation research (e.g., Poulson et al, 1991) indicate that only </a:t>
            </a:r>
            <a:r>
              <a:rPr lang="en-US" i="1" dirty="0"/>
              <a:t>some</a:t>
            </a:r>
            <a:r>
              <a:rPr lang="en-US" dirty="0"/>
              <a:t> words need to be reinforced.  Words that were not reinforced still increased in their frequency.  </a:t>
            </a:r>
            <a:endParaRPr lang="en-US" baseline="30000" dirty="0"/>
          </a:p>
        </p:txBody>
      </p:sp>
      <p:sp>
        <p:nvSpPr>
          <p:cNvPr id="3" name="TextBox 2"/>
          <p:cNvSpPr txBox="1"/>
          <p:nvPr/>
        </p:nvSpPr>
        <p:spPr>
          <a:xfrm>
            <a:off x="376242" y="5382519"/>
            <a:ext cx="6712114"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8. </a:t>
            </a:r>
            <a:r>
              <a:rPr lang="en-US" sz="800" u="sng" dirty="0">
                <a:latin typeface="Arial" panose="020B0604020202020204" pitchFamily="34" charset="0"/>
                <a:cs typeface="Arial" panose="020B0604020202020204" pitchFamily="34" charset="0"/>
                <a:hlinkClick r:id="rId3"/>
              </a:rPr>
              <a:t>Lifespan Development: A Psychological Perspective 2</a:t>
            </a:r>
            <a:r>
              <a:rPr lang="en-US" sz="800" u="sng" baseline="30000" dirty="0">
                <a:latin typeface="Arial" panose="020B0604020202020204" pitchFamily="34" charset="0"/>
                <a:cs typeface="Arial" panose="020B0604020202020204" pitchFamily="34" charset="0"/>
                <a:hlinkClick r:id="rId3"/>
              </a:rPr>
              <a:t>nd</a:t>
            </a:r>
            <a:r>
              <a:rPr lang="en-US" sz="800" dirty="0">
                <a:latin typeface="Arial" panose="020B0604020202020204" pitchFamily="34" charset="0"/>
                <a:cs typeface="Arial" panose="020B0604020202020204" pitchFamily="34" charset="0"/>
              </a:rPr>
              <a:t> Edition by Martha Lally and Suzanne Valentine-French is licensed under </a:t>
            </a:r>
            <a:r>
              <a:rPr lang="en-US" sz="800" u="sng" dirty="0">
                <a:latin typeface="Arial" panose="020B0604020202020204" pitchFamily="34" charset="0"/>
                <a:cs typeface="Arial" panose="020B0604020202020204" pitchFamily="34" charset="0"/>
                <a:hlinkClick r:id="rId4"/>
              </a:rPr>
              <a:t>CC BY-NC-SA 3.0</a:t>
            </a:r>
            <a:r>
              <a:rPr lang="en-US" sz="800" u="sng" dirty="0">
                <a:latin typeface="Arial" panose="020B0604020202020204" pitchFamily="34" charset="0"/>
                <a:cs typeface="Arial" panose="020B0604020202020204" pitchFamily="34" charset="0"/>
              </a:rPr>
              <a:t>  (modified by Marie Parnes)</a:t>
            </a:r>
          </a:p>
        </p:txBody>
      </p:sp>
      <p:sp>
        <p:nvSpPr>
          <p:cNvPr id="10" name="TextBox 9"/>
          <p:cNvSpPr txBox="1"/>
          <p:nvPr/>
        </p:nvSpPr>
        <p:spPr>
          <a:xfrm>
            <a:off x="9899718" y="2768143"/>
            <a:ext cx="1805354" cy="58477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10. Albert Bandura </a:t>
            </a:r>
            <a:r>
              <a:rPr lang="en-US" sz="800" dirty="0">
                <a:latin typeface="Arial" panose="020B0604020202020204" pitchFamily="34" charset="0"/>
                <a:cs typeface="Arial" panose="020B0604020202020204" pitchFamily="34" charset="0"/>
                <a:hlinkClick r:id="rId5"/>
              </a:rPr>
              <a:t>Image retrieved from </a:t>
            </a:r>
            <a:r>
              <a:rPr lang="en-US" sz="800" dirty="0" err="1">
                <a:latin typeface="Arial" panose="020B0604020202020204" pitchFamily="34" charset="0"/>
                <a:cs typeface="Arial" panose="020B0604020202020204" pitchFamily="34" charset="0"/>
                <a:hlinkClick r:id="rId5"/>
              </a:rPr>
              <a:t>wikipedia</a:t>
            </a:r>
            <a:r>
              <a:rPr lang="en-US" sz="800" dirty="0">
                <a:latin typeface="Arial" panose="020B0604020202020204" pitchFamily="34" charset="0"/>
                <a:cs typeface="Arial" panose="020B0604020202020204" pitchFamily="34" charset="0"/>
                <a:hlinkClick r:id="rId5"/>
              </a:rPr>
              <a:t> </a:t>
            </a:r>
            <a:r>
              <a:rPr lang="en-US" sz="800" dirty="0">
                <a:latin typeface="Arial" panose="020B0604020202020204" pitchFamily="34" charset="0"/>
                <a:cs typeface="Arial" panose="020B0604020202020204" pitchFamily="34" charset="0"/>
              </a:rPr>
              <a:t>is licensed under </a:t>
            </a:r>
            <a:r>
              <a:rPr lang="en-US" sz="800" dirty="0">
                <a:latin typeface="Arial" panose="020B0604020202020204" pitchFamily="34" charset="0"/>
                <a:cs typeface="Arial" panose="020B0604020202020204" pitchFamily="34" charset="0"/>
                <a:hlinkClick r:id="rId6"/>
              </a:rPr>
              <a:t>Creative Commons Attribution-</a:t>
            </a:r>
            <a:r>
              <a:rPr lang="en-US" sz="800" dirty="0" err="1">
                <a:latin typeface="Arial" panose="020B0604020202020204" pitchFamily="34" charset="0"/>
                <a:cs typeface="Arial" panose="020B0604020202020204" pitchFamily="34" charset="0"/>
                <a:hlinkClick r:id="rId6"/>
              </a:rPr>
              <a:t>ShareAlike</a:t>
            </a:r>
            <a:r>
              <a:rPr lang="en-US" sz="800" dirty="0">
                <a:latin typeface="Arial" panose="020B0604020202020204" pitchFamily="34" charset="0"/>
                <a:cs typeface="Arial" panose="020B0604020202020204" pitchFamily="34" charset="0"/>
                <a:hlinkClick r:id="rId6"/>
              </a:rPr>
              <a:t> License</a:t>
            </a:r>
            <a:endParaRPr lang="en-US" sz="8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AC05A11-23AD-EF15-0747-E3E78E748943}"/>
              </a:ext>
            </a:extLst>
          </p:cNvPr>
          <p:cNvPicPr>
            <a:picLocks noChangeAspect="1"/>
          </p:cNvPicPr>
          <p:nvPr/>
        </p:nvPicPr>
        <p:blipFill rotWithShape="1">
          <a:blip r:embed="rId7"/>
          <a:srcRect l="7382" t="9362" r="8399"/>
          <a:stretch/>
        </p:blipFill>
        <p:spPr>
          <a:xfrm>
            <a:off x="7365394" y="594428"/>
            <a:ext cx="1764792" cy="2080619"/>
          </a:xfrm>
          <a:prstGeom prst="rect">
            <a:avLst/>
          </a:prstGeom>
        </p:spPr>
      </p:pic>
      <p:pic>
        <p:nvPicPr>
          <p:cNvPr id="9" name="Picture 8">
            <a:extLst>
              <a:ext uri="{FF2B5EF4-FFF2-40B4-BE49-F238E27FC236}">
                <a16:creationId xmlns:a16="http://schemas.microsoft.com/office/drawing/2014/main" id="{4D2A1DED-38E9-B3DD-EB14-94D43C63ED2B}"/>
              </a:ext>
            </a:extLst>
          </p:cNvPr>
          <p:cNvPicPr>
            <a:picLocks noChangeAspect="1"/>
          </p:cNvPicPr>
          <p:nvPr/>
        </p:nvPicPr>
        <p:blipFill rotWithShape="1">
          <a:blip r:embed="rId8"/>
          <a:srcRect b="16976"/>
          <a:stretch/>
        </p:blipFill>
        <p:spPr>
          <a:xfrm>
            <a:off x="9899718" y="594428"/>
            <a:ext cx="1805354" cy="2125688"/>
          </a:xfrm>
          <a:prstGeom prst="rect">
            <a:avLst/>
          </a:prstGeom>
        </p:spPr>
      </p:pic>
      <p:sp>
        <p:nvSpPr>
          <p:cNvPr id="13" name="TextBox 12">
            <a:extLst>
              <a:ext uri="{FF2B5EF4-FFF2-40B4-BE49-F238E27FC236}">
                <a16:creationId xmlns:a16="http://schemas.microsoft.com/office/drawing/2014/main" id="{D57FC16E-F360-912F-3B14-603FD67FACC1}"/>
              </a:ext>
            </a:extLst>
          </p:cNvPr>
          <p:cNvSpPr txBox="1"/>
          <p:nvPr/>
        </p:nvSpPr>
        <p:spPr>
          <a:xfrm>
            <a:off x="7278628" y="2688873"/>
            <a:ext cx="2176369" cy="461665"/>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9. B.F Skinner </a:t>
            </a:r>
            <a:r>
              <a:rPr lang="en-US" sz="800" dirty="0">
                <a:latin typeface="Arial" panose="020B0604020202020204" pitchFamily="34" charset="0"/>
                <a:cs typeface="Arial" panose="020B0604020202020204" pitchFamily="34" charset="0"/>
                <a:hlinkClick r:id="rId9"/>
              </a:rPr>
              <a:t>Image retrieved from </a:t>
            </a:r>
            <a:r>
              <a:rPr lang="en-US" sz="800" dirty="0" err="1">
                <a:latin typeface="Arial" panose="020B0604020202020204" pitchFamily="34" charset="0"/>
                <a:cs typeface="Arial" panose="020B0604020202020204" pitchFamily="34" charset="0"/>
                <a:hlinkClick r:id="rId9"/>
              </a:rPr>
              <a:t>wikipedia</a:t>
            </a:r>
            <a:r>
              <a:rPr lang="en-US" sz="800" dirty="0">
                <a:latin typeface="Arial" panose="020B0604020202020204" pitchFamily="34" charset="0"/>
                <a:cs typeface="Arial" panose="020B0604020202020204" pitchFamily="34" charset="0"/>
                <a:hlinkClick r:id="rId9"/>
              </a:rPr>
              <a:t> </a:t>
            </a:r>
            <a:r>
              <a:rPr lang="en-US" sz="800" dirty="0">
                <a:latin typeface="Arial" panose="020B0604020202020204" pitchFamily="34" charset="0"/>
                <a:cs typeface="Arial" panose="020B0604020202020204" pitchFamily="34" charset="0"/>
              </a:rPr>
              <a:t>is licensed under </a:t>
            </a:r>
            <a:r>
              <a:rPr lang="en-US" sz="800" dirty="0">
                <a:latin typeface="Arial" panose="020B0604020202020204" pitchFamily="34" charset="0"/>
                <a:cs typeface="Arial" panose="020B0604020202020204" pitchFamily="34" charset="0"/>
                <a:hlinkClick r:id="rId6"/>
              </a:rPr>
              <a:t>Creative Commons Attribution-</a:t>
            </a:r>
            <a:r>
              <a:rPr lang="en-US" sz="800" dirty="0" err="1">
                <a:latin typeface="Arial" panose="020B0604020202020204" pitchFamily="34" charset="0"/>
                <a:cs typeface="Arial" panose="020B0604020202020204" pitchFamily="34" charset="0"/>
                <a:hlinkClick r:id="rId6"/>
              </a:rPr>
              <a:t>ShareAlike</a:t>
            </a:r>
            <a:r>
              <a:rPr lang="en-US" sz="800" dirty="0">
                <a:latin typeface="Arial" panose="020B0604020202020204" pitchFamily="34" charset="0"/>
                <a:cs typeface="Arial" panose="020B0604020202020204" pitchFamily="34" charset="0"/>
                <a:hlinkClick r:id="rId6"/>
              </a:rPr>
              <a:t> License</a:t>
            </a:r>
            <a:endParaRPr lang="en-US" sz="8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003127AA-2807-7464-E805-9A0C818F7BFB}"/>
              </a:ext>
            </a:extLst>
          </p:cNvPr>
          <p:cNvSpPr txBox="1"/>
          <p:nvPr/>
        </p:nvSpPr>
        <p:spPr>
          <a:xfrm>
            <a:off x="7365394" y="3429000"/>
            <a:ext cx="4631534" cy="707886"/>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Video: </a:t>
            </a:r>
            <a:r>
              <a:rPr lang="en-US" sz="1000" dirty="0">
                <a:latin typeface="Arial" panose="020B0604020202020204" pitchFamily="34" charset="0"/>
                <a:cs typeface="Arial" panose="020B0604020202020204" pitchFamily="34" charset="0"/>
                <a:hlinkClick r:id="rId10"/>
              </a:rPr>
              <a:t>Language Acquisition – Skinner vs. Chomsky(Intro Psych Tutorial #82</a:t>
            </a:r>
            <a:r>
              <a:rPr lang="en-US" sz="1000" dirty="0">
                <a:latin typeface="Arial" panose="020B0604020202020204" pitchFamily="34" charset="0"/>
                <a:cs typeface="Arial" panose="020B0604020202020204" pitchFamily="34" charset="0"/>
              </a:rPr>
              <a:t>) discusses the differences between Skinner’s behavioral theory of language development and Chomsky’s nativist theory of development. Discussion begins at timestamp 0.52.</a:t>
            </a:r>
          </a:p>
        </p:txBody>
      </p:sp>
    </p:spTree>
    <p:extLst>
      <p:ext uri="{BB962C8B-B14F-4D97-AF65-F5344CB8AC3E}">
        <p14:creationId xmlns:p14="http://schemas.microsoft.com/office/powerpoint/2010/main" val="638962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1666362" y="-180795"/>
            <a:ext cx="10109973" cy="71454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Theories of Language Development: </a:t>
            </a:r>
            <a:r>
              <a:rPr lang="en-US" sz="2400" b="1" dirty="0">
                <a:latin typeface="Arial" panose="020B0604020202020204" pitchFamily="34" charset="0"/>
                <a:cs typeface="Arial" panose="020B0604020202020204" pitchFamily="34" charset="0"/>
              </a:rPr>
              <a:t>Social Pragmatics</a:t>
            </a:r>
          </a:p>
        </p:txBody>
      </p:sp>
      <p:sp>
        <p:nvSpPr>
          <p:cNvPr id="4" name="TextBox 3"/>
          <p:cNvSpPr txBox="1"/>
          <p:nvPr/>
        </p:nvSpPr>
        <p:spPr>
          <a:xfrm>
            <a:off x="315456" y="1029717"/>
            <a:ext cx="6588701" cy="4401205"/>
          </a:xfrm>
          <a:prstGeom prst="rect">
            <a:avLst/>
          </a:prstGeom>
          <a:solidFill>
            <a:schemeClr val="accent1">
              <a:lumMod val="20000"/>
              <a:lumOff val="80000"/>
            </a:schemeClr>
          </a:solidFill>
          <a:ln>
            <a:solidFill>
              <a:schemeClr val="accent1">
                <a:lumMod val="75000"/>
              </a:schemeClr>
            </a:solidFill>
          </a:ln>
        </p:spPr>
        <p:txBody>
          <a:bodyPr wrap="square" lIns="91440" tIns="45720" rIns="91440" bIns="45720" rtlCol="0" anchor="t">
            <a:spAutoFit/>
          </a:bodyPr>
          <a:lstStyle/>
          <a:p>
            <a:pPr marL="342900" indent="-342900">
              <a:buFont typeface="Wingdings" panose="05000000000000000000" pitchFamily="2" charset="2"/>
              <a:buChar char="Ø"/>
            </a:pPr>
            <a:r>
              <a:rPr lang="en-US" sz="2000" dirty="0"/>
              <a:t>Language is not only a cognitive skill, but also a </a:t>
            </a:r>
            <a:r>
              <a:rPr lang="en-US" sz="2000" i="1" dirty="0"/>
              <a:t>social</a:t>
            </a:r>
            <a:r>
              <a:rPr lang="en-US" sz="2000" dirty="0"/>
              <a:t> one.</a:t>
            </a:r>
          </a:p>
          <a:p>
            <a:endParaRPr lang="en-US" sz="2000" dirty="0"/>
          </a:p>
          <a:p>
            <a:pPr marL="342900" indent="-342900">
              <a:buFont typeface="Wingdings" panose="05000000000000000000" pitchFamily="2" charset="2"/>
              <a:buChar char="Ø"/>
            </a:pPr>
            <a:r>
              <a:rPr lang="en-US" sz="2000" dirty="0"/>
              <a:t>Children use several </a:t>
            </a:r>
            <a:r>
              <a:rPr lang="en-US" sz="2000" b="1" dirty="0"/>
              <a:t>pre-linguistic skills </a:t>
            </a:r>
            <a:r>
              <a:rPr lang="en-US" sz="2000" dirty="0"/>
              <a:t>(such as pointing and other gestures) to communicate not only their own needs, but what others may need. </a:t>
            </a:r>
          </a:p>
          <a:p>
            <a:pPr marL="342900" indent="-342900">
              <a:buFont typeface="Wingdings" panose="05000000000000000000" pitchFamily="2" charset="2"/>
              <a:buChar char="Ø"/>
            </a:pPr>
            <a:endParaRPr lang="en-US" sz="2000" dirty="0"/>
          </a:p>
          <a:p>
            <a:pPr marL="342900" indent="-342900">
              <a:buFont typeface="Wingdings" panose="05000000000000000000" pitchFamily="2" charset="2"/>
              <a:buChar char="Ø"/>
            </a:pPr>
            <a:r>
              <a:rPr lang="en-US" sz="2000" dirty="0"/>
              <a:t>Research by Gross, </a:t>
            </a:r>
            <a:r>
              <a:rPr lang="en-US" sz="2000" dirty="0" err="1"/>
              <a:t>Behne</a:t>
            </a:r>
            <a:r>
              <a:rPr lang="en-US" sz="2000" dirty="0"/>
              <a:t>, Carpenter &amp; </a:t>
            </a:r>
            <a:r>
              <a:rPr lang="en-US" sz="2000" dirty="0" err="1"/>
              <a:t>Tomasello</a:t>
            </a:r>
            <a:r>
              <a:rPr lang="en-US" sz="2000" dirty="0"/>
              <a:t>, 2010) showed that toddlers as young as 18-months-old can make linguistic repairs when another person does not understand them.</a:t>
            </a:r>
          </a:p>
          <a:p>
            <a:pPr marL="342900" indent="-342900">
              <a:buFont typeface="Wingdings" panose="05000000000000000000" pitchFamily="2" charset="2"/>
              <a:buChar char="Ø"/>
            </a:pPr>
            <a:endParaRPr lang="en-US" sz="2000" dirty="0"/>
          </a:p>
          <a:p>
            <a:pPr marL="342900" indent="-342900">
              <a:buFont typeface="Wingdings" panose="05000000000000000000" pitchFamily="2" charset="2"/>
              <a:buChar char="Ø"/>
            </a:pPr>
            <a:r>
              <a:rPr lang="en-US" sz="2000" dirty="0"/>
              <a:t>Children are using language not only as a means of achieving some material goal, but to make themselves understood in the mind of another person.  </a:t>
            </a:r>
            <a:r>
              <a:rPr lang="en-US" sz="2000" baseline="30000" dirty="0"/>
              <a:t>11</a:t>
            </a:r>
          </a:p>
        </p:txBody>
      </p:sp>
      <p:sp>
        <p:nvSpPr>
          <p:cNvPr id="8" name="TextBox 7"/>
          <p:cNvSpPr txBox="1"/>
          <p:nvPr/>
        </p:nvSpPr>
        <p:spPr>
          <a:xfrm>
            <a:off x="315456" y="5496007"/>
            <a:ext cx="6588702" cy="430887"/>
          </a:xfrm>
          <a:prstGeom prst="rect">
            <a:avLst/>
          </a:prstGeom>
          <a:noFill/>
        </p:spPr>
        <p:txBody>
          <a:bodyPr wrap="square" rtlCol="0">
            <a:spAutoFit/>
          </a:bodyPr>
          <a:lstStyle/>
          <a:p>
            <a:r>
              <a:rPr lang="en-US" sz="1100" u="sng" dirty="0">
                <a:hlinkClick r:id="rId3"/>
              </a:rPr>
              <a:t>Lifespan Development: A Psychological Perspective 2</a:t>
            </a:r>
            <a:r>
              <a:rPr lang="en-US" sz="1100" u="sng" baseline="30000" dirty="0">
                <a:hlinkClick r:id="rId3"/>
              </a:rPr>
              <a:t>nd</a:t>
            </a:r>
            <a:r>
              <a:rPr lang="en-US" sz="1100" dirty="0"/>
              <a:t> Edition by Martha Lally and Suzanne Valentine-French is licensed under </a:t>
            </a:r>
            <a:r>
              <a:rPr lang="en-US" sz="1100" u="sng" dirty="0">
                <a:hlinkClick r:id="rId4"/>
              </a:rPr>
              <a:t>CC BY-NC-SA 3.0</a:t>
            </a:r>
            <a:r>
              <a:rPr lang="en-US" sz="1100" u="sng" dirty="0"/>
              <a:t>  (modified by Marie Parnes)</a:t>
            </a:r>
            <a:r>
              <a:rPr lang="en-US" sz="1100" dirty="0"/>
              <a:t> </a:t>
            </a:r>
          </a:p>
        </p:txBody>
      </p:sp>
      <p:pic>
        <p:nvPicPr>
          <p:cNvPr id="3074" name="Picture 2" descr="Photo of Woman Taking Selfie With Her Famil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65929" y="1390389"/>
            <a:ext cx="4210615" cy="364507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87337F2-C272-9F53-84F7-8FEBA32940C9}"/>
              </a:ext>
            </a:extLst>
          </p:cNvPr>
          <p:cNvSpPr txBox="1"/>
          <p:nvPr/>
        </p:nvSpPr>
        <p:spPr>
          <a:xfrm>
            <a:off x="7961395" y="5099822"/>
            <a:ext cx="3418513" cy="2616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Image retrieved from pexels.com</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  is licensed under  </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hlinkClick r:id="rId7"/>
              </a:rPr>
              <a:t>CC0</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951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2775F8-0F79-4175-B4CD-0212A824EB8D}"/>
              </a:ext>
            </a:extLst>
          </p:cNvPr>
          <p:cNvSpPr txBox="1">
            <a:spLocks/>
          </p:cNvSpPr>
          <p:nvPr/>
        </p:nvSpPr>
        <p:spPr>
          <a:xfrm>
            <a:off x="841463" y="-344468"/>
            <a:ext cx="10109973" cy="111481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400" dirty="0">
                <a:latin typeface="+mn-lt"/>
                <a:cs typeface="Arial" panose="020B0604020202020204" pitchFamily="34" charset="0"/>
              </a:rPr>
              <a:t>Theories of Language Development:  </a:t>
            </a:r>
            <a:r>
              <a:rPr lang="en-US" sz="2400" b="1" dirty="0">
                <a:latin typeface="+mn-lt"/>
                <a:cs typeface="Arial" panose="020B0604020202020204" pitchFamily="34" charset="0"/>
              </a:rPr>
              <a:t>Statistical Learning</a:t>
            </a:r>
          </a:p>
        </p:txBody>
      </p:sp>
      <p:sp>
        <p:nvSpPr>
          <p:cNvPr id="5" name="TextBox 4"/>
          <p:cNvSpPr txBox="1"/>
          <p:nvPr/>
        </p:nvSpPr>
        <p:spPr>
          <a:xfrm>
            <a:off x="327681" y="904389"/>
            <a:ext cx="11408203" cy="286232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342900" indent="-342900">
              <a:buFont typeface="Wingdings" panose="05000000000000000000" pitchFamily="2" charset="2"/>
              <a:buChar char="Ø"/>
            </a:pPr>
            <a:r>
              <a:rPr lang="en-US" b="0" i="0" u="none" strike="noStrike" dirty="0">
                <a:effectLst/>
              </a:rPr>
              <a:t>Statistical learning</a:t>
            </a:r>
            <a:r>
              <a:rPr lang="en-US" b="0" i="0" dirty="0">
                <a:effectLst/>
              </a:rPr>
              <a:t> </a:t>
            </a:r>
            <a:r>
              <a:rPr lang="en-US" b="0" i="0" dirty="0">
                <a:solidFill>
                  <a:srgbClr val="202122"/>
                </a:solidFill>
                <a:effectLst/>
              </a:rPr>
              <a:t>acquisition claims that infants' language-learning is based on pattern perception rather than an innate biological grammar.</a:t>
            </a:r>
          </a:p>
          <a:p>
            <a:endParaRPr lang="en-US" b="0" i="0" dirty="0">
              <a:solidFill>
                <a:srgbClr val="202122"/>
              </a:solidFill>
              <a:effectLst/>
            </a:endParaRPr>
          </a:p>
          <a:p>
            <a:pPr marL="342900" indent="-342900">
              <a:buFont typeface="Wingdings" panose="05000000000000000000" pitchFamily="2" charset="2"/>
              <a:buChar char="Ø"/>
            </a:pPr>
            <a:r>
              <a:rPr lang="en-US" b="0" i="0" dirty="0">
                <a:solidFill>
                  <a:srgbClr val="202122"/>
                </a:solidFill>
                <a:effectLst/>
              </a:rPr>
              <a:t>Several statistical elements such as frequency of words, frequent frames, phonotactic patterns and other regularities provide information on language structure and meaning for facilitation of language acquisition.</a:t>
            </a:r>
          </a:p>
          <a:p>
            <a:endParaRPr lang="en-US" b="0" i="0" dirty="0">
              <a:solidFill>
                <a:srgbClr val="202122"/>
              </a:solidFill>
              <a:effectLst/>
            </a:endParaRPr>
          </a:p>
          <a:p>
            <a:pPr marL="342900" indent="-342900">
              <a:buFont typeface="Wingdings" panose="05000000000000000000" pitchFamily="2" charset="2"/>
              <a:buChar char="Ø"/>
            </a:pPr>
            <a:r>
              <a:rPr lang="en-US" b="0" i="0" dirty="0">
                <a:solidFill>
                  <a:srgbClr val="202122"/>
                </a:solidFill>
                <a:effectLst/>
              </a:rPr>
              <a:t>Some research points to the possibility that the difficulty of learning a second language may be </a:t>
            </a:r>
            <a:r>
              <a:rPr lang="en-US" dirty="0">
                <a:solidFill>
                  <a:srgbClr val="202122"/>
                </a:solidFill>
              </a:rPr>
              <a:t>caused by </a:t>
            </a:r>
            <a:r>
              <a:rPr lang="en-US" b="0" i="0" dirty="0">
                <a:solidFill>
                  <a:srgbClr val="202122"/>
                </a:solidFill>
                <a:effectLst/>
              </a:rPr>
              <a:t>the structural patterns and language cues that one has already picked up from acquisition of first language. In that sense, the knowledge of and skills to process the first language from statistical acquisition may act as a complicating factor when one tries to learn a new language with different sentence structures, grammatical rules, and speech patterns.</a:t>
            </a:r>
            <a:endParaRPr lang="en-US" dirty="0"/>
          </a:p>
        </p:txBody>
      </p:sp>
      <p:sp>
        <p:nvSpPr>
          <p:cNvPr id="9" name="TextBox 8"/>
          <p:cNvSpPr txBox="1"/>
          <p:nvPr/>
        </p:nvSpPr>
        <p:spPr>
          <a:xfrm>
            <a:off x="3090673" y="3940459"/>
            <a:ext cx="5148072" cy="276999"/>
          </a:xfrm>
          <a:prstGeom prst="rect">
            <a:avLst/>
          </a:prstGeom>
          <a:noFill/>
        </p:spPr>
        <p:txBody>
          <a:bodyPr wrap="square" rtlCol="0">
            <a:spAutoFit/>
          </a:bodyPr>
          <a:lstStyle/>
          <a:p>
            <a:r>
              <a:rPr lang="en-US" sz="1200" dirty="0">
                <a:hlinkClick r:id="rId3"/>
              </a:rPr>
              <a:t>Statistical Language Acquisition from Wikipedia </a:t>
            </a:r>
            <a:r>
              <a:rPr lang="en-US" sz="1200" dirty="0"/>
              <a:t>is licensed under </a:t>
            </a:r>
            <a:r>
              <a:rPr lang="en-US" sz="1200" dirty="0">
                <a:hlinkClick r:id="rId4"/>
              </a:rPr>
              <a:t>CC BY SA 3.0</a:t>
            </a:r>
            <a:r>
              <a:rPr lang="en-US" sz="1200" dirty="0"/>
              <a:t>.</a:t>
            </a:r>
          </a:p>
        </p:txBody>
      </p:sp>
      <p:sp>
        <p:nvSpPr>
          <p:cNvPr id="2" name="TextBox 1">
            <a:extLst>
              <a:ext uri="{FF2B5EF4-FFF2-40B4-BE49-F238E27FC236}">
                <a16:creationId xmlns:a16="http://schemas.microsoft.com/office/drawing/2014/main" id="{7A708A94-84B6-420F-9416-7C7D04455573}"/>
              </a:ext>
            </a:extLst>
          </p:cNvPr>
          <p:cNvSpPr txBox="1"/>
          <p:nvPr/>
        </p:nvSpPr>
        <p:spPr>
          <a:xfrm>
            <a:off x="7064679" y="3674378"/>
            <a:ext cx="184731" cy="369332"/>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EB463CB8-F0FD-60F2-93B3-0999B1DB58FE}"/>
              </a:ext>
            </a:extLst>
          </p:cNvPr>
          <p:cNvSpPr txBox="1"/>
          <p:nvPr/>
        </p:nvSpPr>
        <p:spPr>
          <a:xfrm>
            <a:off x="609579" y="4789053"/>
            <a:ext cx="1118574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The Linguistic Genius of Babies</a:t>
            </a:r>
            <a:r>
              <a:rPr lang="en-US" sz="1200" dirty="0">
                <a:latin typeface="Arial" panose="020B0604020202020204" pitchFamily="34" charset="0"/>
                <a:cs typeface="Arial" panose="020B0604020202020204" pitchFamily="34" charset="0"/>
              </a:rPr>
              <a:t>: </a:t>
            </a:r>
            <a:r>
              <a:rPr lang="en-US" sz="1200" dirty="0">
                <a:solidFill>
                  <a:schemeClr val="tx2">
                    <a:lumMod val="75000"/>
                  </a:schemeClr>
                </a:solidFill>
                <a:latin typeface="Arial" panose="020B0604020202020204" pitchFamily="34" charset="0"/>
                <a:cs typeface="Arial" panose="020B0604020202020204" pitchFamily="34" charset="0"/>
              </a:rPr>
              <a:t>In this Ted talk, Dr. Patricia Kuhl discusses her research on how infants learn one language over another.  Dr. Kuhl’s findings indicate that infants are taking statistics on the sounds they need to know. </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2398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2775F8-0F79-4175-B4CD-0212A824EB8D}"/>
              </a:ext>
            </a:extLst>
          </p:cNvPr>
          <p:cNvSpPr txBox="1">
            <a:spLocks/>
          </p:cNvSpPr>
          <p:nvPr/>
        </p:nvSpPr>
        <p:spPr>
          <a:xfrm>
            <a:off x="1119217" y="21227"/>
            <a:ext cx="10109973" cy="47453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dirty="0">
                <a:latin typeface="+mn-lt"/>
                <a:cs typeface="Arial" panose="020B0604020202020204" pitchFamily="34" charset="0"/>
              </a:rPr>
              <a:t>Language and Cognition</a:t>
            </a:r>
            <a:r>
              <a:rPr lang="en-US" sz="2000" b="1" dirty="0">
                <a:latin typeface="+mn-lt"/>
                <a:cs typeface="Arial" panose="020B0604020202020204" pitchFamily="34" charset="0"/>
              </a:rPr>
              <a:t>:  Jean Piaget &amp; Lev Vygotsky</a:t>
            </a:r>
          </a:p>
        </p:txBody>
      </p:sp>
      <p:sp>
        <p:nvSpPr>
          <p:cNvPr id="2" name="TextBox 1"/>
          <p:cNvSpPr txBox="1"/>
          <p:nvPr/>
        </p:nvSpPr>
        <p:spPr>
          <a:xfrm>
            <a:off x="194556" y="596363"/>
            <a:ext cx="5484180" cy="5324535"/>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2000" b="1" u="sng" dirty="0"/>
              <a:t>Jean Piaget's </a:t>
            </a:r>
            <a:r>
              <a:rPr lang="en-US" sz="2000" dirty="0"/>
              <a:t>theory of language development suggests that children use both </a:t>
            </a:r>
            <a:r>
              <a:rPr lang="en-US" sz="2000" b="1" dirty="0"/>
              <a:t>assimilation </a:t>
            </a:r>
            <a:r>
              <a:rPr lang="en-US" sz="2000" dirty="0"/>
              <a:t>and </a:t>
            </a:r>
            <a:r>
              <a:rPr lang="en-US" sz="2000" b="1" dirty="0"/>
              <a:t>accommodation </a:t>
            </a:r>
            <a:r>
              <a:rPr lang="en-US" sz="2000" dirty="0"/>
              <a:t>to learn language. </a:t>
            </a:r>
          </a:p>
          <a:p>
            <a:endParaRPr lang="en-US" sz="2000" dirty="0"/>
          </a:p>
          <a:p>
            <a:pPr marL="285750" indent="-285750">
              <a:buFont typeface="Wingdings" panose="05000000000000000000" pitchFamily="2" charset="2"/>
              <a:buChar char="Ø"/>
            </a:pPr>
            <a:r>
              <a:rPr lang="en-US" sz="2000" dirty="0"/>
              <a:t>Assimilation is the process of changing one's environment to place information into an already existing schema (or idea).</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Accommodation is the process of changing one's schema to adapt to the new environment.</a:t>
            </a:r>
          </a:p>
          <a:p>
            <a:endParaRPr lang="en-US" sz="2000" dirty="0"/>
          </a:p>
          <a:p>
            <a:pPr marL="285750" indent="-285750">
              <a:buFont typeface="Wingdings" panose="05000000000000000000" pitchFamily="2" charset="2"/>
              <a:buChar char="Ø"/>
            </a:pPr>
            <a:r>
              <a:rPr lang="en-US" sz="2000" dirty="0"/>
              <a:t> Piaget believed children first create mental structures within the mind (schemas) and from these schemas, language development happens.</a:t>
            </a:r>
          </a:p>
          <a:p>
            <a:endParaRPr lang="en-US" sz="2000" dirty="0"/>
          </a:p>
          <a:p>
            <a:pPr marL="285750" indent="-285750">
              <a:buFont typeface="Wingdings" panose="05000000000000000000" pitchFamily="2" charset="2"/>
              <a:buChar char="Ø"/>
            </a:pPr>
            <a:r>
              <a:rPr lang="en-US" sz="2000" dirty="0"/>
              <a:t>Consequently, language was simply a part of cognition.</a:t>
            </a:r>
          </a:p>
        </p:txBody>
      </p:sp>
      <p:sp>
        <p:nvSpPr>
          <p:cNvPr id="3" name="TextBox 2"/>
          <p:cNvSpPr txBox="1"/>
          <p:nvPr/>
        </p:nvSpPr>
        <p:spPr>
          <a:xfrm>
            <a:off x="6707201" y="596363"/>
            <a:ext cx="5235379" cy="4401205"/>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2000" b="1" u="sng" dirty="0"/>
              <a:t>Lev Vygotsky's </a:t>
            </a:r>
            <a:r>
              <a:rPr lang="en-US" sz="2000" dirty="0"/>
              <a:t>theory of language development focused on social learning and the </a:t>
            </a:r>
            <a:r>
              <a:rPr lang="en-US" sz="2000" b="1" dirty="0"/>
              <a:t>zone of proximal development </a:t>
            </a:r>
            <a:r>
              <a:rPr lang="en-US" sz="2000" dirty="0"/>
              <a:t>(ZPD). </a:t>
            </a:r>
          </a:p>
          <a:p>
            <a:endParaRPr lang="en-US" sz="2000" dirty="0"/>
          </a:p>
          <a:p>
            <a:pPr marL="285750" indent="-285750">
              <a:buFont typeface="Wingdings" panose="05000000000000000000" pitchFamily="2" charset="2"/>
              <a:buChar char="Ø"/>
            </a:pPr>
            <a:r>
              <a:rPr lang="en-US" sz="2000" dirty="0"/>
              <a:t>The ZPD is a level of development obtained when children engage in social interactions with others; it is the distance between a child's </a:t>
            </a:r>
            <a:r>
              <a:rPr lang="en-US" sz="2000" i="1" dirty="0"/>
              <a:t>potential</a:t>
            </a:r>
            <a:r>
              <a:rPr lang="en-US" sz="2000" dirty="0"/>
              <a:t> to learn and the </a:t>
            </a:r>
            <a:r>
              <a:rPr lang="en-US" sz="2000" i="1" dirty="0"/>
              <a:t>actual learning</a:t>
            </a:r>
            <a:r>
              <a:rPr lang="en-US" sz="2000" dirty="0"/>
              <a:t> that takes place. </a:t>
            </a:r>
          </a:p>
          <a:p>
            <a:endParaRPr lang="en-US" sz="2000" dirty="0"/>
          </a:p>
          <a:p>
            <a:pPr marL="285750" indent="-285750">
              <a:buFont typeface="Wingdings" panose="05000000000000000000" pitchFamily="2" charset="2"/>
              <a:buChar char="Ø"/>
            </a:pPr>
            <a:r>
              <a:rPr lang="en-US" sz="2000" dirty="0"/>
              <a:t>Vygotsky's theory also demonstrated that Piaget underestimated the importance of social interactions in the development of language.</a:t>
            </a:r>
          </a:p>
        </p:txBody>
      </p:sp>
      <p:sp>
        <p:nvSpPr>
          <p:cNvPr id="13" name="TextBox 12"/>
          <p:cNvSpPr txBox="1"/>
          <p:nvPr/>
        </p:nvSpPr>
        <p:spPr>
          <a:xfrm>
            <a:off x="1564249" y="6057336"/>
            <a:ext cx="8448431" cy="276999"/>
          </a:xfrm>
          <a:prstGeom prst="rect">
            <a:avLst/>
          </a:prstGeom>
          <a:noFill/>
        </p:spPr>
        <p:txBody>
          <a:bodyPr wrap="square" rtlCol="0">
            <a:spAutoFit/>
          </a:bodyPr>
          <a:lstStyle/>
          <a:p>
            <a:r>
              <a:rPr lang="en-US" sz="1200" u="sng" dirty="0">
                <a:hlinkClick r:id="rId3"/>
              </a:rPr>
              <a:t>Human Language Development  Boundless Psychology</a:t>
            </a:r>
            <a:r>
              <a:rPr lang="en-US" sz="1200" dirty="0"/>
              <a:t>. Curation and Revision provided by: </a:t>
            </a:r>
            <a:r>
              <a:rPr lang="en-US" sz="1200" u="sng" dirty="0">
                <a:hlinkClick r:id="rId4"/>
              </a:rPr>
              <a:t>Boundless.com</a:t>
            </a:r>
            <a:r>
              <a:rPr lang="en-US" sz="1200" dirty="0"/>
              <a:t>  licensed by </a:t>
            </a:r>
            <a:r>
              <a:rPr lang="en-US" sz="1200" u="sng" dirty="0">
                <a:hlinkClick r:id="rId5"/>
              </a:rPr>
              <a:t>CC BY-SA  4.0</a:t>
            </a:r>
            <a:endParaRPr lang="en-US" sz="1200" dirty="0"/>
          </a:p>
        </p:txBody>
      </p:sp>
      <p:sp>
        <p:nvSpPr>
          <p:cNvPr id="5" name="TextBox 4">
            <a:extLst>
              <a:ext uri="{FF2B5EF4-FFF2-40B4-BE49-F238E27FC236}">
                <a16:creationId xmlns:a16="http://schemas.microsoft.com/office/drawing/2014/main" id="{737EE97D-EDF0-2F9E-56C2-E70107CD982A}"/>
              </a:ext>
            </a:extLst>
          </p:cNvPr>
          <p:cNvSpPr txBox="1"/>
          <p:nvPr/>
        </p:nvSpPr>
        <p:spPr>
          <a:xfrm>
            <a:off x="6620256" y="5098172"/>
            <a:ext cx="5571744"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Khan Academy: </a:t>
            </a:r>
            <a:r>
              <a:rPr lang="en-US" sz="1200" dirty="0">
                <a:latin typeface="Arial" panose="020B0604020202020204" pitchFamily="34" charset="0"/>
                <a:cs typeface="Arial" panose="020B0604020202020204" pitchFamily="34" charset="0"/>
                <a:hlinkClick r:id="rId6"/>
              </a:rPr>
              <a:t>Theories of Language and Cognition: Processing the Environment </a:t>
            </a:r>
            <a:r>
              <a:rPr lang="en-US" sz="1200" dirty="0">
                <a:latin typeface="Arial" panose="020B0604020202020204" pitchFamily="34" charset="0"/>
                <a:cs typeface="Arial" panose="020B0604020202020204" pitchFamily="34" charset="0"/>
              </a:rPr>
              <a:t>discusses Piaget’s theory, Vygotsky’s theory, and the </a:t>
            </a:r>
            <a:r>
              <a:rPr lang="en-US" sz="1200" dirty="0" err="1">
                <a:latin typeface="Arial" panose="020B0604020202020204" pitchFamily="34" charset="0"/>
                <a:cs typeface="Arial" panose="020B0604020202020204" pitchFamily="34" charset="0"/>
              </a:rPr>
              <a:t>Safir</a:t>
            </a:r>
            <a:r>
              <a:rPr lang="en-US" sz="1200" dirty="0">
                <a:latin typeface="Arial" panose="020B0604020202020204" pitchFamily="34" charset="0"/>
                <a:cs typeface="Arial" panose="020B0604020202020204" pitchFamily="34" charset="0"/>
              </a:rPr>
              <a:t>-Whorf theory (you will learn more about this theory in a later slide).</a:t>
            </a:r>
          </a:p>
        </p:txBody>
      </p:sp>
    </p:spTree>
    <p:extLst>
      <p:ext uri="{BB962C8B-B14F-4D97-AF65-F5344CB8AC3E}">
        <p14:creationId xmlns:p14="http://schemas.microsoft.com/office/powerpoint/2010/main" val="1577505742"/>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6594</TotalTime>
  <Words>5536</Words>
  <Application>Microsoft Office PowerPoint</Application>
  <PresentationFormat>Widescreen</PresentationFormat>
  <Paragraphs>298</Paragraphs>
  <Slides>22</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Aharoni</vt:lpstr>
      <vt:lpstr>Arial</vt:lpstr>
      <vt:lpstr>Calibri</vt:lpstr>
      <vt:lpstr>Calibri Light</vt:lpstr>
      <vt:lpstr>Microsoft Sans Serif</vt:lpstr>
      <vt:lpstr>Wingdings</vt:lpstr>
      <vt:lpstr>Retrospect</vt:lpstr>
      <vt:lpstr>Language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Study Development</dc:title>
  <dc:creator>Maria</dc:creator>
  <cp:lastModifiedBy>Maria Pagano</cp:lastModifiedBy>
  <cp:revision>256</cp:revision>
  <cp:lastPrinted>2014-07-07T20:04:27Z</cp:lastPrinted>
  <dcterms:created xsi:type="dcterms:W3CDTF">2014-07-07T16:42:02Z</dcterms:created>
  <dcterms:modified xsi:type="dcterms:W3CDTF">2023-06-15T01:22:30Z</dcterms:modified>
</cp:coreProperties>
</file>