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handoutMasterIdLst>
    <p:handoutMasterId r:id="rId53"/>
  </p:handoutMasterIdLst>
  <p:sldIdLst>
    <p:sldId id="372" r:id="rId2"/>
    <p:sldId id="423" r:id="rId3"/>
    <p:sldId id="424" r:id="rId4"/>
    <p:sldId id="425" r:id="rId5"/>
    <p:sldId id="426" r:id="rId6"/>
    <p:sldId id="427" r:id="rId7"/>
    <p:sldId id="373" r:id="rId8"/>
    <p:sldId id="348" r:id="rId9"/>
    <p:sldId id="421" r:id="rId10"/>
    <p:sldId id="404" r:id="rId11"/>
    <p:sldId id="405" r:id="rId12"/>
    <p:sldId id="406" r:id="rId13"/>
    <p:sldId id="407" r:id="rId14"/>
    <p:sldId id="408" r:id="rId15"/>
    <p:sldId id="409" r:id="rId16"/>
    <p:sldId id="411" r:id="rId17"/>
    <p:sldId id="412" r:id="rId18"/>
    <p:sldId id="413" r:id="rId19"/>
    <p:sldId id="414" r:id="rId20"/>
    <p:sldId id="415" r:id="rId21"/>
    <p:sldId id="416" r:id="rId22"/>
    <p:sldId id="312" r:id="rId23"/>
    <p:sldId id="384" r:id="rId24"/>
    <p:sldId id="318" r:id="rId25"/>
    <p:sldId id="385" r:id="rId26"/>
    <p:sldId id="324" r:id="rId27"/>
    <p:sldId id="386" r:id="rId28"/>
    <p:sldId id="326" r:id="rId29"/>
    <p:sldId id="387" r:id="rId30"/>
    <p:sldId id="328" r:id="rId31"/>
    <p:sldId id="388" r:id="rId32"/>
    <p:sldId id="330" r:id="rId33"/>
    <p:sldId id="389" r:id="rId34"/>
    <p:sldId id="334" r:id="rId35"/>
    <p:sldId id="390" r:id="rId36"/>
    <p:sldId id="393" r:id="rId37"/>
    <p:sldId id="392" r:id="rId38"/>
    <p:sldId id="394" r:id="rId39"/>
    <p:sldId id="395" r:id="rId40"/>
    <p:sldId id="396" r:id="rId41"/>
    <p:sldId id="397" r:id="rId42"/>
    <p:sldId id="398" r:id="rId43"/>
    <p:sldId id="399" r:id="rId44"/>
    <p:sldId id="400" r:id="rId45"/>
    <p:sldId id="402" r:id="rId46"/>
    <p:sldId id="417" r:id="rId47"/>
    <p:sldId id="418" r:id="rId48"/>
    <p:sldId id="419" r:id="rId49"/>
    <p:sldId id="420" r:id="rId50"/>
    <p:sldId id="403" r:id="rId5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219C2"/>
    <a:srgbClr val="021BD8"/>
    <a:srgbClr val="0243FC"/>
    <a:srgbClr val="023AD8"/>
    <a:srgbClr val="0232BA"/>
    <a:srgbClr val="0033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8" autoAdjust="0"/>
    <p:restoredTop sz="94718"/>
  </p:normalViewPr>
  <p:slideViewPr>
    <p:cSldViewPr>
      <p:cViewPr varScale="1">
        <p:scale>
          <a:sx n="142" d="100"/>
          <a:sy n="142" d="100"/>
        </p:scale>
        <p:origin x="40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B9F8B33-A887-4616-9EC6-10FD65317462}" type="datetimeFigureOut">
              <a:rPr lang="en-US"/>
              <a:pPr>
                <a:defRPr/>
              </a:pPr>
              <a:t>8/20/18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0D203DF-733E-4724-960E-7B009CFC2E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8989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2F80645-B410-4C2A-9F81-83CD8DA8D89F}" type="datetimeFigureOut">
              <a:rPr lang="en-US"/>
              <a:pPr>
                <a:defRPr/>
              </a:pPr>
              <a:t>8/20/18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A3F9E0A-BDB5-45AB-A40A-947F7B1725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24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78B556-D64F-4A87-93C7-2F7EC02FEED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4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4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CCA855B-7A06-496A-8C4F-884CB2EA397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6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6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65E73E7-6265-4DA1-ACD8-BBE7D401399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5007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8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8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71C966-CBB9-49DC-82CD-6CF78C94A706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6198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11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0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60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3838469-2F17-406C-82B8-9AA4D7F9F483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456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78B556-D64F-4A87-93C7-2F7EC02FEED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3599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1503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2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62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7F3C04C-43C5-4251-A77B-FEFB0D46D3F3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1489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0069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4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64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2DF599-8A92-41B1-904C-0C1064811384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7497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2489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8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68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07B0ED2-3358-4575-9C0F-531C2E3BD057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543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3706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3814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54938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015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280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3E3CDE-864E-49C2-99EA-690AFEEC9FA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0191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65138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94617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55811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4823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3443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8762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85118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7956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9060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095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0117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1661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077F8-6912-4321-8E23-1CB0339D2A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9D61B-82E0-4764-B56F-ED254AABFD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54084-FD02-4E93-9717-D91B153ACD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FFB46-CD4F-44C4-92F8-AB241A3132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0CB1B-A3B3-4623-8F74-FDB80A511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C6420-2EA2-45F3-94F6-31F5551A5E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CEF65-48EC-47AF-82E6-857CD04524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FFB2F-4FEC-4876-BEBC-24EB23F423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0D34F-E3E6-4EEB-B3FB-5993A03ADC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D4F89-CCEB-418A-BF16-E777195BEE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8D502-0C89-41D2-9778-AF92A77C8C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4007A-546F-4A99-9469-C90AB389AC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6659430-CD57-4761-BEF0-5A0327CCE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Word_Document1.docx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Document.docx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/>
              <a:t>Introduction to Food &amp; Beverage Management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i="1" dirty="0">
                <a:solidFill>
                  <a:srgbClr val="800000"/>
                </a:solidFill>
              </a:rPr>
              <a:t>Culinary Math:</a:t>
            </a:r>
          </a:p>
          <a:p>
            <a:pPr eaLnBrk="1" hangingPunct="1"/>
            <a:r>
              <a:rPr lang="en-US" dirty="0">
                <a:solidFill>
                  <a:srgbClr val="800000"/>
                </a:solidFill>
              </a:rPr>
              <a:t>Costing</a:t>
            </a:r>
          </a:p>
          <a:p>
            <a:pPr eaLnBrk="1" hangingPunct="1"/>
            <a:r>
              <a:rPr lang="en-US" dirty="0">
                <a:solidFill>
                  <a:srgbClr val="800000"/>
                </a:solidFill>
              </a:rPr>
              <a:t>Conversion Factor Review</a:t>
            </a:r>
          </a:p>
          <a:p>
            <a:pPr eaLnBrk="1" hangingPunct="1"/>
            <a:r>
              <a:rPr lang="en-US" dirty="0">
                <a:solidFill>
                  <a:srgbClr val="800000"/>
                </a:solidFill>
              </a:rPr>
              <a:t>Measuring Review</a:t>
            </a:r>
          </a:p>
        </p:txBody>
      </p:sp>
      <p:pic>
        <p:nvPicPr>
          <p:cNvPr id="2052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6" descr="CUNY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838200"/>
            <a:ext cx="3038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4000" dirty="0"/>
          </a:p>
        </p:txBody>
      </p:sp>
      <p:pic>
        <p:nvPicPr>
          <p:cNvPr id="16388" name="Picture 4" descr="CUNYlo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0" y="457200"/>
            <a:ext cx="6172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Introduction to Costing</a:t>
            </a:r>
            <a:br>
              <a:rPr lang="en-US" sz="40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209800"/>
            <a:ext cx="838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• AP cost: as purchased cost</a:t>
            </a:r>
          </a:p>
          <a:p>
            <a:r>
              <a:rPr lang="en-US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77171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4000" dirty="0"/>
          </a:p>
        </p:txBody>
      </p:sp>
      <p:pic>
        <p:nvPicPr>
          <p:cNvPr id="16388" name="Picture 4" descr="CUNYlo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0" y="457200"/>
            <a:ext cx="6172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Introduction to Costing</a:t>
            </a:r>
            <a:br>
              <a:rPr lang="en-US" sz="40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209800"/>
            <a:ext cx="838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• if a pound of Parmesan costs you $12 dollars a pound and you use ½ ounce per portion, what is your cost per portion? </a:t>
            </a:r>
          </a:p>
          <a:p>
            <a:r>
              <a:rPr lang="en-US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063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4000" dirty="0"/>
          </a:p>
        </p:txBody>
      </p:sp>
      <p:pic>
        <p:nvPicPr>
          <p:cNvPr id="16388" name="Picture 4" descr="CUNYlo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0" y="457200"/>
            <a:ext cx="6172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Introduction to Costing</a:t>
            </a:r>
            <a:br>
              <a:rPr lang="en-US" sz="40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2743200"/>
            <a:ext cx="6019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• ½ ounce = 1/32 lb = .03125 lb</a:t>
            </a:r>
          </a:p>
          <a:p>
            <a:endParaRPr lang="en-US" sz="3200" dirty="0"/>
          </a:p>
          <a:p>
            <a:r>
              <a:rPr lang="en-US" sz="3200" dirty="0"/>
              <a:t>.0315 X $12 = $0.375 /portion </a:t>
            </a:r>
          </a:p>
          <a:p>
            <a:r>
              <a:rPr lang="en-US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621153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4000" dirty="0"/>
          </a:p>
        </p:txBody>
      </p:sp>
      <p:pic>
        <p:nvPicPr>
          <p:cNvPr id="16388" name="Picture 4" descr="CUNYlo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0" y="457200"/>
            <a:ext cx="6172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Introduction to Costing</a:t>
            </a:r>
            <a:br>
              <a:rPr lang="en-US" sz="40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2743200"/>
            <a:ext cx="6019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If a recipe for lasagna uses 3 ounces Parmesan and serves 8 people what is the cost of Parmesan per portion?  </a:t>
            </a:r>
          </a:p>
        </p:txBody>
      </p:sp>
    </p:spTree>
    <p:extLst>
      <p:ext uri="{BB962C8B-B14F-4D97-AF65-F5344CB8AC3E}">
        <p14:creationId xmlns:p14="http://schemas.microsoft.com/office/powerpoint/2010/main" val="19019436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None/>
            </a:pPr>
            <a:endParaRPr lang="en-US" sz="2800" dirty="0"/>
          </a:p>
        </p:txBody>
      </p:sp>
      <p:pic>
        <p:nvPicPr>
          <p:cNvPr id="16388" name="Picture 4" descr="CUNYlo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0" y="457200"/>
            <a:ext cx="6172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Introduction to Costing</a:t>
            </a:r>
            <a:br>
              <a:rPr lang="en-US" sz="40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2133601"/>
            <a:ext cx="6019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3 oz = 3/16 lb = .1875 lb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/>
              <a:t>.1875 × $12 = $2.25/recipe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/>
              <a:t>2.25 ÷ 8 = $0.28125/portion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748623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/>
          </a:p>
          <a:p>
            <a:pPr lvl="2" eaLnBrk="1" hangingPunct="1"/>
            <a:endParaRPr lang="en-US" sz="2000" b="1"/>
          </a:p>
          <a:p>
            <a:pPr lvl="2" eaLnBrk="1" hangingPunct="1">
              <a:lnSpc>
                <a:spcPct val="90000"/>
              </a:lnSpc>
            </a:pPr>
            <a:endParaRPr lang="en-US" sz="2000" b="1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752344"/>
              </p:ext>
            </p:extLst>
          </p:nvPr>
        </p:nvGraphicFramePr>
        <p:xfrm>
          <a:off x="380999" y="2286000"/>
          <a:ext cx="8077202" cy="3680010"/>
        </p:xfrm>
        <a:graphic>
          <a:graphicData uri="http://schemas.openxmlformats.org/drawingml/2006/table">
            <a:tbl>
              <a:tblPr/>
              <a:tblGrid>
                <a:gridCol w="2590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970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2049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313093" y="1764268"/>
            <a:ext cx="9541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375405" y="1741235"/>
            <a:ext cx="787395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19600" y="1676400"/>
            <a:ext cx="573858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Arial Narrow Bold"/>
                <a:cs typeface="Arial Narrow Bold"/>
              </a:rPr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Arial Narrow Bold"/>
                <a:cs typeface="Arial Narrow Bold"/>
              </a:rPr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5029200" y="17412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quantity in</a:t>
            </a:r>
          </a:p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units sold</a:t>
            </a:r>
          </a:p>
        </p:txBody>
      </p:sp>
    </p:spTree>
    <p:extLst>
      <p:ext uri="{BB962C8B-B14F-4D97-AF65-F5344CB8AC3E}">
        <p14:creationId xmlns:p14="http://schemas.microsoft.com/office/powerpoint/2010/main" val="9101811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/>
          </a:p>
          <a:p>
            <a:pPr lvl="2" eaLnBrk="1" hangingPunct="1"/>
            <a:endParaRPr lang="en-US" sz="2000" b="1"/>
          </a:p>
          <a:p>
            <a:pPr lvl="2" eaLnBrk="1" hangingPunct="1">
              <a:lnSpc>
                <a:spcPct val="90000"/>
              </a:lnSpc>
            </a:pPr>
            <a:endParaRPr lang="en-US" sz="2000" b="1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340245"/>
              </p:ext>
            </p:extLst>
          </p:nvPr>
        </p:nvGraphicFramePr>
        <p:xfrm>
          <a:off x="380999" y="2286000"/>
          <a:ext cx="8077202" cy="3680010"/>
        </p:xfrm>
        <a:graphic>
          <a:graphicData uri="http://schemas.openxmlformats.org/drawingml/2006/table">
            <a:tbl>
              <a:tblPr/>
              <a:tblGrid>
                <a:gridCol w="2590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970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2049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313093" y="1764268"/>
            <a:ext cx="9541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375405" y="1741235"/>
            <a:ext cx="787395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19600" y="1676400"/>
            <a:ext cx="573858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Arial Narrow Bold"/>
                <a:cs typeface="Arial Narrow Bold"/>
              </a:rPr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Arial Narrow Bold"/>
                <a:cs typeface="Arial Narrow Bold"/>
              </a:rPr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5029200" y="17412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quantity in</a:t>
            </a:r>
          </a:p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units sold</a:t>
            </a:r>
          </a:p>
        </p:txBody>
      </p:sp>
    </p:spTree>
    <p:extLst>
      <p:ext uri="{BB962C8B-B14F-4D97-AF65-F5344CB8AC3E}">
        <p14:creationId xmlns:p14="http://schemas.microsoft.com/office/powerpoint/2010/main" val="11266224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/>
          </a:p>
          <a:p>
            <a:pPr lvl="2" eaLnBrk="1" hangingPunct="1"/>
            <a:endParaRPr lang="en-US" sz="2000" b="1"/>
          </a:p>
          <a:p>
            <a:pPr lvl="2" eaLnBrk="1" hangingPunct="1">
              <a:lnSpc>
                <a:spcPct val="90000"/>
              </a:lnSpc>
            </a:pPr>
            <a:endParaRPr lang="en-US" sz="2000" b="1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803679"/>
              </p:ext>
            </p:extLst>
          </p:nvPr>
        </p:nvGraphicFramePr>
        <p:xfrm>
          <a:off x="380999" y="2286000"/>
          <a:ext cx="8077202" cy="3680010"/>
        </p:xfrm>
        <a:graphic>
          <a:graphicData uri="http://schemas.openxmlformats.org/drawingml/2006/table">
            <a:tbl>
              <a:tblPr/>
              <a:tblGrid>
                <a:gridCol w="2590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970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2049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313093" y="1764268"/>
            <a:ext cx="9541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375405" y="1741235"/>
            <a:ext cx="787395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19600" y="1676400"/>
            <a:ext cx="573858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Arial Narrow Bold"/>
                <a:cs typeface="Arial Narrow Bold"/>
              </a:rPr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Arial Narrow Bold"/>
                <a:cs typeface="Arial Narrow Bold"/>
              </a:rPr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5029200" y="17412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quantity in</a:t>
            </a:r>
          </a:p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units sold</a:t>
            </a:r>
          </a:p>
        </p:txBody>
      </p:sp>
    </p:spTree>
    <p:extLst>
      <p:ext uri="{BB962C8B-B14F-4D97-AF65-F5344CB8AC3E}">
        <p14:creationId xmlns:p14="http://schemas.microsoft.com/office/powerpoint/2010/main" val="29424671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/>
          </a:p>
          <a:p>
            <a:pPr lvl="2" eaLnBrk="1" hangingPunct="1"/>
            <a:endParaRPr lang="en-US" sz="2000" b="1"/>
          </a:p>
          <a:p>
            <a:pPr lvl="2" eaLnBrk="1" hangingPunct="1">
              <a:lnSpc>
                <a:spcPct val="90000"/>
              </a:lnSpc>
            </a:pPr>
            <a:endParaRPr lang="en-US" sz="2000" b="1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467156"/>
              </p:ext>
            </p:extLst>
          </p:nvPr>
        </p:nvGraphicFramePr>
        <p:xfrm>
          <a:off x="380999" y="2286000"/>
          <a:ext cx="8077202" cy="3680010"/>
        </p:xfrm>
        <a:graphic>
          <a:graphicData uri="http://schemas.openxmlformats.org/drawingml/2006/table">
            <a:tbl>
              <a:tblPr/>
              <a:tblGrid>
                <a:gridCol w="2590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970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2049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313093" y="1764268"/>
            <a:ext cx="9541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375405" y="1741235"/>
            <a:ext cx="787395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19600" y="1676400"/>
            <a:ext cx="573858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Arial Narrow Bold"/>
                <a:cs typeface="Arial Narrow Bold"/>
              </a:rPr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Arial Narrow Bold"/>
                <a:cs typeface="Arial Narrow Bold"/>
              </a:rPr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5029200" y="17412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quantity in</a:t>
            </a:r>
          </a:p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units sold</a:t>
            </a:r>
          </a:p>
        </p:txBody>
      </p:sp>
    </p:spTree>
    <p:extLst>
      <p:ext uri="{BB962C8B-B14F-4D97-AF65-F5344CB8AC3E}">
        <p14:creationId xmlns:p14="http://schemas.microsoft.com/office/powerpoint/2010/main" val="11314437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/>
          </a:p>
          <a:p>
            <a:pPr lvl="2" eaLnBrk="1" hangingPunct="1"/>
            <a:endParaRPr lang="en-US" sz="2000" b="1"/>
          </a:p>
          <a:p>
            <a:pPr lvl="2" eaLnBrk="1" hangingPunct="1">
              <a:lnSpc>
                <a:spcPct val="90000"/>
              </a:lnSpc>
            </a:pPr>
            <a:endParaRPr lang="en-US" sz="2000" b="1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766615"/>
              </p:ext>
            </p:extLst>
          </p:nvPr>
        </p:nvGraphicFramePr>
        <p:xfrm>
          <a:off x="380999" y="2286000"/>
          <a:ext cx="8077202" cy="3680010"/>
        </p:xfrm>
        <a:graphic>
          <a:graphicData uri="http://schemas.openxmlformats.org/drawingml/2006/table">
            <a:tbl>
              <a:tblPr/>
              <a:tblGrid>
                <a:gridCol w="2590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970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2049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313093" y="1764268"/>
            <a:ext cx="9541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375405" y="1741235"/>
            <a:ext cx="787395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19600" y="1676400"/>
            <a:ext cx="573858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Arial Narrow Bold"/>
                <a:cs typeface="Arial Narrow Bold"/>
              </a:rPr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Arial Narrow Bold"/>
                <a:cs typeface="Arial Narrow Bold"/>
              </a:rPr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5029200" y="17412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quantity in</a:t>
            </a:r>
          </a:p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units sold</a:t>
            </a:r>
          </a:p>
        </p:txBody>
      </p:sp>
    </p:spTree>
    <p:extLst>
      <p:ext uri="{BB962C8B-B14F-4D97-AF65-F5344CB8AC3E}">
        <p14:creationId xmlns:p14="http://schemas.microsoft.com/office/powerpoint/2010/main" val="2769617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4775"/>
            <a:ext cx="7772400" cy="1470025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rgbClr val="800000"/>
                </a:solidFill>
              </a:rPr>
              <a:t>Review:</a:t>
            </a:r>
            <a:br>
              <a:rPr lang="en-US" dirty="0">
                <a:solidFill>
                  <a:srgbClr val="800000"/>
                </a:solidFill>
              </a:rPr>
            </a:br>
            <a:r>
              <a:rPr lang="en-US" sz="3600" dirty="0">
                <a:solidFill>
                  <a:srgbClr val="800000"/>
                </a:solidFill>
              </a:rPr>
              <a:t>Liquid</a:t>
            </a:r>
            <a:r>
              <a:rPr lang="en-US" dirty="0">
                <a:solidFill>
                  <a:srgbClr val="800000"/>
                </a:solidFill>
              </a:rPr>
              <a:t> </a:t>
            </a:r>
            <a:r>
              <a:rPr lang="en-US" sz="3600" dirty="0">
                <a:solidFill>
                  <a:srgbClr val="800000"/>
                </a:solidFill>
              </a:rPr>
              <a:t>Units as Fractions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667000" y="2667000"/>
            <a:ext cx="3048000" cy="182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1800"/>
              </a:spcAft>
            </a:pPr>
            <a:endParaRPr lang="en-US" sz="3600" kern="0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81000" y="1677988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8604385"/>
              </p:ext>
            </p:extLst>
          </p:nvPr>
        </p:nvGraphicFramePr>
        <p:xfrm>
          <a:off x="381000" y="3810000"/>
          <a:ext cx="10048875" cy="172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Document" r:id="rId4" imgW="5486400" imgH="939800" progId="Word.Document.12">
                  <p:embed/>
                </p:oleObj>
              </mc:Choice>
              <mc:Fallback>
                <p:oleObj name="Document" r:id="rId4" imgW="5486400" imgH="939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1000" y="3810000"/>
                        <a:ext cx="10048875" cy="172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7056436"/>
              </p:ext>
            </p:extLst>
          </p:nvPr>
        </p:nvGraphicFramePr>
        <p:xfrm>
          <a:off x="411271" y="2628378"/>
          <a:ext cx="10297372" cy="10011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Document" r:id="rId6" imgW="5486400" imgH="533400" progId="Word.Document.12">
                  <p:embed/>
                </p:oleObj>
              </mc:Choice>
              <mc:Fallback>
                <p:oleObj name="Document" r:id="rId6" imgW="5486400" imgH="533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11271" y="2628378"/>
                        <a:ext cx="10297372" cy="10011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983486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/>
          </a:p>
          <a:p>
            <a:pPr lvl="2" eaLnBrk="1" hangingPunct="1"/>
            <a:endParaRPr lang="en-US" sz="2000" b="1"/>
          </a:p>
          <a:p>
            <a:pPr lvl="2" eaLnBrk="1" hangingPunct="1">
              <a:lnSpc>
                <a:spcPct val="90000"/>
              </a:lnSpc>
            </a:pPr>
            <a:endParaRPr lang="en-US" sz="2000" b="1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119549"/>
              </p:ext>
            </p:extLst>
          </p:nvPr>
        </p:nvGraphicFramePr>
        <p:xfrm>
          <a:off x="380999" y="2286000"/>
          <a:ext cx="8077202" cy="3680010"/>
        </p:xfrm>
        <a:graphic>
          <a:graphicData uri="http://schemas.openxmlformats.org/drawingml/2006/table">
            <a:tbl>
              <a:tblPr/>
              <a:tblGrid>
                <a:gridCol w="2590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970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2049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313093" y="1764268"/>
            <a:ext cx="9541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375405" y="1741235"/>
            <a:ext cx="787395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19600" y="1676400"/>
            <a:ext cx="573858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Arial Narrow Bold"/>
                <a:cs typeface="Arial Narrow Bold"/>
              </a:rPr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Arial Narrow Bold"/>
                <a:cs typeface="Arial Narrow Bold"/>
              </a:rPr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5029200" y="17412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quantity in</a:t>
            </a:r>
          </a:p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units sold</a:t>
            </a:r>
          </a:p>
        </p:txBody>
      </p:sp>
    </p:spTree>
    <p:extLst>
      <p:ext uri="{BB962C8B-B14F-4D97-AF65-F5344CB8AC3E}">
        <p14:creationId xmlns:p14="http://schemas.microsoft.com/office/powerpoint/2010/main" val="42848409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/>
          </a:p>
          <a:p>
            <a:pPr lvl="2" eaLnBrk="1" hangingPunct="1"/>
            <a:endParaRPr lang="en-US" sz="2000" b="1"/>
          </a:p>
          <a:p>
            <a:pPr lvl="2" eaLnBrk="1" hangingPunct="1">
              <a:lnSpc>
                <a:spcPct val="90000"/>
              </a:lnSpc>
            </a:pPr>
            <a:endParaRPr lang="en-US" sz="2000" b="1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888433"/>
              </p:ext>
            </p:extLst>
          </p:nvPr>
        </p:nvGraphicFramePr>
        <p:xfrm>
          <a:off x="380999" y="2286000"/>
          <a:ext cx="8077202" cy="3680010"/>
        </p:xfrm>
        <a:graphic>
          <a:graphicData uri="http://schemas.openxmlformats.org/drawingml/2006/table">
            <a:tbl>
              <a:tblPr/>
              <a:tblGrid>
                <a:gridCol w="2590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970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2049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313093" y="1764268"/>
            <a:ext cx="9541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375405" y="1741235"/>
            <a:ext cx="787395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19600" y="1676400"/>
            <a:ext cx="573858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Arial Narrow Bold"/>
                <a:cs typeface="Arial Narrow Bold"/>
              </a:rPr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Arial Narrow Bold"/>
                <a:cs typeface="Arial Narrow Bold"/>
              </a:rPr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5029200" y="17412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quantity in</a:t>
            </a:r>
          </a:p>
          <a:p>
            <a:pPr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units sold</a:t>
            </a:r>
          </a:p>
        </p:txBody>
      </p:sp>
    </p:spTree>
    <p:extLst>
      <p:ext uri="{BB962C8B-B14F-4D97-AF65-F5344CB8AC3E}">
        <p14:creationId xmlns:p14="http://schemas.microsoft.com/office/powerpoint/2010/main" val="12212020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4800600" cy="4068763"/>
          </a:xfrm>
        </p:spPr>
        <p:txBody>
          <a:bodyPr/>
          <a:lstStyle/>
          <a:p>
            <a:pPr eaLnBrk="1" hangingPunct="1"/>
            <a:r>
              <a:rPr lang="en-US" b="1"/>
              <a:t>Bread Flour = $0.64 per lb</a:t>
            </a:r>
          </a:p>
          <a:p>
            <a:pPr eaLnBrk="1" hangingPunct="1"/>
            <a:endParaRPr lang="en-US" b="1"/>
          </a:p>
          <a:p>
            <a:pPr eaLnBrk="1" hangingPunct="1"/>
            <a:endParaRPr lang="en-US" b="1"/>
          </a:p>
        </p:txBody>
      </p:sp>
      <p:pic>
        <p:nvPicPr>
          <p:cNvPr id="64516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18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4519" name="Picture 7" descr="230477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2133600"/>
            <a:ext cx="3276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/>
          </a:p>
          <a:p>
            <a:pPr lvl="2" eaLnBrk="1" hangingPunct="1"/>
            <a:endParaRPr lang="en-US" sz="2000" b="1"/>
          </a:p>
          <a:p>
            <a:pPr lvl="2" eaLnBrk="1" hangingPunct="1">
              <a:lnSpc>
                <a:spcPct val="90000"/>
              </a:lnSpc>
            </a:pPr>
            <a:endParaRPr lang="en-US" sz="2000" b="1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29291"/>
              </p:ext>
            </p:extLst>
          </p:nvPr>
        </p:nvGraphicFramePr>
        <p:xfrm>
          <a:off x="380999" y="2286000"/>
          <a:ext cx="8077202" cy="3680010"/>
        </p:xfrm>
        <a:graphic>
          <a:graphicData uri="http://schemas.openxmlformats.org/drawingml/2006/table">
            <a:tbl>
              <a:tblPr/>
              <a:tblGrid>
                <a:gridCol w="2590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970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/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units sold</a:t>
            </a:r>
          </a:p>
        </p:txBody>
      </p:sp>
    </p:spTree>
    <p:extLst>
      <p:ext uri="{BB962C8B-B14F-4D97-AF65-F5344CB8AC3E}">
        <p14:creationId xmlns:p14="http://schemas.microsoft.com/office/powerpoint/2010/main" val="134480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4800600" cy="4068763"/>
          </a:xfrm>
        </p:spPr>
        <p:txBody>
          <a:bodyPr/>
          <a:lstStyle/>
          <a:p>
            <a:pPr eaLnBrk="1" hangingPunct="1"/>
            <a:r>
              <a:rPr lang="en-US" b="1"/>
              <a:t>Pastry Flour = $0.54 per lb</a:t>
            </a:r>
          </a:p>
          <a:p>
            <a:pPr eaLnBrk="1" hangingPunct="1"/>
            <a:endParaRPr lang="en-US" b="1"/>
          </a:p>
        </p:txBody>
      </p:sp>
      <p:pic>
        <p:nvPicPr>
          <p:cNvPr id="6656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6567" name="Picture 7" descr="flour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1981200"/>
            <a:ext cx="276225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/>
          </a:p>
          <a:p>
            <a:pPr lvl="2" eaLnBrk="1" hangingPunct="1"/>
            <a:endParaRPr lang="en-US" sz="2000" b="1"/>
          </a:p>
          <a:p>
            <a:pPr lvl="2" eaLnBrk="1" hangingPunct="1">
              <a:lnSpc>
                <a:spcPct val="90000"/>
              </a:lnSpc>
            </a:pPr>
            <a:endParaRPr lang="en-US" sz="2000" b="1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932689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/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units sold</a:t>
            </a:r>
          </a:p>
        </p:txBody>
      </p:sp>
    </p:spTree>
    <p:extLst>
      <p:ext uri="{BB962C8B-B14F-4D97-AF65-F5344CB8AC3E}">
        <p14:creationId xmlns:p14="http://schemas.microsoft.com/office/powerpoint/2010/main" val="1092040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4648200" cy="4068763"/>
          </a:xfrm>
        </p:spPr>
        <p:txBody>
          <a:bodyPr/>
          <a:lstStyle/>
          <a:p>
            <a:pPr eaLnBrk="1" hangingPunct="1"/>
            <a:r>
              <a:rPr lang="en-US" b="1" dirty="0"/>
              <a:t>Salt = $0.16 per lb.</a:t>
            </a:r>
          </a:p>
          <a:p>
            <a:pPr eaLnBrk="1" hangingPunct="1"/>
            <a:endParaRPr lang="en-US" b="1" dirty="0"/>
          </a:p>
          <a:p>
            <a:pPr eaLnBrk="1" hangingPunct="1"/>
            <a:endParaRPr lang="en-US" b="1" dirty="0"/>
          </a:p>
        </p:txBody>
      </p:sp>
      <p:pic>
        <p:nvPicPr>
          <p:cNvPr id="68612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8615" name="Picture 7" descr="sal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2362200"/>
            <a:ext cx="2540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/>
          </a:p>
          <a:p>
            <a:pPr lvl="2" eaLnBrk="1" hangingPunct="1"/>
            <a:endParaRPr lang="en-US" sz="2000" b="1"/>
          </a:p>
          <a:p>
            <a:pPr lvl="2" eaLnBrk="1" hangingPunct="1">
              <a:lnSpc>
                <a:spcPct val="90000"/>
              </a:lnSpc>
            </a:pPr>
            <a:endParaRPr lang="en-US" sz="2000" b="1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561467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/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units sold</a:t>
            </a:r>
          </a:p>
        </p:txBody>
      </p:sp>
    </p:spTree>
    <p:extLst>
      <p:ext uri="{BB962C8B-B14F-4D97-AF65-F5344CB8AC3E}">
        <p14:creationId xmlns:p14="http://schemas.microsoft.com/office/powerpoint/2010/main" val="5470468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4648200" cy="4068763"/>
          </a:xfrm>
        </p:spPr>
        <p:txBody>
          <a:bodyPr/>
          <a:lstStyle/>
          <a:p>
            <a:pPr eaLnBrk="1" hangingPunct="1"/>
            <a:r>
              <a:rPr lang="en-US" b="1" dirty="0"/>
              <a:t>Sugar = $0.64 per lb.</a:t>
            </a:r>
          </a:p>
          <a:p>
            <a:pPr eaLnBrk="1" hangingPunct="1"/>
            <a:endParaRPr lang="en-US" b="1" dirty="0"/>
          </a:p>
          <a:p>
            <a:pPr eaLnBrk="1" hangingPunct="1"/>
            <a:endParaRPr lang="en-US" b="1" dirty="0"/>
          </a:p>
        </p:txBody>
      </p:sp>
      <p:pic>
        <p:nvPicPr>
          <p:cNvPr id="70660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1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62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70663" name="Picture 7" descr="suga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2209800"/>
            <a:ext cx="28575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/>
          </a:p>
          <a:p>
            <a:pPr lvl="2" eaLnBrk="1" hangingPunct="1"/>
            <a:endParaRPr lang="en-US" sz="2000" b="1"/>
          </a:p>
          <a:p>
            <a:pPr lvl="2" eaLnBrk="1" hangingPunct="1">
              <a:lnSpc>
                <a:spcPct val="90000"/>
              </a:lnSpc>
            </a:pPr>
            <a:endParaRPr lang="en-US" sz="2000" b="1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462584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/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units sold</a:t>
            </a:r>
          </a:p>
        </p:txBody>
      </p:sp>
    </p:spTree>
    <p:extLst>
      <p:ext uri="{BB962C8B-B14F-4D97-AF65-F5344CB8AC3E}">
        <p14:creationId xmlns:p14="http://schemas.microsoft.com/office/powerpoint/2010/main" val="2399066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z="4000" dirty="0"/>
              <a:t>Review:  Conversion Factor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/>
            <a:r>
              <a:rPr lang="en-US" sz="2800" dirty="0"/>
              <a:t>Determining the Conversion Factor</a:t>
            </a:r>
            <a:endParaRPr lang="en-US" dirty="0"/>
          </a:p>
          <a:p>
            <a:pPr lvl="3" eaLnBrk="1" hangingPunct="1">
              <a:buFontTx/>
              <a:buNone/>
            </a:pPr>
            <a:endParaRPr lang="en-US" sz="2400" dirty="0"/>
          </a:p>
          <a:p>
            <a:pPr lvl="2" eaLnBrk="1" hangingPunct="1">
              <a:buFontTx/>
              <a:buNone/>
            </a:pPr>
            <a:endParaRPr lang="en-US" sz="1400" b="1" dirty="0"/>
          </a:p>
          <a:p>
            <a:pPr lvl="2" eaLnBrk="1" hangingPunct="1">
              <a:buFontTx/>
              <a:buNone/>
            </a:pPr>
            <a:r>
              <a:rPr lang="en-US" sz="3200" b="1" dirty="0"/>
              <a:t>      	</a:t>
            </a:r>
            <a:r>
              <a:rPr lang="en-US" sz="3200" b="1" u="sng" dirty="0"/>
              <a:t>N - New</a:t>
            </a:r>
            <a:endParaRPr lang="en-US" sz="3200" b="1" dirty="0"/>
          </a:p>
          <a:p>
            <a:pPr lvl="2" eaLnBrk="1" hangingPunct="1">
              <a:buFontTx/>
              <a:buNone/>
            </a:pPr>
            <a:r>
              <a:rPr lang="en-US" sz="3200" b="1" dirty="0"/>
              <a:t>      O - Original</a:t>
            </a:r>
          </a:p>
          <a:p>
            <a:pPr eaLnBrk="1" hangingPunct="1"/>
            <a:endParaRPr lang="en-US" b="1" dirty="0"/>
          </a:p>
          <a:p>
            <a:pPr eaLnBrk="1" hangingPunct="1"/>
            <a:endParaRPr lang="en-US" dirty="0"/>
          </a:p>
          <a:p>
            <a:pPr eaLnBrk="1" hangingPunct="1"/>
            <a:endParaRPr lang="en-US" sz="4000" dirty="0"/>
          </a:p>
        </p:txBody>
      </p:sp>
      <p:pic>
        <p:nvPicPr>
          <p:cNvPr id="37892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4478338" y="3429000"/>
            <a:ext cx="37662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/>
              <a:t>=  Conversion Factor</a:t>
            </a:r>
          </a:p>
        </p:txBody>
      </p:sp>
    </p:spTree>
    <p:extLst>
      <p:ext uri="{BB962C8B-B14F-4D97-AF65-F5344CB8AC3E}">
        <p14:creationId xmlns:p14="http://schemas.microsoft.com/office/powerpoint/2010/main" val="14228785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4191000" cy="4068763"/>
          </a:xfrm>
        </p:spPr>
        <p:txBody>
          <a:bodyPr/>
          <a:lstStyle/>
          <a:p>
            <a:pPr eaLnBrk="1" hangingPunct="1"/>
            <a:r>
              <a:rPr lang="en-US" b="1" dirty="0"/>
              <a:t>Baking Powder = $0.80 per </a:t>
            </a:r>
            <a:r>
              <a:rPr lang="en-US" b="1" dirty="0" err="1"/>
              <a:t>lb</a:t>
            </a:r>
            <a:endParaRPr lang="en-US" b="1" dirty="0"/>
          </a:p>
          <a:p>
            <a:pPr eaLnBrk="1" hangingPunct="1"/>
            <a:r>
              <a:rPr lang="en-US" b="1" dirty="0"/>
              <a:t>How much do oz. of shortening cost?</a:t>
            </a:r>
          </a:p>
          <a:p>
            <a:pPr eaLnBrk="1" hangingPunct="1"/>
            <a:endParaRPr lang="en-US" b="1" dirty="0"/>
          </a:p>
          <a:p>
            <a:pPr eaLnBrk="1" hangingPunct="1"/>
            <a:endParaRPr lang="en-US" b="1" dirty="0"/>
          </a:p>
          <a:p>
            <a:pPr eaLnBrk="1" hangingPunct="1"/>
            <a:endParaRPr lang="en-US" b="1" dirty="0"/>
          </a:p>
        </p:txBody>
      </p:sp>
      <p:pic>
        <p:nvPicPr>
          <p:cNvPr id="72708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1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72711" name="Picture 7" descr="rumfordtwin-l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905000"/>
            <a:ext cx="30607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/>
          </a:p>
          <a:p>
            <a:pPr lvl="2" eaLnBrk="1" hangingPunct="1"/>
            <a:endParaRPr lang="en-US" sz="2000" b="1"/>
          </a:p>
          <a:p>
            <a:pPr lvl="2" eaLnBrk="1" hangingPunct="1">
              <a:lnSpc>
                <a:spcPct val="90000"/>
              </a:lnSpc>
            </a:pPr>
            <a:endParaRPr lang="en-US" sz="2000" b="1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475889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/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units sold</a:t>
            </a:r>
          </a:p>
        </p:txBody>
      </p:sp>
    </p:spTree>
    <p:extLst>
      <p:ext uri="{BB962C8B-B14F-4D97-AF65-F5344CB8AC3E}">
        <p14:creationId xmlns:p14="http://schemas.microsoft.com/office/powerpoint/2010/main" val="695837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3810000" cy="4068763"/>
          </a:xfrm>
        </p:spPr>
        <p:txBody>
          <a:bodyPr/>
          <a:lstStyle/>
          <a:p>
            <a:pPr eaLnBrk="1" hangingPunct="1"/>
            <a:r>
              <a:rPr lang="en-US" b="1" dirty="0"/>
              <a:t>Shortening is = $1.75 per </a:t>
            </a:r>
            <a:r>
              <a:rPr lang="en-US" b="1" dirty="0" err="1"/>
              <a:t>lb</a:t>
            </a:r>
            <a:endParaRPr lang="en-US" b="1" dirty="0"/>
          </a:p>
          <a:p>
            <a:pPr marL="0" indent="0" eaLnBrk="1" hangingPunct="1">
              <a:buNone/>
            </a:pPr>
            <a:endParaRPr lang="en-US" b="1" dirty="0"/>
          </a:p>
          <a:p>
            <a:pPr eaLnBrk="1" hangingPunct="1"/>
            <a:endParaRPr lang="en-US" b="1" dirty="0"/>
          </a:p>
        </p:txBody>
      </p:sp>
      <p:pic>
        <p:nvPicPr>
          <p:cNvPr id="74756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74759" name="Picture 7" descr="shortening-all_vegetable-453-s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2209800"/>
            <a:ext cx="3302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/>
          </a:p>
          <a:p>
            <a:pPr lvl="2" eaLnBrk="1" hangingPunct="1"/>
            <a:endParaRPr lang="en-US" sz="2000" b="1"/>
          </a:p>
          <a:p>
            <a:pPr lvl="2" eaLnBrk="1" hangingPunct="1">
              <a:lnSpc>
                <a:spcPct val="90000"/>
              </a:lnSpc>
            </a:pPr>
            <a:endParaRPr lang="en-US" sz="2000" b="1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641971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/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units sold</a:t>
            </a:r>
          </a:p>
        </p:txBody>
      </p:sp>
    </p:spTree>
    <p:extLst>
      <p:ext uri="{BB962C8B-B14F-4D97-AF65-F5344CB8AC3E}">
        <p14:creationId xmlns:p14="http://schemas.microsoft.com/office/powerpoint/2010/main" val="8639127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4800600" cy="4068763"/>
          </a:xfrm>
        </p:spPr>
        <p:txBody>
          <a:bodyPr/>
          <a:lstStyle/>
          <a:p>
            <a:pPr eaLnBrk="1" hangingPunct="1"/>
            <a:r>
              <a:rPr lang="en-US" b="1" dirty="0"/>
              <a:t>Milk is = $1.89 per </a:t>
            </a:r>
            <a:r>
              <a:rPr lang="en-US" b="1" dirty="0" err="1"/>
              <a:t>qt</a:t>
            </a:r>
          </a:p>
          <a:p>
            <a:pPr eaLnBrk="1" hangingPunct="1"/>
            <a:endParaRPr lang="en-US" b="1"/>
          </a:p>
          <a:p>
            <a:pPr eaLnBrk="1" hangingPunct="1"/>
            <a:r>
              <a:rPr lang="en-US" b="1"/>
              <a:t>What does 26 oz of Milk cost?</a:t>
            </a:r>
            <a:endParaRPr lang="en-US" b="1" dirty="0"/>
          </a:p>
        </p:txBody>
      </p:sp>
      <p:pic>
        <p:nvPicPr>
          <p:cNvPr id="78852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854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78855" name="Picture 7" descr="mil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2133600"/>
            <a:ext cx="2540000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/>
          </a:p>
          <a:p>
            <a:pPr lvl="2" eaLnBrk="1" hangingPunct="1"/>
            <a:endParaRPr lang="en-US" sz="2000" b="1"/>
          </a:p>
          <a:p>
            <a:pPr lvl="2" eaLnBrk="1" hangingPunct="1">
              <a:lnSpc>
                <a:spcPct val="90000"/>
              </a:lnSpc>
            </a:pPr>
            <a:endParaRPr lang="en-US" sz="2000" b="1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492231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/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units sold</a:t>
            </a:r>
          </a:p>
        </p:txBody>
      </p:sp>
    </p:spTree>
    <p:extLst>
      <p:ext uri="{BB962C8B-B14F-4D97-AF65-F5344CB8AC3E}">
        <p14:creationId xmlns:p14="http://schemas.microsoft.com/office/powerpoint/2010/main" val="285784251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dirty="0">
                <a:solidFill>
                  <a:schemeClr val="tx2">
                    <a:alpha val="76000"/>
                  </a:schemeClr>
                </a:solidFill>
              </a:rPr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/>
          </a:p>
          <a:p>
            <a:pPr lvl="2" eaLnBrk="1" hangingPunct="1"/>
            <a:endParaRPr lang="en-US" sz="2000" b="1"/>
          </a:p>
          <a:p>
            <a:pPr lvl="2" eaLnBrk="1" hangingPunct="1">
              <a:lnSpc>
                <a:spcPct val="90000"/>
              </a:lnSpc>
            </a:pPr>
            <a:endParaRPr lang="en-US" sz="2000" b="1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422541"/>
              </p:ext>
            </p:extLst>
          </p:nvPr>
        </p:nvGraphicFramePr>
        <p:xfrm>
          <a:off x="380999" y="2264859"/>
          <a:ext cx="8077202" cy="3680010"/>
        </p:xfrm>
        <a:graphic>
          <a:graphicData uri="http://schemas.openxmlformats.org/drawingml/2006/table">
            <a:tbl>
              <a:tblPr/>
              <a:tblGrid>
                <a:gridCol w="2590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/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units sold</a:t>
            </a:r>
          </a:p>
        </p:txBody>
      </p:sp>
      <p:sp>
        <p:nvSpPr>
          <p:cNvPr id="2" name="Oval 1"/>
          <p:cNvSpPr/>
          <p:nvPr/>
        </p:nvSpPr>
        <p:spPr>
          <a:xfrm>
            <a:off x="7086600" y="1524000"/>
            <a:ext cx="1752600" cy="838200"/>
          </a:xfrm>
          <a:prstGeom prst="ellipse">
            <a:avLst/>
          </a:prstGeom>
          <a:noFill/>
          <a:ln w="762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 rot="4216339">
            <a:off x="7703293" y="1164717"/>
            <a:ext cx="848994" cy="450650"/>
          </a:xfrm>
          <a:custGeom>
            <a:avLst/>
            <a:gdLst>
              <a:gd name="connsiteX0" fmla="*/ 2758947 w 2758947"/>
              <a:gd name="connsiteY0" fmla="*/ 941414 h 941414"/>
              <a:gd name="connsiteX1" fmla="*/ 1420870 w 2758947"/>
              <a:gd name="connsiteY1" fmla="*/ 175 h 941414"/>
              <a:gd name="connsiteX2" fmla="*/ 128151 w 2758947"/>
              <a:gd name="connsiteY2" fmla="*/ 862032 h 941414"/>
              <a:gd name="connsiteX3" fmla="*/ 116812 w 2758947"/>
              <a:gd name="connsiteY3" fmla="*/ 828011 h 941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8947" h="941414">
                <a:moveTo>
                  <a:pt x="2758947" y="941414"/>
                </a:moveTo>
                <a:cubicBezTo>
                  <a:pt x="2309141" y="477409"/>
                  <a:pt x="1859336" y="13405"/>
                  <a:pt x="1420870" y="175"/>
                </a:cubicBezTo>
                <a:cubicBezTo>
                  <a:pt x="982404" y="-13055"/>
                  <a:pt x="345494" y="724059"/>
                  <a:pt x="128151" y="862032"/>
                </a:cubicBezTo>
                <a:cubicBezTo>
                  <a:pt x="-89192" y="1000005"/>
                  <a:pt x="13810" y="914008"/>
                  <a:pt x="116812" y="828011"/>
                </a:cubicBezTo>
              </a:path>
            </a:pathLst>
          </a:custGeom>
          <a:ln w="76200" cmpd="sng">
            <a:solidFill>
              <a:srgbClr val="FF66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21028962">
            <a:off x="5849859" y="160129"/>
            <a:ext cx="293802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66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/>
                <a:cs typeface="Comic Sans MS"/>
              </a:rPr>
              <a:t>always round up </a:t>
            </a:r>
          </a:p>
          <a:p>
            <a:pPr algn="ctr"/>
            <a:r>
              <a:rPr lang="en-US" sz="2800" b="1" dirty="0">
                <a:solidFill>
                  <a:srgbClr val="FF66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/>
                <a:cs typeface="Comic Sans MS"/>
              </a:rPr>
              <a:t>to nearest ¢</a:t>
            </a:r>
          </a:p>
        </p:txBody>
      </p:sp>
    </p:spTree>
    <p:extLst>
      <p:ext uri="{BB962C8B-B14F-4D97-AF65-F5344CB8AC3E}">
        <p14:creationId xmlns:p14="http://schemas.microsoft.com/office/powerpoint/2010/main" val="41858069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/>
          </a:p>
          <a:p>
            <a:pPr lvl="2" eaLnBrk="1" hangingPunct="1"/>
            <a:endParaRPr lang="en-US" sz="2000" b="1"/>
          </a:p>
          <a:p>
            <a:pPr lvl="2" eaLnBrk="1" hangingPunct="1">
              <a:lnSpc>
                <a:spcPct val="90000"/>
              </a:lnSpc>
            </a:pPr>
            <a:endParaRPr lang="en-US" sz="2000" b="1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8805599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/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units sold</a:t>
            </a:r>
          </a:p>
        </p:txBody>
      </p:sp>
    </p:spTree>
    <p:extLst>
      <p:ext uri="{BB962C8B-B14F-4D97-AF65-F5344CB8AC3E}">
        <p14:creationId xmlns:p14="http://schemas.microsoft.com/office/powerpoint/2010/main" val="218892601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/>
          </a:p>
          <a:p>
            <a:pPr lvl="2" eaLnBrk="1" hangingPunct="1"/>
            <a:endParaRPr lang="en-US" sz="2000" b="1"/>
          </a:p>
          <a:p>
            <a:pPr lvl="2" eaLnBrk="1" hangingPunct="1">
              <a:lnSpc>
                <a:spcPct val="90000"/>
              </a:lnSpc>
            </a:pPr>
            <a:endParaRPr lang="en-US" sz="2000" b="1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391831"/>
              </p:ext>
            </p:extLst>
          </p:nvPr>
        </p:nvGraphicFramePr>
        <p:xfrm>
          <a:off x="380999" y="2264859"/>
          <a:ext cx="8077202" cy="3680010"/>
        </p:xfrm>
        <a:graphic>
          <a:graphicData uri="http://schemas.openxmlformats.org/drawingml/2006/table">
            <a:tbl>
              <a:tblPr/>
              <a:tblGrid>
                <a:gridCol w="2590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/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units sold</a:t>
            </a:r>
          </a:p>
        </p:txBody>
      </p:sp>
    </p:spTree>
    <p:extLst>
      <p:ext uri="{BB962C8B-B14F-4D97-AF65-F5344CB8AC3E}">
        <p14:creationId xmlns:p14="http://schemas.microsoft.com/office/powerpoint/2010/main" val="22768843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/>
          </a:p>
          <a:p>
            <a:pPr lvl="2" eaLnBrk="1" hangingPunct="1"/>
            <a:endParaRPr lang="en-US" sz="2000" b="1"/>
          </a:p>
          <a:p>
            <a:pPr lvl="2" eaLnBrk="1" hangingPunct="1">
              <a:lnSpc>
                <a:spcPct val="90000"/>
              </a:lnSpc>
            </a:pPr>
            <a:endParaRPr lang="en-US" sz="2000" b="1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753868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/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units sold</a:t>
            </a:r>
          </a:p>
        </p:txBody>
      </p:sp>
    </p:spTree>
    <p:extLst>
      <p:ext uri="{BB962C8B-B14F-4D97-AF65-F5344CB8AC3E}">
        <p14:creationId xmlns:p14="http://schemas.microsoft.com/office/powerpoint/2010/main" val="1327722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4000" dirty="0"/>
          </a:p>
        </p:txBody>
      </p:sp>
      <p:pic>
        <p:nvPicPr>
          <p:cNvPr id="16388" name="Picture 4" descr="CUNYlo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52600" y="228600"/>
            <a:ext cx="6172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Conversion Factor </a:t>
            </a:r>
            <a:br>
              <a:rPr lang="en-US" sz="40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</a:br>
            <a:r>
              <a:rPr lang="en-US" sz="3200" kern="0" dirty="0">
                <a:solidFill>
                  <a:srgbClr val="800000"/>
                </a:solidFill>
                <a:latin typeface="Arial"/>
                <a:ea typeface="+mj-ea"/>
                <a:cs typeface="+mj-cs"/>
              </a:rPr>
              <a:t>Rounding up/Rounding down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676400"/>
            <a:ext cx="8382000" cy="4678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• After trimming, a twenty pound box of string beans will yield 17 pounds (this is referred to the yield percent).</a:t>
            </a:r>
          </a:p>
          <a:p>
            <a:endParaRPr lang="en-US" sz="1400" dirty="0"/>
          </a:p>
          <a:p>
            <a:r>
              <a:rPr lang="en-US" sz="3200" dirty="0"/>
              <a:t>• How many 3-ounce portions can you get out of it?</a:t>
            </a:r>
          </a:p>
          <a:p>
            <a:endParaRPr lang="en-US" sz="1400" dirty="0"/>
          </a:p>
          <a:p>
            <a:r>
              <a:rPr lang="en-US" sz="3200" dirty="0"/>
              <a:t>17 × 16 ÷ 3 = 90.67</a:t>
            </a:r>
          </a:p>
          <a:p>
            <a:endParaRPr lang="en-US" sz="1400" dirty="0"/>
          </a:p>
          <a:p>
            <a:r>
              <a:rPr lang="en-US" sz="3200" dirty="0"/>
              <a:t>• Should you round up or down?</a:t>
            </a:r>
          </a:p>
          <a:p>
            <a:r>
              <a:rPr lang="en-US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690068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/>
          </a:p>
          <a:p>
            <a:pPr lvl="2" eaLnBrk="1" hangingPunct="1"/>
            <a:endParaRPr lang="en-US" sz="2000" b="1"/>
          </a:p>
          <a:p>
            <a:pPr lvl="2" eaLnBrk="1" hangingPunct="1">
              <a:lnSpc>
                <a:spcPct val="90000"/>
              </a:lnSpc>
            </a:pPr>
            <a:endParaRPr lang="en-US" sz="2000" b="1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375052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/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units sold</a:t>
            </a:r>
          </a:p>
        </p:txBody>
      </p:sp>
    </p:spTree>
    <p:extLst>
      <p:ext uri="{BB962C8B-B14F-4D97-AF65-F5344CB8AC3E}">
        <p14:creationId xmlns:p14="http://schemas.microsoft.com/office/powerpoint/2010/main" val="183319398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/>
          </a:p>
          <a:p>
            <a:pPr lvl="2" eaLnBrk="1" hangingPunct="1"/>
            <a:endParaRPr lang="en-US" sz="2000" b="1"/>
          </a:p>
          <a:p>
            <a:pPr lvl="2" eaLnBrk="1" hangingPunct="1">
              <a:lnSpc>
                <a:spcPct val="90000"/>
              </a:lnSpc>
            </a:pPr>
            <a:endParaRPr lang="en-US" sz="2000" b="1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448898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/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units sold</a:t>
            </a:r>
          </a:p>
        </p:txBody>
      </p:sp>
    </p:spTree>
    <p:extLst>
      <p:ext uri="{BB962C8B-B14F-4D97-AF65-F5344CB8AC3E}">
        <p14:creationId xmlns:p14="http://schemas.microsoft.com/office/powerpoint/2010/main" val="247388566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/>
          </a:p>
          <a:p>
            <a:pPr lvl="2" eaLnBrk="1" hangingPunct="1"/>
            <a:endParaRPr lang="en-US" sz="2000" b="1"/>
          </a:p>
          <a:p>
            <a:pPr lvl="2" eaLnBrk="1" hangingPunct="1">
              <a:lnSpc>
                <a:spcPct val="90000"/>
              </a:lnSpc>
            </a:pPr>
            <a:endParaRPr lang="en-US" sz="2000" b="1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767241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/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/>
              <a:t>units sold</a:t>
            </a:r>
          </a:p>
        </p:txBody>
      </p:sp>
    </p:spTree>
    <p:extLst>
      <p:ext uri="{BB962C8B-B14F-4D97-AF65-F5344CB8AC3E}">
        <p14:creationId xmlns:p14="http://schemas.microsoft.com/office/powerpoint/2010/main" val="377151987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133600"/>
            <a:ext cx="7696200" cy="3992563"/>
          </a:xfrm>
          <a:noFill/>
        </p:spPr>
        <p:txBody>
          <a:bodyPr/>
          <a:lstStyle/>
          <a:p>
            <a:pPr lvl="2" eaLnBrk="1" hangingPunct="1">
              <a:lnSpc>
                <a:spcPct val="90000"/>
              </a:lnSpc>
            </a:pPr>
            <a:r>
              <a:rPr lang="en-US" sz="3200" dirty="0"/>
              <a:t>1 batch biscuits costs $ 4.78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200" dirty="0"/>
              <a:t>recipe makes 64 biscuits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200" dirty="0"/>
              <a:t>what’s the food cost on 1 biscuit?</a:t>
            </a:r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6067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133600"/>
            <a:ext cx="7696200" cy="3992563"/>
          </a:xfrm>
          <a:noFill/>
        </p:spPr>
        <p:txBody>
          <a:bodyPr/>
          <a:lstStyle/>
          <a:p>
            <a:pPr lvl="2" eaLnBrk="1" hangingPunct="1">
              <a:lnSpc>
                <a:spcPct val="90000"/>
              </a:lnSpc>
            </a:pPr>
            <a:r>
              <a:rPr lang="en-US" sz="3200" dirty="0"/>
              <a:t>1 batch biscuits costs $ 4.78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200" dirty="0"/>
              <a:t>recipe makes 64 biscuits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200" dirty="0"/>
              <a:t>what’s the food cost on 1 biscuit?</a:t>
            </a:r>
          </a:p>
          <a:p>
            <a:pPr marL="914400" lvl="2" indent="0" eaLnBrk="1" hangingPunct="1">
              <a:lnSpc>
                <a:spcPct val="90000"/>
              </a:lnSpc>
              <a:buNone/>
            </a:pPr>
            <a:r>
              <a:rPr lang="en-US" sz="3200" dirty="0"/>
              <a:t>	</a:t>
            </a:r>
          </a:p>
          <a:p>
            <a:pPr marL="914400" lvl="2" indent="0" eaLnBrk="1" hangingPunct="1">
              <a:lnSpc>
                <a:spcPct val="90000"/>
              </a:lnSpc>
              <a:buNone/>
            </a:pPr>
            <a:r>
              <a:rPr lang="en-US" sz="3200" b="1" dirty="0">
                <a:solidFill>
                  <a:srgbClr val="FF0000"/>
                </a:solidFill>
              </a:rPr>
              <a:t>$4.78 ÷ 64 = $.0747 ≅ $.08</a:t>
            </a:r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9137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dirty="0"/>
              <a:t>Costing Risotto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133600"/>
            <a:ext cx="7696200" cy="3992563"/>
          </a:xfrm>
          <a:noFill/>
        </p:spPr>
        <p:txBody>
          <a:bodyPr/>
          <a:lstStyle/>
          <a:p>
            <a:pPr marL="228600" lvl="2" eaLnBrk="1" hangingPunct="1">
              <a:lnSpc>
                <a:spcPct val="90000"/>
              </a:lnSpc>
            </a:pPr>
            <a:r>
              <a:rPr lang="en-US" sz="3200" dirty="0"/>
              <a:t>recipe yield: 6 portions</a:t>
            </a:r>
          </a:p>
          <a:p>
            <a:pPr marL="228600" lvl="2" eaLnBrk="1" hangingPunct="1">
              <a:lnSpc>
                <a:spcPct val="90000"/>
              </a:lnSpc>
            </a:pPr>
            <a:r>
              <a:rPr lang="en-US" sz="3200" dirty="0"/>
              <a:t>recipe requires 1 1/2 cups </a:t>
            </a:r>
            <a:r>
              <a:rPr lang="en-US" sz="3200" dirty="0" err="1"/>
              <a:t>arborio</a:t>
            </a:r>
            <a:r>
              <a:rPr lang="en-US" sz="3200" dirty="0"/>
              <a:t> rice</a:t>
            </a:r>
          </a:p>
          <a:p>
            <a:pPr marL="228600" lvl="2" eaLnBrk="1" hangingPunct="1">
              <a:lnSpc>
                <a:spcPct val="90000"/>
              </a:lnSpc>
            </a:pPr>
            <a:r>
              <a:rPr lang="en-US" sz="3200" dirty="0"/>
              <a:t>Arborio rice costs $2.95/</a:t>
            </a:r>
            <a:r>
              <a:rPr lang="en-US" sz="3200" dirty="0" err="1"/>
              <a:t>lb</a:t>
            </a:r>
            <a:endParaRPr lang="en-US" sz="3200" dirty="0"/>
          </a:p>
          <a:p>
            <a:pPr marL="228600" lvl="2" eaLnBrk="1" hangingPunct="1">
              <a:lnSpc>
                <a:spcPct val="90000"/>
              </a:lnSpc>
            </a:pPr>
            <a:r>
              <a:rPr lang="en-US" sz="3200" dirty="0"/>
              <a:t>1 cup </a:t>
            </a:r>
            <a:r>
              <a:rPr lang="en-US" sz="3200" dirty="0" err="1"/>
              <a:t>arborio</a:t>
            </a:r>
            <a:r>
              <a:rPr lang="en-US" sz="3200" dirty="0"/>
              <a:t> rice weighs 7 ounces</a:t>
            </a:r>
          </a:p>
          <a:p>
            <a:pPr marL="228600" lvl="2" eaLnBrk="1" hangingPunct="1">
              <a:lnSpc>
                <a:spcPct val="90000"/>
              </a:lnSpc>
            </a:pPr>
            <a:r>
              <a:rPr lang="en-US" sz="3200" dirty="0"/>
              <a:t>what is the cost of rice in 1 portion?</a:t>
            </a:r>
          </a:p>
          <a:p>
            <a:pPr marL="228600" lvl="2" eaLnBrk="1" hangingPunct="1">
              <a:lnSpc>
                <a:spcPct val="90000"/>
              </a:lnSpc>
            </a:pP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84586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dirty="0"/>
              <a:t>Costing Risotto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dirty="0"/>
          </a:p>
          <a:p>
            <a:pPr lvl="2" eaLnBrk="1" hangingPunct="1"/>
            <a:endParaRPr lang="en-US" sz="2000" b="1" dirty="0"/>
          </a:p>
          <a:p>
            <a:pPr marL="914400" lvl="2" indent="0" eaLnBrk="1" hangingPunct="1">
              <a:lnSpc>
                <a:spcPct val="90000"/>
              </a:lnSpc>
              <a:buNone/>
            </a:pPr>
            <a:endParaRPr lang="en-US" sz="2000" b="1" dirty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67128"/>
              </p:ext>
            </p:extLst>
          </p:nvPr>
        </p:nvGraphicFramePr>
        <p:xfrm>
          <a:off x="228602" y="2758441"/>
          <a:ext cx="8686797" cy="518159"/>
        </p:xfrm>
        <a:graphic>
          <a:graphicData uri="http://schemas.openxmlformats.org/drawingml/2006/table">
            <a:tbl>
              <a:tblPr/>
              <a:tblGrid>
                <a:gridCol w="2290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55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7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33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71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97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8456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Arborio Rice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1½ 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1c = 7oz.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 Bold"/>
                        <a:cs typeface="Arial Narrow Bold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762000" y="2233035"/>
            <a:ext cx="1428772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7F7F7F"/>
                </a:solidFill>
              </a:rPr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2508218" y="2233035"/>
            <a:ext cx="920782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chemeClr val="accent4">
                    <a:lumMod val="50000"/>
                    <a:lumOff val="50000"/>
                  </a:schemeClr>
                </a:solidFill>
                <a:latin typeface="Arial Narrow Bold"/>
                <a:cs typeface="Arial Narrow Bold"/>
              </a:rPr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985005" y="2122235"/>
            <a:ext cx="787395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808080"/>
                </a:solidFill>
                <a:latin typeface="Arial Narrow Bold"/>
                <a:cs typeface="Arial Narrow Bold"/>
              </a:rPr>
              <a:t>$ cost/</a:t>
            </a:r>
          </a:p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808080"/>
                </a:solidFill>
                <a:latin typeface="Arial Narrow Bold"/>
                <a:cs typeface="Arial Narrow Bold"/>
              </a:rPr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620000" y="2233035"/>
            <a:ext cx="15240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7F7F7F"/>
                </a:solidFill>
                <a:latin typeface="Arial Narrow Bold"/>
                <a:cs typeface="Arial Narrow Bold"/>
              </a:rPr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69742" y="2122235"/>
            <a:ext cx="573858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chemeClr val="bg2"/>
                </a:solidFill>
                <a:latin typeface="Arial Narrow Bold"/>
                <a:cs typeface="Arial Narrow Bold"/>
              </a:rPr>
              <a:t>unit </a:t>
            </a:r>
          </a:p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chemeClr val="bg2"/>
                </a:solidFill>
                <a:latin typeface="Arial Narrow Bold"/>
                <a:cs typeface="Arial Narrow Bold"/>
              </a:rPr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5791200" y="21222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7F7F7F"/>
                </a:solidFill>
                <a:latin typeface="Arial Narrow Bold"/>
                <a:cs typeface="Arial Narrow Bold"/>
              </a:rPr>
              <a:t>quantity in</a:t>
            </a:r>
          </a:p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7F7F7F"/>
                </a:solidFill>
                <a:latin typeface="Arial Narrow Bold"/>
                <a:cs typeface="Arial Narrow Bold"/>
              </a:rPr>
              <a:t>units sold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35587" y="2122235"/>
            <a:ext cx="984013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latin typeface="Arial Narrow"/>
                <a:cs typeface="Arial Narrow"/>
              </a:rPr>
              <a:t>standard</a:t>
            </a:r>
          </a:p>
          <a:p>
            <a:pPr algn="ctr">
              <a:lnSpc>
                <a:spcPct val="80000"/>
              </a:lnSpc>
            </a:pPr>
            <a:r>
              <a:rPr lang="en-US" b="1" dirty="0">
                <a:latin typeface="Arial Narrow"/>
                <a:cs typeface="Arial Narrow"/>
              </a:rPr>
              <a:t>weight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0" y="2122235"/>
            <a:ext cx="787395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total </a:t>
            </a:r>
          </a:p>
          <a:p>
            <a:pPr algn="ctr"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weight</a:t>
            </a:r>
          </a:p>
        </p:txBody>
      </p:sp>
    </p:spTree>
    <p:extLst>
      <p:ext uri="{BB962C8B-B14F-4D97-AF65-F5344CB8AC3E}">
        <p14:creationId xmlns:p14="http://schemas.microsoft.com/office/powerpoint/2010/main" val="57331042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dirty="0"/>
              <a:t>Costing Risotto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dirty="0"/>
          </a:p>
          <a:p>
            <a:pPr lvl="2" eaLnBrk="1" hangingPunct="1"/>
            <a:endParaRPr lang="en-US" sz="2000" b="1" dirty="0"/>
          </a:p>
          <a:p>
            <a:pPr marL="914400" lvl="2" indent="0" eaLnBrk="1" hangingPunct="1">
              <a:lnSpc>
                <a:spcPct val="90000"/>
              </a:lnSpc>
              <a:buNone/>
            </a:pPr>
            <a:endParaRPr lang="en-US" sz="2000" b="1" dirty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481610"/>
              </p:ext>
            </p:extLst>
          </p:nvPr>
        </p:nvGraphicFramePr>
        <p:xfrm>
          <a:off x="228602" y="2758441"/>
          <a:ext cx="8686797" cy="518159"/>
        </p:xfrm>
        <a:graphic>
          <a:graphicData uri="http://schemas.openxmlformats.org/drawingml/2006/table">
            <a:tbl>
              <a:tblPr/>
              <a:tblGrid>
                <a:gridCol w="2290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55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7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33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71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97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8456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Arborio Rice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1½ 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1c = 7oz.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 Bold"/>
                          <a:cs typeface="Arial Narrow Bold"/>
                        </a:rPr>
                        <a:t>10.5 oz.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762000" y="2233035"/>
            <a:ext cx="1428772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7F7F7F"/>
                </a:solidFill>
              </a:rPr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2508218" y="2233035"/>
            <a:ext cx="920782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chemeClr val="accent4">
                    <a:lumMod val="50000"/>
                    <a:lumOff val="50000"/>
                  </a:schemeClr>
                </a:solidFill>
                <a:latin typeface="Arial Narrow Bold"/>
                <a:cs typeface="Arial Narrow Bold"/>
              </a:rPr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985005" y="2122235"/>
            <a:ext cx="787395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808080"/>
                </a:solidFill>
                <a:latin typeface="Arial Narrow Bold"/>
                <a:cs typeface="Arial Narrow Bold"/>
              </a:rPr>
              <a:t>$ cost/</a:t>
            </a:r>
          </a:p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808080"/>
                </a:solidFill>
                <a:latin typeface="Arial Narrow Bold"/>
                <a:cs typeface="Arial Narrow Bold"/>
              </a:rPr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620000" y="2233035"/>
            <a:ext cx="15240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7F7F7F"/>
                </a:solidFill>
                <a:latin typeface="Arial Narrow Bold"/>
                <a:cs typeface="Arial Narrow Bold"/>
              </a:rPr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69742" y="2122235"/>
            <a:ext cx="573858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chemeClr val="bg2"/>
                </a:solidFill>
                <a:latin typeface="Arial Narrow Bold"/>
                <a:cs typeface="Arial Narrow Bold"/>
              </a:rPr>
              <a:t>unit </a:t>
            </a:r>
          </a:p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chemeClr val="bg2"/>
                </a:solidFill>
                <a:latin typeface="Arial Narrow Bold"/>
                <a:cs typeface="Arial Narrow Bold"/>
              </a:rPr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5791200" y="21222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7F7F7F"/>
                </a:solidFill>
                <a:latin typeface="Arial Narrow Bold"/>
                <a:cs typeface="Arial Narrow Bold"/>
              </a:rPr>
              <a:t>quantity in</a:t>
            </a:r>
          </a:p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7F7F7F"/>
                </a:solidFill>
                <a:latin typeface="Arial Narrow Bold"/>
                <a:cs typeface="Arial Narrow Bold"/>
              </a:rPr>
              <a:t>units sold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35587" y="2122235"/>
            <a:ext cx="984013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latin typeface="Arial Narrow"/>
                <a:cs typeface="Arial Narrow"/>
              </a:rPr>
              <a:t>standard</a:t>
            </a:r>
          </a:p>
          <a:p>
            <a:pPr algn="ctr">
              <a:lnSpc>
                <a:spcPct val="80000"/>
              </a:lnSpc>
            </a:pPr>
            <a:r>
              <a:rPr lang="en-US" b="1" dirty="0">
                <a:latin typeface="Arial Narrow"/>
                <a:cs typeface="Arial Narrow"/>
              </a:rPr>
              <a:t>weight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0" y="2122235"/>
            <a:ext cx="787395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total </a:t>
            </a:r>
          </a:p>
          <a:p>
            <a:pPr algn="ctr"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weight</a:t>
            </a:r>
          </a:p>
        </p:txBody>
      </p:sp>
    </p:spTree>
    <p:extLst>
      <p:ext uri="{BB962C8B-B14F-4D97-AF65-F5344CB8AC3E}">
        <p14:creationId xmlns:p14="http://schemas.microsoft.com/office/powerpoint/2010/main" val="304759953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dirty="0"/>
              <a:t>Costing Risotto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dirty="0"/>
          </a:p>
          <a:p>
            <a:pPr lvl="2" eaLnBrk="1" hangingPunct="1"/>
            <a:endParaRPr lang="en-US" sz="2000" b="1" dirty="0"/>
          </a:p>
          <a:p>
            <a:pPr marL="914400" lvl="2" indent="0" eaLnBrk="1" hangingPunct="1">
              <a:lnSpc>
                <a:spcPct val="90000"/>
              </a:lnSpc>
              <a:buNone/>
            </a:pPr>
            <a:endParaRPr lang="en-US" sz="2000" b="1" dirty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447524"/>
              </p:ext>
            </p:extLst>
          </p:nvPr>
        </p:nvGraphicFramePr>
        <p:xfrm>
          <a:off x="228602" y="2758441"/>
          <a:ext cx="8686797" cy="518159"/>
        </p:xfrm>
        <a:graphic>
          <a:graphicData uri="http://schemas.openxmlformats.org/drawingml/2006/table">
            <a:tbl>
              <a:tblPr/>
              <a:tblGrid>
                <a:gridCol w="2290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55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7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33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71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97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8456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Arborio Rice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1½ 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1c = 7oz.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 Bold"/>
                          <a:cs typeface="Arial Narrow Bold"/>
                        </a:rPr>
                        <a:t>10.5 oz.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762000" y="2233035"/>
            <a:ext cx="1428772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7F7F7F"/>
                </a:solidFill>
              </a:rPr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2508218" y="2233035"/>
            <a:ext cx="920782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chemeClr val="accent4">
                    <a:lumMod val="50000"/>
                    <a:lumOff val="50000"/>
                  </a:schemeClr>
                </a:solidFill>
                <a:latin typeface="Arial Narrow Bold"/>
                <a:cs typeface="Arial Narrow Bold"/>
              </a:rPr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985005" y="2122235"/>
            <a:ext cx="787395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808080"/>
                </a:solidFill>
                <a:latin typeface="Arial Narrow Bold"/>
                <a:cs typeface="Arial Narrow Bold"/>
              </a:rPr>
              <a:t>$ cost/</a:t>
            </a:r>
          </a:p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808080"/>
                </a:solidFill>
                <a:latin typeface="Arial Narrow Bold"/>
                <a:cs typeface="Arial Narrow Bold"/>
              </a:rPr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620000" y="2233035"/>
            <a:ext cx="15240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7F7F7F"/>
                </a:solidFill>
                <a:latin typeface="Arial Narrow Bold"/>
                <a:cs typeface="Arial Narrow Bold"/>
              </a:rPr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69742" y="2122235"/>
            <a:ext cx="573858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chemeClr val="bg2"/>
                </a:solidFill>
                <a:latin typeface="Arial Narrow Bold"/>
                <a:cs typeface="Arial Narrow Bold"/>
              </a:rPr>
              <a:t>unit </a:t>
            </a:r>
          </a:p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chemeClr val="bg2"/>
                </a:solidFill>
                <a:latin typeface="Arial Narrow Bold"/>
                <a:cs typeface="Arial Narrow Bold"/>
              </a:rPr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5791200" y="21222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7F7F7F"/>
                </a:solidFill>
                <a:latin typeface="Arial Narrow Bold"/>
                <a:cs typeface="Arial Narrow Bold"/>
              </a:rPr>
              <a:t>quantity in</a:t>
            </a:r>
          </a:p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7F7F7F"/>
                </a:solidFill>
                <a:latin typeface="Arial Narrow Bold"/>
                <a:cs typeface="Arial Narrow Bold"/>
              </a:rPr>
              <a:t>units sold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35587" y="2122235"/>
            <a:ext cx="984013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latin typeface="Arial Narrow"/>
                <a:cs typeface="Arial Narrow"/>
              </a:rPr>
              <a:t>standard</a:t>
            </a:r>
          </a:p>
          <a:p>
            <a:pPr algn="ctr">
              <a:lnSpc>
                <a:spcPct val="80000"/>
              </a:lnSpc>
            </a:pPr>
            <a:r>
              <a:rPr lang="en-US" b="1" dirty="0">
                <a:latin typeface="Arial Narrow"/>
                <a:cs typeface="Arial Narrow"/>
              </a:rPr>
              <a:t>weight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0" y="2122235"/>
            <a:ext cx="787395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total </a:t>
            </a:r>
          </a:p>
          <a:p>
            <a:pPr algn="ctr"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weight</a:t>
            </a:r>
          </a:p>
        </p:txBody>
      </p:sp>
    </p:spTree>
    <p:extLst>
      <p:ext uri="{BB962C8B-B14F-4D97-AF65-F5344CB8AC3E}">
        <p14:creationId xmlns:p14="http://schemas.microsoft.com/office/powerpoint/2010/main" val="365808054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dirty="0"/>
              <a:t>Costing Risotto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dirty="0"/>
          </a:p>
          <a:p>
            <a:pPr lvl="2" eaLnBrk="1" hangingPunct="1"/>
            <a:endParaRPr lang="en-US" sz="2000" b="1" dirty="0"/>
          </a:p>
          <a:p>
            <a:pPr marL="914400" lvl="2" indent="0" eaLnBrk="1" hangingPunct="1">
              <a:lnSpc>
                <a:spcPct val="90000"/>
              </a:lnSpc>
              <a:buNone/>
            </a:pPr>
            <a:endParaRPr lang="en-US" sz="2000" b="1" dirty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065114"/>
              </p:ext>
            </p:extLst>
          </p:nvPr>
        </p:nvGraphicFramePr>
        <p:xfrm>
          <a:off x="228602" y="2758441"/>
          <a:ext cx="8686797" cy="518159"/>
        </p:xfrm>
        <a:graphic>
          <a:graphicData uri="http://schemas.openxmlformats.org/drawingml/2006/table">
            <a:tbl>
              <a:tblPr/>
              <a:tblGrid>
                <a:gridCol w="2290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55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7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33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71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97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8456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Arborio Rice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1½ 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1c = 7oz.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 Bold"/>
                          <a:cs typeface="Arial Narrow Bold"/>
                        </a:rPr>
                        <a:t>10.5 oz.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1.94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762000" y="2233035"/>
            <a:ext cx="1428772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7F7F7F"/>
                </a:solidFill>
              </a:rPr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2508218" y="2233035"/>
            <a:ext cx="920782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chemeClr val="accent4">
                    <a:lumMod val="50000"/>
                    <a:lumOff val="50000"/>
                  </a:schemeClr>
                </a:solidFill>
                <a:latin typeface="Arial Narrow Bold"/>
                <a:cs typeface="Arial Narrow Bold"/>
              </a:rPr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985005" y="2122235"/>
            <a:ext cx="787395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808080"/>
                </a:solidFill>
                <a:latin typeface="Arial Narrow Bold"/>
                <a:cs typeface="Arial Narrow Bold"/>
              </a:rPr>
              <a:t>$ cost/</a:t>
            </a:r>
          </a:p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808080"/>
                </a:solidFill>
                <a:latin typeface="Arial Narrow Bold"/>
                <a:cs typeface="Arial Narrow Bold"/>
              </a:rPr>
              <a:t>unit</a:t>
            </a: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620000" y="2233035"/>
            <a:ext cx="15240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7F7F7F"/>
                </a:solidFill>
                <a:latin typeface="Arial Narrow Bold"/>
                <a:cs typeface="Arial Narrow Bold"/>
              </a:rPr>
              <a:t>Extension $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69742" y="2122235"/>
            <a:ext cx="573858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chemeClr val="bg2"/>
                </a:solidFill>
                <a:latin typeface="Arial Narrow Bold"/>
                <a:cs typeface="Arial Narrow Bold"/>
              </a:rPr>
              <a:t>unit </a:t>
            </a:r>
          </a:p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chemeClr val="bg2"/>
                </a:solidFill>
                <a:latin typeface="Arial Narrow Bold"/>
                <a:cs typeface="Arial Narrow Bold"/>
              </a:rPr>
              <a:t>sold</a:t>
            </a: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5791200" y="21222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7F7F7F"/>
                </a:solidFill>
                <a:latin typeface="Arial Narrow Bold"/>
                <a:cs typeface="Arial Narrow Bold"/>
              </a:rPr>
              <a:t>quantity in</a:t>
            </a:r>
          </a:p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7F7F7F"/>
                </a:solidFill>
                <a:latin typeface="Arial Narrow Bold"/>
                <a:cs typeface="Arial Narrow Bold"/>
              </a:rPr>
              <a:t>units sold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35587" y="2122235"/>
            <a:ext cx="984013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latin typeface="Arial Narrow"/>
                <a:cs typeface="Arial Narrow"/>
              </a:rPr>
              <a:t>standard</a:t>
            </a:r>
          </a:p>
          <a:p>
            <a:pPr algn="ctr">
              <a:lnSpc>
                <a:spcPct val="80000"/>
              </a:lnSpc>
            </a:pPr>
            <a:r>
              <a:rPr lang="en-US" b="1" dirty="0">
                <a:latin typeface="Arial Narrow"/>
                <a:cs typeface="Arial Narrow"/>
              </a:rPr>
              <a:t>weight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0" y="2122235"/>
            <a:ext cx="787395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total </a:t>
            </a:r>
          </a:p>
          <a:p>
            <a:pPr algn="ctr">
              <a:lnSpc>
                <a:spcPct val="80000"/>
              </a:lnSpc>
            </a:pPr>
            <a:r>
              <a:rPr lang="en-US" b="1" dirty="0">
                <a:latin typeface="Arial Narrow Bold"/>
                <a:cs typeface="Arial Narrow Bold"/>
              </a:rPr>
              <a:t>weight</a:t>
            </a:r>
          </a:p>
        </p:txBody>
      </p:sp>
    </p:spTree>
    <p:extLst>
      <p:ext uri="{BB962C8B-B14F-4D97-AF65-F5344CB8AC3E}">
        <p14:creationId xmlns:p14="http://schemas.microsoft.com/office/powerpoint/2010/main" val="3543980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4000" dirty="0"/>
          </a:p>
        </p:txBody>
      </p:sp>
      <p:pic>
        <p:nvPicPr>
          <p:cNvPr id="16388" name="Picture 4" descr="CUNYlo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52600" y="228600"/>
            <a:ext cx="6172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Conversion Factor </a:t>
            </a:r>
            <a:br>
              <a:rPr lang="en-US" sz="40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</a:br>
            <a:r>
              <a:rPr lang="en-US" sz="3200" kern="0" dirty="0">
                <a:solidFill>
                  <a:srgbClr val="800000"/>
                </a:solidFill>
                <a:latin typeface="Arial"/>
                <a:ea typeface="+mj-ea"/>
                <a:cs typeface="+mj-cs"/>
              </a:rPr>
              <a:t>Rounding up/Rounding down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676400"/>
            <a:ext cx="8382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• A recipe calls for 3 large onions.  You will be increasing the yield by a factor of 4.5</a:t>
            </a:r>
          </a:p>
          <a:p>
            <a:endParaRPr lang="en-US" sz="1400" dirty="0"/>
          </a:p>
          <a:p>
            <a:r>
              <a:rPr lang="en-US" sz="3200" dirty="0"/>
              <a:t>• How many onions do you need to buy?</a:t>
            </a:r>
          </a:p>
          <a:p>
            <a:endParaRPr lang="en-US" sz="1400" dirty="0"/>
          </a:p>
          <a:p>
            <a:r>
              <a:rPr lang="en-US" sz="3200" dirty="0"/>
              <a:t>3 × 4.5 = 13.5</a:t>
            </a:r>
          </a:p>
          <a:p>
            <a:endParaRPr lang="en-US" sz="1400" dirty="0"/>
          </a:p>
          <a:p>
            <a:r>
              <a:rPr lang="en-US" sz="3200" dirty="0"/>
              <a:t>• Should you round up or down?</a:t>
            </a:r>
          </a:p>
          <a:p>
            <a:r>
              <a:rPr lang="en-US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3467014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dirty="0"/>
              <a:t>Costing Risotto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7696200" cy="4449763"/>
          </a:xfrm>
          <a:noFill/>
        </p:spPr>
        <p:txBody>
          <a:bodyPr/>
          <a:lstStyle/>
          <a:p>
            <a:pPr marL="228600" lvl="2" eaLnBrk="1" hangingPunct="1">
              <a:lnSpc>
                <a:spcPct val="90000"/>
              </a:lnSpc>
            </a:pPr>
            <a:r>
              <a:rPr lang="en-US" sz="3200" dirty="0"/>
              <a:t>yield 6 portions • 1 1/2 cups </a:t>
            </a:r>
            <a:r>
              <a:rPr lang="en-US" sz="3200" dirty="0" err="1"/>
              <a:t>arborio</a:t>
            </a:r>
            <a:r>
              <a:rPr lang="en-US" sz="3200" dirty="0"/>
              <a:t> rice</a:t>
            </a:r>
          </a:p>
          <a:p>
            <a:pPr marL="228600" lvl="2" eaLnBrk="1" hangingPunct="1">
              <a:lnSpc>
                <a:spcPct val="90000"/>
              </a:lnSpc>
            </a:pPr>
            <a:r>
              <a:rPr lang="en-US" sz="3200" dirty="0"/>
              <a:t>Arborio rice $2.95/</a:t>
            </a:r>
            <a:r>
              <a:rPr lang="en-US" sz="3200" dirty="0" err="1"/>
              <a:t>lb</a:t>
            </a:r>
            <a:r>
              <a:rPr lang="en-US" sz="3200" dirty="0"/>
              <a:t> • 1 c. weighs 7 oz. 	</a:t>
            </a:r>
            <a:r>
              <a:rPr lang="en-US" sz="3200" b="1" dirty="0">
                <a:solidFill>
                  <a:srgbClr val="FF0000"/>
                </a:solidFill>
                <a:latin typeface="+mj-lt"/>
              </a:rPr>
              <a:t>7 oz. </a:t>
            </a:r>
            <a:r>
              <a:rPr lang="en-US" sz="3200" b="1" dirty="0">
                <a:solidFill>
                  <a:srgbClr val="FF0000"/>
                </a:solidFill>
                <a:latin typeface="+mj-lt"/>
                <a:cs typeface="Comic Sans MS"/>
              </a:rPr>
              <a:t>× 1.5 (c.) = 10.5 oz.</a:t>
            </a:r>
          </a:p>
          <a:p>
            <a:pPr marL="0" lvl="2" indent="0" eaLnBrk="1" hangingPunct="1">
              <a:lnSpc>
                <a:spcPct val="90000"/>
              </a:lnSpc>
              <a:buNone/>
            </a:pPr>
            <a:r>
              <a:rPr lang="en-US" sz="3200" b="1" dirty="0">
                <a:solidFill>
                  <a:srgbClr val="FF0000"/>
                </a:solidFill>
                <a:latin typeface="+mj-lt"/>
                <a:cs typeface="Comic Sans MS"/>
              </a:rPr>
              <a:t>		</a:t>
            </a:r>
          </a:p>
          <a:p>
            <a:pPr marL="0" lvl="2" indent="0" eaLnBrk="1" hangingPunct="1">
              <a:lnSpc>
                <a:spcPct val="90000"/>
              </a:lnSpc>
              <a:buNone/>
            </a:pPr>
            <a:endParaRPr lang="en-US" sz="3200" b="1" dirty="0">
              <a:solidFill>
                <a:srgbClr val="FF0000"/>
              </a:solidFill>
              <a:latin typeface="+mj-lt"/>
              <a:cs typeface="Comic Sans MS"/>
            </a:endParaRPr>
          </a:p>
          <a:p>
            <a:pPr marL="0" lvl="2" indent="0" eaLnBrk="1" hangingPunct="1">
              <a:lnSpc>
                <a:spcPct val="90000"/>
              </a:lnSpc>
              <a:buNone/>
            </a:pPr>
            <a:r>
              <a:rPr lang="en-US" sz="3200" b="1" dirty="0">
                <a:solidFill>
                  <a:srgbClr val="FF0000"/>
                </a:solidFill>
                <a:latin typeface="+mj-lt"/>
                <a:cs typeface="Comic Sans MS"/>
              </a:rPr>
              <a:t>	.66 </a:t>
            </a:r>
            <a:r>
              <a:rPr lang="en-US" sz="3200" b="1" dirty="0" err="1">
                <a:solidFill>
                  <a:srgbClr val="FF0000"/>
                </a:solidFill>
                <a:latin typeface="+mj-lt"/>
                <a:cs typeface="Comic Sans MS"/>
              </a:rPr>
              <a:t>lb</a:t>
            </a:r>
            <a:r>
              <a:rPr lang="en-US" sz="3200" b="1" dirty="0">
                <a:solidFill>
                  <a:srgbClr val="FF0000"/>
                </a:solidFill>
                <a:latin typeface="+mj-lt"/>
                <a:cs typeface="Comic Sans MS"/>
              </a:rPr>
              <a:t> </a:t>
            </a:r>
            <a:r>
              <a:rPr lang="en-US" sz="3200" b="1" dirty="0">
                <a:solidFill>
                  <a:srgbClr val="FF0000"/>
                </a:solidFill>
                <a:cs typeface="Comic Sans MS"/>
              </a:rPr>
              <a:t>× $2.95 = $1.94</a:t>
            </a:r>
            <a:endParaRPr lang="en-US" sz="3200" b="1" dirty="0">
              <a:solidFill>
                <a:srgbClr val="FF0000"/>
              </a:solidFill>
              <a:latin typeface="+mj-lt"/>
            </a:endParaRPr>
          </a:p>
          <a:p>
            <a:pPr marL="228600" lvl="2" eaLnBrk="1" hangingPunct="1">
              <a:lnSpc>
                <a:spcPct val="90000"/>
              </a:lnSpc>
            </a:pPr>
            <a:r>
              <a:rPr lang="en-US" sz="3200" dirty="0"/>
              <a:t>what is the cost of rice in 1 portion?</a:t>
            </a:r>
          </a:p>
          <a:p>
            <a:pPr marL="0" lvl="2" indent="0" eaLnBrk="1" hangingPunct="1">
              <a:lnSpc>
                <a:spcPct val="90000"/>
              </a:lnSpc>
              <a:buNone/>
            </a:pPr>
            <a:r>
              <a:rPr lang="en-US" sz="3200" b="1" dirty="0">
                <a:solidFill>
                  <a:srgbClr val="FF0000"/>
                </a:solidFill>
                <a:cs typeface="Comic Sans MS"/>
              </a:rPr>
              <a:t>	$1.94 </a:t>
            </a:r>
            <a:r>
              <a:rPr lang="en-US" sz="3200" b="1" dirty="0">
                <a:solidFill>
                  <a:srgbClr val="FF0000"/>
                </a:solidFill>
              </a:rPr>
              <a:t>÷ 6 = $.33</a:t>
            </a:r>
          </a:p>
          <a:p>
            <a:pPr marL="228600" lvl="2" eaLnBrk="1" hangingPunct="1">
              <a:lnSpc>
                <a:spcPct val="90000"/>
              </a:lnSpc>
            </a:pPr>
            <a:endParaRPr lang="en-US" sz="3200" dirty="0"/>
          </a:p>
          <a:p>
            <a:pPr marL="228600" lvl="2" eaLnBrk="1" hangingPunct="1">
              <a:lnSpc>
                <a:spcPct val="90000"/>
              </a:lnSpc>
            </a:pP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403861"/>
              </p:ext>
            </p:extLst>
          </p:nvPr>
        </p:nvGraphicFramePr>
        <p:xfrm>
          <a:off x="1440872" y="3124200"/>
          <a:ext cx="2521528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5" imgW="990600" imgH="419100" progId="Equation.3">
                  <p:embed/>
                </p:oleObj>
              </mc:Choice>
              <mc:Fallback>
                <p:oleObj name="Equation" r:id="rId5" imgW="9906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40872" y="3124200"/>
                        <a:ext cx="2521528" cy="106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3513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Rounding Up </a:t>
            </a:r>
            <a:r>
              <a:rPr lang="en-US" sz="3600" b="1" dirty="0" err="1"/>
              <a:t>Vs</a:t>
            </a:r>
            <a:r>
              <a:rPr lang="en-US" sz="3600" b="1" dirty="0"/>
              <a:t> Rounding Down</a:t>
            </a:r>
          </a:p>
        </p:txBody>
      </p:sp>
      <p:pic>
        <p:nvPicPr>
          <p:cNvPr id="4" name="Content Placeholder 3" descr="AA026359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alphaModFix amt="2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74" r="-40474"/>
          <a:stretch>
            <a:fillRect/>
          </a:stretch>
        </p:blipFill>
        <p:spPr>
          <a:xfrm>
            <a:off x="457200" y="1600200"/>
            <a:ext cx="8451863" cy="4648199"/>
          </a:xfrm>
        </p:spPr>
      </p:pic>
      <p:sp>
        <p:nvSpPr>
          <p:cNvPr id="5" name="TextBox 4"/>
          <p:cNvSpPr txBox="1"/>
          <p:nvPr/>
        </p:nvSpPr>
        <p:spPr>
          <a:xfrm>
            <a:off x="838200" y="1447800"/>
            <a:ext cx="7315200" cy="2308324"/>
          </a:xfrm>
          <a:prstGeom prst="rect">
            <a:avLst/>
          </a:prstGeom>
          <a:solidFill>
            <a:schemeClr val="lt1">
              <a:alpha val="0"/>
            </a:schemeClr>
          </a:solidFill>
          <a:ln w="57150" cmpd="sng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/>
              <a:buChar char="•"/>
            </a:pPr>
            <a:r>
              <a:rPr lang="en-US" sz="2800" dirty="0"/>
              <a:t>An apple pie calls for 2 pounds of apples</a:t>
            </a:r>
          </a:p>
          <a:p>
            <a:pPr marL="457200" indent="-457200">
              <a:lnSpc>
                <a:spcPct val="150000"/>
              </a:lnSpc>
              <a:buFont typeface="Arial"/>
              <a:buChar char="•"/>
            </a:pPr>
            <a:r>
              <a:rPr lang="en-US" sz="2800" dirty="0"/>
              <a:t>Each apple is 6 ounces</a:t>
            </a:r>
          </a:p>
          <a:p>
            <a:pPr marL="457200" indent="-457200">
              <a:lnSpc>
                <a:spcPct val="150000"/>
              </a:lnSpc>
              <a:buFont typeface="Arial"/>
              <a:buChar char="•"/>
            </a:pPr>
            <a:r>
              <a:rPr lang="en-US" sz="2800" dirty="0"/>
              <a:t>How many apples do you need to buy?</a:t>
            </a:r>
          </a:p>
          <a:p>
            <a:endParaRPr lang="en-US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4281607"/>
            <a:ext cx="7315200" cy="1661993"/>
          </a:xfrm>
          <a:prstGeom prst="rect">
            <a:avLst/>
          </a:prstGeom>
          <a:solidFill>
            <a:schemeClr val="lt1">
              <a:alpha val="0"/>
            </a:schemeClr>
          </a:solidFill>
          <a:ln w="57150" cmpd="sng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/>
              <a:buChar char="•"/>
            </a:pPr>
            <a:r>
              <a:rPr lang="en-US" sz="2800" dirty="0"/>
              <a:t>Each portion of pie costs you $1.263 </a:t>
            </a:r>
          </a:p>
          <a:p>
            <a:pPr marL="457200" indent="-457200">
              <a:lnSpc>
                <a:spcPct val="150000"/>
              </a:lnSpc>
              <a:buFont typeface="Arial"/>
              <a:buChar char="•"/>
            </a:pPr>
            <a:r>
              <a:rPr lang="en-US" sz="2800" dirty="0"/>
              <a:t>Do you round up or down?</a:t>
            </a:r>
          </a:p>
          <a:p>
            <a:r>
              <a:rPr lang="en-US" dirty="0">
                <a:ln>
                  <a:solidFill>
                    <a:srgbClr val="FF0000"/>
                  </a:solidFill>
                </a:ln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951227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Metric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1981200"/>
            <a:ext cx="4724400" cy="4144963"/>
          </a:xfrm>
        </p:spPr>
        <p:txBody>
          <a:bodyPr/>
          <a:lstStyle/>
          <a:p>
            <a:r>
              <a:rPr lang="en-US" b="1" dirty="0"/>
              <a:t>1000 ml = 1 </a:t>
            </a:r>
            <a:r>
              <a:rPr lang="en-US" b="1" dirty="0" err="1"/>
              <a:t>l</a:t>
            </a:r>
            <a:endParaRPr lang="en-US" b="1" dirty="0"/>
          </a:p>
          <a:p>
            <a:r>
              <a:rPr lang="en-US" b="1" dirty="0"/>
              <a:t>1000 </a:t>
            </a:r>
            <a:r>
              <a:rPr lang="en-US" b="1" dirty="0" err="1"/>
              <a:t>g</a:t>
            </a:r>
            <a:r>
              <a:rPr lang="en-US" b="1" dirty="0"/>
              <a:t> = 1 kg</a:t>
            </a:r>
          </a:p>
          <a:p>
            <a:r>
              <a:rPr lang="en-US" b="1" dirty="0"/>
              <a:t>1 </a:t>
            </a:r>
            <a:r>
              <a:rPr lang="en-US" b="1" dirty="0" err="1"/>
              <a:t>l</a:t>
            </a:r>
            <a:r>
              <a:rPr lang="en-US" b="1" dirty="0"/>
              <a:t> ≅ 34 fl. oz. ≅ 1 qt</a:t>
            </a:r>
          </a:p>
          <a:p>
            <a:r>
              <a:rPr lang="en-US" b="1" dirty="0"/>
              <a:t>1 kg = 2.2 lb.</a:t>
            </a:r>
          </a:p>
          <a:p>
            <a:r>
              <a:rPr lang="en-US" b="1" dirty="0"/>
              <a:t>1 oz ≅ 28 </a:t>
            </a:r>
            <a:r>
              <a:rPr lang="en-US" b="1" dirty="0" err="1"/>
              <a:t>g</a:t>
            </a:r>
            <a:r>
              <a:rPr lang="en-US" b="1" dirty="0"/>
              <a:t>   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dirty="0"/>
              <a:t>Costing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01000" cy="4525963"/>
          </a:xfrm>
          <a:noFill/>
        </p:spPr>
        <p:txBody>
          <a:bodyPr/>
          <a:lstStyle/>
          <a:p>
            <a:pPr lvl="1" eaLnBrk="1" hangingPunct="1"/>
            <a:endParaRPr lang="en-US" sz="2400" b="1" dirty="0"/>
          </a:p>
          <a:p>
            <a:pPr marL="0" lvl="2" indent="0" eaLnBrk="1" hangingPunct="1">
              <a:buNone/>
            </a:pPr>
            <a:r>
              <a:rPr lang="en-US" sz="2800" b="1" dirty="0"/>
              <a:t>To determine cost:</a:t>
            </a:r>
          </a:p>
          <a:p>
            <a:pPr marL="457200" lvl="2" indent="-457200" eaLnBrk="1" hangingPunct="1">
              <a:buFont typeface="+mj-lt"/>
              <a:buAutoNum type="arabicPeriod"/>
            </a:pPr>
            <a:r>
              <a:rPr lang="en-US" sz="2800" dirty="0"/>
              <a:t>determine how much you need</a:t>
            </a:r>
          </a:p>
          <a:p>
            <a:pPr marL="457200" lvl="2" indent="-457200" eaLnBrk="1" hangingPunct="1">
              <a:buFont typeface="+mj-lt"/>
              <a:buAutoNum type="arabicPeriod"/>
            </a:pPr>
            <a:r>
              <a:rPr lang="en-US" sz="2800" dirty="0"/>
              <a:t>determine the units in which the ingredient is sold (pounds, gallons, liters, bushels, etc.)</a:t>
            </a:r>
          </a:p>
          <a:p>
            <a:pPr marL="457200" lvl="2" indent="-457200" eaLnBrk="1" hangingPunct="1">
              <a:buFont typeface="+mj-lt"/>
              <a:buAutoNum type="arabicPeriod"/>
            </a:pPr>
            <a:r>
              <a:rPr lang="en-US" sz="2800" dirty="0"/>
              <a:t>translate your ingredient into those units</a:t>
            </a:r>
          </a:p>
          <a:p>
            <a:pPr marL="457200" lvl="2" indent="-457200" eaLnBrk="1" hangingPunct="1">
              <a:buFont typeface="+mj-lt"/>
              <a:buAutoNum type="arabicPeriod"/>
            </a:pPr>
            <a:r>
              <a:rPr lang="en-US" sz="2800" dirty="0"/>
              <a:t>multiply by unit cost</a:t>
            </a:r>
          </a:p>
          <a:p>
            <a:pPr marL="914400" lvl="2" indent="0" eaLnBrk="1" hangingPunct="1">
              <a:lnSpc>
                <a:spcPct val="90000"/>
              </a:lnSpc>
              <a:buNone/>
            </a:pPr>
            <a:endParaRPr lang="en-US" sz="2000" b="1" dirty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dirty="0"/>
              <a:t>Costing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733800" cy="4525963"/>
          </a:xfrm>
          <a:noFill/>
        </p:spPr>
        <p:txBody>
          <a:bodyPr/>
          <a:lstStyle/>
          <a:p>
            <a:pPr lvl="1" eaLnBrk="1" hangingPunct="1"/>
            <a:endParaRPr lang="en-US" sz="2400" b="1" dirty="0"/>
          </a:p>
          <a:p>
            <a:pPr marL="0" lvl="2" indent="0" eaLnBrk="1" hangingPunct="1">
              <a:buNone/>
            </a:pPr>
            <a:r>
              <a:rPr lang="en-US" sz="2800" b="1" dirty="0"/>
              <a:t>To determine cost:</a:t>
            </a:r>
          </a:p>
          <a:p>
            <a:pPr marL="0" lvl="2" indent="0" eaLnBrk="1" hangingPunct="1">
              <a:buNone/>
            </a:pPr>
            <a:endParaRPr lang="en-US" sz="2800" b="1" dirty="0"/>
          </a:p>
          <a:p>
            <a:pPr marL="0" lvl="2" indent="0" algn="ctr" eaLnBrk="1" hangingPunct="1">
              <a:buNone/>
            </a:pPr>
            <a:r>
              <a:rPr lang="en-US" sz="2800" dirty="0"/>
              <a:t>how much you need</a:t>
            </a:r>
            <a:r>
              <a:rPr lang="en-US" sz="2800" u="sng" dirty="0"/>
              <a:t> </a:t>
            </a:r>
          </a:p>
          <a:p>
            <a:pPr marL="0" lvl="2" indent="0" algn="ctr" eaLnBrk="1" hangingPunct="1">
              <a:buNone/>
            </a:pPr>
            <a:r>
              <a:rPr lang="en-US" sz="2800" dirty="0"/>
              <a:t>quantity  in which</a:t>
            </a:r>
          </a:p>
          <a:p>
            <a:pPr marL="0" lvl="2" indent="0" algn="ctr" eaLnBrk="1" hangingPunct="1">
              <a:lnSpc>
                <a:spcPct val="70000"/>
              </a:lnSpc>
              <a:buNone/>
            </a:pPr>
            <a:r>
              <a:rPr lang="en-US" sz="2800" dirty="0"/>
              <a:t>item is sold</a:t>
            </a:r>
          </a:p>
          <a:p>
            <a:pPr marL="914400" lvl="2" indent="0" eaLnBrk="1" hangingPunct="1">
              <a:lnSpc>
                <a:spcPct val="90000"/>
              </a:lnSpc>
              <a:buNone/>
            </a:pPr>
            <a:endParaRPr lang="en-US" sz="2000" b="1" dirty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038600" y="3276600"/>
            <a:ext cx="3258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 </a:t>
            </a:r>
            <a:r>
              <a:rPr lang="en-US" sz="3600" dirty="0"/>
              <a:t>×</a:t>
            </a:r>
            <a:r>
              <a:rPr lang="en-US" sz="2800" dirty="0"/>
              <a:t> unit price = </a:t>
            </a:r>
            <a:r>
              <a:rPr lang="en-US" sz="2800" b="1" dirty="0"/>
              <a:t>cost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762000" y="3581400"/>
            <a:ext cx="3124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147646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</TotalTime>
  <Words>2680</Words>
  <Application>Microsoft Macintosh PowerPoint</Application>
  <PresentationFormat>On-screen Show (4:3)</PresentationFormat>
  <Paragraphs>1179</Paragraphs>
  <Slides>50</Slides>
  <Notes>41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58" baseType="lpstr">
      <vt:lpstr>Arial</vt:lpstr>
      <vt:lpstr>Arial Narrow</vt:lpstr>
      <vt:lpstr>Arial Narrow Bold</vt:lpstr>
      <vt:lpstr>Calibri</vt:lpstr>
      <vt:lpstr>Comic Sans MS</vt:lpstr>
      <vt:lpstr>Default Design</vt:lpstr>
      <vt:lpstr>Document</vt:lpstr>
      <vt:lpstr>Equation</vt:lpstr>
      <vt:lpstr>Introduction to Food &amp; Beverage Management</vt:lpstr>
      <vt:lpstr>Review: Liquid Units as Fractions</vt:lpstr>
      <vt:lpstr>Review:  Conversion Factor</vt:lpstr>
      <vt:lpstr>PowerPoint Presentation</vt:lpstr>
      <vt:lpstr>PowerPoint Presentation</vt:lpstr>
      <vt:lpstr>Rounding Up Vs Rounding Down</vt:lpstr>
      <vt:lpstr>Metric</vt:lpstr>
      <vt:lpstr>Costing</vt:lpstr>
      <vt:lpstr>Costing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Costing Biscuits </vt:lpstr>
      <vt:lpstr>Costing Biscuits </vt:lpstr>
      <vt:lpstr>Costing Biscuits </vt:lpstr>
      <vt:lpstr>Costing Biscuits </vt:lpstr>
      <vt:lpstr>Costing Biscuits </vt:lpstr>
      <vt:lpstr>Costing Biscuits </vt:lpstr>
      <vt:lpstr>Costing Biscuits </vt:lpstr>
      <vt:lpstr>Costing Biscuits</vt:lpstr>
      <vt:lpstr>Costing Biscuits </vt:lpstr>
      <vt:lpstr>Costing Biscuits</vt:lpstr>
      <vt:lpstr>Costing Biscuits </vt:lpstr>
      <vt:lpstr>Costing Biscuits</vt:lpstr>
      <vt:lpstr>Costing Biscuits </vt:lpstr>
      <vt:lpstr>Costing Biscuits</vt:lpstr>
      <vt:lpstr>Costing Biscuits </vt:lpstr>
      <vt:lpstr>Costing Biscuits</vt:lpstr>
      <vt:lpstr>Costing Biscuits </vt:lpstr>
      <vt:lpstr>Costing Biscuits</vt:lpstr>
      <vt:lpstr>Costing Biscuits </vt:lpstr>
      <vt:lpstr>Costing Biscuits</vt:lpstr>
      <vt:lpstr>Costing Biscuits </vt:lpstr>
      <vt:lpstr>Costing Biscuits </vt:lpstr>
      <vt:lpstr>Costing Biscuits </vt:lpstr>
      <vt:lpstr>Costing Biscuits </vt:lpstr>
      <vt:lpstr>Costing Biscuits </vt:lpstr>
      <vt:lpstr>Costing Biscuits </vt:lpstr>
      <vt:lpstr>Costing Biscuits </vt:lpstr>
      <vt:lpstr>Costing Biscuits </vt:lpstr>
      <vt:lpstr>Costing Biscuits </vt:lpstr>
      <vt:lpstr>Costing Biscuits </vt:lpstr>
      <vt:lpstr>Costing Risotto </vt:lpstr>
      <vt:lpstr>Costing Risotto</vt:lpstr>
      <vt:lpstr>Costing Risotto</vt:lpstr>
      <vt:lpstr>Costing Risotto</vt:lpstr>
      <vt:lpstr>Costing Risotto</vt:lpstr>
      <vt:lpstr>Costing Risotto </vt:lpstr>
    </vt:vector>
  </TitlesOfParts>
  <Company>The French Culinary Institute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Jakana</dc:creator>
  <cp:lastModifiedBy>Michael Krondl</cp:lastModifiedBy>
  <cp:revision>55</cp:revision>
  <cp:lastPrinted>2012-03-16T15:42:54Z</cp:lastPrinted>
  <dcterms:created xsi:type="dcterms:W3CDTF">2011-10-27T19:43:34Z</dcterms:created>
  <dcterms:modified xsi:type="dcterms:W3CDTF">2018-08-20T19:53:01Z</dcterms:modified>
</cp:coreProperties>
</file>