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73" r:id="rId3"/>
    <p:sldId id="274" r:id="rId4"/>
    <p:sldId id="265" r:id="rId5"/>
    <p:sldId id="266" r:id="rId6"/>
    <p:sldId id="275" r:id="rId7"/>
    <p:sldId id="276" r:id="rId8"/>
    <p:sldId id="277" r:id="rId9"/>
    <p:sldId id="258" r:id="rId10"/>
    <p:sldId id="278" r:id="rId11"/>
    <p:sldId id="279" r:id="rId12"/>
    <p:sldId id="257" r:id="rId13"/>
    <p:sldId id="269" r:id="rId14"/>
    <p:sldId id="267" r:id="rId15"/>
    <p:sldId id="268" r:id="rId16"/>
    <p:sldId id="259" r:id="rId17"/>
    <p:sldId id="261" r:id="rId18"/>
    <p:sldId id="270" r:id="rId19"/>
    <p:sldId id="272" r:id="rId20"/>
    <p:sldId id="260" r:id="rId21"/>
    <p:sldId id="262" r:id="rId22"/>
    <p:sldId id="263" r:id="rId23"/>
    <p:sldId id="264"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E4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78"/>
    <p:restoredTop sz="85580"/>
  </p:normalViewPr>
  <p:slideViewPr>
    <p:cSldViewPr snapToObjects="1">
      <p:cViewPr varScale="1">
        <p:scale>
          <a:sx n="112" d="100"/>
          <a:sy n="112" d="100"/>
        </p:scale>
        <p:origin x="2192"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B7C03A-2F0A-8E49-BA0C-425E16FE9375}" type="datetimeFigureOut">
              <a:rPr lang="en-US" smtClean="0"/>
              <a:t>5/16/17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80F67C-0DAD-A647-9E14-71DC7244DCB4}" type="slidenum">
              <a:rPr lang="en-US" smtClean="0"/>
              <a:t>‹#›</a:t>
            </a:fld>
            <a:endParaRPr lang="en-US"/>
          </a:p>
        </p:txBody>
      </p:sp>
    </p:spTree>
    <p:extLst>
      <p:ext uri="{BB962C8B-B14F-4D97-AF65-F5344CB8AC3E}">
        <p14:creationId xmlns:p14="http://schemas.microsoft.com/office/powerpoint/2010/main" val="40022136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Londonderry, VT IGA</a:t>
            </a:r>
            <a:endParaRPr lang="en-US" dirty="0"/>
          </a:p>
        </p:txBody>
      </p:sp>
      <p:sp>
        <p:nvSpPr>
          <p:cNvPr id="4" name="Slide Number Placeholder 3"/>
          <p:cNvSpPr>
            <a:spLocks noGrp="1"/>
          </p:cNvSpPr>
          <p:nvPr>
            <p:ph type="sldNum" sz="quarter" idx="10"/>
          </p:nvPr>
        </p:nvSpPr>
        <p:spPr/>
        <p:txBody>
          <a:bodyPr/>
          <a:lstStyle/>
          <a:p>
            <a:fld id="{9480F67C-0DAD-A647-9E14-71DC7244DCB4}" type="slidenum">
              <a:rPr lang="en-US" smtClean="0"/>
              <a:t>5</a:t>
            </a:fld>
            <a:endParaRPr lang="en-US"/>
          </a:p>
        </p:txBody>
      </p:sp>
    </p:spTree>
    <p:extLst>
      <p:ext uri="{BB962C8B-B14F-4D97-AF65-F5344CB8AC3E}">
        <p14:creationId xmlns:p14="http://schemas.microsoft.com/office/powerpoint/2010/main" val="4021745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www.nytimes.com</a:t>
            </a:r>
            <a:r>
              <a:rPr lang="en-US" dirty="0" smtClean="0"/>
              <a:t>/video/opinion/100000003643167/a-sustainable-</a:t>
            </a:r>
            <a:r>
              <a:rPr lang="en-US" dirty="0" err="1" smtClean="0"/>
              <a:t>chef.html</a:t>
            </a:r>
            <a:endParaRPr lang="en-US" dirty="0"/>
          </a:p>
        </p:txBody>
      </p:sp>
      <p:sp>
        <p:nvSpPr>
          <p:cNvPr id="4" name="Slide Number Placeholder 3"/>
          <p:cNvSpPr>
            <a:spLocks noGrp="1"/>
          </p:cNvSpPr>
          <p:nvPr>
            <p:ph type="sldNum" sz="quarter" idx="10"/>
          </p:nvPr>
        </p:nvSpPr>
        <p:spPr/>
        <p:txBody>
          <a:bodyPr/>
          <a:lstStyle/>
          <a:p>
            <a:fld id="{9480F67C-0DAD-A647-9E14-71DC7244DCB4}" type="slidenum">
              <a:rPr lang="en-US" smtClean="0"/>
              <a:t>7</a:t>
            </a:fld>
            <a:endParaRPr lang="en-US"/>
          </a:p>
        </p:txBody>
      </p:sp>
    </p:spTree>
    <p:extLst>
      <p:ext uri="{BB962C8B-B14F-4D97-AF65-F5344CB8AC3E}">
        <p14:creationId xmlns:p14="http://schemas.microsoft.com/office/powerpoint/2010/main" val="997423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www.poptech.org</a:t>
            </a:r>
            <a:r>
              <a:rPr lang="en-US" dirty="0" smtClean="0"/>
              <a:t>/</a:t>
            </a:r>
            <a:r>
              <a:rPr lang="en-US" dirty="0" err="1" smtClean="0"/>
              <a:t>popcasts</a:t>
            </a:r>
            <a:r>
              <a:rPr lang="en-US" dirty="0" smtClean="0"/>
              <a:t>/</a:t>
            </a:r>
            <a:r>
              <a:rPr lang="en-US" smtClean="0"/>
              <a:t>michael_pollan_sustainable_food</a:t>
            </a:r>
            <a:endParaRPr lang="en-US" dirty="0"/>
          </a:p>
        </p:txBody>
      </p:sp>
      <p:sp>
        <p:nvSpPr>
          <p:cNvPr id="4" name="Slide Number Placeholder 3"/>
          <p:cNvSpPr>
            <a:spLocks noGrp="1"/>
          </p:cNvSpPr>
          <p:nvPr>
            <p:ph type="sldNum" sz="quarter" idx="10"/>
          </p:nvPr>
        </p:nvSpPr>
        <p:spPr/>
        <p:txBody>
          <a:bodyPr/>
          <a:lstStyle/>
          <a:p>
            <a:fld id="{9480F67C-0DAD-A647-9E14-71DC7244DCB4}" type="slidenum">
              <a:rPr lang="en-US" smtClean="0"/>
              <a:t>8</a:t>
            </a:fld>
            <a:endParaRPr lang="en-US"/>
          </a:p>
        </p:txBody>
      </p:sp>
    </p:spTree>
    <p:extLst>
      <p:ext uri="{BB962C8B-B14F-4D97-AF65-F5344CB8AC3E}">
        <p14:creationId xmlns:p14="http://schemas.microsoft.com/office/powerpoint/2010/main" val="758265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http://www.rickbayless.com/restaurants/tortas-frontera</a:t>
            </a:r>
            <a:r>
              <a:rPr lang="en-US" dirty="0" smtClean="0"/>
              <a:t>/</a:t>
            </a:r>
            <a:endParaRPr lang="en-US" dirty="0"/>
          </a:p>
        </p:txBody>
      </p:sp>
      <p:sp>
        <p:nvSpPr>
          <p:cNvPr id="4" name="Slide Number Placeholder 3"/>
          <p:cNvSpPr>
            <a:spLocks noGrp="1"/>
          </p:cNvSpPr>
          <p:nvPr>
            <p:ph type="sldNum" sz="quarter" idx="10"/>
          </p:nvPr>
        </p:nvSpPr>
        <p:spPr/>
        <p:txBody>
          <a:bodyPr/>
          <a:lstStyle/>
          <a:p>
            <a:fld id="{9480F67C-0DAD-A647-9E14-71DC7244DCB4}" type="slidenum">
              <a:rPr lang="en-US" smtClean="0"/>
              <a:t>9</a:t>
            </a:fld>
            <a:endParaRPr lang="en-US"/>
          </a:p>
        </p:txBody>
      </p:sp>
    </p:spTree>
    <p:extLst>
      <p:ext uri="{BB962C8B-B14F-4D97-AF65-F5344CB8AC3E}">
        <p14:creationId xmlns:p14="http://schemas.microsoft.com/office/powerpoint/2010/main" val="808611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a:t>
            </a:r>
            <a:r>
              <a:rPr lang="en-US" dirty="0" err="1" smtClean="0"/>
              <a:t>www.youtube.com/watch?v</a:t>
            </a:r>
            <a:r>
              <a:rPr lang="en-US" dirty="0" smtClean="0"/>
              <a:t>=AE2Ly1UZgJQ</a:t>
            </a:r>
            <a:endParaRPr lang="en-US" dirty="0"/>
          </a:p>
        </p:txBody>
      </p:sp>
      <p:sp>
        <p:nvSpPr>
          <p:cNvPr id="4" name="Slide Number Placeholder 3"/>
          <p:cNvSpPr>
            <a:spLocks noGrp="1"/>
          </p:cNvSpPr>
          <p:nvPr>
            <p:ph type="sldNum" sz="quarter" idx="10"/>
          </p:nvPr>
        </p:nvSpPr>
        <p:spPr/>
        <p:txBody>
          <a:bodyPr/>
          <a:lstStyle/>
          <a:p>
            <a:fld id="{9480F67C-0DAD-A647-9E14-71DC7244DCB4}" type="slidenum">
              <a:rPr lang="en-US" smtClean="0"/>
              <a:t>12</a:t>
            </a:fld>
            <a:endParaRPr lang="en-US"/>
          </a:p>
        </p:txBody>
      </p:sp>
    </p:spTree>
    <p:extLst>
      <p:ext uri="{BB962C8B-B14F-4D97-AF65-F5344CB8AC3E}">
        <p14:creationId xmlns:p14="http://schemas.microsoft.com/office/powerpoint/2010/main" val="1063836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chefs</a:t>
            </a:r>
            <a:r>
              <a:rPr lang="en-US" baseline="0" dirty="0" smtClean="0"/>
              <a:t>’ collaborative</a:t>
            </a:r>
            <a:endParaRPr lang="en-US" dirty="0"/>
          </a:p>
        </p:txBody>
      </p:sp>
      <p:sp>
        <p:nvSpPr>
          <p:cNvPr id="4" name="Slide Number Placeholder 3"/>
          <p:cNvSpPr>
            <a:spLocks noGrp="1"/>
          </p:cNvSpPr>
          <p:nvPr>
            <p:ph type="sldNum" sz="quarter" idx="10"/>
          </p:nvPr>
        </p:nvSpPr>
        <p:spPr/>
        <p:txBody>
          <a:bodyPr/>
          <a:lstStyle/>
          <a:p>
            <a:fld id="{9480F67C-0DAD-A647-9E14-71DC7244DCB4}" type="slidenum">
              <a:rPr lang="en-US" smtClean="0"/>
              <a:t>15</a:t>
            </a:fld>
            <a:endParaRPr lang="en-US"/>
          </a:p>
        </p:txBody>
      </p:sp>
    </p:spTree>
    <p:extLst>
      <p:ext uri="{BB962C8B-B14F-4D97-AF65-F5344CB8AC3E}">
        <p14:creationId xmlns:p14="http://schemas.microsoft.com/office/powerpoint/2010/main" val="369534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a:t>
            </a:r>
            <a:r>
              <a:rPr lang="en-US" dirty="0" err="1" smtClean="0"/>
              <a:t>heritagefoodsusa.com/index.php</a:t>
            </a:r>
            <a:endParaRPr lang="en-US" dirty="0"/>
          </a:p>
        </p:txBody>
      </p:sp>
      <p:sp>
        <p:nvSpPr>
          <p:cNvPr id="4" name="Slide Number Placeholder 3"/>
          <p:cNvSpPr>
            <a:spLocks noGrp="1"/>
          </p:cNvSpPr>
          <p:nvPr>
            <p:ph type="sldNum" sz="quarter" idx="10"/>
          </p:nvPr>
        </p:nvSpPr>
        <p:spPr/>
        <p:txBody>
          <a:bodyPr/>
          <a:lstStyle/>
          <a:p>
            <a:fld id="{9480F67C-0DAD-A647-9E14-71DC7244DCB4}" type="slidenum">
              <a:rPr lang="en-US" smtClean="0"/>
              <a:t>16</a:t>
            </a:fld>
            <a:endParaRPr lang="en-US"/>
          </a:p>
        </p:txBody>
      </p:sp>
    </p:spTree>
    <p:extLst>
      <p:ext uri="{BB962C8B-B14F-4D97-AF65-F5344CB8AC3E}">
        <p14:creationId xmlns:p14="http://schemas.microsoft.com/office/powerpoint/2010/main" val="65897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pPr eaLnBrk="1" hangingPunct="1">
              <a:spcBef>
                <a:spcPct val="0"/>
              </a:spcBef>
            </a:pPr>
            <a:endParaRPr lang="en-US">
              <a:ea typeface="ＭＳ Ｐゴシック" pitchFamily="7" charset="-128"/>
            </a:endParaRPr>
          </a:p>
        </p:txBody>
      </p:sp>
      <p:sp>
        <p:nvSpPr>
          <p:cNvPr id="34819" name="Slide Number Placeholder 3"/>
          <p:cNvSpPr>
            <a:spLocks noGrp="1"/>
          </p:cNvSpPr>
          <p:nvPr>
            <p:ph type="sldNum" sz="quarter" idx="5"/>
          </p:nvPr>
        </p:nvSpPr>
        <p:spPr bwMode="auto">
          <a:noFill/>
          <a:ln>
            <a:miter lim="800000"/>
            <a:headEnd/>
            <a:tailEnd/>
          </a:ln>
        </p:spPr>
        <p:txBody>
          <a:bodyPr/>
          <a:lstStyle/>
          <a:p>
            <a:fld id="{C1C82726-CB89-5F47-A5C2-54E09A9F9FF4}" type="slidenum">
              <a:rPr lang="en-US">
                <a:ea typeface="ＭＳ Ｐゴシック" pitchFamily="7" charset="-128"/>
                <a:cs typeface="ＭＳ Ｐゴシック" pitchFamily="7" charset="-128"/>
              </a:rPr>
              <a:pPr/>
              <a:t>23</a:t>
            </a:fld>
            <a:endParaRPr lang="en-US">
              <a:ea typeface="ＭＳ Ｐゴシック" pitchFamily="7" charset="-128"/>
              <a:cs typeface="ＭＳ Ｐゴシック" pitchFamily="7" charset="-128"/>
            </a:endParaRPr>
          </a:p>
        </p:txBody>
      </p:sp>
    </p:spTree>
    <p:extLst>
      <p:ext uri="{BB962C8B-B14F-4D97-AF65-F5344CB8AC3E}">
        <p14:creationId xmlns:p14="http://schemas.microsoft.com/office/powerpoint/2010/main" val="1584246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94D802-F483-654C-A9CC-D7476C82A33E}" type="datetimeFigureOut">
              <a:rPr lang="en-US" smtClean="0"/>
              <a:t>5/16/17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1AE10-B38C-0F4D-A96C-E52A1E127B2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94D802-F483-654C-A9CC-D7476C82A33E}" type="datetimeFigureOut">
              <a:rPr lang="en-US" smtClean="0"/>
              <a:t>5/16/17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1AE10-B38C-0F4D-A96C-E52A1E127B2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94D802-F483-654C-A9CC-D7476C82A33E}" type="datetimeFigureOut">
              <a:rPr lang="en-US" smtClean="0"/>
              <a:t>5/16/17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1AE10-B38C-0F4D-A96C-E52A1E127B2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94D802-F483-654C-A9CC-D7476C82A33E}" type="datetimeFigureOut">
              <a:rPr lang="en-US" smtClean="0"/>
              <a:t>5/16/17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1AE10-B38C-0F4D-A96C-E52A1E127B2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94D802-F483-654C-A9CC-D7476C82A33E}" type="datetimeFigureOut">
              <a:rPr lang="en-US" smtClean="0"/>
              <a:t>5/16/17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1AE10-B38C-0F4D-A96C-E52A1E127B2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94D802-F483-654C-A9CC-D7476C82A33E}" type="datetimeFigureOut">
              <a:rPr lang="en-US" smtClean="0"/>
              <a:t>5/16/17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51AE10-B38C-0F4D-A96C-E52A1E127B2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94D802-F483-654C-A9CC-D7476C82A33E}" type="datetimeFigureOut">
              <a:rPr lang="en-US" smtClean="0"/>
              <a:t>5/16/17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51AE10-B38C-0F4D-A96C-E52A1E127B2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94D802-F483-654C-A9CC-D7476C82A33E}" type="datetimeFigureOut">
              <a:rPr lang="en-US" smtClean="0"/>
              <a:t>5/16/17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51AE10-B38C-0F4D-A96C-E52A1E127B2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94D802-F483-654C-A9CC-D7476C82A33E}" type="datetimeFigureOut">
              <a:rPr lang="en-US" smtClean="0"/>
              <a:t>5/16/17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51AE10-B38C-0F4D-A96C-E52A1E127B2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94D802-F483-654C-A9CC-D7476C82A33E}" type="datetimeFigureOut">
              <a:rPr lang="en-US" smtClean="0"/>
              <a:t>5/16/17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51AE10-B38C-0F4D-A96C-E52A1E127B2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94D802-F483-654C-A9CC-D7476C82A33E}" type="datetimeFigureOut">
              <a:rPr lang="en-US" smtClean="0"/>
              <a:t>5/16/17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51AE10-B38C-0F4D-A96C-E52A1E127B2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94D802-F483-654C-A9CC-D7476C82A33E}" type="datetimeFigureOut">
              <a:rPr lang="en-US" smtClean="0"/>
              <a:t>5/16/17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51AE10-B38C-0F4D-A96C-E52A1E127B2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nytimes.com/video/opinion/100000003643167/a-sustainable-chef.html" TargetMode="External"/><Relationship Id="rId4" Type="http://schemas.openxmlformats.org/officeDocument/2006/relationships/hyperlink" Target="https://vimeo.com/36293215" TargetMode="External"/><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microsoft.com/office/2007/relationships/hdphoto" Target="../media/hdphoto1.wdp"/></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AE2Ly1UZgJQ" TargetMode="External"/><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hyperlink" Target="http://heritagefoodsusa.com/index.php" TargetMode="External"/><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ocalharvest.org" TargetMode="External"/><Relationship Id="rId3" Type="http://schemas.openxmlformats.org/officeDocument/2006/relationships/image" Target="../media/image1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hyperlink" Target="http://www.montereybayaquarium.org"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hyperlink" Target="https://www.youtube.com/watch?v=q8PVzaPwg6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hyperlink" Target="http://www.rickbayless.com/restaurants/tortas-frontera/" TargetMode="External"/><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364360965_3e878e2a0a_k.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Subtitle 2"/>
          <p:cNvSpPr>
            <a:spLocks noGrp="1"/>
          </p:cNvSpPr>
          <p:nvPr>
            <p:ph type="subTitle" idx="1"/>
          </p:nvPr>
        </p:nvSpPr>
        <p:spPr>
          <a:xfrm>
            <a:off x="0" y="0"/>
            <a:ext cx="9144000" cy="6858000"/>
          </a:xfrm>
        </p:spPr>
        <p:txBody>
          <a:bodyPr>
            <a:normAutofit lnSpcReduction="10000"/>
            <a:scene3d>
              <a:camera prst="orthographicFront"/>
              <a:lightRig rig="soft" dir="t">
                <a:rot lat="0" lon="0" rev="10800000"/>
              </a:lightRig>
            </a:scene3d>
            <a:sp3d>
              <a:bevelT w="27940" h="12700"/>
              <a:contourClr>
                <a:srgbClr val="DDDDDD"/>
              </a:contourClr>
            </a:sp3d>
          </a:bodyPr>
          <a:lstStyle/>
          <a:p>
            <a:pPr algn="l"/>
            <a:r>
              <a:rPr lang="en-US" sz="4800" b="1" spc="150" dirty="0" smtClean="0">
                <a:ln w="11430"/>
                <a:solidFill>
                  <a:srgbClr val="F8F8F8"/>
                </a:solidFill>
                <a:effectLst>
                  <a:outerShdw blurRad="25400" algn="tl" rotWithShape="0">
                    <a:srgbClr val="000000">
                      <a:alpha val="43000"/>
                    </a:srgbClr>
                  </a:outerShdw>
                </a:effectLst>
              </a:rPr>
              <a:t>                       </a:t>
            </a:r>
            <a:r>
              <a:rPr lang="en-US" sz="5400" b="1" i="1" spc="150" dirty="0" smtClean="0">
                <a:ln w="11430"/>
                <a:solidFill>
                  <a:srgbClr val="F8F8F8"/>
                </a:solidFill>
                <a:effectLst>
                  <a:outerShdw blurRad="25400" algn="tl" rotWithShape="0">
                    <a:srgbClr val="000000">
                      <a:alpha val="43000"/>
                    </a:srgbClr>
                  </a:outerShdw>
                </a:effectLst>
              </a:rPr>
              <a:t>Organic</a:t>
            </a:r>
          </a:p>
          <a:p>
            <a:pPr algn="l"/>
            <a:r>
              <a:rPr lang="en-US" sz="4800" b="1" spc="150" dirty="0" smtClean="0">
                <a:ln w="11430"/>
                <a:solidFill>
                  <a:srgbClr val="F8F8F8"/>
                </a:solidFill>
                <a:effectLst>
                  <a:outerShdw blurRad="25400" algn="tl" rotWithShape="0">
                    <a:srgbClr val="000000">
                      <a:alpha val="43000"/>
                    </a:srgbClr>
                  </a:outerShdw>
                </a:effectLst>
              </a:rPr>
              <a:t>   </a:t>
            </a:r>
            <a:r>
              <a:rPr lang="en-US" sz="4800" b="1" spc="150" dirty="0" smtClean="0">
                <a:ln w="11430"/>
                <a:solidFill>
                  <a:srgbClr val="FF6600"/>
                </a:solidFill>
                <a:effectLst>
                  <a:outerShdw blurRad="25400" algn="tl" rotWithShape="0">
                    <a:srgbClr val="000000">
                      <a:alpha val="43000"/>
                    </a:srgbClr>
                  </a:outerShdw>
                </a:effectLst>
                <a:latin typeface="Stencil Std"/>
                <a:cs typeface="Stencil Std"/>
              </a:rPr>
              <a:t>Local</a:t>
            </a:r>
          </a:p>
          <a:p>
            <a:pPr algn="l"/>
            <a:r>
              <a:rPr lang="en-US" sz="4800" b="1" spc="150" dirty="0" smtClean="0">
                <a:ln w="11430"/>
                <a:solidFill>
                  <a:srgbClr val="F8F8F8"/>
                </a:solidFill>
                <a:effectLst>
                  <a:outerShdw blurRad="25400" algn="tl" rotWithShape="0">
                    <a:srgbClr val="000000">
                      <a:alpha val="43000"/>
                    </a:srgbClr>
                  </a:outerShdw>
                </a:effectLst>
              </a:rPr>
              <a:t>         </a:t>
            </a:r>
            <a:r>
              <a:rPr lang="en-US" sz="5400" b="1" spc="150" dirty="0" smtClean="0">
                <a:ln w="11430"/>
                <a:solidFill>
                  <a:schemeClr val="accent2">
                    <a:lumMod val="20000"/>
                    <a:lumOff val="80000"/>
                  </a:schemeClr>
                </a:solidFill>
                <a:effectLst>
                  <a:outerShdw blurRad="50800" dist="38100" dir="2700000" algn="tl" rotWithShape="0">
                    <a:prstClr val="black">
                      <a:alpha val="40000"/>
                    </a:prstClr>
                  </a:outerShdw>
                </a:effectLst>
                <a:hlinkClick r:id="rId3"/>
              </a:rPr>
              <a:t>Sustainable</a:t>
            </a:r>
            <a:endParaRPr lang="en-US" sz="5400" b="1" spc="150" dirty="0" smtClean="0">
              <a:ln w="11430"/>
              <a:solidFill>
                <a:schemeClr val="accent2">
                  <a:lumMod val="20000"/>
                  <a:lumOff val="80000"/>
                </a:schemeClr>
              </a:solidFill>
              <a:effectLst>
                <a:outerShdw blurRad="50800" dist="38100" dir="2700000" algn="tl" rotWithShape="0">
                  <a:prstClr val="black">
                    <a:alpha val="40000"/>
                  </a:prstClr>
                </a:outerShdw>
              </a:effectLst>
            </a:endParaRPr>
          </a:p>
          <a:p>
            <a:pPr algn="l"/>
            <a:r>
              <a:rPr lang="en-US" sz="2800" b="1" spc="150" dirty="0" smtClean="0">
                <a:ln w="11430"/>
                <a:solidFill>
                  <a:srgbClr val="AEE404"/>
                </a:solidFill>
                <a:effectLst>
                  <a:outerShdw blurRad="50800" dist="38100" dir="2700000" algn="tl" rotWithShape="0">
                    <a:prstClr val="black">
                      <a:alpha val="40000"/>
                    </a:prstClr>
                  </a:outerShdw>
                </a:effectLst>
              </a:rPr>
              <a:t>                                     </a:t>
            </a:r>
          </a:p>
          <a:p>
            <a:pPr algn="l"/>
            <a:r>
              <a:rPr lang="en-US" sz="4800" b="1" spc="150" dirty="0" smtClean="0">
                <a:ln w="11430"/>
                <a:solidFill>
                  <a:srgbClr val="F8F8F8"/>
                </a:solidFill>
                <a:effectLst>
                  <a:outerShdw blurRad="50800" dist="38100" dir="2700000" algn="tl" rotWithShape="0">
                    <a:prstClr val="black">
                      <a:alpha val="40000"/>
                    </a:prstClr>
                  </a:outerShdw>
                </a:effectLst>
              </a:rPr>
              <a:t>              </a:t>
            </a:r>
            <a:r>
              <a:rPr lang="en-US" sz="4800" b="1" spc="150" dirty="0" smtClean="0">
                <a:ln w="11430"/>
                <a:solidFill>
                  <a:schemeClr val="bg1"/>
                </a:solidFill>
                <a:effectLst>
                  <a:outerShdw blurRad="50800" dist="38100" dir="5400000" algn="t" rotWithShape="0">
                    <a:prstClr val="black">
                      <a:alpha val="40000"/>
                    </a:prstClr>
                  </a:outerShdw>
                </a:effectLst>
                <a:latin typeface="Garamond"/>
                <a:cs typeface="Garamond"/>
              </a:rPr>
              <a:t>Heritage/Heirloom</a:t>
            </a:r>
          </a:p>
          <a:p>
            <a:pPr algn="l"/>
            <a:r>
              <a:rPr lang="en-US" sz="4800" b="1" spc="150" dirty="0" smtClean="0">
                <a:ln w="11430"/>
                <a:solidFill>
                  <a:srgbClr val="F8F8F8"/>
                </a:solidFill>
                <a:effectLst>
                  <a:outerShdw blurRad="50800" dist="38100" dir="2700000" algn="tl" rotWithShape="0">
                    <a:prstClr val="black">
                      <a:alpha val="40000"/>
                    </a:prstClr>
                  </a:outerShdw>
                </a:effectLst>
              </a:rPr>
              <a:t>  </a:t>
            </a:r>
            <a:r>
              <a:rPr lang="en-US" sz="4300" b="1" spc="150" dirty="0" smtClean="0">
                <a:ln w="11430"/>
                <a:solidFill>
                  <a:schemeClr val="accent1">
                    <a:lumMod val="20000"/>
                    <a:lumOff val="80000"/>
                  </a:schemeClr>
                </a:solidFill>
                <a:effectLst>
                  <a:outerShdw blurRad="50800" dist="38100" dir="2700000" algn="tl" rotWithShape="0">
                    <a:prstClr val="black">
                      <a:alpha val="40000"/>
                    </a:prstClr>
                  </a:outerShdw>
                </a:effectLst>
                <a:latin typeface="Lucida Handwriting"/>
                <a:cs typeface="Lucida Handwriting"/>
              </a:rPr>
              <a:t>Ethical/Humane</a:t>
            </a:r>
          </a:p>
          <a:p>
            <a:pPr algn="l"/>
            <a:r>
              <a:rPr lang="en-US" sz="4800" b="1" spc="150" dirty="0" smtClean="0">
                <a:ln w="11430"/>
                <a:solidFill>
                  <a:srgbClr val="F8F8F8"/>
                </a:solidFill>
                <a:effectLst>
                  <a:outerShdw blurRad="50800" dist="38100" dir="2700000" algn="tl" rotWithShape="0">
                    <a:prstClr val="black">
                      <a:alpha val="40000"/>
                    </a:prstClr>
                  </a:outerShdw>
                </a:effectLst>
              </a:rPr>
              <a:t>                                      </a:t>
            </a:r>
            <a:r>
              <a:rPr lang="en-US" sz="5400" b="1" spc="150" dirty="0" smtClean="0">
                <a:ln w="11430"/>
                <a:solidFill>
                  <a:srgbClr val="F8F8F8"/>
                </a:solidFill>
                <a:effectLst>
                  <a:outerShdw blurRad="50800" dist="38100" dir="2700000" algn="tl" rotWithShape="0">
                    <a:prstClr val="black">
                      <a:alpha val="40000"/>
                    </a:prstClr>
                  </a:outerShdw>
                </a:effectLst>
              </a:rPr>
              <a:t>HEALTHY</a:t>
            </a:r>
          </a:p>
          <a:p>
            <a:pPr algn="l"/>
            <a:r>
              <a:rPr lang="en-US" sz="4800" b="1" spc="150" dirty="0" smtClean="0">
                <a:ln w="11430"/>
                <a:solidFill>
                  <a:srgbClr val="F8F8F8"/>
                </a:solidFill>
                <a:effectLst>
                  <a:outerShdw blurRad="50800" dist="38100" dir="2700000" algn="tl" rotWithShape="0">
                    <a:prstClr val="black">
                      <a:alpha val="40000"/>
                    </a:prstClr>
                  </a:outerShdw>
                </a:effectLst>
                <a:latin typeface="ATOur Bodoni"/>
                <a:cs typeface="ATOur Bodoni"/>
              </a:rPr>
              <a:t>          </a:t>
            </a:r>
            <a:r>
              <a:rPr lang="en-US" sz="4800" b="1" spc="150" dirty="0" smtClean="0">
                <a:ln w="11430"/>
                <a:solidFill>
                  <a:schemeClr val="accent3">
                    <a:lumMod val="20000"/>
                    <a:lumOff val="80000"/>
                  </a:schemeClr>
                </a:solidFill>
                <a:effectLst>
                  <a:outerShdw blurRad="50800" dist="38100" dir="2700000" algn="tl" rotWithShape="0">
                    <a:prstClr val="black">
                      <a:alpha val="40000"/>
                    </a:prstClr>
                  </a:outerShdw>
                </a:effectLst>
                <a:latin typeface="Rockwell Extra Bold"/>
                <a:cs typeface="Rockwell Extra Bold"/>
                <a:hlinkClick r:id="rId4"/>
              </a:rPr>
              <a:t>Artisanal</a:t>
            </a:r>
            <a:r>
              <a:rPr lang="en-US" sz="4800" b="1" spc="150" dirty="0" smtClean="0">
                <a:ln w="11430"/>
                <a:solidFill>
                  <a:schemeClr val="accent3">
                    <a:lumMod val="20000"/>
                    <a:lumOff val="80000"/>
                  </a:schemeClr>
                </a:solidFill>
                <a:effectLst>
                  <a:outerShdw blurRad="50800" dist="38100" dir="2700000" algn="tl" rotWithShape="0">
                    <a:prstClr val="black">
                      <a:alpha val="40000"/>
                    </a:prstClr>
                  </a:outerShdw>
                </a:effectLst>
                <a:hlinkClick r:id="rId4"/>
              </a:rPr>
              <a:t> </a:t>
            </a:r>
            <a:endParaRPr lang="en-US" sz="4800" b="1" spc="150" dirty="0" smtClean="0">
              <a:ln w="11430"/>
              <a:solidFill>
                <a:schemeClr val="accent3">
                  <a:lumMod val="20000"/>
                  <a:lumOff val="80000"/>
                </a:schemeClr>
              </a:solidFill>
              <a:effectLst>
                <a:outerShdw blurRad="50800" dist="38100" dir="2700000" algn="tl" rotWithShape="0">
                  <a:prstClr val="black">
                    <a:alpha val="40000"/>
                  </a:prstClr>
                </a:outerShdw>
              </a:effectLst>
            </a:endParaRPr>
          </a:p>
          <a:p>
            <a:endParaRPr lang="en-US" b="1" spc="150" dirty="0">
              <a:ln w="11430"/>
              <a:solidFill>
                <a:srgbClr val="F8F8F8"/>
              </a:solidFill>
              <a:effectLst>
                <a:outerShdw blurRad="25400" algn="tl" rotWithShape="0">
                  <a:srgbClr val="000000">
                    <a:alpha val="43000"/>
                  </a:srgbClr>
                </a:outerShdw>
              </a:effectLst>
            </a:endParaRPr>
          </a:p>
        </p:txBody>
      </p:sp>
      <p:sp>
        <p:nvSpPr>
          <p:cNvPr id="4" name="Rectangle 3"/>
          <p:cNvSpPr/>
          <p:nvPr/>
        </p:nvSpPr>
        <p:spPr>
          <a:xfrm>
            <a:off x="1143000" y="4724399"/>
            <a:ext cx="1947302" cy="830997"/>
          </a:xfrm>
          <a:prstGeom prst="rect">
            <a:avLst/>
          </a:prstGeom>
        </p:spPr>
        <p:txBody>
          <a:bodyPr wrap="none">
            <a:spAutoFit/>
          </a:bodyPr>
          <a:lstStyle/>
          <a:p>
            <a:r>
              <a:rPr lang="en-US" dirty="0">
                <a:latin typeface="Balthazar"/>
                <a:cs typeface="Balthazar"/>
              </a:rPr>
              <a:t> </a:t>
            </a:r>
            <a:r>
              <a:rPr lang="en-US" sz="4800" dirty="0">
                <a:solidFill>
                  <a:srgbClr val="CCFFCC"/>
                </a:solidFill>
                <a:latin typeface="Balthazar"/>
                <a:cs typeface="Balthazar"/>
              </a:rPr>
              <a:t>Foraged</a:t>
            </a:r>
          </a:p>
        </p:txBody>
      </p:sp>
      <p:sp>
        <p:nvSpPr>
          <p:cNvPr id="5" name="Rectangle 4"/>
          <p:cNvSpPr/>
          <p:nvPr/>
        </p:nvSpPr>
        <p:spPr>
          <a:xfrm>
            <a:off x="5715000" y="2278559"/>
            <a:ext cx="3296320" cy="769441"/>
          </a:xfrm>
          <a:prstGeom prst="rect">
            <a:avLst/>
          </a:prstGeom>
        </p:spPr>
        <p:txBody>
          <a:bodyPr wrap="none">
            <a:spAutoFit/>
          </a:bodyPr>
          <a:lstStyle/>
          <a:p>
            <a:r>
              <a:rPr lang="en-US" sz="4400" b="1" spc="150" dirty="0">
                <a:ln w="11430"/>
                <a:solidFill>
                  <a:srgbClr val="AEE404"/>
                </a:solidFill>
                <a:effectLst>
                  <a:outerShdw blurRad="50800" dist="38100" dir="2700000" algn="tl" rotWithShape="0">
                    <a:prstClr val="black">
                      <a:alpha val="40000"/>
                    </a:prstClr>
                  </a:outerShdw>
                </a:effectLst>
                <a:latin typeface="Arial Black"/>
                <a:cs typeface="Arial Black"/>
              </a:rPr>
              <a:t>NATURAL</a:t>
            </a:r>
            <a:endParaRPr lang="en-US" sz="4400" dirty="0">
              <a:latin typeface="Arial Black"/>
              <a:cs typeface="Arial Black"/>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cstate="screen">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a:ext>
            </a:extLst>
          </a:blip>
          <a:srcRect/>
          <a:stretch/>
        </p:blipFill>
        <p:spPr>
          <a:xfrm>
            <a:off x="0" y="0"/>
            <a:ext cx="9144000" cy="6858000"/>
          </a:xfrm>
        </p:spPr>
      </p:pic>
    </p:spTree>
    <p:extLst>
      <p:ext uri="{BB962C8B-B14F-4D97-AF65-F5344CB8AC3E}">
        <p14:creationId xmlns:p14="http://schemas.microsoft.com/office/powerpoint/2010/main" val="2142836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rot="16200000">
            <a:off x="1128647" y="90553"/>
            <a:ext cx="6886706" cy="6705600"/>
          </a:xfrm>
        </p:spPr>
      </p:pic>
    </p:spTree>
    <p:extLst>
      <p:ext uri="{BB962C8B-B14F-4D97-AF65-F5344CB8AC3E}">
        <p14:creationId xmlns:p14="http://schemas.microsoft.com/office/powerpoint/2010/main" val="1497031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4525963"/>
          </a:xfrm>
        </p:spPr>
        <p:txBody>
          <a:bodyPr/>
          <a:lstStyle/>
          <a:p>
            <a:pPr>
              <a:buNone/>
            </a:pPr>
            <a:r>
              <a:rPr lang="en-US" dirty="0"/>
              <a:t>CHICAGO'S O'HARE AIRPORT GOES GREENER WITH THE WORLD'S FIRST VERTICAL FARM</a:t>
            </a:r>
          </a:p>
        </p:txBody>
      </p:sp>
      <p:pic>
        <p:nvPicPr>
          <p:cNvPr id="5" name="Picture 4" descr="O'Hare International_0.jpg">
            <a:hlinkClick r:id="rId3"/>
          </p:cNvPr>
          <p:cNvPicPr>
            <a:picLocks noChangeAspect="1"/>
          </p:cNvPicPr>
          <p:nvPr/>
        </p:nvPicPr>
        <p:blipFill>
          <a:blip r:embed="rId4"/>
          <a:stretch>
            <a:fillRect/>
          </a:stretch>
        </p:blipFill>
        <p:spPr>
          <a:xfrm>
            <a:off x="1219200" y="1905000"/>
            <a:ext cx="6313705" cy="4221163"/>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is </a:t>
            </a:r>
            <a:r>
              <a:rPr lang="en-US" b="1" dirty="0" smtClean="0"/>
              <a:t>Sustainability?</a:t>
            </a:r>
            <a:endParaRPr lang="en-US" b="1" dirty="0"/>
          </a:p>
        </p:txBody>
      </p:sp>
      <p:sp>
        <p:nvSpPr>
          <p:cNvPr id="3" name="Content Placeholder 2"/>
          <p:cNvSpPr>
            <a:spLocks noGrp="1"/>
          </p:cNvSpPr>
          <p:nvPr>
            <p:ph idx="1"/>
          </p:nvPr>
        </p:nvSpPr>
        <p:spPr>
          <a:xfrm>
            <a:off x="457200" y="1600200"/>
            <a:ext cx="8229600" cy="5181600"/>
          </a:xfrm>
        </p:spPr>
        <p:txBody>
          <a:bodyPr>
            <a:normAutofit lnSpcReduction="10000"/>
          </a:bodyPr>
          <a:lstStyle/>
          <a:p>
            <a:pPr marL="0" indent="0">
              <a:buNone/>
            </a:pPr>
            <a:r>
              <a:rPr lang="en-US" dirty="0"/>
              <a:t>Sustainability is based on a simple principle: Everything that we need for our survival and well-being depends, either directly or indirectly, on our natural environment</a:t>
            </a:r>
            <a:r>
              <a:rPr lang="en-US" dirty="0" smtClean="0"/>
              <a:t>.</a:t>
            </a:r>
          </a:p>
          <a:p>
            <a:pPr marL="0" indent="0">
              <a:buNone/>
            </a:pPr>
            <a:r>
              <a:rPr lang="en-US" dirty="0" smtClean="0"/>
              <a:t> </a:t>
            </a:r>
            <a:r>
              <a:rPr lang="en-US" dirty="0"/>
              <a:t>Sustainability creates and maintains the conditions under which humans and nature can exist in productive harmony, that permit fulfilling the social, economic and other requirements of present and future generations.</a:t>
            </a:r>
          </a:p>
          <a:p>
            <a:pPr marL="0" indent="0">
              <a:buNone/>
            </a:pPr>
            <a:endParaRPr lang="en-US" sz="1800" dirty="0" smtClean="0"/>
          </a:p>
          <a:p>
            <a:pPr marL="0" indent="0">
              <a:buNone/>
            </a:pPr>
            <a:r>
              <a:rPr lang="en-US" sz="1800" dirty="0" smtClean="0"/>
              <a:t>http</a:t>
            </a:r>
            <a:r>
              <a:rPr lang="en-US" sz="1800" dirty="0"/>
              <a:t>://</a:t>
            </a:r>
            <a:r>
              <a:rPr lang="en-US" sz="1800" dirty="0" err="1"/>
              <a:t>www.epa.gov</a:t>
            </a:r>
            <a:r>
              <a:rPr lang="en-US" sz="1800" dirty="0"/>
              <a:t>/sustainability/</a:t>
            </a:r>
            <a:r>
              <a:rPr lang="en-US" sz="1800" dirty="0" err="1"/>
              <a:t>basicinfo.htm#sustainability</a:t>
            </a:r>
            <a:endParaRPr lang="en-US" sz="1800" dirty="0"/>
          </a:p>
        </p:txBody>
      </p:sp>
    </p:spTree>
    <p:extLst>
      <p:ext uri="{BB962C8B-B14F-4D97-AF65-F5344CB8AC3E}">
        <p14:creationId xmlns:p14="http://schemas.microsoft.com/office/powerpoint/2010/main" val="1092445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20150428_194151 (1).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8773317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an Old Goat New Tricks</a:t>
            </a:r>
            <a:endParaRPr lang="en-US" dirty="0"/>
          </a:p>
        </p:txBody>
      </p:sp>
      <p:pic>
        <p:nvPicPr>
          <p:cNvPr id="4" name="Content Placeholder 3" descr="20150428_183323.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7518323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Heritage Breeds</a:t>
            </a:r>
            <a:endParaRPr lang="en-US" dirty="0"/>
          </a:p>
        </p:txBody>
      </p:sp>
      <p:pic>
        <p:nvPicPr>
          <p:cNvPr id="4" name="Content Placeholder 3" descr="HeritageFoodsUSA_TurkeyFaces-1024x681.jpg">
            <a:hlinkClick r:id="rId3"/>
          </p:cNvPr>
          <p:cNvPicPr>
            <a:picLocks noGrp="1" noChangeAspect="1"/>
          </p:cNvPicPr>
          <p:nvPr>
            <p:ph idx="1"/>
          </p:nvPr>
        </p:nvPicPr>
        <p:blipFill>
          <a:blip r:embed="rId4">
            <a:extLst>
              <a:ext uri="{28A0092B-C50C-407E-A947-70E740481C1C}">
                <a14:useLocalDpi xmlns:a14="http://schemas.microsoft.com/office/drawing/2010/main"/>
              </a:ext>
            </a:extLst>
          </a:blip>
          <a:srcRect/>
          <a:stretch>
            <a:fillRect/>
          </a:stretch>
        </p:blip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1"/>
            <a:ext cx="8229600" cy="1139190"/>
          </a:xfrm>
        </p:spPr>
        <p:txBody>
          <a:bodyPr>
            <a:normAutofit/>
          </a:bodyPr>
          <a:lstStyle/>
          <a:p>
            <a:r>
              <a:rPr lang="en-US" sz="3600" b="1" dirty="0">
                <a:solidFill>
                  <a:srgbClr val="FF0000"/>
                </a:solidFill>
                <a:ea typeface="ＭＳ Ｐゴシック" pitchFamily="7" charset="-128"/>
                <a:cs typeface="ＭＳ Ｐゴシック" pitchFamily="7" charset="-128"/>
              </a:rPr>
              <a:t>Heritage Breeds</a:t>
            </a:r>
          </a:p>
        </p:txBody>
      </p:sp>
      <p:sp>
        <p:nvSpPr>
          <p:cNvPr id="3" name="Content Placeholder 2"/>
          <p:cNvSpPr>
            <a:spLocks noGrp="1"/>
          </p:cNvSpPr>
          <p:nvPr>
            <p:ph idx="1"/>
          </p:nvPr>
        </p:nvSpPr>
        <p:spPr>
          <a:xfrm>
            <a:off x="457200" y="1143000"/>
            <a:ext cx="8229600" cy="5074920"/>
          </a:xfrm>
        </p:spPr>
        <p:txBody>
          <a:bodyPr>
            <a:normAutofit/>
          </a:bodyPr>
          <a:lstStyle/>
          <a:p>
            <a:pPr marL="3175" indent="-3175">
              <a:lnSpc>
                <a:spcPct val="90000"/>
              </a:lnSpc>
              <a:buFont typeface="Wingdings" pitchFamily="7" charset="2"/>
              <a:buNone/>
            </a:pPr>
            <a:r>
              <a:rPr lang="ja-JP" altLang="en-US" sz="2700" dirty="0">
                <a:ea typeface="ＭＳ Ｐゴシック" pitchFamily="7" charset="-128"/>
                <a:cs typeface="ＭＳ Ｐゴシック" pitchFamily="7" charset="-128"/>
              </a:rPr>
              <a:t>“</a:t>
            </a:r>
            <a:r>
              <a:rPr lang="en-US" altLang="ja-JP" sz="2700" dirty="0">
                <a:ea typeface="ＭＳ Ｐゴシック" pitchFamily="7" charset="-128"/>
                <a:cs typeface="ＭＳ Ｐゴシック" pitchFamily="7" charset="-128"/>
              </a:rPr>
              <a:t>Red Bourbon and </a:t>
            </a:r>
            <a:r>
              <a:rPr lang="en-US" altLang="ja-JP" sz="2700" dirty="0" err="1">
                <a:ea typeface="ＭＳ Ｐゴシック" pitchFamily="7" charset="-128"/>
                <a:cs typeface="ＭＳ Ｐゴシック" pitchFamily="7" charset="-128"/>
              </a:rPr>
              <a:t>Narragasett</a:t>
            </a:r>
            <a:r>
              <a:rPr lang="en-US" altLang="ja-JP" sz="2700" dirty="0">
                <a:ea typeface="ＭＳ Ｐゴシック" pitchFamily="7" charset="-128"/>
                <a:cs typeface="ＭＳ Ｐゴシック" pitchFamily="7" charset="-128"/>
              </a:rPr>
              <a:t> Turkeys, Dark Cornish chicken, Buff geese, Berkshire pork, Tunis lamb, Red Poll beef and American bison, are only a few of the wide range of heritage breeds being raised by American farms.</a:t>
            </a:r>
            <a:r>
              <a:rPr lang="ja-JP" altLang="en-US" sz="2700" dirty="0">
                <a:ea typeface="ＭＳ Ｐゴシック" pitchFamily="7" charset="-128"/>
                <a:cs typeface="ＭＳ Ｐゴシック" pitchFamily="7" charset="-128"/>
              </a:rPr>
              <a:t>”</a:t>
            </a:r>
            <a:r>
              <a:rPr lang="en-US" altLang="ja-JP" sz="2700" dirty="0">
                <a:ea typeface="ＭＳ Ｐゴシック" pitchFamily="7" charset="-128"/>
                <a:cs typeface="ＭＳ Ｐゴシック" pitchFamily="7" charset="-128"/>
              </a:rPr>
              <a:t> (</a:t>
            </a:r>
            <a:r>
              <a:rPr lang="en-US" altLang="ja-JP" sz="2700" dirty="0">
                <a:ea typeface="ＭＳ Ｐゴシック" pitchFamily="7" charset="-128"/>
                <a:cs typeface="ＭＳ Ｐゴシック" pitchFamily="7" charset="-128"/>
                <a:hlinkClick r:id="rId2"/>
              </a:rPr>
              <a:t>www.localharvest.org</a:t>
            </a:r>
            <a:r>
              <a:rPr lang="en-US" altLang="ja-JP" sz="2700" dirty="0">
                <a:ea typeface="ＭＳ Ｐゴシック" pitchFamily="7" charset="-128"/>
                <a:cs typeface="ＭＳ Ｐゴシック" pitchFamily="7" charset="-128"/>
              </a:rPr>
              <a:t>)</a:t>
            </a:r>
          </a:p>
          <a:p>
            <a:pPr marL="3175" indent="-3175">
              <a:lnSpc>
                <a:spcPct val="90000"/>
              </a:lnSpc>
              <a:buFont typeface="Wingdings" pitchFamily="7" charset="2"/>
              <a:buNone/>
            </a:pPr>
            <a:endParaRPr lang="en-US" sz="2700" dirty="0">
              <a:ea typeface="ＭＳ Ｐゴシック" pitchFamily="7" charset="-128"/>
              <a:cs typeface="ＭＳ Ｐゴシック" pitchFamily="7" charset="-128"/>
            </a:endParaRPr>
          </a:p>
          <a:p>
            <a:pPr marL="3175" indent="-3175">
              <a:lnSpc>
                <a:spcPct val="90000"/>
              </a:lnSpc>
            </a:pPr>
            <a:endParaRPr lang="en-US" sz="2700" dirty="0">
              <a:ea typeface="ＭＳ Ｐゴシック" pitchFamily="7" charset="-128"/>
              <a:cs typeface="ＭＳ Ｐゴシック" pitchFamily="7" charset="-128"/>
            </a:endParaRPr>
          </a:p>
          <a:p>
            <a:pPr marL="3175" indent="-3175">
              <a:lnSpc>
                <a:spcPct val="90000"/>
              </a:lnSpc>
            </a:pPr>
            <a:endParaRPr lang="en-US" sz="2700" dirty="0">
              <a:ea typeface="ＭＳ Ｐゴシック" pitchFamily="7" charset="-128"/>
              <a:cs typeface="ＭＳ Ｐゴシック" pitchFamily="7" charset="-128"/>
            </a:endParaRPr>
          </a:p>
        </p:txBody>
      </p:sp>
      <p:sp>
        <p:nvSpPr>
          <p:cNvPr id="32772" name="TextBox 3"/>
          <p:cNvSpPr txBox="1">
            <a:spLocks noChangeArrowheads="1"/>
          </p:cNvSpPr>
          <p:nvPr/>
        </p:nvSpPr>
        <p:spPr bwMode="auto">
          <a:xfrm>
            <a:off x="4267200" y="4191000"/>
            <a:ext cx="4114800" cy="1631216"/>
          </a:xfrm>
          <a:prstGeom prst="rect">
            <a:avLst/>
          </a:prstGeom>
          <a:noFill/>
          <a:ln w="9525">
            <a:noFill/>
            <a:miter lim="800000"/>
            <a:headEnd/>
            <a:tailEnd/>
          </a:ln>
        </p:spPr>
        <p:txBody>
          <a:bodyPr>
            <a:prstTxWarp prst="textNoShape">
              <a:avLst/>
            </a:prstTxWarp>
            <a:spAutoFit/>
          </a:bodyPr>
          <a:lstStyle/>
          <a:p>
            <a:r>
              <a:rPr lang="en-US" sz="2000" i="1"/>
              <a:t>The Berkshire: a black pig with lean meat . Occasionally, when commercial white pork becomes too bland and tasteless, some Berkshire genes are used to improve it.</a:t>
            </a:r>
          </a:p>
          <a:p>
            <a:endParaRPr lang="en-US" sz="2000"/>
          </a:p>
        </p:txBody>
      </p:sp>
      <p:pic>
        <p:nvPicPr>
          <p:cNvPr id="6" name="Picture 5" descr="Screenshot_1.jpg"/>
          <p:cNvPicPr>
            <a:picLocks noChangeAspect="1"/>
          </p:cNvPicPr>
          <p:nvPr/>
        </p:nvPicPr>
        <p:blipFill>
          <a:blip r:embed="rId3"/>
          <a:stretch>
            <a:fillRect/>
          </a:stretch>
        </p:blipFill>
        <p:spPr>
          <a:xfrm>
            <a:off x="533400" y="4160520"/>
            <a:ext cx="3448740" cy="2529840"/>
          </a:xfrm>
          <a:prstGeom prst="rect">
            <a:avLst/>
          </a:prstGeom>
          <a:ln>
            <a:noFill/>
          </a:ln>
          <a:effectLst>
            <a:softEdge rad="112500"/>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Organic?</a:t>
            </a:r>
            <a:endParaRPr lang="en-US" dirty="0"/>
          </a:p>
        </p:txBody>
      </p:sp>
      <p:sp>
        <p:nvSpPr>
          <p:cNvPr id="3" name="Content Placeholder 2"/>
          <p:cNvSpPr>
            <a:spLocks noGrp="1"/>
          </p:cNvSpPr>
          <p:nvPr>
            <p:ph idx="1"/>
          </p:nvPr>
        </p:nvSpPr>
        <p:spPr>
          <a:xfrm>
            <a:off x="457200" y="1600200"/>
            <a:ext cx="8229600" cy="5181600"/>
          </a:xfrm>
        </p:spPr>
        <p:txBody>
          <a:bodyPr>
            <a:normAutofit fontScale="92500" lnSpcReduction="20000"/>
          </a:bodyPr>
          <a:lstStyle/>
          <a:p>
            <a:r>
              <a:rPr lang="en-US" dirty="0" smtClean="0"/>
              <a:t>Organic </a:t>
            </a:r>
            <a:r>
              <a:rPr lang="en-US" dirty="0"/>
              <a:t>agriculture produces products using methods that preserve the environment and avoid most synthetic materials, such as pesticides and antibiotics. USDA organic standards describe how farmers grow crops and raise livestock and which materials they may use.</a:t>
            </a:r>
          </a:p>
          <a:p>
            <a:r>
              <a:rPr lang="en-US" dirty="0"/>
              <a:t>Organic farmers, ranchers, and food processors follow a defined set of standards to produce organic food and fiber. </a:t>
            </a:r>
            <a:endParaRPr lang="en-US" dirty="0" smtClean="0"/>
          </a:p>
          <a:p>
            <a:r>
              <a:rPr lang="en-US" dirty="0" smtClean="0"/>
              <a:t>These </a:t>
            </a:r>
            <a:r>
              <a:rPr lang="en-US" dirty="0"/>
              <a:t>standards cover the product from farm to table, including soil and water quality, pest control, livestock practices, and rules for food additives</a:t>
            </a:r>
            <a:r>
              <a:rPr lang="en-US" dirty="0" smtClean="0"/>
              <a:t>.</a:t>
            </a:r>
            <a:endParaRPr lang="en-US" dirty="0"/>
          </a:p>
        </p:txBody>
      </p:sp>
    </p:spTree>
    <p:extLst>
      <p:ext uri="{BB962C8B-B14F-4D97-AF65-F5344CB8AC3E}">
        <p14:creationId xmlns:p14="http://schemas.microsoft.com/office/powerpoint/2010/main" val="2536614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Organic farms and processors</a:t>
            </a:r>
            <a:r>
              <a:rPr lang="en-US" dirty="0" smtClean="0"/>
              <a:t>:</a:t>
            </a:r>
            <a:endParaRPr lang="en-US" dirty="0"/>
          </a:p>
        </p:txBody>
      </p:sp>
      <p:sp>
        <p:nvSpPr>
          <p:cNvPr id="3" name="Content Placeholder 2"/>
          <p:cNvSpPr>
            <a:spLocks noGrp="1"/>
          </p:cNvSpPr>
          <p:nvPr>
            <p:ph idx="1"/>
          </p:nvPr>
        </p:nvSpPr>
        <p:spPr/>
        <p:txBody>
          <a:bodyPr>
            <a:normAutofit lnSpcReduction="10000"/>
          </a:bodyPr>
          <a:lstStyle/>
          <a:p>
            <a:r>
              <a:rPr lang="en-US" dirty="0" smtClean="0"/>
              <a:t>Preserve </a:t>
            </a:r>
            <a:r>
              <a:rPr lang="en-US" dirty="0"/>
              <a:t>natural resources and biodiversity</a:t>
            </a:r>
          </a:p>
          <a:p>
            <a:r>
              <a:rPr lang="en-US" dirty="0"/>
              <a:t>Support animal health and welfare</a:t>
            </a:r>
          </a:p>
          <a:p>
            <a:r>
              <a:rPr lang="en-US" dirty="0"/>
              <a:t>Provide access to the outdoors so that animals can exercise their natural behaviors</a:t>
            </a:r>
          </a:p>
          <a:p>
            <a:r>
              <a:rPr lang="en-US" dirty="0"/>
              <a:t>Only use approved materials</a:t>
            </a:r>
          </a:p>
          <a:p>
            <a:r>
              <a:rPr lang="en-US" dirty="0"/>
              <a:t>Do not use genetically modified ingredients</a:t>
            </a:r>
          </a:p>
          <a:p>
            <a:r>
              <a:rPr lang="en-US" dirty="0"/>
              <a:t>Receive annual onsite inspections</a:t>
            </a:r>
          </a:p>
          <a:p>
            <a:r>
              <a:rPr lang="en-US" dirty="0"/>
              <a:t>Separate organic food from non-organic food</a:t>
            </a:r>
          </a:p>
          <a:p>
            <a:endParaRPr lang="en-US" dirty="0"/>
          </a:p>
        </p:txBody>
      </p:sp>
    </p:spTree>
    <p:extLst>
      <p:ext uri="{BB962C8B-B14F-4D97-AF65-F5344CB8AC3E}">
        <p14:creationId xmlns:p14="http://schemas.microsoft.com/office/powerpoint/2010/main" val="3083154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hatsHot2016_Top20Food_1200x1200.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l="-2123" r="-7331"/>
          <a:stretch/>
        </p:blipFill>
        <p:spPr>
          <a:xfrm>
            <a:off x="914400" y="35521"/>
            <a:ext cx="7467600" cy="6822496"/>
          </a:xfrm>
        </p:spPr>
      </p:pic>
    </p:spTree>
    <p:extLst>
      <p:ext uri="{BB962C8B-B14F-4D97-AF65-F5344CB8AC3E}">
        <p14:creationId xmlns:p14="http://schemas.microsoft.com/office/powerpoint/2010/main" val="34333547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a:t>
            </a:r>
            <a:endParaRPr lang="en-US" dirty="0"/>
          </a:p>
        </p:txBody>
      </p:sp>
      <p:pic>
        <p:nvPicPr>
          <p:cNvPr id="4" name="Content Placeholder 3" descr="pigs15_300_1.jpg"/>
          <p:cNvPicPr>
            <a:picLocks noGrp="1" noChangeAspect="1"/>
          </p:cNvPicPr>
          <p:nvPr>
            <p:ph idx="1"/>
          </p:nvPr>
        </p:nvPicPr>
        <p:blipFill>
          <a:blip r:embed="rId2"/>
          <a:stretch>
            <a:fillRect/>
          </a:stretch>
        </p:blipFill>
        <p:spPr>
          <a:xfrm>
            <a:off x="838200" y="1676400"/>
            <a:ext cx="7330864" cy="4223543"/>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FF0000"/>
                </a:solidFill>
                <a:ea typeface="ＭＳ Ｐゴシック" pitchFamily="7" charset="-128"/>
                <a:cs typeface="ＭＳ Ｐゴシック" pitchFamily="7" charset="-128"/>
              </a:rPr>
              <a:t>USDA Definition of </a:t>
            </a:r>
            <a:r>
              <a:rPr lang="ja-JP" altLang="en-US" sz="3600" b="1" dirty="0">
                <a:solidFill>
                  <a:srgbClr val="FF0000"/>
                </a:solidFill>
                <a:ea typeface="ＭＳ Ｐゴシック" pitchFamily="7" charset="-128"/>
                <a:cs typeface="ＭＳ Ｐゴシック" pitchFamily="7" charset="-128"/>
              </a:rPr>
              <a:t>“</a:t>
            </a:r>
            <a:r>
              <a:rPr lang="en-US" altLang="ja-JP" sz="3600" b="1" dirty="0">
                <a:solidFill>
                  <a:srgbClr val="FF0000"/>
                </a:solidFill>
                <a:ea typeface="ＭＳ Ｐゴシック" pitchFamily="7" charset="-128"/>
                <a:cs typeface="ＭＳ Ｐゴシック" pitchFamily="7" charset="-128"/>
              </a:rPr>
              <a:t>Natural</a:t>
            </a:r>
            <a:r>
              <a:rPr lang="ja-JP" altLang="en-US" sz="3600" b="1" dirty="0">
                <a:solidFill>
                  <a:srgbClr val="FF0000"/>
                </a:solidFill>
                <a:ea typeface="ＭＳ Ｐゴシック" pitchFamily="7" charset="-128"/>
                <a:cs typeface="ＭＳ Ｐゴシック" pitchFamily="7" charset="-128"/>
              </a:rPr>
              <a:t>”</a:t>
            </a:r>
            <a:r>
              <a:rPr lang="en-US" altLang="ja-JP" sz="3600" b="1" dirty="0">
                <a:solidFill>
                  <a:srgbClr val="FF0000"/>
                </a:solidFill>
                <a:ea typeface="ＭＳ Ｐゴシック" pitchFamily="7" charset="-128"/>
                <a:cs typeface="ＭＳ Ｐゴシック" pitchFamily="7" charset="-128"/>
              </a:rPr>
              <a:t> Meat</a:t>
            </a:r>
            <a:endParaRPr lang="en-US" sz="3600" b="1" dirty="0">
              <a:solidFill>
                <a:srgbClr val="FF0000"/>
              </a:solidFill>
              <a:ea typeface="ＭＳ Ｐゴシック" pitchFamily="7" charset="-128"/>
              <a:cs typeface="ＭＳ Ｐゴシック" pitchFamily="7" charset="-128"/>
            </a:endParaRPr>
          </a:p>
        </p:txBody>
      </p:sp>
      <p:sp>
        <p:nvSpPr>
          <p:cNvPr id="33795" name="Content Placeholder 2"/>
          <p:cNvSpPr>
            <a:spLocks noGrp="1"/>
          </p:cNvSpPr>
          <p:nvPr>
            <p:ph idx="1"/>
          </p:nvPr>
        </p:nvSpPr>
        <p:spPr>
          <a:xfrm>
            <a:off x="381000" y="1295401"/>
            <a:ext cx="8458200" cy="4142673"/>
          </a:xfrm>
        </p:spPr>
        <p:txBody>
          <a:bodyPr>
            <a:spAutoFit/>
          </a:bodyPr>
          <a:lstStyle/>
          <a:p>
            <a:r>
              <a:rPr lang="en-US" sz="2800" dirty="0">
                <a:effectLst/>
                <a:latin typeface="Calibri" pitchFamily="7" charset="0"/>
                <a:ea typeface="Calibri" pitchFamily="7" charset="0"/>
                <a:cs typeface="Calibri" pitchFamily="7" charset="0"/>
              </a:rPr>
              <a:t>All fresh meat qualifies as "natural." </a:t>
            </a:r>
          </a:p>
          <a:p>
            <a:r>
              <a:rPr lang="en-US" sz="2800" dirty="0">
                <a:effectLst/>
                <a:latin typeface="Calibri" pitchFamily="7" charset="0"/>
                <a:ea typeface="Calibri" pitchFamily="7" charset="0"/>
                <a:cs typeface="Calibri" pitchFamily="7" charset="0"/>
              </a:rPr>
              <a:t>Products labeled "natural" cannot contain any artificial flavor or flavoring, coloring ingredient, chemical preservative or any other artificial or synthetic ingredient; and the product and its ingredients are not more than minimally processed (ground, for example). </a:t>
            </a:r>
          </a:p>
          <a:p>
            <a:r>
              <a:rPr lang="en-US" sz="2800" dirty="0">
                <a:effectLst/>
                <a:latin typeface="Calibri" pitchFamily="7" charset="0"/>
                <a:ea typeface="Calibri" pitchFamily="7" charset="0"/>
                <a:cs typeface="Calibri" pitchFamily="7" charset="0"/>
              </a:rPr>
              <a:t>All products claiming to be natural should be accompanied by a brief statement which explains what is meant by the term "natural."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Content Placeholder 3" descr="Screenshot_1.jpg"/>
          <p:cNvPicPr>
            <a:picLocks noGrp="1" noChangeAspect="1"/>
          </p:cNvPicPr>
          <p:nvPr>
            <p:ph idx="1"/>
          </p:nvPr>
        </p:nvPicPr>
        <p:blipFill>
          <a:blip r:embed="rId2"/>
          <a:srcRect/>
          <a:stretch>
            <a:fillRect/>
          </a:stretch>
        </p:blipFill>
        <p:spPr>
          <a:xfrm>
            <a:off x="381000" y="1295400"/>
            <a:ext cx="4013200" cy="4249738"/>
          </a:xfrm>
        </p:spPr>
      </p:pic>
      <p:sp>
        <p:nvSpPr>
          <p:cNvPr id="32770" name="TextBox 4"/>
          <p:cNvSpPr txBox="1">
            <a:spLocks noChangeArrowheads="1"/>
          </p:cNvSpPr>
          <p:nvPr/>
        </p:nvSpPr>
        <p:spPr bwMode="auto">
          <a:xfrm>
            <a:off x="4724400" y="685800"/>
            <a:ext cx="4191000" cy="5694363"/>
          </a:xfrm>
          <a:prstGeom prst="rect">
            <a:avLst/>
          </a:prstGeom>
          <a:noFill/>
          <a:ln w="9525">
            <a:noFill/>
            <a:miter lim="800000"/>
            <a:headEnd/>
            <a:tailEnd/>
          </a:ln>
        </p:spPr>
        <p:txBody>
          <a:bodyPr>
            <a:prstTxWarp prst="textNoShape">
              <a:avLst/>
            </a:prstTxWarp>
            <a:spAutoFit/>
          </a:bodyPr>
          <a:lstStyle/>
          <a:p>
            <a:r>
              <a:rPr lang="en-US" sz="2800" dirty="0"/>
              <a:t>Since 1950, with the onset of industrialized fisheries, we have rapidly reduced the resource base to less than 10 percent—not just in some areas, not just for some stocks, but for entire communities of large [predatory] fish species from the tropics to the poles. </a:t>
            </a:r>
            <a:r>
              <a:rPr lang="en-US" sz="2800" i="1" dirty="0"/>
              <a:t>Nature, </a:t>
            </a:r>
            <a:r>
              <a:rPr lang="en-US" sz="2800" dirty="0"/>
              <a:t>423</a:t>
            </a:r>
            <a:r>
              <a:rPr lang="en-US" sz="2800" i="1" dirty="0"/>
              <a:t>, </a:t>
            </a:r>
            <a:r>
              <a:rPr lang="en-US" sz="2800" dirty="0"/>
              <a:t>280-283 (15 May 2003)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lstStyle/>
          <a:p>
            <a:r>
              <a:rPr lang="en-US" dirty="0">
                <a:solidFill>
                  <a:srgbClr val="FF0000"/>
                </a:solidFill>
                <a:ea typeface="ＭＳ Ｐゴシック" pitchFamily="7" charset="-128"/>
                <a:cs typeface="ＭＳ Ｐゴシック" pitchFamily="7" charset="-128"/>
              </a:rPr>
              <a:t>Sustainability</a:t>
            </a:r>
          </a:p>
        </p:txBody>
      </p:sp>
      <p:pic>
        <p:nvPicPr>
          <p:cNvPr id="33795" name="Content Placeholder 3" descr="MBA_SeafoodWatch_NortheastGuide.pdf"/>
          <p:cNvPicPr>
            <a:picLocks noGrp="1" noChangeAspect="1"/>
          </p:cNvPicPr>
          <p:nvPr>
            <p:ph idx="1"/>
          </p:nvPr>
        </p:nvPicPr>
        <p:blipFill>
          <a:blip r:embed="rId3" cstate="screen">
            <a:extLst>
              <a:ext uri="{28A0092B-C50C-407E-A947-70E740481C1C}">
                <a14:useLocalDpi xmlns:a14="http://schemas.microsoft.com/office/drawing/2010/main"/>
              </a:ext>
            </a:extLst>
          </a:blip>
          <a:srcRect l="14259" t="12627" r="32549" b="48631"/>
          <a:stretch>
            <a:fillRect/>
          </a:stretch>
        </p:blipFill>
        <p:spPr>
          <a:xfrm>
            <a:off x="-119063" y="990600"/>
            <a:ext cx="9364663" cy="5270500"/>
          </a:xfrm>
        </p:spPr>
      </p:pic>
      <p:sp>
        <p:nvSpPr>
          <p:cNvPr id="33796" name="TextBox 4"/>
          <p:cNvSpPr txBox="1">
            <a:spLocks noChangeArrowheads="1"/>
          </p:cNvSpPr>
          <p:nvPr/>
        </p:nvSpPr>
        <p:spPr bwMode="auto">
          <a:xfrm>
            <a:off x="2849563" y="6400800"/>
            <a:ext cx="3444875" cy="369888"/>
          </a:xfrm>
          <a:prstGeom prst="rect">
            <a:avLst/>
          </a:prstGeom>
          <a:noFill/>
          <a:ln w="9525">
            <a:noFill/>
            <a:miter lim="800000"/>
            <a:headEnd/>
            <a:tailEnd/>
          </a:ln>
        </p:spPr>
        <p:txBody>
          <a:bodyPr wrap="none">
            <a:prstTxWarp prst="textNoShape">
              <a:avLst/>
            </a:prstTxWarp>
            <a:spAutoFit/>
          </a:bodyPr>
          <a:lstStyle/>
          <a:p>
            <a:r>
              <a:rPr lang="en-US">
                <a:hlinkClick r:id="rId4"/>
              </a:rPr>
              <a:t>www.montereybayaquarium.org</a:t>
            </a:r>
            <a:endParaRPr lang="en-US"/>
          </a:p>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hatsHot2016_Top20Food_1200x1200.jpg"/>
          <p:cNvPicPr>
            <a:picLocks noGrp="1" noChangeAspect="1"/>
          </p:cNvPicPr>
          <p:nvPr>
            <p:ph idx="1"/>
          </p:nvPr>
        </p:nvPicPr>
        <p:blipFill rotWithShape="1">
          <a:blip r:embed="rId2">
            <a:extLst>
              <a:ext uri="{28A0092B-C50C-407E-A947-70E740481C1C}">
                <a14:useLocalDpi xmlns:a14="http://schemas.microsoft.com/office/drawing/2010/main"/>
              </a:ext>
            </a:extLst>
          </a:blip>
          <a:srcRect/>
          <a:stretch/>
        </p:blipFill>
        <p:spPr>
          <a:xfrm>
            <a:off x="10746" y="457200"/>
            <a:ext cx="9133254" cy="5906730"/>
          </a:xfrm>
        </p:spPr>
      </p:pic>
    </p:spTree>
    <p:extLst>
      <p:ext uri="{BB962C8B-B14F-4D97-AF65-F5344CB8AC3E}">
        <p14:creationId xmlns:p14="http://schemas.microsoft.com/office/powerpoint/2010/main" val="751775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Burlington Airport Cafe</a:t>
            </a:r>
            <a:endParaRPr lang="en-US" dirty="0"/>
          </a:p>
        </p:txBody>
      </p:sp>
      <p:pic>
        <p:nvPicPr>
          <p:cNvPr id="4" name="Content Placeholder 3" descr="IMG_0448.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l="-1331" t="-422"/>
          <a:stretch/>
        </p:blipFill>
        <p:spPr>
          <a:xfrm>
            <a:off x="-152401" y="1981200"/>
            <a:ext cx="9311977" cy="3606042"/>
          </a:xfrm>
        </p:spPr>
      </p:pic>
    </p:spTree>
    <p:extLst>
      <p:ext uri="{BB962C8B-B14F-4D97-AF65-F5344CB8AC3E}">
        <p14:creationId xmlns:p14="http://schemas.microsoft.com/office/powerpoint/2010/main" val="20387297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20150215_124511.jpg"/>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r="-119"/>
          <a:stretch/>
        </p:blipFill>
        <p:spPr>
          <a:xfrm>
            <a:off x="0" y="0"/>
            <a:ext cx="9166132" cy="6888280"/>
          </a:xfrm>
        </p:spPr>
      </p:pic>
    </p:spTree>
    <p:extLst>
      <p:ext uri="{BB962C8B-B14F-4D97-AF65-F5344CB8AC3E}">
        <p14:creationId xmlns:p14="http://schemas.microsoft.com/office/powerpoint/2010/main" val="533626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990600"/>
            <a:ext cx="9143999" cy="5129213"/>
          </a:xfrm>
        </p:spPr>
      </p:pic>
      <p:sp>
        <p:nvSpPr>
          <p:cNvPr id="5" name="TextBox 4"/>
          <p:cNvSpPr txBox="1"/>
          <p:nvPr/>
        </p:nvSpPr>
        <p:spPr>
          <a:xfrm>
            <a:off x="2286000" y="6248400"/>
            <a:ext cx="5044138" cy="369332"/>
          </a:xfrm>
          <a:prstGeom prst="rect">
            <a:avLst/>
          </a:prstGeom>
          <a:noFill/>
        </p:spPr>
        <p:txBody>
          <a:bodyPr wrap="none" rtlCol="0">
            <a:spAutoFit/>
          </a:bodyPr>
          <a:lstStyle/>
          <a:p>
            <a:r>
              <a:rPr lang="en-US" dirty="0">
                <a:hlinkClick r:id="rId3"/>
              </a:rPr>
              <a:t>https://</a:t>
            </a:r>
            <a:r>
              <a:rPr lang="en-US" dirty="0" err="1">
                <a:hlinkClick r:id="rId3"/>
              </a:rPr>
              <a:t>www.youtube.com</a:t>
            </a:r>
            <a:r>
              <a:rPr lang="en-US" dirty="0">
                <a:hlinkClick r:id="rId3"/>
              </a:rPr>
              <a:t>/</a:t>
            </a:r>
            <a:r>
              <a:rPr lang="en-US" dirty="0" err="1">
                <a:hlinkClick r:id="rId3"/>
              </a:rPr>
              <a:t>watch?v</a:t>
            </a:r>
            <a:r>
              <a:rPr lang="en-US" dirty="0">
                <a:hlinkClick r:id="rId3"/>
              </a:rPr>
              <a:t>=q8PVzaPwg6M</a:t>
            </a:r>
            <a:endParaRPr lang="en-US" dirty="0"/>
          </a:p>
        </p:txBody>
      </p:sp>
    </p:spTree>
    <p:extLst>
      <p:ext uri="{BB962C8B-B14F-4D97-AF65-F5344CB8AC3E}">
        <p14:creationId xmlns:p14="http://schemas.microsoft.com/office/powerpoint/2010/main" val="117607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1723" y="192223"/>
            <a:ext cx="9144000" cy="6513377"/>
          </a:xfrm>
        </p:spPr>
      </p:pic>
    </p:spTree>
    <p:extLst>
      <p:ext uri="{BB962C8B-B14F-4D97-AF65-F5344CB8AC3E}">
        <p14:creationId xmlns:p14="http://schemas.microsoft.com/office/powerpoint/2010/main" val="1974580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7040" y="0"/>
            <a:ext cx="9136960" cy="6817214"/>
          </a:xfrm>
        </p:spPr>
      </p:pic>
    </p:spTree>
    <p:extLst>
      <p:ext uri="{BB962C8B-B14F-4D97-AF65-F5344CB8AC3E}">
        <p14:creationId xmlns:p14="http://schemas.microsoft.com/office/powerpoint/2010/main" val="1439760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Tortas-Frontera</a:t>
            </a:r>
            <a:endParaRPr lang="en-US" dirty="0"/>
          </a:p>
        </p:txBody>
      </p:sp>
      <p:pic>
        <p:nvPicPr>
          <p:cNvPr id="4" name="Content Placeholder 3" descr="torta_pibil.jpg">
            <a:hlinkClick r:id="rId3"/>
          </p:cNvPr>
          <p:cNvPicPr>
            <a:picLocks noGrp="1" noChangeAspect="1"/>
          </p:cNvPicPr>
          <p:nvPr>
            <p:ph idx="1"/>
          </p:nvPr>
        </p:nvPicPr>
        <p:blipFill>
          <a:blip r:embed="rId4">
            <a:extLst>
              <a:ext uri="{28A0092B-C50C-407E-A947-70E740481C1C}">
                <a14:useLocalDpi xmlns:a14="http://schemas.microsoft.com/office/drawing/2010/main"/>
              </a:ext>
            </a:extLst>
          </a:blip>
          <a:srcRect/>
          <a:stretch>
            <a:fillRect/>
          </a:stretch>
        </p:blipFill>
        <p:spPr/>
      </p:pic>
      <p:sp>
        <p:nvSpPr>
          <p:cNvPr id="3" name="TextBox 2"/>
          <p:cNvSpPr txBox="1"/>
          <p:nvPr/>
        </p:nvSpPr>
        <p:spPr>
          <a:xfrm>
            <a:off x="3655805" y="6310684"/>
            <a:ext cx="1832390" cy="369332"/>
          </a:xfrm>
          <a:prstGeom prst="rect">
            <a:avLst/>
          </a:prstGeom>
          <a:noFill/>
        </p:spPr>
        <p:txBody>
          <a:bodyPr wrap="none" rtlCol="0">
            <a:spAutoFit/>
          </a:bodyPr>
          <a:lstStyle/>
          <a:p>
            <a:r>
              <a:rPr lang="en-US" dirty="0" smtClean="0">
                <a:hlinkClick r:id="rId3"/>
              </a:rPr>
              <a:t>LOCAL SUPPLIERS</a:t>
            </a:r>
            <a:endParaRPr lang="en-US" dirty="0"/>
          </a:p>
        </p:txBody>
      </p:sp>
    </p:spTree>
  </p:cSld>
  <p:clrMapOvr>
    <a:masterClrMapping/>
  </p:clrMapOvr>
</p:sld>
</file>

<file path=ppt/theme/theme1.xml><?xml version="1.0" encoding="utf-8"?>
<a:theme xmlns:a="http://schemas.openxmlformats.org/drawingml/2006/main" name="Office Theme">
  <a:themeElements>
    <a:clrScheme name="Custom 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D0D9"/>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214</TotalTime>
  <Words>516</Words>
  <Application>Microsoft Macintosh PowerPoint</Application>
  <PresentationFormat>On-screen Show (4:3)</PresentationFormat>
  <Paragraphs>61</Paragraphs>
  <Slides>23</Slides>
  <Notes>8</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23</vt:i4>
      </vt:variant>
    </vt:vector>
  </HeadingPairs>
  <TitlesOfParts>
    <vt:vector size="35" baseType="lpstr">
      <vt:lpstr>Arial</vt:lpstr>
      <vt:lpstr>Arial Black</vt:lpstr>
      <vt:lpstr>ATOur Bodoni</vt:lpstr>
      <vt:lpstr>Balthazar</vt:lpstr>
      <vt:lpstr>Calibri</vt:lpstr>
      <vt:lpstr>Garamond</vt:lpstr>
      <vt:lpstr>Lucida Handwriting</vt:lpstr>
      <vt:lpstr>ＭＳ Ｐゴシック</vt:lpstr>
      <vt:lpstr>Rockwell Extra Bold</vt:lpstr>
      <vt:lpstr>Stencil Std</vt:lpstr>
      <vt:lpstr>Wingdings</vt:lpstr>
      <vt:lpstr>Office Theme</vt:lpstr>
      <vt:lpstr>PowerPoint Presentation</vt:lpstr>
      <vt:lpstr>PowerPoint Presentation</vt:lpstr>
      <vt:lpstr>PowerPoint Presentation</vt:lpstr>
      <vt:lpstr>Burlington Airport Cafe</vt:lpstr>
      <vt:lpstr>PowerPoint Presentation</vt:lpstr>
      <vt:lpstr>PowerPoint Presentation</vt:lpstr>
      <vt:lpstr>PowerPoint Presentation</vt:lpstr>
      <vt:lpstr>PowerPoint Presentation</vt:lpstr>
      <vt:lpstr>Tortas-Frontera</vt:lpstr>
      <vt:lpstr>PowerPoint Presentation</vt:lpstr>
      <vt:lpstr>PowerPoint Presentation</vt:lpstr>
      <vt:lpstr>PowerPoint Presentation</vt:lpstr>
      <vt:lpstr>What is Sustainability?</vt:lpstr>
      <vt:lpstr>PowerPoint Presentation</vt:lpstr>
      <vt:lpstr>Teaching an Old Goat New Tricks</vt:lpstr>
      <vt:lpstr>Heritage Breeds</vt:lpstr>
      <vt:lpstr>Heritage Breeds</vt:lpstr>
      <vt:lpstr>What is Organic?</vt:lpstr>
      <vt:lpstr>Organic farms and processors:</vt:lpstr>
      <vt:lpstr>Ethical</vt:lpstr>
      <vt:lpstr>USDA Definition of “Natural” Meat</vt:lpstr>
      <vt:lpstr>PowerPoint Presentation</vt:lpstr>
      <vt:lpstr>Sustainability</vt:lpstr>
    </vt:vector>
  </TitlesOfParts>
  <Company>me</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dc:creator>
  <cp:lastModifiedBy>Michael Krondl</cp:lastModifiedBy>
  <cp:revision>23</cp:revision>
  <dcterms:created xsi:type="dcterms:W3CDTF">2014-12-08T00:38:07Z</dcterms:created>
  <dcterms:modified xsi:type="dcterms:W3CDTF">2017-05-16T13:05:04Z</dcterms:modified>
</cp:coreProperties>
</file>