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8" r:id="rId3"/>
    <p:sldId id="260" r:id="rId4"/>
    <p:sldId id="262" r:id="rId5"/>
    <p:sldId id="259"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1128" autoAdjust="0"/>
  </p:normalViewPr>
  <p:slideViewPr>
    <p:cSldViewPr snapToGrid="0">
      <p:cViewPr varScale="1">
        <p:scale>
          <a:sx n="99" d="100"/>
          <a:sy n="99" d="100"/>
        </p:scale>
        <p:origin x="27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CEC628-B551-48E2-8707-0FDCF267ECEC}" type="datetimeFigureOut">
              <a:rPr lang="en-US" smtClean="0"/>
              <a:t>3/4/2016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7ED462-48EC-4B10-A325-E1B644F20A97}" type="slidenum">
              <a:rPr lang="en-US" smtClean="0"/>
              <a:t>‹#›</a:t>
            </a:fld>
            <a:endParaRPr lang="en-US"/>
          </a:p>
        </p:txBody>
      </p:sp>
    </p:spTree>
    <p:extLst>
      <p:ext uri="{BB962C8B-B14F-4D97-AF65-F5344CB8AC3E}">
        <p14:creationId xmlns:p14="http://schemas.microsoft.com/office/powerpoint/2010/main" val="3255348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Finding student</a:t>
            </a:r>
            <a:r>
              <a:rPr lang="en-US" baseline="0" dirty="0" smtClean="0"/>
              <a:t> leaders in the classroom and in your department is a process where one observes and evaluates the student assets in their surroundings</a:t>
            </a:r>
            <a:endParaRPr lang="en-US" dirty="0"/>
          </a:p>
        </p:txBody>
      </p:sp>
      <p:sp>
        <p:nvSpPr>
          <p:cNvPr id="4" name="Slide Number Placeholder 3"/>
          <p:cNvSpPr>
            <a:spLocks noGrp="1"/>
          </p:cNvSpPr>
          <p:nvPr>
            <p:ph type="sldNum" sz="quarter" idx="10"/>
          </p:nvPr>
        </p:nvSpPr>
        <p:spPr/>
        <p:txBody>
          <a:bodyPr/>
          <a:lstStyle/>
          <a:p>
            <a:fld id="{A97ED462-48EC-4B10-A325-E1B644F20A97}" type="slidenum">
              <a:rPr lang="en-US" smtClean="0"/>
              <a:t>1</a:t>
            </a:fld>
            <a:endParaRPr lang="en-US"/>
          </a:p>
        </p:txBody>
      </p:sp>
    </p:spTree>
    <p:extLst>
      <p:ext uri="{BB962C8B-B14F-4D97-AF65-F5344CB8AC3E}">
        <p14:creationId xmlns:p14="http://schemas.microsoft.com/office/powerpoint/2010/main" val="2721440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Takes initiative-</a:t>
            </a:r>
            <a:r>
              <a:rPr lang="en-US" baseline="0" dirty="0" smtClean="0"/>
              <a:t>Is willing to take on challenges</a:t>
            </a:r>
            <a:endParaRPr lang="en-US" dirty="0" smtClean="0"/>
          </a:p>
          <a:p>
            <a:r>
              <a:rPr lang="en-US" dirty="0" smtClean="0"/>
              <a:t>2. First to volunteer- The</a:t>
            </a:r>
            <a:r>
              <a:rPr lang="en-US" baseline="0" dirty="0" smtClean="0"/>
              <a:t> student may stand out as one who volunteers and initiates </a:t>
            </a:r>
            <a:endParaRPr lang="en-US" dirty="0" smtClean="0"/>
          </a:p>
          <a:p>
            <a:r>
              <a:rPr lang="en-US" dirty="0" smtClean="0"/>
              <a:t>3. Self aware (Self-efficacy)- student is self</a:t>
            </a:r>
            <a:r>
              <a:rPr lang="en-US" baseline="0" dirty="0" smtClean="0"/>
              <a:t> aware and able to understand their role a s student</a:t>
            </a:r>
            <a:endParaRPr lang="en-US" dirty="0" smtClean="0"/>
          </a:p>
          <a:p>
            <a:r>
              <a:rPr lang="en-US" dirty="0" smtClean="0"/>
              <a:t>4. Intrinsic motivation- They have</a:t>
            </a:r>
            <a:r>
              <a:rPr lang="en-US" baseline="0" dirty="0" smtClean="0"/>
              <a:t> a deep seated desire to participate in assignments, activities and projects</a:t>
            </a:r>
            <a:endParaRPr lang="en-US" dirty="0" smtClean="0"/>
          </a:p>
          <a:p>
            <a:r>
              <a:rPr lang="en-US" dirty="0" smtClean="0"/>
              <a:t>5. Teaches others- They will step up their participation level in the classroom</a:t>
            </a:r>
            <a:r>
              <a:rPr lang="en-US" baseline="0" dirty="0" smtClean="0"/>
              <a:t> by guiding other class members</a:t>
            </a:r>
            <a:endParaRPr lang="en-US" dirty="0" smtClean="0"/>
          </a:p>
          <a:p>
            <a:r>
              <a:rPr lang="en-US" dirty="0" smtClean="0"/>
              <a:t>6. Takes initiative with action in the classroom-</a:t>
            </a:r>
            <a:r>
              <a:rPr lang="en-US" baseline="0" dirty="0" smtClean="0"/>
              <a:t> From </a:t>
            </a:r>
            <a:r>
              <a:rPr lang="en-US" dirty="0" smtClean="0"/>
              <a:t> Raising  their hand</a:t>
            </a:r>
            <a:r>
              <a:rPr lang="en-US" baseline="0" dirty="0" smtClean="0"/>
              <a:t> to  making positive eye contact with the faculty and other students</a:t>
            </a:r>
            <a:endParaRPr lang="en-US" dirty="0" smtClean="0"/>
          </a:p>
          <a:p>
            <a:r>
              <a:rPr lang="en-US" dirty="0" smtClean="0"/>
              <a:t>7. Awareness of self, team and community.- Student</a:t>
            </a:r>
            <a:r>
              <a:rPr lang="en-US" baseline="0" dirty="0" smtClean="0"/>
              <a:t> recognize that what they are learning today will better them and their teammates tomorrow. They see the relationship between learning and action out side the classroom</a:t>
            </a:r>
            <a:endParaRPr lang="en-US" dirty="0" smtClean="0"/>
          </a:p>
          <a:p>
            <a:endParaRPr lang="en-US" dirty="0"/>
          </a:p>
        </p:txBody>
      </p:sp>
      <p:sp>
        <p:nvSpPr>
          <p:cNvPr id="4" name="Slide Number Placeholder 3"/>
          <p:cNvSpPr>
            <a:spLocks noGrp="1"/>
          </p:cNvSpPr>
          <p:nvPr>
            <p:ph type="sldNum" sz="quarter" idx="10"/>
          </p:nvPr>
        </p:nvSpPr>
        <p:spPr/>
        <p:txBody>
          <a:bodyPr/>
          <a:lstStyle/>
          <a:p>
            <a:fld id="{A97ED462-48EC-4B10-A325-E1B644F20A97}" type="slidenum">
              <a:rPr lang="en-US" smtClean="0"/>
              <a:t>2</a:t>
            </a:fld>
            <a:endParaRPr lang="en-US"/>
          </a:p>
        </p:txBody>
      </p:sp>
    </p:spTree>
    <p:extLst>
      <p:ext uri="{BB962C8B-B14F-4D97-AF65-F5344CB8AC3E}">
        <p14:creationId xmlns:p14="http://schemas.microsoft.com/office/powerpoint/2010/main" val="1550220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Self confidence: in the present</a:t>
            </a:r>
          </a:p>
          <a:p>
            <a:r>
              <a:rPr lang="en-US" dirty="0" smtClean="0"/>
              <a:t>Assertiveness: Makes presence known</a:t>
            </a:r>
          </a:p>
          <a:p>
            <a:r>
              <a:rPr lang="en-US" dirty="0" smtClean="0"/>
              <a:t>Active listening: ability</a:t>
            </a:r>
            <a:r>
              <a:rPr lang="en-US" baseline="0" dirty="0" smtClean="0"/>
              <a:t> to hear all voices</a:t>
            </a:r>
            <a:endParaRPr lang="en-US" dirty="0" smtClean="0"/>
          </a:p>
          <a:p>
            <a:r>
              <a:rPr lang="en-US" dirty="0" smtClean="0"/>
              <a:t>Enthusiasm: excited</a:t>
            </a:r>
          </a:p>
          <a:p>
            <a:r>
              <a:rPr lang="en-US" dirty="0" smtClean="0"/>
              <a:t>Trust: completes tasks</a:t>
            </a:r>
          </a:p>
          <a:p>
            <a:r>
              <a:rPr lang="en-US" dirty="0" smtClean="0"/>
              <a:t>Ability to reflect: student</a:t>
            </a:r>
            <a:r>
              <a:rPr lang="en-US" baseline="0" dirty="0" smtClean="0"/>
              <a:t> hear a critique and turn it into positive action</a:t>
            </a:r>
            <a:endParaRPr lang="en-US" dirty="0" smtClean="0"/>
          </a:p>
          <a:p>
            <a:endParaRPr lang="en-US" dirty="0" smtClean="0"/>
          </a:p>
          <a:p>
            <a:r>
              <a:rPr lang="en-US" dirty="0" smtClean="0"/>
              <a:t>Outcomes</a:t>
            </a:r>
            <a:r>
              <a:rPr lang="en-US" baseline="0" dirty="0" smtClean="0"/>
              <a:t> need to be achievable, measurable, repeatable</a:t>
            </a:r>
            <a:endParaRPr lang="en-US" dirty="0"/>
          </a:p>
        </p:txBody>
      </p:sp>
      <p:sp>
        <p:nvSpPr>
          <p:cNvPr id="4" name="Slide Number Placeholder 3"/>
          <p:cNvSpPr>
            <a:spLocks noGrp="1"/>
          </p:cNvSpPr>
          <p:nvPr>
            <p:ph type="sldNum" sz="quarter" idx="10"/>
          </p:nvPr>
        </p:nvSpPr>
        <p:spPr/>
        <p:txBody>
          <a:bodyPr/>
          <a:lstStyle/>
          <a:p>
            <a:fld id="{A97ED462-48EC-4B10-A325-E1B644F20A97}" type="slidenum">
              <a:rPr lang="en-US" smtClean="0"/>
              <a:t>3</a:t>
            </a:fld>
            <a:endParaRPr lang="en-US"/>
          </a:p>
        </p:txBody>
      </p:sp>
    </p:spTree>
    <p:extLst>
      <p:ext uri="{BB962C8B-B14F-4D97-AF65-F5344CB8AC3E}">
        <p14:creationId xmlns:p14="http://schemas.microsoft.com/office/powerpoint/2010/main" val="596717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Present</a:t>
            </a:r>
            <a:r>
              <a:rPr lang="en-US" baseline="0" dirty="0" smtClean="0"/>
              <a:t> leadership opportunities at </a:t>
            </a:r>
            <a:r>
              <a:rPr lang="en-US" baseline="0" dirty="0" err="1" smtClean="0"/>
              <a:t>Citytech</a:t>
            </a:r>
            <a:endParaRPr lang="en-US" baseline="0" dirty="0" smtClean="0"/>
          </a:p>
          <a:p>
            <a:pPr marL="0" indent="0">
              <a:buNone/>
            </a:pPr>
            <a:r>
              <a:rPr lang="en-US" baseline="0" dirty="0" smtClean="0"/>
              <a:t>  </a:t>
            </a:r>
          </a:p>
          <a:p>
            <a:pPr marL="0" indent="0">
              <a:buNone/>
            </a:pPr>
            <a:r>
              <a:rPr lang="en-US" baseline="0" dirty="0" smtClean="0"/>
              <a:t>1.Create a list to include:</a:t>
            </a:r>
          </a:p>
          <a:p>
            <a:pPr marL="0" indent="0">
              <a:buNone/>
            </a:pPr>
            <a:r>
              <a:rPr lang="en-US" baseline="0" dirty="0" smtClean="0"/>
              <a:t>Roles are their in your student clubs in your department</a:t>
            </a:r>
          </a:p>
          <a:p>
            <a:pPr marL="0" indent="0">
              <a:buNone/>
            </a:pPr>
            <a:r>
              <a:rPr lang="en-US" baseline="0" dirty="0" smtClean="0"/>
              <a:t>Roles in research can your students participate in your department</a:t>
            </a:r>
          </a:p>
          <a:p>
            <a:pPr marL="0" indent="0">
              <a:buNone/>
            </a:pPr>
            <a:endParaRPr lang="en-US" baseline="0" dirty="0" smtClean="0"/>
          </a:p>
          <a:p>
            <a:pPr marL="0" indent="0">
              <a:buNone/>
            </a:pPr>
            <a:r>
              <a:rPr lang="en-US" baseline="0" dirty="0" smtClean="0"/>
              <a:t>2. Clubs outside your department </a:t>
            </a:r>
            <a:r>
              <a:rPr lang="en-US" sz="1200" b="0" i="0" kern="1200" dirty="0" smtClean="0">
                <a:solidFill>
                  <a:schemeClr val="tx1"/>
                </a:solidFill>
                <a:effectLst/>
                <a:latin typeface="+mn-lt"/>
                <a:ea typeface="+mn-ea"/>
                <a:cs typeface="+mn-cs"/>
              </a:rPr>
              <a:t>Club hours are on Thursday, 12:45-2:15pm.</a:t>
            </a:r>
            <a:endParaRPr lang="en-US" baseline="0" dirty="0" smtClean="0"/>
          </a:p>
          <a:p>
            <a:pPr marL="0" indent="0">
              <a:buNone/>
            </a:pPr>
            <a:endParaRPr lang="en-US" baseline="0" dirty="0" smtClean="0"/>
          </a:p>
          <a:p>
            <a:pPr marL="0" indent="0">
              <a:buNone/>
            </a:pPr>
            <a:endParaRPr lang="en-US" baseline="0" dirty="0" smtClean="0"/>
          </a:p>
          <a:p>
            <a:pPr marL="0" indent="0">
              <a:buNone/>
            </a:pPr>
            <a:r>
              <a:rPr lang="en-US" baseline="0" dirty="0" smtClean="0"/>
              <a:t>3. Student Government SGA:</a:t>
            </a:r>
          </a:p>
          <a:p>
            <a:r>
              <a:rPr lang="en-US" sz="1200" b="0" i="0" kern="1200" dirty="0" smtClean="0">
                <a:solidFill>
                  <a:schemeClr val="tx1"/>
                </a:solidFill>
                <a:effectLst/>
                <a:latin typeface="+mn-lt"/>
                <a:ea typeface="+mn-ea"/>
                <a:cs typeface="+mn-cs"/>
              </a:rPr>
              <a:t>he Student Government Association is the representative body for students on all college policy issues. It is comprised of 12 senators and 7 executive officers. The main function of Student Government is to uphold our rights as students. The SGA also coordinates many activities for the student body, such as community panel discussions, voter registration drives, cultural programs, club fairs, dances, and many other activities. You may want to join one of the more than 50-chartered clubs that The SGA has to offer.</a:t>
            </a:r>
          </a:p>
          <a:p>
            <a:r>
              <a:rPr lang="en-US" sz="1200" b="0" i="0" kern="1200" dirty="0" smtClean="0">
                <a:solidFill>
                  <a:schemeClr val="tx1"/>
                </a:solidFill>
                <a:effectLst/>
                <a:latin typeface="+mn-lt"/>
                <a:ea typeface="+mn-ea"/>
                <a:cs typeface="+mn-cs"/>
              </a:rPr>
              <a:t>Students are encouraged to participate in extra-curricular activities that help promote leadership development. Consider running for a position in the Student Government Association. Elections are held annually to elect the students who will represent the student population to the college community, administration, faculty, and student organizations.</a:t>
            </a:r>
          </a:p>
          <a:p>
            <a:r>
              <a:rPr lang="en-US" sz="1200" b="1" i="0" kern="1200" dirty="0" smtClean="0">
                <a:solidFill>
                  <a:schemeClr val="tx1"/>
                </a:solidFill>
                <a:effectLst/>
                <a:latin typeface="+mn-lt"/>
                <a:ea typeface="+mn-ea"/>
                <a:cs typeface="+mn-cs"/>
              </a:rPr>
              <a:t>What is SGA responsible for?</a:t>
            </a:r>
          </a:p>
          <a:p>
            <a:r>
              <a:rPr lang="en-US" sz="1200" b="0" i="0" kern="1200" dirty="0" smtClean="0">
                <a:solidFill>
                  <a:schemeClr val="tx1"/>
                </a:solidFill>
                <a:effectLst/>
                <a:latin typeface="+mn-lt"/>
                <a:ea typeface="+mn-ea"/>
                <a:cs typeface="+mn-cs"/>
              </a:rPr>
              <a:t>Student Government Association is primarily responsible for recommending student activity fee allocations, shaping policies affecting student life, coordinating extracurricular events and chartering new clubs and organizations. Student representation in college and student committees provides an opportunity for students’ views to be expressed and heard, and to have direct impact on virtually every aspect of college life.</a:t>
            </a:r>
          </a:p>
          <a:p>
            <a:pPr marL="0" indent="0">
              <a:buNone/>
            </a:pPr>
            <a:endParaRPr lang="en-US" baseline="0" dirty="0" smtClean="0"/>
          </a:p>
          <a:p>
            <a:pPr marL="228600" indent="-228600">
              <a:buAutoNum type="arabicPeriod"/>
            </a:pPr>
            <a:endParaRPr lang="en-US"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A97ED462-48EC-4B10-A325-E1B644F20A97}" type="slidenum">
              <a:rPr lang="en-US" smtClean="0"/>
              <a:t>4</a:t>
            </a:fld>
            <a:endParaRPr lang="en-US"/>
          </a:p>
        </p:txBody>
      </p:sp>
    </p:spTree>
    <p:extLst>
      <p:ext uri="{BB962C8B-B14F-4D97-AF65-F5344CB8AC3E}">
        <p14:creationId xmlns:p14="http://schemas.microsoft.com/office/powerpoint/2010/main" val="3132324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Good follow through with school</a:t>
            </a:r>
            <a:r>
              <a:rPr lang="en-US" baseline="0" dirty="0" smtClean="0"/>
              <a:t> activities.</a:t>
            </a:r>
            <a:endParaRPr lang="en-US" dirty="0" smtClean="0"/>
          </a:p>
          <a:p>
            <a:r>
              <a:rPr lang="en-US" dirty="0" smtClean="0"/>
              <a:t>2. Participates with good attitude: Enjoys motivating</a:t>
            </a:r>
            <a:r>
              <a:rPr lang="en-US" baseline="0" dirty="0" smtClean="0"/>
              <a:t> and participating outside the classrooms</a:t>
            </a:r>
            <a:endParaRPr lang="en-US" dirty="0" smtClean="0"/>
          </a:p>
          <a:p>
            <a:r>
              <a:rPr lang="en-US" dirty="0" smtClean="0"/>
              <a:t>3.</a:t>
            </a:r>
            <a:r>
              <a:rPr lang="en-US" baseline="0" dirty="0" smtClean="0"/>
              <a:t> </a:t>
            </a:r>
            <a:r>
              <a:rPr lang="en-US" dirty="0" smtClean="0"/>
              <a:t>Able to manage personnel time manages life, school and work in a comfortable manner.</a:t>
            </a:r>
          </a:p>
          <a:p>
            <a:r>
              <a:rPr lang="en-US" dirty="0" smtClean="0"/>
              <a:t>4. Initiates' student outcomes: Is a student mentor.</a:t>
            </a:r>
          </a:p>
          <a:p>
            <a:endParaRPr lang="en-US" dirty="0"/>
          </a:p>
        </p:txBody>
      </p:sp>
      <p:sp>
        <p:nvSpPr>
          <p:cNvPr id="4" name="Slide Number Placeholder 3"/>
          <p:cNvSpPr>
            <a:spLocks noGrp="1"/>
          </p:cNvSpPr>
          <p:nvPr>
            <p:ph type="sldNum" sz="quarter" idx="10"/>
          </p:nvPr>
        </p:nvSpPr>
        <p:spPr/>
        <p:txBody>
          <a:bodyPr/>
          <a:lstStyle/>
          <a:p>
            <a:fld id="{A97ED462-48EC-4B10-A325-E1B644F20A97}" type="slidenum">
              <a:rPr lang="en-US" smtClean="0"/>
              <a:t>5</a:t>
            </a:fld>
            <a:endParaRPr lang="en-US"/>
          </a:p>
        </p:txBody>
      </p:sp>
    </p:spTree>
    <p:extLst>
      <p:ext uri="{BB962C8B-B14F-4D97-AF65-F5344CB8AC3E}">
        <p14:creationId xmlns:p14="http://schemas.microsoft.com/office/powerpoint/2010/main" val="1998458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A57F9D-4568-420F-9059-99EAFED72209}" type="datetimeFigureOut">
              <a:rPr lang="en-US" smtClean="0"/>
              <a:t>3/4/2016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4EF7C-80FB-4727-8813-A41F1EA497DE}" type="slidenum">
              <a:rPr lang="en-US" smtClean="0"/>
              <a:t>‹#›</a:t>
            </a:fld>
            <a:endParaRPr lang="en-US"/>
          </a:p>
        </p:txBody>
      </p:sp>
    </p:spTree>
    <p:extLst>
      <p:ext uri="{BB962C8B-B14F-4D97-AF65-F5344CB8AC3E}">
        <p14:creationId xmlns:p14="http://schemas.microsoft.com/office/powerpoint/2010/main" val="3973715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A57F9D-4568-420F-9059-99EAFED72209}" type="datetimeFigureOut">
              <a:rPr lang="en-US" smtClean="0"/>
              <a:t>3/4/2016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4EF7C-80FB-4727-8813-A41F1EA497DE}" type="slidenum">
              <a:rPr lang="en-US" smtClean="0"/>
              <a:t>‹#›</a:t>
            </a:fld>
            <a:endParaRPr lang="en-US"/>
          </a:p>
        </p:txBody>
      </p:sp>
    </p:spTree>
    <p:extLst>
      <p:ext uri="{BB962C8B-B14F-4D97-AF65-F5344CB8AC3E}">
        <p14:creationId xmlns:p14="http://schemas.microsoft.com/office/powerpoint/2010/main" val="3714104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A57F9D-4568-420F-9059-99EAFED72209}" type="datetimeFigureOut">
              <a:rPr lang="en-US" smtClean="0"/>
              <a:t>3/4/2016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4EF7C-80FB-4727-8813-A41F1EA497DE}" type="slidenum">
              <a:rPr lang="en-US" smtClean="0"/>
              <a:t>‹#›</a:t>
            </a:fld>
            <a:endParaRPr lang="en-US"/>
          </a:p>
        </p:txBody>
      </p:sp>
    </p:spTree>
    <p:extLst>
      <p:ext uri="{BB962C8B-B14F-4D97-AF65-F5344CB8AC3E}">
        <p14:creationId xmlns:p14="http://schemas.microsoft.com/office/powerpoint/2010/main" val="425806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A57F9D-4568-420F-9059-99EAFED72209}" type="datetimeFigureOut">
              <a:rPr lang="en-US" smtClean="0"/>
              <a:t>3/4/2016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4EF7C-80FB-4727-8813-A41F1EA497DE}" type="slidenum">
              <a:rPr lang="en-US" smtClean="0"/>
              <a:t>‹#›</a:t>
            </a:fld>
            <a:endParaRPr lang="en-US"/>
          </a:p>
        </p:txBody>
      </p:sp>
    </p:spTree>
    <p:extLst>
      <p:ext uri="{BB962C8B-B14F-4D97-AF65-F5344CB8AC3E}">
        <p14:creationId xmlns:p14="http://schemas.microsoft.com/office/powerpoint/2010/main" val="4216912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A57F9D-4568-420F-9059-99EAFED72209}" type="datetimeFigureOut">
              <a:rPr lang="en-US" smtClean="0"/>
              <a:t>3/4/2016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4EF7C-80FB-4727-8813-A41F1EA497DE}" type="slidenum">
              <a:rPr lang="en-US" smtClean="0"/>
              <a:t>‹#›</a:t>
            </a:fld>
            <a:endParaRPr lang="en-US"/>
          </a:p>
        </p:txBody>
      </p:sp>
    </p:spTree>
    <p:extLst>
      <p:ext uri="{BB962C8B-B14F-4D97-AF65-F5344CB8AC3E}">
        <p14:creationId xmlns:p14="http://schemas.microsoft.com/office/powerpoint/2010/main" val="953840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A57F9D-4568-420F-9059-99EAFED72209}" type="datetimeFigureOut">
              <a:rPr lang="en-US" smtClean="0"/>
              <a:t>3/4/2016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4EF7C-80FB-4727-8813-A41F1EA497DE}" type="slidenum">
              <a:rPr lang="en-US" smtClean="0"/>
              <a:t>‹#›</a:t>
            </a:fld>
            <a:endParaRPr lang="en-US"/>
          </a:p>
        </p:txBody>
      </p:sp>
    </p:spTree>
    <p:extLst>
      <p:ext uri="{BB962C8B-B14F-4D97-AF65-F5344CB8AC3E}">
        <p14:creationId xmlns:p14="http://schemas.microsoft.com/office/powerpoint/2010/main" val="2262348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A57F9D-4568-420F-9059-99EAFED72209}" type="datetimeFigureOut">
              <a:rPr lang="en-US" smtClean="0"/>
              <a:t>3/4/2016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E4EF7C-80FB-4727-8813-A41F1EA497DE}" type="slidenum">
              <a:rPr lang="en-US" smtClean="0"/>
              <a:t>‹#›</a:t>
            </a:fld>
            <a:endParaRPr lang="en-US"/>
          </a:p>
        </p:txBody>
      </p:sp>
    </p:spTree>
    <p:extLst>
      <p:ext uri="{BB962C8B-B14F-4D97-AF65-F5344CB8AC3E}">
        <p14:creationId xmlns:p14="http://schemas.microsoft.com/office/powerpoint/2010/main" val="2707755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A57F9D-4568-420F-9059-99EAFED72209}" type="datetimeFigureOut">
              <a:rPr lang="en-US" smtClean="0"/>
              <a:t>3/4/2016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E4EF7C-80FB-4727-8813-A41F1EA497DE}" type="slidenum">
              <a:rPr lang="en-US" smtClean="0"/>
              <a:t>‹#›</a:t>
            </a:fld>
            <a:endParaRPr lang="en-US"/>
          </a:p>
        </p:txBody>
      </p:sp>
    </p:spTree>
    <p:extLst>
      <p:ext uri="{BB962C8B-B14F-4D97-AF65-F5344CB8AC3E}">
        <p14:creationId xmlns:p14="http://schemas.microsoft.com/office/powerpoint/2010/main" val="1773056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A57F9D-4568-420F-9059-99EAFED72209}" type="datetimeFigureOut">
              <a:rPr lang="en-US" smtClean="0"/>
              <a:t>3/4/2016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E4EF7C-80FB-4727-8813-A41F1EA497DE}" type="slidenum">
              <a:rPr lang="en-US" smtClean="0"/>
              <a:t>‹#›</a:t>
            </a:fld>
            <a:endParaRPr lang="en-US"/>
          </a:p>
        </p:txBody>
      </p:sp>
    </p:spTree>
    <p:extLst>
      <p:ext uri="{BB962C8B-B14F-4D97-AF65-F5344CB8AC3E}">
        <p14:creationId xmlns:p14="http://schemas.microsoft.com/office/powerpoint/2010/main" val="102788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A57F9D-4568-420F-9059-99EAFED72209}" type="datetimeFigureOut">
              <a:rPr lang="en-US" smtClean="0"/>
              <a:t>3/4/2016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4EF7C-80FB-4727-8813-A41F1EA497DE}" type="slidenum">
              <a:rPr lang="en-US" smtClean="0"/>
              <a:t>‹#›</a:t>
            </a:fld>
            <a:endParaRPr lang="en-US"/>
          </a:p>
        </p:txBody>
      </p:sp>
    </p:spTree>
    <p:extLst>
      <p:ext uri="{BB962C8B-B14F-4D97-AF65-F5344CB8AC3E}">
        <p14:creationId xmlns:p14="http://schemas.microsoft.com/office/powerpoint/2010/main" val="95012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A57F9D-4568-420F-9059-99EAFED72209}" type="datetimeFigureOut">
              <a:rPr lang="en-US" smtClean="0"/>
              <a:t>3/4/2016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4EF7C-80FB-4727-8813-A41F1EA497DE}" type="slidenum">
              <a:rPr lang="en-US" smtClean="0"/>
              <a:t>‹#›</a:t>
            </a:fld>
            <a:endParaRPr lang="en-US"/>
          </a:p>
        </p:txBody>
      </p:sp>
    </p:spTree>
    <p:extLst>
      <p:ext uri="{BB962C8B-B14F-4D97-AF65-F5344CB8AC3E}">
        <p14:creationId xmlns:p14="http://schemas.microsoft.com/office/powerpoint/2010/main" val="951947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A57F9D-4568-420F-9059-99EAFED72209}" type="datetimeFigureOut">
              <a:rPr lang="en-US" smtClean="0"/>
              <a:t>3/4/2016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E4EF7C-80FB-4727-8813-A41F1EA497DE}" type="slidenum">
              <a:rPr lang="en-US" smtClean="0"/>
              <a:t>‹#›</a:t>
            </a:fld>
            <a:endParaRPr lang="en-US"/>
          </a:p>
        </p:txBody>
      </p:sp>
    </p:spTree>
    <p:extLst>
      <p:ext uri="{BB962C8B-B14F-4D97-AF65-F5344CB8AC3E}">
        <p14:creationId xmlns:p14="http://schemas.microsoft.com/office/powerpoint/2010/main" val="20240665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and developing student leaders</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669522" y="2987367"/>
            <a:ext cx="3202266" cy="3202266"/>
          </a:xfrm>
        </p:spPr>
      </p:pic>
    </p:spTree>
    <p:extLst>
      <p:ext uri="{BB962C8B-B14F-4D97-AF65-F5344CB8AC3E}">
        <p14:creationId xmlns:p14="http://schemas.microsoft.com/office/powerpoint/2010/main" val="3445200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5215" y="2935704"/>
            <a:ext cx="6122726" cy="3771599"/>
          </a:xfrm>
          <a:prstGeom prst="rect">
            <a:avLst/>
          </a:prstGeom>
        </p:spPr>
      </p:pic>
      <p:sp>
        <p:nvSpPr>
          <p:cNvPr id="2" name="Title 1"/>
          <p:cNvSpPr>
            <a:spLocks noGrp="1"/>
          </p:cNvSpPr>
          <p:nvPr>
            <p:ph type="title"/>
          </p:nvPr>
        </p:nvSpPr>
        <p:spPr/>
        <p:txBody>
          <a:bodyPr/>
          <a:lstStyle/>
          <a:p>
            <a:r>
              <a:rPr lang="en-US" dirty="0" smtClean="0"/>
              <a:t>Identifying student leadership in the classroom</a:t>
            </a:r>
            <a:endParaRPr lang="en-US" dirty="0"/>
          </a:p>
        </p:txBody>
      </p:sp>
      <p:sp>
        <p:nvSpPr>
          <p:cNvPr id="3" name="Content Placeholder 2"/>
          <p:cNvSpPr>
            <a:spLocks noGrp="1"/>
          </p:cNvSpPr>
          <p:nvPr>
            <p:ph idx="1"/>
          </p:nvPr>
        </p:nvSpPr>
        <p:spPr/>
        <p:txBody>
          <a:bodyPr/>
          <a:lstStyle/>
          <a:p>
            <a:r>
              <a:rPr lang="en-US" dirty="0" smtClean="0"/>
              <a:t>Takes initiative</a:t>
            </a:r>
          </a:p>
          <a:p>
            <a:r>
              <a:rPr lang="en-US" dirty="0" smtClean="0"/>
              <a:t>First to volunteer</a:t>
            </a:r>
          </a:p>
          <a:p>
            <a:r>
              <a:rPr lang="en-US" dirty="0" smtClean="0"/>
              <a:t>Self aware (Self-efficacy)</a:t>
            </a:r>
          </a:p>
          <a:p>
            <a:r>
              <a:rPr lang="en-US" dirty="0" smtClean="0"/>
              <a:t>Intrinsic motivation</a:t>
            </a:r>
          </a:p>
          <a:p>
            <a:r>
              <a:rPr lang="en-US" dirty="0" smtClean="0"/>
              <a:t>Teaches others</a:t>
            </a:r>
          </a:p>
          <a:p>
            <a:r>
              <a:rPr lang="en-US" dirty="0" smtClean="0"/>
              <a:t>Awareness of self, team and community.</a:t>
            </a:r>
            <a:endParaRPr lang="en-US" dirty="0"/>
          </a:p>
        </p:txBody>
      </p:sp>
    </p:spTree>
    <p:extLst>
      <p:ext uri="{BB962C8B-B14F-4D97-AF65-F5344CB8AC3E}">
        <p14:creationId xmlns:p14="http://schemas.microsoft.com/office/powerpoint/2010/main" val="1957074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of relationship in department</a:t>
            </a:r>
            <a:endParaRPr lang="en-US" dirty="0"/>
          </a:p>
        </p:txBody>
      </p:sp>
      <p:sp>
        <p:nvSpPr>
          <p:cNvPr id="3" name="Content Placeholder 2"/>
          <p:cNvSpPr>
            <a:spLocks noGrp="1"/>
          </p:cNvSpPr>
          <p:nvPr>
            <p:ph idx="1"/>
          </p:nvPr>
        </p:nvSpPr>
        <p:spPr/>
        <p:txBody>
          <a:bodyPr/>
          <a:lstStyle/>
          <a:p>
            <a:r>
              <a:rPr lang="en-US" dirty="0" smtClean="0"/>
              <a:t>Self confidence</a:t>
            </a:r>
          </a:p>
          <a:p>
            <a:r>
              <a:rPr lang="en-US" dirty="0" smtClean="0"/>
              <a:t>Assertiveness</a:t>
            </a:r>
          </a:p>
          <a:p>
            <a:r>
              <a:rPr lang="en-US" dirty="0" smtClean="0"/>
              <a:t>Active listening</a:t>
            </a:r>
          </a:p>
          <a:p>
            <a:r>
              <a:rPr lang="en-US" dirty="0" smtClean="0"/>
              <a:t>Enthusiasm</a:t>
            </a:r>
          </a:p>
          <a:p>
            <a:r>
              <a:rPr lang="en-US" dirty="0" smtClean="0"/>
              <a:t>Trust</a:t>
            </a:r>
          </a:p>
          <a:p>
            <a:r>
              <a:rPr lang="en-US" dirty="0"/>
              <a:t>Ability to reflect</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3791" y="3022333"/>
            <a:ext cx="3978953" cy="3835667"/>
          </a:xfrm>
          <a:prstGeom prst="rect">
            <a:avLst/>
          </a:prstGeom>
        </p:spPr>
      </p:pic>
    </p:spTree>
    <p:extLst>
      <p:ext uri="{BB962C8B-B14F-4D97-AF65-F5344CB8AC3E}">
        <p14:creationId xmlns:p14="http://schemas.microsoft.com/office/powerpoint/2010/main" val="1390688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 leadership opportunities at </a:t>
            </a:r>
            <a:r>
              <a:rPr lang="en-US" dirty="0" smtClean="0"/>
              <a:t>CITYTECH</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Academic clubs</a:t>
            </a:r>
          </a:p>
          <a:p>
            <a:r>
              <a:rPr lang="en-US" dirty="0" smtClean="0"/>
              <a:t>Cultural clubs</a:t>
            </a:r>
          </a:p>
          <a:p>
            <a:r>
              <a:rPr lang="en-US" dirty="0" smtClean="0"/>
              <a:t>Social clubs</a:t>
            </a:r>
          </a:p>
          <a:p>
            <a:r>
              <a:rPr lang="en-US" dirty="0" smtClean="0"/>
              <a:t>SGA</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5700" y="1536700"/>
            <a:ext cx="4394200" cy="4394200"/>
          </a:xfrm>
          <a:prstGeom prst="rect">
            <a:avLst/>
          </a:prstGeom>
        </p:spPr>
      </p:pic>
    </p:spTree>
    <p:extLst>
      <p:ext uri="{BB962C8B-B14F-4D97-AF65-F5344CB8AC3E}">
        <p14:creationId xmlns:p14="http://schemas.microsoft.com/office/powerpoint/2010/main" val="10261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Student Leaders</a:t>
            </a:r>
            <a:endParaRPr lang="en-US" dirty="0"/>
          </a:p>
        </p:txBody>
      </p:sp>
      <p:sp>
        <p:nvSpPr>
          <p:cNvPr id="3" name="Content Placeholder 2"/>
          <p:cNvSpPr>
            <a:spLocks noGrp="1"/>
          </p:cNvSpPr>
          <p:nvPr>
            <p:ph idx="1"/>
          </p:nvPr>
        </p:nvSpPr>
        <p:spPr/>
        <p:txBody>
          <a:bodyPr/>
          <a:lstStyle/>
          <a:p>
            <a:r>
              <a:rPr lang="en-US" dirty="0" smtClean="0"/>
              <a:t>Good follow through</a:t>
            </a:r>
          </a:p>
          <a:p>
            <a:r>
              <a:rPr lang="en-US" dirty="0" smtClean="0"/>
              <a:t>Participates with good attitude</a:t>
            </a:r>
          </a:p>
          <a:p>
            <a:r>
              <a:rPr lang="en-US" dirty="0" smtClean="0"/>
              <a:t>Able to manage personnel time</a:t>
            </a:r>
          </a:p>
          <a:p>
            <a:r>
              <a:rPr lang="en-US" dirty="0" smtClean="0"/>
              <a:t>Initiates' student outcomes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8964" y="2366963"/>
            <a:ext cx="5080000" cy="3810000"/>
          </a:xfrm>
          <a:prstGeom prst="rect">
            <a:avLst/>
          </a:prstGeom>
        </p:spPr>
      </p:pic>
    </p:spTree>
    <p:extLst>
      <p:ext uri="{BB962C8B-B14F-4D97-AF65-F5344CB8AC3E}">
        <p14:creationId xmlns:p14="http://schemas.microsoft.com/office/powerpoint/2010/main" val="2220553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Students Who Lead Rubric</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17847081"/>
              </p:ext>
            </p:extLst>
          </p:nvPr>
        </p:nvGraphicFramePr>
        <p:xfrm>
          <a:off x="2510968" y="1451430"/>
          <a:ext cx="9506860" cy="5406572"/>
        </p:xfrm>
        <a:graphic>
          <a:graphicData uri="http://schemas.openxmlformats.org/drawingml/2006/table">
            <a:tbl>
              <a:tblPr firstRow="1" firstCol="1" bandRow="1">
                <a:tableStyleId>{5C22544A-7EE6-4342-B048-85BDC9FD1C3A}</a:tableStyleId>
              </a:tblPr>
              <a:tblGrid>
                <a:gridCol w="1901372"/>
                <a:gridCol w="1901372"/>
                <a:gridCol w="1901372"/>
                <a:gridCol w="1901372"/>
                <a:gridCol w="1901372"/>
              </a:tblGrid>
              <a:tr h="207946">
                <a:tc>
                  <a:txBody>
                    <a:bodyPr/>
                    <a:lstStyle/>
                    <a:p>
                      <a:pPr marL="0" marR="0">
                        <a:lnSpc>
                          <a:spcPct val="107000"/>
                        </a:lnSpc>
                        <a:spcBef>
                          <a:spcPts val="0"/>
                        </a:spcBef>
                        <a:spcAft>
                          <a:spcPts val="0"/>
                        </a:spcAft>
                      </a:pPr>
                      <a:r>
                        <a:rPr lang="en-US" sz="1000">
                          <a:effectLst/>
                        </a:rPr>
                        <a:t>QUALITY</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ATTEMPT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INITIATE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ACHEIVE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MEASURMENT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r>
              <a:tr h="623835">
                <a:tc>
                  <a:txBody>
                    <a:bodyPr/>
                    <a:lstStyle/>
                    <a:p>
                      <a:pPr marL="0" marR="0">
                        <a:lnSpc>
                          <a:spcPct val="107000"/>
                        </a:lnSpc>
                        <a:spcBef>
                          <a:spcPts val="0"/>
                        </a:spcBef>
                        <a:spcAft>
                          <a:spcPts val="0"/>
                        </a:spcAft>
                      </a:pPr>
                      <a:r>
                        <a:rPr lang="en-US" sz="1000">
                          <a:effectLst/>
                        </a:rPr>
                        <a:t>SELF AWARE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Understands personnel skills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Learns new skills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Identifies opportunities to grow</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Models good behavior to peers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r>
              <a:tr h="623835">
                <a:tc>
                  <a:txBody>
                    <a:bodyPr/>
                    <a:lstStyle/>
                    <a:p>
                      <a:pPr marL="0" marR="0">
                        <a:lnSpc>
                          <a:spcPct val="107000"/>
                        </a:lnSpc>
                        <a:spcBef>
                          <a:spcPts val="0"/>
                        </a:spcBef>
                        <a:spcAft>
                          <a:spcPts val="0"/>
                        </a:spcAft>
                      </a:pPr>
                      <a:r>
                        <a:rPr lang="en-US" sz="1000">
                          <a:effectLst/>
                        </a:rPr>
                        <a:t>LEASHIP TRAITS</a:t>
                      </a:r>
                    </a:p>
                    <a:p>
                      <a:pPr marL="0" marR="0">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Seeks input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Sets goals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Time management skills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Academic success and out of class room success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r>
              <a:tr h="831779">
                <a:tc>
                  <a:txBody>
                    <a:bodyPr/>
                    <a:lstStyle/>
                    <a:p>
                      <a:pPr marL="0" marR="0">
                        <a:lnSpc>
                          <a:spcPct val="107000"/>
                        </a:lnSpc>
                        <a:spcBef>
                          <a:spcPts val="0"/>
                        </a:spcBef>
                        <a:spcAft>
                          <a:spcPts val="0"/>
                        </a:spcAft>
                      </a:pPr>
                      <a:r>
                        <a:rPr lang="en-US" sz="1000">
                          <a:effectLst/>
                        </a:rPr>
                        <a:t>TEAMWORK</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Works with other to obtain goals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Builds team work</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Shares leadership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Evidence of collaboration and completion of tasks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r>
              <a:tr h="831779">
                <a:tc>
                  <a:txBody>
                    <a:bodyPr/>
                    <a:lstStyle/>
                    <a:p>
                      <a:pPr marL="0" marR="0">
                        <a:lnSpc>
                          <a:spcPct val="107000"/>
                        </a:lnSpc>
                        <a:spcBef>
                          <a:spcPts val="0"/>
                        </a:spcBef>
                        <a:spcAft>
                          <a:spcPts val="0"/>
                        </a:spcAft>
                      </a:pPr>
                      <a:r>
                        <a:rPr lang="en-US" sz="1000">
                          <a:effectLst/>
                        </a:rPr>
                        <a:t>COMUNICATE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Interacts with students and faculty</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Listens effectively</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Available for in person and transparent systems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Presents self well and meetings and presentations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r>
              <a:tr h="1039726">
                <a:tc>
                  <a:txBody>
                    <a:bodyPr/>
                    <a:lstStyle/>
                    <a:p>
                      <a:pPr marL="0" marR="0">
                        <a:lnSpc>
                          <a:spcPct val="107000"/>
                        </a:lnSpc>
                        <a:spcBef>
                          <a:spcPts val="0"/>
                        </a:spcBef>
                        <a:spcAft>
                          <a:spcPts val="0"/>
                        </a:spcAft>
                      </a:pPr>
                      <a:r>
                        <a:rPr lang="en-US" sz="1000">
                          <a:effectLst/>
                        </a:rPr>
                        <a:t>PROBLEM SOLVING</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Demonstrates  ability to find resources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Able to work with all team members or colleague.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Demonstrates ability to resolve conflict with others.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Presents critical thinking skills independently and with a team environment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r>
              <a:tr h="1039726">
                <a:tc>
                  <a:txBody>
                    <a:bodyPr/>
                    <a:lstStyle/>
                    <a:p>
                      <a:pPr marL="0" marR="0">
                        <a:lnSpc>
                          <a:spcPct val="107000"/>
                        </a:lnSpc>
                        <a:spcBef>
                          <a:spcPts val="0"/>
                        </a:spcBef>
                        <a:spcAft>
                          <a:spcPts val="0"/>
                        </a:spcAft>
                      </a:pPr>
                      <a:r>
                        <a:rPr lang="en-US" sz="1000">
                          <a:effectLst/>
                        </a:rPr>
                        <a:t>INCLUSIVE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Demonstrates desire to work with others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Interacts effectively with others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Recognizes skills of team members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Empowers team to fulfill tasks and shares rewards with their team members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r>
              <a:tr h="207946">
                <a:tc>
                  <a:txBody>
                    <a:bodyPr/>
                    <a:lstStyle/>
                    <a:p>
                      <a:pPr marL="0" marR="0">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c>
                  <a:txBody>
                    <a:bodyPr/>
                    <a:lstStyle/>
                    <a:p>
                      <a:pPr marL="0" marR="0">
                        <a:lnSpc>
                          <a:spcPct val="107000"/>
                        </a:lnSpc>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982" marR="63982" marT="0" marB="0"/>
                </a:tc>
              </a:tr>
            </a:tbl>
          </a:graphicData>
        </a:graphic>
      </p:graphicFrame>
    </p:spTree>
    <p:extLst>
      <p:ext uri="{BB962C8B-B14F-4D97-AF65-F5344CB8AC3E}">
        <p14:creationId xmlns:p14="http://schemas.microsoft.com/office/powerpoint/2010/main" val="19194080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TotalTime>
  <Words>768</Words>
  <Application>Microsoft Office PowerPoint</Application>
  <PresentationFormat>Widescreen</PresentationFormat>
  <Paragraphs>108</Paragraphs>
  <Slides>6</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Times New Roman</vt:lpstr>
      <vt:lpstr>Office Theme</vt:lpstr>
      <vt:lpstr>Identifying and developing student leaders</vt:lpstr>
      <vt:lpstr>Identifying student leadership in the classroom</vt:lpstr>
      <vt:lpstr>Development of relationship in department</vt:lpstr>
      <vt:lpstr>Present leadership opportunities at CITYTECH </vt:lpstr>
      <vt:lpstr>Summary Student Leaders</vt:lpstr>
      <vt:lpstr>Identifying Students Who Lead Rubric</vt:lpstr>
    </vt:vector>
  </TitlesOfParts>
  <Company>NYCCT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leadership</dc:title>
  <dc:creator>Sue Brandt</dc:creator>
  <cp:lastModifiedBy>Sue Brandt</cp:lastModifiedBy>
  <cp:revision>14</cp:revision>
  <dcterms:created xsi:type="dcterms:W3CDTF">2015-12-10T21:41:30Z</dcterms:created>
  <dcterms:modified xsi:type="dcterms:W3CDTF">2016-03-04T21:25:46Z</dcterms:modified>
</cp:coreProperties>
</file>