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Lst>
  <p:sldSz cy="5143500" cx="9144000"/>
  <p:notesSz cx="6858000" cy="9144000"/>
  <p:embeddedFontLst>
    <p:embeddedFont>
      <p:font typeface="Roboto Slab"/>
      <p:regular r:id="rId78"/>
      <p:bold r:id="rId79"/>
    </p:embeddedFont>
    <p:embeddedFont>
      <p:font typeface="Roboto"/>
      <p:regular r:id="rId80"/>
      <p:bold r:id="rId81"/>
      <p:italic r:id="rId82"/>
      <p:boldItalic r:id="rId83"/>
    </p:embeddedFont>
    <p:embeddedFont>
      <p:font typeface="Lobster"/>
      <p:regular r:id="rId84"/>
    </p:embeddedFont>
    <p:embeddedFont>
      <p:font typeface="Merriweather"/>
      <p:regular r:id="rId85"/>
      <p:bold r:id="rId86"/>
      <p:italic r:id="rId87"/>
      <p:boldItalic r:id="rId8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89" roundtripDataSignature="AMtx7mjZntlygTdcmWyu/aykLYXXBlrq2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84" Type="http://schemas.openxmlformats.org/officeDocument/2006/relationships/font" Target="fonts/Lobster-regular.fntdata"/><Relationship Id="rId83" Type="http://schemas.openxmlformats.org/officeDocument/2006/relationships/font" Target="fonts/Roboto-boldItalic.fntdata"/><Relationship Id="rId42" Type="http://schemas.openxmlformats.org/officeDocument/2006/relationships/slide" Target="slides/slide36.xml"/><Relationship Id="rId86" Type="http://schemas.openxmlformats.org/officeDocument/2006/relationships/font" Target="fonts/Merriweather-bold.fntdata"/><Relationship Id="rId41" Type="http://schemas.openxmlformats.org/officeDocument/2006/relationships/slide" Target="slides/slide35.xml"/><Relationship Id="rId85" Type="http://schemas.openxmlformats.org/officeDocument/2006/relationships/font" Target="fonts/Merriweather-regular.fntdata"/><Relationship Id="rId44" Type="http://schemas.openxmlformats.org/officeDocument/2006/relationships/slide" Target="slides/slide38.xml"/><Relationship Id="rId88" Type="http://schemas.openxmlformats.org/officeDocument/2006/relationships/font" Target="fonts/Merriweather-boldItalic.fntdata"/><Relationship Id="rId43" Type="http://schemas.openxmlformats.org/officeDocument/2006/relationships/slide" Target="slides/slide37.xml"/><Relationship Id="rId87" Type="http://schemas.openxmlformats.org/officeDocument/2006/relationships/font" Target="fonts/Merriweather-italic.fntdata"/><Relationship Id="rId46" Type="http://schemas.openxmlformats.org/officeDocument/2006/relationships/slide" Target="slides/slide40.xml"/><Relationship Id="rId45" Type="http://schemas.openxmlformats.org/officeDocument/2006/relationships/slide" Target="slides/slide39.xml"/><Relationship Id="rId89" Type="http://customschemas.google.com/relationships/presentationmetadata" Target="metadata"/><Relationship Id="rId80" Type="http://schemas.openxmlformats.org/officeDocument/2006/relationships/font" Target="fonts/Roboto-regular.fntdata"/><Relationship Id="rId82" Type="http://schemas.openxmlformats.org/officeDocument/2006/relationships/font" Target="fonts/Roboto-italic.fntdata"/><Relationship Id="rId81" Type="http://schemas.openxmlformats.org/officeDocument/2006/relationships/font" Target="fonts/Roboto-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31" Type="http://schemas.openxmlformats.org/officeDocument/2006/relationships/slide" Target="slides/slide25.xml"/><Relationship Id="rId75" Type="http://schemas.openxmlformats.org/officeDocument/2006/relationships/slide" Target="slides/slide69.xml"/><Relationship Id="rId30" Type="http://schemas.openxmlformats.org/officeDocument/2006/relationships/slide" Target="slides/slide24.xml"/><Relationship Id="rId74" Type="http://schemas.openxmlformats.org/officeDocument/2006/relationships/slide" Target="slides/slide68.xml"/><Relationship Id="rId33" Type="http://schemas.openxmlformats.org/officeDocument/2006/relationships/slide" Target="slides/slide27.xml"/><Relationship Id="rId77" Type="http://schemas.openxmlformats.org/officeDocument/2006/relationships/slide" Target="slides/slide71.xml"/><Relationship Id="rId32" Type="http://schemas.openxmlformats.org/officeDocument/2006/relationships/slide" Target="slides/slide26.xml"/><Relationship Id="rId76" Type="http://schemas.openxmlformats.org/officeDocument/2006/relationships/slide" Target="slides/slide70.xml"/><Relationship Id="rId35" Type="http://schemas.openxmlformats.org/officeDocument/2006/relationships/slide" Target="slides/slide29.xml"/><Relationship Id="rId79" Type="http://schemas.openxmlformats.org/officeDocument/2006/relationships/font" Target="fonts/RobotoSlab-bold.fntdata"/><Relationship Id="rId34" Type="http://schemas.openxmlformats.org/officeDocument/2006/relationships/slide" Target="slides/slide28.xml"/><Relationship Id="rId78" Type="http://schemas.openxmlformats.org/officeDocument/2006/relationships/font" Target="fonts/RobotoSlab-regular.fntdata"/><Relationship Id="rId71" Type="http://schemas.openxmlformats.org/officeDocument/2006/relationships/slide" Target="slides/slide65.xml"/><Relationship Id="rId70" Type="http://schemas.openxmlformats.org/officeDocument/2006/relationships/slide" Target="slides/slide64.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slide" Target="slides/slide58.xml"/><Relationship Id="rId63" Type="http://schemas.openxmlformats.org/officeDocument/2006/relationships/slide" Target="slides/slide57.xml"/><Relationship Id="rId22" Type="http://schemas.openxmlformats.org/officeDocument/2006/relationships/slide" Target="slides/slide16.xml"/><Relationship Id="rId66" Type="http://schemas.openxmlformats.org/officeDocument/2006/relationships/slide" Target="slides/slide60.xml"/><Relationship Id="rId21" Type="http://schemas.openxmlformats.org/officeDocument/2006/relationships/slide" Target="slides/slide15.xml"/><Relationship Id="rId65" Type="http://schemas.openxmlformats.org/officeDocument/2006/relationships/slide" Target="slides/slide59.xml"/><Relationship Id="rId24" Type="http://schemas.openxmlformats.org/officeDocument/2006/relationships/slide" Target="slides/slide18.xml"/><Relationship Id="rId68" Type="http://schemas.openxmlformats.org/officeDocument/2006/relationships/slide" Target="slides/slide62.xml"/><Relationship Id="rId23" Type="http://schemas.openxmlformats.org/officeDocument/2006/relationships/slide" Target="slides/slide17.xml"/><Relationship Id="rId67" Type="http://schemas.openxmlformats.org/officeDocument/2006/relationships/slide" Target="slides/slide61.xml"/><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slide" Target="slides/slide63.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file/d/1xvOvfWBQK35j4IfoF6pglv5_6IL8nFkg/view?usp=drive_link" TargetMode="Externa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5" name="Google Shape;115;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5" name="Google Shape;175;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Feel free to use any of the icebreaker activities from the CT101 faculty handbook, or use one of your own choosing.</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0" name="Google Shape;180;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6" name="Google Shape;186;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3" name="Google Shape;193;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Give students a few minutes to find and complete the survey if they haven’t done it - Julmide check in - openlab</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8" name="Google Shape;198;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3" name="Google Shape;203;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Julmide schedule builder</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2" name="Google Shape;212;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Students will not be accessing campus computers at any time during the CT101 Workshop, so no need to go through this in detail. Please just let students know that there is a special sign-in process the first time they use a computer on campus, and that the instructions are here. (and please make sure you post these slides on OpenLab as a pdf so students can access this info later!)</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8" name="Google Shape;218;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Please give students a few minutes to go through the steps on this slide and the next one in order to connect to campus wifi.</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4" name="Google Shape;224;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0" name="Google Shape;230;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5" name="Google Shape;12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7" name="Google Shape;237;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http://cis.citytech.cuny.edu/Student/it_student_findemail.aspx</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5" name="Google Shape;245;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Please give students time to activate their email accounts if they have not already done so. The peer mentors can help any students who need support. Please make sure students understand that their City Tech login is NOT the same as their email address! Spend time on that</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1" name="Google Shape;251;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6" name="Google Shape;256;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t>You should mention this option, but you do not need to give students time to do this in class, unless you find time at the end or in another session.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2" name="Google Shape;262;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t>https://openlab.citytech.cuny.edu/</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8" name="Google Shape;268;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Add your OpenLab course name to the slide so students can more easily search for the site. If you have time, students can create their accounts and join your course during class. If not, give students time after class to get help with technology.</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4" name="Google Shape;274;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https://help.dropbox.com/guide/team/how-to-use-dropbox#how-to-use-dropbox-business</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0" name="Google Shape;280;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t>Use my Eng 1121 Brightspace as example</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6" name="Google Shape;286;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2" name="Google Shape;292;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Again, no need to give students time to do this in class. Just make sure they know that the link to the instructions is embedded in these slides. https://it.citytech.cuny.edu//docs/Login_CUNY_Zoom.pdf</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4" name="Google Shape;134;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8" name="Google Shape;298;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Many students have already accessed CUNYFirst when they come to CT101. If any students have not, you can ask the peer mentors to make sure they can do so. https://home.cunyfirst.cuny.edu/oam/Portal_Login1.html</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4" name="Google Shape;304;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Again, you do not need to give students time to look at Schedule Builder–they will have time to navigate it during the session on advisement and registration. </a:t>
            </a:r>
            <a:r>
              <a:rPr lang="en">
                <a:solidFill>
                  <a:schemeClr val="dk1"/>
                </a:solidFill>
              </a:rPr>
              <a:t>Just mention that it is a part of CUNYFirst, and let them know they will look at it soon.</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0" name="Google Shape;310;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chemeClr val="dk1"/>
                </a:solidFill>
              </a:rPr>
              <a:t> Please MAKE SURE STUDENTS DO NOT USE SCHEDULEBUILDER TO CHECK THEIR FALL SCHEDULES. Schedulebuilder can contain tentative schedule options that are not part of their official schedule. They should use the “Academic Records” tile to find their schedule.”</a:t>
            </a:r>
            <a:endParaRPr>
              <a:solidFill>
                <a:schemeClr val="dk1"/>
              </a:solidFill>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5" name="Google Shape;315;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Treat DegreeWorks the same as Schedule Builder–a quick mention is enough. Students will get to know ScheduleBuilder and DegreeWorks in Session 4.</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1" name="Google Shape;321;p3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Using the following slides, help students to decode the information on their schedules. Make sure they are clear on the differences between in-person, hybrid, and synchronous/asynchronous classes.</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p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6" name="Google Shape;326;p3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2" name="Google Shape;332;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9" name="Google Shape;339;p3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p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0" name="Google Shape;350;p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p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1" name="Google Shape;361;p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0" name="Google Shape;140;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p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7" name="Google Shape;367;p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p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3" name="Google Shape;373;p4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We want students to understand that college isn’t just going to class and leaving. Getting a full college experience means that learning and growth happen in many different spaces and in different ways. Variations on these slides will appear in each of the next several units.</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p4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8" name="Google Shape;378;p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chemeClr val="dk1"/>
                </a:solidFill>
              </a:rPr>
              <a:t>You do NOT need to discuss each piece of this pie in detail. Just point out the “pie wedge” for the current session and let students know that we will go over each of these pieces in subsequent sessions.</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p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7" name="Google Shape;387;p4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p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4" name="Google Shape;394;p4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Use this section as a way to introduce the cooperative role students and teachers play in the classroom. Student may consider how not living up to their end of the social contract of the classroom might disrupt their learning and the learning of those around them.</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 name="Shape 397"/>
        <p:cNvGrpSpPr/>
        <p:nvPr/>
      </p:nvGrpSpPr>
      <p:grpSpPr>
        <a:xfrm>
          <a:off x="0" y="0"/>
          <a:ext cx="0" cy="0"/>
          <a:chOff x="0" y="0"/>
          <a:chExt cx="0" cy="0"/>
        </a:xfrm>
      </p:grpSpPr>
      <p:sp>
        <p:nvSpPr>
          <p:cNvPr id="398" name="Google Shape;398;p4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9" name="Google Shape;399;p4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Please make it clear to students that these are basic, </a:t>
            </a:r>
            <a:r>
              <a:rPr lang="en" u="sng"/>
              <a:t>non-negotiable</a:t>
            </a:r>
            <a:r>
              <a:rPr lang="en"/>
              <a:t> rules of classroom etiquette, not optional behaviors. Breaking these rules breaks the social contract of classroom behavior. Julmide’s experiences</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4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5" name="Google Shape;405;p4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Emphasize to students that these behaviors, while not required, will go a long way to fostering goodwill and a supportive relationship with the professor.</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 name="Shape 409"/>
        <p:cNvGrpSpPr/>
        <p:nvPr/>
      </p:nvGrpSpPr>
      <p:grpSpPr>
        <a:xfrm>
          <a:off x="0" y="0"/>
          <a:ext cx="0" cy="0"/>
          <a:chOff x="0" y="0"/>
          <a:chExt cx="0" cy="0"/>
        </a:xfrm>
      </p:grpSpPr>
      <p:sp>
        <p:nvSpPr>
          <p:cNvPr id="410" name="Google Shape;410;p4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1" name="Google Shape;411;p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This is a good opportunity to highlight to students that online learning requires levels of motivation, discipline, and ability to focus beyond those required for classroom learning. ALSO: be sure to inform students that profs. May now require them to keep their cameras on during synchronous online sessions. Students</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p4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7" name="Google Shape;417;p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p4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2" name="Google Shape;422;p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Take a minute to ask students to define/describe a syllabus. Can anyone answer these questions?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6" name="Google Shape;14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p5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7" name="Google Shape;427;p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0" name="Shape 430"/>
        <p:cNvGrpSpPr/>
        <p:nvPr/>
      </p:nvGrpSpPr>
      <p:grpSpPr>
        <a:xfrm>
          <a:off x="0" y="0"/>
          <a:ext cx="0" cy="0"/>
          <a:chOff x="0" y="0"/>
          <a:chExt cx="0" cy="0"/>
        </a:xfrm>
      </p:grpSpPr>
      <p:sp>
        <p:nvSpPr>
          <p:cNvPr id="431" name="Google Shape;431;p5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2" name="Google Shape;432;p5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Remind students that this works both ways–they are responsible for upholding the standards laid out in the syllabus, and so are instructors. (Julmide’s </a:t>
            </a:r>
            <a:r>
              <a:rPr lang="en"/>
              <a:t>experiences with syllabus)</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6" name="Shape 436"/>
        <p:cNvGrpSpPr/>
        <p:nvPr/>
      </p:nvGrpSpPr>
      <p:grpSpPr>
        <a:xfrm>
          <a:off x="0" y="0"/>
          <a:ext cx="0" cy="0"/>
          <a:chOff x="0" y="0"/>
          <a:chExt cx="0" cy="0"/>
        </a:xfrm>
      </p:grpSpPr>
      <p:sp>
        <p:nvSpPr>
          <p:cNvPr id="437" name="Google Shape;437;p5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8" name="Google Shape;438;p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These images of a syllabus on slides 52-56 are there as a sample. Please use these ONLY if you cannot, for some reason, give students access to electronic or hard copies of sample syllabi. Please do not go through the information on the slides in great detail. If you need to use these slides, you can highlight a few parts and also give students a chance to study selected images and talk about the details or features that they notice.</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p5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4" name="Google Shape;444;p5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p5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2" name="Google Shape;452;p5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p5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9" name="Google Shape;459;p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p5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5" name="Google Shape;465;p5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p5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0" name="Google Shape;470;p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In addition to using the syllabus from your own section of CT101 as a model, you can use these syllabi or provide others of your choosing. If you choose to use others, please make sure they conform to the standard set by CIty Tech and include all required text.  Make sure students have access to the syllabi by printing hard copies or by making links/files available to them before class.</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 name="Shape 474"/>
        <p:cNvGrpSpPr/>
        <p:nvPr/>
      </p:nvGrpSpPr>
      <p:grpSpPr>
        <a:xfrm>
          <a:off x="0" y="0"/>
          <a:ext cx="0" cy="0"/>
          <a:chOff x="0" y="0"/>
          <a:chExt cx="0" cy="0"/>
        </a:xfrm>
      </p:grpSpPr>
      <p:sp>
        <p:nvSpPr>
          <p:cNvPr id="475" name="Google Shape;475;p5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6" name="Google Shape;476;p5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If you have time to do the activity on the next slide (or in the following segment) as a group project, you may want to take this opportunity to introduce the basic etiquette of group work. You may also choose to use </a:t>
            </a:r>
            <a:r>
              <a:rPr lang="en" u="sng">
                <a:solidFill>
                  <a:schemeClr val="hlink"/>
                </a:solidFill>
                <a:hlinkClick r:id="rId2"/>
              </a:rPr>
              <a:t>the worksheet linked here</a:t>
            </a:r>
            <a:r>
              <a:rPr lang="en"/>
              <a:t> as a guide for students to help them complete the activity while practicing how to work in a group.</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1" name="Shape 481"/>
        <p:cNvGrpSpPr/>
        <p:nvPr/>
      </p:nvGrpSpPr>
      <p:grpSpPr>
        <a:xfrm>
          <a:off x="0" y="0"/>
          <a:ext cx="0" cy="0"/>
          <a:chOff x="0" y="0"/>
          <a:chExt cx="0" cy="0"/>
        </a:xfrm>
      </p:grpSpPr>
      <p:sp>
        <p:nvSpPr>
          <p:cNvPr id="482" name="Google Shape;482;p5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83" name="Google Shape;483;p5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If you have enough time, you can divide students into groups to do this, and if you like you can make this into a competitive game. If not, just </a:t>
            </a:r>
            <a:r>
              <a:rPr lang="en">
                <a:solidFill>
                  <a:schemeClr val="dk1"/>
                </a:solidFill>
              </a:rPr>
              <a:t>take a few minutes to let students look through the syllabi on their own and ask them to find different types of information.</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1" name="Google Shape;151;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Personalize this slide with your name and City Tech email address- talk about yourself</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8" name="Shape 488"/>
        <p:cNvGrpSpPr/>
        <p:nvPr/>
      </p:nvGrpSpPr>
      <p:grpSpPr>
        <a:xfrm>
          <a:off x="0" y="0"/>
          <a:ext cx="0" cy="0"/>
          <a:chOff x="0" y="0"/>
          <a:chExt cx="0" cy="0"/>
        </a:xfrm>
      </p:grpSpPr>
      <p:sp>
        <p:nvSpPr>
          <p:cNvPr id="489" name="Google Shape;489;p6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0" name="Google Shape;490;p6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4" name="Shape 494"/>
        <p:cNvGrpSpPr/>
        <p:nvPr/>
      </p:nvGrpSpPr>
      <p:grpSpPr>
        <a:xfrm>
          <a:off x="0" y="0"/>
          <a:ext cx="0" cy="0"/>
          <a:chOff x="0" y="0"/>
          <a:chExt cx="0" cy="0"/>
        </a:xfrm>
      </p:grpSpPr>
      <p:sp>
        <p:nvSpPr>
          <p:cNvPr id="495" name="Google Shape;495;p6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6" name="Google Shape;496;p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Instead of dividing students into groups, you may just want to discuss this as a class and write students’ answers on the board. If you do have time to do this as a group activity, and you didn’t divide students into groups for the syllabus activity, then you may want to have a quick intro to “Group Work 101.” (See Slide 58.)</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p6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3" name="Google Shape;503;p6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Feel free to edit this slide to conform with your own teaching style.</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8" name="Shape 508"/>
        <p:cNvGrpSpPr/>
        <p:nvPr/>
      </p:nvGrpSpPr>
      <p:grpSpPr>
        <a:xfrm>
          <a:off x="0" y="0"/>
          <a:ext cx="0" cy="0"/>
          <a:chOff x="0" y="0"/>
          <a:chExt cx="0" cy="0"/>
        </a:xfrm>
      </p:grpSpPr>
      <p:sp>
        <p:nvSpPr>
          <p:cNvPr id="509" name="Google Shape;509;p6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0" name="Google Shape;510;p6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4" name="Shape 514"/>
        <p:cNvGrpSpPr/>
        <p:nvPr/>
      </p:nvGrpSpPr>
      <p:grpSpPr>
        <a:xfrm>
          <a:off x="0" y="0"/>
          <a:ext cx="0" cy="0"/>
          <a:chOff x="0" y="0"/>
          <a:chExt cx="0" cy="0"/>
        </a:xfrm>
      </p:grpSpPr>
      <p:sp>
        <p:nvSpPr>
          <p:cNvPr id="515" name="Google Shape;515;p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Julia and Julmide will float during these sessions</a:t>
            </a:r>
            <a:endParaRPr/>
          </a:p>
        </p:txBody>
      </p:sp>
      <p:sp>
        <p:nvSpPr>
          <p:cNvPr id="516" name="Google Shape;516;p95: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9" name="Shape 519"/>
        <p:cNvGrpSpPr/>
        <p:nvPr/>
      </p:nvGrpSpPr>
      <p:grpSpPr>
        <a:xfrm>
          <a:off x="0" y="0"/>
          <a:ext cx="0" cy="0"/>
          <a:chOff x="0" y="0"/>
          <a:chExt cx="0" cy="0"/>
        </a:xfrm>
      </p:grpSpPr>
      <p:sp>
        <p:nvSpPr>
          <p:cNvPr id="520" name="Google Shape;520;p6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1" name="Google Shape;521;p6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 name="Shape 526"/>
        <p:cNvGrpSpPr/>
        <p:nvPr/>
      </p:nvGrpSpPr>
      <p:grpSpPr>
        <a:xfrm>
          <a:off x="0" y="0"/>
          <a:ext cx="0" cy="0"/>
          <a:chOff x="0" y="0"/>
          <a:chExt cx="0" cy="0"/>
        </a:xfrm>
      </p:grpSpPr>
      <p:sp>
        <p:nvSpPr>
          <p:cNvPr id="527" name="Google Shape;527;p6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8" name="Google Shape;528;p6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1" name="Shape 531"/>
        <p:cNvGrpSpPr/>
        <p:nvPr/>
      </p:nvGrpSpPr>
      <p:grpSpPr>
        <a:xfrm>
          <a:off x="0" y="0"/>
          <a:ext cx="0" cy="0"/>
          <a:chOff x="0" y="0"/>
          <a:chExt cx="0" cy="0"/>
        </a:xfrm>
      </p:grpSpPr>
      <p:sp>
        <p:nvSpPr>
          <p:cNvPr id="532" name="Google Shape;532;p6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33" name="Google Shape;533;p6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6" name="Shape 536"/>
        <p:cNvGrpSpPr/>
        <p:nvPr/>
      </p:nvGrpSpPr>
      <p:grpSpPr>
        <a:xfrm>
          <a:off x="0" y="0"/>
          <a:ext cx="0" cy="0"/>
          <a:chOff x="0" y="0"/>
          <a:chExt cx="0" cy="0"/>
        </a:xfrm>
      </p:grpSpPr>
      <p:sp>
        <p:nvSpPr>
          <p:cNvPr id="537" name="Google Shape;537;p6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8" name="Google Shape;538;p6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2" name="Shape 542"/>
        <p:cNvGrpSpPr/>
        <p:nvPr/>
      </p:nvGrpSpPr>
      <p:grpSpPr>
        <a:xfrm>
          <a:off x="0" y="0"/>
          <a:ext cx="0" cy="0"/>
          <a:chOff x="0" y="0"/>
          <a:chExt cx="0" cy="0"/>
        </a:xfrm>
      </p:grpSpPr>
      <p:sp>
        <p:nvSpPr>
          <p:cNvPr id="543" name="Google Shape;543;p6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4" name="Google Shape;544;p6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7" name="Google Shape;15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Please give your peer mentors time to introduce themselves–their names, years, majors, any other relevant info. Julmide</a:t>
            </a: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8" name="Shape 548"/>
        <p:cNvGrpSpPr/>
        <p:nvPr/>
      </p:nvGrpSpPr>
      <p:grpSpPr>
        <a:xfrm>
          <a:off x="0" y="0"/>
          <a:ext cx="0" cy="0"/>
          <a:chOff x="0" y="0"/>
          <a:chExt cx="0" cy="0"/>
        </a:xfrm>
      </p:grpSpPr>
      <p:sp>
        <p:nvSpPr>
          <p:cNvPr id="549" name="Google Shape;549;p6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0" name="Google Shape;550;p6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Emphasize done before the end of the day and also survey</a:t>
            </a: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4" name="Shape 554"/>
        <p:cNvGrpSpPr/>
        <p:nvPr/>
      </p:nvGrpSpPr>
      <p:grpSpPr>
        <a:xfrm>
          <a:off x="0" y="0"/>
          <a:ext cx="0" cy="0"/>
          <a:chOff x="0" y="0"/>
          <a:chExt cx="0" cy="0"/>
        </a:xfrm>
      </p:grpSpPr>
      <p:sp>
        <p:nvSpPr>
          <p:cNvPr id="555" name="Google Shape;555;p7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6" name="Google Shape;556;p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3" name="Google Shape;163;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chemeClr val="dk1"/>
                </a:solidFill>
              </a:rPr>
              <a:t>Please give your peer mentors time to introduce themselves–their names, years, majors, any other relevant info.</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9" name="Google Shape;169;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Personalize this slide with your peer mentor names and CT email addresses.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72"/>
          <p:cNvSpPr/>
          <p:nvPr/>
        </p:nvSpPr>
        <p:spPr>
          <a:xfrm>
            <a:off x="1524800" y="672606"/>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sp>
        <p:nvSpPr>
          <p:cNvPr id="11" name="Google Shape;11;p72"/>
          <p:cNvSpPr/>
          <p:nvPr/>
        </p:nvSpPr>
        <p:spPr>
          <a:xfrm rot="10800000">
            <a:off x="6537563" y="3342925"/>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cxnSp>
        <p:nvCxnSpPr>
          <p:cNvPr id="12" name="Google Shape;12;p72"/>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13" name="Google Shape;13;p72"/>
          <p:cNvSpPr txBox="1"/>
          <p:nvPr>
            <p:ph type="ctrTitle"/>
          </p:nvPr>
        </p:nvSpPr>
        <p:spPr>
          <a:xfrm>
            <a:off x="1680302" y="1188925"/>
            <a:ext cx="5783400" cy="14574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000"/>
              <a:buNone/>
              <a:defRPr sz="4000"/>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p:txBody>
      </p:sp>
      <p:sp>
        <p:nvSpPr>
          <p:cNvPr id="14" name="Google Shape;14;p72"/>
          <p:cNvSpPr txBox="1"/>
          <p:nvPr>
            <p:ph idx="1" type="subTitle"/>
          </p:nvPr>
        </p:nvSpPr>
        <p:spPr>
          <a:xfrm>
            <a:off x="1680302" y="3049450"/>
            <a:ext cx="5783400" cy="9090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p:txBody>
      </p:sp>
      <p:sp>
        <p:nvSpPr>
          <p:cNvPr id="15" name="Google Shape;15;p7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3" name="Shape 53"/>
        <p:cNvGrpSpPr/>
        <p:nvPr/>
      </p:nvGrpSpPr>
      <p:grpSpPr>
        <a:xfrm>
          <a:off x="0" y="0"/>
          <a:ext cx="0" cy="0"/>
          <a:chOff x="0" y="0"/>
          <a:chExt cx="0" cy="0"/>
        </a:xfrm>
      </p:grpSpPr>
      <p:sp>
        <p:nvSpPr>
          <p:cNvPr id="54" name="Google Shape;54;p85"/>
          <p:cNvSpPr txBox="1"/>
          <p:nvPr>
            <p:ph idx="1" type="body"/>
          </p:nvPr>
        </p:nvSpPr>
        <p:spPr>
          <a:xfrm>
            <a:off x="319500" y="4233725"/>
            <a:ext cx="5998800" cy="5988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p:txBody>
      </p:sp>
      <p:sp>
        <p:nvSpPr>
          <p:cNvPr id="55" name="Google Shape;55;p8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6" name="Shape 56"/>
        <p:cNvGrpSpPr/>
        <p:nvPr/>
      </p:nvGrpSpPr>
      <p:grpSpPr>
        <a:xfrm>
          <a:off x="0" y="0"/>
          <a:ext cx="0" cy="0"/>
          <a:chOff x="0" y="0"/>
          <a:chExt cx="0" cy="0"/>
        </a:xfrm>
      </p:grpSpPr>
      <p:sp>
        <p:nvSpPr>
          <p:cNvPr id="57" name="Google Shape;57;p86"/>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58" name="Google Shape;58;p8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3" name="Shape 63"/>
        <p:cNvGrpSpPr/>
        <p:nvPr/>
      </p:nvGrpSpPr>
      <p:grpSpPr>
        <a:xfrm>
          <a:off x="0" y="0"/>
          <a:ext cx="0" cy="0"/>
          <a:chOff x="0" y="0"/>
          <a:chExt cx="0" cy="0"/>
        </a:xfrm>
      </p:grpSpPr>
      <p:sp>
        <p:nvSpPr>
          <p:cNvPr id="64" name="Google Shape;64;p79"/>
          <p:cNvSpPr/>
          <p:nvPr/>
        </p:nvSpPr>
        <p:spPr>
          <a:xfrm>
            <a:off x="4572000" y="-7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65" name="Google Shape;65;p79"/>
          <p:cNvCxnSpPr/>
          <p:nvPr/>
        </p:nvCxnSpPr>
        <p:spPr>
          <a:xfrm>
            <a:off x="5029675" y="4495503"/>
            <a:ext cx="540900" cy="0"/>
          </a:xfrm>
          <a:prstGeom prst="straightConnector1">
            <a:avLst/>
          </a:prstGeom>
          <a:noFill/>
          <a:ln cap="flat" cmpd="sng" w="38100">
            <a:solidFill>
              <a:schemeClr val="accent5"/>
            </a:solidFill>
            <a:prstDash val="solid"/>
            <a:round/>
            <a:headEnd len="sm" w="sm" type="none"/>
            <a:tailEnd len="sm" w="sm" type="none"/>
          </a:ln>
        </p:spPr>
      </p:cxnSp>
      <p:sp>
        <p:nvSpPr>
          <p:cNvPr id="66" name="Google Shape;66;p79"/>
          <p:cNvSpPr txBox="1"/>
          <p:nvPr>
            <p:ph type="title"/>
          </p:nvPr>
        </p:nvSpPr>
        <p:spPr>
          <a:xfrm>
            <a:off x="265500" y="1209075"/>
            <a:ext cx="4045200" cy="1506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p:txBody>
      </p:sp>
      <p:sp>
        <p:nvSpPr>
          <p:cNvPr id="67" name="Google Shape;67;p79"/>
          <p:cNvSpPr txBox="1"/>
          <p:nvPr>
            <p:ph idx="1" type="subTitle"/>
          </p:nvPr>
        </p:nvSpPr>
        <p:spPr>
          <a:xfrm>
            <a:off x="265500" y="2769001"/>
            <a:ext cx="4045200" cy="13455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p:txBody>
      </p:sp>
      <p:sp>
        <p:nvSpPr>
          <p:cNvPr id="68" name="Google Shape;68;p79"/>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69" name="Google Shape;69;p7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0" name="Shape 70"/>
        <p:cNvGrpSpPr/>
        <p:nvPr/>
      </p:nvGrpSpPr>
      <p:grpSpPr>
        <a:xfrm>
          <a:off x="0" y="0"/>
          <a:ext cx="0" cy="0"/>
          <a:chOff x="0" y="0"/>
          <a:chExt cx="0" cy="0"/>
        </a:xfrm>
      </p:grpSpPr>
      <p:cxnSp>
        <p:nvCxnSpPr>
          <p:cNvPr id="71" name="Google Shape;71;p80"/>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72" name="Google Shape;72;p80"/>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73" name="Google Shape;73;p80"/>
          <p:cNvSpPr txBox="1"/>
          <p:nvPr>
            <p:ph idx="1" type="body"/>
          </p:nvPr>
        </p:nvSpPr>
        <p:spPr>
          <a:xfrm>
            <a:off x="387900" y="1489825"/>
            <a:ext cx="3999900" cy="30789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74" name="Google Shape;74;p80"/>
          <p:cNvSpPr txBox="1"/>
          <p:nvPr>
            <p:ph idx="2" type="body"/>
          </p:nvPr>
        </p:nvSpPr>
        <p:spPr>
          <a:xfrm>
            <a:off x="4756200" y="1489825"/>
            <a:ext cx="3999900" cy="30789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75" name="Google Shape;75;p8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6" name="Shape 76"/>
        <p:cNvGrpSpPr/>
        <p:nvPr/>
      </p:nvGrpSpPr>
      <p:grpSpPr>
        <a:xfrm>
          <a:off x="0" y="0"/>
          <a:ext cx="0" cy="0"/>
          <a:chOff x="0" y="0"/>
          <a:chExt cx="0" cy="0"/>
        </a:xfrm>
      </p:grpSpPr>
      <p:sp>
        <p:nvSpPr>
          <p:cNvPr id="77" name="Google Shape;77;p8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8" name="Shape 78"/>
        <p:cNvGrpSpPr/>
        <p:nvPr/>
      </p:nvGrpSpPr>
      <p:grpSpPr>
        <a:xfrm>
          <a:off x="0" y="0"/>
          <a:ext cx="0" cy="0"/>
          <a:chOff x="0" y="0"/>
          <a:chExt cx="0" cy="0"/>
        </a:xfrm>
      </p:grpSpPr>
      <p:sp>
        <p:nvSpPr>
          <p:cNvPr id="79" name="Google Shape;79;p87"/>
          <p:cNvSpPr/>
          <p:nvPr/>
        </p:nvSpPr>
        <p:spPr>
          <a:xfrm>
            <a:off x="1524800" y="672606"/>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sp>
        <p:nvSpPr>
          <p:cNvPr id="80" name="Google Shape;80;p87"/>
          <p:cNvSpPr/>
          <p:nvPr/>
        </p:nvSpPr>
        <p:spPr>
          <a:xfrm rot="10800000">
            <a:off x="6537563" y="3342925"/>
            <a:ext cx="1081625" cy="1124950"/>
          </a:xfrm>
          <a:custGeom>
            <a:rect b="b" l="l" r="r" t="t"/>
            <a:pathLst>
              <a:path extrusionOk="0" h="44998" w="43265">
                <a:moveTo>
                  <a:pt x="0" y="44998"/>
                </a:moveTo>
                <a:lnTo>
                  <a:pt x="0" y="0"/>
                </a:lnTo>
                <a:lnTo>
                  <a:pt x="43265" y="0"/>
                </a:lnTo>
              </a:path>
            </a:pathLst>
          </a:custGeom>
          <a:noFill/>
          <a:ln cap="flat" cmpd="sng" w="28575">
            <a:solidFill>
              <a:schemeClr val="accent5"/>
            </a:solidFill>
            <a:prstDash val="solid"/>
            <a:miter lim="8000"/>
            <a:headEnd len="sm" w="sm" type="none"/>
            <a:tailEnd len="sm" w="sm" type="none"/>
          </a:ln>
        </p:spPr>
      </p:sp>
      <p:cxnSp>
        <p:nvCxnSpPr>
          <p:cNvPr id="81" name="Google Shape;81;p87"/>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82" name="Google Shape;82;p87"/>
          <p:cNvSpPr txBox="1"/>
          <p:nvPr>
            <p:ph type="ctrTitle"/>
          </p:nvPr>
        </p:nvSpPr>
        <p:spPr>
          <a:xfrm>
            <a:off x="1680302" y="1188925"/>
            <a:ext cx="5783400" cy="14574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000"/>
              <a:buNone/>
              <a:defRPr sz="4000"/>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p:txBody>
      </p:sp>
      <p:sp>
        <p:nvSpPr>
          <p:cNvPr id="83" name="Google Shape;83;p87"/>
          <p:cNvSpPr txBox="1"/>
          <p:nvPr>
            <p:ph idx="1" type="subTitle"/>
          </p:nvPr>
        </p:nvSpPr>
        <p:spPr>
          <a:xfrm>
            <a:off x="1680302" y="3049450"/>
            <a:ext cx="5783400" cy="9090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p:txBody>
      </p:sp>
      <p:sp>
        <p:nvSpPr>
          <p:cNvPr id="84" name="Google Shape;84;p8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85" name="Shape 85"/>
        <p:cNvGrpSpPr/>
        <p:nvPr/>
      </p:nvGrpSpPr>
      <p:grpSpPr>
        <a:xfrm>
          <a:off x="0" y="0"/>
          <a:ext cx="0" cy="0"/>
          <a:chOff x="0" y="0"/>
          <a:chExt cx="0" cy="0"/>
        </a:xfrm>
      </p:grpSpPr>
      <p:cxnSp>
        <p:nvCxnSpPr>
          <p:cNvPr id="86" name="Google Shape;86;p88"/>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87" name="Google Shape;87;p88"/>
          <p:cNvSpPr txBox="1"/>
          <p:nvPr>
            <p:ph type="title"/>
          </p:nvPr>
        </p:nvSpPr>
        <p:spPr>
          <a:xfrm>
            <a:off x="480750" y="1764950"/>
            <a:ext cx="8222100" cy="907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p:txBody>
      </p:sp>
      <p:sp>
        <p:nvSpPr>
          <p:cNvPr id="88" name="Google Shape;88;p8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89" name="Shape 89"/>
        <p:cNvGrpSpPr/>
        <p:nvPr/>
      </p:nvGrpSpPr>
      <p:grpSpPr>
        <a:xfrm>
          <a:off x="0" y="0"/>
          <a:ext cx="0" cy="0"/>
          <a:chOff x="0" y="0"/>
          <a:chExt cx="0" cy="0"/>
        </a:xfrm>
      </p:grpSpPr>
      <p:cxnSp>
        <p:nvCxnSpPr>
          <p:cNvPr id="90" name="Google Shape;90;p89"/>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91" name="Google Shape;91;p89"/>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92" name="Google Shape;92;p89"/>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93" name="Google Shape;93;p8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4" name="Shape 94"/>
        <p:cNvGrpSpPr/>
        <p:nvPr/>
      </p:nvGrpSpPr>
      <p:grpSpPr>
        <a:xfrm>
          <a:off x="0" y="0"/>
          <a:ext cx="0" cy="0"/>
          <a:chOff x="0" y="0"/>
          <a:chExt cx="0" cy="0"/>
        </a:xfrm>
      </p:grpSpPr>
      <p:sp>
        <p:nvSpPr>
          <p:cNvPr id="95" name="Google Shape;95;p90"/>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96" name="Google Shape;96;p9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97" name="Shape 97"/>
        <p:cNvGrpSpPr/>
        <p:nvPr/>
      </p:nvGrpSpPr>
      <p:grpSpPr>
        <a:xfrm>
          <a:off x="0" y="0"/>
          <a:ext cx="0" cy="0"/>
          <a:chOff x="0" y="0"/>
          <a:chExt cx="0" cy="0"/>
        </a:xfrm>
      </p:grpSpPr>
      <p:cxnSp>
        <p:nvCxnSpPr>
          <p:cNvPr id="98" name="Google Shape;98;p91"/>
          <p:cNvCxnSpPr/>
          <p:nvPr/>
        </p:nvCxnSpPr>
        <p:spPr>
          <a:xfrm>
            <a:off x="489218" y="1412277"/>
            <a:ext cx="331500" cy="0"/>
          </a:xfrm>
          <a:prstGeom prst="straightConnector1">
            <a:avLst/>
          </a:prstGeom>
          <a:noFill/>
          <a:ln cap="flat" cmpd="sng" w="38100">
            <a:solidFill>
              <a:schemeClr val="accent4"/>
            </a:solidFill>
            <a:prstDash val="solid"/>
            <a:round/>
            <a:headEnd len="sm" w="sm" type="none"/>
            <a:tailEnd len="sm" w="sm" type="none"/>
          </a:ln>
        </p:spPr>
      </p:cxnSp>
      <p:sp>
        <p:nvSpPr>
          <p:cNvPr id="99" name="Google Shape;99;p91"/>
          <p:cNvSpPr txBox="1"/>
          <p:nvPr>
            <p:ph type="title"/>
          </p:nvPr>
        </p:nvSpPr>
        <p:spPr>
          <a:xfrm>
            <a:off x="3879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100" name="Google Shape;100;p91"/>
          <p:cNvSpPr txBox="1"/>
          <p:nvPr>
            <p:ph idx="1" type="body"/>
          </p:nvPr>
        </p:nvSpPr>
        <p:spPr>
          <a:xfrm>
            <a:off x="387900" y="1594025"/>
            <a:ext cx="2808000" cy="26811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101" name="Google Shape;101;p9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6" name="Shape 16"/>
        <p:cNvGrpSpPr/>
        <p:nvPr/>
      </p:nvGrpSpPr>
      <p:grpSpPr>
        <a:xfrm>
          <a:off x="0" y="0"/>
          <a:ext cx="0" cy="0"/>
          <a:chOff x="0" y="0"/>
          <a:chExt cx="0" cy="0"/>
        </a:xfrm>
      </p:grpSpPr>
      <p:sp>
        <p:nvSpPr>
          <p:cNvPr id="17" name="Google Shape;17;p73"/>
          <p:cNvSpPr/>
          <p:nvPr/>
        </p:nvSpPr>
        <p:spPr>
          <a:xfrm>
            <a:off x="4572000" y="-7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8" name="Google Shape;18;p73"/>
          <p:cNvCxnSpPr/>
          <p:nvPr/>
        </p:nvCxnSpPr>
        <p:spPr>
          <a:xfrm>
            <a:off x="5029675" y="4495503"/>
            <a:ext cx="540900" cy="0"/>
          </a:xfrm>
          <a:prstGeom prst="straightConnector1">
            <a:avLst/>
          </a:prstGeom>
          <a:noFill/>
          <a:ln cap="flat" cmpd="sng" w="38100">
            <a:solidFill>
              <a:schemeClr val="accent5"/>
            </a:solidFill>
            <a:prstDash val="solid"/>
            <a:round/>
            <a:headEnd len="sm" w="sm" type="none"/>
            <a:tailEnd len="sm" w="sm" type="none"/>
          </a:ln>
        </p:spPr>
      </p:cxnSp>
      <p:sp>
        <p:nvSpPr>
          <p:cNvPr id="19" name="Google Shape;19;p73"/>
          <p:cNvSpPr txBox="1"/>
          <p:nvPr>
            <p:ph type="title"/>
          </p:nvPr>
        </p:nvSpPr>
        <p:spPr>
          <a:xfrm>
            <a:off x="265500" y="1209075"/>
            <a:ext cx="4045200" cy="1506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p:txBody>
      </p:sp>
      <p:sp>
        <p:nvSpPr>
          <p:cNvPr id="20" name="Google Shape;20;p73"/>
          <p:cNvSpPr txBox="1"/>
          <p:nvPr>
            <p:ph idx="1" type="subTitle"/>
          </p:nvPr>
        </p:nvSpPr>
        <p:spPr>
          <a:xfrm>
            <a:off x="265500" y="2769001"/>
            <a:ext cx="4045200" cy="13455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p:txBody>
      </p:sp>
      <p:sp>
        <p:nvSpPr>
          <p:cNvPr id="21" name="Google Shape;21;p73"/>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22" name="Google Shape;22;p7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02" name="Shape 102"/>
        <p:cNvGrpSpPr/>
        <p:nvPr/>
      </p:nvGrpSpPr>
      <p:grpSpPr>
        <a:xfrm>
          <a:off x="0" y="0"/>
          <a:ext cx="0" cy="0"/>
          <a:chOff x="0" y="0"/>
          <a:chExt cx="0" cy="0"/>
        </a:xfrm>
      </p:grpSpPr>
      <p:sp>
        <p:nvSpPr>
          <p:cNvPr id="103" name="Google Shape;103;p92"/>
          <p:cNvSpPr txBox="1"/>
          <p:nvPr>
            <p:ph type="title"/>
          </p:nvPr>
        </p:nvSpPr>
        <p:spPr>
          <a:xfrm>
            <a:off x="490250" y="526350"/>
            <a:ext cx="56187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104" name="Google Shape;104;p9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05" name="Shape 105"/>
        <p:cNvGrpSpPr/>
        <p:nvPr/>
      </p:nvGrpSpPr>
      <p:grpSpPr>
        <a:xfrm>
          <a:off x="0" y="0"/>
          <a:ext cx="0" cy="0"/>
          <a:chOff x="0" y="0"/>
          <a:chExt cx="0" cy="0"/>
        </a:xfrm>
      </p:grpSpPr>
      <p:sp>
        <p:nvSpPr>
          <p:cNvPr id="106" name="Google Shape;106;p93"/>
          <p:cNvSpPr txBox="1"/>
          <p:nvPr>
            <p:ph idx="1" type="body"/>
          </p:nvPr>
        </p:nvSpPr>
        <p:spPr>
          <a:xfrm>
            <a:off x="319500" y="4233725"/>
            <a:ext cx="5998800" cy="5988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p:txBody>
      </p:sp>
      <p:sp>
        <p:nvSpPr>
          <p:cNvPr id="107" name="Google Shape;107;p9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08" name="Shape 108"/>
        <p:cNvGrpSpPr/>
        <p:nvPr/>
      </p:nvGrpSpPr>
      <p:grpSpPr>
        <a:xfrm>
          <a:off x="0" y="0"/>
          <a:ext cx="0" cy="0"/>
          <a:chOff x="0" y="0"/>
          <a:chExt cx="0" cy="0"/>
        </a:xfrm>
      </p:grpSpPr>
      <p:sp>
        <p:nvSpPr>
          <p:cNvPr id="109" name="Google Shape;109;p94"/>
          <p:cNvSpPr/>
          <p:nvPr/>
        </p:nvSpPr>
        <p:spPr>
          <a:xfrm>
            <a:off x="150" y="5076825"/>
            <a:ext cx="9143700" cy="666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 name="Google Shape;110;p94"/>
          <p:cNvSpPr txBox="1"/>
          <p:nvPr>
            <p:ph hasCustomPrompt="1" type="title"/>
          </p:nvPr>
        </p:nvSpPr>
        <p:spPr>
          <a:xfrm>
            <a:off x="387900" y="1152450"/>
            <a:ext cx="8368200" cy="15384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Clr>
                <a:schemeClr val="accent5"/>
              </a:buClr>
              <a:buSzPts val="13000"/>
              <a:buNone/>
              <a:defRPr sz="13000">
                <a:solidFill>
                  <a:schemeClr val="accent5"/>
                </a:solidFill>
              </a:defRPr>
            </a:lvl1pPr>
            <a:lvl2pPr lvl="1" algn="ctr">
              <a:lnSpc>
                <a:spcPct val="100000"/>
              </a:lnSpc>
              <a:spcBef>
                <a:spcPts val="0"/>
              </a:spcBef>
              <a:spcAft>
                <a:spcPts val="0"/>
              </a:spcAft>
              <a:buClr>
                <a:schemeClr val="accent5"/>
              </a:buClr>
              <a:buSzPts val="13000"/>
              <a:buNone/>
              <a:defRPr sz="13000">
                <a:solidFill>
                  <a:schemeClr val="accent5"/>
                </a:solidFill>
              </a:defRPr>
            </a:lvl2pPr>
            <a:lvl3pPr lvl="2" algn="ctr">
              <a:lnSpc>
                <a:spcPct val="100000"/>
              </a:lnSpc>
              <a:spcBef>
                <a:spcPts val="0"/>
              </a:spcBef>
              <a:spcAft>
                <a:spcPts val="0"/>
              </a:spcAft>
              <a:buClr>
                <a:schemeClr val="accent5"/>
              </a:buClr>
              <a:buSzPts val="13000"/>
              <a:buNone/>
              <a:defRPr sz="13000">
                <a:solidFill>
                  <a:schemeClr val="accent5"/>
                </a:solidFill>
              </a:defRPr>
            </a:lvl3pPr>
            <a:lvl4pPr lvl="3" algn="ctr">
              <a:lnSpc>
                <a:spcPct val="100000"/>
              </a:lnSpc>
              <a:spcBef>
                <a:spcPts val="0"/>
              </a:spcBef>
              <a:spcAft>
                <a:spcPts val="0"/>
              </a:spcAft>
              <a:buClr>
                <a:schemeClr val="accent5"/>
              </a:buClr>
              <a:buSzPts val="13000"/>
              <a:buNone/>
              <a:defRPr sz="13000">
                <a:solidFill>
                  <a:schemeClr val="accent5"/>
                </a:solidFill>
              </a:defRPr>
            </a:lvl4pPr>
            <a:lvl5pPr lvl="4" algn="ctr">
              <a:lnSpc>
                <a:spcPct val="100000"/>
              </a:lnSpc>
              <a:spcBef>
                <a:spcPts val="0"/>
              </a:spcBef>
              <a:spcAft>
                <a:spcPts val="0"/>
              </a:spcAft>
              <a:buClr>
                <a:schemeClr val="accent5"/>
              </a:buClr>
              <a:buSzPts val="13000"/>
              <a:buNone/>
              <a:defRPr sz="13000">
                <a:solidFill>
                  <a:schemeClr val="accent5"/>
                </a:solidFill>
              </a:defRPr>
            </a:lvl5pPr>
            <a:lvl6pPr lvl="5" algn="ctr">
              <a:lnSpc>
                <a:spcPct val="100000"/>
              </a:lnSpc>
              <a:spcBef>
                <a:spcPts val="0"/>
              </a:spcBef>
              <a:spcAft>
                <a:spcPts val="0"/>
              </a:spcAft>
              <a:buClr>
                <a:schemeClr val="accent5"/>
              </a:buClr>
              <a:buSzPts val="13000"/>
              <a:buNone/>
              <a:defRPr sz="13000">
                <a:solidFill>
                  <a:schemeClr val="accent5"/>
                </a:solidFill>
              </a:defRPr>
            </a:lvl6pPr>
            <a:lvl7pPr lvl="6" algn="ctr">
              <a:lnSpc>
                <a:spcPct val="100000"/>
              </a:lnSpc>
              <a:spcBef>
                <a:spcPts val="0"/>
              </a:spcBef>
              <a:spcAft>
                <a:spcPts val="0"/>
              </a:spcAft>
              <a:buClr>
                <a:schemeClr val="accent5"/>
              </a:buClr>
              <a:buSzPts val="13000"/>
              <a:buNone/>
              <a:defRPr sz="13000">
                <a:solidFill>
                  <a:schemeClr val="accent5"/>
                </a:solidFill>
              </a:defRPr>
            </a:lvl7pPr>
            <a:lvl8pPr lvl="7" algn="ctr">
              <a:lnSpc>
                <a:spcPct val="100000"/>
              </a:lnSpc>
              <a:spcBef>
                <a:spcPts val="0"/>
              </a:spcBef>
              <a:spcAft>
                <a:spcPts val="0"/>
              </a:spcAft>
              <a:buClr>
                <a:schemeClr val="accent5"/>
              </a:buClr>
              <a:buSzPts val="13000"/>
              <a:buNone/>
              <a:defRPr sz="13000">
                <a:solidFill>
                  <a:schemeClr val="accent5"/>
                </a:solidFill>
              </a:defRPr>
            </a:lvl8pPr>
            <a:lvl9pPr lvl="8" algn="ctr">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111" name="Google Shape;111;p94"/>
          <p:cNvSpPr txBox="1"/>
          <p:nvPr>
            <p:ph idx="1" type="body"/>
          </p:nvPr>
        </p:nvSpPr>
        <p:spPr>
          <a:xfrm>
            <a:off x="387900" y="2919450"/>
            <a:ext cx="8368200" cy="10716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112" name="Google Shape;112;p9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cxnSp>
        <p:nvCxnSpPr>
          <p:cNvPr id="24" name="Google Shape;24;p74"/>
          <p:cNvCxnSpPr/>
          <p:nvPr/>
        </p:nvCxnSpPr>
        <p:spPr>
          <a:xfrm>
            <a:off x="4359602" y="2817464"/>
            <a:ext cx="424800" cy="0"/>
          </a:xfrm>
          <a:prstGeom prst="straightConnector1">
            <a:avLst/>
          </a:prstGeom>
          <a:noFill/>
          <a:ln cap="flat" cmpd="sng" w="38100">
            <a:solidFill>
              <a:schemeClr val="accent4"/>
            </a:solidFill>
            <a:prstDash val="solid"/>
            <a:round/>
            <a:headEnd len="sm" w="sm" type="none"/>
            <a:tailEnd len="sm" w="sm" type="none"/>
          </a:ln>
        </p:spPr>
      </p:cxnSp>
      <p:sp>
        <p:nvSpPr>
          <p:cNvPr id="25" name="Google Shape;25;p74"/>
          <p:cNvSpPr txBox="1"/>
          <p:nvPr>
            <p:ph type="title"/>
          </p:nvPr>
        </p:nvSpPr>
        <p:spPr>
          <a:xfrm>
            <a:off x="480750" y="1764950"/>
            <a:ext cx="8222100" cy="907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p:txBody>
      </p:sp>
      <p:sp>
        <p:nvSpPr>
          <p:cNvPr id="26" name="Google Shape;26;p7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27" name="Shape 27"/>
        <p:cNvGrpSpPr/>
        <p:nvPr/>
      </p:nvGrpSpPr>
      <p:grpSpPr>
        <a:xfrm>
          <a:off x="0" y="0"/>
          <a:ext cx="0" cy="0"/>
          <a:chOff x="0" y="0"/>
          <a:chExt cx="0" cy="0"/>
        </a:xfrm>
      </p:grpSpPr>
      <p:sp>
        <p:nvSpPr>
          <p:cNvPr id="28" name="Google Shape;28;p75"/>
          <p:cNvSpPr/>
          <p:nvPr/>
        </p:nvSpPr>
        <p:spPr>
          <a:xfrm>
            <a:off x="150" y="5076825"/>
            <a:ext cx="9143700" cy="66600"/>
          </a:xfrm>
          <a:prstGeom prst="rect">
            <a:avLst/>
          </a:prstGeom>
          <a:solidFill>
            <a:schemeClr val="accent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p75"/>
          <p:cNvSpPr txBox="1"/>
          <p:nvPr>
            <p:ph hasCustomPrompt="1" type="title"/>
          </p:nvPr>
        </p:nvSpPr>
        <p:spPr>
          <a:xfrm>
            <a:off x="387900" y="1152450"/>
            <a:ext cx="8368200" cy="15384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Clr>
                <a:schemeClr val="accent5"/>
              </a:buClr>
              <a:buSzPts val="13000"/>
              <a:buNone/>
              <a:defRPr sz="13000">
                <a:solidFill>
                  <a:schemeClr val="accent5"/>
                </a:solidFill>
              </a:defRPr>
            </a:lvl1pPr>
            <a:lvl2pPr lvl="1" algn="ctr">
              <a:lnSpc>
                <a:spcPct val="100000"/>
              </a:lnSpc>
              <a:spcBef>
                <a:spcPts val="0"/>
              </a:spcBef>
              <a:spcAft>
                <a:spcPts val="0"/>
              </a:spcAft>
              <a:buClr>
                <a:schemeClr val="accent5"/>
              </a:buClr>
              <a:buSzPts val="13000"/>
              <a:buNone/>
              <a:defRPr sz="13000">
                <a:solidFill>
                  <a:schemeClr val="accent5"/>
                </a:solidFill>
              </a:defRPr>
            </a:lvl2pPr>
            <a:lvl3pPr lvl="2" algn="ctr">
              <a:lnSpc>
                <a:spcPct val="100000"/>
              </a:lnSpc>
              <a:spcBef>
                <a:spcPts val="0"/>
              </a:spcBef>
              <a:spcAft>
                <a:spcPts val="0"/>
              </a:spcAft>
              <a:buClr>
                <a:schemeClr val="accent5"/>
              </a:buClr>
              <a:buSzPts val="13000"/>
              <a:buNone/>
              <a:defRPr sz="13000">
                <a:solidFill>
                  <a:schemeClr val="accent5"/>
                </a:solidFill>
              </a:defRPr>
            </a:lvl3pPr>
            <a:lvl4pPr lvl="3" algn="ctr">
              <a:lnSpc>
                <a:spcPct val="100000"/>
              </a:lnSpc>
              <a:spcBef>
                <a:spcPts val="0"/>
              </a:spcBef>
              <a:spcAft>
                <a:spcPts val="0"/>
              </a:spcAft>
              <a:buClr>
                <a:schemeClr val="accent5"/>
              </a:buClr>
              <a:buSzPts val="13000"/>
              <a:buNone/>
              <a:defRPr sz="13000">
                <a:solidFill>
                  <a:schemeClr val="accent5"/>
                </a:solidFill>
              </a:defRPr>
            </a:lvl4pPr>
            <a:lvl5pPr lvl="4" algn="ctr">
              <a:lnSpc>
                <a:spcPct val="100000"/>
              </a:lnSpc>
              <a:spcBef>
                <a:spcPts val="0"/>
              </a:spcBef>
              <a:spcAft>
                <a:spcPts val="0"/>
              </a:spcAft>
              <a:buClr>
                <a:schemeClr val="accent5"/>
              </a:buClr>
              <a:buSzPts val="13000"/>
              <a:buNone/>
              <a:defRPr sz="13000">
                <a:solidFill>
                  <a:schemeClr val="accent5"/>
                </a:solidFill>
              </a:defRPr>
            </a:lvl5pPr>
            <a:lvl6pPr lvl="5" algn="ctr">
              <a:lnSpc>
                <a:spcPct val="100000"/>
              </a:lnSpc>
              <a:spcBef>
                <a:spcPts val="0"/>
              </a:spcBef>
              <a:spcAft>
                <a:spcPts val="0"/>
              </a:spcAft>
              <a:buClr>
                <a:schemeClr val="accent5"/>
              </a:buClr>
              <a:buSzPts val="13000"/>
              <a:buNone/>
              <a:defRPr sz="13000">
                <a:solidFill>
                  <a:schemeClr val="accent5"/>
                </a:solidFill>
              </a:defRPr>
            </a:lvl6pPr>
            <a:lvl7pPr lvl="6" algn="ctr">
              <a:lnSpc>
                <a:spcPct val="100000"/>
              </a:lnSpc>
              <a:spcBef>
                <a:spcPts val="0"/>
              </a:spcBef>
              <a:spcAft>
                <a:spcPts val="0"/>
              </a:spcAft>
              <a:buClr>
                <a:schemeClr val="accent5"/>
              </a:buClr>
              <a:buSzPts val="13000"/>
              <a:buNone/>
              <a:defRPr sz="13000">
                <a:solidFill>
                  <a:schemeClr val="accent5"/>
                </a:solidFill>
              </a:defRPr>
            </a:lvl7pPr>
            <a:lvl8pPr lvl="7" algn="ctr">
              <a:lnSpc>
                <a:spcPct val="100000"/>
              </a:lnSpc>
              <a:spcBef>
                <a:spcPts val="0"/>
              </a:spcBef>
              <a:spcAft>
                <a:spcPts val="0"/>
              </a:spcAft>
              <a:buClr>
                <a:schemeClr val="accent5"/>
              </a:buClr>
              <a:buSzPts val="13000"/>
              <a:buNone/>
              <a:defRPr sz="13000">
                <a:solidFill>
                  <a:schemeClr val="accent5"/>
                </a:solidFill>
              </a:defRPr>
            </a:lvl8pPr>
            <a:lvl9pPr lvl="8" algn="ctr">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30" name="Google Shape;30;p75"/>
          <p:cNvSpPr txBox="1"/>
          <p:nvPr>
            <p:ph idx="1" type="body"/>
          </p:nvPr>
        </p:nvSpPr>
        <p:spPr>
          <a:xfrm>
            <a:off x="387900" y="2919450"/>
            <a:ext cx="8368200" cy="10716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31" name="Google Shape;31;p7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2" name="Shape 32"/>
        <p:cNvGrpSpPr/>
        <p:nvPr/>
      </p:nvGrpSpPr>
      <p:grpSpPr>
        <a:xfrm>
          <a:off x="0" y="0"/>
          <a:ext cx="0" cy="0"/>
          <a:chOff x="0" y="0"/>
          <a:chExt cx="0" cy="0"/>
        </a:xfrm>
      </p:grpSpPr>
      <p:cxnSp>
        <p:nvCxnSpPr>
          <p:cNvPr id="33" name="Google Shape;33;p76"/>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34" name="Google Shape;34;p76"/>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35" name="Google Shape;35;p76"/>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36" name="Google Shape;36;p7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7" name="Shape 37"/>
        <p:cNvGrpSpPr/>
        <p:nvPr/>
      </p:nvGrpSpPr>
      <p:grpSpPr>
        <a:xfrm>
          <a:off x="0" y="0"/>
          <a:ext cx="0" cy="0"/>
          <a:chOff x="0" y="0"/>
          <a:chExt cx="0" cy="0"/>
        </a:xfrm>
      </p:grpSpPr>
      <p:sp>
        <p:nvSpPr>
          <p:cNvPr id="38" name="Google Shape;38;p77"/>
          <p:cNvSpPr txBox="1"/>
          <p:nvPr>
            <p:ph type="title"/>
          </p:nvPr>
        </p:nvSpPr>
        <p:spPr>
          <a:xfrm>
            <a:off x="490250" y="526350"/>
            <a:ext cx="56187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9" name="Google Shape;39;p7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40" name="Shape 40"/>
        <p:cNvGrpSpPr/>
        <p:nvPr/>
      </p:nvGrpSpPr>
      <p:grpSpPr>
        <a:xfrm>
          <a:off x="0" y="0"/>
          <a:ext cx="0" cy="0"/>
          <a:chOff x="0" y="0"/>
          <a:chExt cx="0" cy="0"/>
        </a:xfrm>
      </p:grpSpPr>
      <p:cxnSp>
        <p:nvCxnSpPr>
          <p:cNvPr id="41" name="Google Shape;41;p82"/>
          <p:cNvCxnSpPr/>
          <p:nvPr/>
        </p:nvCxnSpPr>
        <p:spPr>
          <a:xfrm>
            <a:off x="492563" y="1260284"/>
            <a:ext cx="424800" cy="0"/>
          </a:xfrm>
          <a:prstGeom prst="straightConnector1">
            <a:avLst/>
          </a:prstGeom>
          <a:noFill/>
          <a:ln cap="flat" cmpd="sng" w="38100">
            <a:solidFill>
              <a:schemeClr val="accent4"/>
            </a:solidFill>
            <a:prstDash val="solid"/>
            <a:round/>
            <a:headEnd len="sm" w="sm" type="none"/>
            <a:tailEnd len="sm" w="sm" type="none"/>
          </a:ln>
        </p:spPr>
      </p:cxnSp>
      <p:sp>
        <p:nvSpPr>
          <p:cNvPr id="42" name="Google Shape;42;p82"/>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p:txBody>
      </p:sp>
      <p:sp>
        <p:nvSpPr>
          <p:cNvPr id="43" name="Google Shape;43;p82"/>
          <p:cNvSpPr txBox="1"/>
          <p:nvPr>
            <p:ph idx="1" type="body"/>
          </p:nvPr>
        </p:nvSpPr>
        <p:spPr>
          <a:xfrm>
            <a:off x="387900" y="1489825"/>
            <a:ext cx="3999900" cy="30789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44" name="Google Shape;44;p82"/>
          <p:cNvSpPr txBox="1"/>
          <p:nvPr>
            <p:ph idx="2" type="body"/>
          </p:nvPr>
        </p:nvSpPr>
        <p:spPr>
          <a:xfrm>
            <a:off x="4756200" y="1489825"/>
            <a:ext cx="3999900" cy="30789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45" name="Google Shape;45;p8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6" name="Shape 46"/>
        <p:cNvGrpSpPr/>
        <p:nvPr/>
      </p:nvGrpSpPr>
      <p:grpSpPr>
        <a:xfrm>
          <a:off x="0" y="0"/>
          <a:ext cx="0" cy="0"/>
          <a:chOff x="0" y="0"/>
          <a:chExt cx="0" cy="0"/>
        </a:xfrm>
      </p:grpSpPr>
      <p:cxnSp>
        <p:nvCxnSpPr>
          <p:cNvPr id="47" name="Google Shape;47;p83"/>
          <p:cNvCxnSpPr/>
          <p:nvPr/>
        </p:nvCxnSpPr>
        <p:spPr>
          <a:xfrm>
            <a:off x="489218" y="1412277"/>
            <a:ext cx="331500" cy="0"/>
          </a:xfrm>
          <a:prstGeom prst="straightConnector1">
            <a:avLst/>
          </a:prstGeom>
          <a:noFill/>
          <a:ln cap="flat" cmpd="sng" w="38100">
            <a:solidFill>
              <a:schemeClr val="accent4"/>
            </a:solidFill>
            <a:prstDash val="solid"/>
            <a:round/>
            <a:headEnd len="sm" w="sm" type="none"/>
            <a:tailEnd len="sm" w="sm" type="none"/>
          </a:ln>
        </p:spPr>
      </p:cxnSp>
      <p:sp>
        <p:nvSpPr>
          <p:cNvPr id="48" name="Google Shape;48;p83"/>
          <p:cNvSpPr txBox="1"/>
          <p:nvPr>
            <p:ph type="title"/>
          </p:nvPr>
        </p:nvSpPr>
        <p:spPr>
          <a:xfrm>
            <a:off x="3879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49" name="Google Shape;49;p83"/>
          <p:cNvSpPr txBox="1"/>
          <p:nvPr>
            <p:ph idx="1" type="body"/>
          </p:nvPr>
        </p:nvSpPr>
        <p:spPr>
          <a:xfrm>
            <a:off x="387900" y="1594025"/>
            <a:ext cx="2808000" cy="26811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50" name="Google Shape;50;p8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1" name="Shape 51"/>
        <p:cNvGrpSpPr/>
        <p:nvPr/>
      </p:nvGrpSpPr>
      <p:grpSpPr>
        <a:xfrm>
          <a:off x="0" y="0"/>
          <a:ext cx="0" cy="0"/>
          <a:chOff x="0" y="0"/>
          <a:chExt cx="0" cy="0"/>
        </a:xfrm>
      </p:grpSpPr>
      <p:sp>
        <p:nvSpPr>
          <p:cNvPr id="52" name="Google Shape;52;p8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rina">
    <p:bg>
      <p:bgPr>
        <a:solidFill>
          <a:schemeClr val="lt1"/>
        </a:solidFill>
      </p:bgPr>
    </p:bg>
    <p:spTree>
      <p:nvGrpSpPr>
        <p:cNvPr id="5" name="Shape 5"/>
        <p:cNvGrpSpPr/>
        <p:nvPr/>
      </p:nvGrpSpPr>
      <p:grpSpPr>
        <a:xfrm>
          <a:off x="0" y="0"/>
          <a:ext cx="0" cy="0"/>
          <a:chOff x="0" y="0"/>
          <a:chExt cx="0" cy="0"/>
        </a:xfrm>
      </p:grpSpPr>
      <p:sp>
        <p:nvSpPr>
          <p:cNvPr id="6" name="Google Shape;6;p71"/>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1pPr>
            <a:lvl2pPr lvl="1"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2pPr>
            <a:lvl3pPr lvl="2"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3pPr>
            <a:lvl4pPr lvl="3"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4pPr>
            <a:lvl5pPr lvl="4"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5pPr>
            <a:lvl6pPr lvl="5"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6pPr>
            <a:lvl7pPr lvl="6"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7pPr>
            <a:lvl8pPr lvl="7"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8pPr>
            <a:lvl9pPr lvl="8"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9pPr>
          </a:lstStyle>
          <a:p/>
        </p:txBody>
      </p:sp>
      <p:sp>
        <p:nvSpPr>
          <p:cNvPr id="7" name="Google Shape;7;p71"/>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1"/>
              </a:buClr>
              <a:buSzPts val="1800"/>
              <a:buFont typeface="Roboto"/>
              <a:buChar char="●"/>
              <a:defRPr b="0" i="0" sz="1800" u="none" cap="none" strike="noStrike">
                <a:solidFill>
                  <a:schemeClr val="dk1"/>
                </a:solidFill>
                <a:latin typeface="Roboto"/>
                <a:ea typeface="Roboto"/>
                <a:cs typeface="Roboto"/>
                <a:sym typeface="Roboto"/>
              </a:defRPr>
            </a:lvl1pPr>
            <a:lvl2pPr indent="-317500" lvl="1" marL="9144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2pPr>
            <a:lvl3pPr indent="-317500" lvl="2" marL="13716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3pPr>
            <a:lvl4pPr indent="-317500" lvl="3" marL="18288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4pPr>
            <a:lvl5pPr indent="-317500" lvl="4" marL="22860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5pPr>
            <a:lvl6pPr indent="-317500" lvl="5" marL="27432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6pPr>
            <a:lvl7pPr indent="-317500" lvl="6" marL="32004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7pPr>
            <a:lvl8pPr indent="-317500" lvl="7" marL="36576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8pPr>
            <a:lvl9pPr indent="-317500" lvl="8" marL="41148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9pPr>
          </a:lstStyle>
          <a:p/>
        </p:txBody>
      </p:sp>
      <p:sp>
        <p:nvSpPr>
          <p:cNvPr id="8" name="Google Shape;8;p7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rina">
    <p:bg>
      <p:bgPr>
        <a:solidFill>
          <a:schemeClr val="lt1"/>
        </a:solidFill>
      </p:bgPr>
    </p:bg>
    <p:spTree>
      <p:nvGrpSpPr>
        <p:cNvPr id="59" name="Shape 59"/>
        <p:cNvGrpSpPr/>
        <p:nvPr/>
      </p:nvGrpSpPr>
      <p:grpSpPr>
        <a:xfrm>
          <a:off x="0" y="0"/>
          <a:ext cx="0" cy="0"/>
          <a:chOff x="0" y="0"/>
          <a:chExt cx="0" cy="0"/>
        </a:xfrm>
      </p:grpSpPr>
      <p:sp>
        <p:nvSpPr>
          <p:cNvPr id="60" name="Google Shape;60;p78"/>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lvl1pPr lvl="0"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1pPr>
            <a:lvl2pPr lvl="1"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2pPr>
            <a:lvl3pPr lvl="2"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3pPr>
            <a:lvl4pPr lvl="3"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4pPr>
            <a:lvl5pPr lvl="4"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5pPr>
            <a:lvl6pPr lvl="5"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6pPr>
            <a:lvl7pPr lvl="6"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7pPr>
            <a:lvl8pPr lvl="7"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8pPr>
            <a:lvl9pPr lvl="8" marR="0" rtl="0" algn="l">
              <a:lnSpc>
                <a:spcPct val="100000"/>
              </a:lnSpc>
              <a:spcBef>
                <a:spcPts val="0"/>
              </a:spcBef>
              <a:spcAft>
                <a:spcPts val="0"/>
              </a:spcAft>
              <a:buClr>
                <a:schemeClr val="dk1"/>
              </a:buClr>
              <a:buSzPts val="3000"/>
              <a:buFont typeface="Roboto Slab"/>
              <a:buNone/>
              <a:defRPr b="0" i="0" sz="3000" u="none" cap="none" strike="noStrike">
                <a:solidFill>
                  <a:schemeClr val="dk1"/>
                </a:solidFill>
                <a:latin typeface="Roboto Slab"/>
                <a:ea typeface="Roboto Slab"/>
                <a:cs typeface="Roboto Slab"/>
                <a:sym typeface="Roboto Slab"/>
              </a:defRPr>
            </a:lvl9pPr>
          </a:lstStyle>
          <a:p/>
        </p:txBody>
      </p:sp>
      <p:sp>
        <p:nvSpPr>
          <p:cNvPr id="61" name="Google Shape;61;p78"/>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1"/>
              </a:buClr>
              <a:buSzPts val="1800"/>
              <a:buFont typeface="Roboto"/>
              <a:buChar char="●"/>
              <a:defRPr b="0" i="0" sz="1800" u="none" cap="none" strike="noStrike">
                <a:solidFill>
                  <a:schemeClr val="dk1"/>
                </a:solidFill>
                <a:latin typeface="Roboto"/>
                <a:ea typeface="Roboto"/>
                <a:cs typeface="Roboto"/>
                <a:sym typeface="Roboto"/>
              </a:defRPr>
            </a:lvl1pPr>
            <a:lvl2pPr indent="-317500" lvl="1" marL="9144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2pPr>
            <a:lvl3pPr indent="-317500" lvl="2" marL="13716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3pPr>
            <a:lvl4pPr indent="-317500" lvl="3" marL="18288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4pPr>
            <a:lvl5pPr indent="-317500" lvl="4" marL="22860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5pPr>
            <a:lvl6pPr indent="-317500" lvl="5" marL="27432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6pPr>
            <a:lvl7pPr indent="-317500" lvl="6" marL="32004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7pPr>
            <a:lvl8pPr indent="-317500" lvl="7" marL="36576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8pPr>
            <a:lvl9pPr indent="-317500" lvl="8" marL="4114800" marR="0" rtl="0" algn="l">
              <a:lnSpc>
                <a:spcPct val="115000"/>
              </a:lnSpc>
              <a:spcBef>
                <a:spcPts val="0"/>
              </a:spcBef>
              <a:spcAft>
                <a:spcPts val="0"/>
              </a:spcAft>
              <a:buClr>
                <a:schemeClr val="dk1"/>
              </a:buClr>
              <a:buSzPts val="1400"/>
              <a:buFont typeface="Roboto"/>
              <a:buChar char="■"/>
              <a:defRPr b="0" i="0" sz="1400" u="none" cap="none" strike="noStrike">
                <a:solidFill>
                  <a:schemeClr val="dk1"/>
                </a:solidFill>
                <a:latin typeface="Roboto"/>
                <a:ea typeface="Roboto"/>
                <a:cs typeface="Roboto"/>
                <a:sym typeface="Roboto"/>
              </a:defRPr>
            </a:lvl9pPr>
          </a:lstStyle>
          <a:p/>
        </p:txBody>
      </p:sp>
      <p:sp>
        <p:nvSpPr>
          <p:cNvPr id="62" name="Google Shape;62;p7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2.png"/><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hyperlink" Target="https://forgot.citytech.cuny.edu"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2.png"/><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0.xml"/><Relationship Id="rId3" Type="http://schemas.openxmlformats.org/officeDocument/2006/relationships/hyperlink" Target="https://it.citytech.cuny.edu/email-lookup/" TargetMode="External"/><Relationship Id="rId4" Type="http://schemas.openxmlformats.org/officeDocument/2006/relationships/image" Target="../media/image1.png"/><Relationship Id="rId5"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 Id="rId3" Type="http://schemas.openxmlformats.org/officeDocument/2006/relationships/hyperlink" Target="https://cis.citytech.cuny.edu/Student/it_student_findemail.aspx" TargetMode="External"/><Relationship Id="rId4" Type="http://schemas.openxmlformats.org/officeDocument/2006/relationships/hyperlink" Target="https://myapps.microsoft.com/"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3.xml"/><Relationship Id="rId3" Type="http://schemas.openxmlformats.org/officeDocument/2006/relationships/image" Target="../media/image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4.xml"/><Relationship Id="rId3" Type="http://schemas.openxmlformats.org/officeDocument/2006/relationships/image" Target="../media/image3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5.xml"/><Relationship Id="rId3" Type="http://schemas.openxmlformats.org/officeDocument/2006/relationships/hyperlink" Target="http://openlab.citytech.cuny.edu" TargetMode="Externa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6.xml"/><Relationship Id="rId3" Type="http://schemas.openxmlformats.org/officeDocument/2006/relationships/image" Target="../media/image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7.xml"/><Relationship Id="rId3" Type="http://schemas.openxmlformats.org/officeDocument/2006/relationships/hyperlink" Target="https://brightspace.cuny.edu/" TargetMode="Externa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9.xml"/><Relationship Id="rId3" Type="http://schemas.openxmlformats.org/officeDocument/2006/relationships/hyperlink" Target="https://it.citytech.cuny.edu/docs/Login_CUNY_Zoom.pdf" TargetMode="Externa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0.xml"/><Relationship Id="rId3" Type="http://schemas.openxmlformats.org/officeDocument/2006/relationships/image" Target="../media/image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1.xml"/><Relationship Id="rId3" Type="http://schemas.openxmlformats.org/officeDocument/2006/relationships/image" Target="../media/image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3.xml"/><Relationship Id="rId3" Type="http://schemas.openxmlformats.org/officeDocument/2006/relationships/image" Target="../media/image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6.xml"/><Relationship Id="rId3" Type="http://schemas.openxmlformats.org/officeDocument/2006/relationships/image" Target="../media/image1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7.xml"/><Relationship Id="rId3" Type="http://schemas.openxmlformats.org/officeDocument/2006/relationships/image" Target="../media/image14.png"/><Relationship Id="rId4" Type="http://schemas.openxmlformats.org/officeDocument/2006/relationships/image" Target="../media/image25.png"/><Relationship Id="rId5" Type="http://schemas.openxmlformats.org/officeDocument/2006/relationships/image" Target="../media/image1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8.xml"/><Relationship Id="rId3" Type="http://schemas.openxmlformats.org/officeDocument/2006/relationships/image" Target="../media/image13.png"/><Relationship Id="rId4" Type="http://schemas.openxmlformats.org/officeDocument/2006/relationships/image" Target="../media/image11.png"/><Relationship Id="rId5" Type="http://schemas.openxmlformats.org/officeDocument/2006/relationships/image" Target="../media/image17.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2.xml"/><Relationship Id="rId3" Type="http://schemas.openxmlformats.org/officeDocument/2006/relationships/image" Target="../media/image29.png"/><Relationship Id="rId4" Type="http://schemas.openxmlformats.org/officeDocument/2006/relationships/image" Target="../media/image1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3.xml"/><Relationship Id="rId3" Type="http://schemas.openxmlformats.org/officeDocument/2006/relationships/image" Target="../media/image18.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0.xml"/><Relationship Id="rId3" Type="http://schemas.openxmlformats.org/officeDocument/2006/relationships/image" Target="../media/image30.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2.xml"/><Relationship Id="rId3" Type="http://schemas.openxmlformats.org/officeDocument/2006/relationships/image" Target="../media/image27.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3.xml"/><Relationship Id="rId3" Type="http://schemas.openxmlformats.org/officeDocument/2006/relationships/image" Target="../media/image19.png"/><Relationship Id="rId4" Type="http://schemas.openxmlformats.org/officeDocument/2006/relationships/image" Target="../media/image23.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4.xml"/><Relationship Id="rId3" Type="http://schemas.openxmlformats.org/officeDocument/2006/relationships/image" Target="../media/image24.png"/><Relationship Id="rId4" Type="http://schemas.openxmlformats.org/officeDocument/2006/relationships/image" Target="../media/image28.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5.xml"/><Relationship Id="rId3" Type="http://schemas.openxmlformats.org/officeDocument/2006/relationships/image" Target="../media/image26.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6.xml"/><Relationship Id="rId3" Type="http://schemas.openxmlformats.org/officeDocument/2006/relationships/image" Target="../media/image20.jp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7.xml"/><Relationship Id="rId3" Type="http://schemas.openxmlformats.org/officeDocument/2006/relationships/hyperlink" Target="https://drive.google.com/file/d/1ZWtAWn9XlqQoQpA4fx5vGE_Acjg8l2iP/view?usp=drive_link" TargetMode="External"/><Relationship Id="rId4" Type="http://schemas.openxmlformats.org/officeDocument/2006/relationships/hyperlink" Target="https://drive.google.com/file/d/1bkpz9-c2-AJWKpkcXoQnAxp8-yRcaA4w/view?usp=drive_link" TargetMode="External"/><Relationship Id="rId5" Type="http://schemas.openxmlformats.org/officeDocument/2006/relationships/hyperlink" Target="https://drive.google.com/file/d/14E77cTS1wLtmqLrQC39h7UQQSGkXxwMd/view?usp=drive_link" TargetMode="External"/><Relationship Id="rId6" Type="http://schemas.openxmlformats.org/officeDocument/2006/relationships/hyperlink" Target="https://drive.google.com/file/d/1m3VR4vi2A9GC2rVpBJ5V08L7N4L39gNG/view?usp=drive_link" TargetMode="Externa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31.jp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33.jp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7.xml"/><Relationship Id="rId3" Type="http://schemas.openxmlformats.org/officeDocument/2006/relationships/hyperlink" Target="https://www.citytech.cuny.edu/academics/academic-departments.aspx" TargetMode="External"/><Relationship Id="rId4" Type="http://schemas.openxmlformats.org/officeDocument/2006/relationships/hyperlink" Target="https://www.citytech.cuny.edu/current-student/complaints/" TargetMode="Externa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8.xml"/><Relationship Id="rId3" Type="http://schemas.openxmlformats.org/officeDocument/2006/relationships/hyperlink" Target="https://openlab.citytech.cuny.edu/aitziane101su2024/" TargetMode="Externa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xml"/><Relationship Id="rId3" Type="http://schemas.openxmlformats.org/officeDocument/2006/relationships/image" Target="../media/image22.png"/><Relationship Id="rId4" Type="http://schemas.openxmlformats.org/officeDocument/2006/relationships/hyperlink" Target="http://creativecommons.org/licenses/by-nc-sa/4.0/"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1"/>
          <p:cNvSpPr txBox="1"/>
          <p:nvPr>
            <p:ph type="ctrTitle"/>
          </p:nvPr>
        </p:nvSpPr>
        <p:spPr>
          <a:xfrm>
            <a:off x="1680302" y="1188925"/>
            <a:ext cx="5783400" cy="1457400"/>
          </a:xfrm>
          <a:prstGeom prst="rect">
            <a:avLst/>
          </a:prstGeom>
          <a:noFill/>
          <a:ln>
            <a:noFill/>
          </a:ln>
        </p:spPr>
        <p:txBody>
          <a:bodyPr anchorCtr="0" anchor="b" bIns="91425" lIns="91425" spcFirstLastPara="1" rIns="91425" wrap="square" tIns="91425">
            <a:normAutofit/>
          </a:bodyPr>
          <a:lstStyle/>
          <a:p>
            <a:pPr indent="0" lvl="0" marL="0" rtl="0" algn="ctr">
              <a:lnSpc>
                <a:spcPct val="100000"/>
              </a:lnSpc>
              <a:spcBef>
                <a:spcPts val="0"/>
              </a:spcBef>
              <a:spcAft>
                <a:spcPts val="0"/>
              </a:spcAft>
              <a:buSzPts val="4000"/>
              <a:buNone/>
            </a:pPr>
            <a:r>
              <a:rPr b="1" lang="en" sz="5500"/>
              <a:t>City Tech 101</a:t>
            </a:r>
            <a:endParaRPr b="1" sz="5500"/>
          </a:p>
        </p:txBody>
      </p:sp>
      <p:sp>
        <p:nvSpPr>
          <p:cNvPr id="118" name="Google Shape;118;p1"/>
          <p:cNvSpPr txBox="1"/>
          <p:nvPr>
            <p:ph idx="1" type="subTitle"/>
          </p:nvPr>
        </p:nvSpPr>
        <p:spPr>
          <a:xfrm>
            <a:off x="1805402" y="3428625"/>
            <a:ext cx="5810148" cy="1020192"/>
          </a:xfrm>
          <a:prstGeom prst="rect">
            <a:avLst/>
          </a:prstGeom>
          <a:noFill/>
          <a:ln>
            <a:noFill/>
          </a:ln>
        </p:spPr>
        <p:txBody>
          <a:bodyPr anchorCtr="0" anchor="t" bIns="91425" lIns="91425" spcFirstLastPara="1" rIns="91425" wrap="square" tIns="91425">
            <a:noAutofit/>
          </a:bodyPr>
          <a:lstStyle/>
          <a:p>
            <a:pPr indent="0" lvl="0" marL="0" rtl="0" algn="r">
              <a:lnSpc>
                <a:spcPct val="100000"/>
              </a:lnSpc>
              <a:spcBef>
                <a:spcPts val="0"/>
              </a:spcBef>
              <a:spcAft>
                <a:spcPts val="0"/>
              </a:spcAft>
              <a:buSzPts val="3097"/>
              <a:buNone/>
            </a:pPr>
            <a:r>
              <a:rPr lang="en" sz="2000"/>
              <a:t>Summer</a:t>
            </a:r>
            <a:endParaRPr sz="2000"/>
          </a:p>
          <a:p>
            <a:pPr indent="0" lvl="0" marL="0" rtl="0" algn="r">
              <a:lnSpc>
                <a:spcPct val="100000"/>
              </a:lnSpc>
              <a:spcBef>
                <a:spcPts val="0"/>
              </a:spcBef>
              <a:spcAft>
                <a:spcPts val="0"/>
              </a:spcAft>
              <a:buSzPts val="3097"/>
              <a:buNone/>
            </a:pPr>
            <a:r>
              <a:rPr lang="en" sz="2000"/>
              <a:t>Julia Ait-Ziane</a:t>
            </a:r>
            <a:endParaRPr sz="2000"/>
          </a:p>
          <a:p>
            <a:pPr indent="0" lvl="0" marL="0" rtl="0" algn="r">
              <a:lnSpc>
                <a:spcPct val="100000"/>
              </a:lnSpc>
              <a:spcBef>
                <a:spcPts val="0"/>
              </a:spcBef>
              <a:spcAft>
                <a:spcPts val="0"/>
              </a:spcAft>
              <a:buSzPts val="3097"/>
              <a:buNone/>
            </a:pPr>
            <a:r>
              <a:rPr lang="en" sz="2000"/>
              <a:t>Julia.Ait-Ziane08@citytech.cuny.edu</a:t>
            </a:r>
            <a:endParaRPr sz="2000"/>
          </a:p>
        </p:txBody>
      </p:sp>
      <p:sp>
        <p:nvSpPr>
          <p:cNvPr id="119" name="Google Shape;119;p1"/>
          <p:cNvSpPr txBox="1"/>
          <p:nvPr/>
        </p:nvSpPr>
        <p:spPr>
          <a:xfrm rot="-864376">
            <a:off x="441729" y="705928"/>
            <a:ext cx="4754501" cy="1108184"/>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6000"/>
              <a:buFont typeface="Arial"/>
              <a:buNone/>
            </a:pPr>
            <a:r>
              <a:rPr b="0" i="0" lang="en" sz="6000" u="none" cap="none" strike="noStrike">
                <a:solidFill>
                  <a:srgbClr val="FF00FF"/>
                </a:solidFill>
                <a:latin typeface="Lobster"/>
                <a:ea typeface="Lobster"/>
                <a:cs typeface="Lobster"/>
                <a:sym typeface="Lobster"/>
              </a:rPr>
              <a:t>Welcome!</a:t>
            </a:r>
            <a:endParaRPr b="0" i="0" sz="6000" u="none" cap="none" strike="noStrike">
              <a:solidFill>
                <a:srgbClr val="FF00FF"/>
              </a:solidFill>
              <a:latin typeface="Lobster"/>
              <a:ea typeface="Lobster"/>
              <a:cs typeface="Lobster"/>
              <a:sym typeface="Lobster"/>
            </a:endParaRPr>
          </a:p>
        </p:txBody>
      </p:sp>
      <p:grpSp>
        <p:nvGrpSpPr>
          <p:cNvPr id="120" name="Google Shape;120;p1"/>
          <p:cNvGrpSpPr/>
          <p:nvPr/>
        </p:nvGrpSpPr>
        <p:grpSpPr>
          <a:xfrm>
            <a:off x="86851" y="4448817"/>
            <a:ext cx="1273858" cy="607271"/>
            <a:chOff x="86851" y="4297675"/>
            <a:chExt cx="1881900" cy="758425"/>
          </a:xfrm>
        </p:grpSpPr>
        <p:pic>
          <p:nvPicPr>
            <p:cNvPr descr="Creative Commons License" id="121" name="Google Shape;121;p1"/>
            <p:cNvPicPr preferRelativeResize="0"/>
            <p:nvPr/>
          </p:nvPicPr>
          <p:blipFill rotWithShape="1">
            <a:blip r:embed="rId3">
              <a:alphaModFix/>
            </a:blip>
            <a:srcRect b="0" l="0" r="0" t="0"/>
            <a:stretch/>
          </p:blipFill>
          <p:spPr>
            <a:xfrm>
              <a:off x="670563" y="4297675"/>
              <a:ext cx="714475" cy="328650"/>
            </a:xfrm>
            <a:prstGeom prst="rect">
              <a:avLst/>
            </a:prstGeom>
            <a:noFill/>
            <a:ln>
              <a:noFill/>
            </a:ln>
          </p:spPr>
        </p:pic>
        <p:sp>
          <p:nvSpPr>
            <p:cNvPr id="122" name="Google Shape;122;p1"/>
            <p:cNvSpPr txBox="1"/>
            <p:nvPr/>
          </p:nvSpPr>
          <p:spPr>
            <a:xfrm>
              <a:off x="86851" y="4491200"/>
              <a:ext cx="1881900" cy="564900"/>
            </a:xfrm>
            <a:prstGeom prst="rect">
              <a:avLst/>
            </a:prstGeom>
            <a:noFill/>
            <a:ln>
              <a:noFill/>
            </a:ln>
          </p:spPr>
          <p:txBody>
            <a:bodyPr anchorCtr="0" anchor="ctr" bIns="91425" lIns="91425" spcFirstLastPara="1" rIns="91425" wrap="square" tIns="91425">
              <a:normAutofit fontScale="25000" lnSpcReduction="20000"/>
            </a:bodyPr>
            <a:lstStyle/>
            <a:p>
              <a:pPr indent="0" lvl="0" marL="0" marR="0" rtl="0" algn="just">
                <a:lnSpc>
                  <a:spcPct val="115000"/>
                </a:lnSpc>
                <a:spcBef>
                  <a:spcPts val="0"/>
                </a:spcBef>
                <a:spcAft>
                  <a:spcPts val="0"/>
                </a:spcAft>
                <a:buClr>
                  <a:srgbClr val="000000"/>
                </a:buClr>
                <a:buSzPct val="100000"/>
                <a:buFont typeface="Arial"/>
                <a:buNone/>
              </a:pPr>
              <a:r>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ct val="100000"/>
                <a:buFont typeface="Arial"/>
                <a:buNone/>
              </a:pPr>
              <a:r>
                <a:rPr b="0" i="0" lang="en" sz="1450" u="none" cap="none" strike="noStrike">
                  <a:solidFill>
                    <a:srgbClr val="000000"/>
                  </a:solidFill>
                  <a:latin typeface="Roboto"/>
                  <a:ea typeface="Roboto"/>
                  <a:cs typeface="Roboto"/>
                  <a:sym typeface="Roboto"/>
                </a:rPr>
                <a:t>City Tech 101 by Karen Goodlad and Sarah Paruolo is licensed under a </a:t>
              </a:r>
              <a:r>
                <a:rPr b="0" i="0" lang="en" sz="1450" u="none" cap="none" strike="noStrike">
                  <a:solidFill>
                    <a:srgbClr val="000000"/>
                  </a:solidFill>
                  <a:uFill>
                    <a:noFill/>
                  </a:uFill>
                  <a:latin typeface="Roboto"/>
                  <a:ea typeface="Roboto"/>
                  <a:cs typeface="Roboto"/>
                  <a:sym typeface="Roboto"/>
                  <a:hlinkClick r:id="rId4">
                    <a:extLst>
                      <a:ext uri="{A12FA001-AC4F-418D-AE19-62706E023703}">
                        <ahyp:hlinkClr val="tx"/>
                      </a:ext>
                    </a:extLst>
                  </a:hlinkClick>
                </a:rPr>
                <a:t>Creative Commons Attribution-NonCommercial-ShareAlike 4.0 International License</a:t>
              </a:r>
              <a:r>
                <a:rPr b="0" i="0" lang="en" sz="1450" u="none" cap="none" strike="noStrike">
                  <a:solidFill>
                    <a:srgbClr val="000000"/>
                  </a:solidFill>
                  <a:latin typeface="Roboto"/>
                  <a:ea typeface="Roboto"/>
                  <a:cs typeface="Roboto"/>
                  <a:sym typeface="Roboto"/>
                </a:rPr>
                <a:t>.</a:t>
              </a:r>
              <a:endParaRPr b="0" i="0" sz="1400" u="none" cap="none" strike="noStrike">
                <a:solidFill>
                  <a:srgbClr val="000000"/>
                </a:solidFill>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10"/>
          <p:cNvSpPr txBox="1"/>
          <p:nvPr>
            <p:ph type="title"/>
          </p:nvPr>
        </p:nvSpPr>
        <p:spPr>
          <a:xfrm>
            <a:off x="0" y="1112275"/>
            <a:ext cx="9144000" cy="2280300"/>
          </a:xfrm>
          <a:prstGeom prst="rect">
            <a:avLst/>
          </a:prstGeom>
          <a:noFill/>
          <a:ln>
            <a:noFill/>
          </a:ln>
        </p:spPr>
        <p:txBody>
          <a:bodyPr anchorCtr="0" anchor="ctr" bIns="91425" lIns="91425" spcFirstLastPara="1" rIns="91425" wrap="square" tIns="91425">
            <a:normAutofit/>
          </a:bodyPr>
          <a:lstStyle/>
          <a:p>
            <a:pPr indent="0" lvl="0" marL="0" rtl="0" algn="ctr">
              <a:lnSpc>
                <a:spcPct val="100000"/>
              </a:lnSpc>
              <a:spcBef>
                <a:spcPts val="0"/>
              </a:spcBef>
              <a:spcAft>
                <a:spcPts val="0"/>
              </a:spcAft>
              <a:buSzPts val="5333"/>
              <a:buNone/>
            </a:pPr>
            <a:r>
              <a:rPr b="1" lang="en">
                <a:solidFill>
                  <a:schemeClr val="accent5"/>
                </a:solidFill>
              </a:rPr>
              <a:t>Ice Breaker Activity</a:t>
            </a:r>
            <a:endParaRPr b="1">
              <a:solidFill>
                <a:schemeClr val="accent5"/>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11"/>
          <p:cNvSpPr txBox="1"/>
          <p:nvPr>
            <p:ph type="title"/>
          </p:nvPr>
        </p:nvSpPr>
        <p:spPr>
          <a:xfrm>
            <a:off x="265500" y="828075"/>
            <a:ext cx="4045200" cy="2651400"/>
          </a:xfrm>
          <a:prstGeom prst="rect">
            <a:avLst/>
          </a:prstGeom>
          <a:noFill/>
          <a:ln>
            <a:noFill/>
          </a:ln>
        </p:spPr>
        <p:txBody>
          <a:bodyPr anchorCtr="0" anchor="b" bIns="91425" lIns="91425" spcFirstLastPara="1" rIns="91425" wrap="square" tIns="91425">
            <a:normAutofit/>
          </a:bodyPr>
          <a:lstStyle/>
          <a:p>
            <a:pPr indent="0" lvl="0" marL="0" rtl="0" algn="ctr">
              <a:lnSpc>
                <a:spcPct val="100000"/>
              </a:lnSpc>
              <a:spcBef>
                <a:spcPts val="0"/>
              </a:spcBef>
              <a:spcAft>
                <a:spcPts val="0"/>
              </a:spcAft>
              <a:buSzPts val="3800"/>
              <a:buNone/>
            </a:pPr>
            <a:r>
              <a:rPr b="1" lang="en" sz="4000">
                <a:solidFill>
                  <a:schemeClr val="accent5"/>
                </a:solidFill>
              </a:rPr>
              <a:t>What will we do during the four sessions?</a:t>
            </a:r>
            <a:endParaRPr b="1" sz="4000">
              <a:solidFill>
                <a:schemeClr val="accent5"/>
              </a:solidFill>
            </a:endParaRPr>
          </a:p>
        </p:txBody>
      </p:sp>
      <p:sp>
        <p:nvSpPr>
          <p:cNvPr id="183" name="Google Shape;183;p11"/>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rmAutofit/>
          </a:bodyPr>
          <a:lstStyle/>
          <a:p>
            <a:pPr indent="0" lvl="0" marL="0" rtl="0" algn="l">
              <a:lnSpc>
                <a:spcPct val="100000"/>
              </a:lnSpc>
              <a:spcBef>
                <a:spcPts val="0"/>
              </a:spcBef>
              <a:spcAft>
                <a:spcPts val="0"/>
              </a:spcAft>
              <a:buSzPts val="1800"/>
              <a:buNone/>
            </a:pPr>
            <a:r>
              <a:rPr i="1" lang="en" sz="1500">
                <a:latin typeface="Roboto Slab"/>
                <a:ea typeface="Roboto Slab"/>
                <a:cs typeface="Roboto Slab"/>
                <a:sym typeface="Roboto Slab"/>
              </a:rPr>
              <a:t>This workshop focuses on helping new students transition to college life, and specifically to City Tech. The workshop will enhance the new student experience with information, activities, and various opportunities to connect with faculty, staff, and current City Tech students. In addition to learning how to access a variety of college services and resources, students will develop personalized plans for their college career.</a:t>
            </a:r>
            <a:endParaRPr i="1" sz="2200">
              <a:latin typeface="Roboto Slab"/>
              <a:ea typeface="Roboto Slab"/>
              <a:cs typeface="Roboto Slab"/>
              <a:sym typeface="Roboto Slab"/>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12"/>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p>
            <a:pPr indent="0" lvl="0" marL="0" rtl="0" algn="l">
              <a:lnSpc>
                <a:spcPct val="100000"/>
              </a:lnSpc>
              <a:spcBef>
                <a:spcPts val="0"/>
              </a:spcBef>
              <a:spcAft>
                <a:spcPts val="0"/>
              </a:spcAft>
              <a:buSzPts val="3000"/>
              <a:buNone/>
            </a:pPr>
            <a:r>
              <a:rPr b="1" lang="en">
                <a:solidFill>
                  <a:schemeClr val="accent5"/>
                </a:solidFill>
              </a:rPr>
              <a:t>Syllabus + Schedule Review (4-Session)</a:t>
            </a:r>
            <a:endParaRPr b="1">
              <a:solidFill>
                <a:schemeClr val="accent5"/>
              </a:solidFill>
            </a:endParaRPr>
          </a:p>
        </p:txBody>
      </p:sp>
      <p:sp>
        <p:nvSpPr>
          <p:cNvPr id="189" name="Google Shape;189;p12"/>
          <p:cNvSpPr txBox="1"/>
          <p:nvPr>
            <p:ph idx="1" type="body"/>
          </p:nvPr>
        </p:nvSpPr>
        <p:spPr>
          <a:xfrm>
            <a:off x="0" y="1577000"/>
            <a:ext cx="4420200" cy="30789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400"/>
              <a:buNone/>
            </a:pPr>
            <a:r>
              <a:rPr b="1" lang="en">
                <a:solidFill>
                  <a:schemeClr val="accent6"/>
                </a:solidFill>
              </a:rPr>
              <a:t>Session 1 &gt;</a:t>
            </a:r>
            <a:r>
              <a:rPr lang="en"/>
              <a:t> Day/Date/Time</a:t>
            </a:r>
            <a:endParaRPr/>
          </a:p>
          <a:p>
            <a:pPr indent="0" lvl="0" marL="0" rtl="0" algn="l">
              <a:lnSpc>
                <a:spcPct val="115000"/>
              </a:lnSpc>
              <a:spcBef>
                <a:spcPts val="0"/>
              </a:spcBef>
              <a:spcAft>
                <a:spcPts val="0"/>
              </a:spcAft>
              <a:buSzPts val="1400"/>
              <a:buNone/>
            </a:pPr>
            <a:r>
              <a:rPr b="1" lang="en"/>
              <a:t>PART A: Academic Basics: #WelcomeToCityTech</a:t>
            </a:r>
            <a:endParaRPr/>
          </a:p>
          <a:p>
            <a:pPr indent="0" lvl="0" marL="0" rtl="0" algn="l">
              <a:lnSpc>
                <a:spcPct val="115000"/>
              </a:lnSpc>
              <a:spcBef>
                <a:spcPts val="0"/>
              </a:spcBef>
              <a:spcAft>
                <a:spcPts val="0"/>
              </a:spcAft>
              <a:buSzPts val="1400"/>
              <a:buNone/>
            </a:pPr>
            <a:r>
              <a:rPr b="1" lang="en"/>
              <a:t>PART B: Classroom Expectations: The Syllabus and </a:t>
            </a:r>
            <a:endParaRPr b="1"/>
          </a:p>
          <a:p>
            <a:pPr indent="457200" lvl="0" marL="457200" rtl="0" algn="l">
              <a:lnSpc>
                <a:spcPct val="115000"/>
              </a:lnSpc>
              <a:spcBef>
                <a:spcPts val="0"/>
              </a:spcBef>
              <a:spcAft>
                <a:spcPts val="0"/>
              </a:spcAft>
              <a:buSzPts val="1400"/>
              <a:buNone/>
            </a:pPr>
            <a:r>
              <a:rPr b="1" lang="en"/>
              <a:t>More</a:t>
            </a:r>
            <a:endParaRPr b="1"/>
          </a:p>
          <a:p>
            <a:pPr indent="0" lvl="0" marL="914400" rtl="0" algn="l">
              <a:lnSpc>
                <a:spcPct val="115000"/>
              </a:lnSpc>
              <a:spcBef>
                <a:spcPts val="0"/>
              </a:spcBef>
              <a:spcAft>
                <a:spcPts val="0"/>
              </a:spcAft>
              <a:buSzPts val="1400"/>
              <a:buNone/>
            </a:pPr>
            <a:r>
              <a:t/>
            </a:r>
            <a:endParaRPr/>
          </a:p>
          <a:p>
            <a:pPr indent="0" lvl="0" marL="0" rtl="0" algn="l">
              <a:lnSpc>
                <a:spcPct val="115000"/>
              </a:lnSpc>
              <a:spcBef>
                <a:spcPts val="0"/>
              </a:spcBef>
              <a:spcAft>
                <a:spcPts val="0"/>
              </a:spcAft>
              <a:buSzPts val="1400"/>
              <a:buNone/>
            </a:pPr>
            <a:r>
              <a:t/>
            </a:r>
            <a:endParaRPr b="1">
              <a:solidFill>
                <a:schemeClr val="accent6"/>
              </a:solidFill>
            </a:endParaRPr>
          </a:p>
          <a:p>
            <a:pPr indent="0" lvl="0" marL="0" rtl="0" algn="l">
              <a:lnSpc>
                <a:spcPct val="115000"/>
              </a:lnSpc>
              <a:spcBef>
                <a:spcPts val="0"/>
              </a:spcBef>
              <a:spcAft>
                <a:spcPts val="0"/>
              </a:spcAft>
              <a:buSzPts val="1400"/>
              <a:buNone/>
            </a:pPr>
            <a:r>
              <a:t/>
            </a:r>
            <a:endParaRPr b="1">
              <a:solidFill>
                <a:schemeClr val="accent6"/>
              </a:solidFill>
            </a:endParaRPr>
          </a:p>
          <a:p>
            <a:pPr indent="0" lvl="0" marL="0" rtl="0" algn="l">
              <a:lnSpc>
                <a:spcPct val="115000"/>
              </a:lnSpc>
              <a:spcBef>
                <a:spcPts val="0"/>
              </a:spcBef>
              <a:spcAft>
                <a:spcPts val="0"/>
              </a:spcAft>
              <a:buSzPts val="1400"/>
              <a:buNone/>
            </a:pPr>
            <a:r>
              <a:rPr b="1" lang="en">
                <a:solidFill>
                  <a:schemeClr val="accent6"/>
                </a:solidFill>
              </a:rPr>
              <a:t>Session  2&gt; </a:t>
            </a:r>
            <a:r>
              <a:rPr lang="en"/>
              <a:t>Day/Date/Time</a:t>
            </a:r>
            <a:endParaRPr/>
          </a:p>
          <a:p>
            <a:pPr indent="0" lvl="0" marL="0" rtl="0" algn="l">
              <a:lnSpc>
                <a:spcPct val="115000"/>
              </a:lnSpc>
              <a:spcBef>
                <a:spcPts val="0"/>
              </a:spcBef>
              <a:spcAft>
                <a:spcPts val="0"/>
              </a:spcAft>
              <a:buSzPts val="1400"/>
              <a:buNone/>
            </a:pPr>
            <a:r>
              <a:rPr b="1" lang="en"/>
              <a:t>PART A: Studying and Scheduling: #RiseAndGrind</a:t>
            </a:r>
            <a:endParaRPr b="1"/>
          </a:p>
          <a:p>
            <a:pPr indent="0" lvl="0" marL="0" rtl="0" algn="l">
              <a:lnSpc>
                <a:spcPct val="115000"/>
              </a:lnSpc>
              <a:spcBef>
                <a:spcPts val="0"/>
              </a:spcBef>
              <a:spcAft>
                <a:spcPts val="0"/>
              </a:spcAft>
              <a:buSzPts val="1400"/>
              <a:buNone/>
            </a:pPr>
            <a:r>
              <a:rPr b="1" lang="en"/>
              <a:t>PART B: Get Your Head in the Game: Mindset </a:t>
            </a:r>
            <a:endParaRPr b="1">
              <a:solidFill>
                <a:schemeClr val="accent6"/>
              </a:solidFill>
            </a:endParaRPr>
          </a:p>
          <a:p>
            <a:pPr indent="0" lvl="0" marL="914400" rtl="0" algn="l">
              <a:lnSpc>
                <a:spcPct val="115000"/>
              </a:lnSpc>
              <a:spcBef>
                <a:spcPts val="0"/>
              </a:spcBef>
              <a:spcAft>
                <a:spcPts val="0"/>
              </a:spcAft>
              <a:buSzPts val="1400"/>
              <a:buNone/>
            </a:pPr>
            <a:r>
              <a:t/>
            </a:r>
            <a:endParaRPr/>
          </a:p>
        </p:txBody>
      </p:sp>
      <p:sp>
        <p:nvSpPr>
          <p:cNvPr id="190" name="Google Shape;190;p12"/>
          <p:cNvSpPr txBox="1"/>
          <p:nvPr>
            <p:ph idx="2" type="body"/>
          </p:nvPr>
        </p:nvSpPr>
        <p:spPr>
          <a:xfrm>
            <a:off x="4304700" y="1577000"/>
            <a:ext cx="4631700" cy="32397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400"/>
              <a:buNone/>
            </a:pPr>
            <a:r>
              <a:rPr b="1" lang="en">
                <a:solidFill>
                  <a:schemeClr val="accent6"/>
                </a:solidFill>
              </a:rPr>
              <a:t>Session 3&gt; </a:t>
            </a:r>
            <a:r>
              <a:rPr lang="en"/>
              <a:t>Day/Date/Time</a:t>
            </a:r>
            <a:endParaRPr/>
          </a:p>
          <a:p>
            <a:pPr indent="0" lvl="0" marL="0" rtl="0" algn="l">
              <a:lnSpc>
                <a:spcPct val="115000"/>
              </a:lnSpc>
              <a:spcBef>
                <a:spcPts val="0"/>
              </a:spcBef>
              <a:spcAft>
                <a:spcPts val="0"/>
              </a:spcAft>
              <a:buSzPts val="1400"/>
              <a:buNone/>
            </a:pPr>
            <a:r>
              <a:rPr b="1" lang="en"/>
              <a:t>PART A: You Paid For It; Use It: Resources + Services</a:t>
            </a:r>
            <a:endParaRPr b="1"/>
          </a:p>
          <a:p>
            <a:pPr indent="0" lvl="0" marL="0" rtl="0" algn="l">
              <a:lnSpc>
                <a:spcPct val="115000"/>
              </a:lnSpc>
              <a:spcBef>
                <a:spcPts val="0"/>
              </a:spcBef>
              <a:spcAft>
                <a:spcPts val="0"/>
              </a:spcAft>
              <a:buSzPts val="1400"/>
              <a:buNone/>
            </a:pPr>
            <a:r>
              <a:rPr b="1" lang="en"/>
              <a:t>PART B:  #YellowJacketLife: The Buzz on Getting    </a:t>
            </a:r>
            <a:endParaRPr b="1"/>
          </a:p>
          <a:p>
            <a:pPr indent="457200" lvl="0" marL="457200" rtl="0" algn="l">
              <a:lnSpc>
                <a:spcPct val="115000"/>
              </a:lnSpc>
              <a:spcBef>
                <a:spcPts val="0"/>
              </a:spcBef>
              <a:spcAft>
                <a:spcPts val="0"/>
              </a:spcAft>
              <a:buSzPts val="1400"/>
              <a:buNone/>
            </a:pPr>
            <a:r>
              <a:rPr b="1" lang="en"/>
              <a:t>Involved</a:t>
            </a:r>
            <a:endParaRPr b="1"/>
          </a:p>
          <a:p>
            <a:pPr indent="0" lvl="0" marL="914400" rtl="0" algn="l">
              <a:lnSpc>
                <a:spcPct val="115000"/>
              </a:lnSpc>
              <a:spcBef>
                <a:spcPts val="0"/>
              </a:spcBef>
              <a:spcAft>
                <a:spcPts val="0"/>
              </a:spcAft>
              <a:buSzPts val="1400"/>
              <a:buNone/>
            </a:pPr>
            <a:r>
              <a:t/>
            </a:r>
            <a:endParaRPr/>
          </a:p>
          <a:p>
            <a:pPr indent="0" lvl="0" marL="914400" rtl="0" algn="l">
              <a:lnSpc>
                <a:spcPct val="115000"/>
              </a:lnSpc>
              <a:spcBef>
                <a:spcPts val="0"/>
              </a:spcBef>
              <a:spcAft>
                <a:spcPts val="0"/>
              </a:spcAft>
              <a:buSzPts val="1400"/>
              <a:buNone/>
            </a:pPr>
            <a:r>
              <a:t/>
            </a:r>
            <a:endParaRPr/>
          </a:p>
          <a:p>
            <a:pPr indent="0" lvl="0" marL="0" rtl="0" algn="l">
              <a:lnSpc>
                <a:spcPct val="115000"/>
              </a:lnSpc>
              <a:spcBef>
                <a:spcPts val="0"/>
              </a:spcBef>
              <a:spcAft>
                <a:spcPts val="0"/>
              </a:spcAft>
              <a:buSzPts val="1400"/>
              <a:buNone/>
            </a:pPr>
            <a:r>
              <a:t/>
            </a:r>
            <a:endParaRPr/>
          </a:p>
          <a:p>
            <a:pPr indent="0" lvl="0" marL="0" rtl="0" algn="l">
              <a:lnSpc>
                <a:spcPct val="115000"/>
              </a:lnSpc>
              <a:spcBef>
                <a:spcPts val="0"/>
              </a:spcBef>
              <a:spcAft>
                <a:spcPts val="0"/>
              </a:spcAft>
              <a:buSzPts val="1400"/>
              <a:buNone/>
            </a:pPr>
            <a:r>
              <a:t/>
            </a:r>
            <a:endParaRPr/>
          </a:p>
          <a:p>
            <a:pPr indent="0" lvl="0" marL="0" rtl="0" algn="l">
              <a:lnSpc>
                <a:spcPct val="115000"/>
              </a:lnSpc>
              <a:spcBef>
                <a:spcPts val="0"/>
              </a:spcBef>
              <a:spcAft>
                <a:spcPts val="0"/>
              </a:spcAft>
              <a:buSzPts val="1400"/>
              <a:buNone/>
            </a:pPr>
            <a:r>
              <a:rPr b="1" lang="en">
                <a:solidFill>
                  <a:schemeClr val="accent6"/>
                </a:solidFill>
              </a:rPr>
              <a:t>Session 4&gt; </a:t>
            </a:r>
            <a:r>
              <a:rPr lang="en"/>
              <a:t>Day/Date/Time</a:t>
            </a:r>
            <a:endParaRPr/>
          </a:p>
          <a:p>
            <a:pPr indent="0" lvl="0" marL="0" rtl="0" algn="l">
              <a:lnSpc>
                <a:spcPct val="115000"/>
              </a:lnSpc>
              <a:spcBef>
                <a:spcPts val="0"/>
              </a:spcBef>
              <a:spcAft>
                <a:spcPts val="0"/>
              </a:spcAft>
              <a:buSzPts val="1400"/>
              <a:buNone/>
            </a:pPr>
            <a:r>
              <a:rPr b="1" lang="en"/>
              <a:t>PART A: Advisement and Registration:  </a:t>
            </a:r>
            <a:endParaRPr b="1"/>
          </a:p>
          <a:p>
            <a:pPr indent="0" lvl="0" marL="0" rtl="0" algn="l">
              <a:lnSpc>
                <a:spcPct val="115000"/>
              </a:lnSpc>
              <a:spcBef>
                <a:spcPts val="0"/>
              </a:spcBef>
              <a:spcAft>
                <a:spcPts val="0"/>
              </a:spcAft>
              <a:buSzPts val="1400"/>
              <a:buNone/>
            </a:pPr>
            <a:r>
              <a:rPr b="1" lang="en"/>
              <a:t>                 #aMAJORdecision</a:t>
            </a:r>
            <a:endParaRPr b="1"/>
          </a:p>
          <a:p>
            <a:pPr indent="0" lvl="0" marL="0" rtl="0" algn="l">
              <a:lnSpc>
                <a:spcPct val="115000"/>
              </a:lnSpc>
              <a:spcBef>
                <a:spcPts val="0"/>
              </a:spcBef>
              <a:spcAft>
                <a:spcPts val="0"/>
              </a:spcAft>
              <a:buSzPts val="1400"/>
              <a:buNone/>
            </a:pPr>
            <a:r>
              <a:rPr b="1" lang="en"/>
              <a:t>PART B: Looking Back and Looking Forward</a:t>
            </a:r>
            <a:endParaRPr b="1"/>
          </a:p>
          <a:p>
            <a:pPr indent="0" lvl="0" marL="914400" rtl="0" algn="l">
              <a:lnSpc>
                <a:spcPct val="115000"/>
              </a:lnSpc>
              <a:spcBef>
                <a:spcPts val="0"/>
              </a:spcBef>
              <a:spcAft>
                <a:spcPts val="0"/>
              </a:spcAft>
              <a:buSzPts val="14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13"/>
          <p:cNvSpPr txBox="1"/>
          <p:nvPr>
            <p:ph idx="4294967295" type="body"/>
          </p:nvPr>
        </p:nvSpPr>
        <p:spPr>
          <a:xfrm>
            <a:off x="493500" y="1032300"/>
            <a:ext cx="8157000" cy="30789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SzPts val="1800"/>
              <a:buNone/>
            </a:pPr>
            <a:r>
              <a:rPr b="1" lang="en" sz="3000"/>
              <a:t>Have you completed the pre-workshop survey?</a:t>
            </a:r>
            <a:endParaRPr b="1" sz="3000">
              <a:solidFill>
                <a:schemeClr val="accent6"/>
              </a:solidFill>
            </a:endParaRPr>
          </a:p>
          <a:p>
            <a:pPr indent="0" lvl="0" marL="0" rtl="0" algn="ctr">
              <a:lnSpc>
                <a:spcPct val="115000"/>
              </a:lnSpc>
              <a:spcBef>
                <a:spcPts val="1200"/>
              </a:spcBef>
              <a:spcAft>
                <a:spcPts val="0"/>
              </a:spcAft>
              <a:buSzPts val="1800"/>
              <a:buNone/>
            </a:pPr>
            <a:r>
              <a:rPr b="1" lang="en" sz="3000">
                <a:solidFill>
                  <a:schemeClr val="accent6"/>
                </a:solidFill>
              </a:rPr>
              <a:t>To get credit for successful completion of this workshop, you must complete it by </a:t>
            </a:r>
            <a:r>
              <a:rPr b="1" lang="en" sz="3000" u="sng">
                <a:solidFill>
                  <a:schemeClr val="accent6"/>
                </a:solidFill>
              </a:rPr>
              <a:t>today</a:t>
            </a:r>
            <a:r>
              <a:rPr b="1" lang="en" sz="3000">
                <a:solidFill>
                  <a:schemeClr val="accent6"/>
                </a:solidFill>
              </a:rPr>
              <a:t>!</a:t>
            </a:r>
            <a:endParaRPr b="1" sz="3000">
              <a:solidFill>
                <a:schemeClr val="accent6"/>
              </a:solidFill>
            </a:endParaRPr>
          </a:p>
          <a:p>
            <a:pPr indent="0" lvl="0" marL="0" rtl="0" algn="ctr">
              <a:lnSpc>
                <a:spcPct val="115000"/>
              </a:lnSpc>
              <a:spcBef>
                <a:spcPts val="1200"/>
              </a:spcBef>
              <a:spcAft>
                <a:spcPts val="1200"/>
              </a:spcAft>
              <a:buSzPts val="1800"/>
              <a:buNone/>
            </a:pPr>
            <a:r>
              <a:rPr b="1" lang="en" sz="3000">
                <a:solidFill>
                  <a:schemeClr val="accent6"/>
                </a:solidFill>
              </a:rPr>
              <a:t>You must also complete reflections by end of day. </a:t>
            </a:r>
            <a:endParaRPr b="1" sz="3000">
              <a:solidFill>
                <a:schemeClr val="accent6"/>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14"/>
          <p:cNvSpPr txBox="1"/>
          <p:nvPr>
            <p:ph type="title"/>
          </p:nvPr>
        </p:nvSpPr>
        <p:spPr>
          <a:xfrm>
            <a:off x="480750" y="1764950"/>
            <a:ext cx="8222100" cy="9075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b="1" lang="en">
                <a:solidFill>
                  <a:schemeClr val="accent5"/>
                </a:solidFill>
              </a:rPr>
              <a:t>Learning Tools</a:t>
            </a:r>
            <a:endParaRPr b="1">
              <a:solidFill>
                <a:schemeClr val="accent5"/>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15"/>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p>
            <a:pPr indent="0" lvl="0" marL="0" rtl="0" algn="l">
              <a:lnSpc>
                <a:spcPct val="100000"/>
              </a:lnSpc>
              <a:spcBef>
                <a:spcPts val="0"/>
              </a:spcBef>
              <a:spcAft>
                <a:spcPts val="0"/>
              </a:spcAft>
              <a:buSzPts val="3000"/>
              <a:buNone/>
            </a:pPr>
            <a:r>
              <a:rPr b="1" lang="en">
                <a:solidFill>
                  <a:schemeClr val="accent5"/>
                </a:solidFill>
              </a:rPr>
              <a:t>Electronic Platforms Used at City Tech</a:t>
            </a:r>
            <a:endParaRPr b="1">
              <a:solidFill>
                <a:schemeClr val="accent5"/>
              </a:solidFill>
            </a:endParaRPr>
          </a:p>
        </p:txBody>
      </p:sp>
      <p:sp>
        <p:nvSpPr>
          <p:cNvPr id="206" name="Google Shape;206;p15"/>
          <p:cNvSpPr txBox="1"/>
          <p:nvPr>
            <p:ph idx="1" type="body"/>
          </p:nvPr>
        </p:nvSpPr>
        <p:spPr>
          <a:xfrm>
            <a:off x="387900" y="1560138"/>
            <a:ext cx="2487300" cy="19989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400"/>
              <a:buNone/>
            </a:pPr>
            <a:r>
              <a:rPr b="1" lang="en" sz="1500">
                <a:latin typeface="Roboto Slab"/>
                <a:ea typeface="Roboto Slab"/>
                <a:cs typeface="Roboto Slab"/>
                <a:sym typeface="Roboto Slab"/>
              </a:rPr>
              <a:t>Administrative Apps</a:t>
            </a:r>
            <a:endParaRPr b="1" sz="1500">
              <a:latin typeface="Roboto Slab"/>
              <a:ea typeface="Roboto Slab"/>
              <a:cs typeface="Roboto Slab"/>
              <a:sym typeface="Roboto Slab"/>
            </a:endParaRPr>
          </a:p>
          <a:p>
            <a:pPr indent="-316706" lvl="0" marL="457200" rtl="0" algn="l">
              <a:lnSpc>
                <a:spcPct val="115000"/>
              </a:lnSpc>
              <a:spcBef>
                <a:spcPts val="1200"/>
              </a:spcBef>
              <a:spcAft>
                <a:spcPts val="0"/>
              </a:spcAft>
              <a:buSzPts val="1500"/>
              <a:buFont typeface="Roboto Slab"/>
              <a:buChar char="-"/>
            </a:pPr>
            <a:r>
              <a:rPr lang="en" sz="1500">
                <a:latin typeface="Roboto Slab"/>
                <a:ea typeface="Roboto Slab"/>
                <a:cs typeface="Roboto Slab"/>
                <a:sym typeface="Roboto Slab"/>
              </a:rPr>
              <a:t>CUNYFirst</a:t>
            </a:r>
            <a:endParaRPr sz="1500">
              <a:latin typeface="Roboto Slab"/>
              <a:ea typeface="Roboto Slab"/>
              <a:cs typeface="Roboto Slab"/>
              <a:sym typeface="Roboto Slab"/>
            </a:endParaRPr>
          </a:p>
          <a:p>
            <a:pPr indent="-316706" lvl="0" marL="457200" rtl="0" algn="l">
              <a:lnSpc>
                <a:spcPct val="115000"/>
              </a:lnSpc>
              <a:spcBef>
                <a:spcPts val="0"/>
              </a:spcBef>
              <a:spcAft>
                <a:spcPts val="0"/>
              </a:spcAft>
              <a:buSzPts val="1500"/>
              <a:buFont typeface="Roboto Slab"/>
              <a:buChar char="-"/>
            </a:pPr>
            <a:r>
              <a:rPr lang="en" sz="1500">
                <a:latin typeface="Roboto Slab"/>
                <a:ea typeface="Roboto Slab"/>
                <a:cs typeface="Roboto Slab"/>
                <a:sym typeface="Roboto Slab"/>
              </a:rPr>
              <a:t>Schedule Builder</a:t>
            </a:r>
            <a:endParaRPr sz="1500">
              <a:latin typeface="Roboto Slab"/>
              <a:ea typeface="Roboto Slab"/>
              <a:cs typeface="Roboto Slab"/>
              <a:sym typeface="Roboto Slab"/>
            </a:endParaRPr>
          </a:p>
          <a:p>
            <a:pPr indent="-316706" lvl="0" marL="457200" rtl="0" algn="l">
              <a:lnSpc>
                <a:spcPct val="115000"/>
              </a:lnSpc>
              <a:spcBef>
                <a:spcPts val="0"/>
              </a:spcBef>
              <a:spcAft>
                <a:spcPts val="0"/>
              </a:spcAft>
              <a:buSzPts val="1500"/>
              <a:buFont typeface="Roboto Slab"/>
              <a:buChar char="-"/>
            </a:pPr>
            <a:r>
              <a:rPr lang="en" sz="1500">
                <a:latin typeface="Roboto Slab"/>
                <a:ea typeface="Roboto Slab"/>
                <a:cs typeface="Roboto Slab"/>
                <a:sym typeface="Roboto Slab"/>
              </a:rPr>
              <a:t>DegreeWorks</a:t>
            </a:r>
            <a:endParaRPr sz="1500">
              <a:latin typeface="Roboto Slab"/>
              <a:ea typeface="Roboto Slab"/>
              <a:cs typeface="Roboto Slab"/>
              <a:sym typeface="Roboto Slab"/>
            </a:endParaRPr>
          </a:p>
          <a:p>
            <a:pPr indent="0" lvl="0" marL="457200" rtl="0" algn="l">
              <a:lnSpc>
                <a:spcPct val="115000"/>
              </a:lnSpc>
              <a:spcBef>
                <a:spcPts val="1200"/>
              </a:spcBef>
              <a:spcAft>
                <a:spcPts val="0"/>
              </a:spcAft>
              <a:buSzPts val="1400"/>
              <a:buNone/>
            </a:pPr>
            <a:r>
              <a:t/>
            </a:r>
            <a:endParaRPr>
              <a:latin typeface="Roboto Slab"/>
              <a:ea typeface="Roboto Slab"/>
              <a:cs typeface="Roboto Slab"/>
              <a:sym typeface="Roboto Slab"/>
            </a:endParaRPr>
          </a:p>
          <a:p>
            <a:pPr indent="0" lvl="0" marL="0" rtl="0" algn="l">
              <a:lnSpc>
                <a:spcPct val="115000"/>
              </a:lnSpc>
              <a:spcBef>
                <a:spcPts val="1200"/>
              </a:spcBef>
              <a:spcAft>
                <a:spcPts val="1200"/>
              </a:spcAft>
              <a:buSzPts val="1400"/>
              <a:buNone/>
            </a:pPr>
            <a:r>
              <a:t/>
            </a:r>
            <a:endParaRPr>
              <a:latin typeface="Roboto Slab"/>
              <a:ea typeface="Roboto Slab"/>
              <a:cs typeface="Roboto Slab"/>
              <a:sym typeface="Roboto Slab"/>
            </a:endParaRPr>
          </a:p>
        </p:txBody>
      </p:sp>
      <p:sp>
        <p:nvSpPr>
          <p:cNvPr id="207" name="Google Shape;207;p15"/>
          <p:cNvSpPr txBox="1"/>
          <p:nvPr>
            <p:ph idx="2" type="body"/>
          </p:nvPr>
        </p:nvSpPr>
        <p:spPr>
          <a:xfrm>
            <a:off x="6257900" y="1489825"/>
            <a:ext cx="3999900" cy="30789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400"/>
              <a:buNone/>
            </a:pPr>
            <a:r>
              <a:rPr b="1" lang="en">
                <a:latin typeface="Roboto Slab"/>
                <a:ea typeface="Roboto Slab"/>
                <a:cs typeface="Roboto Slab"/>
                <a:sym typeface="Roboto Slab"/>
              </a:rPr>
              <a:t>In the Classroom</a:t>
            </a:r>
            <a:endParaRPr b="1">
              <a:latin typeface="Roboto Slab"/>
              <a:ea typeface="Roboto Slab"/>
              <a:cs typeface="Roboto Slab"/>
              <a:sym typeface="Roboto Slab"/>
            </a:endParaRPr>
          </a:p>
          <a:p>
            <a:pPr indent="-317500" lvl="0" marL="457200" rtl="0" algn="l">
              <a:lnSpc>
                <a:spcPct val="115000"/>
              </a:lnSpc>
              <a:spcBef>
                <a:spcPts val="0"/>
              </a:spcBef>
              <a:spcAft>
                <a:spcPts val="0"/>
              </a:spcAft>
              <a:buSzPts val="1400"/>
              <a:buFont typeface="Roboto Slab"/>
              <a:buChar char="-"/>
            </a:pPr>
            <a:r>
              <a:rPr lang="en">
                <a:latin typeface="Roboto Slab"/>
                <a:ea typeface="Roboto Slab"/>
                <a:cs typeface="Roboto Slab"/>
                <a:sym typeface="Roboto Slab"/>
              </a:rPr>
              <a:t>Brightspace</a:t>
            </a:r>
            <a:endParaRPr>
              <a:latin typeface="Roboto Slab"/>
              <a:ea typeface="Roboto Slab"/>
              <a:cs typeface="Roboto Slab"/>
              <a:sym typeface="Roboto Slab"/>
            </a:endParaRPr>
          </a:p>
          <a:p>
            <a:pPr indent="-317500" lvl="0" marL="457200" rtl="0" algn="l">
              <a:lnSpc>
                <a:spcPct val="115000"/>
              </a:lnSpc>
              <a:spcBef>
                <a:spcPts val="0"/>
              </a:spcBef>
              <a:spcAft>
                <a:spcPts val="0"/>
              </a:spcAft>
              <a:buSzPts val="1400"/>
              <a:buFont typeface="Roboto Slab"/>
              <a:buChar char="-"/>
            </a:pPr>
            <a:r>
              <a:rPr lang="en">
                <a:latin typeface="Roboto Slab"/>
                <a:ea typeface="Roboto Slab"/>
                <a:cs typeface="Roboto Slab"/>
                <a:sym typeface="Roboto Slab"/>
              </a:rPr>
              <a:t>Zoom</a:t>
            </a:r>
            <a:endParaRPr>
              <a:latin typeface="Roboto Slab"/>
              <a:ea typeface="Roboto Slab"/>
              <a:cs typeface="Roboto Slab"/>
              <a:sym typeface="Roboto Slab"/>
            </a:endParaRPr>
          </a:p>
          <a:p>
            <a:pPr indent="-317500" lvl="0" marL="457200" rtl="0" algn="l">
              <a:lnSpc>
                <a:spcPct val="115000"/>
              </a:lnSpc>
              <a:spcBef>
                <a:spcPts val="0"/>
              </a:spcBef>
              <a:spcAft>
                <a:spcPts val="0"/>
              </a:spcAft>
              <a:buSzPts val="1400"/>
              <a:buFont typeface="Roboto Slab"/>
              <a:buChar char="-"/>
            </a:pPr>
            <a:r>
              <a:rPr lang="en">
                <a:latin typeface="Roboto Slab"/>
                <a:ea typeface="Roboto Slab"/>
                <a:cs typeface="Roboto Slab"/>
                <a:sym typeface="Roboto Slab"/>
              </a:rPr>
              <a:t>OpenLab</a:t>
            </a:r>
            <a:endParaRPr>
              <a:latin typeface="Roboto Slab"/>
              <a:ea typeface="Roboto Slab"/>
              <a:cs typeface="Roboto Slab"/>
              <a:sym typeface="Roboto Slab"/>
            </a:endParaRPr>
          </a:p>
          <a:p>
            <a:pPr indent="0" lvl="0" marL="0" rtl="0" algn="l">
              <a:lnSpc>
                <a:spcPct val="115000"/>
              </a:lnSpc>
              <a:spcBef>
                <a:spcPts val="1200"/>
              </a:spcBef>
              <a:spcAft>
                <a:spcPts val="1200"/>
              </a:spcAft>
              <a:buSzPts val="1400"/>
              <a:buNone/>
            </a:pPr>
            <a:r>
              <a:t/>
            </a:r>
            <a:endParaRPr>
              <a:latin typeface="Roboto Slab"/>
              <a:ea typeface="Roboto Slab"/>
              <a:cs typeface="Roboto Slab"/>
              <a:sym typeface="Roboto Slab"/>
            </a:endParaRPr>
          </a:p>
        </p:txBody>
      </p:sp>
      <p:sp>
        <p:nvSpPr>
          <p:cNvPr id="208" name="Google Shape;208;p15"/>
          <p:cNvSpPr txBox="1"/>
          <p:nvPr/>
        </p:nvSpPr>
        <p:spPr>
          <a:xfrm>
            <a:off x="3082250" y="1529700"/>
            <a:ext cx="2851500" cy="1656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500"/>
              <a:buFont typeface="Arial"/>
              <a:buNone/>
            </a:pPr>
            <a:r>
              <a:rPr b="1" i="0" lang="en" sz="1500" u="none" cap="none" strike="noStrike">
                <a:solidFill>
                  <a:schemeClr val="dk1"/>
                </a:solidFill>
                <a:latin typeface="Roboto Slab"/>
                <a:ea typeface="Roboto Slab"/>
                <a:cs typeface="Roboto Slab"/>
                <a:sym typeface="Roboto Slab"/>
              </a:rPr>
              <a:t>General College Activities</a:t>
            </a:r>
            <a:endParaRPr b="1" i="0" sz="1400" u="none" cap="none" strike="noStrike">
              <a:solidFill>
                <a:schemeClr val="dk1"/>
              </a:solidFill>
              <a:latin typeface="Roboto Slab"/>
              <a:ea typeface="Roboto Slab"/>
              <a:cs typeface="Roboto Slab"/>
              <a:sym typeface="Roboto Slab"/>
            </a:endParaRPr>
          </a:p>
          <a:p>
            <a:pPr indent="-317500" lvl="0" marL="457200" marR="0" rtl="0" algn="l">
              <a:lnSpc>
                <a:spcPct val="115000"/>
              </a:lnSpc>
              <a:spcBef>
                <a:spcPts val="0"/>
              </a:spcBef>
              <a:spcAft>
                <a:spcPts val="0"/>
              </a:spcAft>
              <a:buClr>
                <a:schemeClr val="dk1"/>
              </a:buClr>
              <a:buSzPts val="1400"/>
              <a:buFont typeface="Roboto Slab"/>
              <a:buChar char="-"/>
            </a:pPr>
            <a:r>
              <a:rPr b="0" i="0" lang="en" sz="1400" u="none" cap="none" strike="noStrike">
                <a:solidFill>
                  <a:schemeClr val="dk1"/>
                </a:solidFill>
                <a:latin typeface="Roboto Slab"/>
                <a:ea typeface="Roboto Slab"/>
                <a:cs typeface="Roboto Slab"/>
                <a:sym typeface="Roboto Slab"/>
              </a:rPr>
              <a:t>Campus Wifi</a:t>
            </a:r>
            <a:endParaRPr b="0" i="0" sz="1400" u="none" cap="none" strike="noStrike">
              <a:solidFill>
                <a:schemeClr val="dk1"/>
              </a:solidFill>
              <a:latin typeface="Roboto Slab"/>
              <a:ea typeface="Roboto Slab"/>
              <a:cs typeface="Roboto Slab"/>
              <a:sym typeface="Roboto Slab"/>
            </a:endParaRPr>
          </a:p>
          <a:p>
            <a:pPr indent="-317500" lvl="0" marL="457200" marR="0" rtl="0" algn="l">
              <a:lnSpc>
                <a:spcPct val="115000"/>
              </a:lnSpc>
              <a:spcBef>
                <a:spcPts val="0"/>
              </a:spcBef>
              <a:spcAft>
                <a:spcPts val="0"/>
              </a:spcAft>
              <a:buClr>
                <a:schemeClr val="dk1"/>
              </a:buClr>
              <a:buSzPts val="1400"/>
              <a:buFont typeface="Roboto Slab"/>
              <a:buChar char="-"/>
            </a:pPr>
            <a:r>
              <a:rPr b="0" i="0" lang="en" sz="1400" u="none" cap="none" strike="noStrike">
                <a:solidFill>
                  <a:schemeClr val="dk1"/>
                </a:solidFill>
                <a:latin typeface="Roboto Slab"/>
                <a:ea typeface="Roboto Slab"/>
                <a:cs typeface="Roboto Slab"/>
                <a:sym typeface="Roboto Slab"/>
              </a:rPr>
              <a:t>City Tech Email (Outlook)</a:t>
            </a:r>
            <a:endParaRPr b="0" i="0" sz="1400" u="none" cap="none" strike="noStrike">
              <a:solidFill>
                <a:schemeClr val="dk1"/>
              </a:solidFill>
              <a:latin typeface="Roboto Slab"/>
              <a:ea typeface="Roboto Slab"/>
              <a:cs typeface="Roboto Slab"/>
              <a:sym typeface="Roboto Slab"/>
            </a:endParaRPr>
          </a:p>
          <a:p>
            <a:pPr indent="-317500" lvl="0" marL="457200" marR="0" rtl="0" algn="l">
              <a:lnSpc>
                <a:spcPct val="115000"/>
              </a:lnSpc>
              <a:spcBef>
                <a:spcPts val="0"/>
              </a:spcBef>
              <a:spcAft>
                <a:spcPts val="0"/>
              </a:spcAft>
              <a:buClr>
                <a:schemeClr val="dk1"/>
              </a:buClr>
              <a:buSzPts val="1400"/>
              <a:buFont typeface="Roboto Slab"/>
              <a:buChar char="-"/>
            </a:pPr>
            <a:r>
              <a:rPr b="0" i="0" lang="en" sz="1400" u="none" cap="none" strike="noStrike">
                <a:solidFill>
                  <a:schemeClr val="dk1"/>
                </a:solidFill>
                <a:latin typeface="Roboto Slab"/>
                <a:ea typeface="Roboto Slab"/>
                <a:cs typeface="Roboto Slab"/>
                <a:sym typeface="Roboto Slab"/>
              </a:rPr>
              <a:t>Microsoft Office</a:t>
            </a:r>
            <a:endParaRPr b="0" i="0" sz="1400" u="none" cap="none" strike="noStrike">
              <a:solidFill>
                <a:schemeClr val="dk1"/>
              </a:solidFill>
              <a:latin typeface="Roboto Slab"/>
              <a:ea typeface="Roboto Slab"/>
              <a:cs typeface="Roboto Slab"/>
              <a:sym typeface="Roboto Slab"/>
            </a:endParaRPr>
          </a:p>
          <a:p>
            <a:pPr indent="-317500" lvl="0" marL="457200" marR="0" rtl="0" algn="l">
              <a:lnSpc>
                <a:spcPct val="115000"/>
              </a:lnSpc>
              <a:spcBef>
                <a:spcPts val="0"/>
              </a:spcBef>
              <a:spcAft>
                <a:spcPts val="0"/>
              </a:spcAft>
              <a:buClr>
                <a:schemeClr val="dk1"/>
              </a:buClr>
              <a:buSzPts val="1400"/>
              <a:buFont typeface="Roboto Slab"/>
              <a:buChar char="-"/>
            </a:pPr>
            <a:r>
              <a:rPr b="0" i="0" lang="en" sz="1400" u="none" cap="none" strike="noStrike">
                <a:solidFill>
                  <a:schemeClr val="dk1"/>
                </a:solidFill>
                <a:latin typeface="Roboto Slab"/>
                <a:ea typeface="Roboto Slab"/>
                <a:cs typeface="Roboto Slab"/>
                <a:sym typeface="Roboto Slab"/>
              </a:rPr>
              <a:t>OneDrive (Microsoft)</a:t>
            </a:r>
            <a:endParaRPr b="0" i="0" sz="1400" u="none" cap="none" strike="noStrike">
              <a:solidFill>
                <a:schemeClr val="dk1"/>
              </a:solidFill>
              <a:latin typeface="Roboto Slab"/>
              <a:ea typeface="Roboto Slab"/>
              <a:cs typeface="Roboto Slab"/>
              <a:sym typeface="Roboto Slab"/>
            </a:endParaRPr>
          </a:p>
          <a:p>
            <a:pPr indent="-317500" lvl="0" marL="457200" marR="0" rtl="0" algn="l">
              <a:lnSpc>
                <a:spcPct val="115000"/>
              </a:lnSpc>
              <a:spcBef>
                <a:spcPts val="0"/>
              </a:spcBef>
              <a:spcAft>
                <a:spcPts val="0"/>
              </a:spcAft>
              <a:buClr>
                <a:schemeClr val="dk1"/>
              </a:buClr>
              <a:buSzPts val="1400"/>
              <a:buFont typeface="Roboto Slab"/>
              <a:buChar char="-"/>
            </a:pPr>
            <a:r>
              <a:rPr b="0" i="0" lang="en" sz="1400" u="none" cap="none" strike="noStrike">
                <a:solidFill>
                  <a:schemeClr val="dk1"/>
                </a:solidFill>
                <a:latin typeface="Roboto Slab"/>
                <a:ea typeface="Roboto Slab"/>
                <a:cs typeface="Roboto Slab"/>
                <a:sym typeface="Roboto Slab"/>
              </a:rPr>
              <a:t>DropBox</a:t>
            </a:r>
            <a:endParaRPr b="0" i="0" sz="1400" u="none" cap="none" strike="noStrike">
              <a:solidFill>
                <a:schemeClr val="dk1"/>
              </a:solidFill>
              <a:latin typeface="Roboto Slab"/>
              <a:ea typeface="Roboto Slab"/>
              <a:cs typeface="Roboto Slab"/>
              <a:sym typeface="Roboto Slab"/>
            </a:endParaRPr>
          </a:p>
        </p:txBody>
      </p:sp>
      <p:sp>
        <p:nvSpPr>
          <p:cNvPr id="209" name="Google Shape;209;p15"/>
          <p:cNvSpPr txBox="1"/>
          <p:nvPr/>
        </p:nvSpPr>
        <p:spPr>
          <a:xfrm>
            <a:off x="2273550" y="3975050"/>
            <a:ext cx="4596900" cy="431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 sz="1600" u="none" cap="none" strike="noStrike">
                <a:solidFill>
                  <a:schemeClr val="accent6"/>
                </a:solidFill>
                <a:latin typeface="Roboto Slab"/>
                <a:ea typeface="Roboto Slab"/>
                <a:cs typeface="Roboto Slab"/>
                <a:sym typeface="Roboto Slab"/>
              </a:rPr>
              <a:t>Which of these are you familiar with?</a:t>
            </a:r>
            <a:endParaRPr b="1" i="0" sz="1600" u="none" cap="none" strike="noStrike">
              <a:solidFill>
                <a:schemeClr val="accent6"/>
              </a:solidFill>
              <a:latin typeface="Roboto Slab"/>
              <a:ea typeface="Roboto Slab"/>
              <a:cs typeface="Roboto Slab"/>
              <a:sym typeface="Roboto Slab"/>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16"/>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p>
            <a:pPr indent="0" lvl="0" marL="0" rtl="0" algn="l">
              <a:lnSpc>
                <a:spcPct val="100000"/>
              </a:lnSpc>
              <a:spcBef>
                <a:spcPts val="0"/>
              </a:spcBef>
              <a:spcAft>
                <a:spcPts val="0"/>
              </a:spcAft>
              <a:buSzPts val="3000"/>
              <a:buNone/>
            </a:pPr>
            <a:r>
              <a:rPr b="1" lang="en">
                <a:solidFill>
                  <a:schemeClr val="accent6"/>
                </a:solidFill>
              </a:rPr>
              <a:t>How to Access Campus Computers</a:t>
            </a:r>
            <a:endParaRPr b="1">
              <a:solidFill>
                <a:schemeClr val="accent6"/>
              </a:solidFill>
            </a:endParaRPr>
          </a:p>
        </p:txBody>
      </p:sp>
      <p:sp>
        <p:nvSpPr>
          <p:cNvPr id="215" name="Google Shape;215;p16"/>
          <p:cNvSpPr txBox="1"/>
          <p:nvPr>
            <p:ph idx="1" type="body"/>
          </p:nvPr>
        </p:nvSpPr>
        <p:spPr>
          <a:xfrm>
            <a:off x="263250" y="1337425"/>
            <a:ext cx="8617500" cy="3742200"/>
          </a:xfrm>
          <a:prstGeom prst="rect">
            <a:avLst/>
          </a:prstGeom>
          <a:noFill/>
          <a:ln>
            <a:noFill/>
          </a:ln>
        </p:spPr>
        <p:txBody>
          <a:bodyPr anchorCtr="0" anchor="t" bIns="91425" lIns="91425" spcFirstLastPara="1" rIns="91425" wrap="square" tIns="91425">
            <a:normAutofit/>
          </a:bodyPr>
          <a:lstStyle/>
          <a:p>
            <a:pPr indent="-323850" lvl="0" marL="457200" rtl="0" algn="l">
              <a:lnSpc>
                <a:spcPct val="115000"/>
              </a:lnSpc>
              <a:spcBef>
                <a:spcPts val="0"/>
              </a:spcBef>
              <a:spcAft>
                <a:spcPts val="0"/>
              </a:spcAft>
              <a:buSzPts val="1500"/>
              <a:buAutoNum type="arabicPeriod"/>
            </a:pPr>
            <a:r>
              <a:rPr lang="en" sz="1500"/>
              <a:t>Navigate to: </a:t>
            </a:r>
            <a:r>
              <a:rPr lang="en" sz="1500" u="sng">
                <a:solidFill>
                  <a:schemeClr val="hlink"/>
                </a:solidFill>
                <a:hlinkClick r:id="rId3"/>
              </a:rPr>
              <a:t>https://forgot.citytech.cuny.edu</a:t>
            </a:r>
            <a:r>
              <a:rPr lang="en" sz="1500"/>
              <a:t> </a:t>
            </a:r>
            <a:endParaRPr sz="1500"/>
          </a:p>
          <a:p>
            <a:pPr indent="-323850" lvl="0" marL="457200" rtl="0" algn="l">
              <a:lnSpc>
                <a:spcPct val="115000"/>
              </a:lnSpc>
              <a:spcBef>
                <a:spcPts val="300"/>
              </a:spcBef>
              <a:spcAft>
                <a:spcPts val="0"/>
              </a:spcAft>
              <a:buSzPts val="1500"/>
              <a:buAutoNum type="arabicPeriod"/>
            </a:pPr>
            <a:r>
              <a:rPr lang="en" sz="1500"/>
              <a:t>Enter username. Username: Firstname.Lastname </a:t>
            </a:r>
            <a:endParaRPr sz="1500"/>
          </a:p>
          <a:p>
            <a:pPr indent="-323850" lvl="0" marL="457200" rtl="0" algn="l">
              <a:lnSpc>
                <a:spcPct val="115000"/>
              </a:lnSpc>
              <a:spcBef>
                <a:spcPts val="300"/>
              </a:spcBef>
              <a:spcAft>
                <a:spcPts val="0"/>
              </a:spcAft>
              <a:buSzPts val="1500"/>
              <a:buAutoNum type="arabicPeriod"/>
            </a:pPr>
            <a:r>
              <a:rPr lang="en" sz="1500"/>
              <a:t> Enter default password.</a:t>
            </a:r>
            <a:endParaRPr sz="1500"/>
          </a:p>
          <a:p>
            <a:pPr indent="0" lvl="0" marL="457200" rtl="0" algn="l">
              <a:lnSpc>
                <a:spcPct val="115000"/>
              </a:lnSpc>
              <a:spcBef>
                <a:spcPts val="300"/>
              </a:spcBef>
              <a:spcAft>
                <a:spcPts val="0"/>
              </a:spcAft>
              <a:buSzPts val="1400"/>
              <a:buNone/>
            </a:pPr>
            <a:r>
              <a:rPr lang="en" sz="1500"/>
              <a:t> (For New Users Only) First name initial UPPERCASE, last name initial lowercase, your Date of Birth (MMDDYYYY), followed by the last four digits of your CUNYfirst EMPL ID. Default Password: JdMMDDYYYY9367 </a:t>
            </a:r>
            <a:endParaRPr sz="1500"/>
          </a:p>
          <a:p>
            <a:pPr indent="0" lvl="0" marL="514350" rtl="0" algn="l">
              <a:lnSpc>
                <a:spcPct val="115000"/>
              </a:lnSpc>
              <a:spcBef>
                <a:spcPts val="300"/>
              </a:spcBef>
              <a:spcAft>
                <a:spcPts val="0"/>
              </a:spcAft>
              <a:buSzPts val="1400"/>
              <a:buNone/>
            </a:pPr>
            <a:r>
              <a:rPr lang="en" sz="1500"/>
              <a:t>(Current Users): password you set up for your Active Directory account</a:t>
            </a:r>
            <a:endParaRPr sz="1500"/>
          </a:p>
          <a:p>
            <a:pPr indent="-323850" lvl="0" marL="457200" rtl="0" algn="l">
              <a:lnSpc>
                <a:spcPct val="115000"/>
              </a:lnSpc>
              <a:spcBef>
                <a:spcPts val="300"/>
              </a:spcBef>
              <a:spcAft>
                <a:spcPts val="0"/>
              </a:spcAft>
              <a:buSzPts val="1500"/>
              <a:buAutoNum type="arabicPeriod"/>
            </a:pPr>
            <a:r>
              <a:rPr lang="en" sz="1500"/>
              <a:t> Select four Security Questions and Provide Answers, click Save Answers. • The answers are not case sensitive. • Answers must be more than four characters. </a:t>
            </a:r>
            <a:endParaRPr sz="1500"/>
          </a:p>
          <a:p>
            <a:pPr indent="-323850" lvl="0" marL="457200" rtl="0" algn="l">
              <a:lnSpc>
                <a:spcPct val="115000"/>
              </a:lnSpc>
              <a:spcBef>
                <a:spcPts val="300"/>
              </a:spcBef>
              <a:spcAft>
                <a:spcPts val="0"/>
              </a:spcAft>
              <a:buSzPts val="1500"/>
              <a:buAutoNum type="arabicPeriod"/>
            </a:pPr>
            <a:r>
              <a:rPr lang="en" sz="1500"/>
              <a:t>Answer both Helpdesk Security Questions, click Save Answers.</a:t>
            </a:r>
            <a:endParaRPr sz="1500"/>
          </a:p>
          <a:p>
            <a:pPr indent="-323850" lvl="0" marL="457200" rtl="0" algn="l">
              <a:lnSpc>
                <a:spcPct val="115000"/>
              </a:lnSpc>
              <a:spcBef>
                <a:spcPts val="300"/>
              </a:spcBef>
              <a:spcAft>
                <a:spcPts val="300"/>
              </a:spcAft>
              <a:buSzPts val="1500"/>
              <a:buAutoNum type="arabicPeriod"/>
            </a:pPr>
            <a:r>
              <a:rPr lang="en" sz="1500"/>
              <a:t> Enter and confirm your new password, click Change Password. </a:t>
            </a:r>
            <a:endParaRPr sz="15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17"/>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b="1" lang="en">
                <a:solidFill>
                  <a:schemeClr val="accent6"/>
                </a:solidFill>
              </a:rPr>
              <a:t>How to Access Campus Wifi on a </a:t>
            </a:r>
            <a:endParaRPr b="1">
              <a:solidFill>
                <a:schemeClr val="accent6"/>
              </a:solidFill>
            </a:endParaRPr>
          </a:p>
          <a:p>
            <a:pPr indent="0" lvl="0" marL="0" rtl="0" algn="l">
              <a:lnSpc>
                <a:spcPct val="100000"/>
              </a:lnSpc>
              <a:spcBef>
                <a:spcPts val="0"/>
              </a:spcBef>
              <a:spcAft>
                <a:spcPts val="0"/>
              </a:spcAft>
              <a:buSzPct val="111111"/>
              <a:buNone/>
            </a:pPr>
            <a:r>
              <a:rPr b="1" lang="en">
                <a:solidFill>
                  <a:schemeClr val="accent6"/>
                </a:solidFill>
              </a:rPr>
              <a:t>Personal Device </a:t>
            </a:r>
            <a:endParaRPr b="1">
              <a:solidFill>
                <a:schemeClr val="accent6"/>
              </a:solidFill>
            </a:endParaRPr>
          </a:p>
        </p:txBody>
      </p:sp>
      <p:sp>
        <p:nvSpPr>
          <p:cNvPr id="221" name="Google Shape;221;p17"/>
          <p:cNvSpPr txBox="1"/>
          <p:nvPr>
            <p:ph idx="1" type="body"/>
          </p:nvPr>
        </p:nvSpPr>
        <p:spPr>
          <a:xfrm>
            <a:off x="263250" y="1467450"/>
            <a:ext cx="8617500" cy="3742200"/>
          </a:xfrm>
          <a:prstGeom prst="rect">
            <a:avLst/>
          </a:prstGeom>
          <a:noFill/>
          <a:ln>
            <a:noFill/>
          </a:ln>
        </p:spPr>
        <p:txBody>
          <a:bodyPr anchorCtr="0" anchor="t" bIns="91425" lIns="91425" spcFirstLastPara="1" rIns="91425" wrap="square" tIns="91425">
            <a:normAutofit/>
          </a:bodyPr>
          <a:lstStyle/>
          <a:p>
            <a:pPr indent="-323850" lvl="0" marL="457200" rtl="0" algn="l">
              <a:lnSpc>
                <a:spcPct val="115000"/>
              </a:lnSpc>
              <a:spcBef>
                <a:spcPts val="0"/>
              </a:spcBef>
              <a:spcAft>
                <a:spcPts val="0"/>
              </a:spcAft>
              <a:buSzPts val="1500"/>
              <a:buAutoNum type="arabicPeriod"/>
            </a:pPr>
            <a:r>
              <a:rPr lang="en" sz="1500"/>
              <a:t>Connect your device to CityTech-WiFi network. </a:t>
            </a:r>
            <a:endParaRPr sz="1500"/>
          </a:p>
          <a:p>
            <a:pPr indent="-323850" lvl="0" marL="457200" rtl="0" algn="l">
              <a:lnSpc>
                <a:spcPct val="115000"/>
              </a:lnSpc>
              <a:spcBef>
                <a:spcPts val="300"/>
              </a:spcBef>
              <a:spcAft>
                <a:spcPts val="0"/>
              </a:spcAft>
              <a:buSzPts val="1500"/>
              <a:buAutoNum type="arabicPeriod"/>
            </a:pPr>
            <a:r>
              <a:rPr lang="en" sz="1500"/>
              <a:t> Open a browser, enter: http://ecsa.citytech.cuny.edu </a:t>
            </a:r>
            <a:endParaRPr sz="1500"/>
          </a:p>
          <a:p>
            <a:pPr indent="-323850" lvl="0" marL="457200" rtl="0" algn="l">
              <a:lnSpc>
                <a:spcPct val="115000"/>
              </a:lnSpc>
              <a:spcBef>
                <a:spcPts val="300"/>
              </a:spcBef>
              <a:spcAft>
                <a:spcPts val="0"/>
              </a:spcAft>
              <a:buSzPts val="1500"/>
              <a:buAutoNum type="arabicPeriod"/>
            </a:pPr>
            <a:r>
              <a:rPr lang="en" sz="1500"/>
              <a:t>Click on “Faculty, Staff and Students.”</a:t>
            </a:r>
            <a:endParaRPr sz="1500"/>
          </a:p>
          <a:p>
            <a:pPr indent="-323850" lvl="0" marL="457200" rtl="0" algn="l">
              <a:lnSpc>
                <a:spcPct val="115000"/>
              </a:lnSpc>
              <a:spcBef>
                <a:spcPts val="300"/>
              </a:spcBef>
              <a:spcAft>
                <a:spcPts val="0"/>
              </a:spcAft>
              <a:buSzPts val="1500"/>
              <a:buAutoNum type="arabicPeriod"/>
            </a:pPr>
            <a:r>
              <a:rPr lang="en" sz="1500"/>
              <a:t>Enter username: Firstname.Lastname </a:t>
            </a:r>
            <a:endParaRPr sz="1500"/>
          </a:p>
          <a:p>
            <a:pPr indent="-323850" lvl="0" marL="457200" rtl="0" algn="l">
              <a:lnSpc>
                <a:spcPct val="115000"/>
              </a:lnSpc>
              <a:spcBef>
                <a:spcPts val="300"/>
              </a:spcBef>
              <a:spcAft>
                <a:spcPts val="0"/>
              </a:spcAft>
              <a:buSzPts val="1500"/>
              <a:buAutoNum type="arabicPeriod"/>
            </a:pPr>
            <a:r>
              <a:rPr lang="en" sz="1500"/>
              <a:t>Enter password: City Tech Active Directory (AD) password.</a:t>
            </a:r>
            <a:endParaRPr sz="1500"/>
          </a:p>
          <a:p>
            <a:pPr indent="-323850" lvl="0" marL="457200" rtl="0" algn="l">
              <a:lnSpc>
                <a:spcPct val="115000"/>
              </a:lnSpc>
              <a:spcBef>
                <a:spcPts val="300"/>
              </a:spcBef>
              <a:spcAft>
                <a:spcPts val="300"/>
              </a:spcAft>
              <a:buSzPts val="1500"/>
              <a:buAutoNum type="arabicPeriod"/>
            </a:pPr>
            <a:r>
              <a:rPr lang="en" sz="1500"/>
              <a:t>Click Continue and wait for the progress bar to complete your network connection.</a:t>
            </a:r>
            <a:endParaRPr sz="15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18"/>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b="1" lang="en">
                <a:solidFill>
                  <a:schemeClr val="accent6"/>
                </a:solidFill>
              </a:rPr>
              <a:t>How to Access Campus Wifi on a </a:t>
            </a:r>
            <a:endParaRPr b="1">
              <a:solidFill>
                <a:schemeClr val="accent6"/>
              </a:solidFill>
            </a:endParaRPr>
          </a:p>
          <a:p>
            <a:pPr indent="0" lvl="0" marL="0" rtl="0" algn="l">
              <a:lnSpc>
                <a:spcPct val="100000"/>
              </a:lnSpc>
              <a:spcBef>
                <a:spcPts val="0"/>
              </a:spcBef>
              <a:spcAft>
                <a:spcPts val="0"/>
              </a:spcAft>
              <a:buSzPct val="111111"/>
              <a:buNone/>
            </a:pPr>
            <a:r>
              <a:rPr b="1" lang="en">
                <a:solidFill>
                  <a:schemeClr val="accent6"/>
                </a:solidFill>
              </a:rPr>
              <a:t>Personal Device (alternate option/continued)</a:t>
            </a:r>
            <a:endParaRPr b="1">
              <a:solidFill>
                <a:schemeClr val="accent6"/>
              </a:solidFill>
            </a:endParaRPr>
          </a:p>
        </p:txBody>
      </p:sp>
      <p:sp>
        <p:nvSpPr>
          <p:cNvPr id="227" name="Google Shape;227;p18"/>
          <p:cNvSpPr txBox="1"/>
          <p:nvPr>
            <p:ph idx="1" type="body"/>
          </p:nvPr>
        </p:nvSpPr>
        <p:spPr>
          <a:xfrm>
            <a:off x="263250" y="1481925"/>
            <a:ext cx="8617500" cy="3742200"/>
          </a:xfrm>
          <a:prstGeom prst="rect">
            <a:avLst/>
          </a:prstGeom>
          <a:noFill/>
          <a:ln>
            <a:noFill/>
          </a:ln>
        </p:spPr>
        <p:txBody>
          <a:bodyPr anchorCtr="0" anchor="t" bIns="91425" lIns="91425" spcFirstLastPara="1" rIns="91425" wrap="square" tIns="91425">
            <a:normAutofit/>
          </a:bodyPr>
          <a:lstStyle/>
          <a:p>
            <a:pPr indent="-323850" lvl="0" marL="457200" rtl="0" algn="l">
              <a:lnSpc>
                <a:spcPct val="115000"/>
              </a:lnSpc>
              <a:spcBef>
                <a:spcPts val="0"/>
              </a:spcBef>
              <a:spcAft>
                <a:spcPts val="0"/>
              </a:spcAft>
              <a:buSzPts val="1500"/>
              <a:buAutoNum type="arabicPeriod"/>
            </a:pPr>
            <a:r>
              <a:rPr lang="en" sz="1500"/>
              <a:t>Download the free “geteduroam” app onto your device</a:t>
            </a:r>
            <a:endParaRPr sz="1500"/>
          </a:p>
          <a:p>
            <a:pPr indent="-323850" lvl="0" marL="457200" rtl="0" algn="l">
              <a:lnSpc>
                <a:spcPct val="115000"/>
              </a:lnSpc>
              <a:spcBef>
                <a:spcPts val="300"/>
              </a:spcBef>
              <a:spcAft>
                <a:spcPts val="0"/>
              </a:spcAft>
              <a:buSzPts val="1500"/>
              <a:buAutoNum type="arabicPeriod"/>
            </a:pPr>
            <a:r>
              <a:rPr lang="en" sz="1500"/>
              <a:t> Search for the institution “City University of New York,” then click “next.”</a:t>
            </a:r>
            <a:endParaRPr sz="1500"/>
          </a:p>
          <a:p>
            <a:pPr indent="-323850" lvl="0" marL="457200" rtl="0" algn="l">
              <a:lnSpc>
                <a:spcPct val="115000"/>
              </a:lnSpc>
              <a:spcBef>
                <a:spcPts val="300"/>
              </a:spcBef>
              <a:spcAft>
                <a:spcPts val="0"/>
              </a:spcAft>
              <a:buSzPts val="1500"/>
              <a:buAutoNum type="arabicPeriod"/>
            </a:pPr>
            <a:r>
              <a:rPr lang="en" sz="1500"/>
              <a:t>Login using your CUNYFirst credentials</a:t>
            </a:r>
            <a:endParaRPr sz="1500"/>
          </a:p>
          <a:p>
            <a:pPr indent="0" lvl="0" marL="457200" rtl="0" algn="l">
              <a:lnSpc>
                <a:spcPct val="115000"/>
              </a:lnSpc>
              <a:spcBef>
                <a:spcPts val="300"/>
              </a:spcBef>
              <a:spcAft>
                <a:spcPts val="300"/>
              </a:spcAft>
              <a:buSzPts val="1400"/>
              <a:buNone/>
            </a:pPr>
            <a:r>
              <a:t/>
            </a:r>
            <a:endParaRPr sz="15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9"/>
          <p:cNvSpPr txBox="1"/>
          <p:nvPr>
            <p:ph type="title"/>
          </p:nvPr>
        </p:nvSpPr>
        <p:spPr>
          <a:xfrm>
            <a:off x="387900" y="555600"/>
            <a:ext cx="3793500" cy="755700"/>
          </a:xfrm>
          <a:prstGeom prst="rect">
            <a:avLst/>
          </a:prstGeom>
          <a:noFill/>
          <a:ln>
            <a:noFill/>
          </a:ln>
        </p:spPr>
        <p:txBody>
          <a:bodyPr anchorCtr="0" anchor="b" bIns="91425" lIns="91425" spcFirstLastPara="1" rIns="91425" wrap="square" tIns="91425">
            <a:normAutofit fontScale="90000"/>
          </a:bodyPr>
          <a:lstStyle/>
          <a:p>
            <a:pPr indent="0" lvl="0" marL="0" rtl="0" algn="l">
              <a:lnSpc>
                <a:spcPct val="100000"/>
              </a:lnSpc>
              <a:spcBef>
                <a:spcPts val="0"/>
              </a:spcBef>
              <a:spcAft>
                <a:spcPts val="0"/>
              </a:spcAft>
              <a:buSzPct val="83936"/>
              <a:buNone/>
            </a:pPr>
            <a:r>
              <a:rPr b="1" lang="en" sz="3177">
                <a:solidFill>
                  <a:schemeClr val="accent5"/>
                </a:solidFill>
              </a:rPr>
              <a:t>City Tech Email </a:t>
            </a:r>
            <a:r>
              <a:rPr lang="en">
                <a:solidFill>
                  <a:schemeClr val="accent5"/>
                </a:solidFill>
              </a:rPr>
              <a:t>(Outlook)</a:t>
            </a:r>
            <a:endParaRPr>
              <a:solidFill>
                <a:schemeClr val="accent5"/>
              </a:solidFill>
            </a:endParaRPr>
          </a:p>
        </p:txBody>
      </p:sp>
      <p:sp>
        <p:nvSpPr>
          <p:cNvPr id="233" name="Google Shape;233;p19"/>
          <p:cNvSpPr txBox="1"/>
          <p:nvPr>
            <p:ph idx="1" type="body"/>
          </p:nvPr>
        </p:nvSpPr>
        <p:spPr>
          <a:xfrm>
            <a:off x="880650" y="1651300"/>
            <a:ext cx="2808000" cy="26811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200"/>
              <a:buNone/>
            </a:pPr>
            <a:r>
              <a:rPr lang="en" sz="1600">
                <a:latin typeface="Roboto Slab"/>
                <a:ea typeface="Roboto Slab"/>
                <a:cs typeface="Roboto Slab"/>
                <a:sym typeface="Roboto Slab"/>
              </a:rPr>
              <a:t>Email</a:t>
            </a:r>
            <a:endParaRPr sz="1600">
              <a:latin typeface="Roboto Slab"/>
              <a:ea typeface="Roboto Slab"/>
              <a:cs typeface="Roboto Slab"/>
              <a:sym typeface="Roboto Slab"/>
            </a:endParaRPr>
          </a:p>
          <a:p>
            <a:pPr indent="0" lvl="0" marL="0" rtl="0" algn="l">
              <a:lnSpc>
                <a:spcPct val="115000"/>
              </a:lnSpc>
              <a:spcBef>
                <a:spcPts val="1200"/>
              </a:spcBef>
              <a:spcAft>
                <a:spcPts val="0"/>
              </a:spcAft>
              <a:buSzPts val="1200"/>
              <a:buNone/>
            </a:pPr>
            <a:r>
              <a:rPr lang="en" sz="1600">
                <a:latin typeface="Roboto Slab"/>
                <a:ea typeface="Roboto Slab"/>
                <a:cs typeface="Roboto Slab"/>
                <a:sym typeface="Roboto Slab"/>
              </a:rPr>
              <a:t>Calendar</a:t>
            </a:r>
            <a:endParaRPr sz="1600">
              <a:latin typeface="Roboto Slab"/>
              <a:ea typeface="Roboto Slab"/>
              <a:cs typeface="Roboto Slab"/>
              <a:sym typeface="Roboto Slab"/>
            </a:endParaRPr>
          </a:p>
          <a:p>
            <a:pPr indent="0" lvl="0" marL="0" rtl="0" algn="l">
              <a:lnSpc>
                <a:spcPct val="115000"/>
              </a:lnSpc>
              <a:spcBef>
                <a:spcPts val="1200"/>
              </a:spcBef>
              <a:spcAft>
                <a:spcPts val="0"/>
              </a:spcAft>
              <a:buSzPts val="1200"/>
              <a:buNone/>
            </a:pPr>
            <a:r>
              <a:rPr lang="en" sz="1600">
                <a:latin typeface="Roboto Slab"/>
                <a:ea typeface="Roboto Slab"/>
                <a:cs typeface="Roboto Slab"/>
                <a:sym typeface="Roboto Slab"/>
              </a:rPr>
              <a:t>Teams</a:t>
            </a:r>
            <a:endParaRPr sz="1600">
              <a:latin typeface="Roboto Slab"/>
              <a:ea typeface="Roboto Slab"/>
              <a:cs typeface="Roboto Slab"/>
              <a:sym typeface="Roboto Slab"/>
            </a:endParaRPr>
          </a:p>
          <a:p>
            <a:pPr indent="0" lvl="0" marL="0" rtl="0" algn="l">
              <a:lnSpc>
                <a:spcPct val="115000"/>
              </a:lnSpc>
              <a:spcBef>
                <a:spcPts val="1200"/>
              </a:spcBef>
              <a:spcAft>
                <a:spcPts val="1200"/>
              </a:spcAft>
              <a:buSzPts val="1200"/>
              <a:buNone/>
            </a:pPr>
            <a:r>
              <a:rPr lang="en" sz="1600">
                <a:latin typeface="Roboto Slab"/>
                <a:ea typeface="Roboto Slab"/>
                <a:cs typeface="Roboto Slab"/>
                <a:sym typeface="Roboto Slab"/>
              </a:rPr>
              <a:t>Tasks</a:t>
            </a:r>
            <a:endParaRPr sz="1600">
              <a:latin typeface="Roboto Slab"/>
              <a:ea typeface="Roboto Slab"/>
              <a:cs typeface="Roboto Slab"/>
              <a:sym typeface="Roboto Slab"/>
            </a:endParaRPr>
          </a:p>
        </p:txBody>
      </p:sp>
      <p:pic>
        <p:nvPicPr>
          <p:cNvPr id="234" name="Google Shape;234;p19"/>
          <p:cNvPicPr preferRelativeResize="0"/>
          <p:nvPr/>
        </p:nvPicPr>
        <p:blipFill rotWithShape="1">
          <a:blip r:embed="rId3">
            <a:alphaModFix/>
          </a:blip>
          <a:srcRect b="42306" l="0" r="0" t="0"/>
          <a:stretch/>
        </p:blipFill>
        <p:spPr>
          <a:xfrm>
            <a:off x="4769100" y="656450"/>
            <a:ext cx="3375725" cy="356527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2"/>
          <p:cNvSpPr txBox="1"/>
          <p:nvPr>
            <p:ph type="ctrTitle"/>
          </p:nvPr>
        </p:nvSpPr>
        <p:spPr>
          <a:xfrm>
            <a:off x="980250" y="1387325"/>
            <a:ext cx="7183500" cy="14574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08121"/>
              <a:buNone/>
            </a:pPr>
            <a:r>
              <a:rPr b="1" lang="en" sz="4110">
                <a:solidFill>
                  <a:schemeClr val="accent6"/>
                </a:solidFill>
              </a:rPr>
              <a:t>SESSION ONE:</a:t>
            </a:r>
            <a:endParaRPr b="1" sz="4110">
              <a:solidFill>
                <a:schemeClr val="accent6"/>
              </a:solidFill>
            </a:endParaRPr>
          </a:p>
          <a:p>
            <a:pPr indent="0" lvl="0" marL="0" rtl="0" algn="ctr">
              <a:lnSpc>
                <a:spcPct val="100000"/>
              </a:lnSpc>
              <a:spcBef>
                <a:spcPts val="0"/>
              </a:spcBef>
              <a:spcAft>
                <a:spcPts val="0"/>
              </a:spcAft>
              <a:buSzPct val="114284"/>
              <a:buNone/>
            </a:pPr>
            <a:r>
              <a:rPr b="1" lang="en" sz="3888"/>
              <a:t>Academic Basics</a:t>
            </a:r>
            <a:endParaRPr b="1" sz="3888"/>
          </a:p>
          <a:p>
            <a:pPr indent="0" lvl="0" marL="0" rtl="0" algn="ctr">
              <a:lnSpc>
                <a:spcPct val="100000"/>
              </a:lnSpc>
              <a:spcBef>
                <a:spcPts val="0"/>
              </a:spcBef>
              <a:spcAft>
                <a:spcPts val="0"/>
              </a:spcAft>
              <a:buSzPct val="133333"/>
              <a:buNone/>
            </a:pPr>
            <a:r>
              <a:rPr b="1" lang="en" sz="3333"/>
              <a:t>+</a:t>
            </a:r>
            <a:endParaRPr b="1" sz="3333"/>
          </a:p>
          <a:p>
            <a:pPr indent="0" lvl="0" marL="0" rtl="0" algn="ctr">
              <a:lnSpc>
                <a:spcPct val="100000"/>
              </a:lnSpc>
              <a:spcBef>
                <a:spcPts val="0"/>
              </a:spcBef>
              <a:spcAft>
                <a:spcPts val="0"/>
              </a:spcAft>
              <a:buSzPct val="114285"/>
              <a:buNone/>
            </a:pPr>
            <a:r>
              <a:rPr b="1" lang="en" sz="3888"/>
              <a:t>Classroom Expectations</a:t>
            </a:r>
            <a:endParaRPr b="1" sz="3888"/>
          </a:p>
        </p:txBody>
      </p:sp>
      <p:sp>
        <p:nvSpPr>
          <p:cNvPr id="128" name="Google Shape;128;p2"/>
          <p:cNvSpPr txBox="1"/>
          <p:nvPr>
            <p:ph idx="1" type="subTitle"/>
          </p:nvPr>
        </p:nvSpPr>
        <p:spPr>
          <a:xfrm>
            <a:off x="1822377" y="3612400"/>
            <a:ext cx="5783400" cy="909000"/>
          </a:xfrm>
          <a:prstGeom prst="rect">
            <a:avLst/>
          </a:prstGeom>
          <a:noFill/>
          <a:ln>
            <a:noFill/>
          </a:ln>
        </p:spPr>
        <p:txBody>
          <a:bodyPr anchorCtr="0" anchor="t" bIns="91425" lIns="91425" spcFirstLastPara="1" rIns="91425" wrap="square" tIns="91425">
            <a:normAutofit fontScale="77500" lnSpcReduction="20000"/>
          </a:bodyPr>
          <a:lstStyle/>
          <a:p>
            <a:pPr indent="0" lvl="0" marL="0" rtl="0" algn="r">
              <a:lnSpc>
                <a:spcPct val="100000"/>
              </a:lnSpc>
              <a:spcBef>
                <a:spcPts val="0"/>
              </a:spcBef>
              <a:spcAft>
                <a:spcPts val="0"/>
              </a:spcAft>
              <a:buSzPct val="129032"/>
              <a:buNone/>
            </a:pPr>
            <a:r>
              <a:rPr lang="en">
                <a:solidFill>
                  <a:schemeClr val="accent6"/>
                </a:solidFill>
              </a:rPr>
              <a:t>Session 1</a:t>
            </a:r>
            <a:endParaRPr>
              <a:solidFill>
                <a:schemeClr val="accent6"/>
              </a:solidFill>
            </a:endParaRPr>
          </a:p>
          <a:p>
            <a:pPr indent="0" lvl="0" marL="0" rtl="0" algn="r">
              <a:lnSpc>
                <a:spcPct val="100000"/>
              </a:lnSpc>
              <a:spcBef>
                <a:spcPts val="0"/>
              </a:spcBef>
              <a:spcAft>
                <a:spcPts val="0"/>
              </a:spcAft>
              <a:buSzPct val="129032"/>
              <a:buNone/>
            </a:pPr>
            <a:r>
              <a:rPr lang="en">
                <a:solidFill>
                  <a:schemeClr val="accent6"/>
                </a:solidFill>
              </a:rPr>
              <a:t>8/19</a:t>
            </a:r>
            <a:endParaRPr>
              <a:solidFill>
                <a:schemeClr val="accent6"/>
              </a:solidFill>
            </a:endParaRPr>
          </a:p>
          <a:p>
            <a:pPr indent="0" lvl="0" marL="0" rtl="0" algn="r">
              <a:lnSpc>
                <a:spcPct val="100000"/>
              </a:lnSpc>
              <a:spcBef>
                <a:spcPts val="0"/>
              </a:spcBef>
              <a:spcAft>
                <a:spcPts val="0"/>
              </a:spcAft>
              <a:buSzPct val="129032"/>
              <a:buNone/>
            </a:pPr>
            <a:r>
              <a:rPr lang="en">
                <a:solidFill>
                  <a:schemeClr val="accent6"/>
                </a:solidFill>
              </a:rPr>
              <a:t>Ait-Ziane</a:t>
            </a:r>
            <a:endParaRPr>
              <a:solidFill>
                <a:schemeClr val="accent6"/>
              </a:solidFill>
            </a:endParaRPr>
          </a:p>
        </p:txBody>
      </p:sp>
      <p:grpSp>
        <p:nvGrpSpPr>
          <p:cNvPr id="129" name="Google Shape;129;p2"/>
          <p:cNvGrpSpPr/>
          <p:nvPr/>
        </p:nvGrpSpPr>
        <p:grpSpPr>
          <a:xfrm>
            <a:off x="1" y="4385075"/>
            <a:ext cx="1881900" cy="758425"/>
            <a:chOff x="86851" y="4297675"/>
            <a:chExt cx="1881900" cy="758425"/>
          </a:xfrm>
        </p:grpSpPr>
        <p:pic>
          <p:nvPicPr>
            <p:cNvPr descr="Creative Commons License" id="130" name="Google Shape;130;p2"/>
            <p:cNvPicPr preferRelativeResize="0"/>
            <p:nvPr/>
          </p:nvPicPr>
          <p:blipFill rotWithShape="1">
            <a:blip r:embed="rId3">
              <a:alphaModFix/>
            </a:blip>
            <a:srcRect b="0" l="0" r="0" t="0"/>
            <a:stretch/>
          </p:blipFill>
          <p:spPr>
            <a:xfrm>
              <a:off x="670563" y="4297675"/>
              <a:ext cx="714475" cy="328650"/>
            </a:xfrm>
            <a:prstGeom prst="rect">
              <a:avLst/>
            </a:prstGeom>
            <a:noFill/>
            <a:ln>
              <a:noFill/>
            </a:ln>
          </p:spPr>
        </p:pic>
        <p:sp>
          <p:nvSpPr>
            <p:cNvPr id="131" name="Google Shape;131;p2"/>
            <p:cNvSpPr txBox="1"/>
            <p:nvPr/>
          </p:nvSpPr>
          <p:spPr>
            <a:xfrm>
              <a:off x="86851" y="4491200"/>
              <a:ext cx="1881900" cy="564900"/>
            </a:xfrm>
            <a:prstGeom prst="rect">
              <a:avLst/>
            </a:prstGeom>
            <a:noFill/>
            <a:ln>
              <a:noFill/>
            </a:ln>
          </p:spPr>
          <p:txBody>
            <a:bodyPr anchorCtr="0" anchor="ctr" bIns="91425" lIns="91425" spcFirstLastPara="1" rIns="91425" wrap="square" tIns="91425">
              <a:normAutofit fontScale="40000" lnSpcReduction="20000"/>
            </a:bodyPr>
            <a:lstStyle/>
            <a:p>
              <a:pPr indent="0" lvl="0" marL="0" marR="0" rtl="0" algn="just">
                <a:lnSpc>
                  <a:spcPct val="115000"/>
                </a:lnSpc>
                <a:spcBef>
                  <a:spcPts val="0"/>
                </a:spcBef>
                <a:spcAft>
                  <a:spcPts val="0"/>
                </a:spcAft>
                <a:buClr>
                  <a:srgbClr val="000000"/>
                </a:buClr>
                <a:buSzPct val="100000"/>
                <a:buFont typeface="Arial"/>
                <a:buNone/>
              </a:pPr>
              <a:r>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ct val="100000"/>
                <a:buFont typeface="Arial"/>
                <a:buNone/>
              </a:pPr>
              <a:r>
                <a:rPr b="0" i="0" lang="en" sz="1450" u="none" cap="none" strike="noStrike">
                  <a:solidFill>
                    <a:srgbClr val="000000"/>
                  </a:solidFill>
                  <a:latin typeface="Roboto"/>
                  <a:ea typeface="Roboto"/>
                  <a:cs typeface="Roboto"/>
                  <a:sym typeface="Roboto"/>
                </a:rPr>
                <a:t>City Tech 101 by Karen Goodlad and Sarah Paruolo is licensed under a </a:t>
              </a:r>
              <a:r>
                <a:rPr b="0" i="0" lang="en" sz="1450" u="none" cap="none" strike="noStrike">
                  <a:solidFill>
                    <a:srgbClr val="000000"/>
                  </a:solidFill>
                  <a:uFill>
                    <a:noFill/>
                  </a:uFill>
                  <a:latin typeface="Roboto"/>
                  <a:ea typeface="Roboto"/>
                  <a:cs typeface="Roboto"/>
                  <a:sym typeface="Roboto"/>
                  <a:hlinkClick r:id="rId4">
                    <a:extLst>
                      <a:ext uri="{A12FA001-AC4F-418D-AE19-62706E023703}">
                        <ahyp:hlinkClr val="tx"/>
                      </a:ext>
                    </a:extLst>
                  </a:hlinkClick>
                </a:rPr>
                <a:t>Creative Commons Attribution-NonCommercial-ShareAlike 4.0 International License</a:t>
              </a:r>
              <a:r>
                <a:rPr b="0" i="0" lang="en" sz="1450" u="none" cap="none" strike="noStrike">
                  <a:solidFill>
                    <a:srgbClr val="000000"/>
                  </a:solidFill>
                  <a:latin typeface="Roboto"/>
                  <a:ea typeface="Roboto"/>
                  <a:cs typeface="Roboto"/>
                  <a:sym typeface="Roboto"/>
                </a:rPr>
                <a:t>.</a:t>
              </a:r>
              <a:endParaRPr b="0" i="0" sz="1400" u="none" cap="none" strike="noStrike">
                <a:solidFill>
                  <a:srgbClr val="000000"/>
                </a:solidFill>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20"/>
          <p:cNvSpPr txBox="1"/>
          <p:nvPr>
            <p:ph type="title"/>
          </p:nvPr>
        </p:nvSpPr>
        <p:spPr>
          <a:xfrm>
            <a:off x="223575" y="175475"/>
            <a:ext cx="3793500" cy="755700"/>
          </a:xfrm>
          <a:prstGeom prst="rect">
            <a:avLst/>
          </a:prstGeom>
          <a:noFill/>
          <a:ln>
            <a:noFill/>
          </a:ln>
        </p:spPr>
        <p:txBody>
          <a:bodyPr anchorCtr="0" anchor="b" bIns="91425" lIns="91425" spcFirstLastPara="1" rIns="91425" wrap="square" tIns="91425">
            <a:normAutofit fontScale="90000"/>
          </a:bodyPr>
          <a:lstStyle/>
          <a:p>
            <a:pPr indent="0" lvl="0" marL="0" rtl="0" algn="l">
              <a:lnSpc>
                <a:spcPct val="100000"/>
              </a:lnSpc>
              <a:spcBef>
                <a:spcPts val="0"/>
              </a:spcBef>
              <a:spcAft>
                <a:spcPts val="0"/>
              </a:spcAft>
              <a:buSzPct val="83936"/>
              <a:buNone/>
            </a:pPr>
            <a:r>
              <a:rPr b="1" lang="en" sz="3177">
                <a:solidFill>
                  <a:schemeClr val="accent5"/>
                </a:solidFill>
              </a:rPr>
              <a:t>City Tech Email </a:t>
            </a:r>
            <a:r>
              <a:rPr lang="en">
                <a:solidFill>
                  <a:schemeClr val="accent5"/>
                </a:solidFill>
              </a:rPr>
              <a:t>(Outlook)</a:t>
            </a:r>
            <a:endParaRPr>
              <a:solidFill>
                <a:schemeClr val="accent5"/>
              </a:solidFill>
            </a:endParaRPr>
          </a:p>
        </p:txBody>
      </p:sp>
      <p:sp>
        <p:nvSpPr>
          <p:cNvPr id="240" name="Google Shape;240;p20"/>
          <p:cNvSpPr txBox="1"/>
          <p:nvPr>
            <p:ph idx="1" type="body"/>
          </p:nvPr>
        </p:nvSpPr>
        <p:spPr>
          <a:xfrm>
            <a:off x="2160088" y="4387800"/>
            <a:ext cx="5533500" cy="755700"/>
          </a:xfrm>
          <a:prstGeom prst="rect">
            <a:avLst/>
          </a:prstGeom>
          <a:noFill/>
          <a:ln>
            <a:noFill/>
          </a:ln>
        </p:spPr>
        <p:txBody>
          <a:bodyPr anchorCtr="0" anchor="t" bIns="91425" lIns="91425" spcFirstLastPara="1" rIns="91425" wrap="square" tIns="91425">
            <a:normAutofit/>
          </a:bodyPr>
          <a:lstStyle/>
          <a:p>
            <a:pPr indent="0" lvl="0" marL="0" rtl="0" algn="ctr">
              <a:lnSpc>
                <a:spcPct val="115000"/>
              </a:lnSpc>
              <a:spcBef>
                <a:spcPts val="0"/>
              </a:spcBef>
              <a:spcAft>
                <a:spcPts val="0"/>
              </a:spcAft>
              <a:buSzPts val="1200"/>
              <a:buNone/>
            </a:pPr>
            <a:r>
              <a:rPr b="1" lang="en" sz="1650">
                <a:solidFill>
                  <a:schemeClr val="accent6"/>
                </a:solidFill>
                <a:latin typeface="Roboto Slab"/>
                <a:ea typeface="Roboto Slab"/>
                <a:cs typeface="Roboto Slab"/>
                <a:sym typeface="Roboto Slab"/>
              </a:rPr>
              <a:t>Have you activated your email?</a:t>
            </a:r>
            <a:endParaRPr b="1" sz="1650">
              <a:solidFill>
                <a:schemeClr val="accent6"/>
              </a:solidFill>
              <a:latin typeface="Roboto Slab"/>
              <a:ea typeface="Roboto Slab"/>
              <a:cs typeface="Roboto Slab"/>
              <a:sym typeface="Roboto Slab"/>
            </a:endParaRPr>
          </a:p>
        </p:txBody>
      </p:sp>
      <p:pic>
        <p:nvPicPr>
          <p:cNvPr id="241" name="Google Shape;241;p20">
            <a:hlinkClick r:id="rId3"/>
          </p:cNvPr>
          <p:cNvPicPr preferRelativeResize="0"/>
          <p:nvPr/>
        </p:nvPicPr>
        <p:blipFill rotWithShape="1">
          <a:blip r:embed="rId4">
            <a:alphaModFix/>
          </a:blip>
          <a:srcRect b="0" l="0" r="0" t="0"/>
          <a:stretch/>
        </p:blipFill>
        <p:spPr>
          <a:xfrm>
            <a:off x="1080325" y="1436550"/>
            <a:ext cx="4034102" cy="2000226"/>
          </a:xfrm>
          <a:prstGeom prst="rect">
            <a:avLst/>
          </a:prstGeom>
          <a:noFill/>
          <a:ln>
            <a:noFill/>
          </a:ln>
        </p:spPr>
      </p:pic>
      <p:pic>
        <p:nvPicPr>
          <p:cNvPr id="242" name="Google Shape;242;p20"/>
          <p:cNvPicPr preferRelativeResize="0"/>
          <p:nvPr/>
        </p:nvPicPr>
        <p:blipFill rotWithShape="1">
          <a:blip r:embed="rId5">
            <a:alphaModFix/>
          </a:blip>
          <a:srcRect b="0" l="0" r="0" t="0"/>
          <a:stretch/>
        </p:blipFill>
        <p:spPr>
          <a:xfrm>
            <a:off x="6015000" y="1436550"/>
            <a:ext cx="2000225" cy="200022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21"/>
          <p:cNvSpPr txBox="1"/>
          <p:nvPr/>
        </p:nvSpPr>
        <p:spPr>
          <a:xfrm>
            <a:off x="514350" y="-169025"/>
            <a:ext cx="8115300" cy="755700"/>
          </a:xfrm>
          <a:prstGeom prst="rect">
            <a:avLst/>
          </a:prstGeom>
          <a:noFill/>
          <a:ln>
            <a:noFill/>
          </a:ln>
        </p:spPr>
        <p:txBody>
          <a:bodyPr anchorCtr="0" anchor="b" bIns="91425" lIns="91425" spcFirstLastPara="1" rIns="91425" wrap="square" tIns="91425">
            <a:normAutofit/>
          </a:bodyPr>
          <a:lstStyle/>
          <a:p>
            <a:pPr indent="0" lvl="0" marL="0" marR="0" rtl="0" algn="l">
              <a:lnSpc>
                <a:spcPct val="100000"/>
              </a:lnSpc>
              <a:spcBef>
                <a:spcPts val="0"/>
              </a:spcBef>
              <a:spcAft>
                <a:spcPts val="0"/>
              </a:spcAft>
              <a:buClr>
                <a:srgbClr val="000000"/>
              </a:buClr>
              <a:buSzPts val="3177"/>
              <a:buFont typeface="Arial"/>
              <a:buNone/>
            </a:pPr>
            <a:r>
              <a:rPr b="1" i="0" lang="en" sz="3177" u="none" cap="none" strike="noStrike">
                <a:solidFill>
                  <a:srgbClr val="8BC34A"/>
                </a:solidFill>
                <a:latin typeface="Roboto Slab"/>
                <a:ea typeface="Roboto Slab"/>
                <a:cs typeface="Roboto Slab"/>
                <a:sym typeface="Roboto Slab"/>
              </a:rPr>
              <a:t>Activating Your City Tech Email </a:t>
            </a:r>
            <a:r>
              <a:rPr b="0" i="0" lang="en" sz="2400" u="none" cap="none" strike="noStrike">
                <a:solidFill>
                  <a:srgbClr val="8BC34A"/>
                </a:solidFill>
                <a:latin typeface="Roboto Slab"/>
                <a:ea typeface="Roboto Slab"/>
                <a:cs typeface="Roboto Slab"/>
                <a:sym typeface="Roboto Slab"/>
              </a:rPr>
              <a:t>(Outlook)</a:t>
            </a:r>
            <a:endParaRPr b="0" i="0" sz="2400" u="none" cap="none" strike="noStrike">
              <a:solidFill>
                <a:srgbClr val="8BC34A"/>
              </a:solidFill>
              <a:latin typeface="Roboto Slab"/>
              <a:ea typeface="Roboto Slab"/>
              <a:cs typeface="Roboto Slab"/>
              <a:sym typeface="Roboto Slab"/>
            </a:endParaRPr>
          </a:p>
        </p:txBody>
      </p:sp>
      <p:sp>
        <p:nvSpPr>
          <p:cNvPr id="248" name="Google Shape;248;p21"/>
          <p:cNvSpPr txBox="1"/>
          <p:nvPr/>
        </p:nvSpPr>
        <p:spPr>
          <a:xfrm>
            <a:off x="184200" y="506650"/>
            <a:ext cx="8775600" cy="3933000"/>
          </a:xfrm>
          <a:prstGeom prst="rect">
            <a:avLst/>
          </a:prstGeom>
          <a:noFill/>
          <a:ln>
            <a:noFill/>
          </a:ln>
        </p:spPr>
        <p:txBody>
          <a:bodyPr anchorCtr="0" anchor="t" bIns="91425" lIns="91425" spcFirstLastPara="1" rIns="91425" wrap="square" tIns="91425">
            <a:noAutofit/>
          </a:bodyPr>
          <a:lstStyle/>
          <a:p>
            <a:pPr indent="-323850" lvl="0" marL="457200" marR="0" rtl="0" algn="l">
              <a:lnSpc>
                <a:spcPct val="95000"/>
              </a:lnSpc>
              <a:spcBef>
                <a:spcPts val="0"/>
              </a:spcBef>
              <a:spcAft>
                <a:spcPts val="0"/>
              </a:spcAft>
              <a:buClr>
                <a:schemeClr val="dk1"/>
              </a:buClr>
              <a:buSzPts val="1500"/>
              <a:buFont typeface="Roboto Slab"/>
              <a:buAutoNum type="arabicPeriod"/>
            </a:pPr>
            <a:r>
              <a:rPr b="0" i="0" lang="en" sz="1300" u="none" cap="none" strike="noStrike">
                <a:solidFill>
                  <a:schemeClr val="dk1"/>
                </a:solidFill>
                <a:latin typeface="Roboto Slab"/>
                <a:ea typeface="Roboto Slab"/>
                <a:cs typeface="Roboto Slab"/>
                <a:sym typeface="Roboto Slab"/>
              </a:rPr>
              <a:t>Visit </a:t>
            </a:r>
            <a:r>
              <a:rPr b="0" i="0" lang="en" sz="1300" u="sng" cap="none" strike="noStrike">
                <a:solidFill>
                  <a:schemeClr val="accent5"/>
                </a:solidFill>
                <a:latin typeface="Roboto Slab"/>
                <a:ea typeface="Roboto Slab"/>
                <a:cs typeface="Roboto Slab"/>
                <a:sym typeface="Roboto Slab"/>
                <a:hlinkClick r:id="rId3">
                  <a:extLst>
                    <a:ext uri="{A12FA001-AC4F-418D-AE19-62706E023703}">
                      <ahyp:hlinkClr val="tx"/>
                    </a:ext>
                  </a:extLst>
                </a:hlinkClick>
              </a:rPr>
              <a:t>Email Address Look Up</a:t>
            </a:r>
            <a:r>
              <a:rPr b="0" i="0" lang="en" sz="1300" u="none" cap="none" strike="noStrike">
                <a:solidFill>
                  <a:schemeClr val="dk1"/>
                </a:solidFill>
                <a:latin typeface="Roboto Slab"/>
                <a:ea typeface="Roboto Slab"/>
                <a:cs typeface="Roboto Slab"/>
                <a:sym typeface="Roboto Slab"/>
              </a:rPr>
              <a:t> to find your email.  </a:t>
            </a:r>
            <a:r>
              <a:rPr b="0" i="0" lang="en" sz="1100" u="none" cap="none" strike="noStrike">
                <a:solidFill>
                  <a:schemeClr val="dk1"/>
                </a:solidFill>
                <a:latin typeface="Roboto Slab"/>
                <a:ea typeface="Roboto Slab"/>
                <a:cs typeface="Roboto Slab"/>
                <a:sym typeface="Roboto Slab"/>
              </a:rPr>
              <a:t>(https://cis.citytech.cuny.edu/Student/it_student_findemail.aspx)</a:t>
            </a:r>
            <a:endParaRPr b="0" i="0" sz="1100" u="none" cap="none" strike="noStrike">
              <a:solidFill>
                <a:schemeClr val="dk1"/>
              </a:solidFill>
              <a:latin typeface="Roboto Slab"/>
              <a:ea typeface="Roboto Slab"/>
              <a:cs typeface="Roboto Slab"/>
              <a:sym typeface="Roboto Slab"/>
            </a:endParaRPr>
          </a:p>
          <a:p>
            <a:pPr indent="-323850" lvl="0" marL="457200" marR="0" rtl="0" algn="l">
              <a:lnSpc>
                <a:spcPct val="95000"/>
              </a:lnSpc>
              <a:spcBef>
                <a:spcPts val="600"/>
              </a:spcBef>
              <a:spcAft>
                <a:spcPts val="0"/>
              </a:spcAft>
              <a:buClr>
                <a:schemeClr val="dk1"/>
              </a:buClr>
              <a:buSzPts val="1500"/>
              <a:buFont typeface="Roboto Slab"/>
              <a:buAutoNum type="arabicPeriod"/>
            </a:pPr>
            <a:r>
              <a:rPr b="0" i="0" lang="en" sz="1500" u="none" cap="none" strike="noStrike">
                <a:solidFill>
                  <a:srgbClr val="FFFFFF"/>
                </a:solidFill>
                <a:latin typeface="Roboto Slab"/>
                <a:ea typeface="Roboto Slab"/>
                <a:cs typeface="Roboto Slab"/>
                <a:sym typeface="Roboto Slab"/>
              </a:rPr>
              <a:t>Go to the Microsoft Office 365 email login at </a:t>
            </a:r>
            <a:r>
              <a:rPr b="0" i="0" lang="en" sz="1500" u="sng" cap="none" strike="noStrike">
                <a:solidFill>
                  <a:schemeClr val="hlink"/>
                </a:solidFill>
                <a:latin typeface="Roboto Slab"/>
                <a:ea typeface="Roboto Slab"/>
                <a:cs typeface="Roboto Slab"/>
                <a:sym typeface="Roboto Slab"/>
                <a:hlinkClick r:id="rId4"/>
              </a:rPr>
              <a:t>https://myapps.microsoft.com/</a:t>
            </a:r>
            <a:endParaRPr b="0" i="0" sz="1500" u="none" cap="none" strike="noStrike">
              <a:solidFill>
                <a:srgbClr val="FFFFFF"/>
              </a:solidFill>
              <a:latin typeface="Roboto Slab"/>
              <a:ea typeface="Roboto Slab"/>
              <a:cs typeface="Roboto Slab"/>
              <a:sym typeface="Roboto Slab"/>
            </a:endParaRPr>
          </a:p>
          <a:p>
            <a:pPr indent="-323850" lvl="0" marL="457200" marR="0" rtl="0" algn="l">
              <a:lnSpc>
                <a:spcPct val="95000"/>
              </a:lnSpc>
              <a:spcBef>
                <a:spcPts val="600"/>
              </a:spcBef>
              <a:spcAft>
                <a:spcPts val="0"/>
              </a:spcAft>
              <a:buClr>
                <a:schemeClr val="dk1"/>
              </a:buClr>
              <a:buSzPts val="1500"/>
              <a:buFont typeface="Roboto Slab"/>
              <a:buAutoNum type="arabicPeriod"/>
            </a:pPr>
            <a:r>
              <a:rPr b="0" i="0" lang="en" sz="1500" u="none" cap="none" strike="noStrike">
                <a:solidFill>
                  <a:srgbClr val="FFFFFF"/>
                </a:solidFill>
                <a:latin typeface="Roboto Slab"/>
                <a:ea typeface="Roboto Slab"/>
                <a:cs typeface="Roboto Slab"/>
                <a:sym typeface="Roboto Slab"/>
              </a:rPr>
              <a:t>Log in using the following:</a:t>
            </a:r>
            <a:endParaRPr b="0" i="0" sz="1500" u="none" cap="none" strike="noStrike">
              <a:solidFill>
                <a:srgbClr val="FFFFFF"/>
              </a:solidFill>
              <a:latin typeface="Roboto Slab"/>
              <a:ea typeface="Roboto Slab"/>
              <a:cs typeface="Roboto Slab"/>
              <a:sym typeface="Roboto Slab"/>
            </a:endParaRPr>
          </a:p>
          <a:p>
            <a:pPr indent="0" lvl="0" marL="457200" marR="0" rtl="0" algn="l">
              <a:lnSpc>
                <a:spcPct val="95000"/>
              </a:lnSpc>
              <a:spcBef>
                <a:spcPts val="600"/>
              </a:spcBef>
              <a:spcAft>
                <a:spcPts val="0"/>
              </a:spcAft>
              <a:buClr>
                <a:srgbClr val="000000"/>
              </a:buClr>
              <a:buSzPts val="1500"/>
              <a:buFont typeface="Arial"/>
              <a:buNone/>
            </a:pPr>
            <a:r>
              <a:rPr b="0" i="0" lang="en" sz="1500" u="none" cap="none" strike="noStrike">
                <a:solidFill>
                  <a:srgbClr val="FFFFFF"/>
                </a:solidFill>
                <a:latin typeface="Roboto Slab"/>
                <a:ea typeface="Roboto Slab"/>
                <a:cs typeface="Roboto Slab"/>
                <a:sym typeface="Roboto Slab"/>
              </a:rPr>
              <a:t>YourPassword: First initial of first name UPPERCASE + first initial of last name lowercase + MMDDYYYY + last 4 of your EMPL ID.</a:t>
            </a:r>
            <a:endParaRPr b="0" i="0" sz="1500" u="none" cap="none" strike="noStrike">
              <a:solidFill>
                <a:srgbClr val="FFFFFF"/>
              </a:solidFill>
              <a:latin typeface="Roboto Slab"/>
              <a:ea typeface="Roboto Slab"/>
              <a:cs typeface="Roboto Slab"/>
              <a:sym typeface="Roboto Slab"/>
            </a:endParaRPr>
          </a:p>
          <a:p>
            <a:pPr indent="-323850" lvl="0" marL="457200" marR="0" rtl="0" algn="l">
              <a:lnSpc>
                <a:spcPct val="95000"/>
              </a:lnSpc>
              <a:spcBef>
                <a:spcPts val="600"/>
              </a:spcBef>
              <a:spcAft>
                <a:spcPts val="0"/>
              </a:spcAft>
              <a:buClr>
                <a:schemeClr val="dk1"/>
              </a:buClr>
              <a:buSzPts val="1500"/>
              <a:buFont typeface="Roboto Slab"/>
              <a:buAutoNum type="arabicPeriod"/>
            </a:pPr>
            <a:r>
              <a:rPr b="0" i="0" lang="en" sz="1500" u="none" cap="none" strike="noStrike">
                <a:solidFill>
                  <a:srgbClr val="FFFFFF"/>
                </a:solidFill>
                <a:latin typeface="Roboto Slab"/>
                <a:ea typeface="Roboto Slab"/>
                <a:cs typeface="Roboto Slab"/>
                <a:sym typeface="Roboto Slab"/>
              </a:rPr>
              <a:t>For example: If your name is John Doe and your date of birth is 01/06/1986 and the last four digits of your EMPL ID are 1234, your password is: Jd010619861234 </a:t>
            </a:r>
            <a:endParaRPr b="0" i="0" sz="1500" u="none" cap="none" strike="noStrike">
              <a:solidFill>
                <a:srgbClr val="FFFFFF"/>
              </a:solidFill>
              <a:latin typeface="Roboto Slab"/>
              <a:ea typeface="Roboto Slab"/>
              <a:cs typeface="Roboto Slab"/>
              <a:sym typeface="Roboto Slab"/>
            </a:endParaRPr>
          </a:p>
          <a:p>
            <a:pPr indent="-323850" lvl="0" marL="457200" marR="0" rtl="0" algn="l">
              <a:lnSpc>
                <a:spcPct val="95000"/>
              </a:lnSpc>
              <a:spcBef>
                <a:spcPts val="600"/>
              </a:spcBef>
              <a:spcAft>
                <a:spcPts val="0"/>
              </a:spcAft>
              <a:buClr>
                <a:schemeClr val="dk1"/>
              </a:buClr>
              <a:buSzPts val="1500"/>
              <a:buFont typeface="Roboto Slab"/>
              <a:buAutoNum type="arabicPeriod"/>
            </a:pPr>
            <a:r>
              <a:rPr b="0" i="0" lang="en" sz="1500" u="none" cap="none" strike="noStrike">
                <a:solidFill>
                  <a:srgbClr val="FFFFFF"/>
                </a:solidFill>
                <a:latin typeface="Roboto Slab"/>
                <a:ea typeface="Roboto Slab"/>
                <a:cs typeface="Roboto Slab"/>
                <a:sym typeface="Roboto Slab"/>
              </a:rPr>
              <a:t>You will be asked a number of security  questions. If prompted to create a new password, do so, but make sure to write it down!</a:t>
            </a:r>
            <a:endParaRPr b="0" i="0" sz="1500" u="none" cap="none" strike="noStrike">
              <a:solidFill>
                <a:srgbClr val="FFFFFF"/>
              </a:solidFill>
              <a:latin typeface="Roboto Slab"/>
              <a:ea typeface="Roboto Slab"/>
              <a:cs typeface="Roboto Slab"/>
              <a:sym typeface="Roboto Slab"/>
            </a:endParaRPr>
          </a:p>
          <a:p>
            <a:pPr indent="-323850" lvl="0" marL="457200" marR="0" rtl="0" algn="l">
              <a:lnSpc>
                <a:spcPct val="95000"/>
              </a:lnSpc>
              <a:spcBef>
                <a:spcPts val="600"/>
              </a:spcBef>
              <a:spcAft>
                <a:spcPts val="0"/>
              </a:spcAft>
              <a:buClr>
                <a:schemeClr val="dk1"/>
              </a:buClr>
              <a:buSzPts val="1500"/>
              <a:buFont typeface="Roboto Slab"/>
              <a:buAutoNum type="arabicPeriod"/>
            </a:pPr>
            <a:r>
              <a:rPr b="0" i="0" lang="en" sz="1500" u="none" cap="none" strike="noStrike">
                <a:solidFill>
                  <a:srgbClr val="FFFFFF"/>
                </a:solidFill>
                <a:latin typeface="Roboto Slab"/>
                <a:ea typeface="Roboto Slab"/>
                <a:cs typeface="Roboto Slab"/>
                <a:sym typeface="Roboto Slab"/>
              </a:rPr>
              <a:t>You will also need to complete your e-mail security verification, which will enable you to reset your password if you forget it. To do this:</a:t>
            </a:r>
            <a:endParaRPr b="0" i="0" sz="1500" u="none" cap="none" strike="noStrike">
              <a:solidFill>
                <a:srgbClr val="FFFFFF"/>
              </a:solidFill>
              <a:latin typeface="Roboto Slab"/>
              <a:ea typeface="Roboto Slab"/>
              <a:cs typeface="Roboto Slab"/>
              <a:sym typeface="Roboto Slab"/>
            </a:endParaRPr>
          </a:p>
          <a:p>
            <a:pPr indent="-323850" lvl="0" marL="457200" marR="0" rtl="0" algn="l">
              <a:lnSpc>
                <a:spcPct val="95000"/>
              </a:lnSpc>
              <a:spcBef>
                <a:spcPts val="600"/>
              </a:spcBef>
              <a:spcAft>
                <a:spcPts val="0"/>
              </a:spcAft>
              <a:buClr>
                <a:schemeClr val="dk1"/>
              </a:buClr>
              <a:buSzPts val="1500"/>
              <a:buFont typeface="Roboto Slab"/>
              <a:buAutoNum type="arabicPeriod"/>
            </a:pPr>
            <a:r>
              <a:rPr b="0" i="0" lang="en" sz="1500" u="none" cap="none" strike="noStrike">
                <a:solidFill>
                  <a:srgbClr val="FFFFFF"/>
                </a:solidFill>
                <a:latin typeface="Roboto Slab"/>
                <a:ea typeface="Roboto Slab"/>
                <a:cs typeface="Roboto Slab"/>
                <a:sym typeface="Roboto Slab"/>
              </a:rPr>
              <a:t>Open a new tab in your browser and type https://myapps.microsoft.com in the address line.</a:t>
            </a:r>
            <a:endParaRPr b="0" i="0" sz="1500" u="none" cap="none" strike="noStrike">
              <a:solidFill>
                <a:srgbClr val="FFFFFF"/>
              </a:solidFill>
              <a:latin typeface="Roboto Slab"/>
              <a:ea typeface="Roboto Slab"/>
              <a:cs typeface="Roboto Slab"/>
              <a:sym typeface="Roboto Slab"/>
            </a:endParaRPr>
          </a:p>
          <a:p>
            <a:pPr indent="-323850" lvl="0" marL="457200" marR="0" rtl="0" algn="l">
              <a:lnSpc>
                <a:spcPct val="95000"/>
              </a:lnSpc>
              <a:spcBef>
                <a:spcPts val="600"/>
              </a:spcBef>
              <a:spcAft>
                <a:spcPts val="0"/>
              </a:spcAft>
              <a:buClr>
                <a:schemeClr val="dk1"/>
              </a:buClr>
              <a:buSzPts val="1500"/>
              <a:buFont typeface="Roboto Slab"/>
              <a:buAutoNum type="arabicPeriod"/>
            </a:pPr>
            <a:r>
              <a:rPr b="0" i="0" lang="en" sz="1500" u="none" cap="none" strike="noStrike">
                <a:solidFill>
                  <a:srgbClr val="FFFFFF"/>
                </a:solidFill>
                <a:latin typeface="Roboto Slab"/>
                <a:ea typeface="Roboto Slab"/>
                <a:cs typeface="Roboto Slab"/>
                <a:sym typeface="Roboto Slab"/>
              </a:rPr>
              <a:t>Click Verify Now.</a:t>
            </a:r>
            <a:endParaRPr b="0" i="0" sz="1500" u="none" cap="none" strike="noStrike">
              <a:solidFill>
                <a:srgbClr val="FFFFFF"/>
              </a:solidFill>
              <a:latin typeface="Roboto Slab"/>
              <a:ea typeface="Roboto Slab"/>
              <a:cs typeface="Roboto Slab"/>
              <a:sym typeface="Roboto Slab"/>
            </a:endParaRPr>
          </a:p>
          <a:p>
            <a:pPr indent="-323850" lvl="0" marL="457200" marR="0" rtl="0" algn="l">
              <a:lnSpc>
                <a:spcPct val="95000"/>
              </a:lnSpc>
              <a:spcBef>
                <a:spcPts val="600"/>
              </a:spcBef>
              <a:spcAft>
                <a:spcPts val="0"/>
              </a:spcAft>
              <a:buClr>
                <a:schemeClr val="dk1"/>
              </a:buClr>
              <a:buSzPts val="1500"/>
              <a:buFont typeface="Roboto Slab"/>
              <a:buAutoNum type="arabicPeriod"/>
            </a:pPr>
            <a:r>
              <a:rPr b="0" i="0" lang="en" sz="1500" u="none" cap="none" strike="noStrike">
                <a:solidFill>
                  <a:srgbClr val="FFFFFF"/>
                </a:solidFill>
                <a:latin typeface="Roboto Slab"/>
                <a:ea typeface="Roboto Slab"/>
                <a:cs typeface="Roboto Slab"/>
                <a:sym typeface="Roboto Slab"/>
              </a:rPr>
              <a:t>Set up authentication for cellphone and email and verify them. Set up security questions and answers.   Click Finish.</a:t>
            </a:r>
            <a:endParaRPr b="0" i="0" sz="1500" u="none" cap="none" strike="noStrike">
              <a:solidFill>
                <a:srgbClr val="FFFFFF"/>
              </a:solidFill>
              <a:latin typeface="Roboto Slab"/>
              <a:ea typeface="Roboto Slab"/>
              <a:cs typeface="Roboto Slab"/>
              <a:sym typeface="Roboto Slab"/>
            </a:endParaRPr>
          </a:p>
          <a:p>
            <a:pPr indent="-323850" lvl="0" marL="457200" marR="0" rtl="0" algn="l">
              <a:lnSpc>
                <a:spcPct val="95000"/>
              </a:lnSpc>
              <a:spcBef>
                <a:spcPts val="600"/>
              </a:spcBef>
              <a:spcAft>
                <a:spcPts val="600"/>
              </a:spcAft>
              <a:buClr>
                <a:srgbClr val="FFFFFF"/>
              </a:buClr>
              <a:buSzPts val="1500"/>
              <a:buFont typeface="Roboto Slab"/>
              <a:buAutoNum type="arabicPeriod"/>
            </a:pPr>
            <a:r>
              <a:rPr b="0" i="0" lang="en" sz="1500" u="none" cap="none" strike="noStrike">
                <a:solidFill>
                  <a:srgbClr val="FFFFFF"/>
                </a:solidFill>
                <a:latin typeface="Roboto Slab"/>
                <a:ea typeface="Roboto Slab"/>
                <a:cs typeface="Roboto Slab"/>
                <a:sym typeface="Roboto Slab"/>
              </a:rPr>
              <a:t>Click the Outlook icon to access your email.</a:t>
            </a:r>
            <a:endParaRPr b="0" i="0" sz="1500" u="none" cap="none" strike="noStrike">
              <a:solidFill>
                <a:srgbClr val="FFFFFF"/>
              </a:solidFill>
              <a:latin typeface="Roboto Slab"/>
              <a:ea typeface="Roboto Slab"/>
              <a:cs typeface="Roboto Slab"/>
              <a:sym typeface="Roboto Slab"/>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22"/>
          <p:cNvSpPr txBox="1"/>
          <p:nvPr>
            <p:ph type="title"/>
          </p:nvPr>
        </p:nvSpPr>
        <p:spPr>
          <a:xfrm>
            <a:off x="847650" y="526350"/>
            <a:ext cx="7448700" cy="4090800"/>
          </a:xfrm>
          <a:prstGeom prst="rect">
            <a:avLst/>
          </a:prstGeom>
          <a:noFill/>
          <a:ln>
            <a:noFill/>
          </a:ln>
        </p:spPr>
        <p:txBody>
          <a:bodyPr anchorCtr="0" anchor="ctr" bIns="91425" lIns="91425" spcFirstLastPara="1" rIns="91425" wrap="square" tIns="91425">
            <a:normAutofit/>
          </a:bodyPr>
          <a:lstStyle/>
          <a:p>
            <a:pPr indent="0" lvl="0" marL="0" rtl="0" algn="l">
              <a:lnSpc>
                <a:spcPct val="115000"/>
              </a:lnSpc>
              <a:spcBef>
                <a:spcPts val="1200"/>
              </a:spcBef>
              <a:spcAft>
                <a:spcPts val="0"/>
              </a:spcAft>
              <a:buClr>
                <a:srgbClr val="000000"/>
              </a:buClr>
              <a:buSzPts val="1200"/>
              <a:buFont typeface="Arial"/>
              <a:buNone/>
            </a:pPr>
            <a:r>
              <a:rPr b="1" lang="en" sz="2400"/>
              <a:t>Log in. What is the most recent message you have received?</a:t>
            </a:r>
            <a:endParaRPr b="1" sz="2400"/>
          </a:p>
          <a:p>
            <a:pPr indent="0" lvl="0" marL="0" rtl="0" algn="l">
              <a:lnSpc>
                <a:spcPct val="115000"/>
              </a:lnSpc>
              <a:spcBef>
                <a:spcPts val="1200"/>
              </a:spcBef>
              <a:spcAft>
                <a:spcPts val="0"/>
              </a:spcAft>
              <a:buClr>
                <a:srgbClr val="000000"/>
              </a:buClr>
              <a:buSzPts val="1200"/>
              <a:buFont typeface="Arial"/>
              <a:buNone/>
            </a:pPr>
            <a:r>
              <a:rPr b="1" lang="en" sz="2400"/>
              <a:t>Have you received emails from any of your professors?</a:t>
            </a:r>
            <a:endParaRPr b="1" sz="2400"/>
          </a:p>
          <a:p>
            <a:pPr indent="0" lvl="0" marL="0" rtl="0" algn="l">
              <a:lnSpc>
                <a:spcPct val="115000"/>
              </a:lnSpc>
              <a:spcBef>
                <a:spcPts val="1200"/>
              </a:spcBef>
              <a:spcAft>
                <a:spcPts val="1200"/>
              </a:spcAft>
              <a:buClr>
                <a:srgbClr val="000000"/>
              </a:buClr>
              <a:buSzPts val="1200"/>
              <a:buFont typeface="Arial"/>
              <a:buNone/>
            </a:pPr>
            <a:r>
              <a:rPr b="1" lang="en" sz="2400"/>
              <a:t>What can you do in Outlook besides  email?</a:t>
            </a:r>
            <a:endParaRPr b="1" sz="24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23"/>
          <p:cNvSpPr txBox="1"/>
          <p:nvPr>
            <p:ph idx="1" type="body"/>
          </p:nvPr>
        </p:nvSpPr>
        <p:spPr>
          <a:xfrm>
            <a:off x="1221900" y="4210975"/>
            <a:ext cx="6700200" cy="598800"/>
          </a:xfrm>
          <a:prstGeom prst="rect">
            <a:avLst/>
          </a:prstGeom>
          <a:noFill/>
          <a:ln>
            <a:noFill/>
          </a:ln>
        </p:spPr>
        <p:txBody>
          <a:bodyPr anchorCtr="0" anchor="ctr" bIns="91425" lIns="91425" spcFirstLastPara="1" rIns="91425" wrap="square" tIns="91425">
            <a:normAutofit fontScale="85000" lnSpcReduction="10000"/>
          </a:bodyPr>
          <a:lstStyle/>
          <a:p>
            <a:pPr indent="0" lvl="0" marL="0" rtl="0" algn="l">
              <a:lnSpc>
                <a:spcPct val="100000"/>
              </a:lnSpc>
              <a:spcBef>
                <a:spcPts val="0"/>
              </a:spcBef>
              <a:spcAft>
                <a:spcPts val="0"/>
              </a:spcAft>
              <a:buSzPct val="108107"/>
              <a:buNone/>
            </a:pPr>
            <a:r>
              <a:rPr b="1" lang="en">
                <a:solidFill>
                  <a:schemeClr val="accent6"/>
                </a:solidFill>
              </a:rPr>
              <a:t>Students have access to Microsoft Word, Excel, Powerpoint, and </a:t>
            </a:r>
            <a:endParaRPr b="1">
              <a:solidFill>
                <a:schemeClr val="accent6"/>
              </a:solidFill>
            </a:endParaRPr>
          </a:p>
          <a:p>
            <a:pPr indent="0" lvl="0" marL="0" rtl="0" algn="l">
              <a:lnSpc>
                <a:spcPct val="100000"/>
              </a:lnSpc>
              <a:spcBef>
                <a:spcPts val="0"/>
              </a:spcBef>
              <a:spcAft>
                <a:spcPts val="0"/>
              </a:spcAft>
              <a:buSzPct val="108107"/>
              <a:buNone/>
            </a:pPr>
            <a:r>
              <a:rPr b="1" lang="en">
                <a:solidFill>
                  <a:schemeClr val="accent6"/>
                </a:solidFill>
              </a:rPr>
              <a:t>One Drive (cloud storage)!</a:t>
            </a:r>
            <a:endParaRPr b="1">
              <a:solidFill>
                <a:schemeClr val="accent6"/>
              </a:solidFill>
            </a:endParaRPr>
          </a:p>
        </p:txBody>
      </p:sp>
      <p:pic>
        <p:nvPicPr>
          <p:cNvPr id="259" name="Google Shape;259;p23"/>
          <p:cNvPicPr preferRelativeResize="0"/>
          <p:nvPr/>
        </p:nvPicPr>
        <p:blipFill rotWithShape="1">
          <a:blip r:embed="rId3">
            <a:alphaModFix/>
          </a:blip>
          <a:srcRect b="0" l="0" r="0" t="0"/>
          <a:stretch/>
        </p:blipFill>
        <p:spPr>
          <a:xfrm>
            <a:off x="699999" y="442450"/>
            <a:ext cx="7744000" cy="35543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27"/>
          <p:cNvSpPr txBox="1"/>
          <p:nvPr>
            <p:ph idx="1" type="body"/>
          </p:nvPr>
        </p:nvSpPr>
        <p:spPr>
          <a:xfrm>
            <a:off x="229100" y="4417000"/>
            <a:ext cx="8855100" cy="598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770"/>
              <a:buNone/>
            </a:pPr>
            <a:r>
              <a:rPr b="1" lang="en" sz="1560">
                <a:solidFill>
                  <a:schemeClr val="accent6"/>
                </a:solidFill>
              </a:rPr>
              <a:t>OpenLab (OL) is similar to Brightspace– this is a place where your courses live online. Some professors may use it in the same way as Brightspace. OL also has projects, clubs, and portfolios, which you will not find on Brightspace</a:t>
            </a:r>
            <a:r>
              <a:rPr lang="en" sz="1360">
                <a:solidFill>
                  <a:schemeClr val="accent6"/>
                </a:solidFill>
              </a:rPr>
              <a:t>.</a:t>
            </a:r>
            <a:endParaRPr sz="1360">
              <a:solidFill>
                <a:schemeClr val="accent6"/>
              </a:solidFill>
            </a:endParaRPr>
          </a:p>
        </p:txBody>
      </p:sp>
      <p:pic>
        <p:nvPicPr>
          <p:cNvPr id="265" name="Google Shape;265;p27"/>
          <p:cNvPicPr preferRelativeResize="0"/>
          <p:nvPr/>
        </p:nvPicPr>
        <p:blipFill rotWithShape="1">
          <a:blip r:embed="rId3">
            <a:alphaModFix/>
          </a:blip>
          <a:srcRect b="0" l="0" r="0" t="0"/>
          <a:stretch/>
        </p:blipFill>
        <p:spPr>
          <a:xfrm>
            <a:off x="1057375" y="118025"/>
            <a:ext cx="6972901" cy="418257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28"/>
          <p:cNvSpPr txBox="1"/>
          <p:nvPr>
            <p:ph idx="1" type="body"/>
          </p:nvPr>
        </p:nvSpPr>
        <p:spPr>
          <a:xfrm>
            <a:off x="579150" y="447525"/>
            <a:ext cx="7985700" cy="4498500"/>
          </a:xfrm>
          <a:prstGeom prst="rect">
            <a:avLst/>
          </a:prstGeom>
          <a:noFill/>
          <a:ln>
            <a:noFill/>
          </a:ln>
        </p:spPr>
        <p:txBody>
          <a:bodyPr anchorCtr="0" anchor="ctr" bIns="91425" lIns="91425" spcFirstLastPara="1" rIns="91425" wrap="square" tIns="91425">
            <a:normAutofit lnSpcReduction="20000"/>
          </a:bodyPr>
          <a:lstStyle/>
          <a:p>
            <a:pPr indent="0" lvl="0" marL="0" rtl="0" algn="l">
              <a:lnSpc>
                <a:spcPct val="120000"/>
              </a:lnSpc>
              <a:spcBef>
                <a:spcPts val="0"/>
              </a:spcBef>
              <a:spcAft>
                <a:spcPts val="0"/>
              </a:spcAft>
              <a:buSzPts val="1800"/>
              <a:buNone/>
            </a:pPr>
            <a:r>
              <a:rPr b="1" lang="en" sz="2400"/>
              <a:t>We will be using OpenLab as the classroom management tool for our CT101 Workshop.</a:t>
            </a:r>
            <a:endParaRPr b="1" sz="2400"/>
          </a:p>
          <a:p>
            <a:pPr indent="0" lvl="0" marL="0" rtl="0" algn="l">
              <a:lnSpc>
                <a:spcPct val="120000"/>
              </a:lnSpc>
              <a:spcBef>
                <a:spcPts val="1000"/>
              </a:spcBef>
              <a:spcAft>
                <a:spcPts val="0"/>
              </a:spcAft>
              <a:buSzPts val="1800"/>
              <a:buNone/>
            </a:pPr>
            <a:r>
              <a:rPr b="1" lang="en" sz="2400"/>
              <a:t>Please take a moment now to go to </a:t>
            </a:r>
            <a:r>
              <a:rPr b="1" lang="en" sz="2400" u="sng">
                <a:solidFill>
                  <a:schemeClr val="hlink"/>
                </a:solidFill>
                <a:hlinkClick r:id="rId3"/>
              </a:rPr>
              <a:t>openlab.citytech.cuny.edu</a:t>
            </a:r>
            <a:r>
              <a:rPr b="1" lang="en" sz="2400"/>
              <a:t> to set up your account and join this course!</a:t>
            </a:r>
            <a:endParaRPr b="1" sz="2400"/>
          </a:p>
          <a:p>
            <a:pPr indent="0" lvl="0" marL="0" rtl="0" algn="l">
              <a:lnSpc>
                <a:spcPct val="120000"/>
              </a:lnSpc>
              <a:spcBef>
                <a:spcPts val="1000"/>
              </a:spcBef>
              <a:spcAft>
                <a:spcPts val="0"/>
              </a:spcAft>
              <a:buSzPts val="1800"/>
              <a:buNone/>
            </a:pPr>
            <a:r>
              <a:t/>
            </a:r>
            <a:endParaRPr b="1" sz="2400"/>
          </a:p>
          <a:p>
            <a:pPr indent="0" lvl="0" marL="0" rtl="0" algn="l">
              <a:lnSpc>
                <a:spcPct val="120000"/>
              </a:lnSpc>
              <a:spcBef>
                <a:spcPts val="1000"/>
              </a:spcBef>
              <a:spcAft>
                <a:spcPts val="0"/>
              </a:spcAft>
              <a:buSzPts val="1800"/>
              <a:buNone/>
            </a:pPr>
            <a:r>
              <a:t/>
            </a:r>
            <a:endParaRPr b="1" sz="2400"/>
          </a:p>
          <a:p>
            <a:pPr indent="0" lvl="0" marL="0" rtl="0" algn="l">
              <a:lnSpc>
                <a:spcPct val="120000"/>
              </a:lnSpc>
              <a:spcBef>
                <a:spcPts val="1000"/>
              </a:spcBef>
              <a:spcAft>
                <a:spcPts val="0"/>
              </a:spcAft>
              <a:buSzPts val="1800"/>
              <a:buNone/>
            </a:pPr>
            <a:r>
              <a:t/>
            </a:r>
            <a:endParaRPr b="1" sz="2400"/>
          </a:p>
          <a:p>
            <a:pPr indent="0" lvl="0" marL="0" rtl="0" algn="l">
              <a:lnSpc>
                <a:spcPct val="120000"/>
              </a:lnSpc>
              <a:spcBef>
                <a:spcPts val="1000"/>
              </a:spcBef>
              <a:spcAft>
                <a:spcPts val="0"/>
              </a:spcAft>
              <a:buSzPts val="1800"/>
              <a:buNone/>
            </a:pPr>
            <a:r>
              <a:t/>
            </a:r>
            <a:endParaRPr/>
          </a:p>
          <a:p>
            <a:pPr indent="0" lvl="0" marL="0" rtl="0" algn="ctr">
              <a:lnSpc>
                <a:spcPct val="120000"/>
              </a:lnSpc>
              <a:spcBef>
                <a:spcPts val="1000"/>
              </a:spcBef>
              <a:spcAft>
                <a:spcPts val="1000"/>
              </a:spcAft>
              <a:buSzPts val="1350"/>
              <a:buNone/>
            </a:pPr>
            <a:r>
              <a:rPr lang="en"/>
              <a:t>CityTech 101SU 2024</a:t>
            </a:r>
            <a:endParaRPr/>
          </a:p>
        </p:txBody>
      </p:sp>
      <p:pic>
        <p:nvPicPr>
          <p:cNvPr id="271" name="Google Shape;271;p28"/>
          <p:cNvPicPr preferRelativeResize="0"/>
          <p:nvPr/>
        </p:nvPicPr>
        <p:blipFill rotWithShape="1">
          <a:blip r:embed="rId4">
            <a:alphaModFix/>
          </a:blip>
          <a:srcRect b="0" l="0" r="0" t="0"/>
          <a:stretch/>
        </p:blipFill>
        <p:spPr>
          <a:xfrm>
            <a:off x="3737513" y="2571750"/>
            <a:ext cx="1668975" cy="166897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24"/>
          <p:cNvSpPr txBox="1"/>
          <p:nvPr>
            <p:ph idx="1" type="body"/>
          </p:nvPr>
        </p:nvSpPr>
        <p:spPr>
          <a:xfrm>
            <a:off x="383275" y="4217275"/>
            <a:ext cx="8537700" cy="598800"/>
          </a:xfrm>
          <a:prstGeom prst="rect">
            <a:avLst/>
          </a:prstGeom>
          <a:noFill/>
          <a:ln>
            <a:noFill/>
          </a:ln>
        </p:spPr>
        <p:txBody>
          <a:bodyPr anchorCtr="0" anchor="ctr" bIns="91425" lIns="91425" spcFirstLastPara="1" rIns="91425" wrap="square" tIns="91425">
            <a:normAutofit fontScale="92500"/>
          </a:bodyPr>
          <a:lstStyle/>
          <a:p>
            <a:pPr indent="0" lvl="0" marL="0" rtl="0" algn="l">
              <a:lnSpc>
                <a:spcPct val="100000"/>
              </a:lnSpc>
              <a:spcBef>
                <a:spcPts val="0"/>
              </a:spcBef>
              <a:spcAft>
                <a:spcPts val="0"/>
              </a:spcAft>
              <a:buSzPct val="108107"/>
              <a:buNone/>
            </a:pPr>
            <a:r>
              <a:rPr b="1" lang="en">
                <a:solidFill>
                  <a:schemeClr val="accent6"/>
                </a:solidFill>
              </a:rPr>
              <a:t>Some professors use DropBox for course materials and collecting student work.</a:t>
            </a:r>
            <a:endParaRPr b="1">
              <a:solidFill>
                <a:schemeClr val="accent6"/>
              </a:solidFill>
            </a:endParaRPr>
          </a:p>
        </p:txBody>
      </p:sp>
      <p:pic>
        <p:nvPicPr>
          <p:cNvPr id="277" name="Google Shape;277;p24"/>
          <p:cNvPicPr preferRelativeResize="0"/>
          <p:nvPr/>
        </p:nvPicPr>
        <p:blipFill rotWithShape="1">
          <a:blip r:embed="rId3">
            <a:alphaModFix/>
          </a:blip>
          <a:srcRect b="0" l="0" r="0" t="0"/>
          <a:stretch/>
        </p:blipFill>
        <p:spPr>
          <a:xfrm>
            <a:off x="383275" y="540850"/>
            <a:ext cx="8410174" cy="3524649"/>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25"/>
          <p:cNvSpPr txBox="1"/>
          <p:nvPr>
            <p:ph idx="1" type="body"/>
          </p:nvPr>
        </p:nvSpPr>
        <p:spPr>
          <a:xfrm>
            <a:off x="629100" y="3068750"/>
            <a:ext cx="7885800" cy="1718400"/>
          </a:xfrm>
          <a:prstGeom prst="rect">
            <a:avLst/>
          </a:prstGeom>
          <a:noFill/>
          <a:ln>
            <a:noFill/>
          </a:ln>
        </p:spPr>
        <p:txBody>
          <a:bodyPr anchorCtr="0" anchor="ctr" bIns="91425" lIns="91425" spcFirstLastPara="1" rIns="91425" wrap="square" tIns="91425">
            <a:normAutofit lnSpcReduction="10000"/>
          </a:bodyPr>
          <a:lstStyle/>
          <a:p>
            <a:pPr indent="0" lvl="0" marL="0" rtl="0" algn="l">
              <a:lnSpc>
                <a:spcPct val="100000"/>
              </a:lnSpc>
              <a:spcBef>
                <a:spcPts val="0"/>
              </a:spcBef>
              <a:spcAft>
                <a:spcPts val="0"/>
              </a:spcAft>
              <a:buSzPts val="1800"/>
              <a:buNone/>
            </a:pPr>
            <a:r>
              <a:rPr b="1" lang="en">
                <a:solidFill>
                  <a:schemeClr val="accent6"/>
                </a:solidFill>
              </a:rPr>
              <a:t>Brightspace is a Learning Management System– this is where many of your courses live online. Professors will use Brightspace to post syllabi, schedules, assignments, homework, quizzes, grades, etc</a:t>
            </a:r>
            <a:r>
              <a:rPr b="1" lang="en"/>
              <a:t>.</a:t>
            </a:r>
            <a:endParaRPr b="1"/>
          </a:p>
          <a:p>
            <a:pPr indent="0" lvl="0" marL="0" rtl="0" algn="l">
              <a:lnSpc>
                <a:spcPct val="100000"/>
              </a:lnSpc>
              <a:spcBef>
                <a:spcPts val="0"/>
              </a:spcBef>
              <a:spcAft>
                <a:spcPts val="0"/>
              </a:spcAft>
              <a:buSzPts val="1800"/>
              <a:buNone/>
            </a:pPr>
            <a:r>
              <a:t/>
            </a:r>
            <a:endParaRPr b="1"/>
          </a:p>
          <a:p>
            <a:pPr indent="0" lvl="0" marL="0" rtl="0" algn="l">
              <a:lnSpc>
                <a:spcPct val="100000"/>
              </a:lnSpc>
              <a:spcBef>
                <a:spcPts val="0"/>
              </a:spcBef>
              <a:spcAft>
                <a:spcPts val="0"/>
              </a:spcAft>
              <a:buSzPts val="1800"/>
              <a:buNone/>
            </a:pPr>
            <a:r>
              <a:rPr b="1" lang="en">
                <a:solidFill>
                  <a:schemeClr val="accent6"/>
                </a:solidFill>
              </a:rPr>
              <a:t>For online synchronous classes, your professor may embed the Zoom link for the class in Brightspace.</a:t>
            </a:r>
            <a:endParaRPr b="1">
              <a:solidFill>
                <a:schemeClr val="accent6"/>
              </a:solidFill>
            </a:endParaRPr>
          </a:p>
        </p:txBody>
      </p:sp>
      <p:pic>
        <p:nvPicPr>
          <p:cNvPr id="283" name="Google Shape;283;p25">
            <a:hlinkClick r:id="rId3"/>
          </p:cNvPr>
          <p:cNvPicPr preferRelativeResize="0"/>
          <p:nvPr/>
        </p:nvPicPr>
        <p:blipFill rotWithShape="1">
          <a:blip r:embed="rId4">
            <a:alphaModFix/>
          </a:blip>
          <a:srcRect b="0" l="0" r="0" t="0"/>
          <a:stretch/>
        </p:blipFill>
        <p:spPr>
          <a:xfrm>
            <a:off x="3039525" y="269925"/>
            <a:ext cx="2866376" cy="265345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26"/>
          <p:cNvSpPr txBox="1"/>
          <p:nvPr>
            <p:ph idx="4294967295" type="body"/>
          </p:nvPr>
        </p:nvSpPr>
        <p:spPr>
          <a:xfrm>
            <a:off x="493500" y="1623900"/>
            <a:ext cx="8157000" cy="2561100"/>
          </a:xfrm>
          <a:prstGeom prst="rect">
            <a:avLst/>
          </a:prstGeom>
          <a:noFill/>
          <a:ln>
            <a:noFill/>
          </a:ln>
        </p:spPr>
        <p:txBody>
          <a:bodyPr anchorCtr="0" anchor="t" bIns="91425" lIns="91425" spcFirstLastPara="1" rIns="91425" wrap="square" tIns="91425">
            <a:noAutofit/>
          </a:bodyPr>
          <a:lstStyle/>
          <a:p>
            <a:pPr indent="-406400" lvl="0" marL="457200" rtl="0" algn="l">
              <a:lnSpc>
                <a:spcPct val="115000"/>
              </a:lnSpc>
              <a:spcBef>
                <a:spcPts val="0"/>
              </a:spcBef>
              <a:spcAft>
                <a:spcPts val="0"/>
              </a:spcAft>
              <a:buSzPts val="2800"/>
              <a:buChar char="●"/>
            </a:pPr>
            <a:r>
              <a:rPr b="1" lang="en" sz="2800"/>
              <a:t>What features do you notice?</a:t>
            </a:r>
            <a:endParaRPr b="1" sz="2800"/>
          </a:p>
          <a:p>
            <a:pPr indent="-406400" lvl="0" marL="457200" rtl="0" algn="l">
              <a:lnSpc>
                <a:spcPct val="115000"/>
              </a:lnSpc>
              <a:spcBef>
                <a:spcPts val="0"/>
              </a:spcBef>
              <a:spcAft>
                <a:spcPts val="0"/>
              </a:spcAft>
              <a:buSzPts val="2800"/>
              <a:buChar char="●"/>
            </a:pPr>
            <a:r>
              <a:rPr b="1" lang="en" sz="2800"/>
              <a:t>Are any of your classes available yet?</a:t>
            </a:r>
            <a:endParaRPr b="1" sz="2800"/>
          </a:p>
          <a:p>
            <a:pPr indent="-406400" lvl="0" marL="457200" rtl="0" algn="l">
              <a:lnSpc>
                <a:spcPct val="115000"/>
              </a:lnSpc>
              <a:spcBef>
                <a:spcPts val="0"/>
              </a:spcBef>
              <a:spcAft>
                <a:spcPts val="0"/>
              </a:spcAft>
              <a:buSzPts val="2800"/>
              <a:buChar char="●"/>
            </a:pPr>
            <a:r>
              <a:rPr b="1" lang="en" sz="2800"/>
              <a:t>Have any professors posted a welcome message or other info?</a:t>
            </a:r>
            <a:endParaRPr b="1" sz="2800"/>
          </a:p>
        </p:txBody>
      </p:sp>
      <p:sp>
        <p:nvSpPr>
          <p:cNvPr id="289" name="Google Shape;289;p26"/>
          <p:cNvSpPr txBox="1"/>
          <p:nvPr/>
        </p:nvSpPr>
        <p:spPr>
          <a:xfrm>
            <a:off x="660900" y="385800"/>
            <a:ext cx="7822200" cy="677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200"/>
              <a:buFont typeface="Arial"/>
              <a:buNone/>
            </a:pPr>
            <a:r>
              <a:rPr b="1" i="0" lang="en" sz="3200" u="none" cap="none" strike="noStrike">
                <a:solidFill>
                  <a:schemeClr val="accent6"/>
                </a:solidFill>
                <a:latin typeface="Roboto"/>
                <a:ea typeface="Roboto"/>
                <a:cs typeface="Roboto"/>
                <a:sym typeface="Roboto"/>
              </a:rPr>
              <a:t>Log in to Brightspace…</a:t>
            </a:r>
            <a:endParaRPr b="1" i="0" sz="3200" u="none" cap="none" strike="noStrike">
              <a:solidFill>
                <a:schemeClr val="accent6"/>
              </a:solidFill>
              <a:latin typeface="Roboto"/>
              <a:ea typeface="Roboto"/>
              <a:cs typeface="Roboto"/>
              <a:sym typeface="Roboto"/>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29"/>
          <p:cNvSpPr txBox="1"/>
          <p:nvPr>
            <p:ph idx="1" type="body"/>
          </p:nvPr>
        </p:nvSpPr>
        <p:spPr>
          <a:xfrm>
            <a:off x="319500" y="4032325"/>
            <a:ext cx="8547000" cy="800100"/>
          </a:xfrm>
          <a:prstGeom prst="rect">
            <a:avLst/>
          </a:prstGeom>
          <a:noFill/>
          <a:ln>
            <a:noFill/>
          </a:ln>
        </p:spPr>
        <p:txBody>
          <a:bodyPr anchorCtr="0" anchor="ctr" bIns="91425" lIns="91425" spcFirstLastPara="1" rIns="91425" wrap="square" tIns="91425">
            <a:normAutofit/>
          </a:bodyPr>
          <a:lstStyle/>
          <a:p>
            <a:pPr indent="0" lvl="0" marL="0" rtl="0" algn="l">
              <a:lnSpc>
                <a:spcPct val="100000"/>
              </a:lnSpc>
              <a:spcBef>
                <a:spcPts val="0"/>
              </a:spcBef>
              <a:spcAft>
                <a:spcPts val="0"/>
              </a:spcAft>
              <a:buSzPts val="1800"/>
              <a:buNone/>
            </a:pPr>
            <a:r>
              <a:rPr lang="en">
                <a:solidFill>
                  <a:schemeClr val="accent6"/>
                </a:solidFill>
              </a:rPr>
              <a:t>Students may use Zoom to attend online or hybrid classes, meet with professors, attend school events, and more.</a:t>
            </a:r>
            <a:endParaRPr>
              <a:solidFill>
                <a:schemeClr val="accent6"/>
              </a:solidFill>
            </a:endParaRPr>
          </a:p>
        </p:txBody>
      </p:sp>
      <p:pic>
        <p:nvPicPr>
          <p:cNvPr id="295" name="Google Shape;295;p29">
            <a:hlinkClick r:id="rId3"/>
          </p:cNvPr>
          <p:cNvPicPr preferRelativeResize="0"/>
          <p:nvPr/>
        </p:nvPicPr>
        <p:blipFill rotWithShape="1">
          <a:blip r:embed="rId4">
            <a:alphaModFix/>
          </a:blip>
          <a:srcRect b="0" l="0" r="0" t="0"/>
          <a:stretch/>
        </p:blipFill>
        <p:spPr>
          <a:xfrm>
            <a:off x="2915850" y="816825"/>
            <a:ext cx="3354300" cy="23334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3"/>
          <p:cNvSpPr txBox="1"/>
          <p:nvPr>
            <p:ph type="title"/>
          </p:nvPr>
        </p:nvSpPr>
        <p:spPr>
          <a:xfrm>
            <a:off x="277200" y="1583850"/>
            <a:ext cx="4045200" cy="14823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800"/>
              <a:buNone/>
            </a:pPr>
            <a:r>
              <a:rPr b="1" lang="en" sz="4900">
                <a:solidFill>
                  <a:schemeClr val="accent6"/>
                </a:solidFill>
              </a:rPr>
              <a:t>Today’s Topics</a:t>
            </a:r>
            <a:endParaRPr b="1" sz="4900">
              <a:solidFill>
                <a:schemeClr val="accent6"/>
              </a:solidFill>
            </a:endParaRPr>
          </a:p>
        </p:txBody>
      </p:sp>
      <p:sp>
        <p:nvSpPr>
          <p:cNvPr id="137" name="Google Shape;137;p3"/>
          <p:cNvSpPr txBox="1"/>
          <p:nvPr>
            <p:ph idx="2" type="body"/>
          </p:nvPr>
        </p:nvSpPr>
        <p:spPr>
          <a:xfrm>
            <a:off x="4890614" y="1023390"/>
            <a:ext cx="4322398" cy="3445093"/>
          </a:xfrm>
          <a:prstGeom prst="rect">
            <a:avLst/>
          </a:prstGeom>
          <a:noFill/>
          <a:ln>
            <a:noFill/>
          </a:ln>
        </p:spPr>
        <p:txBody>
          <a:bodyPr anchorCtr="0" anchor="ctr" bIns="91425" lIns="91425" spcFirstLastPara="1" rIns="91425" wrap="square" tIns="91425">
            <a:normAutofit fontScale="92500" lnSpcReduction="20000"/>
          </a:bodyPr>
          <a:lstStyle/>
          <a:p>
            <a:pPr indent="0" lvl="0" marL="0" rtl="0" algn="l">
              <a:lnSpc>
                <a:spcPct val="115000"/>
              </a:lnSpc>
              <a:spcBef>
                <a:spcPts val="0"/>
              </a:spcBef>
              <a:spcAft>
                <a:spcPts val="0"/>
              </a:spcAft>
              <a:buSzPct val="108107"/>
              <a:buNone/>
            </a:pPr>
            <a:r>
              <a:rPr b="1" lang="en">
                <a:solidFill>
                  <a:schemeClr val="accent5"/>
                </a:solidFill>
                <a:latin typeface="Roboto Slab"/>
                <a:ea typeface="Roboto Slab"/>
                <a:cs typeface="Roboto Slab"/>
                <a:sym typeface="Roboto Slab"/>
              </a:rPr>
              <a:t>Part A</a:t>
            </a:r>
            <a:endParaRPr b="1">
              <a:solidFill>
                <a:schemeClr val="accent5"/>
              </a:solidFill>
              <a:latin typeface="Roboto Slab"/>
              <a:ea typeface="Roboto Slab"/>
              <a:cs typeface="Roboto Slab"/>
              <a:sym typeface="Roboto Slab"/>
            </a:endParaRPr>
          </a:p>
          <a:p>
            <a:pPr indent="-333632" lvl="0" marL="457200" rtl="0" algn="l">
              <a:lnSpc>
                <a:spcPct val="115000"/>
              </a:lnSpc>
              <a:spcBef>
                <a:spcPts val="0"/>
              </a:spcBef>
              <a:spcAft>
                <a:spcPts val="0"/>
              </a:spcAft>
              <a:buClr>
                <a:schemeClr val="accent5"/>
              </a:buClr>
              <a:buSzPct val="108107"/>
              <a:buFont typeface="Roboto Slab"/>
              <a:buChar char="★"/>
            </a:pPr>
            <a:r>
              <a:rPr lang="en">
                <a:solidFill>
                  <a:schemeClr val="accent5"/>
                </a:solidFill>
                <a:latin typeface="Roboto Slab"/>
                <a:ea typeface="Roboto Slab"/>
                <a:cs typeface="Roboto Slab"/>
                <a:sym typeface="Roboto Slab"/>
              </a:rPr>
              <a:t>Introductions</a:t>
            </a:r>
            <a:endParaRPr>
              <a:solidFill>
                <a:schemeClr val="accent5"/>
              </a:solidFill>
              <a:latin typeface="Roboto Slab"/>
              <a:ea typeface="Roboto Slab"/>
              <a:cs typeface="Roboto Slab"/>
              <a:sym typeface="Roboto Slab"/>
            </a:endParaRPr>
          </a:p>
          <a:p>
            <a:pPr indent="-333632" lvl="0" marL="457200" rtl="0" algn="l">
              <a:lnSpc>
                <a:spcPct val="115000"/>
              </a:lnSpc>
              <a:spcBef>
                <a:spcPts val="0"/>
              </a:spcBef>
              <a:spcAft>
                <a:spcPts val="0"/>
              </a:spcAft>
              <a:buClr>
                <a:schemeClr val="accent5"/>
              </a:buClr>
              <a:buSzPct val="108107"/>
              <a:buFont typeface="Roboto Slab"/>
              <a:buChar char="★"/>
            </a:pPr>
            <a:r>
              <a:rPr lang="en">
                <a:solidFill>
                  <a:schemeClr val="accent5"/>
                </a:solidFill>
                <a:latin typeface="Roboto Slab"/>
                <a:ea typeface="Roboto Slab"/>
                <a:cs typeface="Roboto Slab"/>
                <a:sym typeface="Roboto Slab"/>
              </a:rPr>
              <a:t>CT101 Schedule Review</a:t>
            </a:r>
            <a:endParaRPr>
              <a:solidFill>
                <a:schemeClr val="accent5"/>
              </a:solidFill>
              <a:latin typeface="Roboto Slab"/>
              <a:ea typeface="Roboto Slab"/>
              <a:cs typeface="Roboto Slab"/>
              <a:sym typeface="Roboto Slab"/>
            </a:endParaRPr>
          </a:p>
          <a:p>
            <a:pPr indent="-333632" lvl="0" marL="457200" rtl="0" algn="l">
              <a:lnSpc>
                <a:spcPct val="115000"/>
              </a:lnSpc>
              <a:spcBef>
                <a:spcPts val="0"/>
              </a:spcBef>
              <a:spcAft>
                <a:spcPts val="0"/>
              </a:spcAft>
              <a:buClr>
                <a:schemeClr val="accent5"/>
              </a:buClr>
              <a:buSzPct val="108107"/>
              <a:buFont typeface="Roboto Slab"/>
              <a:buChar char="★"/>
            </a:pPr>
            <a:r>
              <a:rPr lang="en">
                <a:solidFill>
                  <a:schemeClr val="accent5"/>
                </a:solidFill>
                <a:latin typeface="Roboto Slab"/>
                <a:ea typeface="Roboto Slab"/>
                <a:cs typeface="Roboto Slab"/>
                <a:sym typeface="Roboto Slab"/>
              </a:rPr>
              <a:t>Learning Tools</a:t>
            </a:r>
            <a:endParaRPr>
              <a:solidFill>
                <a:schemeClr val="accent5"/>
              </a:solidFill>
              <a:latin typeface="Roboto Slab"/>
              <a:ea typeface="Roboto Slab"/>
              <a:cs typeface="Roboto Slab"/>
              <a:sym typeface="Roboto Slab"/>
            </a:endParaRPr>
          </a:p>
          <a:p>
            <a:pPr indent="-333632" lvl="0" marL="457200" rtl="0" algn="l">
              <a:lnSpc>
                <a:spcPct val="115000"/>
              </a:lnSpc>
              <a:spcBef>
                <a:spcPts val="0"/>
              </a:spcBef>
              <a:spcAft>
                <a:spcPts val="0"/>
              </a:spcAft>
              <a:buClr>
                <a:schemeClr val="accent5"/>
              </a:buClr>
              <a:buSzPct val="108107"/>
              <a:buFont typeface="Roboto Slab"/>
              <a:buChar char="★"/>
            </a:pPr>
            <a:r>
              <a:rPr lang="en">
                <a:solidFill>
                  <a:schemeClr val="accent5"/>
                </a:solidFill>
                <a:latin typeface="Roboto Slab"/>
                <a:ea typeface="Roboto Slab"/>
                <a:cs typeface="Roboto Slab"/>
                <a:sym typeface="Roboto Slab"/>
              </a:rPr>
              <a:t>Instructional Modalities</a:t>
            </a:r>
            <a:endParaRPr/>
          </a:p>
          <a:p>
            <a:pPr indent="0" lvl="0" marL="114300" rtl="0" algn="l">
              <a:lnSpc>
                <a:spcPct val="115000"/>
              </a:lnSpc>
              <a:spcBef>
                <a:spcPts val="0"/>
              </a:spcBef>
              <a:spcAft>
                <a:spcPts val="0"/>
              </a:spcAft>
              <a:buClr>
                <a:schemeClr val="accent5"/>
              </a:buClr>
              <a:buSzPct val="108107"/>
              <a:buNone/>
            </a:pPr>
            <a:r>
              <a:t/>
            </a:r>
            <a:endParaRPr>
              <a:solidFill>
                <a:schemeClr val="accent5"/>
              </a:solidFill>
              <a:latin typeface="Roboto Slab"/>
              <a:ea typeface="Roboto Slab"/>
              <a:cs typeface="Roboto Slab"/>
              <a:sym typeface="Roboto Slab"/>
            </a:endParaRPr>
          </a:p>
          <a:p>
            <a:pPr indent="0" lvl="0" marL="114300" rtl="0" algn="l">
              <a:lnSpc>
                <a:spcPct val="115000"/>
              </a:lnSpc>
              <a:spcBef>
                <a:spcPts val="0"/>
              </a:spcBef>
              <a:spcAft>
                <a:spcPts val="0"/>
              </a:spcAft>
              <a:buClr>
                <a:schemeClr val="accent5"/>
              </a:buClr>
              <a:buSzPct val="108107"/>
              <a:buNone/>
            </a:pPr>
            <a:r>
              <a:rPr b="1" lang="en">
                <a:solidFill>
                  <a:schemeClr val="accent5"/>
                </a:solidFill>
                <a:latin typeface="Roboto Slab"/>
                <a:ea typeface="Roboto Slab"/>
                <a:cs typeface="Roboto Slab"/>
                <a:sym typeface="Roboto Slab"/>
              </a:rPr>
              <a:t>Part B</a:t>
            </a:r>
            <a:endParaRPr/>
          </a:p>
          <a:p>
            <a:pPr indent="-333632" lvl="0" marL="457200" rtl="0" algn="l">
              <a:lnSpc>
                <a:spcPct val="115000"/>
              </a:lnSpc>
              <a:spcBef>
                <a:spcPts val="0"/>
              </a:spcBef>
              <a:spcAft>
                <a:spcPts val="0"/>
              </a:spcAft>
              <a:buClr>
                <a:schemeClr val="accent5"/>
              </a:buClr>
              <a:buSzPct val="108107"/>
              <a:buFont typeface="Roboto Slab"/>
              <a:buChar char="★"/>
            </a:pPr>
            <a:r>
              <a:rPr lang="en">
                <a:solidFill>
                  <a:schemeClr val="accent5"/>
                </a:solidFill>
                <a:latin typeface="Roboto Slab"/>
                <a:ea typeface="Roboto Slab"/>
                <a:cs typeface="Roboto Slab"/>
                <a:sym typeface="Roboto Slab"/>
              </a:rPr>
              <a:t>Where  College Happens, pt 1</a:t>
            </a:r>
            <a:endParaRPr/>
          </a:p>
          <a:p>
            <a:pPr indent="-333632" lvl="0" marL="457200" rtl="0" algn="l">
              <a:lnSpc>
                <a:spcPct val="115000"/>
              </a:lnSpc>
              <a:spcBef>
                <a:spcPts val="0"/>
              </a:spcBef>
              <a:spcAft>
                <a:spcPts val="0"/>
              </a:spcAft>
              <a:buClr>
                <a:schemeClr val="accent5"/>
              </a:buClr>
              <a:buSzPct val="108107"/>
              <a:buFont typeface="Roboto Slab"/>
              <a:buChar char="★"/>
            </a:pPr>
            <a:r>
              <a:rPr lang="en">
                <a:solidFill>
                  <a:schemeClr val="accent5"/>
                </a:solidFill>
                <a:latin typeface="Roboto Slab"/>
                <a:ea typeface="Roboto Slab"/>
                <a:cs typeface="Roboto Slab"/>
                <a:sym typeface="Roboto Slab"/>
              </a:rPr>
              <a:t>Learning Etiquette + Engagement</a:t>
            </a:r>
            <a:endParaRPr/>
          </a:p>
          <a:p>
            <a:pPr indent="-333632" lvl="0" marL="457200" rtl="0" algn="l">
              <a:lnSpc>
                <a:spcPct val="115000"/>
              </a:lnSpc>
              <a:spcBef>
                <a:spcPts val="0"/>
              </a:spcBef>
              <a:spcAft>
                <a:spcPts val="0"/>
              </a:spcAft>
              <a:buClr>
                <a:schemeClr val="accent5"/>
              </a:buClr>
              <a:buSzPct val="108107"/>
              <a:buFont typeface="Roboto Slab"/>
              <a:buChar char="★"/>
            </a:pPr>
            <a:r>
              <a:rPr lang="en">
                <a:solidFill>
                  <a:schemeClr val="accent5"/>
                </a:solidFill>
                <a:latin typeface="Roboto Slab"/>
                <a:ea typeface="Roboto Slab"/>
                <a:cs typeface="Roboto Slab"/>
                <a:sym typeface="Roboto Slab"/>
              </a:rPr>
              <a:t>Contents of a Syllabus</a:t>
            </a:r>
            <a:endParaRPr/>
          </a:p>
          <a:p>
            <a:pPr indent="-333632" lvl="0" marL="457200" rtl="0" algn="l">
              <a:lnSpc>
                <a:spcPct val="115000"/>
              </a:lnSpc>
              <a:spcBef>
                <a:spcPts val="0"/>
              </a:spcBef>
              <a:spcAft>
                <a:spcPts val="0"/>
              </a:spcAft>
              <a:buClr>
                <a:schemeClr val="accent5"/>
              </a:buClr>
              <a:buSzPct val="108107"/>
              <a:buFont typeface="Roboto Slab"/>
              <a:buChar char="★"/>
            </a:pPr>
            <a:r>
              <a:rPr lang="en">
                <a:solidFill>
                  <a:schemeClr val="accent5"/>
                </a:solidFill>
                <a:latin typeface="Roboto Slab"/>
                <a:ea typeface="Roboto Slab"/>
                <a:cs typeface="Roboto Slab"/>
                <a:sym typeface="Roboto Slab"/>
              </a:rPr>
              <a:t>Duties + Responsibilities of a Student/Professor</a:t>
            </a:r>
            <a:endParaRPr>
              <a:latin typeface="Roboto Slab"/>
              <a:ea typeface="Roboto Slab"/>
              <a:cs typeface="Roboto Slab"/>
              <a:sym typeface="Roboto Slab"/>
            </a:endParaRPr>
          </a:p>
          <a:p>
            <a:pPr indent="0" lvl="0" marL="457200" rtl="0" algn="l">
              <a:lnSpc>
                <a:spcPct val="115000"/>
              </a:lnSpc>
              <a:spcBef>
                <a:spcPts val="0"/>
              </a:spcBef>
              <a:spcAft>
                <a:spcPts val="0"/>
              </a:spcAft>
              <a:buSzPct val="108107"/>
              <a:buNone/>
            </a:pPr>
            <a:r>
              <a:t/>
            </a:r>
            <a:endParaRPr>
              <a:solidFill>
                <a:schemeClr val="accent5"/>
              </a:solidFill>
              <a:latin typeface="Roboto Slab"/>
              <a:ea typeface="Roboto Slab"/>
              <a:cs typeface="Roboto Slab"/>
              <a:sym typeface="Roboto Slab"/>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30"/>
          <p:cNvSpPr txBox="1"/>
          <p:nvPr>
            <p:ph idx="1" type="body"/>
          </p:nvPr>
        </p:nvSpPr>
        <p:spPr>
          <a:xfrm>
            <a:off x="552650" y="4250175"/>
            <a:ext cx="8501100" cy="598800"/>
          </a:xfrm>
          <a:prstGeom prst="rect">
            <a:avLst/>
          </a:prstGeom>
          <a:noFill/>
          <a:ln>
            <a:noFill/>
          </a:ln>
        </p:spPr>
        <p:txBody>
          <a:bodyPr anchorCtr="0" anchor="ctr" bIns="91425" lIns="91425" spcFirstLastPara="1" rIns="91425" wrap="square" tIns="91425">
            <a:normAutofit/>
          </a:bodyPr>
          <a:lstStyle/>
          <a:p>
            <a:pPr indent="0" lvl="0" marL="0" rtl="0" algn="l">
              <a:lnSpc>
                <a:spcPct val="100000"/>
              </a:lnSpc>
              <a:spcBef>
                <a:spcPts val="0"/>
              </a:spcBef>
              <a:spcAft>
                <a:spcPts val="0"/>
              </a:spcAft>
              <a:buSzPts val="1800"/>
              <a:buNone/>
            </a:pPr>
            <a:r>
              <a:rPr b="1" lang="en">
                <a:solidFill>
                  <a:schemeClr val="accent6"/>
                </a:solidFill>
              </a:rPr>
              <a:t>Students use CUNYfirst for management of almost all personal records. </a:t>
            </a:r>
            <a:endParaRPr b="1">
              <a:solidFill>
                <a:schemeClr val="accent6"/>
              </a:solidFill>
            </a:endParaRPr>
          </a:p>
        </p:txBody>
      </p:sp>
      <p:pic>
        <p:nvPicPr>
          <p:cNvPr id="301" name="Google Shape;301;p30"/>
          <p:cNvPicPr preferRelativeResize="0"/>
          <p:nvPr/>
        </p:nvPicPr>
        <p:blipFill rotWithShape="1">
          <a:blip r:embed="rId3">
            <a:alphaModFix/>
          </a:blip>
          <a:srcRect b="0" l="0" r="0" t="0"/>
          <a:stretch/>
        </p:blipFill>
        <p:spPr>
          <a:xfrm>
            <a:off x="651261" y="553850"/>
            <a:ext cx="7841475" cy="352000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31"/>
          <p:cNvSpPr txBox="1"/>
          <p:nvPr>
            <p:ph idx="1" type="body"/>
          </p:nvPr>
        </p:nvSpPr>
        <p:spPr>
          <a:xfrm>
            <a:off x="1365150" y="3852000"/>
            <a:ext cx="6413700" cy="1091700"/>
          </a:xfrm>
          <a:prstGeom prst="rect">
            <a:avLst/>
          </a:prstGeom>
          <a:noFill/>
          <a:ln>
            <a:noFill/>
          </a:ln>
        </p:spPr>
        <p:txBody>
          <a:bodyPr anchorCtr="0" anchor="ctr" bIns="91425" lIns="91425" spcFirstLastPara="1" rIns="91425" wrap="square" tIns="91425">
            <a:normAutofit/>
          </a:bodyPr>
          <a:lstStyle/>
          <a:p>
            <a:pPr indent="0" lvl="0" marL="0" rtl="0" algn="l">
              <a:lnSpc>
                <a:spcPct val="100000"/>
              </a:lnSpc>
              <a:spcBef>
                <a:spcPts val="0"/>
              </a:spcBef>
              <a:spcAft>
                <a:spcPts val="0"/>
              </a:spcAft>
              <a:buSzPts val="1800"/>
              <a:buNone/>
            </a:pPr>
            <a:r>
              <a:rPr b="1" lang="en">
                <a:solidFill>
                  <a:schemeClr val="accent6"/>
                </a:solidFill>
              </a:rPr>
              <a:t>Schedule Builder is a tool you can find within CUNYFirst. You can use it to help register for classes.</a:t>
            </a:r>
            <a:endParaRPr b="1">
              <a:solidFill>
                <a:schemeClr val="accent6"/>
              </a:solidFill>
            </a:endParaRPr>
          </a:p>
        </p:txBody>
      </p:sp>
      <p:pic>
        <p:nvPicPr>
          <p:cNvPr id="307" name="Google Shape;307;p31"/>
          <p:cNvPicPr preferRelativeResize="0"/>
          <p:nvPr/>
        </p:nvPicPr>
        <p:blipFill rotWithShape="1">
          <a:blip r:embed="rId3">
            <a:alphaModFix/>
          </a:blip>
          <a:srcRect b="0" l="0" r="0" t="0"/>
          <a:stretch/>
        </p:blipFill>
        <p:spPr>
          <a:xfrm>
            <a:off x="2705100" y="644350"/>
            <a:ext cx="3733800" cy="28956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32"/>
          <p:cNvSpPr txBox="1"/>
          <p:nvPr>
            <p:ph type="title"/>
          </p:nvPr>
        </p:nvSpPr>
        <p:spPr>
          <a:xfrm>
            <a:off x="460950" y="3983450"/>
            <a:ext cx="8222100" cy="9075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4800"/>
              <a:buNone/>
            </a:pPr>
            <a:r>
              <a:rPr b="1" lang="en" sz="3120"/>
              <a:t>Schedule Builder is a planning tool that can contain draft versions of your schedule.</a:t>
            </a:r>
            <a:endParaRPr b="1" sz="3120"/>
          </a:p>
          <a:p>
            <a:pPr indent="0" lvl="0" marL="0" rtl="0" algn="ctr">
              <a:lnSpc>
                <a:spcPct val="100000"/>
              </a:lnSpc>
              <a:spcBef>
                <a:spcPts val="0"/>
              </a:spcBef>
              <a:spcAft>
                <a:spcPts val="0"/>
              </a:spcAft>
              <a:buSzPts val="4800"/>
              <a:buNone/>
            </a:pPr>
            <a:r>
              <a:t/>
            </a:r>
            <a:endParaRPr b="1" sz="3120"/>
          </a:p>
          <a:p>
            <a:pPr indent="0" lvl="0" marL="0" rtl="0" algn="ctr">
              <a:lnSpc>
                <a:spcPct val="100000"/>
              </a:lnSpc>
              <a:spcBef>
                <a:spcPts val="0"/>
              </a:spcBef>
              <a:spcAft>
                <a:spcPts val="0"/>
              </a:spcAft>
              <a:buSzPts val="4800"/>
              <a:buNone/>
            </a:pPr>
            <a:r>
              <a:t/>
            </a:r>
            <a:endParaRPr b="1" sz="3120"/>
          </a:p>
          <a:p>
            <a:pPr indent="0" lvl="0" marL="0" rtl="0" algn="ctr">
              <a:lnSpc>
                <a:spcPct val="100000"/>
              </a:lnSpc>
              <a:spcBef>
                <a:spcPts val="0"/>
              </a:spcBef>
              <a:spcAft>
                <a:spcPts val="0"/>
              </a:spcAft>
              <a:buSzPts val="4800"/>
              <a:buNone/>
            </a:pPr>
            <a:r>
              <a:rPr b="1" lang="en" sz="3120"/>
              <a:t>Do NOT use Schedule Builder to look up your schedule for the upcoming semester! </a:t>
            </a:r>
            <a:r>
              <a:rPr b="1" lang="en" sz="3120">
                <a:solidFill>
                  <a:srgbClr val="FFF2CC"/>
                </a:solidFill>
              </a:rPr>
              <a:t>Instead, use the “Course Planning and Enrollment” tile in CUNY First.</a:t>
            </a:r>
            <a:endParaRPr b="1" sz="3120">
              <a:solidFill>
                <a:srgbClr val="FFF2CC"/>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33"/>
          <p:cNvSpPr txBox="1"/>
          <p:nvPr>
            <p:ph idx="1" type="body"/>
          </p:nvPr>
        </p:nvSpPr>
        <p:spPr>
          <a:xfrm>
            <a:off x="586050" y="4162975"/>
            <a:ext cx="7971900" cy="598800"/>
          </a:xfrm>
          <a:prstGeom prst="rect">
            <a:avLst/>
          </a:prstGeom>
          <a:noFill/>
          <a:ln>
            <a:noFill/>
          </a:ln>
        </p:spPr>
        <p:txBody>
          <a:bodyPr anchorCtr="0" anchor="ctr" bIns="91425" lIns="91425" spcFirstLastPara="1" rIns="91425" wrap="square" tIns="91425">
            <a:noAutofit/>
          </a:bodyPr>
          <a:lstStyle/>
          <a:p>
            <a:pPr indent="0" lvl="0" marL="0" rtl="0" algn="l">
              <a:lnSpc>
                <a:spcPct val="100000"/>
              </a:lnSpc>
              <a:spcBef>
                <a:spcPts val="0"/>
              </a:spcBef>
              <a:spcAft>
                <a:spcPts val="0"/>
              </a:spcAft>
              <a:buSzPts val="1800"/>
              <a:buNone/>
            </a:pPr>
            <a:r>
              <a:rPr b="1" lang="en" sz="1865">
                <a:solidFill>
                  <a:schemeClr val="accent6"/>
                </a:solidFill>
              </a:rPr>
              <a:t>DegreeWorks can also be found within CUNYFirst. Use it to track academic progress and degree requirements.</a:t>
            </a:r>
            <a:endParaRPr b="1" sz="1865">
              <a:solidFill>
                <a:schemeClr val="accent6"/>
              </a:solidFill>
            </a:endParaRPr>
          </a:p>
        </p:txBody>
      </p:sp>
      <p:pic>
        <p:nvPicPr>
          <p:cNvPr id="318" name="Google Shape;318;p33"/>
          <p:cNvPicPr preferRelativeResize="0"/>
          <p:nvPr/>
        </p:nvPicPr>
        <p:blipFill rotWithShape="1">
          <a:blip r:embed="rId3">
            <a:alphaModFix/>
          </a:blip>
          <a:srcRect b="0" l="0" r="0" t="0"/>
          <a:stretch/>
        </p:blipFill>
        <p:spPr>
          <a:xfrm>
            <a:off x="2814638" y="728075"/>
            <a:ext cx="3514725" cy="270510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p34"/>
          <p:cNvSpPr txBox="1"/>
          <p:nvPr>
            <p:ph type="title"/>
          </p:nvPr>
        </p:nvSpPr>
        <p:spPr>
          <a:xfrm>
            <a:off x="480750" y="1764950"/>
            <a:ext cx="8222100" cy="9075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b="1" lang="en">
                <a:solidFill>
                  <a:schemeClr val="accent5"/>
                </a:solidFill>
              </a:rPr>
              <a:t>Instructional Modalities</a:t>
            </a:r>
            <a:endParaRPr b="1">
              <a:solidFill>
                <a:schemeClr val="accent5"/>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p35"/>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p>
            <a:pPr indent="0" lvl="0" marL="0" rtl="0" algn="l">
              <a:lnSpc>
                <a:spcPct val="100000"/>
              </a:lnSpc>
              <a:spcBef>
                <a:spcPts val="0"/>
              </a:spcBef>
              <a:spcAft>
                <a:spcPts val="0"/>
              </a:spcAft>
              <a:buSzPts val="3000"/>
              <a:buNone/>
            </a:pPr>
            <a:r>
              <a:rPr b="1" lang="en">
                <a:solidFill>
                  <a:schemeClr val="accent5"/>
                </a:solidFill>
              </a:rPr>
              <a:t>Instructional Modalities at City Tech</a:t>
            </a:r>
            <a:endParaRPr b="1">
              <a:solidFill>
                <a:schemeClr val="accent5"/>
              </a:solidFill>
            </a:endParaRPr>
          </a:p>
        </p:txBody>
      </p:sp>
      <p:sp>
        <p:nvSpPr>
          <p:cNvPr id="329" name="Google Shape;329;p35"/>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Autofit/>
          </a:bodyPr>
          <a:lstStyle/>
          <a:p>
            <a:pPr indent="-374650" lvl="0" marL="457200" rtl="0" algn="l">
              <a:lnSpc>
                <a:spcPct val="115000"/>
              </a:lnSpc>
              <a:spcBef>
                <a:spcPts val="0"/>
              </a:spcBef>
              <a:spcAft>
                <a:spcPts val="0"/>
              </a:spcAft>
              <a:buSzPts val="2300"/>
              <a:buFont typeface="Roboto Slab"/>
              <a:buChar char="●"/>
            </a:pPr>
            <a:r>
              <a:rPr lang="en" sz="2300">
                <a:latin typeface="Roboto Slab"/>
                <a:ea typeface="Roboto Slab"/>
                <a:cs typeface="Roboto Slab"/>
                <a:sym typeface="Roboto Slab"/>
              </a:rPr>
              <a:t>In person</a:t>
            </a:r>
            <a:endParaRPr sz="2300">
              <a:latin typeface="Roboto Slab"/>
              <a:ea typeface="Roboto Slab"/>
              <a:cs typeface="Roboto Slab"/>
              <a:sym typeface="Roboto Slab"/>
            </a:endParaRPr>
          </a:p>
          <a:p>
            <a:pPr indent="-374650" lvl="0" marL="457200" rtl="0" algn="l">
              <a:lnSpc>
                <a:spcPct val="115000"/>
              </a:lnSpc>
              <a:spcBef>
                <a:spcPts val="0"/>
              </a:spcBef>
              <a:spcAft>
                <a:spcPts val="0"/>
              </a:spcAft>
              <a:buSzPts val="2300"/>
              <a:buFont typeface="Roboto Slab"/>
              <a:buChar char="●"/>
            </a:pPr>
            <a:r>
              <a:rPr lang="en" sz="2300">
                <a:latin typeface="Roboto Slab"/>
                <a:ea typeface="Roboto Slab"/>
                <a:cs typeface="Roboto Slab"/>
                <a:sym typeface="Roboto Slab"/>
              </a:rPr>
              <a:t>Online</a:t>
            </a:r>
            <a:endParaRPr sz="2300">
              <a:latin typeface="Roboto Slab"/>
              <a:ea typeface="Roboto Slab"/>
              <a:cs typeface="Roboto Slab"/>
              <a:sym typeface="Roboto Slab"/>
            </a:endParaRPr>
          </a:p>
          <a:p>
            <a:pPr indent="-349250" lvl="1" marL="914400" rtl="0" algn="l">
              <a:lnSpc>
                <a:spcPct val="115000"/>
              </a:lnSpc>
              <a:spcBef>
                <a:spcPts val="0"/>
              </a:spcBef>
              <a:spcAft>
                <a:spcPts val="0"/>
              </a:spcAft>
              <a:buSzPts val="1900"/>
              <a:buFont typeface="Roboto Slab"/>
              <a:buChar char="○"/>
            </a:pPr>
            <a:r>
              <a:rPr lang="en" sz="1900">
                <a:latin typeface="Roboto Slab"/>
                <a:ea typeface="Roboto Slab"/>
                <a:cs typeface="Roboto Slab"/>
                <a:sym typeface="Roboto Slab"/>
              </a:rPr>
              <a:t>Synchronous</a:t>
            </a:r>
            <a:endParaRPr sz="1900">
              <a:latin typeface="Roboto Slab"/>
              <a:ea typeface="Roboto Slab"/>
              <a:cs typeface="Roboto Slab"/>
              <a:sym typeface="Roboto Slab"/>
            </a:endParaRPr>
          </a:p>
          <a:p>
            <a:pPr indent="-349250" lvl="1" marL="914400" rtl="0" algn="l">
              <a:lnSpc>
                <a:spcPct val="115000"/>
              </a:lnSpc>
              <a:spcBef>
                <a:spcPts val="0"/>
              </a:spcBef>
              <a:spcAft>
                <a:spcPts val="0"/>
              </a:spcAft>
              <a:buSzPts val="1900"/>
              <a:buFont typeface="Roboto Slab"/>
              <a:buChar char="○"/>
            </a:pPr>
            <a:r>
              <a:rPr lang="en" sz="1900">
                <a:latin typeface="Roboto Slab"/>
                <a:ea typeface="Roboto Slab"/>
                <a:cs typeface="Roboto Slab"/>
                <a:sym typeface="Roboto Slab"/>
              </a:rPr>
              <a:t>Asynchronous</a:t>
            </a:r>
            <a:endParaRPr sz="1900">
              <a:latin typeface="Roboto Slab"/>
              <a:ea typeface="Roboto Slab"/>
              <a:cs typeface="Roboto Slab"/>
              <a:sym typeface="Roboto Slab"/>
            </a:endParaRPr>
          </a:p>
          <a:p>
            <a:pPr indent="-374650" lvl="0" marL="457200" rtl="0" algn="l">
              <a:lnSpc>
                <a:spcPct val="115000"/>
              </a:lnSpc>
              <a:spcBef>
                <a:spcPts val="0"/>
              </a:spcBef>
              <a:spcAft>
                <a:spcPts val="0"/>
              </a:spcAft>
              <a:buSzPts val="2300"/>
              <a:buFont typeface="Roboto Slab"/>
              <a:buChar char="●"/>
            </a:pPr>
            <a:r>
              <a:rPr lang="en" sz="2300">
                <a:latin typeface="Roboto Slab"/>
                <a:ea typeface="Roboto Slab"/>
                <a:cs typeface="Roboto Slab"/>
                <a:sym typeface="Roboto Slab"/>
              </a:rPr>
              <a:t>Hybrid</a:t>
            </a:r>
            <a:endParaRPr sz="2300">
              <a:latin typeface="Roboto Slab"/>
              <a:ea typeface="Roboto Slab"/>
              <a:cs typeface="Roboto Slab"/>
              <a:sym typeface="Roboto Slab"/>
            </a:endParaRPr>
          </a:p>
          <a:p>
            <a:pPr indent="-349250" lvl="1" marL="914400" rtl="0" algn="l">
              <a:lnSpc>
                <a:spcPct val="115000"/>
              </a:lnSpc>
              <a:spcBef>
                <a:spcPts val="0"/>
              </a:spcBef>
              <a:spcAft>
                <a:spcPts val="0"/>
              </a:spcAft>
              <a:buSzPts val="1900"/>
              <a:buFont typeface="Roboto Slab"/>
              <a:buChar char="○"/>
            </a:pPr>
            <a:r>
              <a:rPr lang="en" sz="1900">
                <a:latin typeface="Roboto Slab"/>
                <a:ea typeface="Roboto Slab"/>
                <a:cs typeface="Roboto Slab"/>
                <a:sym typeface="Roboto Slab"/>
              </a:rPr>
              <a:t>Synchronous</a:t>
            </a:r>
            <a:endParaRPr sz="1900">
              <a:latin typeface="Roboto Slab"/>
              <a:ea typeface="Roboto Slab"/>
              <a:cs typeface="Roboto Slab"/>
              <a:sym typeface="Roboto Slab"/>
            </a:endParaRPr>
          </a:p>
          <a:p>
            <a:pPr indent="-349250" lvl="1" marL="914400" rtl="0" algn="l">
              <a:lnSpc>
                <a:spcPct val="115000"/>
              </a:lnSpc>
              <a:spcBef>
                <a:spcPts val="0"/>
              </a:spcBef>
              <a:spcAft>
                <a:spcPts val="0"/>
              </a:spcAft>
              <a:buSzPts val="1900"/>
              <a:buFont typeface="Roboto Slab"/>
              <a:buChar char="○"/>
            </a:pPr>
            <a:r>
              <a:rPr lang="en" sz="1900">
                <a:latin typeface="Roboto Slab"/>
                <a:ea typeface="Roboto Slab"/>
                <a:cs typeface="Roboto Slab"/>
                <a:sym typeface="Roboto Slab"/>
              </a:rPr>
              <a:t>Asynchronous</a:t>
            </a:r>
            <a:endParaRPr sz="2300">
              <a:latin typeface="Roboto Slab"/>
              <a:ea typeface="Roboto Slab"/>
              <a:cs typeface="Roboto Slab"/>
              <a:sym typeface="Roboto Slab"/>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36"/>
          <p:cNvSpPr txBox="1"/>
          <p:nvPr>
            <p:ph type="title"/>
          </p:nvPr>
        </p:nvSpPr>
        <p:spPr>
          <a:xfrm>
            <a:off x="387900" y="555600"/>
            <a:ext cx="2808000" cy="755700"/>
          </a:xfrm>
          <a:prstGeom prst="rect">
            <a:avLst/>
          </a:prstGeom>
          <a:noFill/>
          <a:ln>
            <a:noFill/>
          </a:ln>
        </p:spPr>
        <p:txBody>
          <a:bodyPr anchorCtr="0" anchor="b" bIns="91425" lIns="91425" spcFirstLastPara="1" rIns="91425" wrap="square" tIns="91425">
            <a:normAutofit/>
          </a:bodyPr>
          <a:lstStyle/>
          <a:p>
            <a:pPr indent="0" lvl="0" marL="0" rtl="0" algn="l">
              <a:lnSpc>
                <a:spcPct val="100000"/>
              </a:lnSpc>
              <a:spcBef>
                <a:spcPts val="0"/>
              </a:spcBef>
              <a:spcAft>
                <a:spcPts val="0"/>
              </a:spcAft>
              <a:buSzPts val="2400"/>
              <a:buNone/>
            </a:pPr>
            <a:r>
              <a:rPr b="1" lang="en">
                <a:solidFill>
                  <a:schemeClr val="accent5"/>
                </a:solidFill>
              </a:rPr>
              <a:t>Modalities</a:t>
            </a:r>
            <a:endParaRPr b="1">
              <a:solidFill>
                <a:schemeClr val="accent5"/>
              </a:solidFill>
            </a:endParaRPr>
          </a:p>
        </p:txBody>
      </p:sp>
      <p:sp>
        <p:nvSpPr>
          <p:cNvPr id="335" name="Google Shape;335;p36"/>
          <p:cNvSpPr txBox="1"/>
          <p:nvPr>
            <p:ph idx="1" type="body"/>
          </p:nvPr>
        </p:nvSpPr>
        <p:spPr>
          <a:xfrm>
            <a:off x="387900" y="1594025"/>
            <a:ext cx="2808000" cy="2681100"/>
          </a:xfrm>
          <a:prstGeom prst="rect">
            <a:avLst/>
          </a:prstGeom>
          <a:noFill/>
          <a:ln>
            <a:noFill/>
          </a:ln>
        </p:spPr>
        <p:txBody>
          <a:bodyPr anchorCtr="0" anchor="t" bIns="91425" lIns="91425" spcFirstLastPara="1" rIns="91425" wrap="square" tIns="91425">
            <a:normAutofit/>
          </a:bodyPr>
          <a:lstStyle/>
          <a:p>
            <a:pPr indent="-311150" lvl="0" marL="457200" rtl="0" algn="l">
              <a:lnSpc>
                <a:spcPct val="115000"/>
              </a:lnSpc>
              <a:spcBef>
                <a:spcPts val="0"/>
              </a:spcBef>
              <a:spcAft>
                <a:spcPts val="0"/>
              </a:spcAft>
              <a:buSzPts val="1300"/>
              <a:buFont typeface="Roboto Slab"/>
              <a:buChar char="-"/>
            </a:pPr>
            <a:r>
              <a:rPr lang="en" sz="1300">
                <a:latin typeface="Roboto Slab"/>
                <a:ea typeface="Roboto Slab"/>
                <a:cs typeface="Roboto Slab"/>
                <a:sym typeface="Roboto Slab"/>
              </a:rPr>
              <a:t>Which class is fully in person?</a:t>
            </a:r>
            <a:endParaRPr sz="1300">
              <a:latin typeface="Roboto Slab"/>
              <a:ea typeface="Roboto Slab"/>
              <a:cs typeface="Roboto Slab"/>
              <a:sym typeface="Roboto Slab"/>
            </a:endParaRPr>
          </a:p>
          <a:p>
            <a:pPr indent="-311150" lvl="0" marL="457200" rtl="0" algn="l">
              <a:lnSpc>
                <a:spcPct val="115000"/>
              </a:lnSpc>
              <a:spcBef>
                <a:spcPts val="1000"/>
              </a:spcBef>
              <a:spcAft>
                <a:spcPts val="0"/>
              </a:spcAft>
              <a:buSzPts val="1300"/>
              <a:buFont typeface="Roboto Slab"/>
              <a:buChar char="-"/>
            </a:pPr>
            <a:r>
              <a:rPr lang="en" sz="1300">
                <a:latin typeface="Roboto Slab"/>
                <a:ea typeface="Roboto Slab"/>
                <a:cs typeface="Roboto Slab"/>
                <a:sym typeface="Roboto Slab"/>
              </a:rPr>
              <a:t>Which class is Online, Synchronous?</a:t>
            </a:r>
            <a:endParaRPr sz="1300">
              <a:latin typeface="Roboto Slab"/>
              <a:ea typeface="Roboto Slab"/>
              <a:cs typeface="Roboto Slab"/>
              <a:sym typeface="Roboto Slab"/>
            </a:endParaRPr>
          </a:p>
          <a:p>
            <a:pPr indent="-311150" lvl="0" marL="457200" rtl="0" algn="l">
              <a:lnSpc>
                <a:spcPct val="115000"/>
              </a:lnSpc>
              <a:spcBef>
                <a:spcPts val="1000"/>
              </a:spcBef>
              <a:spcAft>
                <a:spcPts val="0"/>
              </a:spcAft>
              <a:buSzPts val="1300"/>
              <a:buFont typeface="Roboto Slab"/>
              <a:buChar char="-"/>
            </a:pPr>
            <a:r>
              <a:rPr lang="en" sz="1300">
                <a:latin typeface="Roboto Slab"/>
                <a:ea typeface="Roboto Slab"/>
                <a:cs typeface="Roboto Slab"/>
                <a:sym typeface="Roboto Slab"/>
              </a:rPr>
              <a:t>Which class is Online, Asynchronous?</a:t>
            </a:r>
            <a:endParaRPr sz="1300">
              <a:latin typeface="Roboto Slab"/>
              <a:ea typeface="Roboto Slab"/>
              <a:cs typeface="Roboto Slab"/>
              <a:sym typeface="Roboto Slab"/>
            </a:endParaRPr>
          </a:p>
          <a:p>
            <a:pPr indent="-311150" lvl="0" marL="457200" rtl="0" algn="l">
              <a:lnSpc>
                <a:spcPct val="115000"/>
              </a:lnSpc>
              <a:spcBef>
                <a:spcPts val="1000"/>
              </a:spcBef>
              <a:spcAft>
                <a:spcPts val="1000"/>
              </a:spcAft>
              <a:buSzPts val="1300"/>
              <a:buFont typeface="Roboto Slab"/>
              <a:buChar char="-"/>
            </a:pPr>
            <a:r>
              <a:rPr lang="en" sz="1300">
                <a:latin typeface="Roboto Slab"/>
                <a:ea typeface="Roboto Slab"/>
                <a:cs typeface="Roboto Slab"/>
                <a:sym typeface="Roboto Slab"/>
              </a:rPr>
              <a:t>Which class is Hybrid?</a:t>
            </a:r>
            <a:endParaRPr sz="1300">
              <a:latin typeface="Roboto Slab"/>
              <a:ea typeface="Roboto Slab"/>
              <a:cs typeface="Roboto Slab"/>
              <a:sym typeface="Roboto Slab"/>
            </a:endParaRPr>
          </a:p>
        </p:txBody>
      </p:sp>
      <p:pic>
        <p:nvPicPr>
          <p:cNvPr id="336" name="Google Shape;336;p36"/>
          <p:cNvPicPr preferRelativeResize="0"/>
          <p:nvPr/>
        </p:nvPicPr>
        <p:blipFill rotWithShape="1">
          <a:blip r:embed="rId3">
            <a:alphaModFix/>
          </a:blip>
          <a:srcRect b="0" l="0" r="0" t="0"/>
          <a:stretch/>
        </p:blipFill>
        <p:spPr>
          <a:xfrm>
            <a:off x="3577400" y="627188"/>
            <a:ext cx="5391750" cy="3889125"/>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 name="Shape 340"/>
        <p:cNvGrpSpPr/>
        <p:nvPr/>
      </p:nvGrpSpPr>
      <p:grpSpPr>
        <a:xfrm>
          <a:off x="0" y="0"/>
          <a:ext cx="0" cy="0"/>
          <a:chOff x="0" y="0"/>
          <a:chExt cx="0" cy="0"/>
        </a:xfrm>
      </p:grpSpPr>
      <p:pic>
        <p:nvPicPr>
          <p:cNvPr id="341" name="Google Shape;341;p37"/>
          <p:cNvPicPr preferRelativeResize="0"/>
          <p:nvPr/>
        </p:nvPicPr>
        <p:blipFill rotWithShape="1">
          <a:blip r:embed="rId3">
            <a:alphaModFix/>
          </a:blip>
          <a:srcRect b="0" l="0" r="0" t="0"/>
          <a:stretch/>
        </p:blipFill>
        <p:spPr>
          <a:xfrm>
            <a:off x="51125" y="555025"/>
            <a:ext cx="5643301" cy="1891834"/>
          </a:xfrm>
          <a:prstGeom prst="rect">
            <a:avLst/>
          </a:prstGeom>
          <a:noFill/>
          <a:ln>
            <a:noFill/>
          </a:ln>
        </p:spPr>
      </p:pic>
      <p:pic>
        <p:nvPicPr>
          <p:cNvPr id="342" name="Google Shape;342;p37"/>
          <p:cNvPicPr preferRelativeResize="0"/>
          <p:nvPr/>
        </p:nvPicPr>
        <p:blipFill rotWithShape="1">
          <a:blip r:embed="rId4">
            <a:alphaModFix/>
          </a:blip>
          <a:srcRect b="0" l="0" r="0" t="0"/>
          <a:stretch/>
        </p:blipFill>
        <p:spPr>
          <a:xfrm>
            <a:off x="51125" y="2677718"/>
            <a:ext cx="5643300" cy="2096083"/>
          </a:xfrm>
          <a:prstGeom prst="rect">
            <a:avLst/>
          </a:prstGeom>
          <a:noFill/>
          <a:ln>
            <a:noFill/>
          </a:ln>
        </p:spPr>
      </p:pic>
      <p:pic>
        <p:nvPicPr>
          <p:cNvPr id="343" name="Google Shape;343;p37"/>
          <p:cNvPicPr preferRelativeResize="0"/>
          <p:nvPr/>
        </p:nvPicPr>
        <p:blipFill rotWithShape="1">
          <a:blip r:embed="rId5">
            <a:alphaModFix/>
          </a:blip>
          <a:srcRect b="0" l="0" r="0" t="0"/>
          <a:stretch/>
        </p:blipFill>
        <p:spPr>
          <a:xfrm>
            <a:off x="5808875" y="1348775"/>
            <a:ext cx="3258925" cy="2573675"/>
          </a:xfrm>
          <a:prstGeom prst="rect">
            <a:avLst/>
          </a:prstGeom>
          <a:noFill/>
          <a:ln>
            <a:noFill/>
          </a:ln>
        </p:spPr>
      </p:pic>
      <p:sp>
        <p:nvSpPr>
          <p:cNvPr id="344" name="Google Shape;344;p37"/>
          <p:cNvSpPr/>
          <p:nvPr/>
        </p:nvSpPr>
        <p:spPr>
          <a:xfrm>
            <a:off x="6119825" y="1702750"/>
            <a:ext cx="1248000" cy="513300"/>
          </a:xfrm>
          <a:prstGeom prst="ellipse">
            <a:avLst/>
          </a:prstGeom>
          <a:noFill/>
          <a:ln cap="flat" cmpd="sng" w="38100">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5" name="Google Shape;345;p37"/>
          <p:cNvSpPr/>
          <p:nvPr/>
        </p:nvSpPr>
        <p:spPr>
          <a:xfrm>
            <a:off x="6119825" y="2315100"/>
            <a:ext cx="1248000" cy="513300"/>
          </a:xfrm>
          <a:prstGeom prst="ellipse">
            <a:avLst/>
          </a:prstGeom>
          <a:noFill/>
          <a:ln cap="flat" cmpd="sng" w="38100">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46" name="Google Shape;346;p37"/>
          <p:cNvCxnSpPr/>
          <p:nvPr/>
        </p:nvCxnSpPr>
        <p:spPr>
          <a:xfrm rot="10800000">
            <a:off x="5405215" y="1761521"/>
            <a:ext cx="714600" cy="187500"/>
          </a:xfrm>
          <a:prstGeom prst="straightConnector1">
            <a:avLst/>
          </a:prstGeom>
          <a:noFill/>
          <a:ln cap="flat" cmpd="sng" w="38100">
            <a:solidFill>
              <a:schemeClr val="accent5"/>
            </a:solidFill>
            <a:prstDash val="solid"/>
            <a:round/>
            <a:headEnd len="sm" w="sm" type="none"/>
            <a:tailEnd len="med" w="med" type="triangle"/>
          </a:ln>
        </p:spPr>
      </p:cxnSp>
      <p:cxnSp>
        <p:nvCxnSpPr>
          <p:cNvPr id="347" name="Google Shape;347;p37"/>
          <p:cNvCxnSpPr>
            <a:stCxn id="345" idx="3"/>
          </p:cNvCxnSpPr>
          <p:nvPr/>
        </p:nvCxnSpPr>
        <p:spPr>
          <a:xfrm flipH="1">
            <a:off x="5374990" y="2753229"/>
            <a:ext cx="927600" cy="769800"/>
          </a:xfrm>
          <a:prstGeom prst="straightConnector1">
            <a:avLst/>
          </a:prstGeom>
          <a:noFill/>
          <a:ln cap="flat" cmpd="sng" w="38100">
            <a:solidFill>
              <a:schemeClr val="accent5"/>
            </a:solidFill>
            <a:prstDash val="solid"/>
            <a:round/>
            <a:headEnd len="sm" w="sm" type="none"/>
            <a:tailEnd len="med" w="med" type="triangle"/>
          </a:ln>
        </p:spPr>
      </p:cxn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pic>
        <p:nvPicPr>
          <p:cNvPr id="352" name="Google Shape;352;p38"/>
          <p:cNvPicPr preferRelativeResize="0"/>
          <p:nvPr/>
        </p:nvPicPr>
        <p:blipFill rotWithShape="1">
          <a:blip r:embed="rId3">
            <a:alphaModFix/>
          </a:blip>
          <a:srcRect b="0" l="0" r="0" t="0"/>
          <a:stretch/>
        </p:blipFill>
        <p:spPr>
          <a:xfrm>
            <a:off x="5808875" y="1348775"/>
            <a:ext cx="3258925" cy="2573675"/>
          </a:xfrm>
          <a:prstGeom prst="rect">
            <a:avLst/>
          </a:prstGeom>
          <a:noFill/>
          <a:ln>
            <a:noFill/>
          </a:ln>
        </p:spPr>
      </p:pic>
      <p:pic>
        <p:nvPicPr>
          <p:cNvPr id="353" name="Google Shape;353;p38"/>
          <p:cNvPicPr preferRelativeResize="0"/>
          <p:nvPr/>
        </p:nvPicPr>
        <p:blipFill rotWithShape="1">
          <a:blip r:embed="rId4">
            <a:alphaModFix/>
          </a:blip>
          <a:srcRect b="0" l="0" r="0" t="0"/>
          <a:stretch/>
        </p:blipFill>
        <p:spPr>
          <a:xfrm>
            <a:off x="152400" y="304800"/>
            <a:ext cx="5580275" cy="2164423"/>
          </a:xfrm>
          <a:prstGeom prst="rect">
            <a:avLst/>
          </a:prstGeom>
          <a:noFill/>
          <a:ln>
            <a:noFill/>
          </a:ln>
        </p:spPr>
      </p:pic>
      <p:pic>
        <p:nvPicPr>
          <p:cNvPr id="354" name="Google Shape;354;p38"/>
          <p:cNvPicPr preferRelativeResize="0"/>
          <p:nvPr/>
        </p:nvPicPr>
        <p:blipFill rotWithShape="1">
          <a:blip r:embed="rId5">
            <a:alphaModFix/>
          </a:blip>
          <a:srcRect b="0" l="0" r="0" t="0"/>
          <a:stretch/>
        </p:blipFill>
        <p:spPr>
          <a:xfrm>
            <a:off x="152400" y="2850223"/>
            <a:ext cx="5580275" cy="1852210"/>
          </a:xfrm>
          <a:prstGeom prst="rect">
            <a:avLst/>
          </a:prstGeom>
          <a:noFill/>
          <a:ln>
            <a:noFill/>
          </a:ln>
        </p:spPr>
      </p:pic>
      <p:sp>
        <p:nvSpPr>
          <p:cNvPr id="355" name="Google Shape;355;p38"/>
          <p:cNvSpPr/>
          <p:nvPr/>
        </p:nvSpPr>
        <p:spPr>
          <a:xfrm>
            <a:off x="6119825" y="3361850"/>
            <a:ext cx="1248000" cy="513300"/>
          </a:xfrm>
          <a:prstGeom prst="ellipse">
            <a:avLst/>
          </a:prstGeom>
          <a:noFill/>
          <a:ln cap="flat" cmpd="sng" w="38100">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6" name="Google Shape;356;p38"/>
          <p:cNvSpPr/>
          <p:nvPr/>
        </p:nvSpPr>
        <p:spPr>
          <a:xfrm>
            <a:off x="6119825" y="2850225"/>
            <a:ext cx="1248000" cy="513300"/>
          </a:xfrm>
          <a:prstGeom prst="ellipse">
            <a:avLst/>
          </a:prstGeom>
          <a:noFill/>
          <a:ln cap="flat" cmpd="sng" w="38100">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357" name="Google Shape;357;p38"/>
          <p:cNvCxnSpPr>
            <a:stCxn id="356" idx="1"/>
          </p:cNvCxnSpPr>
          <p:nvPr/>
        </p:nvCxnSpPr>
        <p:spPr>
          <a:xfrm rot="10800000">
            <a:off x="5606590" y="2214396"/>
            <a:ext cx="696000" cy="711000"/>
          </a:xfrm>
          <a:prstGeom prst="straightConnector1">
            <a:avLst/>
          </a:prstGeom>
          <a:noFill/>
          <a:ln cap="flat" cmpd="sng" w="38100">
            <a:solidFill>
              <a:schemeClr val="accent5"/>
            </a:solidFill>
            <a:prstDash val="solid"/>
            <a:round/>
            <a:headEnd len="sm" w="sm" type="none"/>
            <a:tailEnd len="med" w="med" type="triangle"/>
          </a:ln>
        </p:spPr>
      </p:cxnSp>
      <p:cxnSp>
        <p:nvCxnSpPr>
          <p:cNvPr id="358" name="Google Shape;358;p38"/>
          <p:cNvCxnSpPr>
            <a:stCxn id="355" idx="3"/>
          </p:cNvCxnSpPr>
          <p:nvPr/>
        </p:nvCxnSpPr>
        <p:spPr>
          <a:xfrm rot="10800000">
            <a:off x="5279590" y="3764579"/>
            <a:ext cx="1023000" cy="35400"/>
          </a:xfrm>
          <a:prstGeom prst="straightConnector1">
            <a:avLst/>
          </a:prstGeom>
          <a:noFill/>
          <a:ln cap="flat" cmpd="sng" w="38100">
            <a:solidFill>
              <a:schemeClr val="accent5"/>
            </a:solidFill>
            <a:prstDash val="solid"/>
            <a:round/>
            <a:headEnd len="sm" w="sm" type="none"/>
            <a:tailEnd len="med" w="med" type="triangle"/>
          </a:ln>
        </p:spPr>
      </p:cxn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sp>
        <p:nvSpPr>
          <p:cNvPr id="363" name="Google Shape;363;p39"/>
          <p:cNvSpPr txBox="1"/>
          <p:nvPr>
            <p:ph type="title"/>
          </p:nvPr>
        </p:nvSpPr>
        <p:spPr>
          <a:xfrm>
            <a:off x="387900" y="596048"/>
            <a:ext cx="8368200" cy="6861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000"/>
              <a:buNone/>
            </a:pPr>
            <a:r>
              <a:rPr b="1" lang="en" sz="3200">
                <a:solidFill>
                  <a:schemeClr val="accent5"/>
                </a:solidFill>
              </a:rPr>
              <a:t>Schedule Issues? </a:t>
            </a:r>
            <a:br>
              <a:rPr b="1" lang="en" sz="3200">
                <a:solidFill>
                  <a:schemeClr val="accent5"/>
                </a:solidFill>
              </a:rPr>
            </a:br>
            <a:r>
              <a:rPr b="1" lang="en" sz="3200">
                <a:solidFill>
                  <a:schemeClr val="accent5"/>
                </a:solidFill>
              </a:rPr>
              <a:t>Need help logging onto any apps?</a:t>
            </a:r>
            <a:endParaRPr b="1" sz="3200">
              <a:solidFill>
                <a:schemeClr val="accent5"/>
              </a:solidFill>
            </a:endParaRPr>
          </a:p>
        </p:txBody>
      </p:sp>
      <p:sp>
        <p:nvSpPr>
          <p:cNvPr id="364" name="Google Shape;364;p39"/>
          <p:cNvSpPr txBox="1"/>
          <p:nvPr>
            <p:ph idx="1" type="body"/>
          </p:nvPr>
        </p:nvSpPr>
        <p:spPr>
          <a:xfrm>
            <a:off x="1733908" y="2332018"/>
            <a:ext cx="5495027" cy="1472231"/>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1200"/>
              </a:spcAft>
              <a:buSzPts val="1800"/>
              <a:buNone/>
            </a:pPr>
            <a:r>
              <a:rPr lang="en" sz="2000">
                <a:latin typeface="Roboto Slab"/>
                <a:ea typeface="Roboto Slab"/>
                <a:cs typeface="Roboto Slab"/>
                <a:sym typeface="Roboto Slab"/>
              </a:rPr>
              <a:t>Stay at the end of the session today for help.</a:t>
            </a:r>
            <a:endParaRPr sz="2000">
              <a:latin typeface="Roboto Slab"/>
              <a:ea typeface="Roboto Slab"/>
              <a:cs typeface="Roboto Slab"/>
              <a:sym typeface="Roboto Slab"/>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4"/>
          <p:cNvSpPr txBox="1"/>
          <p:nvPr>
            <p:ph type="title"/>
          </p:nvPr>
        </p:nvSpPr>
        <p:spPr>
          <a:xfrm>
            <a:off x="460950" y="1664250"/>
            <a:ext cx="8222100" cy="9075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b="1" lang="en"/>
              <a:t>Part A: Academic Basics</a:t>
            </a:r>
            <a:endParaRPr b="1"/>
          </a:p>
        </p:txBody>
      </p:sp>
      <p:sp>
        <p:nvSpPr>
          <p:cNvPr id="143" name="Google Shape;143;p4"/>
          <p:cNvSpPr txBox="1"/>
          <p:nvPr>
            <p:ph type="title"/>
          </p:nvPr>
        </p:nvSpPr>
        <p:spPr>
          <a:xfrm>
            <a:off x="460950" y="2990800"/>
            <a:ext cx="8222100" cy="907500"/>
          </a:xfrm>
          <a:prstGeom prst="rect">
            <a:avLst/>
          </a:prstGeom>
          <a:noFill/>
          <a:ln>
            <a:noFill/>
          </a:ln>
        </p:spPr>
        <p:txBody>
          <a:bodyPr anchorCtr="0" anchor="b" bIns="91425" lIns="91425" spcFirstLastPara="1" rIns="91425" wrap="square" tIns="91425">
            <a:normAutofit/>
          </a:bodyPr>
          <a:lstStyle/>
          <a:p>
            <a:pPr indent="0" lvl="0" marL="0" rtl="0" algn="ctr">
              <a:lnSpc>
                <a:spcPct val="100000"/>
              </a:lnSpc>
              <a:spcBef>
                <a:spcPts val="0"/>
              </a:spcBef>
              <a:spcAft>
                <a:spcPts val="0"/>
              </a:spcAft>
              <a:buSzPts val="990"/>
              <a:buNone/>
            </a:pPr>
            <a:r>
              <a:rPr b="1" lang="en" sz="4020">
                <a:solidFill>
                  <a:schemeClr val="accent6"/>
                </a:solidFill>
              </a:rPr>
              <a:t>#WelcometoCityTech</a:t>
            </a:r>
            <a:endParaRPr b="1" sz="4020">
              <a:solidFill>
                <a:schemeClr val="accent6"/>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40"/>
          <p:cNvSpPr txBox="1"/>
          <p:nvPr>
            <p:ph type="title"/>
          </p:nvPr>
        </p:nvSpPr>
        <p:spPr>
          <a:xfrm>
            <a:off x="256050" y="1664250"/>
            <a:ext cx="8631900" cy="9075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990"/>
              <a:buNone/>
            </a:pPr>
            <a:r>
              <a:rPr b="1" lang="en" sz="4420"/>
              <a:t>Part B: Classroom Expectations</a:t>
            </a:r>
            <a:endParaRPr b="1" sz="4420"/>
          </a:p>
        </p:txBody>
      </p:sp>
      <p:sp>
        <p:nvSpPr>
          <p:cNvPr id="370" name="Google Shape;370;p40"/>
          <p:cNvSpPr txBox="1"/>
          <p:nvPr>
            <p:ph type="title"/>
          </p:nvPr>
        </p:nvSpPr>
        <p:spPr>
          <a:xfrm>
            <a:off x="460950" y="2990800"/>
            <a:ext cx="8222100" cy="907500"/>
          </a:xfrm>
          <a:prstGeom prst="rect">
            <a:avLst/>
          </a:prstGeom>
          <a:noFill/>
          <a:ln>
            <a:noFill/>
          </a:ln>
        </p:spPr>
        <p:txBody>
          <a:bodyPr anchorCtr="0" anchor="b" bIns="91425" lIns="91425" spcFirstLastPara="1" rIns="91425" wrap="square" tIns="91425">
            <a:normAutofit/>
          </a:bodyPr>
          <a:lstStyle/>
          <a:p>
            <a:pPr indent="0" lvl="0" marL="0" rtl="0" algn="ctr">
              <a:lnSpc>
                <a:spcPct val="100000"/>
              </a:lnSpc>
              <a:spcBef>
                <a:spcPts val="0"/>
              </a:spcBef>
              <a:spcAft>
                <a:spcPts val="0"/>
              </a:spcAft>
              <a:buSzPts val="990"/>
              <a:buNone/>
            </a:pPr>
            <a:r>
              <a:rPr b="1" lang="en" sz="4020">
                <a:solidFill>
                  <a:schemeClr val="accent6"/>
                </a:solidFill>
              </a:rPr>
              <a:t>The Syllabus and More</a:t>
            </a:r>
            <a:endParaRPr b="1" sz="4020">
              <a:solidFill>
                <a:schemeClr val="accent6"/>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 name="Shape 374"/>
        <p:cNvGrpSpPr/>
        <p:nvPr/>
      </p:nvGrpSpPr>
      <p:grpSpPr>
        <a:xfrm>
          <a:off x="0" y="0"/>
          <a:ext cx="0" cy="0"/>
          <a:chOff x="0" y="0"/>
          <a:chExt cx="0" cy="0"/>
        </a:xfrm>
      </p:grpSpPr>
      <p:sp>
        <p:nvSpPr>
          <p:cNvPr id="375" name="Google Shape;375;p41"/>
          <p:cNvSpPr txBox="1"/>
          <p:nvPr>
            <p:ph type="ctrTitle"/>
          </p:nvPr>
        </p:nvSpPr>
        <p:spPr>
          <a:xfrm>
            <a:off x="947850" y="1114350"/>
            <a:ext cx="7248300" cy="1457400"/>
          </a:xfrm>
          <a:prstGeom prst="rect">
            <a:avLst/>
          </a:prstGeom>
          <a:noFill/>
          <a:ln>
            <a:noFill/>
          </a:ln>
        </p:spPr>
        <p:txBody>
          <a:bodyPr anchorCtr="0" anchor="b" bIns="91425" lIns="91425" spcFirstLastPara="1" rIns="91425" wrap="square" tIns="91425">
            <a:normAutofit/>
          </a:bodyPr>
          <a:lstStyle/>
          <a:p>
            <a:pPr indent="0" lvl="0" marL="0" rtl="0" algn="ctr">
              <a:lnSpc>
                <a:spcPct val="100000"/>
              </a:lnSpc>
              <a:spcBef>
                <a:spcPts val="0"/>
              </a:spcBef>
              <a:spcAft>
                <a:spcPts val="0"/>
              </a:spcAft>
              <a:buSzPts val="4000"/>
              <a:buNone/>
            </a:pPr>
            <a:r>
              <a:rPr b="1" lang="en">
                <a:solidFill>
                  <a:schemeClr val="accent5"/>
                </a:solidFill>
              </a:rPr>
              <a:t>Where does </a:t>
            </a:r>
            <a:endParaRPr b="1">
              <a:solidFill>
                <a:schemeClr val="accent5"/>
              </a:solidFill>
            </a:endParaRPr>
          </a:p>
          <a:p>
            <a:pPr indent="0" lvl="0" marL="0" rtl="0" algn="ctr">
              <a:lnSpc>
                <a:spcPct val="100000"/>
              </a:lnSpc>
              <a:spcBef>
                <a:spcPts val="0"/>
              </a:spcBef>
              <a:spcAft>
                <a:spcPts val="0"/>
              </a:spcAft>
              <a:buSzPts val="4000"/>
              <a:buNone/>
            </a:pPr>
            <a:r>
              <a:rPr b="1" lang="en">
                <a:solidFill>
                  <a:schemeClr val="accent5"/>
                </a:solidFill>
              </a:rPr>
              <a:t>college happen?</a:t>
            </a:r>
            <a:endParaRPr b="1">
              <a:solidFill>
                <a:schemeClr val="accent5"/>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 name="Shape 379"/>
        <p:cNvGrpSpPr/>
        <p:nvPr/>
      </p:nvGrpSpPr>
      <p:grpSpPr>
        <a:xfrm>
          <a:off x="0" y="0"/>
          <a:ext cx="0" cy="0"/>
          <a:chOff x="0" y="0"/>
          <a:chExt cx="0" cy="0"/>
        </a:xfrm>
      </p:grpSpPr>
      <p:sp>
        <p:nvSpPr>
          <p:cNvPr id="380" name="Google Shape;380;p42"/>
          <p:cNvSpPr txBox="1"/>
          <p:nvPr>
            <p:ph type="title"/>
          </p:nvPr>
        </p:nvSpPr>
        <p:spPr>
          <a:xfrm>
            <a:off x="190350" y="134450"/>
            <a:ext cx="6372300" cy="686100"/>
          </a:xfrm>
          <a:prstGeom prst="rect">
            <a:avLst/>
          </a:prstGeom>
          <a:noFill/>
          <a:ln>
            <a:noFill/>
          </a:ln>
        </p:spPr>
        <p:txBody>
          <a:bodyPr anchorCtr="0" anchor="b" bIns="91425" lIns="91425" spcFirstLastPara="1" rIns="91425" wrap="square" tIns="91425">
            <a:normAutofit/>
          </a:bodyPr>
          <a:lstStyle/>
          <a:p>
            <a:pPr indent="0" lvl="0" marL="0" rtl="0" algn="l">
              <a:lnSpc>
                <a:spcPct val="100000"/>
              </a:lnSpc>
              <a:spcBef>
                <a:spcPts val="0"/>
              </a:spcBef>
              <a:spcAft>
                <a:spcPts val="0"/>
              </a:spcAft>
              <a:buSzPts val="3000"/>
              <a:buNone/>
            </a:pPr>
            <a:r>
              <a:rPr lang="en"/>
              <a:t>College happens in lots of places</a:t>
            </a:r>
            <a:endParaRPr/>
          </a:p>
        </p:txBody>
      </p:sp>
      <p:cxnSp>
        <p:nvCxnSpPr>
          <p:cNvPr id="381" name="Google Shape;381;p42"/>
          <p:cNvCxnSpPr/>
          <p:nvPr/>
        </p:nvCxnSpPr>
        <p:spPr>
          <a:xfrm flipH="1" rot="10800000">
            <a:off x="6662775" y="3691700"/>
            <a:ext cx="1067400" cy="486600"/>
          </a:xfrm>
          <a:prstGeom prst="bentConnector3">
            <a:avLst>
              <a:gd fmla="val 50000" name="adj1"/>
            </a:avLst>
          </a:prstGeom>
          <a:noFill/>
          <a:ln cap="flat" cmpd="sng" w="38100">
            <a:solidFill>
              <a:schemeClr val="dk1"/>
            </a:solidFill>
            <a:prstDash val="solid"/>
            <a:round/>
            <a:headEnd len="sm" w="sm" type="none"/>
            <a:tailEnd len="sm" w="sm" type="none"/>
          </a:ln>
        </p:spPr>
      </p:cxnSp>
      <p:sp>
        <p:nvSpPr>
          <p:cNvPr id="382" name="Google Shape;382;p42"/>
          <p:cNvSpPr txBox="1"/>
          <p:nvPr/>
        </p:nvSpPr>
        <p:spPr>
          <a:xfrm>
            <a:off x="7653600" y="3024300"/>
            <a:ext cx="1358400" cy="1459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b="0" i="0" lang="en" sz="2000" u="none" cap="none" strike="noStrike">
                <a:solidFill>
                  <a:schemeClr val="dk1"/>
                </a:solidFill>
                <a:latin typeface="Roboto"/>
                <a:ea typeface="Roboto"/>
                <a:cs typeface="Roboto"/>
                <a:sym typeface="Roboto"/>
              </a:rPr>
              <a:t>These </a:t>
            </a:r>
            <a:endParaRPr b="0" i="0" sz="2000" u="none" cap="none" strike="noStrike">
              <a:solidFill>
                <a:schemeClr val="dk1"/>
              </a:solidFill>
              <a:latin typeface="Roboto"/>
              <a:ea typeface="Roboto"/>
              <a:cs typeface="Roboto"/>
              <a:sym typeface="Roboto"/>
            </a:endParaRPr>
          </a:p>
          <a:p>
            <a:pPr indent="0" lvl="0" marL="0" marR="0" rtl="0" algn="ctr">
              <a:lnSpc>
                <a:spcPct val="100000"/>
              </a:lnSpc>
              <a:spcBef>
                <a:spcPts val="0"/>
              </a:spcBef>
              <a:spcAft>
                <a:spcPts val="0"/>
              </a:spcAft>
              <a:buClr>
                <a:srgbClr val="000000"/>
              </a:buClr>
              <a:buSzPts val="2000"/>
              <a:buFont typeface="Arial"/>
              <a:buNone/>
            </a:pPr>
            <a:r>
              <a:rPr b="0" i="0" lang="en" sz="2000" u="none" cap="none" strike="noStrike">
                <a:solidFill>
                  <a:schemeClr val="dk1"/>
                </a:solidFill>
                <a:latin typeface="Roboto"/>
                <a:ea typeface="Roboto"/>
                <a:cs typeface="Roboto"/>
                <a:sym typeface="Roboto"/>
              </a:rPr>
              <a:t>are all necessary parts of college!</a:t>
            </a:r>
            <a:endParaRPr b="0" i="0" sz="2000" u="none" cap="none" strike="noStrike">
              <a:solidFill>
                <a:schemeClr val="dk1"/>
              </a:solidFill>
              <a:latin typeface="Roboto"/>
              <a:ea typeface="Roboto"/>
              <a:cs typeface="Roboto"/>
              <a:sym typeface="Roboto"/>
            </a:endParaRPr>
          </a:p>
        </p:txBody>
      </p:sp>
      <p:pic>
        <p:nvPicPr>
          <p:cNvPr id="383" name="Google Shape;383;p42"/>
          <p:cNvPicPr preferRelativeResize="0"/>
          <p:nvPr/>
        </p:nvPicPr>
        <p:blipFill rotWithShape="1">
          <a:blip r:embed="rId3">
            <a:alphaModFix/>
          </a:blip>
          <a:srcRect b="0" l="0" r="0" t="0"/>
          <a:stretch/>
        </p:blipFill>
        <p:spPr>
          <a:xfrm>
            <a:off x="2686975" y="820550"/>
            <a:ext cx="4337225" cy="4205924"/>
          </a:xfrm>
          <a:prstGeom prst="rect">
            <a:avLst/>
          </a:prstGeom>
          <a:noFill/>
          <a:ln>
            <a:noFill/>
          </a:ln>
        </p:spPr>
      </p:pic>
      <p:pic>
        <p:nvPicPr>
          <p:cNvPr id="384" name="Google Shape;384;p42"/>
          <p:cNvPicPr preferRelativeResize="0"/>
          <p:nvPr/>
        </p:nvPicPr>
        <p:blipFill rotWithShape="1">
          <a:blip r:embed="rId4">
            <a:alphaModFix/>
          </a:blip>
          <a:srcRect b="0" l="0" r="0" t="0"/>
          <a:stretch/>
        </p:blipFill>
        <p:spPr>
          <a:xfrm>
            <a:off x="1795950" y="878950"/>
            <a:ext cx="6135976" cy="4089124"/>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sp>
        <p:nvSpPr>
          <p:cNvPr id="389" name="Google Shape;389;p43"/>
          <p:cNvSpPr txBox="1"/>
          <p:nvPr>
            <p:ph type="title"/>
          </p:nvPr>
        </p:nvSpPr>
        <p:spPr>
          <a:xfrm>
            <a:off x="190350" y="134450"/>
            <a:ext cx="6372300" cy="686100"/>
          </a:xfrm>
          <a:prstGeom prst="rect">
            <a:avLst/>
          </a:prstGeom>
          <a:noFill/>
          <a:ln>
            <a:noFill/>
          </a:ln>
        </p:spPr>
        <p:txBody>
          <a:bodyPr anchorCtr="0" anchor="b" bIns="91425" lIns="91425" spcFirstLastPara="1" rIns="91425" wrap="square" tIns="91425">
            <a:normAutofit/>
          </a:bodyPr>
          <a:lstStyle/>
          <a:p>
            <a:pPr indent="0" lvl="0" marL="0" rtl="0" algn="l">
              <a:lnSpc>
                <a:spcPct val="100000"/>
              </a:lnSpc>
              <a:spcBef>
                <a:spcPts val="0"/>
              </a:spcBef>
              <a:spcAft>
                <a:spcPts val="0"/>
              </a:spcAft>
              <a:buSzPts val="3000"/>
              <a:buNone/>
            </a:pPr>
            <a:r>
              <a:rPr lang="en"/>
              <a:t>Now we are focused on…</a:t>
            </a:r>
            <a:endParaRPr/>
          </a:p>
        </p:txBody>
      </p:sp>
      <p:pic>
        <p:nvPicPr>
          <p:cNvPr id="390" name="Google Shape;390;p43"/>
          <p:cNvPicPr preferRelativeResize="0"/>
          <p:nvPr/>
        </p:nvPicPr>
        <p:blipFill rotWithShape="1">
          <a:blip r:embed="rId3">
            <a:alphaModFix/>
          </a:blip>
          <a:srcRect b="0" l="0" r="0" t="0"/>
          <a:stretch/>
        </p:blipFill>
        <p:spPr>
          <a:xfrm>
            <a:off x="2710250" y="959050"/>
            <a:ext cx="6029487" cy="4018151"/>
          </a:xfrm>
          <a:prstGeom prst="rect">
            <a:avLst/>
          </a:prstGeom>
          <a:noFill/>
          <a:ln>
            <a:noFill/>
          </a:ln>
        </p:spPr>
      </p:pic>
      <p:cxnSp>
        <p:nvCxnSpPr>
          <p:cNvPr id="391" name="Google Shape;391;p43"/>
          <p:cNvCxnSpPr/>
          <p:nvPr/>
        </p:nvCxnSpPr>
        <p:spPr>
          <a:xfrm>
            <a:off x="1950200" y="1453625"/>
            <a:ext cx="1737600" cy="458700"/>
          </a:xfrm>
          <a:prstGeom prst="straightConnector1">
            <a:avLst/>
          </a:prstGeom>
          <a:noFill/>
          <a:ln cap="flat" cmpd="sng" w="38100">
            <a:solidFill>
              <a:schemeClr val="dk1"/>
            </a:solidFill>
            <a:prstDash val="solid"/>
            <a:round/>
            <a:headEnd len="sm" w="sm" type="none"/>
            <a:tailEnd len="med" w="med" type="triangle"/>
          </a:ln>
        </p:spPr>
      </p:cxn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sp>
        <p:nvSpPr>
          <p:cNvPr id="396" name="Google Shape;396;p44"/>
          <p:cNvSpPr txBox="1"/>
          <p:nvPr>
            <p:ph type="title"/>
          </p:nvPr>
        </p:nvSpPr>
        <p:spPr>
          <a:xfrm>
            <a:off x="480750" y="1764950"/>
            <a:ext cx="8222100" cy="9075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b="1" lang="en">
                <a:solidFill>
                  <a:schemeClr val="accent5"/>
                </a:solidFill>
              </a:rPr>
              <a:t>Learning Etiquette + Engagement</a:t>
            </a:r>
            <a:endParaRPr b="1">
              <a:solidFill>
                <a:schemeClr val="accent5"/>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 name="Shape 400"/>
        <p:cNvGrpSpPr/>
        <p:nvPr/>
      </p:nvGrpSpPr>
      <p:grpSpPr>
        <a:xfrm>
          <a:off x="0" y="0"/>
          <a:ext cx="0" cy="0"/>
          <a:chOff x="0" y="0"/>
          <a:chExt cx="0" cy="0"/>
        </a:xfrm>
      </p:grpSpPr>
      <p:sp>
        <p:nvSpPr>
          <p:cNvPr id="401" name="Google Shape;401;p45"/>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fontScale="90000"/>
          </a:bodyPr>
          <a:lstStyle/>
          <a:p>
            <a:pPr indent="0" lvl="0" marL="0" rtl="0" algn="l">
              <a:lnSpc>
                <a:spcPct val="100000"/>
              </a:lnSpc>
              <a:spcBef>
                <a:spcPts val="0"/>
              </a:spcBef>
              <a:spcAft>
                <a:spcPts val="0"/>
              </a:spcAft>
              <a:buSzPct val="100000"/>
              <a:buNone/>
            </a:pPr>
            <a:r>
              <a:rPr b="1" lang="en">
                <a:solidFill>
                  <a:schemeClr val="accent5"/>
                </a:solidFill>
              </a:rPr>
              <a:t>Classroom Learning: </a:t>
            </a:r>
            <a:endParaRPr b="1">
              <a:solidFill>
                <a:schemeClr val="accent5"/>
              </a:solidFill>
            </a:endParaRPr>
          </a:p>
          <a:p>
            <a:pPr indent="0" lvl="0" marL="0" rtl="0" algn="l">
              <a:lnSpc>
                <a:spcPct val="100000"/>
              </a:lnSpc>
              <a:spcBef>
                <a:spcPts val="0"/>
              </a:spcBef>
              <a:spcAft>
                <a:spcPts val="0"/>
              </a:spcAft>
              <a:buSzPct val="100000"/>
              <a:buNone/>
            </a:pPr>
            <a:r>
              <a:rPr b="1" lang="en">
                <a:solidFill>
                  <a:schemeClr val="accent5"/>
                </a:solidFill>
              </a:rPr>
              <a:t>The </a:t>
            </a:r>
            <a:r>
              <a:rPr b="1" lang="en">
                <a:solidFill>
                  <a:srgbClr val="FFEB38"/>
                </a:solidFill>
              </a:rPr>
              <a:t>Necessities</a:t>
            </a:r>
            <a:r>
              <a:rPr b="1" lang="en">
                <a:solidFill>
                  <a:schemeClr val="accent5"/>
                </a:solidFill>
              </a:rPr>
              <a:t> of Etiquette</a:t>
            </a:r>
            <a:endParaRPr/>
          </a:p>
        </p:txBody>
      </p:sp>
      <p:sp>
        <p:nvSpPr>
          <p:cNvPr id="402" name="Google Shape;402;p45"/>
          <p:cNvSpPr txBox="1"/>
          <p:nvPr>
            <p:ph idx="1" type="body"/>
          </p:nvPr>
        </p:nvSpPr>
        <p:spPr>
          <a:xfrm>
            <a:off x="387900" y="1489825"/>
            <a:ext cx="8368200" cy="3508500"/>
          </a:xfrm>
          <a:prstGeom prst="rect">
            <a:avLst/>
          </a:prstGeom>
          <a:noFill/>
          <a:ln>
            <a:noFill/>
          </a:ln>
        </p:spPr>
        <p:txBody>
          <a:bodyPr anchorCtr="0" anchor="t" bIns="91425" lIns="91425" spcFirstLastPara="1" rIns="91425" wrap="square" tIns="91425">
            <a:normAutofit/>
          </a:bodyPr>
          <a:lstStyle/>
          <a:p>
            <a:pPr indent="-355600" lvl="0" marL="457200" rtl="0" algn="l">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Arrive on time </a:t>
            </a:r>
            <a:endParaRPr sz="2000">
              <a:latin typeface="Roboto Slab"/>
              <a:ea typeface="Roboto Slab"/>
              <a:cs typeface="Roboto Slab"/>
              <a:sym typeface="Roboto Slab"/>
            </a:endParaRPr>
          </a:p>
          <a:p>
            <a:pPr indent="-355600" lvl="0" marL="457200" rtl="0" algn="l">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Leave the classroom only for emergencies</a:t>
            </a:r>
            <a:endParaRPr sz="2000">
              <a:latin typeface="Roboto Slab"/>
              <a:ea typeface="Roboto Slab"/>
              <a:cs typeface="Roboto Slab"/>
              <a:sym typeface="Roboto Slab"/>
            </a:endParaRPr>
          </a:p>
          <a:p>
            <a:pPr indent="-355600" lvl="0" marL="457200" rtl="0" algn="l">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Pay attention  </a:t>
            </a:r>
            <a:endParaRPr sz="2000">
              <a:latin typeface="Roboto Slab"/>
              <a:ea typeface="Roboto Slab"/>
              <a:cs typeface="Roboto Slab"/>
              <a:sym typeface="Roboto Slab"/>
            </a:endParaRPr>
          </a:p>
          <a:p>
            <a:pPr indent="-355600" lvl="0" marL="457200" rtl="0" algn="l">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Be prepared to participate</a:t>
            </a:r>
            <a:endParaRPr sz="2000">
              <a:latin typeface="Roboto Slab"/>
              <a:ea typeface="Roboto Slab"/>
              <a:cs typeface="Roboto Slab"/>
              <a:sym typeface="Roboto Slab"/>
            </a:endParaRPr>
          </a:p>
          <a:p>
            <a:pPr indent="-355600" lvl="0" marL="457200" rtl="0" algn="l">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Take notes (have a pen and paper at all times)</a:t>
            </a:r>
            <a:endParaRPr sz="2000">
              <a:latin typeface="Roboto Slab"/>
              <a:ea typeface="Roboto Slab"/>
              <a:cs typeface="Roboto Slab"/>
              <a:sym typeface="Roboto Slab"/>
            </a:endParaRPr>
          </a:p>
          <a:p>
            <a:pPr indent="-355600" lvl="0" marL="457200" rtl="0" algn="l">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Headphones off/out!</a:t>
            </a:r>
            <a:endParaRPr sz="2000">
              <a:latin typeface="Roboto Slab"/>
              <a:ea typeface="Roboto Slab"/>
              <a:cs typeface="Roboto Slab"/>
              <a:sym typeface="Roboto Slab"/>
            </a:endParaRPr>
          </a:p>
          <a:p>
            <a:pPr indent="-355600" lvl="0" marL="457200" rtl="0" algn="l">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Phones on silent and put away</a:t>
            </a:r>
            <a:endParaRPr sz="2000">
              <a:latin typeface="Roboto Slab"/>
              <a:ea typeface="Roboto Slab"/>
              <a:cs typeface="Roboto Slab"/>
              <a:sym typeface="Roboto Slab"/>
            </a:endParaRPr>
          </a:p>
          <a:p>
            <a:pPr indent="-355600" lvl="0" marL="457200" rtl="0" algn="l">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Communicate with your teacher if you need to break these rules regularly.</a:t>
            </a:r>
            <a:endParaRPr sz="2000">
              <a:latin typeface="Roboto Slab"/>
              <a:ea typeface="Roboto Slab"/>
              <a:cs typeface="Roboto Slab"/>
              <a:sym typeface="Roboto Slab"/>
            </a:endParaRPr>
          </a:p>
          <a:p>
            <a:pPr indent="0" lvl="0" marL="457200" rtl="0" algn="l">
              <a:lnSpc>
                <a:spcPct val="115000"/>
              </a:lnSpc>
              <a:spcBef>
                <a:spcPts val="0"/>
              </a:spcBef>
              <a:spcAft>
                <a:spcPts val="0"/>
              </a:spcAft>
              <a:buSzPts val="1800"/>
              <a:buNone/>
            </a:pPr>
            <a:r>
              <a:t/>
            </a:r>
            <a:endParaRPr>
              <a:latin typeface="Roboto Slab"/>
              <a:ea typeface="Roboto Slab"/>
              <a:cs typeface="Roboto Slab"/>
              <a:sym typeface="Roboto Slab"/>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sp>
        <p:nvSpPr>
          <p:cNvPr id="407" name="Google Shape;407;p46"/>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fontScale="90000"/>
          </a:bodyPr>
          <a:lstStyle/>
          <a:p>
            <a:pPr indent="0" lvl="0" marL="0" rtl="0" algn="l">
              <a:lnSpc>
                <a:spcPct val="100000"/>
              </a:lnSpc>
              <a:spcBef>
                <a:spcPts val="0"/>
              </a:spcBef>
              <a:spcAft>
                <a:spcPts val="0"/>
              </a:spcAft>
              <a:buSzPct val="100000"/>
              <a:buNone/>
            </a:pPr>
            <a:r>
              <a:rPr b="1" lang="en">
                <a:solidFill>
                  <a:schemeClr val="accent5"/>
                </a:solidFill>
              </a:rPr>
              <a:t>Classroom Learning: </a:t>
            </a:r>
            <a:endParaRPr b="1">
              <a:solidFill>
                <a:schemeClr val="accent5"/>
              </a:solidFill>
            </a:endParaRPr>
          </a:p>
          <a:p>
            <a:pPr indent="0" lvl="0" marL="0" rtl="0" algn="l">
              <a:lnSpc>
                <a:spcPct val="100000"/>
              </a:lnSpc>
              <a:spcBef>
                <a:spcPts val="0"/>
              </a:spcBef>
              <a:spcAft>
                <a:spcPts val="0"/>
              </a:spcAft>
              <a:buSzPct val="100000"/>
              <a:buNone/>
            </a:pPr>
            <a:r>
              <a:rPr b="1" lang="en">
                <a:solidFill>
                  <a:schemeClr val="accent5"/>
                </a:solidFill>
              </a:rPr>
              <a:t>The “</a:t>
            </a:r>
            <a:r>
              <a:rPr b="1" lang="en">
                <a:solidFill>
                  <a:srgbClr val="FFEB38"/>
                </a:solidFill>
              </a:rPr>
              <a:t>Good-to-Haves</a:t>
            </a:r>
            <a:r>
              <a:rPr b="1" lang="en">
                <a:solidFill>
                  <a:schemeClr val="accent5"/>
                </a:solidFill>
              </a:rPr>
              <a:t>” of Engagement</a:t>
            </a:r>
            <a:endParaRPr/>
          </a:p>
        </p:txBody>
      </p:sp>
      <p:sp>
        <p:nvSpPr>
          <p:cNvPr id="408" name="Google Shape;408;p46"/>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rmAutofit/>
          </a:bodyPr>
          <a:lstStyle/>
          <a:p>
            <a:pPr indent="-355600" lvl="0" marL="457200" rtl="0" algn="l">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Asking and answering questions</a:t>
            </a:r>
            <a:endParaRPr sz="2000">
              <a:latin typeface="Roboto Slab"/>
              <a:ea typeface="Roboto Slab"/>
              <a:cs typeface="Roboto Slab"/>
              <a:sym typeface="Roboto Slab"/>
            </a:endParaRPr>
          </a:p>
          <a:p>
            <a:pPr indent="-355600" lvl="0" marL="457200" rtl="0" algn="l">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Addressing your professors</a:t>
            </a:r>
            <a:endParaRPr sz="2000">
              <a:latin typeface="Roboto Slab"/>
              <a:ea typeface="Roboto Slab"/>
              <a:cs typeface="Roboto Slab"/>
              <a:sym typeface="Roboto Slab"/>
            </a:endParaRPr>
          </a:p>
          <a:p>
            <a:pPr indent="-355600" lvl="0" marL="457200" rtl="0" algn="l">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Active learning doesn’t always mean speaking up</a:t>
            </a:r>
            <a:endParaRPr sz="2000">
              <a:latin typeface="Roboto Slab"/>
              <a:ea typeface="Roboto Slab"/>
              <a:cs typeface="Roboto Slab"/>
              <a:sym typeface="Roboto Slab"/>
            </a:endParaRPr>
          </a:p>
          <a:p>
            <a:pPr indent="-355600" lvl="0" marL="457200" rtl="0" algn="l">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Choose your seat wisely</a:t>
            </a:r>
            <a:endParaRPr sz="2000">
              <a:latin typeface="Roboto Slab"/>
              <a:ea typeface="Roboto Slab"/>
              <a:cs typeface="Roboto Slab"/>
              <a:sym typeface="Roboto Slab"/>
            </a:endParaRPr>
          </a:p>
          <a:p>
            <a:pPr indent="0" lvl="0" marL="0" rtl="0" algn="l">
              <a:lnSpc>
                <a:spcPct val="115000"/>
              </a:lnSpc>
              <a:spcBef>
                <a:spcPts val="0"/>
              </a:spcBef>
              <a:spcAft>
                <a:spcPts val="0"/>
              </a:spcAft>
              <a:buSzPts val="1800"/>
              <a:buNone/>
            </a:pPr>
            <a:r>
              <a:t/>
            </a:r>
            <a:endParaRPr>
              <a:latin typeface="Roboto Slab"/>
              <a:ea typeface="Roboto Slab"/>
              <a:cs typeface="Roboto Slab"/>
              <a:sym typeface="Roboto Slab"/>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2" name="Shape 412"/>
        <p:cNvGrpSpPr/>
        <p:nvPr/>
      </p:nvGrpSpPr>
      <p:grpSpPr>
        <a:xfrm>
          <a:off x="0" y="0"/>
          <a:ext cx="0" cy="0"/>
          <a:chOff x="0" y="0"/>
          <a:chExt cx="0" cy="0"/>
        </a:xfrm>
      </p:grpSpPr>
      <p:sp>
        <p:nvSpPr>
          <p:cNvPr id="413" name="Google Shape;413;p47"/>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p>
            <a:pPr indent="0" lvl="0" marL="0" rtl="0" algn="l">
              <a:lnSpc>
                <a:spcPct val="100000"/>
              </a:lnSpc>
              <a:spcBef>
                <a:spcPts val="0"/>
              </a:spcBef>
              <a:spcAft>
                <a:spcPts val="0"/>
              </a:spcAft>
              <a:buSzPts val="3000"/>
              <a:buNone/>
            </a:pPr>
            <a:r>
              <a:rPr b="1" lang="en">
                <a:solidFill>
                  <a:schemeClr val="accent5"/>
                </a:solidFill>
              </a:rPr>
              <a:t>Online Learning: Etiquette + Engagement</a:t>
            </a:r>
            <a:endParaRPr b="1">
              <a:solidFill>
                <a:schemeClr val="accent5"/>
              </a:solidFill>
            </a:endParaRPr>
          </a:p>
        </p:txBody>
      </p:sp>
      <p:sp>
        <p:nvSpPr>
          <p:cNvPr id="414" name="Google Shape;414;p47"/>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sz="2000">
                <a:latin typeface="Roboto Slab"/>
                <a:ea typeface="Roboto Slab"/>
                <a:cs typeface="Roboto Slab"/>
                <a:sym typeface="Roboto Slab"/>
              </a:rPr>
              <a:t>Everything from Classroom Learning plus…</a:t>
            </a:r>
            <a:endParaRPr sz="2000">
              <a:latin typeface="Roboto Slab"/>
              <a:ea typeface="Roboto Slab"/>
              <a:cs typeface="Roboto Slab"/>
              <a:sym typeface="Roboto Slab"/>
            </a:endParaRPr>
          </a:p>
          <a:p>
            <a:pPr indent="-355600" lvl="0" marL="457200" rtl="0" algn="l">
              <a:lnSpc>
                <a:spcPct val="115000"/>
              </a:lnSpc>
              <a:spcBef>
                <a:spcPts val="1200"/>
              </a:spcBef>
              <a:spcAft>
                <a:spcPts val="0"/>
              </a:spcAft>
              <a:buSzPts val="2000"/>
              <a:buFont typeface="Roboto Slab"/>
              <a:buChar char="-"/>
            </a:pPr>
            <a:r>
              <a:rPr lang="en" sz="2000">
                <a:latin typeface="Roboto Slab"/>
                <a:ea typeface="Roboto Slab"/>
                <a:cs typeface="Roboto Slab"/>
                <a:sym typeface="Roboto Slab"/>
              </a:rPr>
              <a:t>Camera on? </a:t>
            </a:r>
            <a:r>
              <a:rPr lang="en" sz="2000">
                <a:solidFill>
                  <a:srgbClr val="FBFBB0"/>
                </a:solidFill>
                <a:latin typeface="Roboto Slab"/>
                <a:ea typeface="Roboto Slab"/>
                <a:cs typeface="Roboto Slab"/>
                <a:sym typeface="Roboto Slab"/>
              </a:rPr>
              <a:t>Check if your professor requires it!</a:t>
            </a:r>
            <a:endParaRPr sz="2000">
              <a:solidFill>
                <a:srgbClr val="FBFBB0"/>
              </a:solidFill>
              <a:latin typeface="Roboto Slab"/>
              <a:ea typeface="Roboto Slab"/>
              <a:cs typeface="Roboto Slab"/>
              <a:sym typeface="Roboto Slab"/>
            </a:endParaRPr>
          </a:p>
          <a:p>
            <a:pPr indent="-355600" lvl="0" marL="457200" rtl="0" algn="l">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Camera off? That’s fine too.</a:t>
            </a:r>
            <a:endParaRPr sz="2000">
              <a:latin typeface="Roboto Slab"/>
              <a:ea typeface="Roboto Slab"/>
              <a:cs typeface="Roboto Slab"/>
              <a:sym typeface="Roboto Slab"/>
            </a:endParaRPr>
          </a:p>
          <a:p>
            <a:pPr indent="-355600" lvl="0" marL="457200" rtl="0" algn="l">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Mute your microphone, not your voice!</a:t>
            </a:r>
            <a:endParaRPr sz="2000">
              <a:latin typeface="Roboto Slab"/>
              <a:ea typeface="Roboto Slab"/>
              <a:cs typeface="Roboto Slab"/>
              <a:sym typeface="Roboto Slab"/>
            </a:endParaRPr>
          </a:p>
          <a:p>
            <a:pPr indent="-355600" lvl="0" marL="457200" rtl="0" algn="l">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Chat to stay connected throughout class.</a:t>
            </a:r>
            <a:endParaRPr sz="2000">
              <a:latin typeface="Roboto Slab"/>
              <a:ea typeface="Roboto Slab"/>
              <a:cs typeface="Roboto Slab"/>
              <a:sym typeface="Roboto Slab"/>
            </a:endParaRPr>
          </a:p>
          <a:p>
            <a:pPr indent="-355600" lvl="0" marL="457200" rtl="0" algn="l">
              <a:lnSpc>
                <a:spcPct val="115000"/>
              </a:lnSpc>
              <a:spcBef>
                <a:spcPts val="0"/>
              </a:spcBef>
              <a:spcAft>
                <a:spcPts val="0"/>
              </a:spcAft>
              <a:buSzPts val="2000"/>
              <a:buFont typeface="Roboto Slab"/>
              <a:buChar char="-"/>
            </a:pPr>
            <a:r>
              <a:rPr lang="en" sz="2000">
                <a:latin typeface="Roboto Slab"/>
                <a:ea typeface="Roboto Slab"/>
                <a:cs typeface="Roboto Slab"/>
                <a:sym typeface="Roboto Slab"/>
              </a:rPr>
              <a:t>Breakout Rooms–be active and participate</a:t>
            </a:r>
            <a:endParaRPr sz="2000">
              <a:latin typeface="Roboto Slab"/>
              <a:ea typeface="Roboto Slab"/>
              <a:cs typeface="Roboto Slab"/>
              <a:sym typeface="Roboto Slab"/>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sp>
        <p:nvSpPr>
          <p:cNvPr id="419" name="Google Shape;419;p48"/>
          <p:cNvSpPr txBox="1"/>
          <p:nvPr>
            <p:ph type="ctrTitle"/>
          </p:nvPr>
        </p:nvSpPr>
        <p:spPr>
          <a:xfrm>
            <a:off x="1680302" y="1188925"/>
            <a:ext cx="5783400" cy="1457400"/>
          </a:xfrm>
          <a:prstGeom prst="rect">
            <a:avLst/>
          </a:prstGeom>
          <a:noFill/>
          <a:ln>
            <a:noFill/>
          </a:ln>
        </p:spPr>
        <p:txBody>
          <a:bodyPr anchorCtr="0" anchor="b" bIns="91425" lIns="91425" spcFirstLastPara="1" rIns="91425" wrap="square" tIns="91425">
            <a:normAutofit/>
          </a:bodyPr>
          <a:lstStyle/>
          <a:p>
            <a:pPr indent="0" lvl="0" marL="0" rtl="0" algn="ctr">
              <a:lnSpc>
                <a:spcPct val="100000"/>
              </a:lnSpc>
              <a:spcBef>
                <a:spcPts val="0"/>
              </a:spcBef>
              <a:spcAft>
                <a:spcPts val="0"/>
              </a:spcAft>
              <a:buSzPts val="4000"/>
              <a:buNone/>
            </a:pPr>
            <a:r>
              <a:rPr b="1" lang="en">
                <a:solidFill>
                  <a:schemeClr val="accent5"/>
                </a:solidFill>
              </a:rPr>
              <a:t>Contents of a Syllabus</a:t>
            </a:r>
            <a:endParaRPr b="1">
              <a:solidFill>
                <a:schemeClr val="accent5"/>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3" name="Shape 423"/>
        <p:cNvGrpSpPr/>
        <p:nvPr/>
      </p:nvGrpSpPr>
      <p:grpSpPr>
        <a:xfrm>
          <a:off x="0" y="0"/>
          <a:ext cx="0" cy="0"/>
          <a:chOff x="0" y="0"/>
          <a:chExt cx="0" cy="0"/>
        </a:xfrm>
      </p:grpSpPr>
      <p:sp>
        <p:nvSpPr>
          <p:cNvPr id="424" name="Google Shape;424;p49"/>
          <p:cNvSpPr txBox="1"/>
          <p:nvPr>
            <p:ph type="title"/>
          </p:nvPr>
        </p:nvSpPr>
        <p:spPr>
          <a:xfrm>
            <a:off x="327175" y="1590000"/>
            <a:ext cx="8222100" cy="1963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990"/>
              <a:buNone/>
            </a:pPr>
            <a:r>
              <a:rPr b="1" lang="en" sz="7000"/>
              <a:t>Why is a syllabus so important?</a:t>
            </a:r>
            <a:endParaRPr b="1" sz="7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5"/>
          <p:cNvSpPr txBox="1"/>
          <p:nvPr>
            <p:ph type="title"/>
          </p:nvPr>
        </p:nvSpPr>
        <p:spPr>
          <a:xfrm>
            <a:off x="480750" y="1764950"/>
            <a:ext cx="8222100" cy="9075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b="1" lang="en">
                <a:solidFill>
                  <a:schemeClr val="accent5"/>
                </a:solidFill>
              </a:rPr>
              <a:t>Introductions</a:t>
            </a:r>
            <a:endParaRPr b="1">
              <a:solidFill>
                <a:schemeClr val="accent5"/>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8" name="Shape 428"/>
        <p:cNvGrpSpPr/>
        <p:nvPr/>
      </p:nvGrpSpPr>
      <p:grpSpPr>
        <a:xfrm>
          <a:off x="0" y="0"/>
          <a:ext cx="0" cy="0"/>
          <a:chOff x="0" y="0"/>
          <a:chExt cx="0" cy="0"/>
        </a:xfrm>
      </p:grpSpPr>
      <p:pic>
        <p:nvPicPr>
          <p:cNvPr id="429" name="Google Shape;429;p50"/>
          <p:cNvPicPr preferRelativeResize="0"/>
          <p:nvPr/>
        </p:nvPicPr>
        <p:blipFill rotWithShape="1">
          <a:blip r:embed="rId3">
            <a:alphaModFix/>
          </a:blip>
          <a:srcRect b="0" l="0" r="0" t="0"/>
          <a:stretch/>
        </p:blipFill>
        <p:spPr>
          <a:xfrm>
            <a:off x="1379725" y="310175"/>
            <a:ext cx="6384551" cy="4405325"/>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3" name="Shape 433"/>
        <p:cNvGrpSpPr/>
        <p:nvPr/>
      </p:nvGrpSpPr>
      <p:grpSpPr>
        <a:xfrm>
          <a:off x="0" y="0"/>
          <a:ext cx="0" cy="0"/>
          <a:chOff x="0" y="0"/>
          <a:chExt cx="0" cy="0"/>
        </a:xfrm>
      </p:grpSpPr>
      <p:sp>
        <p:nvSpPr>
          <p:cNvPr id="434" name="Google Shape;434;p51"/>
          <p:cNvSpPr txBox="1"/>
          <p:nvPr>
            <p:ph type="title"/>
          </p:nvPr>
        </p:nvSpPr>
        <p:spPr>
          <a:xfrm>
            <a:off x="360050" y="406825"/>
            <a:ext cx="8222100" cy="1963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990"/>
              <a:buNone/>
            </a:pPr>
            <a:r>
              <a:rPr b="1" lang="en" sz="4000">
                <a:solidFill>
                  <a:schemeClr val="dk1"/>
                </a:solidFill>
              </a:rPr>
              <a:t>The syllabus is an informal contract between a student and a professor.</a:t>
            </a:r>
            <a:endParaRPr b="1" sz="4000">
              <a:solidFill>
                <a:schemeClr val="dk1"/>
              </a:solidFill>
            </a:endParaRPr>
          </a:p>
        </p:txBody>
      </p:sp>
      <p:sp>
        <p:nvSpPr>
          <p:cNvPr id="435" name="Google Shape;435;p51"/>
          <p:cNvSpPr txBox="1"/>
          <p:nvPr/>
        </p:nvSpPr>
        <p:spPr>
          <a:xfrm>
            <a:off x="656900" y="2705950"/>
            <a:ext cx="7628400" cy="985200"/>
          </a:xfrm>
          <a:prstGeom prst="rect">
            <a:avLst/>
          </a:prstGeom>
          <a:noFill/>
          <a:ln>
            <a:noFill/>
          </a:ln>
        </p:spPr>
        <p:txBody>
          <a:bodyPr anchorCtr="0" anchor="ctr" bIns="91425" lIns="91425" spcFirstLastPara="1" rIns="91425" wrap="square" tIns="91425">
            <a:spAutoFit/>
          </a:bodyPr>
          <a:lstStyle/>
          <a:p>
            <a:pPr indent="-368300" lvl="0" marL="457200" marR="0" rtl="0" algn="l">
              <a:lnSpc>
                <a:spcPct val="100000"/>
              </a:lnSpc>
              <a:spcBef>
                <a:spcPts val="0"/>
              </a:spcBef>
              <a:spcAft>
                <a:spcPts val="0"/>
              </a:spcAft>
              <a:buClr>
                <a:schemeClr val="accent5"/>
              </a:buClr>
              <a:buSzPts val="2200"/>
              <a:buFont typeface="Roboto"/>
              <a:buChar char="●"/>
            </a:pPr>
            <a:r>
              <a:rPr b="1" i="0" lang="en" sz="2200" u="none" cap="none" strike="noStrike">
                <a:solidFill>
                  <a:schemeClr val="accent5"/>
                </a:solidFill>
                <a:latin typeface="Roboto"/>
                <a:ea typeface="Roboto"/>
                <a:cs typeface="Roboto"/>
                <a:sym typeface="Roboto"/>
              </a:rPr>
              <a:t>Lays out requirements and expectations for the student</a:t>
            </a:r>
            <a:endParaRPr b="1" i="0" sz="2200" u="none" cap="none" strike="noStrike">
              <a:solidFill>
                <a:schemeClr val="accent5"/>
              </a:solidFill>
              <a:latin typeface="Roboto"/>
              <a:ea typeface="Roboto"/>
              <a:cs typeface="Roboto"/>
              <a:sym typeface="Roboto"/>
            </a:endParaRPr>
          </a:p>
          <a:p>
            <a:pPr indent="0" lvl="0" marL="0" marR="0" rtl="0" algn="l">
              <a:lnSpc>
                <a:spcPct val="100000"/>
              </a:lnSpc>
              <a:spcBef>
                <a:spcPts val="0"/>
              </a:spcBef>
              <a:spcAft>
                <a:spcPts val="0"/>
              </a:spcAft>
              <a:buClr>
                <a:srgbClr val="000000"/>
              </a:buClr>
              <a:buSzPts val="800"/>
              <a:buFont typeface="Arial"/>
              <a:buNone/>
            </a:pPr>
            <a:r>
              <a:t/>
            </a:r>
            <a:endParaRPr b="1" i="0" sz="800" u="none" cap="none" strike="noStrike">
              <a:solidFill>
                <a:schemeClr val="accent5"/>
              </a:solidFill>
              <a:latin typeface="Roboto"/>
              <a:ea typeface="Roboto"/>
              <a:cs typeface="Roboto"/>
              <a:sym typeface="Roboto"/>
            </a:endParaRPr>
          </a:p>
          <a:p>
            <a:pPr indent="-368300" lvl="0" marL="457200" marR="0" rtl="0" algn="l">
              <a:lnSpc>
                <a:spcPct val="100000"/>
              </a:lnSpc>
              <a:spcBef>
                <a:spcPts val="0"/>
              </a:spcBef>
              <a:spcAft>
                <a:spcPts val="0"/>
              </a:spcAft>
              <a:buClr>
                <a:schemeClr val="accent5"/>
              </a:buClr>
              <a:buSzPts val="2200"/>
              <a:buFont typeface="Roboto"/>
              <a:buChar char="●"/>
            </a:pPr>
            <a:r>
              <a:rPr b="1" i="0" lang="en" sz="2200" u="none" cap="none" strike="noStrike">
                <a:solidFill>
                  <a:schemeClr val="accent5"/>
                </a:solidFill>
                <a:latin typeface="Roboto"/>
                <a:ea typeface="Roboto"/>
                <a:cs typeface="Roboto"/>
                <a:sym typeface="Roboto"/>
              </a:rPr>
              <a:t>Lays out  commitments and standards for the teacher </a:t>
            </a:r>
            <a:endParaRPr b="0" i="0" sz="1400" u="none" cap="none" strike="noStrike">
              <a:solidFill>
                <a:srgbClr val="000000"/>
              </a:solidFill>
              <a:latin typeface="Roboto"/>
              <a:ea typeface="Roboto"/>
              <a:cs typeface="Roboto"/>
              <a:sym typeface="Roboto"/>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9" name="Shape 439"/>
        <p:cNvGrpSpPr/>
        <p:nvPr/>
      </p:nvGrpSpPr>
      <p:grpSpPr>
        <a:xfrm>
          <a:off x="0" y="0"/>
          <a:ext cx="0" cy="0"/>
          <a:chOff x="0" y="0"/>
          <a:chExt cx="0" cy="0"/>
        </a:xfrm>
      </p:grpSpPr>
      <p:pic>
        <p:nvPicPr>
          <p:cNvPr id="440" name="Google Shape;440;p52"/>
          <p:cNvPicPr preferRelativeResize="0"/>
          <p:nvPr/>
        </p:nvPicPr>
        <p:blipFill rotWithShape="1">
          <a:blip r:embed="rId3">
            <a:alphaModFix/>
          </a:blip>
          <a:srcRect b="1438" l="0" r="0" t="1902"/>
          <a:stretch/>
        </p:blipFill>
        <p:spPr>
          <a:xfrm>
            <a:off x="241275" y="260550"/>
            <a:ext cx="5008551" cy="4477651"/>
          </a:xfrm>
          <a:prstGeom prst="rect">
            <a:avLst/>
          </a:prstGeom>
          <a:noFill/>
          <a:ln>
            <a:noFill/>
          </a:ln>
        </p:spPr>
      </p:pic>
      <p:sp>
        <p:nvSpPr>
          <p:cNvPr id="441" name="Google Shape;441;p52"/>
          <p:cNvSpPr txBox="1"/>
          <p:nvPr/>
        </p:nvSpPr>
        <p:spPr>
          <a:xfrm>
            <a:off x="5694400" y="685150"/>
            <a:ext cx="3309900" cy="3848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accent6"/>
                </a:solidFill>
                <a:latin typeface="Roboto Slab"/>
                <a:ea typeface="Roboto Slab"/>
                <a:cs typeface="Roboto Slab"/>
                <a:sym typeface="Roboto Slab"/>
              </a:rPr>
              <a:t>Department Abbreviation</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accent6"/>
                </a:solidFill>
                <a:latin typeface="Roboto Slab"/>
                <a:ea typeface="Roboto Slab"/>
                <a:cs typeface="Roboto Slab"/>
                <a:sym typeface="Roboto Slab"/>
              </a:rPr>
              <a:t>Course Number</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accent6"/>
                </a:solidFill>
                <a:latin typeface="Roboto Slab"/>
                <a:ea typeface="Roboto Slab"/>
                <a:cs typeface="Roboto Slab"/>
                <a:sym typeface="Roboto Slab"/>
              </a:rPr>
              <a:t>Course Name</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accent6"/>
                </a:solidFill>
                <a:latin typeface="Roboto Slab"/>
                <a:ea typeface="Roboto Slab"/>
                <a:cs typeface="Roboto Slab"/>
                <a:sym typeface="Roboto Slab"/>
              </a:rPr>
              <a:t>Course Meeting Information</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accent6"/>
                </a:solidFill>
                <a:latin typeface="Roboto Slab"/>
                <a:ea typeface="Roboto Slab"/>
                <a:cs typeface="Roboto Slab"/>
                <a:sym typeface="Roboto Slab"/>
              </a:rPr>
              <a:t>Course Site Information</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accent6"/>
                </a:solidFill>
                <a:latin typeface="Roboto Slab"/>
                <a:ea typeface="Roboto Slab"/>
                <a:cs typeface="Roboto Slab"/>
                <a:sym typeface="Roboto Slab"/>
              </a:rPr>
              <a:t>Instructor Contact Information</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accent6"/>
                </a:solidFill>
                <a:latin typeface="Roboto Slab"/>
                <a:ea typeface="Roboto Slab"/>
                <a:cs typeface="Roboto Slab"/>
                <a:sym typeface="Roboto Slab"/>
              </a:rPr>
              <a:t>Office Hours Information</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accent6"/>
                </a:solidFill>
                <a:latin typeface="Roboto Slab"/>
                <a:ea typeface="Roboto Slab"/>
                <a:cs typeface="Roboto Slab"/>
                <a:sym typeface="Roboto Slab"/>
              </a:rPr>
              <a:t>Course Description</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accent6"/>
                </a:solidFill>
                <a:latin typeface="Roboto Slab"/>
                <a:ea typeface="Roboto Slab"/>
                <a:cs typeface="Roboto Slab"/>
                <a:sym typeface="Roboto Slab"/>
              </a:rPr>
              <a:t>Pre/Co- Requisites </a:t>
            </a:r>
            <a:endParaRPr b="0" i="0" sz="1400" u="none" cap="none" strike="noStrike">
              <a:solidFill>
                <a:schemeClr val="accent6"/>
              </a:solidFill>
              <a:latin typeface="Roboto Slab"/>
              <a:ea typeface="Roboto Slab"/>
              <a:cs typeface="Roboto Slab"/>
              <a:sym typeface="Roboto Slab"/>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 name="Shape 445"/>
        <p:cNvGrpSpPr/>
        <p:nvPr/>
      </p:nvGrpSpPr>
      <p:grpSpPr>
        <a:xfrm>
          <a:off x="0" y="0"/>
          <a:ext cx="0" cy="0"/>
          <a:chOff x="0" y="0"/>
          <a:chExt cx="0" cy="0"/>
        </a:xfrm>
      </p:grpSpPr>
      <p:pic>
        <p:nvPicPr>
          <p:cNvPr id="446" name="Google Shape;446;p53"/>
          <p:cNvPicPr preferRelativeResize="0"/>
          <p:nvPr/>
        </p:nvPicPr>
        <p:blipFill rotWithShape="1">
          <a:blip r:embed="rId3">
            <a:alphaModFix/>
          </a:blip>
          <a:srcRect b="0" l="0" r="0" t="0"/>
          <a:stretch/>
        </p:blipFill>
        <p:spPr>
          <a:xfrm>
            <a:off x="95150" y="51800"/>
            <a:ext cx="5599250" cy="2327900"/>
          </a:xfrm>
          <a:prstGeom prst="rect">
            <a:avLst/>
          </a:prstGeom>
          <a:noFill/>
          <a:ln>
            <a:noFill/>
          </a:ln>
        </p:spPr>
      </p:pic>
      <p:sp>
        <p:nvSpPr>
          <p:cNvPr id="447" name="Google Shape;447;p53"/>
          <p:cNvSpPr txBox="1"/>
          <p:nvPr/>
        </p:nvSpPr>
        <p:spPr>
          <a:xfrm>
            <a:off x="6098850" y="685150"/>
            <a:ext cx="2905500" cy="1262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accent6"/>
                </a:solidFill>
                <a:latin typeface="Roboto Slab"/>
                <a:ea typeface="Roboto Slab"/>
                <a:cs typeface="Roboto Slab"/>
                <a:sym typeface="Roboto Slab"/>
              </a:rPr>
              <a:t>Required Texts</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accent6"/>
                </a:solidFill>
                <a:latin typeface="Roboto Slab"/>
                <a:ea typeface="Roboto Slab"/>
                <a:cs typeface="Roboto Slab"/>
                <a:sym typeface="Roboto Slab"/>
              </a:rPr>
              <a:t>Required Materials</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accent6"/>
                </a:solidFill>
                <a:latin typeface="Roboto Slab"/>
                <a:ea typeface="Roboto Slab"/>
                <a:cs typeface="Roboto Slab"/>
                <a:sym typeface="Roboto Slab"/>
              </a:rPr>
              <a:t>Required Technology</a:t>
            </a:r>
            <a:endParaRPr b="0" i="0" sz="1400" u="none" cap="none" strike="noStrike">
              <a:solidFill>
                <a:schemeClr val="accent6"/>
              </a:solidFill>
              <a:latin typeface="Roboto Slab"/>
              <a:ea typeface="Roboto Slab"/>
              <a:cs typeface="Roboto Slab"/>
              <a:sym typeface="Roboto Slab"/>
            </a:endParaRPr>
          </a:p>
        </p:txBody>
      </p:sp>
      <p:pic>
        <p:nvPicPr>
          <p:cNvPr id="448" name="Google Shape;448;p53"/>
          <p:cNvPicPr preferRelativeResize="0"/>
          <p:nvPr/>
        </p:nvPicPr>
        <p:blipFill rotWithShape="1">
          <a:blip r:embed="rId4">
            <a:alphaModFix/>
          </a:blip>
          <a:srcRect b="0" l="0" r="0" t="0"/>
          <a:stretch/>
        </p:blipFill>
        <p:spPr>
          <a:xfrm>
            <a:off x="4650350" y="2023450"/>
            <a:ext cx="4417450" cy="3046881"/>
          </a:xfrm>
          <a:prstGeom prst="rect">
            <a:avLst/>
          </a:prstGeom>
          <a:noFill/>
          <a:ln>
            <a:noFill/>
          </a:ln>
        </p:spPr>
      </p:pic>
      <p:sp>
        <p:nvSpPr>
          <p:cNvPr id="449" name="Google Shape;449;p53"/>
          <p:cNvSpPr txBox="1"/>
          <p:nvPr/>
        </p:nvSpPr>
        <p:spPr>
          <a:xfrm>
            <a:off x="974650" y="3163225"/>
            <a:ext cx="3192900" cy="1262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accent6"/>
                </a:solidFill>
                <a:latin typeface="Roboto Slab"/>
                <a:ea typeface="Roboto Slab"/>
                <a:cs typeface="Roboto Slab"/>
                <a:sym typeface="Roboto Slab"/>
              </a:rPr>
              <a:t>Grading Breakdown</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accent6"/>
                </a:solidFill>
                <a:latin typeface="Roboto Slab"/>
                <a:ea typeface="Roboto Slab"/>
                <a:cs typeface="Roboto Slab"/>
                <a:sym typeface="Roboto Slab"/>
              </a:rPr>
              <a:t>Course Assignment Descriptions</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accent6"/>
              </a:solidFill>
              <a:latin typeface="Roboto Slab"/>
              <a:ea typeface="Roboto Slab"/>
              <a:cs typeface="Roboto Slab"/>
              <a:sym typeface="Roboto Slab"/>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sp>
        <p:nvSpPr>
          <p:cNvPr id="454" name="Google Shape;454;p54"/>
          <p:cNvSpPr txBox="1"/>
          <p:nvPr/>
        </p:nvSpPr>
        <p:spPr>
          <a:xfrm>
            <a:off x="424600" y="2304100"/>
            <a:ext cx="29055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accent6"/>
                </a:solidFill>
                <a:latin typeface="Roboto Slab"/>
                <a:ea typeface="Roboto Slab"/>
                <a:cs typeface="Roboto Slab"/>
                <a:sym typeface="Roboto Slab"/>
              </a:rPr>
              <a:t>Course Policies</a:t>
            </a:r>
            <a:endParaRPr b="0" i="0" sz="1400" u="none" cap="none" strike="noStrike">
              <a:solidFill>
                <a:schemeClr val="accent6"/>
              </a:solidFill>
              <a:latin typeface="Roboto Slab"/>
              <a:ea typeface="Roboto Slab"/>
              <a:cs typeface="Roboto Slab"/>
              <a:sym typeface="Roboto Slab"/>
            </a:endParaRPr>
          </a:p>
        </p:txBody>
      </p:sp>
      <p:pic>
        <p:nvPicPr>
          <p:cNvPr id="455" name="Google Shape;455;p54"/>
          <p:cNvPicPr preferRelativeResize="0"/>
          <p:nvPr/>
        </p:nvPicPr>
        <p:blipFill rotWithShape="1">
          <a:blip r:embed="rId3">
            <a:alphaModFix/>
          </a:blip>
          <a:srcRect b="0" l="3633" r="0" t="1545"/>
          <a:stretch/>
        </p:blipFill>
        <p:spPr>
          <a:xfrm>
            <a:off x="2904675" y="0"/>
            <a:ext cx="6141600" cy="3695450"/>
          </a:xfrm>
          <a:prstGeom prst="rect">
            <a:avLst/>
          </a:prstGeom>
          <a:noFill/>
          <a:ln>
            <a:noFill/>
          </a:ln>
        </p:spPr>
      </p:pic>
      <p:pic>
        <p:nvPicPr>
          <p:cNvPr id="456" name="Google Shape;456;p54"/>
          <p:cNvPicPr preferRelativeResize="0"/>
          <p:nvPr/>
        </p:nvPicPr>
        <p:blipFill rotWithShape="1">
          <a:blip r:embed="rId4">
            <a:alphaModFix/>
          </a:blip>
          <a:srcRect b="0" l="2353" r="0" t="5891"/>
          <a:stretch/>
        </p:blipFill>
        <p:spPr>
          <a:xfrm>
            <a:off x="2904675" y="3638075"/>
            <a:ext cx="6141599" cy="1644650"/>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0" name="Shape 460"/>
        <p:cNvGrpSpPr/>
        <p:nvPr/>
      </p:nvGrpSpPr>
      <p:grpSpPr>
        <a:xfrm>
          <a:off x="0" y="0"/>
          <a:ext cx="0" cy="0"/>
          <a:chOff x="0" y="0"/>
          <a:chExt cx="0" cy="0"/>
        </a:xfrm>
      </p:grpSpPr>
      <p:pic>
        <p:nvPicPr>
          <p:cNvPr id="461" name="Google Shape;461;p55"/>
          <p:cNvPicPr preferRelativeResize="0"/>
          <p:nvPr/>
        </p:nvPicPr>
        <p:blipFill rotWithShape="1">
          <a:blip r:embed="rId3">
            <a:alphaModFix/>
          </a:blip>
          <a:srcRect b="0" l="0" r="0" t="3649"/>
          <a:stretch/>
        </p:blipFill>
        <p:spPr>
          <a:xfrm>
            <a:off x="67525" y="77175"/>
            <a:ext cx="6327174" cy="4738225"/>
          </a:xfrm>
          <a:prstGeom prst="rect">
            <a:avLst/>
          </a:prstGeom>
          <a:noFill/>
          <a:ln>
            <a:noFill/>
          </a:ln>
        </p:spPr>
      </p:pic>
      <p:sp>
        <p:nvSpPr>
          <p:cNvPr id="462" name="Google Shape;462;p55"/>
          <p:cNvSpPr txBox="1"/>
          <p:nvPr/>
        </p:nvSpPr>
        <p:spPr>
          <a:xfrm>
            <a:off x="6455900" y="1901075"/>
            <a:ext cx="2595900" cy="1693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accent6"/>
                </a:solidFill>
                <a:latin typeface="Roboto Slab"/>
                <a:ea typeface="Roboto Slab"/>
                <a:cs typeface="Roboto Slab"/>
                <a:sym typeface="Roboto Slab"/>
              </a:rPr>
              <a:t>Accessibility Statement</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accent6"/>
                </a:solidFill>
                <a:latin typeface="Roboto Slab"/>
                <a:ea typeface="Roboto Slab"/>
                <a:cs typeface="Roboto Slab"/>
                <a:sym typeface="Roboto Slab"/>
              </a:rPr>
              <a:t>Academic Integrity Statement</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accent6"/>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accent6"/>
                </a:solidFill>
                <a:latin typeface="Roboto Slab"/>
                <a:ea typeface="Roboto Slab"/>
                <a:cs typeface="Roboto Slab"/>
                <a:sym typeface="Roboto Slab"/>
              </a:rPr>
              <a:t>Diversity and Inclusive Education Statement</a:t>
            </a:r>
            <a:endParaRPr b="0" i="0" sz="1400" u="none" cap="none" strike="noStrike">
              <a:solidFill>
                <a:schemeClr val="accent6"/>
              </a:solidFill>
              <a:latin typeface="Roboto Slab"/>
              <a:ea typeface="Roboto Slab"/>
              <a:cs typeface="Roboto Slab"/>
              <a:sym typeface="Roboto Slab"/>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pic>
        <p:nvPicPr>
          <p:cNvPr id="467" name="Google Shape;467;p56"/>
          <p:cNvPicPr preferRelativeResize="0"/>
          <p:nvPr/>
        </p:nvPicPr>
        <p:blipFill rotWithShape="1">
          <a:blip r:embed="rId3">
            <a:alphaModFix/>
          </a:blip>
          <a:srcRect b="12953" l="3956" r="0" t="7961"/>
          <a:stretch/>
        </p:blipFill>
        <p:spPr>
          <a:xfrm>
            <a:off x="950250" y="183350"/>
            <a:ext cx="7295750" cy="4641700"/>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1" name="Shape 471"/>
        <p:cNvGrpSpPr/>
        <p:nvPr/>
      </p:nvGrpSpPr>
      <p:grpSpPr>
        <a:xfrm>
          <a:off x="0" y="0"/>
          <a:ext cx="0" cy="0"/>
          <a:chOff x="0" y="0"/>
          <a:chExt cx="0" cy="0"/>
        </a:xfrm>
      </p:grpSpPr>
      <p:sp>
        <p:nvSpPr>
          <p:cNvPr id="472" name="Google Shape;472;p57"/>
          <p:cNvSpPr txBox="1"/>
          <p:nvPr/>
        </p:nvSpPr>
        <p:spPr>
          <a:xfrm>
            <a:off x="598800" y="1879851"/>
            <a:ext cx="7946400" cy="2955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0" i="0" lang="en" sz="1800" u="sng" cap="none" strike="noStrike">
                <a:solidFill>
                  <a:schemeClr val="dk1"/>
                </a:solidFill>
                <a:latin typeface="Roboto Slab"/>
                <a:ea typeface="Roboto Slab"/>
                <a:cs typeface="Roboto Slab"/>
                <a:sym typeface="Roboto Slab"/>
                <a:hlinkClick r:id="rId3">
                  <a:extLst>
                    <a:ext uri="{A12FA001-AC4F-418D-AE19-62706E023703}">
                      <ahyp:hlinkClr val="tx"/>
                    </a:ext>
                  </a:extLst>
                </a:hlinkClick>
              </a:rPr>
              <a:t>Biology 1101 Syllabus</a:t>
            </a:r>
            <a:endParaRPr b="0" i="0" sz="1800" u="none" cap="none" strike="noStrike">
              <a:solidFill>
                <a:schemeClr val="dk1"/>
              </a:solidFill>
              <a:latin typeface="Roboto Slab"/>
              <a:ea typeface="Roboto Slab"/>
              <a:cs typeface="Roboto Slab"/>
              <a:sym typeface="Roboto Slab"/>
            </a:endParaRPr>
          </a:p>
          <a:p>
            <a:pPr indent="0" lvl="0" marL="0" marR="0" rtl="0" algn="ctr">
              <a:lnSpc>
                <a:spcPct val="100000"/>
              </a:lnSpc>
              <a:spcBef>
                <a:spcPts val="0"/>
              </a:spcBef>
              <a:spcAft>
                <a:spcPts val="0"/>
              </a:spcAft>
              <a:buClr>
                <a:srgbClr val="000000"/>
              </a:buClr>
              <a:buSzPts val="1800"/>
              <a:buFont typeface="Arial"/>
              <a:buNone/>
            </a:pPr>
            <a:r>
              <a:t/>
            </a:r>
            <a:endParaRPr b="0" i="0" sz="1800" u="sng" cap="none" strike="noStrike">
              <a:solidFill>
                <a:schemeClr val="dk1"/>
              </a:solidFill>
              <a:latin typeface="Roboto Slab"/>
              <a:ea typeface="Roboto Slab"/>
              <a:cs typeface="Roboto Slab"/>
              <a:sym typeface="Roboto Slab"/>
            </a:endParaRPr>
          </a:p>
          <a:p>
            <a:pPr indent="0" lvl="0" marL="0" marR="0" rtl="0" algn="ctr">
              <a:lnSpc>
                <a:spcPct val="100000"/>
              </a:lnSpc>
              <a:spcBef>
                <a:spcPts val="0"/>
              </a:spcBef>
              <a:spcAft>
                <a:spcPts val="0"/>
              </a:spcAft>
              <a:buClr>
                <a:srgbClr val="000000"/>
              </a:buClr>
              <a:buSzPts val="1800"/>
              <a:buFont typeface="Arial"/>
              <a:buNone/>
            </a:pPr>
            <a:r>
              <a:rPr b="0" i="0" lang="en" sz="1800" u="sng" cap="none" strike="noStrike">
                <a:solidFill>
                  <a:schemeClr val="dk1"/>
                </a:solidFill>
                <a:latin typeface="Roboto Slab"/>
                <a:ea typeface="Roboto Slab"/>
                <a:cs typeface="Roboto Slab"/>
                <a:sym typeface="Roboto Slab"/>
                <a:hlinkClick r:id="rId4">
                  <a:extLst>
                    <a:ext uri="{A12FA001-AC4F-418D-AE19-62706E023703}">
                      <ahyp:hlinkClr val="tx"/>
                    </a:ext>
                  </a:extLst>
                </a:hlinkClick>
              </a:rPr>
              <a:t>Hospitality 1101 Syllabus</a:t>
            </a:r>
            <a:endParaRPr b="0" i="0" sz="1800" u="sng" cap="none" strike="noStrike">
              <a:solidFill>
                <a:schemeClr val="dk1"/>
              </a:solidFill>
              <a:latin typeface="Roboto Slab"/>
              <a:ea typeface="Roboto Slab"/>
              <a:cs typeface="Roboto Slab"/>
              <a:sym typeface="Roboto Slab"/>
            </a:endParaRPr>
          </a:p>
          <a:p>
            <a:pPr indent="0" lvl="0" marL="0" marR="0" rtl="0" algn="ctr">
              <a:lnSpc>
                <a:spcPct val="100000"/>
              </a:lnSpc>
              <a:spcBef>
                <a:spcPts val="0"/>
              </a:spcBef>
              <a:spcAft>
                <a:spcPts val="0"/>
              </a:spcAft>
              <a:buClr>
                <a:srgbClr val="000000"/>
              </a:buClr>
              <a:buSzPts val="1800"/>
              <a:buFont typeface="Arial"/>
              <a:buNone/>
            </a:pPr>
            <a:r>
              <a:t/>
            </a:r>
            <a:endParaRPr b="0" i="0" sz="1800" u="sng" cap="none" strike="noStrike">
              <a:solidFill>
                <a:schemeClr val="dk1"/>
              </a:solidFill>
              <a:latin typeface="Roboto Slab"/>
              <a:ea typeface="Roboto Slab"/>
              <a:cs typeface="Roboto Slab"/>
              <a:sym typeface="Roboto Slab"/>
            </a:endParaRPr>
          </a:p>
          <a:p>
            <a:pPr indent="0" lvl="0" marL="0" marR="0" rtl="0" algn="ctr">
              <a:lnSpc>
                <a:spcPct val="100000"/>
              </a:lnSpc>
              <a:spcBef>
                <a:spcPts val="0"/>
              </a:spcBef>
              <a:spcAft>
                <a:spcPts val="0"/>
              </a:spcAft>
              <a:buClr>
                <a:srgbClr val="000000"/>
              </a:buClr>
              <a:buSzPts val="1800"/>
              <a:buFont typeface="Arial"/>
              <a:buNone/>
            </a:pPr>
            <a:r>
              <a:rPr b="0" i="0" lang="en" sz="1800" u="sng" cap="none" strike="noStrike">
                <a:solidFill>
                  <a:schemeClr val="dk1"/>
                </a:solidFill>
                <a:latin typeface="Roboto Slab"/>
                <a:ea typeface="Roboto Slab"/>
                <a:cs typeface="Roboto Slab"/>
                <a:sym typeface="Roboto Slab"/>
                <a:hlinkClick r:id="rId5">
                  <a:extLst>
                    <a:ext uri="{A12FA001-AC4F-418D-AE19-62706E023703}">
                      <ahyp:hlinkClr val="tx"/>
                    </a:ext>
                  </a:extLst>
                </a:hlinkClick>
              </a:rPr>
              <a:t>Human Services 1102 Syllabus</a:t>
            </a:r>
            <a:endParaRPr b="0" i="0" sz="1800" u="sng" cap="none" strike="noStrike">
              <a:solidFill>
                <a:schemeClr val="dk1"/>
              </a:solidFill>
              <a:latin typeface="Roboto Slab"/>
              <a:ea typeface="Roboto Slab"/>
              <a:cs typeface="Roboto Slab"/>
              <a:sym typeface="Roboto Slab"/>
            </a:endParaRPr>
          </a:p>
          <a:p>
            <a:pPr indent="0" lvl="0" marL="0" marR="0" rtl="0" algn="ctr">
              <a:lnSpc>
                <a:spcPct val="100000"/>
              </a:lnSpc>
              <a:spcBef>
                <a:spcPts val="0"/>
              </a:spcBef>
              <a:spcAft>
                <a:spcPts val="0"/>
              </a:spcAft>
              <a:buClr>
                <a:srgbClr val="000000"/>
              </a:buClr>
              <a:buSzPts val="1800"/>
              <a:buFont typeface="Arial"/>
              <a:buNone/>
            </a:pPr>
            <a:r>
              <a:t/>
            </a:r>
            <a:endParaRPr b="0" i="0" sz="1800" u="sng" cap="none" strike="noStrike">
              <a:solidFill>
                <a:schemeClr val="dk1"/>
              </a:solidFill>
              <a:latin typeface="Roboto Slab"/>
              <a:ea typeface="Roboto Slab"/>
              <a:cs typeface="Roboto Slab"/>
              <a:sym typeface="Roboto Slab"/>
            </a:endParaRPr>
          </a:p>
          <a:p>
            <a:pPr indent="0" lvl="0" marL="0" marR="0" rtl="0" algn="ctr">
              <a:lnSpc>
                <a:spcPct val="100000"/>
              </a:lnSpc>
              <a:spcBef>
                <a:spcPts val="0"/>
              </a:spcBef>
              <a:spcAft>
                <a:spcPts val="0"/>
              </a:spcAft>
              <a:buClr>
                <a:srgbClr val="000000"/>
              </a:buClr>
              <a:buSzPts val="1800"/>
              <a:buFont typeface="Arial"/>
              <a:buNone/>
            </a:pPr>
            <a:r>
              <a:rPr b="0" i="0" lang="en" sz="1800" u="sng" cap="none" strike="noStrike">
                <a:solidFill>
                  <a:schemeClr val="dk1"/>
                </a:solidFill>
                <a:latin typeface="Roboto Slab"/>
                <a:ea typeface="Roboto Slab"/>
                <a:cs typeface="Roboto Slab"/>
                <a:sym typeface="Roboto Slab"/>
                <a:hlinkClick r:id="rId6">
                  <a:extLst>
                    <a:ext uri="{A12FA001-AC4F-418D-AE19-62706E023703}">
                      <ahyp:hlinkClr val="tx"/>
                    </a:ext>
                  </a:extLst>
                </a:hlinkClick>
              </a:rPr>
              <a:t>Math 1190 Syllabus</a:t>
            </a:r>
            <a:endParaRPr b="0" i="0" sz="1800" u="sng" cap="none" strike="noStrike">
              <a:solidFill>
                <a:schemeClr val="dk1"/>
              </a:solidFill>
              <a:latin typeface="Roboto Slab"/>
              <a:ea typeface="Roboto Slab"/>
              <a:cs typeface="Roboto Slab"/>
              <a:sym typeface="Roboto Slab"/>
            </a:endParaRPr>
          </a:p>
          <a:p>
            <a:pPr indent="0" lvl="0" marL="0" marR="0" rtl="0" algn="ctr">
              <a:lnSpc>
                <a:spcPct val="100000"/>
              </a:lnSpc>
              <a:spcBef>
                <a:spcPts val="0"/>
              </a:spcBef>
              <a:spcAft>
                <a:spcPts val="0"/>
              </a:spcAft>
              <a:buClr>
                <a:srgbClr val="000000"/>
              </a:buClr>
              <a:buSzPts val="1800"/>
              <a:buFont typeface="Arial"/>
              <a:buNone/>
            </a:pPr>
            <a:r>
              <a:t/>
            </a:r>
            <a:endParaRPr b="0" i="0" sz="1800" u="sng" cap="none" strike="noStrike">
              <a:solidFill>
                <a:schemeClr val="dk1"/>
              </a:solidFill>
              <a:latin typeface="Roboto Slab"/>
              <a:ea typeface="Roboto Slab"/>
              <a:cs typeface="Roboto Slab"/>
              <a:sym typeface="Roboto Slab"/>
            </a:endParaRPr>
          </a:p>
          <a:p>
            <a:pPr indent="0" lvl="0" marL="0" marR="0" rtl="0" algn="ctr">
              <a:lnSpc>
                <a:spcPct val="100000"/>
              </a:lnSpc>
              <a:spcBef>
                <a:spcPts val="0"/>
              </a:spcBef>
              <a:spcAft>
                <a:spcPts val="0"/>
              </a:spcAft>
              <a:buClr>
                <a:srgbClr val="000000"/>
              </a:buClr>
              <a:buSzPts val="1800"/>
              <a:buFont typeface="Arial"/>
              <a:buNone/>
            </a:pPr>
            <a:r>
              <a:t/>
            </a:r>
            <a:endParaRPr b="0" i="0" sz="1800" u="sng" cap="none" strike="noStrike">
              <a:solidFill>
                <a:schemeClr val="dk1"/>
              </a:solidFill>
              <a:latin typeface="Roboto Slab"/>
              <a:ea typeface="Roboto Slab"/>
              <a:cs typeface="Roboto Slab"/>
              <a:sym typeface="Roboto Slab"/>
            </a:endParaRPr>
          </a:p>
          <a:p>
            <a:pPr indent="0" lvl="0" marL="0" marR="0" rtl="0" algn="ctr">
              <a:lnSpc>
                <a:spcPct val="100000"/>
              </a:lnSpc>
              <a:spcBef>
                <a:spcPts val="0"/>
              </a:spcBef>
              <a:spcAft>
                <a:spcPts val="0"/>
              </a:spcAft>
              <a:buClr>
                <a:srgbClr val="000000"/>
              </a:buClr>
              <a:buSzPts val="1800"/>
              <a:buFont typeface="Arial"/>
              <a:buNone/>
            </a:pPr>
            <a:r>
              <a:t/>
            </a:r>
            <a:endParaRPr b="0" i="0" sz="1800" u="sng" cap="none" strike="noStrike">
              <a:solidFill>
                <a:schemeClr val="dk1"/>
              </a:solidFill>
              <a:latin typeface="Roboto Slab"/>
              <a:ea typeface="Roboto Slab"/>
              <a:cs typeface="Roboto Slab"/>
              <a:sym typeface="Roboto Slab"/>
            </a:endParaRPr>
          </a:p>
        </p:txBody>
      </p:sp>
      <p:sp>
        <p:nvSpPr>
          <p:cNvPr id="473" name="Google Shape;473;p57"/>
          <p:cNvSpPr txBox="1"/>
          <p:nvPr/>
        </p:nvSpPr>
        <p:spPr>
          <a:xfrm>
            <a:off x="1977900" y="657574"/>
            <a:ext cx="5188200" cy="7080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400"/>
              <a:buFont typeface="Arial"/>
              <a:buNone/>
            </a:pPr>
            <a:r>
              <a:rPr b="1" i="0" lang="en" sz="3400" u="none" cap="none" strike="noStrike">
                <a:solidFill>
                  <a:schemeClr val="accent6"/>
                </a:solidFill>
                <a:latin typeface="Roboto Slab"/>
                <a:ea typeface="Roboto Slab"/>
                <a:cs typeface="Roboto Slab"/>
                <a:sym typeface="Roboto Slab"/>
              </a:rPr>
              <a:t>Sample Syllabi</a:t>
            </a:r>
            <a:endParaRPr b="1" i="0" sz="3400" u="none" cap="none" strike="noStrike">
              <a:solidFill>
                <a:schemeClr val="accent6"/>
              </a:solidFill>
              <a:latin typeface="Roboto Slab"/>
              <a:ea typeface="Roboto Slab"/>
              <a:cs typeface="Roboto Slab"/>
              <a:sym typeface="Roboto Slab"/>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7" name="Shape 477"/>
        <p:cNvGrpSpPr/>
        <p:nvPr/>
      </p:nvGrpSpPr>
      <p:grpSpPr>
        <a:xfrm>
          <a:off x="0" y="0"/>
          <a:ext cx="0" cy="0"/>
          <a:chOff x="0" y="0"/>
          <a:chExt cx="0" cy="0"/>
        </a:xfrm>
      </p:grpSpPr>
      <p:sp>
        <p:nvSpPr>
          <p:cNvPr id="478" name="Google Shape;478;p58"/>
          <p:cNvSpPr txBox="1"/>
          <p:nvPr/>
        </p:nvSpPr>
        <p:spPr>
          <a:xfrm>
            <a:off x="339750" y="393225"/>
            <a:ext cx="6646200" cy="708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400"/>
              <a:buFont typeface="Arial"/>
              <a:buNone/>
            </a:pPr>
            <a:r>
              <a:rPr b="1" i="0" lang="en" sz="3400" u="none" cap="none" strike="noStrike">
                <a:solidFill>
                  <a:schemeClr val="dk1"/>
                </a:solidFill>
                <a:latin typeface="Roboto Slab"/>
                <a:ea typeface="Roboto Slab"/>
                <a:cs typeface="Roboto Slab"/>
                <a:sym typeface="Roboto Slab"/>
              </a:rPr>
              <a:t>Group Work 101 (see handout)</a:t>
            </a:r>
            <a:endParaRPr b="1" i="0" sz="3400" u="none" cap="none" strike="noStrike">
              <a:solidFill>
                <a:schemeClr val="dk1"/>
              </a:solidFill>
              <a:latin typeface="Roboto Slab"/>
              <a:ea typeface="Roboto Slab"/>
              <a:cs typeface="Roboto Slab"/>
              <a:sym typeface="Roboto Slab"/>
            </a:endParaRPr>
          </a:p>
        </p:txBody>
      </p:sp>
      <p:sp>
        <p:nvSpPr>
          <p:cNvPr id="479" name="Google Shape;479;p58"/>
          <p:cNvSpPr txBox="1"/>
          <p:nvPr/>
        </p:nvSpPr>
        <p:spPr>
          <a:xfrm>
            <a:off x="1191456" y="1290613"/>
            <a:ext cx="6761100" cy="5850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1" i="0" lang="en" sz="1600" u="none" cap="none" strike="noStrike">
                <a:solidFill>
                  <a:srgbClr val="FFFF00"/>
                </a:solidFill>
                <a:latin typeface="Roboto Slab"/>
                <a:ea typeface="Roboto Slab"/>
                <a:cs typeface="Roboto Slab"/>
                <a:sym typeface="Roboto Slab"/>
              </a:rPr>
              <a:t>Here are some basic requirements for working in a group in class. Make sure you are ready to work with others!</a:t>
            </a:r>
            <a:endParaRPr b="1" i="0" sz="1600" u="none" cap="none" strike="noStrike">
              <a:solidFill>
                <a:srgbClr val="000000"/>
              </a:solidFill>
              <a:latin typeface="Arial"/>
              <a:ea typeface="Arial"/>
              <a:cs typeface="Arial"/>
              <a:sym typeface="Arial"/>
            </a:endParaRPr>
          </a:p>
        </p:txBody>
      </p:sp>
      <p:sp>
        <p:nvSpPr>
          <p:cNvPr id="480" name="Google Shape;480;p58"/>
          <p:cNvSpPr txBox="1"/>
          <p:nvPr/>
        </p:nvSpPr>
        <p:spPr>
          <a:xfrm>
            <a:off x="340050" y="1875625"/>
            <a:ext cx="8463900" cy="3563400"/>
          </a:xfrm>
          <a:prstGeom prst="rect">
            <a:avLst/>
          </a:prstGeom>
          <a:noFill/>
          <a:ln>
            <a:noFill/>
          </a:ln>
        </p:spPr>
        <p:txBody>
          <a:bodyPr anchorCtr="0" anchor="t" bIns="45700" lIns="91425" spcFirstLastPara="1" rIns="91425" wrap="square" tIns="45700">
            <a:spAutoFit/>
          </a:bodyPr>
          <a:lstStyle/>
          <a:p>
            <a:pPr indent="-323850" lvl="0" marL="457200" marR="0" rtl="0" algn="l">
              <a:lnSpc>
                <a:spcPct val="100000"/>
              </a:lnSpc>
              <a:spcBef>
                <a:spcPts val="0"/>
              </a:spcBef>
              <a:spcAft>
                <a:spcPts val="0"/>
              </a:spcAft>
              <a:buClr>
                <a:schemeClr val="dk1"/>
              </a:buClr>
              <a:buSzPts val="1500"/>
              <a:buFont typeface="Roboto Slab"/>
              <a:buChar char="●"/>
            </a:pPr>
            <a:r>
              <a:rPr b="0" i="0" lang="en" sz="1500" u="none" cap="none" strike="noStrike">
                <a:solidFill>
                  <a:schemeClr val="dk1"/>
                </a:solidFill>
                <a:latin typeface="Roboto Slab"/>
                <a:ea typeface="Roboto Slab"/>
                <a:cs typeface="Roboto Slab"/>
                <a:sym typeface="Roboto Slab"/>
              </a:rPr>
              <a:t>You are  facing everyone else in your group, and your back is to no one in your group.</a:t>
            </a:r>
            <a:endParaRPr b="0" i="0" sz="1500" u="none" cap="none" strike="noStrike">
              <a:solidFill>
                <a:schemeClr val="dk1"/>
              </a:solidFill>
              <a:latin typeface="Roboto Slab"/>
              <a:ea typeface="Roboto Slab"/>
              <a:cs typeface="Roboto Slab"/>
              <a:sym typeface="Roboto Slab"/>
            </a:endParaRPr>
          </a:p>
          <a:p>
            <a:pPr indent="-323850" lvl="0" marL="457200" marR="0" rtl="0" algn="l">
              <a:lnSpc>
                <a:spcPct val="100000"/>
              </a:lnSpc>
              <a:spcBef>
                <a:spcPts val="300"/>
              </a:spcBef>
              <a:spcAft>
                <a:spcPts val="0"/>
              </a:spcAft>
              <a:buClr>
                <a:schemeClr val="dk1"/>
              </a:buClr>
              <a:buSzPts val="1500"/>
              <a:buFont typeface="Roboto Slab"/>
              <a:buChar char="●"/>
            </a:pPr>
            <a:r>
              <a:rPr b="0" i="0" lang="en" sz="1500" u="none" cap="none" strike="noStrike">
                <a:solidFill>
                  <a:schemeClr val="dk1"/>
                </a:solidFill>
                <a:latin typeface="Roboto Slab"/>
                <a:ea typeface="Roboto Slab"/>
                <a:cs typeface="Roboto Slab"/>
                <a:sym typeface="Roboto Slab"/>
              </a:rPr>
              <a:t>You are sitting close enough to every other person in your group that they can hear or understand you and you can hear or understand them if they speak at a normal volume.</a:t>
            </a:r>
            <a:endParaRPr b="0" i="0" sz="1500" u="none" cap="none" strike="noStrike">
              <a:solidFill>
                <a:schemeClr val="dk1"/>
              </a:solidFill>
              <a:latin typeface="Roboto Slab"/>
              <a:ea typeface="Roboto Slab"/>
              <a:cs typeface="Roboto Slab"/>
              <a:sym typeface="Roboto Slab"/>
            </a:endParaRPr>
          </a:p>
          <a:p>
            <a:pPr indent="-323850" lvl="0" marL="457200" marR="0" rtl="0" algn="l">
              <a:lnSpc>
                <a:spcPct val="100000"/>
              </a:lnSpc>
              <a:spcBef>
                <a:spcPts val="300"/>
              </a:spcBef>
              <a:spcAft>
                <a:spcPts val="0"/>
              </a:spcAft>
              <a:buClr>
                <a:schemeClr val="dk1"/>
              </a:buClr>
              <a:buSzPts val="1500"/>
              <a:buFont typeface="Roboto Slab"/>
              <a:buChar char="●"/>
            </a:pPr>
            <a:r>
              <a:rPr b="0" i="0" lang="en" sz="1500" u="none" cap="none" strike="noStrike">
                <a:solidFill>
                  <a:schemeClr val="dk1"/>
                </a:solidFill>
                <a:latin typeface="Roboto Slab"/>
                <a:ea typeface="Roboto Slab"/>
                <a:cs typeface="Roboto Slab"/>
                <a:sym typeface="Roboto Slab"/>
              </a:rPr>
              <a:t>You have introduced myself to your group.</a:t>
            </a:r>
            <a:endParaRPr b="0" i="0" sz="1500" u="none" cap="none" strike="noStrike">
              <a:solidFill>
                <a:schemeClr val="dk1"/>
              </a:solidFill>
              <a:latin typeface="Roboto Slab"/>
              <a:ea typeface="Roboto Slab"/>
              <a:cs typeface="Roboto Slab"/>
              <a:sym typeface="Roboto Slab"/>
            </a:endParaRPr>
          </a:p>
          <a:p>
            <a:pPr indent="-323850" lvl="0" marL="457200" marR="0" rtl="0" algn="l">
              <a:lnSpc>
                <a:spcPct val="100000"/>
              </a:lnSpc>
              <a:spcBef>
                <a:spcPts val="300"/>
              </a:spcBef>
              <a:spcAft>
                <a:spcPts val="0"/>
              </a:spcAft>
              <a:buClr>
                <a:schemeClr val="dk1"/>
              </a:buClr>
              <a:buSzPts val="1500"/>
              <a:buFont typeface="Roboto Slab"/>
              <a:buChar char="●"/>
            </a:pPr>
            <a:r>
              <a:rPr b="0" i="0" lang="en" sz="1500" u="none" cap="none" strike="noStrike">
                <a:solidFill>
                  <a:schemeClr val="dk1"/>
                </a:solidFill>
                <a:latin typeface="Roboto Slab"/>
                <a:ea typeface="Roboto Slab"/>
                <a:cs typeface="Roboto Slab"/>
                <a:sym typeface="Roboto Slab"/>
              </a:rPr>
              <a:t>You  know the names of everyone else in your group.</a:t>
            </a:r>
            <a:endParaRPr b="0" i="0" sz="1500" u="none" cap="none" strike="noStrike">
              <a:solidFill>
                <a:schemeClr val="dk1"/>
              </a:solidFill>
              <a:latin typeface="Roboto Slab"/>
              <a:ea typeface="Roboto Slab"/>
              <a:cs typeface="Roboto Slab"/>
              <a:sym typeface="Roboto Slab"/>
            </a:endParaRPr>
          </a:p>
          <a:p>
            <a:pPr indent="-323850" lvl="0" marL="457200" marR="0" rtl="0" algn="l">
              <a:lnSpc>
                <a:spcPct val="100000"/>
              </a:lnSpc>
              <a:spcBef>
                <a:spcPts val="300"/>
              </a:spcBef>
              <a:spcAft>
                <a:spcPts val="0"/>
              </a:spcAft>
              <a:buClr>
                <a:schemeClr val="dk1"/>
              </a:buClr>
              <a:buSzPts val="1500"/>
              <a:buFont typeface="Roboto Slab"/>
              <a:buChar char="●"/>
            </a:pPr>
            <a:r>
              <a:rPr b="0" i="0" lang="en" sz="1500" u="none" cap="none" strike="noStrike">
                <a:solidFill>
                  <a:schemeClr val="dk1"/>
                </a:solidFill>
                <a:latin typeface="Roboto Slab"/>
                <a:ea typeface="Roboto Slab"/>
                <a:cs typeface="Roboto Slab"/>
                <a:sym typeface="Roboto Slab"/>
              </a:rPr>
              <a:t>You are prepared to look at others when they speak and/or to show interest and engagement in other ways.</a:t>
            </a:r>
            <a:endParaRPr b="0" i="0" sz="1500" u="none" cap="none" strike="noStrike">
              <a:solidFill>
                <a:schemeClr val="dk1"/>
              </a:solidFill>
              <a:latin typeface="Roboto Slab"/>
              <a:ea typeface="Roboto Slab"/>
              <a:cs typeface="Roboto Slab"/>
              <a:sym typeface="Roboto Slab"/>
            </a:endParaRPr>
          </a:p>
          <a:p>
            <a:pPr indent="-323850" lvl="0" marL="457200" marR="0" rtl="0" algn="l">
              <a:lnSpc>
                <a:spcPct val="100000"/>
              </a:lnSpc>
              <a:spcBef>
                <a:spcPts val="300"/>
              </a:spcBef>
              <a:spcAft>
                <a:spcPts val="0"/>
              </a:spcAft>
              <a:buClr>
                <a:schemeClr val="dk1"/>
              </a:buClr>
              <a:buSzPts val="1500"/>
              <a:buFont typeface="Roboto Slab"/>
              <a:buChar char="●"/>
            </a:pPr>
            <a:r>
              <a:rPr b="0" i="0" lang="en" sz="1500" u="none" cap="none" strike="noStrike">
                <a:solidFill>
                  <a:schemeClr val="dk1"/>
                </a:solidFill>
                <a:latin typeface="Roboto Slab"/>
                <a:ea typeface="Roboto Slab"/>
                <a:cs typeface="Roboto Slab"/>
                <a:sym typeface="Roboto Slab"/>
              </a:rPr>
              <a:t>Your group has made sure that you all understand the directions and are ready to work.</a:t>
            </a:r>
            <a:endParaRPr b="0" i="0" sz="1500" u="none" cap="none" strike="noStrike">
              <a:solidFill>
                <a:schemeClr val="dk1"/>
              </a:solidFill>
              <a:latin typeface="Roboto Slab"/>
              <a:ea typeface="Roboto Slab"/>
              <a:cs typeface="Roboto Slab"/>
              <a:sym typeface="Roboto Slab"/>
            </a:endParaRPr>
          </a:p>
          <a:p>
            <a:pPr indent="-323850" lvl="0" marL="457200" marR="0" rtl="0" algn="l">
              <a:lnSpc>
                <a:spcPct val="100000"/>
              </a:lnSpc>
              <a:spcBef>
                <a:spcPts val="300"/>
              </a:spcBef>
              <a:spcAft>
                <a:spcPts val="0"/>
              </a:spcAft>
              <a:buClr>
                <a:schemeClr val="dk1"/>
              </a:buClr>
              <a:buSzPts val="1500"/>
              <a:buFont typeface="Roboto Slab"/>
              <a:buChar char="●"/>
            </a:pPr>
            <a:r>
              <a:rPr b="0" i="0" lang="en" sz="1500" u="none" cap="none" strike="noStrike">
                <a:solidFill>
                  <a:schemeClr val="dk1"/>
                </a:solidFill>
                <a:latin typeface="Roboto Slab"/>
                <a:ea typeface="Roboto Slab"/>
                <a:cs typeface="Roboto Slab"/>
                <a:sym typeface="Roboto Slab"/>
              </a:rPr>
              <a:t>You have designated a secretary or note-taker, if necessary. (If no one volunteers, draw numbers, count off, use “rock, paper, scissors,” etc. to pick someone.)</a:t>
            </a:r>
            <a:endParaRPr b="0" i="0" sz="1500" u="none" cap="none" strike="noStrike">
              <a:solidFill>
                <a:schemeClr val="dk1"/>
              </a:solidFill>
              <a:latin typeface="Roboto Slab"/>
              <a:ea typeface="Roboto Slab"/>
              <a:cs typeface="Roboto Slab"/>
              <a:sym typeface="Roboto Slab"/>
            </a:endParaRPr>
          </a:p>
          <a:p>
            <a:pPr indent="-196850" lvl="0" marL="285750" marR="0" rtl="0" algn="l">
              <a:lnSpc>
                <a:spcPct val="100000"/>
              </a:lnSpc>
              <a:spcBef>
                <a:spcPts val="300"/>
              </a:spcBef>
              <a:spcAft>
                <a:spcPts val="0"/>
              </a:spcAft>
              <a:buClr>
                <a:schemeClr val="dk1"/>
              </a:buClr>
              <a:buSzPts val="1400"/>
              <a:buFont typeface="Arial"/>
              <a:buNone/>
            </a:pPr>
            <a:r>
              <a:t/>
            </a:r>
            <a:endParaRPr b="0" i="0" sz="1400" u="none" cap="none" strike="noStrike">
              <a:solidFill>
                <a:schemeClr val="dk1"/>
              </a:solidFill>
              <a:latin typeface="Roboto Slab"/>
              <a:ea typeface="Roboto Slab"/>
              <a:cs typeface="Roboto Slab"/>
              <a:sym typeface="Roboto Slab"/>
            </a:endParaRPr>
          </a:p>
          <a:p>
            <a:pPr indent="-196850" lvl="0" marL="285750" marR="0" rtl="0" algn="l">
              <a:lnSpc>
                <a:spcPct val="100000"/>
              </a:lnSpc>
              <a:spcBef>
                <a:spcPts val="0"/>
              </a:spcBef>
              <a:spcAft>
                <a:spcPts val="0"/>
              </a:spcAft>
              <a:buClr>
                <a:schemeClr val="dk1"/>
              </a:buClr>
              <a:buSzPts val="1400"/>
              <a:buFont typeface="Arial"/>
              <a:buNone/>
            </a:pPr>
            <a:r>
              <a:t/>
            </a:r>
            <a:endParaRPr b="0" i="0" sz="1400" u="none" cap="none" strike="noStrike">
              <a:solidFill>
                <a:schemeClr val="dk1"/>
              </a:solidFill>
              <a:latin typeface="Roboto Slab"/>
              <a:ea typeface="Roboto Slab"/>
              <a:cs typeface="Roboto Slab"/>
              <a:sym typeface="Roboto Slab"/>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4" name="Shape 484"/>
        <p:cNvGrpSpPr/>
        <p:nvPr/>
      </p:nvGrpSpPr>
      <p:grpSpPr>
        <a:xfrm>
          <a:off x="0" y="0"/>
          <a:ext cx="0" cy="0"/>
          <a:chOff x="0" y="0"/>
          <a:chExt cx="0" cy="0"/>
        </a:xfrm>
      </p:grpSpPr>
      <p:sp>
        <p:nvSpPr>
          <p:cNvPr id="485" name="Google Shape;485;p59"/>
          <p:cNvSpPr txBox="1"/>
          <p:nvPr/>
        </p:nvSpPr>
        <p:spPr>
          <a:xfrm>
            <a:off x="339750" y="393218"/>
            <a:ext cx="5484600" cy="708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400"/>
              <a:buFont typeface="Arial"/>
              <a:buNone/>
            </a:pPr>
            <a:r>
              <a:rPr b="1" i="0" lang="en" sz="3400" u="none" cap="none" strike="noStrike">
                <a:solidFill>
                  <a:schemeClr val="accent5"/>
                </a:solidFill>
                <a:latin typeface="Roboto Slab"/>
                <a:ea typeface="Roboto Slab"/>
                <a:cs typeface="Roboto Slab"/>
                <a:sym typeface="Roboto Slab"/>
              </a:rPr>
              <a:t>Syllabus Scavenger Hunt</a:t>
            </a:r>
            <a:endParaRPr b="1" i="0" sz="3400" u="none" cap="none" strike="noStrike">
              <a:solidFill>
                <a:schemeClr val="accent5"/>
              </a:solidFill>
              <a:latin typeface="Roboto Slab"/>
              <a:ea typeface="Roboto Slab"/>
              <a:cs typeface="Roboto Slab"/>
              <a:sym typeface="Roboto Slab"/>
            </a:endParaRPr>
          </a:p>
        </p:txBody>
      </p:sp>
      <p:sp>
        <p:nvSpPr>
          <p:cNvPr id="486" name="Google Shape;486;p59"/>
          <p:cNvSpPr txBox="1"/>
          <p:nvPr/>
        </p:nvSpPr>
        <p:spPr>
          <a:xfrm>
            <a:off x="1191456" y="1251051"/>
            <a:ext cx="6761100" cy="523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1" i="0" lang="en" sz="1400" u="none" cap="none" strike="noStrike">
                <a:solidFill>
                  <a:srgbClr val="FFFF00"/>
                </a:solidFill>
                <a:latin typeface="Roboto Slab"/>
                <a:ea typeface="Roboto Slab"/>
                <a:cs typeface="Roboto Slab"/>
                <a:sym typeface="Roboto Slab"/>
              </a:rPr>
              <a:t>Look through the sample syllabi and through syllabi you may have gotten for your own classes. What do you see?  Try to answer the following questions:</a:t>
            </a:r>
            <a:endParaRPr b="1" i="0" sz="1400" u="none" cap="none" strike="noStrike">
              <a:solidFill>
                <a:srgbClr val="000000"/>
              </a:solidFill>
              <a:latin typeface="Arial"/>
              <a:ea typeface="Arial"/>
              <a:cs typeface="Arial"/>
              <a:sym typeface="Arial"/>
            </a:endParaRPr>
          </a:p>
        </p:txBody>
      </p:sp>
      <p:sp>
        <p:nvSpPr>
          <p:cNvPr id="487" name="Google Shape;487;p59"/>
          <p:cNvSpPr txBox="1"/>
          <p:nvPr/>
        </p:nvSpPr>
        <p:spPr>
          <a:xfrm>
            <a:off x="1011175" y="1774250"/>
            <a:ext cx="7121700" cy="36018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00000"/>
              </a:lnSpc>
              <a:spcBef>
                <a:spcPts val="0"/>
              </a:spcBef>
              <a:spcAft>
                <a:spcPts val="0"/>
              </a:spcAft>
              <a:buClr>
                <a:schemeClr val="dk1"/>
              </a:buClr>
              <a:buSzPts val="1400"/>
              <a:buFont typeface="Arial"/>
              <a:buChar char="•"/>
            </a:pPr>
            <a:r>
              <a:rPr lang="en">
                <a:solidFill>
                  <a:schemeClr val="dk1"/>
                </a:solidFill>
                <a:latin typeface="Roboto Slab"/>
                <a:ea typeface="Roboto Slab"/>
                <a:cs typeface="Roboto Slab"/>
                <a:sym typeface="Roboto Slab"/>
              </a:rPr>
              <a:t>Where is email address located</a:t>
            </a:r>
            <a:r>
              <a:rPr b="0" i="0" lang="en" sz="1400" u="none" cap="none" strike="noStrike">
                <a:solidFill>
                  <a:schemeClr val="dk1"/>
                </a:solidFill>
                <a:latin typeface="Roboto Slab"/>
                <a:ea typeface="Roboto Slab"/>
                <a:cs typeface="Roboto Slab"/>
                <a:sym typeface="Roboto Slab"/>
              </a:rPr>
              <a:t>? What </a:t>
            </a:r>
            <a:r>
              <a:rPr b="0" i="0" lang="en" sz="1400" u="none" cap="none" strike="noStrike">
                <a:solidFill>
                  <a:schemeClr val="dk1"/>
                </a:solidFill>
                <a:latin typeface="Roboto Slab"/>
                <a:ea typeface="Roboto Slab"/>
                <a:cs typeface="Roboto Slab"/>
                <a:sym typeface="Roboto Slab"/>
              </a:rPr>
              <a:t>are my</a:t>
            </a:r>
            <a:r>
              <a:rPr b="0" i="0" lang="en" sz="1400" u="none" cap="none" strike="noStrike">
                <a:solidFill>
                  <a:schemeClr val="dk1"/>
                </a:solidFill>
                <a:latin typeface="Roboto Slab"/>
                <a:ea typeface="Roboto Slab"/>
                <a:cs typeface="Roboto Slab"/>
                <a:sym typeface="Roboto Slab"/>
              </a:rPr>
              <a:t> office hours? Where are </a:t>
            </a:r>
            <a:r>
              <a:rPr b="0" i="0" lang="en" sz="1400" u="none" cap="none" strike="noStrike">
                <a:solidFill>
                  <a:schemeClr val="dk1"/>
                </a:solidFill>
                <a:latin typeface="Roboto Slab"/>
                <a:ea typeface="Roboto Slab"/>
                <a:cs typeface="Roboto Slab"/>
                <a:sym typeface="Roboto Slab"/>
              </a:rPr>
              <a:t>my</a:t>
            </a:r>
            <a:r>
              <a:rPr b="0" i="0" lang="en" sz="1400" u="none" cap="none" strike="noStrike">
                <a:solidFill>
                  <a:schemeClr val="dk1"/>
                </a:solidFill>
                <a:latin typeface="Roboto Slab"/>
                <a:ea typeface="Roboto Slab"/>
                <a:cs typeface="Roboto Slab"/>
                <a:sym typeface="Roboto Slab"/>
              </a:rPr>
              <a:t> office hour</a:t>
            </a:r>
            <a:r>
              <a:rPr lang="en">
                <a:solidFill>
                  <a:schemeClr val="dk1"/>
                </a:solidFill>
                <a:latin typeface="Roboto Slab"/>
                <a:ea typeface="Roboto Slab"/>
                <a:cs typeface="Roboto Slab"/>
                <a:sym typeface="Roboto Slab"/>
              </a:rPr>
              <a:t>s? </a:t>
            </a:r>
            <a:endParaRPr b="0" i="0" sz="1400" u="none" cap="none" strike="noStrike">
              <a:solidFill>
                <a:srgbClr val="000000"/>
              </a:solidFill>
              <a:latin typeface="Arial"/>
              <a:ea typeface="Arial"/>
              <a:cs typeface="Arial"/>
              <a:sym typeface="Arial"/>
            </a:endParaRPr>
          </a:p>
          <a:p>
            <a:pPr indent="-234950" lvl="0" marL="285750" marR="0" rtl="0" algn="l">
              <a:lnSpc>
                <a:spcPct val="100000"/>
              </a:lnSpc>
              <a:spcBef>
                <a:spcPts val="0"/>
              </a:spcBef>
              <a:spcAft>
                <a:spcPts val="0"/>
              </a:spcAft>
              <a:buClr>
                <a:schemeClr val="dk1"/>
              </a:buClr>
              <a:buSzPts val="800"/>
              <a:buFont typeface="Arial"/>
              <a:buNone/>
            </a:pPr>
            <a:r>
              <a:t/>
            </a:r>
            <a:endParaRPr b="0" i="0" sz="800" u="none" cap="none" strike="noStrike">
              <a:solidFill>
                <a:schemeClr val="dk1"/>
              </a:solidFill>
              <a:latin typeface="Roboto Slab"/>
              <a:ea typeface="Roboto Slab"/>
              <a:cs typeface="Roboto Slab"/>
              <a:sym typeface="Roboto Slab"/>
            </a:endParaRPr>
          </a:p>
          <a:p>
            <a:pPr indent="-285750" lvl="0" marL="285750" marR="0" rtl="0" algn="l">
              <a:lnSpc>
                <a:spcPct val="100000"/>
              </a:lnSpc>
              <a:spcBef>
                <a:spcPts val="0"/>
              </a:spcBef>
              <a:spcAft>
                <a:spcPts val="0"/>
              </a:spcAft>
              <a:buClr>
                <a:schemeClr val="dk1"/>
              </a:buClr>
              <a:buSzPts val="1400"/>
              <a:buFont typeface="Arial"/>
              <a:buChar char="•"/>
            </a:pPr>
            <a:r>
              <a:rPr b="0" i="0" lang="en" sz="1400" u="none" cap="none" strike="noStrike">
                <a:solidFill>
                  <a:schemeClr val="dk1"/>
                </a:solidFill>
                <a:latin typeface="Roboto Slab"/>
                <a:ea typeface="Roboto Slab"/>
                <a:cs typeface="Roboto Slab"/>
                <a:sym typeface="Roboto Slab"/>
              </a:rPr>
              <a:t>Wh</a:t>
            </a:r>
            <a:r>
              <a:rPr lang="en">
                <a:solidFill>
                  <a:schemeClr val="dk1"/>
                </a:solidFill>
                <a:latin typeface="Roboto Slab"/>
                <a:ea typeface="Roboto Slab"/>
                <a:cs typeface="Roboto Slab"/>
                <a:sym typeface="Roboto Slab"/>
              </a:rPr>
              <a:t>at is the grading breakdown of</a:t>
            </a:r>
            <a:r>
              <a:rPr lang="en">
                <a:solidFill>
                  <a:schemeClr val="dk1"/>
                </a:solidFill>
                <a:latin typeface="Roboto Slab"/>
                <a:ea typeface="Roboto Slab"/>
                <a:cs typeface="Roboto Slab"/>
                <a:sym typeface="Roboto Slab"/>
              </a:rPr>
              <a:t> my</a:t>
            </a:r>
            <a:r>
              <a:rPr lang="en">
                <a:solidFill>
                  <a:schemeClr val="dk1"/>
                </a:solidFill>
                <a:latin typeface="Roboto Slab"/>
                <a:ea typeface="Roboto Slab"/>
                <a:cs typeface="Roboto Slab"/>
                <a:sym typeface="Roboto Slab"/>
              </a:rPr>
              <a:t> course? How many large assignments will students have? Why are short writing assignments worth so much? </a:t>
            </a:r>
            <a:endParaRPr b="0" i="0" sz="1400" u="none" cap="none" strike="noStrike">
              <a:solidFill>
                <a:srgbClr val="000000"/>
              </a:solidFill>
              <a:latin typeface="Arial"/>
              <a:ea typeface="Arial"/>
              <a:cs typeface="Arial"/>
              <a:sym typeface="Arial"/>
            </a:endParaRPr>
          </a:p>
          <a:p>
            <a:pPr indent="-234950" lvl="0" marL="285750" marR="0" rtl="0" algn="l">
              <a:lnSpc>
                <a:spcPct val="100000"/>
              </a:lnSpc>
              <a:spcBef>
                <a:spcPts val="0"/>
              </a:spcBef>
              <a:spcAft>
                <a:spcPts val="0"/>
              </a:spcAft>
              <a:buClr>
                <a:schemeClr val="dk1"/>
              </a:buClr>
              <a:buSzPts val="800"/>
              <a:buFont typeface="Arial"/>
              <a:buNone/>
            </a:pPr>
            <a:r>
              <a:t/>
            </a:r>
            <a:endParaRPr b="0" i="0" sz="800" u="none" cap="none" strike="noStrike">
              <a:solidFill>
                <a:schemeClr val="dk1"/>
              </a:solidFill>
              <a:latin typeface="Roboto Slab"/>
              <a:ea typeface="Roboto Slab"/>
              <a:cs typeface="Roboto Slab"/>
              <a:sym typeface="Roboto Slab"/>
            </a:endParaRPr>
          </a:p>
          <a:p>
            <a:pPr indent="-285750" lvl="0" marL="285750" marR="0" rtl="0" algn="l">
              <a:lnSpc>
                <a:spcPct val="100000"/>
              </a:lnSpc>
              <a:spcBef>
                <a:spcPts val="0"/>
              </a:spcBef>
              <a:spcAft>
                <a:spcPts val="0"/>
              </a:spcAft>
              <a:buClr>
                <a:schemeClr val="dk1"/>
              </a:buClr>
              <a:buSzPts val="1400"/>
              <a:buFont typeface="Arial"/>
              <a:buChar char="•"/>
            </a:pPr>
            <a:r>
              <a:rPr lang="en">
                <a:solidFill>
                  <a:schemeClr val="dk1"/>
                </a:solidFill>
                <a:latin typeface="Roboto Slab"/>
                <a:ea typeface="Roboto Slab"/>
                <a:cs typeface="Roboto Slab"/>
                <a:sym typeface="Roboto Slab"/>
              </a:rPr>
              <a:t>When does Unit 2, The Op-Ed, start in my course</a:t>
            </a:r>
            <a:r>
              <a:rPr b="0" i="0" lang="en" sz="1400" u="none" cap="none" strike="noStrike">
                <a:solidFill>
                  <a:schemeClr val="dk1"/>
                </a:solidFill>
                <a:latin typeface="Roboto Slab"/>
                <a:ea typeface="Roboto Slab"/>
                <a:cs typeface="Roboto Slab"/>
                <a:sym typeface="Roboto Slab"/>
              </a:rPr>
              <a:t>? What will happen during </a:t>
            </a:r>
            <a:r>
              <a:rPr lang="en">
                <a:solidFill>
                  <a:schemeClr val="dk1"/>
                </a:solidFill>
                <a:latin typeface="Roboto Slab"/>
                <a:ea typeface="Roboto Slab"/>
                <a:cs typeface="Roboto Slab"/>
                <a:sym typeface="Roboto Slab"/>
              </a:rPr>
              <a:t>W</a:t>
            </a:r>
            <a:r>
              <a:rPr b="0" i="0" lang="en" sz="1400" u="none" cap="none" strike="noStrike">
                <a:solidFill>
                  <a:schemeClr val="dk1"/>
                </a:solidFill>
                <a:latin typeface="Roboto Slab"/>
                <a:ea typeface="Roboto Slab"/>
                <a:cs typeface="Roboto Slab"/>
                <a:sym typeface="Roboto Slab"/>
              </a:rPr>
              <a:t>eek 14?</a:t>
            </a:r>
            <a:endParaRPr b="0" i="0" sz="1400" u="none" cap="none" strike="noStrike">
              <a:solidFill>
                <a:srgbClr val="000000"/>
              </a:solidFill>
              <a:latin typeface="Arial"/>
              <a:ea typeface="Arial"/>
              <a:cs typeface="Arial"/>
              <a:sym typeface="Arial"/>
            </a:endParaRPr>
          </a:p>
          <a:p>
            <a:pPr indent="-234950" lvl="0" marL="285750" marR="0" rtl="0" algn="l">
              <a:lnSpc>
                <a:spcPct val="100000"/>
              </a:lnSpc>
              <a:spcBef>
                <a:spcPts val="0"/>
              </a:spcBef>
              <a:spcAft>
                <a:spcPts val="0"/>
              </a:spcAft>
              <a:buClr>
                <a:schemeClr val="dk1"/>
              </a:buClr>
              <a:buSzPts val="800"/>
              <a:buFont typeface="Arial"/>
              <a:buNone/>
            </a:pPr>
            <a:r>
              <a:t/>
            </a:r>
            <a:endParaRPr b="0" i="0" sz="800" u="none" cap="none" strike="noStrike">
              <a:solidFill>
                <a:schemeClr val="dk1"/>
              </a:solidFill>
              <a:latin typeface="Roboto Slab"/>
              <a:ea typeface="Roboto Slab"/>
              <a:cs typeface="Roboto Slab"/>
              <a:sym typeface="Roboto Slab"/>
            </a:endParaRPr>
          </a:p>
          <a:p>
            <a:pPr indent="-285750" lvl="0" marL="285750" marR="0" rtl="0" algn="l">
              <a:lnSpc>
                <a:spcPct val="100000"/>
              </a:lnSpc>
              <a:spcBef>
                <a:spcPts val="0"/>
              </a:spcBef>
              <a:spcAft>
                <a:spcPts val="0"/>
              </a:spcAft>
              <a:buClr>
                <a:schemeClr val="dk1"/>
              </a:buClr>
              <a:buSzPts val="1400"/>
              <a:buFont typeface="Arial"/>
              <a:buChar char="•"/>
            </a:pPr>
            <a:r>
              <a:rPr b="0" i="0" lang="en" sz="1400" u="none" cap="none" strike="noStrike">
                <a:solidFill>
                  <a:schemeClr val="dk1"/>
                </a:solidFill>
                <a:latin typeface="Roboto Slab"/>
                <a:ea typeface="Roboto Slab"/>
                <a:cs typeface="Roboto Slab"/>
                <a:sym typeface="Roboto Slab"/>
              </a:rPr>
              <a:t>Wh</a:t>
            </a:r>
            <a:r>
              <a:rPr lang="en">
                <a:solidFill>
                  <a:schemeClr val="dk1"/>
                </a:solidFill>
                <a:latin typeface="Roboto Slab"/>
                <a:ea typeface="Roboto Slab"/>
                <a:cs typeface="Roboto Slab"/>
                <a:sym typeface="Roboto Slab"/>
              </a:rPr>
              <a:t>at are some support resources that I have listed on my syllabus?</a:t>
            </a:r>
            <a:endParaRPr b="0" i="0" sz="1400" u="none" cap="none" strike="noStrike">
              <a:solidFill>
                <a:srgbClr val="000000"/>
              </a:solidFill>
              <a:latin typeface="Arial"/>
              <a:ea typeface="Arial"/>
              <a:cs typeface="Arial"/>
              <a:sym typeface="Arial"/>
            </a:endParaRPr>
          </a:p>
          <a:p>
            <a:pPr indent="-234950" lvl="0" marL="285750" marR="0" rtl="0" algn="l">
              <a:lnSpc>
                <a:spcPct val="100000"/>
              </a:lnSpc>
              <a:spcBef>
                <a:spcPts val="0"/>
              </a:spcBef>
              <a:spcAft>
                <a:spcPts val="0"/>
              </a:spcAft>
              <a:buClr>
                <a:schemeClr val="dk1"/>
              </a:buClr>
              <a:buSzPts val="800"/>
              <a:buFont typeface="Arial"/>
              <a:buNone/>
            </a:pPr>
            <a:r>
              <a:t/>
            </a:r>
            <a:endParaRPr b="0" i="0" sz="800" u="none" cap="none" strike="noStrike">
              <a:solidFill>
                <a:schemeClr val="dk1"/>
              </a:solidFill>
              <a:latin typeface="Roboto Slab"/>
              <a:ea typeface="Roboto Slab"/>
              <a:cs typeface="Roboto Slab"/>
              <a:sym typeface="Roboto Slab"/>
            </a:endParaRPr>
          </a:p>
          <a:p>
            <a:pPr indent="-285750" lvl="0" marL="285750" marR="0" rtl="0" algn="l">
              <a:lnSpc>
                <a:spcPct val="100000"/>
              </a:lnSpc>
              <a:spcBef>
                <a:spcPts val="0"/>
              </a:spcBef>
              <a:spcAft>
                <a:spcPts val="0"/>
              </a:spcAft>
              <a:buClr>
                <a:schemeClr val="dk1"/>
              </a:buClr>
              <a:buSzPts val="1400"/>
              <a:buFont typeface="Arial"/>
              <a:buChar char="•"/>
            </a:pPr>
            <a:r>
              <a:rPr b="0" i="0" lang="en" sz="1400" u="none" cap="none" strike="noStrike">
                <a:solidFill>
                  <a:schemeClr val="dk1"/>
                </a:solidFill>
                <a:latin typeface="Roboto Slab"/>
                <a:ea typeface="Roboto Slab"/>
                <a:cs typeface="Roboto Slab"/>
                <a:sym typeface="Roboto Slab"/>
              </a:rPr>
              <a:t>What is the class policy on late/missing work?</a:t>
            </a:r>
            <a:endParaRPr b="0" i="0" sz="1400" u="none" cap="none" strike="noStrike">
              <a:solidFill>
                <a:schemeClr val="dk1"/>
              </a:solidFill>
              <a:latin typeface="Roboto Slab"/>
              <a:ea typeface="Roboto Slab"/>
              <a:cs typeface="Roboto Slab"/>
              <a:sym typeface="Roboto Slab"/>
            </a:endParaRPr>
          </a:p>
          <a:p>
            <a:pPr indent="-285750" lvl="0" marL="285750" marR="0" rtl="0" algn="l">
              <a:lnSpc>
                <a:spcPct val="100000"/>
              </a:lnSpc>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How do I organize my course on Blackboard? </a:t>
            </a:r>
            <a:endParaRPr>
              <a:solidFill>
                <a:schemeClr val="dk1"/>
              </a:solidFill>
              <a:latin typeface="Roboto Slab"/>
              <a:ea typeface="Roboto Slab"/>
              <a:cs typeface="Roboto Slab"/>
              <a:sym typeface="Roboto Slab"/>
            </a:endParaRPr>
          </a:p>
          <a:p>
            <a:pPr indent="-285750" lvl="0" marL="285750" marR="0" rtl="0" algn="l">
              <a:lnSpc>
                <a:spcPct val="100000"/>
              </a:lnSpc>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What are some of the college policies? Why are they important to know?</a:t>
            </a:r>
            <a:endParaRPr>
              <a:solidFill>
                <a:schemeClr val="dk1"/>
              </a:solidFill>
              <a:latin typeface="Roboto Slab"/>
              <a:ea typeface="Roboto Slab"/>
              <a:cs typeface="Roboto Slab"/>
              <a:sym typeface="Roboto Slab"/>
            </a:endParaRPr>
          </a:p>
          <a:p>
            <a:pPr indent="-285750" lvl="0" marL="285750" marR="0" rtl="0" algn="l">
              <a:lnSpc>
                <a:spcPct val="100000"/>
              </a:lnSpc>
              <a:spcBef>
                <a:spcPts val="0"/>
              </a:spcBef>
              <a:spcAft>
                <a:spcPts val="0"/>
              </a:spcAft>
              <a:buClr>
                <a:schemeClr val="dk1"/>
              </a:buClr>
              <a:buSzPts val="1400"/>
              <a:buFont typeface="Roboto Slab"/>
              <a:buChar char="•"/>
            </a:pPr>
            <a:r>
              <a:rPr lang="en">
                <a:solidFill>
                  <a:schemeClr val="dk1"/>
                </a:solidFill>
                <a:latin typeface="Roboto Slab"/>
                <a:ea typeface="Roboto Slab"/>
                <a:cs typeface="Roboto Slab"/>
                <a:sym typeface="Roboto Slab"/>
              </a:rPr>
              <a:t>Based on this syllabus, would you feel prepared to take this course? Try to think of one other question that isn’t answered by this syllabus.</a:t>
            </a:r>
            <a:endParaRPr>
              <a:solidFill>
                <a:schemeClr val="dk1"/>
              </a:solidFill>
              <a:latin typeface="Roboto Slab"/>
              <a:ea typeface="Roboto Slab"/>
              <a:cs typeface="Roboto Slab"/>
              <a:sym typeface="Roboto Slab"/>
            </a:endParaRPr>
          </a:p>
          <a:p>
            <a:pPr indent="-196850" lvl="0" marL="285750" marR="0" rtl="0" algn="l">
              <a:lnSpc>
                <a:spcPct val="100000"/>
              </a:lnSpc>
              <a:spcBef>
                <a:spcPts val="0"/>
              </a:spcBef>
              <a:spcAft>
                <a:spcPts val="0"/>
              </a:spcAft>
              <a:buClr>
                <a:schemeClr val="dk1"/>
              </a:buClr>
              <a:buSzPts val="1400"/>
              <a:buFont typeface="Arial"/>
              <a:buNone/>
            </a:pPr>
            <a:r>
              <a:t/>
            </a:r>
            <a:endParaRPr b="0" i="0" sz="1400" u="none" cap="none" strike="noStrike">
              <a:solidFill>
                <a:schemeClr val="dk1"/>
              </a:solidFill>
              <a:latin typeface="Roboto Slab"/>
              <a:ea typeface="Roboto Slab"/>
              <a:cs typeface="Roboto Slab"/>
              <a:sym typeface="Roboto Slab"/>
            </a:endParaRPr>
          </a:p>
          <a:p>
            <a:pPr indent="-196850" lvl="0" marL="285750" marR="0" rtl="0" algn="l">
              <a:lnSpc>
                <a:spcPct val="100000"/>
              </a:lnSpc>
              <a:spcBef>
                <a:spcPts val="0"/>
              </a:spcBef>
              <a:spcAft>
                <a:spcPts val="0"/>
              </a:spcAft>
              <a:buClr>
                <a:schemeClr val="dk1"/>
              </a:buClr>
              <a:buSzPts val="1400"/>
              <a:buFont typeface="Arial"/>
              <a:buNone/>
            </a:pPr>
            <a:r>
              <a:t/>
            </a:r>
            <a:endParaRPr b="0" i="0" sz="1400" u="none" cap="none" strike="noStrike">
              <a:solidFill>
                <a:schemeClr val="dk1"/>
              </a:solidFill>
              <a:latin typeface="Roboto Slab"/>
              <a:ea typeface="Roboto Slab"/>
              <a:cs typeface="Roboto Slab"/>
              <a:sym typeface="Roboto Slab"/>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6"/>
          <p:cNvSpPr txBox="1"/>
          <p:nvPr>
            <p:ph type="title"/>
          </p:nvPr>
        </p:nvSpPr>
        <p:spPr>
          <a:xfrm>
            <a:off x="387900" y="1152450"/>
            <a:ext cx="8368200" cy="1538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0"/>
              <a:buNone/>
            </a:pPr>
            <a:r>
              <a:rPr b="1" lang="en" sz="4800"/>
              <a:t>Connect with your Professor</a:t>
            </a:r>
            <a:endParaRPr b="1" sz="4800"/>
          </a:p>
        </p:txBody>
      </p:sp>
      <p:sp>
        <p:nvSpPr>
          <p:cNvPr id="154" name="Google Shape;154;p6"/>
          <p:cNvSpPr txBox="1"/>
          <p:nvPr>
            <p:ph idx="1" type="body"/>
          </p:nvPr>
        </p:nvSpPr>
        <p:spPr>
          <a:xfrm>
            <a:off x="387900" y="2919450"/>
            <a:ext cx="8368200" cy="1725600"/>
          </a:xfrm>
          <a:prstGeom prst="rect">
            <a:avLst/>
          </a:prstGeom>
          <a:noFill/>
          <a:ln>
            <a:noFill/>
          </a:ln>
        </p:spPr>
        <p:txBody>
          <a:bodyPr anchorCtr="0" anchor="t" bIns="91425" lIns="91425" spcFirstLastPara="1" rIns="91425" wrap="square" tIns="91425">
            <a:normAutofit/>
          </a:bodyPr>
          <a:lstStyle/>
          <a:p>
            <a:pPr indent="0" lvl="0" marL="0" rtl="0" algn="ctr">
              <a:lnSpc>
                <a:spcPct val="115000"/>
              </a:lnSpc>
              <a:spcBef>
                <a:spcPts val="0"/>
              </a:spcBef>
              <a:spcAft>
                <a:spcPts val="0"/>
              </a:spcAft>
              <a:buSzPts val="1800"/>
              <a:buNone/>
            </a:pPr>
            <a:r>
              <a:rPr lang="en" sz="2400">
                <a:latin typeface="Roboto Slab"/>
                <a:ea typeface="Roboto Slab"/>
                <a:cs typeface="Roboto Slab"/>
                <a:sym typeface="Roboto Slab"/>
              </a:rPr>
              <a:t>Julia Ait-Ziane</a:t>
            </a:r>
            <a:endParaRPr/>
          </a:p>
          <a:p>
            <a:pPr indent="0" lvl="0" marL="0" rtl="0" algn="ctr">
              <a:lnSpc>
                <a:spcPct val="115000"/>
              </a:lnSpc>
              <a:spcBef>
                <a:spcPts val="0"/>
              </a:spcBef>
              <a:spcAft>
                <a:spcPts val="0"/>
              </a:spcAft>
              <a:buSzPts val="1800"/>
              <a:buNone/>
            </a:pPr>
            <a:r>
              <a:rPr lang="en" sz="2400">
                <a:latin typeface="Roboto Slab"/>
                <a:ea typeface="Roboto Slab"/>
                <a:cs typeface="Roboto Slab"/>
                <a:sym typeface="Roboto Slab"/>
              </a:rPr>
              <a:t>Julia.Ait-Ziane08@citytech.cuny.edu</a:t>
            </a:r>
            <a:endParaRPr sz="2400">
              <a:latin typeface="Roboto Slab"/>
              <a:ea typeface="Roboto Slab"/>
              <a:cs typeface="Roboto Slab"/>
              <a:sym typeface="Roboto Slab"/>
            </a:endParaRPr>
          </a:p>
          <a:p>
            <a:pPr indent="0" lvl="0" marL="0" rtl="0" algn="ctr">
              <a:lnSpc>
                <a:spcPct val="115000"/>
              </a:lnSpc>
              <a:spcBef>
                <a:spcPts val="1200"/>
              </a:spcBef>
              <a:spcAft>
                <a:spcPts val="0"/>
              </a:spcAft>
              <a:buSzPts val="1800"/>
              <a:buNone/>
            </a:pPr>
            <a:r>
              <a:t/>
            </a:r>
            <a:endParaRPr sz="2400">
              <a:latin typeface="Roboto Slab"/>
              <a:ea typeface="Roboto Slab"/>
              <a:cs typeface="Roboto Slab"/>
              <a:sym typeface="Roboto Slab"/>
            </a:endParaRPr>
          </a:p>
          <a:p>
            <a:pPr indent="0" lvl="0" marL="0" rtl="0" algn="ctr">
              <a:lnSpc>
                <a:spcPct val="115000"/>
              </a:lnSpc>
              <a:spcBef>
                <a:spcPts val="1200"/>
              </a:spcBef>
              <a:spcAft>
                <a:spcPts val="0"/>
              </a:spcAft>
              <a:buSzPts val="1800"/>
              <a:buNone/>
            </a:pPr>
            <a:r>
              <a:t/>
            </a:r>
            <a:endParaRPr sz="2405">
              <a:solidFill>
                <a:schemeClr val="accent6"/>
              </a:solidFill>
              <a:latin typeface="Roboto Slab"/>
              <a:ea typeface="Roboto Slab"/>
              <a:cs typeface="Roboto Slab"/>
              <a:sym typeface="Roboto Slab"/>
            </a:endParaRPr>
          </a:p>
          <a:p>
            <a:pPr indent="0" lvl="0" marL="0" rtl="0" algn="ctr">
              <a:lnSpc>
                <a:spcPct val="115000"/>
              </a:lnSpc>
              <a:spcBef>
                <a:spcPts val="1200"/>
              </a:spcBef>
              <a:spcAft>
                <a:spcPts val="1200"/>
              </a:spcAft>
              <a:buSzPts val="1800"/>
              <a:buNone/>
            </a:pPr>
            <a:r>
              <a:t/>
            </a:r>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1" name="Shape 491"/>
        <p:cNvGrpSpPr/>
        <p:nvPr/>
      </p:nvGrpSpPr>
      <p:grpSpPr>
        <a:xfrm>
          <a:off x="0" y="0"/>
          <a:ext cx="0" cy="0"/>
          <a:chOff x="0" y="0"/>
          <a:chExt cx="0" cy="0"/>
        </a:xfrm>
      </p:grpSpPr>
      <p:sp>
        <p:nvSpPr>
          <p:cNvPr id="492" name="Google Shape;492;p60"/>
          <p:cNvSpPr txBox="1"/>
          <p:nvPr>
            <p:ph type="ctrTitle"/>
          </p:nvPr>
        </p:nvSpPr>
        <p:spPr>
          <a:xfrm>
            <a:off x="837125" y="1295675"/>
            <a:ext cx="8222100" cy="14889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b="1" lang="en">
                <a:solidFill>
                  <a:schemeClr val="accent5"/>
                </a:solidFill>
              </a:rPr>
              <a:t>Duties + Responsibilities </a:t>
            </a:r>
            <a:endParaRPr b="1">
              <a:solidFill>
                <a:schemeClr val="accent5"/>
              </a:solidFill>
            </a:endParaRPr>
          </a:p>
          <a:p>
            <a:pPr indent="0" lvl="0" marL="0" rtl="0" algn="ctr">
              <a:lnSpc>
                <a:spcPct val="100000"/>
              </a:lnSpc>
              <a:spcBef>
                <a:spcPts val="0"/>
              </a:spcBef>
              <a:spcAft>
                <a:spcPts val="0"/>
              </a:spcAft>
              <a:buSzPct val="111111"/>
              <a:buNone/>
            </a:pPr>
            <a:r>
              <a:rPr b="1" lang="en">
                <a:solidFill>
                  <a:schemeClr val="accent5"/>
                </a:solidFill>
              </a:rPr>
              <a:t>of a Student</a:t>
            </a:r>
            <a:br>
              <a:rPr b="1" lang="en">
                <a:solidFill>
                  <a:schemeClr val="accent5"/>
                </a:solidFill>
              </a:rPr>
            </a:br>
            <a:endParaRPr b="1">
              <a:solidFill>
                <a:schemeClr val="accent5"/>
              </a:solidFill>
            </a:endParaRPr>
          </a:p>
        </p:txBody>
      </p:sp>
      <p:pic>
        <p:nvPicPr>
          <p:cNvPr descr="Woman &lt;strong&gt;Studying&lt;/strong&gt; Cartoon Free Stock Photo - Public Domain Pictures" id="493" name="Google Shape;493;p60"/>
          <p:cNvPicPr preferRelativeResize="0"/>
          <p:nvPr/>
        </p:nvPicPr>
        <p:blipFill rotWithShape="1">
          <a:blip r:embed="rId3">
            <a:alphaModFix/>
          </a:blip>
          <a:srcRect b="0" l="0" r="0" t="0"/>
          <a:stretch/>
        </p:blipFill>
        <p:spPr>
          <a:xfrm>
            <a:off x="4051782" y="2336059"/>
            <a:ext cx="1792785" cy="1280160"/>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7" name="Shape 497"/>
        <p:cNvGrpSpPr/>
        <p:nvPr/>
      </p:nvGrpSpPr>
      <p:grpSpPr>
        <a:xfrm>
          <a:off x="0" y="0"/>
          <a:ext cx="0" cy="0"/>
          <a:chOff x="0" y="0"/>
          <a:chExt cx="0" cy="0"/>
        </a:xfrm>
      </p:grpSpPr>
      <p:sp>
        <p:nvSpPr>
          <p:cNvPr id="498" name="Google Shape;498;p61"/>
          <p:cNvSpPr txBox="1"/>
          <p:nvPr/>
        </p:nvSpPr>
        <p:spPr>
          <a:xfrm>
            <a:off x="3439200" y="584500"/>
            <a:ext cx="5550300" cy="3879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None/>
            </a:pPr>
            <a:r>
              <a:rPr b="1" i="0" lang="en" sz="1600" u="none" cap="none" strike="noStrike">
                <a:solidFill>
                  <a:schemeClr val="dk1"/>
                </a:solidFill>
                <a:latin typeface="Roboto Slab"/>
                <a:ea typeface="Roboto Slab"/>
                <a:cs typeface="Roboto Slab"/>
                <a:sym typeface="Roboto Slab"/>
              </a:rPr>
              <a:t>Question:  </a:t>
            </a:r>
            <a:endParaRPr b="1" i="0" sz="1600" u="none" cap="none" strike="noStrike">
              <a:solidFill>
                <a:schemeClr val="dk1"/>
              </a:solidFill>
              <a:latin typeface="Roboto Slab"/>
              <a:ea typeface="Roboto Slab"/>
              <a:cs typeface="Roboto Slab"/>
              <a:sym typeface="Roboto Slab"/>
            </a:endParaRPr>
          </a:p>
          <a:p>
            <a:pPr indent="-285750" lvl="0" marL="285750" marR="0" rtl="0" algn="l">
              <a:lnSpc>
                <a:spcPct val="100000"/>
              </a:lnSpc>
              <a:spcBef>
                <a:spcPts val="0"/>
              </a:spcBef>
              <a:spcAft>
                <a:spcPts val="0"/>
              </a:spcAft>
              <a:buClr>
                <a:srgbClr val="000000"/>
              </a:buClr>
              <a:buSzPts val="1600"/>
              <a:buFont typeface="Arial"/>
              <a:buChar char="•"/>
            </a:pPr>
            <a:r>
              <a:rPr b="0" i="0" lang="en" sz="1600" u="none" cap="none" strike="noStrike">
                <a:solidFill>
                  <a:schemeClr val="dk1"/>
                </a:solidFill>
                <a:latin typeface="Roboto Slab"/>
                <a:ea typeface="Roboto Slab"/>
                <a:cs typeface="Roboto Slab"/>
                <a:sym typeface="Roboto Slab"/>
              </a:rPr>
              <a:t>What were some responsibilities that you had as a high school student? </a:t>
            </a:r>
            <a:endParaRPr/>
          </a:p>
          <a:p>
            <a:pPr indent="-285750" lvl="0" marL="285750" marR="0" rtl="0" algn="l">
              <a:lnSpc>
                <a:spcPct val="100000"/>
              </a:lnSpc>
              <a:spcBef>
                <a:spcPts val="0"/>
              </a:spcBef>
              <a:spcAft>
                <a:spcPts val="0"/>
              </a:spcAft>
              <a:buClr>
                <a:srgbClr val="000000"/>
              </a:buClr>
              <a:buSzPts val="1600"/>
              <a:buFont typeface="Arial"/>
              <a:buChar char="•"/>
            </a:pPr>
            <a:r>
              <a:rPr b="0" i="0" lang="en" sz="1600" u="none" cap="none" strike="noStrike">
                <a:solidFill>
                  <a:schemeClr val="dk1"/>
                </a:solidFill>
                <a:latin typeface="Roboto Slab"/>
                <a:ea typeface="Roboto Slab"/>
                <a:cs typeface="Roboto Slab"/>
                <a:sym typeface="Roboto Slab"/>
              </a:rPr>
              <a:t>What are some responsibilities that you think you will have as a college student? </a:t>
            </a:r>
            <a:endParaRPr/>
          </a:p>
          <a:p>
            <a:pPr indent="-285750" lvl="0" marL="285750" marR="0" rtl="0" algn="l">
              <a:lnSpc>
                <a:spcPct val="100000"/>
              </a:lnSpc>
              <a:spcBef>
                <a:spcPts val="0"/>
              </a:spcBef>
              <a:spcAft>
                <a:spcPts val="0"/>
              </a:spcAft>
              <a:buClr>
                <a:srgbClr val="000000"/>
              </a:buClr>
              <a:buSzPts val="1600"/>
              <a:buFont typeface="Arial"/>
              <a:buChar char="•"/>
            </a:pPr>
            <a:r>
              <a:rPr b="0" i="0" lang="en" sz="1600" u="none" cap="none" strike="noStrike">
                <a:solidFill>
                  <a:schemeClr val="dk1"/>
                </a:solidFill>
                <a:latin typeface="Roboto Slab"/>
                <a:ea typeface="Roboto Slab"/>
                <a:cs typeface="Roboto Slab"/>
                <a:sym typeface="Roboto Slab"/>
              </a:rPr>
              <a:t>What are some other things outside of school that you will now have to factor in to your schedule?</a:t>
            </a:r>
            <a:endParaRPr b="0" i="0" sz="1600" u="none" cap="none" strike="noStrike">
              <a:solidFill>
                <a:schemeClr val="dk1"/>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chemeClr val="dk1"/>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chemeClr val="dk1"/>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600"/>
              <a:buFont typeface="Arial"/>
              <a:buNone/>
            </a:pPr>
            <a:r>
              <a:t/>
            </a:r>
            <a:endParaRPr b="1" i="0" sz="1600" u="none" cap="none" strike="noStrike">
              <a:solidFill>
                <a:schemeClr val="dk1"/>
              </a:solidFill>
              <a:latin typeface="Roboto Slab"/>
              <a:ea typeface="Roboto Slab"/>
              <a:cs typeface="Roboto Slab"/>
              <a:sym typeface="Roboto Slab"/>
            </a:endParaRPr>
          </a:p>
          <a:p>
            <a:pPr indent="0" lvl="0" marL="0" marR="0" rtl="0" algn="l">
              <a:lnSpc>
                <a:spcPct val="100000"/>
              </a:lnSpc>
              <a:spcBef>
                <a:spcPts val="0"/>
              </a:spcBef>
              <a:spcAft>
                <a:spcPts val="0"/>
              </a:spcAft>
              <a:buClr>
                <a:srgbClr val="000000"/>
              </a:buClr>
              <a:buSzPts val="1600"/>
              <a:buFont typeface="Arial"/>
              <a:buNone/>
            </a:pPr>
            <a:r>
              <a:rPr b="1" i="0" lang="en" sz="1600" u="none" cap="none" strike="noStrike">
                <a:solidFill>
                  <a:schemeClr val="dk1"/>
                </a:solidFill>
                <a:latin typeface="Roboto Slab"/>
                <a:ea typeface="Roboto Slab"/>
                <a:cs typeface="Roboto Slab"/>
                <a:sym typeface="Roboto Slab"/>
              </a:rPr>
              <a:t>Directions:</a:t>
            </a:r>
            <a:endParaRPr b="1" i="0" sz="1600" u="none" cap="none" strike="noStrike">
              <a:solidFill>
                <a:schemeClr val="dk1"/>
              </a:solidFill>
              <a:latin typeface="Roboto Slab"/>
              <a:ea typeface="Roboto Slab"/>
              <a:cs typeface="Roboto Slab"/>
              <a:sym typeface="Roboto Slab"/>
            </a:endParaRPr>
          </a:p>
          <a:p>
            <a:pPr indent="-330200" lvl="0" marL="457200" marR="0" rtl="0" algn="l">
              <a:lnSpc>
                <a:spcPct val="100000"/>
              </a:lnSpc>
              <a:spcBef>
                <a:spcPts val="0"/>
              </a:spcBef>
              <a:spcAft>
                <a:spcPts val="0"/>
              </a:spcAft>
              <a:buClr>
                <a:schemeClr val="dk1"/>
              </a:buClr>
              <a:buSzPts val="1600"/>
              <a:buFont typeface="Roboto Slab"/>
              <a:buChar char="-"/>
            </a:pPr>
            <a:r>
              <a:rPr b="0" i="0" lang="en" sz="1600" u="none" cap="none" strike="noStrike">
                <a:solidFill>
                  <a:schemeClr val="dk1"/>
                </a:solidFill>
                <a:latin typeface="Roboto Slab"/>
                <a:ea typeface="Roboto Slab"/>
                <a:cs typeface="Roboto Slab"/>
                <a:sym typeface="Roboto Slab"/>
              </a:rPr>
              <a:t>5-7 minutes to discuss questions in small groups.</a:t>
            </a:r>
            <a:endParaRPr b="0" i="0" sz="1600" u="none" cap="none" strike="noStrike">
              <a:solidFill>
                <a:schemeClr val="dk1"/>
              </a:solidFill>
              <a:latin typeface="Roboto Slab"/>
              <a:ea typeface="Roboto Slab"/>
              <a:cs typeface="Roboto Slab"/>
              <a:sym typeface="Roboto Slab"/>
            </a:endParaRPr>
          </a:p>
          <a:p>
            <a:pPr indent="-330200" lvl="0" marL="457200" marR="0" rtl="0" algn="l">
              <a:lnSpc>
                <a:spcPct val="100000"/>
              </a:lnSpc>
              <a:spcBef>
                <a:spcPts val="0"/>
              </a:spcBef>
              <a:spcAft>
                <a:spcPts val="0"/>
              </a:spcAft>
              <a:buClr>
                <a:schemeClr val="dk1"/>
              </a:buClr>
              <a:buSzPts val="1600"/>
              <a:buFont typeface="Roboto Slab"/>
              <a:buChar char="-"/>
            </a:pPr>
            <a:r>
              <a:rPr b="0" i="0" lang="en" sz="1600" u="none" cap="none" strike="noStrike">
                <a:solidFill>
                  <a:schemeClr val="dk1"/>
                </a:solidFill>
                <a:latin typeface="Roboto Slab"/>
                <a:ea typeface="Roboto Slab"/>
                <a:cs typeface="Roboto Slab"/>
                <a:sym typeface="Roboto Slab"/>
              </a:rPr>
              <a:t>Assign scribe to take notes while you all discuss. </a:t>
            </a:r>
            <a:endParaRPr b="0" i="0" sz="14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chemeClr val="dk1"/>
              </a:buClr>
              <a:buSzPts val="1600"/>
              <a:buFont typeface="Roboto Slab"/>
              <a:buChar char="-"/>
            </a:pPr>
            <a:r>
              <a:rPr b="0" i="0" lang="en" sz="1600" u="none" cap="none" strike="noStrike">
                <a:solidFill>
                  <a:schemeClr val="dk1"/>
                </a:solidFill>
                <a:latin typeface="Roboto Slab"/>
                <a:ea typeface="Roboto Slab"/>
                <a:cs typeface="Roboto Slab"/>
                <a:sym typeface="Roboto Slab"/>
              </a:rPr>
              <a:t>We will come back as group to discuss-- be prepared! Pick one person to report out. </a:t>
            </a:r>
            <a:endParaRPr b="0" i="0" sz="1600" u="none" cap="none" strike="noStrike">
              <a:solidFill>
                <a:schemeClr val="dk1"/>
              </a:solidFill>
              <a:latin typeface="Roboto Slab"/>
              <a:ea typeface="Roboto Slab"/>
              <a:cs typeface="Roboto Slab"/>
              <a:sym typeface="Roboto Slab"/>
            </a:endParaRPr>
          </a:p>
        </p:txBody>
      </p:sp>
      <p:sp>
        <p:nvSpPr>
          <p:cNvPr id="499" name="Google Shape;499;p61"/>
          <p:cNvSpPr txBox="1"/>
          <p:nvPr/>
        </p:nvSpPr>
        <p:spPr>
          <a:xfrm>
            <a:off x="144350" y="742650"/>
            <a:ext cx="3127500" cy="1829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700"/>
              <a:buFont typeface="Arial"/>
              <a:buNone/>
            </a:pPr>
            <a:r>
              <a:rPr b="1" i="0" lang="en" sz="3700" u="none" cap="none" strike="noStrike">
                <a:solidFill>
                  <a:schemeClr val="accent6"/>
                </a:solidFill>
                <a:latin typeface="Roboto Slab"/>
                <a:ea typeface="Roboto Slab"/>
                <a:cs typeface="Roboto Slab"/>
                <a:sym typeface="Roboto Slab"/>
              </a:rPr>
              <a:t>Small Group Discussion</a:t>
            </a:r>
            <a:endParaRPr b="1" i="0" sz="3700" u="none" cap="none" strike="noStrike">
              <a:solidFill>
                <a:schemeClr val="accent6"/>
              </a:solidFill>
              <a:latin typeface="Roboto Slab"/>
              <a:ea typeface="Roboto Slab"/>
              <a:cs typeface="Roboto Slab"/>
              <a:sym typeface="Roboto Slab"/>
            </a:endParaRPr>
          </a:p>
        </p:txBody>
      </p:sp>
      <p:sp>
        <p:nvSpPr>
          <p:cNvPr id="500" name="Google Shape;500;p61"/>
          <p:cNvSpPr txBox="1"/>
          <p:nvPr/>
        </p:nvSpPr>
        <p:spPr>
          <a:xfrm>
            <a:off x="311700" y="2390650"/>
            <a:ext cx="3127500" cy="2298000"/>
          </a:xfrm>
          <a:prstGeom prst="rect">
            <a:avLst/>
          </a:prstGeom>
          <a:noFill/>
          <a:ln>
            <a:noFill/>
          </a:ln>
        </p:spPr>
        <p:txBody>
          <a:bodyPr anchorCtr="0" anchor="t" bIns="91425" lIns="91425" spcFirstLastPara="1" rIns="91425" wrap="square" tIns="91425">
            <a:normAutofit/>
          </a:bodyPr>
          <a:lstStyle/>
          <a:p>
            <a:pPr indent="0" lvl="0" marL="0" marR="0" rtl="0" algn="l">
              <a:lnSpc>
                <a:spcPct val="115000"/>
              </a:lnSpc>
              <a:spcBef>
                <a:spcPts val="0"/>
              </a:spcBef>
              <a:spcAft>
                <a:spcPts val="0"/>
              </a:spcAft>
              <a:buClr>
                <a:srgbClr val="000000"/>
              </a:buClr>
              <a:buSzPts val="1800"/>
              <a:buFont typeface="Arial"/>
              <a:buNone/>
            </a:pPr>
            <a:r>
              <a:rPr b="1" i="0" lang="en" sz="1800" u="none" cap="none" strike="noStrike">
                <a:solidFill>
                  <a:schemeClr val="accent5"/>
                </a:solidFill>
                <a:latin typeface="Roboto Slab"/>
                <a:ea typeface="Roboto Slab"/>
                <a:cs typeface="Roboto Slab"/>
                <a:sym typeface="Roboto Slab"/>
              </a:rPr>
              <a:t>A Student’s</a:t>
            </a:r>
            <a:r>
              <a:rPr b="0" i="0" lang="en" sz="1400" u="none" cap="none" strike="noStrike">
                <a:solidFill>
                  <a:srgbClr val="000000"/>
                </a:solidFill>
                <a:latin typeface="Arial"/>
                <a:ea typeface="Arial"/>
                <a:cs typeface="Arial"/>
                <a:sym typeface="Arial"/>
              </a:rPr>
              <a:t> </a:t>
            </a:r>
            <a:r>
              <a:rPr b="1" i="0" lang="en" sz="1800" u="none" cap="none" strike="noStrike">
                <a:solidFill>
                  <a:schemeClr val="accent5"/>
                </a:solidFill>
                <a:latin typeface="Roboto Slab"/>
                <a:ea typeface="Roboto Slab"/>
                <a:cs typeface="Roboto Slab"/>
                <a:sym typeface="Roboto Slab"/>
              </a:rPr>
              <a:t>Classroom Responsibilities</a:t>
            </a:r>
            <a:endParaRPr b="1" i="0" sz="1800" u="none" cap="none" strike="noStrike">
              <a:solidFill>
                <a:schemeClr val="accent5"/>
              </a:solidFill>
              <a:latin typeface="Roboto Slab"/>
              <a:ea typeface="Roboto Slab"/>
              <a:cs typeface="Roboto Slab"/>
              <a:sym typeface="Roboto Slab"/>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4" name="Shape 504"/>
        <p:cNvGrpSpPr/>
        <p:nvPr/>
      </p:nvGrpSpPr>
      <p:grpSpPr>
        <a:xfrm>
          <a:off x="0" y="0"/>
          <a:ext cx="0" cy="0"/>
          <a:chOff x="0" y="0"/>
          <a:chExt cx="0" cy="0"/>
        </a:xfrm>
      </p:grpSpPr>
      <p:sp>
        <p:nvSpPr>
          <p:cNvPr id="505" name="Google Shape;505;p62"/>
          <p:cNvSpPr txBox="1"/>
          <p:nvPr>
            <p:ph type="title"/>
          </p:nvPr>
        </p:nvSpPr>
        <p:spPr>
          <a:xfrm>
            <a:off x="187025" y="149499"/>
            <a:ext cx="8368200" cy="804947"/>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000"/>
              <a:buNone/>
            </a:pPr>
            <a:r>
              <a:rPr b="1" lang="en" sz="2400">
                <a:solidFill>
                  <a:schemeClr val="accent5"/>
                </a:solidFill>
              </a:rPr>
              <a:t>A Student’s Job Includes...How do your answers match up!!? Do you have any questions? </a:t>
            </a:r>
            <a:endParaRPr b="1" sz="2400">
              <a:solidFill>
                <a:schemeClr val="accent5"/>
              </a:solidFill>
            </a:endParaRPr>
          </a:p>
        </p:txBody>
      </p:sp>
      <p:sp>
        <p:nvSpPr>
          <p:cNvPr id="506" name="Google Shape;506;p62"/>
          <p:cNvSpPr txBox="1"/>
          <p:nvPr>
            <p:ph idx="4294967295" type="body"/>
          </p:nvPr>
        </p:nvSpPr>
        <p:spPr>
          <a:xfrm>
            <a:off x="187025" y="835600"/>
            <a:ext cx="4385100" cy="4138200"/>
          </a:xfrm>
          <a:prstGeom prst="rect">
            <a:avLst/>
          </a:prstGeom>
          <a:noFill/>
          <a:ln>
            <a:noFill/>
          </a:ln>
        </p:spPr>
        <p:txBody>
          <a:bodyPr anchorCtr="0" anchor="t" bIns="91425" lIns="91425" spcFirstLastPara="1" rIns="91425" wrap="square" tIns="91425">
            <a:noAutofit/>
          </a:bodyPr>
          <a:lstStyle/>
          <a:p>
            <a:pPr indent="-342900" lvl="0" marL="457200" rtl="0" algn="l">
              <a:lnSpc>
                <a:spcPct val="95000"/>
              </a:lnSpc>
              <a:spcBef>
                <a:spcPts val="0"/>
              </a:spcBef>
              <a:spcAft>
                <a:spcPts val="0"/>
              </a:spcAft>
              <a:buSzPts val="1800"/>
              <a:buFont typeface="Roboto Slab"/>
              <a:buChar char="●"/>
            </a:pPr>
            <a:r>
              <a:rPr lang="en">
                <a:latin typeface="Roboto Slab"/>
                <a:ea typeface="Roboto Slab"/>
                <a:cs typeface="Roboto Slab"/>
                <a:sym typeface="Roboto Slab"/>
              </a:rPr>
              <a:t>Understanding and being responsible for the information in the Syllabus + Course Schedule</a:t>
            </a:r>
            <a:endParaRPr>
              <a:latin typeface="Roboto Slab"/>
              <a:ea typeface="Roboto Slab"/>
              <a:cs typeface="Roboto Slab"/>
              <a:sym typeface="Roboto Slab"/>
            </a:endParaRPr>
          </a:p>
          <a:p>
            <a:pPr indent="-342900" lvl="0" marL="457200" rtl="0" algn="l">
              <a:lnSpc>
                <a:spcPct val="95000"/>
              </a:lnSpc>
              <a:spcBef>
                <a:spcPts val="0"/>
              </a:spcBef>
              <a:spcAft>
                <a:spcPts val="0"/>
              </a:spcAft>
              <a:buSzPts val="1800"/>
              <a:buFont typeface="Roboto Slab"/>
              <a:buChar char="●"/>
            </a:pPr>
            <a:r>
              <a:rPr lang="en">
                <a:latin typeface="Roboto Slab"/>
                <a:ea typeface="Roboto Slab"/>
                <a:cs typeface="Roboto Slab"/>
                <a:sym typeface="Roboto Slab"/>
              </a:rPr>
              <a:t>Asking Questions about Course Requirements, Assignments, Policies, + Grading Criteria</a:t>
            </a:r>
            <a:endParaRPr>
              <a:latin typeface="Roboto Slab"/>
              <a:ea typeface="Roboto Slab"/>
              <a:cs typeface="Roboto Slab"/>
              <a:sym typeface="Roboto Slab"/>
            </a:endParaRPr>
          </a:p>
          <a:p>
            <a:pPr indent="-342900" lvl="0" marL="457200" rtl="0" algn="l">
              <a:lnSpc>
                <a:spcPct val="95000"/>
              </a:lnSpc>
              <a:spcBef>
                <a:spcPts val="0"/>
              </a:spcBef>
              <a:spcAft>
                <a:spcPts val="0"/>
              </a:spcAft>
              <a:buSzPts val="1800"/>
              <a:buFont typeface="Roboto Slab"/>
              <a:buChar char="●"/>
            </a:pPr>
            <a:r>
              <a:rPr lang="en">
                <a:latin typeface="Roboto Slab"/>
                <a:ea typeface="Roboto Slab"/>
                <a:cs typeface="Roboto Slab"/>
                <a:sym typeface="Roboto Slab"/>
              </a:rPr>
              <a:t>Attending Class Regularly + On Time</a:t>
            </a:r>
            <a:endParaRPr/>
          </a:p>
          <a:p>
            <a:pPr indent="-342900" lvl="0" marL="457200" rtl="0" algn="l">
              <a:lnSpc>
                <a:spcPct val="95000"/>
              </a:lnSpc>
              <a:spcBef>
                <a:spcPts val="0"/>
              </a:spcBef>
              <a:spcAft>
                <a:spcPts val="0"/>
              </a:spcAft>
              <a:buSzPts val="1800"/>
              <a:buFont typeface="Roboto Slab"/>
              <a:buChar char="●"/>
            </a:pPr>
            <a:r>
              <a:rPr lang="en">
                <a:latin typeface="Roboto Slab"/>
                <a:ea typeface="Roboto Slab"/>
                <a:cs typeface="Roboto Slab"/>
                <a:sym typeface="Roboto Slab"/>
              </a:rPr>
              <a:t>Taking Notes</a:t>
            </a:r>
            <a:endParaRPr>
              <a:latin typeface="Roboto Slab"/>
              <a:ea typeface="Roboto Slab"/>
              <a:cs typeface="Roboto Slab"/>
              <a:sym typeface="Roboto Slab"/>
            </a:endParaRPr>
          </a:p>
          <a:p>
            <a:pPr indent="-342900" lvl="0" marL="457200" rtl="0" algn="l">
              <a:lnSpc>
                <a:spcPct val="95000"/>
              </a:lnSpc>
              <a:spcBef>
                <a:spcPts val="0"/>
              </a:spcBef>
              <a:spcAft>
                <a:spcPts val="0"/>
              </a:spcAft>
              <a:buSzPts val="1800"/>
              <a:buFont typeface="Roboto Slab"/>
              <a:buChar char="●"/>
            </a:pPr>
            <a:r>
              <a:rPr lang="en">
                <a:latin typeface="Roboto Slab"/>
                <a:ea typeface="Roboto Slab"/>
                <a:cs typeface="Roboto Slab"/>
                <a:sym typeface="Roboto Slab"/>
              </a:rPr>
              <a:t>Informing Professor of Absences in a Timely Manner</a:t>
            </a:r>
            <a:endParaRPr>
              <a:latin typeface="Roboto Slab"/>
              <a:ea typeface="Roboto Slab"/>
              <a:cs typeface="Roboto Slab"/>
              <a:sym typeface="Roboto Slab"/>
            </a:endParaRPr>
          </a:p>
          <a:p>
            <a:pPr indent="-342900" lvl="0" marL="457200" rtl="0" algn="l">
              <a:lnSpc>
                <a:spcPct val="115000"/>
              </a:lnSpc>
              <a:spcBef>
                <a:spcPts val="0"/>
              </a:spcBef>
              <a:spcAft>
                <a:spcPts val="0"/>
              </a:spcAft>
              <a:buSzPts val="1800"/>
              <a:buFont typeface="Roboto Slab"/>
              <a:buChar char="●"/>
            </a:pPr>
            <a:r>
              <a:rPr lang="en">
                <a:latin typeface="Roboto Slab"/>
                <a:ea typeface="Roboto Slab"/>
                <a:cs typeface="Roboto Slab"/>
                <a:sym typeface="Roboto Slab"/>
              </a:rPr>
              <a:t>Completing All Work in Accordance with City Tech’s Academic Integrity Policy</a:t>
            </a:r>
            <a:endParaRPr>
              <a:latin typeface="Roboto Slab"/>
              <a:ea typeface="Roboto Slab"/>
              <a:cs typeface="Roboto Slab"/>
              <a:sym typeface="Roboto Slab"/>
            </a:endParaRPr>
          </a:p>
          <a:p>
            <a:pPr indent="-342900" lvl="0" marL="457200" rtl="0" algn="l">
              <a:lnSpc>
                <a:spcPct val="115000"/>
              </a:lnSpc>
              <a:spcBef>
                <a:spcPts val="0"/>
              </a:spcBef>
              <a:spcAft>
                <a:spcPts val="0"/>
              </a:spcAft>
              <a:buSzPts val="1800"/>
              <a:buFont typeface="Roboto Slab"/>
              <a:buChar char="●"/>
            </a:pPr>
            <a:r>
              <a:rPr lang="en">
                <a:latin typeface="Roboto Slab"/>
                <a:ea typeface="Roboto Slab"/>
                <a:cs typeface="Roboto Slab"/>
                <a:sym typeface="Roboto Slab"/>
              </a:rPr>
              <a:t>Using any Online Class Sites Fully</a:t>
            </a:r>
            <a:endParaRPr>
              <a:latin typeface="Roboto Slab"/>
              <a:ea typeface="Roboto Slab"/>
              <a:cs typeface="Roboto Slab"/>
              <a:sym typeface="Roboto Slab"/>
            </a:endParaRPr>
          </a:p>
        </p:txBody>
      </p:sp>
      <p:sp>
        <p:nvSpPr>
          <p:cNvPr id="507" name="Google Shape;507;p62"/>
          <p:cNvSpPr txBox="1"/>
          <p:nvPr>
            <p:ph idx="4294967295" type="body"/>
          </p:nvPr>
        </p:nvSpPr>
        <p:spPr>
          <a:xfrm>
            <a:off x="4719600" y="696600"/>
            <a:ext cx="3974400" cy="4138200"/>
          </a:xfrm>
          <a:prstGeom prst="rect">
            <a:avLst/>
          </a:prstGeom>
          <a:noFill/>
          <a:ln>
            <a:noFill/>
          </a:ln>
        </p:spPr>
        <p:txBody>
          <a:bodyPr anchorCtr="0" anchor="t" bIns="91425" lIns="91425" spcFirstLastPara="1" rIns="91425" wrap="square" tIns="91425">
            <a:noAutofit/>
          </a:bodyPr>
          <a:lstStyle/>
          <a:p>
            <a:pPr indent="-342900" lvl="0" marL="457200" rtl="0" algn="l">
              <a:lnSpc>
                <a:spcPct val="105000"/>
              </a:lnSpc>
              <a:spcBef>
                <a:spcPts val="0"/>
              </a:spcBef>
              <a:spcAft>
                <a:spcPts val="0"/>
              </a:spcAft>
              <a:buSzPts val="1800"/>
              <a:buFont typeface="Roboto Slab"/>
              <a:buChar char="●"/>
            </a:pPr>
            <a:r>
              <a:rPr lang="en">
                <a:latin typeface="Roboto Slab"/>
                <a:ea typeface="Roboto Slab"/>
                <a:cs typeface="Roboto Slab"/>
                <a:sym typeface="Roboto Slab"/>
              </a:rPr>
              <a:t>Contributing to an Inclusive Classroom + Campus Environment</a:t>
            </a:r>
            <a:endParaRPr>
              <a:latin typeface="Roboto Slab"/>
              <a:ea typeface="Roboto Slab"/>
              <a:cs typeface="Roboto Slab"/>
              <a:sym typeface="Roboto Slab"/>
            </a:endParaRPr>
          </a:p>
          <a:p>
            <a:pPr indent="-342900" lvl="0" marL="457200" rtl="0" algn="l">
              <a:lnSpc>
                <a:spcPct val="105000"/>
              </a:lnSpc>
              <a:spcBef>
                <a:spcPts val="0"/>
              </a:spcBef>
              <a:spcAft>
                <a:spcPts val="0"/>
              </a:spcAft>
              <a:buSzPts val="1800"/>
              <a:buFont typeface="Roboto Slab"/>
              <a:buChar char="●"/>
            </a:pPr>
            <a:r>
              <a:rPr lang="en">
                <a:latin typeface="Roboto Slab"/>
                <a:ea typeface="Roboto Slab"/>
                <a:cs typeface="Roboto Slab"/>
                <a:sym typeface="Roboto Slab"/>
              </a:rPr>
              <a:t>Completing All Major Assignments + Exams</a:t>
            </a:r>
            <a:endParaRPr>
              <a:latin typeface="Roboto Slab"/>
              <a:ea typeface="Roboto Slab"/>
              <a:cs typeface="Roboto Slab"/>
              <a:sym typeface="Roboto Slab"/>
            </a:endParaRPr>
          </a:p>
          <a:p>
            <a:pPr indent="-342900" lvl="0" marL="457200" rtl="0" algn="l">
              <a:lnSpc>
                <a:spcPct val="105000"/>
              </a:lnSpc>
              <a:spcBef>
                <a:spcPts val="0"/>
              </a:spcBef>
              <a:spcAft>
                <a:spcPts val="0"/>
              </a:spcAft>
              <a:buSzPts val="1800"/>
              <a:buFont typeface="Roboto Slab"/>
              <a:buChar char="●"/>
            </a:pPr>
            <a:r>
              <a:rPr lang="en">
                <a:latin typeface="Roboto Slab"/>
                <a:ea typeface="Roboto Slab"/>
                <a:cs typeface="Roboto Slab"/>
                <a:sym typeface="Roboto Slab"/>
              </a:rPr>
              <a:t>Submitting Work On Time</a:t>
            </a:r>
            <a:endParaRPr>
              <a:latin typeface="Roboto Slab"/>
              <a:ea typeface="Roboto Slab"/>
              <a:cs typeface="Roboto Slab"/>
              <a:sym typeface="Roboto Slab"/>
            </a:endParaRPr>
          </a:p>
          <a:p>
            <a:pPr indent="-342900" lvl="0" marL="457200" rtl="0" algn="l">
              <a:lnSpc>
                <a:spcPct val="105000"/>
              </a:lnSpc>
              <a:spcBef>
                <a:spcPts val="0"/>
              </a:spcBef>
              <a:spcAft>
                <a:spcPts val="0"/>
              </a:spcAft>
              <a:buSzPts val="1800"/>
              <a:buFont typeface="Roboto Slab"/>
              <a:buChar char="●"/>
            </a:pPr>
            <a:r>
              <a:rPr lang="en">
                <a:latin typeface="Roboto Slab"/>
                <a:ea typeface="Roboto Slab"/>
                <a:cs typeface="Roboto Slab"/>
                <a:sym typeface="Roboto Slab"/>
              </a:rPr>
              <a:t>Learning Course Content, as Taught by Professor</a:t>
            </a:r>
            <a:endParaRPr>
              <a:latin typeface="Roboto Slab"/>
              <a:ea typeface="Roboto Slab"/>
              <a:cs typeface="Roboto Slab"/>
              <a:sym typeface="Roboto Slab"/>
            </a:endParaRPr>
          </a:p>
          <a:p>
            <a:pPr indent="-342900" lvl="0" marL="457200" rtl="0" algn="l">
              <a:lnSpc>
                <a:spcPct val="105000"/>
              </a:lnSpc>
              <a:spcBef>
                <a:spcPts val="0"/>
              </a:spcBef>
              <a:spcAft>
                <a:spcPts val="0"/>
              </a:spcAft>
              <a:buSzPts val="1800"/>
              <a:buFont typeface="Roboto Slab"/>
              <a:buChar char="●"/>
            </a:pPr>
            <a:r>
              <a:rPr lang="en">
                <a:latin typeface="Roboto Slab"/>
                <a:ea typeface="Roboto Slab"/>
                <a:cs typeface="Roboto Slab"/>
                <a:sym typeface="Roboto Slab"/>
              </a:rPr>
              <a:t>Studying Course Content</a:t>
            </a:r>
            <a:endParaRPr>
              <a:latin typeface="Roboto Slab"/>
              <a:ea typeface="Roboto Slab"/>
              <a:cs typeface="Roboto Slab"/>
              <a:sym typeface="Roboto Slab"/>
            </a:endParaRPr>
          </a:p>
          <a:p>
            <a:pPr indent="-342900" lvl="0" marL="457200" rtl="0" algn="l">
              <a:lnSpc>
                <a:spcPct val="105000"/>
              </a:lnSpc>
              <a:spcBef>
                <a:spcPts val="0"/>
              </a:spcBef>
              <a:spcAft>
                <a:spcPts val="0"/>
              </a:spcAft>
              <a:buSzPts val="1800"/>
              <a:buFont typeface="Roboto Slab"/>
              <a:buChar char="●"/>
            </a:pPr>
            <a:r>
              <a:rPr lang="en">
                <a:latin typeface="Roboto Slab"/>
                <a:ea typeface="Roboto Slab"/>
                <a:cs typeface="Roboto Slab"/>
                <a:sym typeface="Roboto Slab"/>
              </a:rPr>
              <a:t>Asking Questions and seeking help (in class, via email, + during office hours)</a:t>
            </a:r>
            <a:endParaRPr>
              <a:latin typeface="Roboto Slab"/>
              <a:ea typeface="Roboto Slab"/>
              <a:cs typeface="Roboto Slab"/>
              <a:sym typeface="Roboto Slab"/>
            </a:endParaRPr>
          </a:p>
          <a:p>
            <a:pPr indent="-342900" lvl="0" marL="457200" rtl="0" algn="l">
              <a:lnSpc>
                <a:spcPct val="105000"/>
              </a:lnSpc>
              <a:spcBef>
                <a:spcPts val="0"/>
              </a:spcBef>
              <a:spcAft>
                <a:spcPts val="0"/>
              </a:spcAft>
              <a:buSzPts val="1800"/>
              <a:buFont typeface="Roboto Slab"/>
              <a:buChar char="●"/>
            </a:pPr>
            <a:r>
              <a:rPr lang="en">
                <a:latin typeface="Roboto Slab"/>
                <a:ea typeface="Roboto Slab"/>
                <a:cs typeface="Roboto Slab"/>
                <a:sym typeface="Roboto Slab"/>
              </a:rPr>
              <a:t>Reading All Announcements and Directions Thoroughly</a:t>
            </a:r>
            <a:endParaRPr>
              <a:latin typeface="Roboto Slab"/>
              <a:ea typeface="Roboto Slab"/>
              <a:cs typeface="Roboto Slab"/>
              <a:sym typeface="Roboto Slab"/>
            </a:endParaRPr>
          </a:p>
          <a:p>
            <a:pPr indent="-342900" lvl="0" marL="457200" rtl="0" algn="l">
              <a:lnSpc>
                <a:spcPct val="105000"/>
              </a:lnSpc>
              <a:spcBef>
                <a:spcPts val="0"/>
              </a:spcBef>
              <a:spcAft>
                <a:spcPts val="0"/>
              </a:spcAft>
              <a:buSzPts val="1800"/>
              <a:buFont typeface="Roboto Slab"/>
              <a:buChar char="●"/>
            </a:pPr>
            <a:r>
              <a:rPr lang="en">
                <a:latin typeface="Roboto Slab"/>
                <a:ea typeface="Roboto Slab"/>
                <a:cs typeface="Roboto Slab"/>
                <a:sym typeface="Roboto Slab"/>
              </a:rPr>
              <a:t>Being Prepared for All Classes</a:t>
            </a:r>
            <a:endParaRPr>
              <a:latin typeface="Roboto Slab"/>
              <a:ea typeface="Roboto Slab"/>
              <a:cs typeface="Roboto Slab"/>
              <a:sym typeface="Roboto Slab"/>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1" name="Shape 511"/>
        <p:cNvGrpSpPr/>
        <p:nvPr/>
      </p:nvGrpSpPr>
      <p:grpSpPr>
        <a:xfrm>
          <a:off x="0" y="0"/>
          <a:ext cx="0" cy="0"/>
          <a:chOff x="0" y="0"/>
          <a:chExt cx="0" cy="0"/>
        </a:xfrm>
      </p:grpSpPr>
      <p:sp>
        <p:nvSpPr>
          <p:cNvPr id="512" name="Google Shape;512;p63"/>
          <p:cNvSpPr txBox="1"/>
          <p:nvPr>
            <p:ph type="ctrTitle"/>
          </p:nvPr>
        </p:nvSpPr>
        <p:spPr>
          <a:xfrm>
            <a:off x="691925" y="1368263"/>
            <a:ext cx="8222100" cy="1345512"/>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b="1" lang="en">
                <a:solidFill>
                  <a:schemeClr val="accent5"/>
                </a:solidFill>
              </a:rPr>
              <a:t>         Duties + Responsibilities </a:t>
            </a:r>
            <a:endParaRPr b="1">
              <a:solidFill>
                <a:schemeClr val="accent5"/>
              </a:solidFill>
            </a:endParaRPr>
          </a:p>
          <a:p>
            <a:pPr indent="0" lvl="0" marL="0" rtl="0" algn="ctr">
              <a:lnSpc>
                <a:spcPct val="100000"/>
              </a:lnSpc>
              <a:spcBef>
                <a:spcPts val="0"/>
              </a:spcBef>
              <a:spcAft>
                <a:spcPts val="0"/>
              </a:spcAft>
              <a:buSzPct val="111111"/>
              <a:buNone/>
            </a:pPr>
            <a:r>
              <a:rPr b="1" lang="en">
                <a:solidFill>
                  <a:schemeClr val="accent5"/>
                </a:solidFill>
              </a:rPr>
              <a:t>of a Professor</a:t>
            </a:r>
            <a:br>
              <a:rPr b="1" lang="en">
                <a:solidFill>
                  <a:schemeClr val="accent5"/>
                </a:solidFill>
              </a:rPr>
            </a:br>
            <a:br>
              <a:rPr b="1" lang="en">
                <a:solidFill>
                  <a:schemeClr val="accent5"/>
                </a:solidFill>
              </a:rPr>
            </a:br>
            <a:endParaRPr b="1">
              <a:solidFill>
                <a:schemeClr val="accent5"/>
              </a:solidFill>
            </a:endParaRPr>
          </a:p>
        </p:txBody>
      </p:sp>
      <p:pic>
        <p:nvPicPr>
          <p:cNvPr descr="Data, Information, Analysis Free Stock Photo - Public Domain Pictures" id="513" name="Google Shape;513;p63"/>
          <p:cNvPicPr preferRelativeResize="0"/>
          <p:nvPr/>
        </p:nvPicPr>
        <p:blipFill rotWithShape="1">
          <a:blip r:embed="rId3">
            <a:alphaModFix/>
          </a:blip>
          <a:srcRect b="0" l="0" r="0" t="0"/>
          <a:stretch/>
        </p:blipFill>
        <p:spPr>
          <a:xfrm>
            <a:off x="3451675" y="1896136"/>
            <a:ext cx="1926696" cy="1463040"/>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7" name="Shape 517"/>
        <p:cNvGrpSpPr/>
        <p:nvPr/>
      </p:nvGrpSpPr>
      <p:grpSpPr>
        <a:xfrm>
          <a:off x="0" y="0"/>
          <a:ext cx="0" cy="0"/>
          <a:chOff x="0" y="0"/>
          <a:chExt cx="0" cy="0"/>
        </a:xfrm>
      </p:grpSpPr>
      <p:sp>
        <p:nvSpPr>
          <p:cNvPr id="518" name="Google Shape;518;p95"/>
          <p:cNvSpPr txBox="1"/>
          <p:nvPr>
            <p:ph type="title"/>
          </p:nvPr>
        </p:nvSpPr>
        <p:spPr>
          <a:xfrm>
            <a:off x="490250" y="526350"/>
            <a:ext cx="5618700" cy="4090800"/>
          </a:xfrm>
          <a:prstGeom prst="rect">
            <a:avLst/>
          </a:prstGeom>
          <a:noFill/>
          <a:ln>
            <a:noFill/>
          </a:ln>
        </p:spPr>
        <p:txBody>
          <a:bodyPr anchorCtr="0" anchor="ctr" bIns="91425" lIns="91425" spcFirstLastPara="1" rIns="91425" wrap="square" tIns="91425">
            <a:normAutofit/>
          </a:bodyPr>
          <a:lstStyle/>
          <a:p>
            <a:pPr indent="0" lvl="0" marL="114300" rtl="0" algn="l">
              <a:lnSpc>
                <a:spcPct val="95000"/>
              </a:lnSpc>
              <a:spcBef>
                <a:spcPts val="0"/>
              </a:spcBef>
              <a:spcAft>
                <a:spcPts val="0"/>
              </a:spcAft>
              <a:buSzPts val="4800"/>
              <a:buNone/>
            </a:pPr>
            <a:r>
              <a:rPr lang="en" sz="2400">
                <a:solidFill>
                  <a:srgbClr val="8BC34A"/>
                </a:solidFill>
              </a:rPr>
              <a:t>Class Discussion Questions: </a:t>
            </a:r>
            <a:br>
              <a:rPr lang="en" sz="2400">
                <a:solidFill>
                  <a:srgbClr val="8BC34A"/>
                </a:solidFill>
              </a:rPr>
            </a:br>
            <a:br>
              <a:rPr lang="en" sz="2400">
                <a:solidFill>
                  <a:srgbClr val="8BC34A"/>
                </a:solidFill>
              </a:rPr>
            </a:br>
            <a:r>
              <a:rPr lang="en" sz="2400">
                <a:solidFill>
                  <a:srgbClr val="8BC34A"/>
                </a:solidFill>
              </a:rPr>
              <a:t>What were the responsibilities of your high school instructors? </a:t>
            </a:r>
            <a:br>
              <a:rPr lang="en" sz="2400">
                <a:solidFill>
                  <a:srgbClr val="8BC34A"/>
                </a:solidFill>
              </a:rPr>
            </a:br>
            <a:br>
              <a:rPr lang="en" sz="2400">
                <a:solidFill>
                  <a:srgbClr val="8BC34A"/>
                </a:solidFill>
              </a:rPr>
            </a:br>
            <a:r>
              <a:rPr lang="en" sz="2400">
                <a:solidFill>
                  <a:srgbClr val="8BC34A"/>
                </a:solidFill>
              </a:rPr>
              <a:t>What were your relationships like with your high school instructors?</a:t>
            </a:r>
            <a:br>
              <a:rPr lang="en" sz="2400">
                <a:solidFill>
                  <a:srgbClr val="8BC34A"/>
                </a:solidFill>
              </a:rPr>
            </a:br>
            <a:br>
              <a:rPr lang="en" sz="2400">
                <a:solidFill>
                  <a:srgbClr val="8BC34A"/>
                </a:solidFill>
              </a:rPr>
            </a:br>
            <a:r>
              <a:rPr lang="en" sz="2400">
                <a:solidFill>
                  <a:srgbClr val="8BC34A"/>
                </a:solidFill>
              </a:rPr>
              <a:t>What are your expectations of how professors will act towards students in college?</a:t>
            </a:r>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2" name="Shape 522"/>
        <p:cNvGrpSpPr/>
        <p:nvPr/>
      </p:nvGrpSpPr>
      <p:grpSpPr>
        <a:xfrm>
          <a:off x="0" y="0"/>
          <a:ext cx="0" cy="0"/>
          <a:chOff x="0" y="0"/>
          <a:chExt cx="0" cy="0"/>
        </a:xfrm>
      </p:grpSpPr>
      <p:sp>
        <p:nvSpPr>
          <p:cNvPr id="523" name="Google Shape;523;p64"/>
          <p:cNvSpPr txBox="1"/>
          <p:nvPr>
            <p:ph type="title"/>
          </p:nvPr>
        </p:nvSpPr>
        <p:spPr>
          <a:xfrm>
            <a:off x="187025" y="165425"/>
            <a:ext cx="8368200" cy="6861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3000"/>
              <a:buNone/>
            </a:pPr>
            <a:r>
              <a:rPr b="1" lang="en" sz="2400">
                <a:solidFill>
                  <a:schemeClr val="accent5"/>
                </a:solidFill>
              </a:rPr>
              <a:t>A Professor’s Job Includes...</a:t>
            </a:r>
            <a:endParaRPr b="1" sz="2400">
              <a:solidFill>
                <a:schemeClr val="accent5"/>
              </a:solidFill>
            </a:endParaRPr>
          </a:p>
        </p:txBody>
      </p:sp>
      <p:sp>
        <p:nvSpPr>
          <p:cNvPr id="524" name="Google Shape;524;p64"/>
          <p:cNvSpPr txBox="1"/>
          <p:nvPr>
            <p:ph idx="4294967295" type="body"/>
          </p:nvPr>
        </p:nvSpPr>
        <p:spPr>
          <a:xfrm>
            <a:off x="187025" y="981950"/>
            <a:ext cx="4385100" cy="4068000"/>
          </a:xfrm>
          <a:prstGeom prst="rect">
            <a:avLst/>
          </a:prstGeom>
          <a:noFill/>
          <a:ln>
            <a:noFill/>
          </a:ln>
        </p:spPr>
        <p:txBody>
          <a:bodyPr anchorCtr="0" anchor="t" bIns="91425" lIns="91425" spcFirstLastPara="1" rIns="91425" wrap="square" tIns="91425">
            <a:noAutofit/>
          </a:bodyPr>
          <a:lstStyle/>
          <a:p>
            <a:pPr indent="-342900" lvl="0" marL="457200" rtl="0" algn="l">
              <a:lnSpc>
                <a:spcPct val="95000"/>
              </a:lnSpc>
              <a:spcBef>
                <a:spcPts val="0"/>
              </a:spcBef>
              <a:spcAft>
                <a:spcPts val="0"/>
              </a:spcAft>
              <a:buSzPts val="1800"/>
              <a:buFont typeface="Roboto Slab"/>
              <a:buChar char="●"/>
            </a:pPr>
            <a:r>
              <a:rPr lang="en" sz="1600">
                <a:latin typeface="Roboto Slab"/>
                <a:ea typeface="Roboto Slab"/>
                <a:cs typeface="Roboto Slab"/>
                <a:sym typeface="Roboto Slab"/>
              </a:rPr>
              <a:t>Creating and Distributing a Syllabus + Course Schedule (1st week of semester)</a:t>
            </a:r>
            <a:endParaRPr sz="1600">
              <a:latin typeface="Roboto Slab"/>
              <a:ea typeface="Roboto Slab"/>
              <a:cs typeface="Roboto Slab"/>
              <a:sym typeface="Roboto Slab"/>
            </a:endParaRPr>
          </a:p>
          <a:p>
            <a:pPr indent="-342900" lvl="0" marL="457200" rtl="0" algn="l">
              <a:lnSpc>
                <a:spcPct val="95000"/>
              </a:lnSpc>
              <a:spcBef>
                <a:spcPts val="0"/>
              </a:spcBef>
              <a:spcAft>
                <a:spcPts val="0"/>
              </a:spcAft>
              <a:buSzPts val="1800"/>
              <a:buFont typeface="Roboto Slab"/>
              <a:buChar char="●"/>
            </a:pPr>
            <a:r>
              <a:rPr lang="en" sz="1600">
                <a:latin typeface="Roboto Slab"/>
                <a:ea typeface="Roboto Slab"/>
                <a:cs typeface="Roboto Slab"/>
                <a:sym typeface="Roboto Slab"/>
              </a:rPr>
              <a:t>Notifying Students of Any Changes to the Course Schedule in a Timely Manner</a:t>
            </a:r>
            <a:endParaRPr sz="1600">
              <a:latin typeface="Roboto Slab"/>
              <a:ea typeface="Roboto Slab"/>
              <a:cs typeface="Roboto Slab"/>
              <a:sym typeface="Roboto Slab"/>
            </a:endParaRPr>
          </a:p>
          <a:p>
            <a:pPr indent="-342900" lvl="0" marL="457200" rtl="0" algn="l">
              <a:lnSpc>
                <a:spcPct val="95000"/>
              </a:lnSpc>
              <a:spcBef>
                <a:spcPts val="0"/>
              </a:spcBef>
              <a:spcAft>
                <a:spcPts val="0"/>
              </a:spcAft>
              <a:buSzPts val="1800"/>
              <a:buFont typeface="Roboto Slab"/>
              <a:buChar char="●"/>
            </a:pPr>
            <a:r>
              <a:rPr lang="en" sz="1600">
                <a:latin typeface="Roboto Slab"/>
                <a:ea typeface="Roboto Slab"/>
                <a:cs typeface="Roboto Slab"/>
                <a:sym typeface="Roboto Slab"/>
              </a:rPr>
              <a:t>Providing Clear Grading Scheme + Criteria</a:t>
            </a:r>
            <a:endParaRPr sz="1600">
              <a:latin typeface="Roboto Slab"/>
              <a:ea typeface="Roboto Slab"/>
              <a:cs typeface="Roboto Slab"/>
              <a:sym typeface="Roboto Slab"/>
            </a:endParaRPr>
          </a:p>
          <a:p>
            <a:pPr indent="-342900" lvl="0" marL="457200" rtl="0" algn="l">
              <a:lnSpc>
                <a:spcPct val="95000"/>
              </a:lnSpc>
              <a:spcBef>
                <a:spcPts val="0"/>
              </a:spcBef>
              <a:spcAft>
                <a:spcPts val="0"/>
              </a:spcAft>
              <a:buSzPts val="1800"/>
              <a:buFont typeface="Roboto Slab"/>
              <a:buChar char="●"/>
            </a:pPr>
            <a:r>
              <a:rPr lang="en" sz="1600">
                <a:latin typeface="Roboto Slab"/>
                <a:ea typeface="Roboto Slab"/>
                <a:cs typeface="Roboto Slab"/>
                <a:sym typeface="Roboto Slab"/>
              </a:rPr>
              <a:t>Grading Student Work Fairly</a:t>
            </a:r>
            <a:endParaRPr sz="1600">
              <a:latin typeface="Roboto Slab"/>
              <a:ea typeface="Roboto Slab"/>
              <a:cs typeface="Roboto Slab"/>
              <a:sym typeface="Roboto Slab"/>
            </a:endParaRPr>
          </a:p>
          <a:p>
            <a:pPr indent="-342900" lvl="0" marL="457200" rtl="0" algn="l">
              <a:lnSpc>
                <a:spcPct val="95000"/>
              </a:lnSpc>
              <a:spcBef>
                <a:spcPts val="0"/>
              </a:spcBef>
              <a:spcAft>
                <a:spcPts val="0"/>
              </a:spcAft>
              <a:buSzPts val="1800"/>
              <a:buFont typeface="Roboto Slab"/>
              <a:buChar char="●"/>
            </a:pPr>
            <a:r>
              <a:rPr lang="en" sz="1600">
                <a:latin typeface="Roboto Slab"/>
                <a:ea typeface="Roboto Slab"/>
                <a:cs typeface="Roboto Slab"/>
                <a:sym typeface="Roboto Slab"/>
              </a:rPr>
              <a:t>Informing Students of Midsemester Grades (8th week of semester)</a:t>
            </a:r>
            <a:endParaRPr sz="1600">
              <a:latin typeface="Roboto Slab"/>
              <a:ea typeface="Roboto Slab"/>
              <a:cs typeface="Roboto Slab"/>
              <a:sym typeface="Roboto Slab"/>
            </a:endParaRPr>
          </a:p>
          <a:p>
            <a:pPr indent="-342900" lvl="0" marL="457200" rtl="0" algn="l">
              <a:lnSpc>
                <a:spcPct val="95000"/>
              </a:lnSpc>
              <a:spcBef>
                <a:spcPts val="0"/>
              </a:spcBef>
              <a:spcAft>
                <a:spcPts val="0"/>
              </a:spcAft>
              <a:buSzPts val="1800"/>
              <a:buFont typeface="Roboto Slab"/>
              <a:buChar char="●"/>
            </a:pPr>
            <a:r>
              <a:rPr lang="en" sz="1600">
                <a:latin typeface="Roboto Slab"/>
                <a:ea typeface="Roboto Slab"/>
                <a:cs typeface="Roboto Slab"/>
                <a:sym typeface="Roboto Slab"/>
              </a:rPr>
              <a:t>Providing Clear Expectations for Students</a:t>
            </a:r>
            <a:endParaRPr sz="1600">
              <a:latin typeface="Roboto Slab"/>
              <a:ea typeface="Roboto Slab"/>
              <a:cs typeface="Roboto Slab"/>
              <a:sym typeface="Roboto Slab"/>
            </a:endParaRPr>
          </a:p>
          <a:p>
            <a:pPr indent="0" lvl="0" marL="114300" rtl="0" algn="l">
              <a:lnSpc>
                <a:spcPct val="95000"/>
              </a:lnSpc>
              <a:spcBef>
                <a:spcPts val="0"/>
              </a:spcBef>
              <a:spcAft>
                <a:spcPts val="0"/>
              </a:spcAft>
              <a:buSzPts val="1800"/>
              <a:buNone/>
            </a:pPr>
            <a:r>
              <a:rPr lang="en" sz="1600">
                <a:solidFill>
                  <a:schemeClr val="accent5"/>
                </a:solidFill>
                <a:latin typeface="Roboto Slab"/>
                <a:ea typeface="Roboto Slab"/>
                <a:cs typeface="Roboto Slab"/>
                <a:sym typeface="Roboto Slab"/>
              </a:rPr>
              <a:t>    </a:t>
            </a:r>
            <a:r>
              <a:rPr lang="en" sz="1600">
                <a:latin typeface="Roboto Slab"/>
                <a:ea typeface="Roboto Slab"/>
                <a:cs typeface="Roboto Slab"/>
                <a:sym typeface="Roboto Slab"/>
              </a:rPr>
              <a:t>   </a:t>
            </a:r>
            <a:endParaRPr sz="1600">
              <a:latin typeface="Roboto Slab"/>
              <a:ea typeface="Roboto Slab"/>
              <a:cs typeface="Roboto Slab"/>
              <a:sym typeface="Roboto Slab"/>
            </a:endParaRPr>
          </a:p>
        </p:txBody>
      </p:sp>
      <p:sp>
        <p:nvSpPr>
          <p:cNvPr id="525" name="Google Shape;525;p64"/>
          <p:cNvSpPr txBox="1"/>
          <p:nvPr>
            <p:ph idx="4294967295" type="body"/>
          </p:nvPr>
        </p:nvSpPr>
        <p:spPr>
          <a:xfrm>
            <a:off x="4719600" y="999300"/>
            <a:ext cx="3974400" cy="40680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Font typeface="Roboto Slab"/>
              <a:buChar char="●"/>
            </a:pPr>
            <a:r>
              <a:rPr lang="en" sz="1600">
                <a:latin typeface="Roboto Slab"/>
                <a:ea typeface="Roboto Slab"/>
                <a:cs typeface="Roboto Slab"/>
                <a:sym typeface="Roboto Slab"/>
              </a:rPr>
              <a:t>Addressing All Learning Objectives for Course</a:t>
            </a:r>
            <a:endParaRPr sz="1600">
              <a:latin typeface="Roboto Slab"/>
              <a:ea typeface="Roboto Slab"/>
              <a:cs typeface="Roboto Slab"/>
              <a:sym typeface="Roboto Slab"/>
            </a:endParaRPr>
          </a:p>
          <a:p>
            <a:pPr indent="-342900" lvl="0" marL="457200" rtl="0" algn="l">
              <a:lnSpc>
                <a:spcPct val="115000"/>
              </a:lnSpc>
              <a:spcBef>
                <a:spcPts val="0"/>
              </a:spcBef>
              <a:spcAft>
                <a:spcPts val="0"/>
              </a:spcAft>
              <a:buSzPts val="1800"/>
              <a:buFont typeface="Roboto Slab"/>
              <a:buChar char="●"/>
            </a:pPr>
            <a:r>
              <a:rPr lang="en" sz="1600">
                <a:latin typeface="Roboto Slab"/>
                <a:ea typeface="Roboto Slab"/>
                <a:cs typeface="Roboto Slab"/>
                <a:sym typeface="Roboto Slab"/>
              </a:rPr>
              <a:t>Teaching Students Course Content in a Clear Manner</a:t>
            </a:r>
            <a:endParaRPr sz="1600">
              <a:latin typeface="Roboto Slab"/>
              <a:ea typeface="Roboto Slab"/>
              <a:cs typeface="Roboto Slab"/>
              <a:sym typeface="Roboto Slab"/>
            </a:endParaRPr>
          </a:p>
          <a:p>
            <a:pPr indent="-342900" lvl="0" marL="457200" rtl="0" algn="l">
              <a:lnSpc>
                <a:spcPct val="115000"/>
              </a:lnSpc>
              <a:spcBef>
                <a:spcPts val="0"/>
              </a:spcBef>
              <a:spcAft>
                <a:spcPts val="0"/>
              </a:spcAft>
              <a:buSzPts val="1800"/>
              <a:buFont typeface="Roboto Slab"/>
              <a:buChar char="●"/>
            </a:pPr>
            <a:r>
              <a:rPr lang="en" sz="1600">
                <a:latin typeface="Roboto Slab"/>
                <a:ea typeface="Roboto Slab"/>
                <a:cs typeface="Roboto Slab"/>
                <a:sym typeface="Roboto Slab"/>
              </a:rPr>
              <a:t>Holding Weekly Office Hours for Students </a:t>
            </a:r>
            <a:endParaRPr sz="1600">
              <a:latin typeface="Roboto Slab"/>
              <a:ea typeface="Roboto Slab"/>
              <a:cs typeface="Roboto Slab"/>
              <a:sym typeface="Roboto Slab"/>
            </a:endParaRPr>
          </a:p>
          <a:p>
            <a:pPr indent="-342900" lvl="0" marL="457200" rtl="0" algn="l">
              <a:lnSpc>
                <a:spcPct val="115000"/>
              </a:lnSpc>
              <a:spcBef>
                <a:spcPts val="0"/>
              </a:spcBef>
              <a:spcAft>
                <a:spcPts val="0"/>
              </a:spcAft>
              <a:buSzPts val="1800"/>
              <a:buFont typeface="Roboto Slab"/>
              <a:buChar char="●"/>
            </a:pPr>
            <a:r>
              <a:rPr lang="en" sz="1600">
                <a:latin typeface="Roboto Slab"/>
                <a:ea typeface="Roboto Slab"/>
                <a:cs typeface="Roboto Slab"/>
                <a:sym typeface="Roboto Slab"/>
              </a:rPr>
              <a:t>Answering Student Emails in a Timely Manner</a:t>
            </a:r>
            <a:endParaRPr sz="1600">
              <a:latin typeface="Roboto Slab"/>
              <a:ea typeface="Roboto Slab"/>
              <a:cs typeface="Roboto Slab"/>
              <a:sym typeface="Roboto Slab"/>
            </a:endParaRPr>
          </a:p>
          <a:p>
            <a:pPr indent="-342900" lvl="0" marL="457200" rtl="0" algn="l">
              <a:lnSpc>
                <a:spcPct val="115000"/>
              </a:lnSpc>
              <a:spcBef>
                <a:spcPts val="0"/>
              </a:spcBef>
              <a:spcAft>
                <a:spcPts val="0"/>
              </a:spcAft>
              <a:buSzPts val="1800"/>
              <a:buFont typeface="Roboto Slab"/>
              <a:buChar char="●"/>
            </a:pPr>
            <a:r>
              <a:rPr lang="en" sz="1600">
                <a:latin typeface="Roboto Slab"/>
                <a:ea typeface="Roboto Slab"/>
                <a:cs typeface="Roboto Slab"/>
                <a:sym typeface="Roboto Slab"/>
              </a:rPr>
              <a:t>Answering Student Questions</a:t>
            </a:r>
            <a:endParaRPr sz="1600">
              <a:latin typeface="Roboto Slab"/>
              <a:ea typeface="Roboto Slab"/>
              <a:cs typeface="Roboto Slab"/>
              <a:sym typeface="Roboto Slab"/>
            </a:endParaRPr>
          </a:p>
          <a:p>
            <a:pPr indent="-342900" lvl="0" marL="457200" rtl="0" algn="l">
              <a:lnSpc>
                <a:spcPct val="115000"/>
              </a:lnSpc>
              <a:spcBef>
                <a:spcPts val="0"/>
              </a:spcBef>
              <a:spcAft>
                <a:spcPts val="0"/>
              </a:spcAft>
              <a:buSzPts val="1800"/>
              <a:buFont typeface="Roboto Slab"/>
              <a:buChar char="●"/>
            </a:pPr>
            <a:r>
              <a:rPr lang="en" sz="1600">
                <a:latin typeface="Roboto Slab"/>
                <a:ea typeface="Roboto Slab"/>
                <a:cs typeface="Roboto Slab"/>
                <a:sym typeface="Roboto Slab"/>
              </a:rPr>
              <a:t>Assigning Final Grades</a:t>
            </a:r>
            <a:endParaRPr sz="1600">
              <a:latin typeface="Roboto Slab"/>
              <a:ea typeface="Roboto Slab"/>
              <a:cs typeface="Roboto Slab"/>
              <a:sym typeface="Roboto Slab"/>
            </a:endParaRPr>
          </a:p>
          <a:p>
            <a:pPr indent="-342900" lvl="0" marL="457200" rtl="0" algn="l">
              <a:lnSpc>
                <a:spcPct val="115000"/>
              </a:lnSpc>
              <a:spcBef>
                <a:spcPts val="0"/>
              </a:spcBef>
              <a:spcAft>
                <a:spcPts val="0"/>
              </a:spcAft>
              <a:buSzPts val="1800"/>
              <a:buFont typeface="Roboto Slab"/>
              <a:buChar char="●"/>
            </a:pPr>
            <a:r>
              <a:rPr lang="en" sz="1600">
                <a:latin typeface="Roboto Slab"/>
                <a:ea typeface="Roboto Slab"/>
                <a:cs typeface="Roboto Slab"/>
                <a:sym typeface="Roboto Slab"/>
              </a:rPr>
              <a:t>Treating All Students with Respect + Fairness</a:t>
            </a:r>
            <a:endParaRPr sz="1600">
              <a:latin typeface="Roboto Slab"/>
              <a:ea typeface="Roboto Slab"/>
              <a:cs typeface="Roboto Slab"/>
              <a:sym typeface="Roboto Slab"/>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 name="Shape 529"/>
        <p:cNvGrpSpPr/>
        <p:nvPr/>
      </p:nvGrpSpPr>
      <p:grpSpPr>
        <a:xfrm>
          <a:off x="0" y="0"/>
          <a:ext cx="0" cy="0"/>
          <a:chOff x="0" y="0"/>
          <a:chExt cx="0" cy="0"/>
        </a:xfrm>
      </p:grpSpPr>
      <p:sp>
        <p:nvSpPr>
          <p:cNvPr id="530" name="Google Shape;530;p65"/>
          <p:cNvSpPr txBox="1"/>
          <p:nvPr>
            <p:ph type="title"/>
          </p:nvPr>
        </p:nvSpPr>
        <p:spPr>
          <a:xfrm>
            <a:off x="1411334" y="1590000"/>
            <a:ext cx="6321332" cy="19635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990"/>
              <a:buNone/>
            </a:pPr>
            <a:r>
              <a:rPr b="1" lang="en" sz="3200">
                <a:solidFill>
                  <a:schemeClr val="dk1"/>
                </a:solidFill>
                <a:latin typeface="Merriweather"/>
                <a:ea typeface="Merriweather"/>
                <a:cs typeface="Merriweather"/>
                <a:sym typeface="Merriweather"/>
              </a:rPr>
              <a:t>What can you do if your professor doesn’t fulfill</a:t>
            </a:r>
            <a:br>
              <a:rPr b="1" lang="en" sz="3200">
                <a:solidFill>
                  <a:schemeClr val="dk1"/>
                </a:solidFill>
                <a:latin typeface="Merriweather"/>
                <a:ea typeface="Merriweather"/>
                <a:cs typeface="Merriweather"/>
                <a:sym typeface="Merriweather"/>
              </a:rPr>
            </a:br>
            <a:r>
              <a:rPr b="1" lang="en" sz="3200">
                <a:solidFill>
                  <a:schemeClr val="dk1"/>
                </a:solidFill>
                <a:latin typeface="Merriweather"/>
                <a:ea typeface="Merriweather"/>
                <a:cs typeface="Merriweather"/>
                <a:sym typeface="Merriweather"/>
              </a:rPr>
              <a:t>their responsibilities?</a:t>
            </a:r>
            <a:endParaRPr b="1" sz="3200">
              <a:solidFill>
                <a:schemeClr val="dk1"/>
              </a:solidFill>
              <a:latin typeface="Merriweather"/>
              <a:ea typeface="Merriweather"/>
              <a:cs typeface="Merriweather"/>
              <a:sym typeface="Merriweather"/>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4" name="Shape 534"/>
        <p:cNvGrpSpPr/>
        <p:nvPr/>
      </p:nvGrpSpPr>
      <p:grpSpPr>
        <a:xfrm>
          <a:off x="0" y="0"/>
          <a:ext cx="0" cy="0"/>
          <a:chOff x="0" y="0"/>
          <a:chExt cx="0" cy="0"/>
        </a:xfrm>
      </p:grpSpPr>
      <p:sp>
        <p:nvSpPr>
          <p:cNvPr id="535" name="Google Shape;535;p66"/>
          <p:cNvSpPr txBox="1"/>
          <p:nvPr>
            <p:ph idx="1" type="body"/>
          </p:nvPr>
        </p:nvSpPr>
        <p:spPr>
          <a:xfrm>
            <a:off x="200235" y="816560"/>
            <a:ext cx="8823626" cy="3510379"/>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sz="3000">
                <a:latin typeface="Merriweather"/>
                <a:ea typeface="Merriweather"/>
                <a:cs typeface="Merriweather"/>
                <a:sym typeface="Merriweather"/>
              </a:rPr>
              <a:t>Start with the professor!</a:t>
            </a:r>
            <a:endParaRPr/>
          </a:p>
          <a:p>
            <a:pPr indent="-228600" lvl="0" marL="457200" rtl="0" algn="l">
              <a:lnSpc>
                <a:spcPct val="115000"/>
              </a:lnSpc>
              <a:spcBef>
                <a:spcPts val="0"/>
              </a:spcBef>
              <a:spcAft>
                <a:spcPts val="0"/>
              </a:spcAft>
              <a:buSzPts val="1800"/>
              <a:buNone/>
            </a:pPr>
            <a:r>
              <a:t/>
            </a:r>
            <a:endParaRPr sz="1500">
              <a:latin typeface="Merriweather"/>
              <a:ea typeface="Merriweather"/>
              <a:cs typeface="Merriweather"/>
              <a:sym typeface="Merriweather"/>
            </a:endParaRPr>
          </a:p>
          <a:p>
            <a:pPr indent="-342900" lvl="0" marL="457200" rtl="0" algn="l">
              <a:lnSpc>
                <a:spcPct val="115000"/>
              </a:lnSpc>
              <a:spcBef>
                <a:spcPts val="0"/>
              </a:spcBef>
              <a:spcAft>
                <a:spcPts val="0"/>
              </a:spcAft>
              <a:buSzPts val="1800"/>
              <a:buChar char="●"/>
            </a:pPr>
            <a:r>
              <a:rPr lang="en" sz="3000">
                <a:latin typeface="Merriweather"/>
                <a:ea typeface="Merriweather"/>
                <a:cs typeface="Merriweather"/>
                <a:sym typeface="Merriweather"/>
              </a:rPr>
              <a:t>Then speak to the </a:t>
            </a:r>
            <a:r>
              <a:rPr lang="en" sz="3000" u="sng">
                <a:solidFill>
                  <a:schemeClr val="hlink"/>
                </a:solidFill>
                <a:latin typeface="Merriweather"/>
                <a:ea typeface="Merriweather"/>
                <a:cs typeface="Merriweather"/>
                <a:sym typeface="Merriweather"/>
                <a:hlinkClick r:id="rId3"/>
              </a:rPr>
              <a:t>department</a:t>
            </a:r>
            <a:r>
              <a:rPr lang="en" sz="3000">
                <a:latin typeface="Merriweather"/>
                <a:ea typeface="Merriweather"/>
                <a:cs typeface="Merriweather"/>
                <a:sym typeface="Merriweather"/>
              </a:rPr>
              <a:t> chair (head)</a:t>
            </a:r>
            <a:endParaRPr/>
          </a:p>
          <a:p>
            <a:pPr indent="-228600" lvl="0" marL="457200" rtl="0" algn="l">
              <a:lnSpc>
                <a:spcPct val="115000"/>
              </a:lnSpc>
              <a:spcBef>
                <a:spcPts val="0"/>
              </a:spcBef>
              <a:spcAft>
                <a:spcPts val="0"/>
              </a:spcAft>
              <a:buSzPts val="1800"/>
              <a:buNone/>
            </a:pPr>
            <a:r>
              <a:t/>
            </a:r>
            <a:endParaRPr sz="1500">
              <a:latin typeface="Merriweather"/>
              <a:ea typeface="Merriweather"/>
              <a:cs typeface="Merriweather"/>
              <a:sym typeface="Merriweather"/>
            </a:endParaRPr>
          </a:p>
          <a:p>
            <a:pPr indent="-342900" lvl="0" marL="457200" rtl="0" algn="l">
              <a:lnSpc>
                <a:spcPct val="115000"/>
              </a:lnSpc>
              <a:spcBef>
                <a:spcPts val="0"/>
              </a:spcBef>
              <a:spcAft>
                <a:spcPts val="0"/>
              </a:spcAft>
              <a:buSzPts val="1800"/>
              <a:buChar char="●"/>
            </a:pPr>
            <a:r>
              <a:rPr lang="en" sz="3000">
                <a:latin typeface="Merriweather"/>
                <a:ea typeface="Merriweather"/>
                <a:cs typeface="Merriweather"/>
                <a:sym typeface="Merriweather"/>
              </a:rPr>
              <a:t>The academic dean is the last step</a:t>
            </a:r>
            <a:endParaRPr/>
          </a:p>
          <a:p>
            <a:pPr indent="-228600" lvl="0" marL="457200" rtl="0" algn="l">
              <a:lnSpc>
                <a:spcPct val="115000"/>
              </a:lnSpc>
              <a:spcBef>
                <a:spcPts val="0"/>
              </a:spcBef>
              <a:spcAft>
                <a:spcPts val="0"/>
              </a:spcAft>
              <a:buSzPts val="1800"/>
              <a:buNone/>
            </a:pPr>
            <a:r>
              <a:t/>
            </a:r>
            <a:endParaRPr sz="1500">
              <a:latin typeface="Merriweather"/>
              <a:ea typeface="Merriweather"/>
              <a:cs typeface="Merriweather"/>
              <a:sym typeface="Merriweather"/>
            </a:endParaRPr>
          </a:p>
          <a:p>
            <a:pPr indent="-342900" lvl="0" marL="457200" rtl="0" algn="l">
              <a:lnSpc>
                <a:spcPct val="115000"/>
              </a:lnSpc>
              <a:spcBef>
                <a:spcPts val="0"/>
              </a:spcBef>
              <a:spcAft>
                <a:spcPts val="0"/>
              </a:spcAft>
              <a:buSzPts val="1800"/>
              <a:buChar char="●"/>
            </a:pPr>
            <a:r>
              <a:rPr lang="en" sz="3000">
                <a:latin typeface="Merriweather"/>
                <a:ea typeface="Merriweather"/>
                <a:cs typeface="Merriweather"/>
                <a:sym typeface="Merriweather"/>
              </a:rPr>
              <a:t>The </a:t>
            </a:r>
            <a:r>
              <a:rPr lang="en" sz="3000" u="sng">
                <a:solidFill>
                  <a:schemeClr val="hlink"/>
                </a:solidFill>
                <a:latin typeface="Merriweather"/>
                <a:ea typeface="Merriweather"/>
                <a:cs typeface="Merriweather"/>
                <a:sym typeface="Merriweather"/>
                <a:hlinkClick r:id="rId4"/>
              </a:rPr>
              <a:t>student affairs office</a:t>
            </a:r>
            <a:r>
              <a:rPr lang="en" sz="3000">
                <a:latin typeface="Merriweather"/>
                <a:ea typeface="Merriweather"/>
                <a:cs typeface="Merriweather"/>
                <a:sym typeface="Merriweather"/>
              </a:rPr>
              <a:t> can give you advice</a:t>
            </a:r>
            <a:endParaRP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9" name="Shape 539"/>
        <p:cNvGrpSpPr/>
        <p:nvPr/>
      </p:nvGrpSpPr>
      <p:grpSpPr>
        <a:xfrm>
          <a:off x="0" y="0"/>
          <a:ext cx="0" cy="0"/>
          <a:chOff x="0" y="0"/>
          <a:chExt cx="0" cy="0"/>
        </a:xfrm>
      </p:grpSpPr>
      <p:sp>
        <p:nvSpPr>
          <p:cNvPr id="540" name="Google Shape;540;p67"/>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p>
            <a:pPr indent="0" lvl="0" marL="0" rtl="0" algn="l">
              <a:lnSpc>
                <a:spcPct val="100000"/>
              </a:lnSpc>
              <a:spcBef>
                <a:spcPts val="0"/>
              </a:spcBef>
              <a:spcAft>
                <a:spcPts val="0"/>
              </a:spcAft>
              <a:buSzPts val="3000"/>
              <a:buNone/>
            </a:pPr>
            <a:r>
              <a:rPr b="1" lang="en">
                <a:solidFill>
                  <a:schemeClr val="accent5"/>
                </a:solidFill>
              </a:rPr>
              <a:t>Course Information</a:t>
            </a:r>
            <a:endParaRPr b="1">
              <a:solidFill>
                <a:schemeClr val="accent5"/>
              </a:solidFill>
            </a:endParaRPr>
          </a:p>
        </p:txBody>
      </p:sp>
      <p:sp>
        <p:nvSpPr>
          <p:cNvPr id="541" name="Google Shape;541;p67"/>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rmAutofit lnSpcReduction="20000"/>
          </a:bodyPr>
          <a:lstStyle/>
          <a:p>
            <a:pPr indent="0" lvl="0" marL="0" rtl="0" algn="l">
              <a:lnSpc>
                <a:spcPct val="115000"/>
              </a:lnSpc>
              <a:spcBef>
                <a:spcPts val="0"/>
              </a:spcBef>
              <a:spcAft>
                <a:spcPts val="0"/>
              </a:spcAft>
              <a:buSzPts val="1800"/>
              <a:buNone/>
            </a:pPr>
            <a:r>
              <a:rPr lang="en">
                <a:latin typeface="Roboto Slab"/>
                <a:ea typeface="Roboto Slab"/>
                <a:cs typeface="Roboto Slab"/>
                <a:sym typeface="Roboto Slab"/>
              </a:rPr>
              <a:t>Next Meeting: Tuesday, August 20th</a:t>
            </a:r>
            <a:endParaRPr>
              <a:latin typeface="Roboto Slab"/>
              <a:ea typeface="Roboto Slab"/>
              <a:cs typeface="Roboto Slab"/>
              <a:sym typeface="Roboto Slab"/>
            </a:endParaRPr>
          </a:p>
          <a:p>
            <a:pPr indent="0" lvl="0" marL="0" rtl="0" algn="l">
              <a:lnSpc>
                <a:spcPct val="115000"/>
              </a:lnSpc>
              <a:spcBef>
                <a:spcPts val="1200"/>
              </a:spcBef>
              <a:spcAft>
                <a:spcPts val="0"/>
              </a:spcAft>
              <a:buSzPts val="1800"/>
              <a:buNone/>
            </a:pPr>
            <a:r>
              <a:rPr lang="en">
                <a:latin typeface="Roboto Slab"/>
                <a:ea typeface="Roboto Slab"/>
                <a:cs typeface="Roboto Slab"/>
                <a:sym typeface="Roboto Slab"/>
              </a:rPr>
              <a:t>Workshop Location: N-517</a:t>
            </a:r>
            <a:endParaRPr>
              <a:latin typeface="Roboto Slab"/>
              <a:ea typeface="Roboto Slab"/>
              <a:cs typeface="Roboto Slab"/>
              <a:sym typeface="Roboto Slab"/>
            </a:endParaRPr>
          </a:p>
          <a:p>
            <a:pPr indent="0" lvl="0" marL="0" rtl="0" algn="l">
              <a:lnSpc>
                <a:spcPct val="115000"/>
              </a:lnSpc>
              <a:spcBef>
                <a:spcPts val="1200"/>
              </a:spcBef>
              <a:spcAft>
                <a:spcPts val="0"/>
              </a:spcAft>
              <a:buSzPts val="1800"/>
              <a:buNone/>
            </a:pPr>
            <a:r>
              <a:rPr lang="en">
                <a:latin typeface="Roboto Slab"/>
                <a:ea typeface="Roboto Slab"/>
                <a:cs typeface="Roboto Slab"/>
                <a:sym typeface="Roboto Slab"/>
              </a:rPr>
              <a:t>Open Lab site: </a:t>
            </a:r>
            <a:r>
              <a:rPr lang="en" u="sng">
                <a:solidFill>
                  <a:schemeClr val="hlink"/>
                </a:solidFill>
                <a:hlinkClick r:id="rId3"/>
              </a:rPr>
              <a:t>https://openlab.citytech.cuny.edu/aitziane101su2024/</a:t>
            </a:r>
            <a:endParaRPr>
              <a:solidFill>
                <a:schemeClr val="accent6"/>
              </a:solidFill>
              <a:latin typeface="Roboto Slab"/>
              <a:ea typeface="Roboto Slab"/>
              <a:cs typeface="Roboto Slab"/>
              <a:sym typeface="Roboto Slab"/>
            </a:endParaRPr>
          </a:p>
          <a:p>
            <a:pPr indent="0" lvl="0" marL="0" rtl="0" algn="l">
              <a:lnSpc>
                <a:spcPct val="115000"/>
              </a:lnSpc>
              <a:spcBef>
                <a:spcPts val="1200"/>
              </a:spcBef>
              <a:spcAft>
                <a:spcPts val="0"/>
              </a:spcAft>
              <a:buSzPts val="1800"/>
              <a:buNone/>
            </a:pPr>
            <a:r>
              <a:rPr lang="en">
                <a:latin typeface="Roboto Slab"/>
                <a:ea typeface="Roboto Slab"/>
                <a:cs typeface="Roboto Slab"/>
                <a:sym typeface="Roboto Slab"/>
              </a:rPr>
              <a:t>Prof. email: Julia.Ait-Ziane08@citytech.cuny.edu</a:t>
            </a:r>
            <a:endParaRPr>
              <a:latin typeface="Roboto Slab"/>
              <a:ea typeface="Roboto Slab"/>
              <a:cs typeface="Roboto Slab"/>
              <a:sym typeface="Roboto Slab"/>
            </a:endParaRPr>
          </a:p>
          <a:p>
            <a:pPr indent="0" lvl="0" marL="0" rtl="0" algn="l">
              <a:lnSpc>
                <a:spcPct val="115000"/>
              </a:lnSpc>
              <a:spcBef>
                <a:spcPts val="1200"/>
              </a:spcBef>
              <a:spcAft>
                <a:spcPts val="0"/>
              </a:spcAft>
              <a:buSzPts val="1800"/>
              <a:buNone/>
            </a:pPr>
            <a:r>
              <a:rPr lang="en">
                <a:latin typeface="Roboto Slab"/>
                <a:ea typeface="Roboto Slab"/>
                <a:cs typeface="Roboto Slab"/>
                <a:sym typeface="Roboto Slab"/>
              </a:rPr>
              <a:t>Peer Mentor 1 Email: Julmide.Mentor@citytech.cuny.edu</a:t>
            </a:r>
            <a:endParaRPr>
              <a:latin typeface="Roboto Slab"/>
              <a:ea typeface="Roboto Slab"/>
              <a:cs typeface="Roboto Slab"/>
              <a:sym typeface="Roboto Slab"/>
            </a:endParaRPr>
          </a:p>
          <a:p>
            <a:pPr indent="0" lvl="0" marL="0" rtl="0" algn="l">
              <a:lnSpc>
                <a:spcPct val="115000"/>
              </a:lnSpc>
              <a:spcBef>
                <a:spcPts val="1200"/>
              </a:spcBef>
              <a:spcAft>
                <a:spcPts val="0"/>
              </a:spcAft>
              <a:buSzPts val="1800"/>
              <a:buNone/>
            </a:pPr>
            <a:r>
              <a:t/>
            </a:r>
            <a:endParaRPr>
              <a:solidFill>
                <a:schemeClr val="accent6"/>
              </a:solidFill>
              <a:latin typeface="Roboto Slab"/>
              <a:ea typeface="Roboto Slab"/>
              <a:cs typeface="Roboto Slab"/>
              <a:sym typeface="Roboto Slab"/>
            </a:endParaRPr>
          </a:p>
          <a:p>
            <a:pPr indent="0" lvl="0" marL="0" rtl="0" algn="l">
              <a:lnSpc>
                <a:spcPct val="115000"/>
              </a:lnSpc>
              <a:spcBef>
                <a:spcPts val="1200"/>
              </a:spcBef>
              <a:spcAft>
                <a:spcPts val="1200"/>
              </a:spcAft>
              <a:buSzPts val="1800"/>
              <a:buNone/>
            </a:pPr>
            <a:r>
              <a:t/>
            </a:r>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5" name="Shape 545"/>
        <p:cNvGrpSpPr/>
        <p:nvPr/>
      </p:nvGrpSpPr>
      <p:grpSpPr>
        <a:xfrm>
          <a:off x="0" y="0"/>
          <a:ext cx="0" cy="0"/>
          <a:chOff x="0" y="0"/>
          <a:chExt cx="0" cy="0"/>
        </a:xfrm>
      </p:grpSpPr>
      <p:sp>
        <p:nvSpPr>
          <p:cNvPr id="546" name="Google Shape;546;p68"/>
          <p:cNvSpPr txBox="1"/>
          <p:nvPr>
            <p:ph type="title"/>
          </p:nvPr>
        </p:nvSpPr>
        <p:spPr>
          <a:xfrm>
            <a:off x="277200" y="1583850"/>
            <a:ext cx="4045200" cy="14823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3800"/>
              <a:buNone/>
            </a:pPr>
            <a:r>
              <a:rPr b="1" lang="en" sz="4900">
                <a:solidFill>
                  <a:schemeClr val="accent6"/>
                </a:solidFill>
              </a:rPr>
              <a:t>Recap</a:t>
            </a:r>
            <a:endParaRPr b="1" sz="4900">
              <a:solidFill>
                <a:schemeClr val="accent6"/>
              </a:solidFill>
            </a:endParaRPr>
          </a:p>
        </p:txBody>
      </p:sp>
      <p:sp>
        <p:nvSpPr>
          <p:cNvPr id="547" name="Google Shape;547;p68"/>
          <p:cNvSpPr txBox="1"/>
          <p:nvPr>
            <p:ph idx="2" type="body"/>
          </p:nvPr>
        </p:nvSpPr>
        <p:spPr>
          <a:xfrm>
            <a:off x="4821602" y="849203"/>
            <a:ext cx="4322398" cy="3445093"/>
          </a:xfrm>
          <a:prstGeom prst="rect">
            <a:avLst/>
          </a:prstGeom>
          <a:noFill/>
          <a:ln>
            <a:noFill/>
          </a:ln>
        </p:spPr>
        <p:txBody>
          <a:bodyPr anchorCtr="0" anchor="ctr" bIns="91425" lIns="91425" spcFirstLastPara="1" rIns="91425" wrap="square" tIns="91425">
            <a:normAutofit fontScale="92500" lnSpcReduction="20000"/>
          </a:bodyPr>
          <a:lstStyle/>
          <a:p>
            <a:pPr indent="0" lvl="0" marL="0" rtl="0" algn="l">
              <a:lnSpc>
                <a:spcPct val="115000"/>
              </a:lnSpc>
              <a:spcBef>
                <a:spcPts val="0"/>
              </a:spcBef>
              <a:spcAft>
                <a:spcPts val="0"/>
              </a:spcAft>
              <a:buSzPct val="108107"/>
              <a:buNone/>
            </a:pPr>
            <a:r>
              <a:rPr b="1" lang="en">
                <a:solidFill>
                  <a:schemeClr val="accent5"/>
                </a:solidFill>
                <a:latin typeface="Roboto Slab"/>
                <a:ea typeface="Roboto Slab"/>
                <a:cs typeface="Roboto Slab"/>
                <a:sym typeface="Roboto Slab"/>
              </a:rPr>
              <a:t>Part A</a:t>
            </a:r>
            <a:endParaRPr b="1">
              <a:solidFill>
                <a:schemeClr val="accent5"/>
              </a:solidFill>
              <a:latin typeface="Roboto Slab"/>
              <a:ea typeface="Roboto Slab"/>
              <a:cs typeface="Roboto Slab"/>
              <a:sym typeface="Roboto Slab"/>
            </a:endParaRPr>
          </a:p>
          <a:p>
            <a:pPr indent="-333632" lvl="0" marL="457200" rtl="0" algn="l">
              <a:lnSpc>
                <a:spcPct val="115000"/>
              </a:lnSpc>
              <a:spcBef>
                <a:spcPts val="0"/>
              </a:spcBef>
              <a:spcAft>
                <a:spcPts val="0"/>
              </a:spcAft>
              <a:buClr>
                <a:schemeClr val="accent5"/>
              </a:buClr>
              <a:buSzPct val="108107"/>
              <a:buFont typeface="Roboto Slab"/>
              <a:buChar char="★"/>
            </a:pPr>
            <a:r>
              <a:rPr lang="en">
                <a:solidFill>
                  <a:schemeClr val="accent5"/>
                </a:solidFill>
                <a:latin typeface="Roboto Slab"/>
                <a:ea typeface="Roboto Slab"/>
                <a:cs typeface="Roboto Slab"/>
                <a:sym typeface="Roboto Slab"/>
              </a:rPr>
              <a:t>Introductions</a:t>
            </a:r>
            <a:endParaRPr>
              <a:solidFill>
                <a:schemeClr val="accent5"/>
              </a:solidFill>
              <a:latin typeface="Roboto Slab"/>
              <a:ea typeface="Roboto Slab"/>
              <a:cs typeface="Roboto Slab"/>
              <a:sym typeface="Roboto Slab"/>
            </a:endParaRPr>
          </a:p>
          <a:p>
            <a:pPr indent="-333632" lvl="0" marL="457200" rtl="0" algn="l">
              <a:lnSpc>
                <a:spcPct val="115000"/>
              </a:lnSpc>
              <a:spcBef>
                <a:spcPts val="0"/>
              </a:spcBef>
              <a:spcAft>
                <a:spcPts val="0"/>
              </a:spcAft>
              <a:buClr>
                <a:schemeClr val="accent5"/>
              </a:buClr>
              <a:buSzPct val="108107"/>
              <a:buFont typeface="Roboto Slab"/>
              <a:buChar char="★"/>
            </a:pPr>
            <a:r>
              <a:rPr lang="en">
                <a:solidFill>
                  <a:schemeClr val="accent5"/>
                </a:solidFill>
                <a:latin typeface="Roboto Slab"/>
                <a:ea typeface="Roboto Slab"/>
                <a:cs typeface="Roboto Slab"/>
                <a:sym typeface="Roboto Slab"/>
              </a:rPr>
              <a:t>CT101 Schedule Review</a:t>
            </a:r>
            <a:endParaRPr>
              <a:solidFill>
                <a:schemeClr val="accent5"/>
              </a:solidFill>
              <a:latin typeface="Roboto Slab"/>
              <a:ea typeface="Roboto Slab"/>
              <a:cs typeface="Roboto Slab"/>
              <a:sym typeface="Roboto Slab"/>
            </a:endParaRPr>
          </a:p>
          <a:p>
            <a:pPr indent="-333632" lvl="0" marL="457200" rtl="0" algn="l">
              <a:lnSpc>
                <a:spcPct val="115000"/>
              </a:lnSpc>
              <a:spcBef>
                <a:spcPts val="0"/>
              </a:spcBef>
              <a:spcAft>
                <a:spcPts val="0"/>
              </a:spcAft>
              <a:buClr>
                <a:schemeClr val="accent5"/>
              </a:buClr>
              <a:buSzPct val="108107"/>
              <a:buFont typeface="Roboto Slab"/>
              <a:buChar char="★"/>
            </a:pPr>
            <a:r>
              <a:rPr lang="en">
                <a:solidFill>
                  <a:schemeClr val="accent5"/>
                </a:solidFill>
                <a:latin typeface="Roboto Slab"/>
                <a:ea typeface="Roboto Slab"/>
                <a:cs typeface="Roboto Slab"/>
                <a:sym typeface="Roboto Slab"/>
              </a:rPr>
              <a:t>Learning Tools</a:t>
            </a:r>
            <a:endParaRPr>
              <a:solidFill>
                <a:schemeClr val="accent5"/>
              </a:solidFill>
              <a:latin typeface="Roboto Slab"/>
              <a:ea typeface="Roboto Slab"/>
              <a:cs typeface="Roboto Slab"/>
              <a:sym typeface="Roboto Slab"/>
            </a:endParaRPr>
          </a:p>
          <a:p>
            <a:pPr indent="-333632" lvl="0" marL="457200" rtl="0" algn="l">
              <a:lnSpc>
                <a:spcPct val="115000"/>
              </a:lnSpc>
              <a:spcBef>
                <a:spcPts val="0"/>
              </a:spcBef>
              <a:spcAft>
                <a:spcPts val="0"/>
              </a:spcAft>
              <a:buClr>
                <a:schemeClr val="accent5"/>
              </a:buClr>
              <a:buSzPct val="108107"/>
              <a:buFont typeface="Roboto Slab"/>
              <a:buChar char="★"/>
            </a:pPr>
            <a:r>
              <a:rPr lang="en">
                <a:solidFill>
                  <a:schemeClr val="accent5"/>
                </a:solidFill>
                <a:latin typeface="Roboto Slab"/>
                <a:ea typeface="Roboto Slab"/>
                <a:cs typeface="Roboto Slab"/>
                <a:sym typeface="Roboto Slab"/>
              </a:rPr>
              <a:t>Instructional Modalities</a:t>
            </a:r>
            <a:endParaRPr/>
          </a:p>
          <a:p>
            <a:pPr indent="0" lvl="0" marL="114300" rtl="0" algn="l">
              <a:lnSpc>
                <a:spcPct val="115000"/>
              </a:lnSpc>
              <a:spcBef>
                <a:spcPts val="0"/>
              </a:spcBef>
              <a:spcAft>
                <a:spcPts val="0"/>
              </a:spcAft>
              <a:buClr>
                <a:schemeClr val="accent5"/>
              </a:buClr>
              <a:buSzPct val="108107"/>
              <a:buNone/>
            </a:pPr>
            <a:r>
              <a:t/>
            </a:r>
            <a:endParaRPr>
              <a:solidFill>
                <a:schemeClr val="accent5"/>
              </a:solidFill>
              <a:latin typeface="Roboto Slab"/>
              <a:ea typeface="Roboto Slab"/>
              <a:cs typeface="Roboto Slab"/>
              <a:sym typeface="Roboto Slab"/>
            </a:endParaRPr>
          </a:p>
          <a:p>
            <a:pPr indent="0" lvl="0" marL="114300" rtl="0" algn="l">
              <a:lnSpc>
                <a:spcPct val="115000"/>
              </a:lnSpc>
              <a:spcBef>
                <a:spcPts val="0"/>
              </a:spcBef>
              <a:spcAft>
                <a:spcPts val="0"/>
              </a:spcAft>
              <a:buClr>
                <a:schemeClr val="accent5"/>
              </a:buClr>
              <a:buSzPct val="108107"/>
              <a:buNone/>
            </a:pPr>
            <a:r>
              <a:rPr b="1" lang="en">
                <a:solidFill>
                  <a:schemeClr val="accent5"/>
                </a:solidFill>
                <a:latin typeface="Roboto Slab"/>
                <a:ea typeface="Roboto Slab"/>
                <a:cs typeface="Roboto Slab"/>
                <a:sym typeface="Roboto Slab"/>
              </a:rPr>
              <a:t>Part B</a:t>
            </a:r>
            <a:endParaRPr/>
          </a:p>
          <a:p>
            <a:pPr indent="-333632" lvl="0" marL="457200" rtl="0" algn="l">
              <a:lnSpc>
                <a:spcPct val="115000"/>
              </a:lnSpc>
              <a:spcBef>
                <a:spcPts val="0"/>
              </a:spcBef>
              <a:spcAft>
                <a:spcPts val="0"/>
              </a:spcAft>
              <a:buClr>
                <a:schemeClr val="accent5"/>
              </a:buClr>
              <a:buSzPct val="108107"/>
              <a:buFont typeface="Roboto Slab"/>
              <a:buChar char="★"/>
            </a:pPr>
            <a:r>
              <a:rPr lang="en">
                <a:solidFill>
                  <a:schemeClr val="accent5"/>
                </a:solidFill>
                <a:latin typeface="Roboto Slab"/>
                <a:ea typeface="Roboto Slab"/>
                <a:cs typeface="Roboto Slab"/>
                <a:sym typeface="Roboto Slab"/>
              </a:rPr>
              <a:t>Where  College Happens, pt 1</a:t>
            </a:r>
            <a:endParaRPr/>
          </a:p>
          <a:p>
            <a:pPr indent="-333632" lvl="0" marL="457200" rtl="0" algn="l">
              <a:lnSpc>
                <a:spcPct val="115000"/>
              </a:lnSpc>
              <a:spcBef>
                <a:spcPts val="0"/>
              </a:spcBef>
              <a:spcAft>
                <a:spcPts val="0"/>
              </a:spcAft>
              <a:buClr>
                <a:schemeClr val="accent5"/>
              </a:buClr>
              <a:buSzPct val="108107"/>
              <a:buFont typeface="Roboto Slab"/>
              <a:buChar char="★"/>
            </a:pPr>
            <a:r>
              <a:rPr lang="en">
                <a:solidFill>
                  <a:schemeClr val="accent5"/>
                </a:solidFill>
                <a:latin typeface="Roboto Slab"/>
                <a:ea typeface="Roboto Slab"/>
                <a:cs typeface="Roboto Slab"/>
                <a:sym typeface="Roboto Slab"/>
              </a:rPr>
              <a:t>Learning Etiquette + Engagement</a:t>
            </a:r>
            <a:endParaRPr/>
          </a:p>
          <a:p>
            <a:pPr indent="-333632" lvl="0" marL="457200" rtl="0" algn="l">
              <a:lnSpc>
                <a:spcPct val="115000"/>
              </a:lnSpc>
              <a:spcBef>
                <a:spcPts val="0"/>
              </a:spcBef>
              <a:spcAft>
                <a:spcPts val="0"/>
              </a:spcAft>
              <a:buClr>
                <a:schemeClr val="accent5"/>
              </a:buClr>
              <a:buSzPct val="108107"/>
              <a:buFont typeface="Roboto Slab"/>
              <a:buChar char="★"/>
            </a:pPr>
            <a:r>
              <a:rPr lang="en">
                <a:solidFill>
                  <a:schemeClr val="accent5"/>
                </a:solidFill>
                <a:latin typeface="Roboto Slab"/>
                <a:ea typeface="Roboto Slab"/>
                <a:cs typeface="Roboto Slab"/>
                <a:sym typeface="Roboto Slab"/>
              </a:rPr>
              <a:t>Contents of a Syllabus</a:t>
            </a:r>
            <a:endParaRPr/>
          </a:p>
          <a:p>
            <a:pPr indent="-333632" lvl="0" marL="457200" rtl="0" algn="l">
              <a:lnSpc>
                <a:spcPct val="115000"/>
              </a:lnSpc>
              <a:spcBef>
                <a:spcPts val="0"/>
              </a:spcBef>
              <a:spcAft>
                <a:spcPts val="0"/>
              </a:spcAft>
              <a:buClr>
                <a:schemeClr val="accent5"/>
              </a:buClr>
              <a:buSzPct val="108107"/>
              <a:buFont typeface="Roboto Slab"/>
              <a:buChar char="★"/>
            </a:pPr>
            <a:r>
              <a:rPr lang="en">
                <a:solidFill>
                  <a:schemeClr val="accent5"/>
                </a:solidFill>
                <a:latin typeface="Roboto Slab"/>
                <a:ea typeface="Roboto Slab"/>
                <a:cs typeface="Roboto Slab"/>
                <a:sym typeface="Roboto Slab"/>
              </a:rPr>
              <a:t>Duties + Responsibilities of a Student/Professor</a:t>
            </a:r>
            <a:endParaRPr>
              <a:latin typeface="Roboto Slab"/>
              <a:ea typeface="Roboto Slab"/>
              <a:cs typeface="Roboto Slab"/>
              <a:sym typeface="Roboto Slab"/>
            </a:endParaRPr>
          </a:p>
          <a:p>
            <a:pPr indent="0" lvl="0" marL="457200" rtl="0" algn="l">
              <a:lnSpc>
                <a:spcPct val="115000"/>
              </a:lnSpc>
              <a:spcBef>
                <a:spcPts val="0"/>
              </a:spcBef>
              <a:spcAft>
                <a:spcPts val="0"/>
              </a:spcAft>
              <a:buSzPct val="108107"/>
              <a:buNone/>
            </a:pPr>
            <a:r>
              <a:t/>
            </a:r>
            <a:endParaRPr>
              <a:solidFill>
                <a:schemeClr val="accent5"/>
              </a:solidFill>
              <a:latin typeface="Roboto Slab"/>
              <a:ea typeface="Roboto Slab"/>
              <a:cs typeface="Roboto Slab"/>
              <a:sym typeface="Roboto Slab"/>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7"/>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p>
            <a:pPr indent="0" lvl="0" marL="0" rtl="0" algn="l">
              <a:lnSpc>
                <a:spcPct val="100000"/>
              </a:lnSpc>
              <a:spcBef>
                <a:spcPts val="0"/>
              </a:spcBef>
              <a:spcAft>
                <a:spcPts val="0"/>
              </a:spcAft>
              <a:buSzPts val="3000"/>
              <a:buNone/>
            </a:pPr>
            <a:r>
              <a:rPr b="1" lang="en" sz="3300">
                <a:solidFill>
                  <a:srgbClr val="E6CF28"/>
                </a:solidFill>
              </a:rPr>
              <a:t>What is a Peer Mentor?</a:t>
            </a:r>
            <a:endParaRPr b="1" sz="3300">
              <a:solidFill>
                <a:srgbClr val="E6CF28"/>
              </a:solidFill>
            </a:endParaRPr>
          </a:p>
        </p:txBody>
      </p:sp>
      <p:sp>
        <p:nvSpPr>
          <p:cNvPr id="160" name="Google Shape;160;p7"/>
          <p:cNvSpPr txBox="1"/>
          <p:nvPr>
            <p:ph idx="1" type="body"/>
          </p:nvPr>
        </p:nvSpPr>
        <p:spPr>
          <a:xfrm>
            <a:off x="387900" y="1495625"/>
            <a:ext cx="8368200" cy="3498600"/>
          </a:xfrm>
          <a:prstGeom prst="rect">
            <a:avLst/>
          </a:prstGeom>
          <a:noFill/>
          <a:ln>
            <a:noFill/>
          </a:ln>
        </p:spPr>
        <p:txBody>
          <a:bodyPr anchorCtr="0" anchor="t" bIns="91425" lIns="91425" spcFirstLastPara="1" rIns="91425" wrap="square" tIns="91425">
            <a:normAutofit/>
          </a:bodyPr>
          <a:lstStyle/>
          <a:p>
            <a:pPr indent="-228600" lvl="0" marL="457200" rtl="0" algn="ctr">
              <a:lnSpc>
                <a:spcPct val="115000"/>
              </a:lnSpc>
              <a:spcBef>
                <a:spcPts val="0"/>
              </a:spcBef>
              <a:spcAft>
                <a:spcPts val="0"/>
              </a:spcAft>
              <a:buClr>
                <a:srgbClr val="FFFFFF"/>
              </a:buClr>
              <a:buSzPts val="2000"/>
              <a:buFont typeface="Roboto Slab"/>
              <a:buNone/>
            </a:pPr>
            <a:r>
              <a:t/>
            </a:r>
            <a:endParaRPr sz="2000">
              <a:solidFill>
                <a:srgbClr val="FFFFFF"/>
              </a:solidFill>
              <a:latin typeface="Roboto Slab"/>
              <a:ea typeface="Roboto Slab"/>
              <a:cs typeface="Roboto Slab"/>
              <a:sym typeface="Roboto Slab"/>
            </a:endParaRPr>
          </a:p>
          <a:p>
            <a:pPr indent="0" lvl="0" marL="0" rtl="0" algn="l">
              <a:lnSpc>
                <a:spcPct val="115000"/>
              </a:lnSpc>
              <a:spcBef>
                <a:spcPts val="0"/>
              </a:spcBef>
              <a:spcAft>
                <a:spcPts val="1200"/>
              </a:spcAft>
              <a:buSzPts val="1800"/>
              <a:buNone/>
            </a:pPr>
            <a:r>
              <a:t/>
            </a:r>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1" name="Shape 551"/>
        <p:cNvGrpSpPr/>
        <p:nvPr/>
      </p:nvGrpSpPr>
      <p:grpSpPr>
        <a:xfrm>
          <a:off x="0" y="0"/>
          <a:ext cx="0" cy="0"/>
          <a:chOff x="0" y="0"/>
          <a:chExt cx="0" cy="0"/>
        </a:xfrm>
      </p:grpSpPr>
      <p:sp>
        <p:nvSpPr>
          <p:cNvPr id="552" name="Google Shape;552;p69"/>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p>
            <a:pPr indent="0" lvl="0" marL="0" rtl="0" algn="l">
              <a:lnSpc>
                <a:spcPct val="100000"/>
              </a:lnSpc>
              <a:spcBef>
                <a:spcPts val="0"/>
              </a:spcBef>
              <a:spcAft>
                <a:spcPts val="0"/>
              </a:spcAft>
              <a:buSzPts val="3000"/>
              <a:buNone/>
            </a:pPr>
            <a:r>
              <a:rPr b="1" lang="en">
                <a:solidFill>
                  <a:schemeClr val="accent5"/>
                </a:solidFill>
              </a:rPr>
              <a:t>Before Session 2…</a:t>
            </a:r>
            <a:endParaRPr b="1">
              <a:solidFill>
                <a:schemeClr val="accent5"/>
              </a:solidFill>
            </a:endParaRPr>
          </a:p>
        </p:txBody>
      </p:sp>
      <p:sp>
        <p:nvSpPr>
          <p:cNvPr id="553" name="Google Shape;553;p69"/>
          <p:cNvSpPr txBox="1"/>
          <p:nvPr>
            <p:ph idx="1" type="body"/>
          </p:nvPr>
        </p:nvSpPr>
        <p:spPr>
          <a:xfrm>
            <a:off x="387900" y="1341375"/>
            <a:ext cx="8368200" cy="3638100"/>
          </a:xfrm>
          <a:prstGeom prst="rect">
            <a:avLst/>
          </a:prstGeom>
          <a:noFill/>
          <a:ln>
            <a:noFill/>
          </a:ln>
        </p:spPr>
        <p:txBody>
          <a:bodyPr anchorCtr="0" anchor="t" bIns="91425" lIns="91425" spcFirstLastPara="1" rIns="91425" wrap="square" tIns="91425">
            <a:normAutofit fontScale="92500" lnSpcReduction="20000"/>
          </a:bodyPr>
          <a:lstStyle/>
          <a:p>
            <a:pPr indent="-310832" lvl="0" marL="457200" rtl="0" algn="l">
              <a:lnSpc>
                <a:spcPct val="115000"/>
              </a:lnSpc>
              <a:spcBef>
                <a:spcPts val="0"/>
              </a:spcBef>
              <a:spcAft>
                <a:spcPts val="0"/>
              </a:spcAft>
              <a:buSzPct val="100000"/>
              <a:buFont typeface="Roboto Slab"/>
              <a:buChar char="●"/>
            </a:pPr>
            <a:r>
              <a:rPr b="1" lang="en" sz="1400">
                <a:latin typeface="Roboto Slab"/>
                <a:ea typeface="Roboto Slab"/>
                <a:cs typeface="Roboto Slab"/>
                <a:sym typeface="Roboto Slab"/>
              </a:rPr>
              <a:t>Download and review any syllabi (plural of syllabus) posted on OpenLab.</a:t>
            </a:r>
            <a:endParaRPr b="1" sz="1400">
              <a:latin typeface="Roboto Slab"/>
              <a:ea typeface="Roboto Slab"/>
              <a:cs typeface="Roboto Slab"/>
              <a:sym typeface="Roboto Slab"/>
            </a:endParaRPr>
          </a:p>
          <a:p>
            <a:pPr indent="-310832" lvl="0" marL="457200" rtl="0" algn="l">
              <a:lnSpc>
                <a:spcPct val="115000"/>
              </a:lnSpc>
              <a:spcBef>
                <a:spcPts val="0"/>
              </a:spcBef>
              <a:spcAft>
                <a:spcPts val="0"/>
              </a:spcAft>
              <a:buSzPct val="100000"/>
              <a:buFont typeface="Roboto Slab"/>
              <a:buChar char="●"/>
            </a:pPr>
            <a:r>
              <a:rPr b="1" lang="en" sz="1400">
                <a:latin typeface="Roboto Slab"/>
                <a:ea typeface="Roboto Slab"/>
                <a:cs typeface="Roboto Slab"/>
                <a:sym typeface="Roboto Slab"/>
              </a:rPr>
              <a:t>Complete Reflection on OpenLab by replying to Reflection #1 Post.</a:t>
            </a:r>
            <a:endParaRPr b="1" sz="1400">
              <a:latin typeface="Roboto Slab"/>
              <a:ea typeface="Roboto Slab"/>
              <a:cs typeface="Roboto Slab"/>
              <a:sym typeface="Roboto Slab"/>
            </a:endParaRPr>
          </a:p>
          <a:p>
            <a:pPr indent="-310832" lvl="1" marL="914400" rtl="0" algn="l">
              <a:lnSpc>
                <a:spcPct val="115000"/>
              </a:lnSpc>
              <a:spcBef>
                <a:spcPts val="0"/>
              </a:spcBef>
              <a:spcAft>
                <a:spcPts val="0"/>
              </a:spcAft>
              <a:buSzPct val="100000"/>
              <a:buFont typeface="Roboto Slab"/>
              <a:buChar char="○"/>
            </a:pPr>
            <a:r>
              <a:rPr lang="en">
                <a:latin typeface="Roboto Slab"/>
                <a:ea typeface="Roboto Slab"/>
                <a:cs typeface="Roboto Slab"/>
                <a:sym typeface="Roboto Slab"/>
              </a:rPr>
              <a:t>Remember, you must have an account and be logged in to OpenLab to reply to a post.</a:t>
            </a:r>
            <a:endParaRPr>
              <a:latin typeface="Roboto Slab"/>
              <a:ea typeface="Roboto Slab"/>
              <a:cs typeface="Roboto Slab"/>
              <a:sym typeface="Roboto Slab"/>
            </a:endParaRPr>
          </a:p>
          <a:p>
            <a:pPr indent="-310832" lvl="1" marL="914400" rtl="0" algn="l">
              <a:lnSpc>
                <a:spcPct val="115000"/>
              </a:lnSpc>
              <a:spcBef>
                <a:spcPts val="0"/>
              </a:spcBef>
              <a:spcAft>
                <a:spcPts val="0"/>
              </a:spcAft>
              <a:buSzPct val="100000"/>
              <a:buFont typeface="Roboto Slab"/>
              <a:buChar char="○"/>
            </a:pPr>
            <a:r>
              <a:rPr lang="en">
                <a:latin typeface="Roboto Slab"/>
                <a:ea typeface="Roboto Slab"/>
                <a:cs typeface="Roboto Slab"/>
                <a:sym typeface="Roboto Slab"/>
              </a:rPr>
              <a:t>How to Respond to a Reflection</a:t>
            </a:r>
            <a:endParaRPr>
              <a:latin typeface="Roboto Slab"/>
              <a:ea typeface="Roboto Slab"/>
              <a:cs typeface="Roboto Slab"/>
              <a:sym typeface="Roboto Slab"/>
            </a:endParaRPr>
          </a:p>
          <a:p>
            <a:pPr indent="-310832" lvl="0" marL="1371600" rtl="0" algn="l">
              <a:lnSpc>
                <a:spcPct val="115000"/>
              </a:lnSpc>
              <a:spcBef>
                <a:spcPts val="0"/>
              </a:spcBef>
              <a:spcAft>
                <a:spcPts val="0"/>
              </a:spcAft>
              <a:buSzPct val="100000"/>
              <a:buFont typeface="Roboto Slab"/>
              <a:buAutoNum type="arabicPeriod"/>
            </a:pPr>
            <a:r>
              <a:rPr lang="en" sz="1400">
                <a:latin typeface="Roboto Slab"/>
                <a:ea typeface="Roboto Slab"/>
                <a:cs typeface="Roboto Slab"/>
                <a:sym typeface="Roboto Slab"/>
              </a:rPr>
              <a:t>Read the Reflection post.</a:t>
            </a:r>
            <a:endParaRPr sz="1400">
              <a:latin typeface="Roboto Slab"/>
              <a:ea typeface="Roboto Slab"/>
              <a:cs typeface="Roboto Slab"/>
              <a:sym typeface="Roboto Slab"/>
            </a:endParaRPr>
          </a:p>
          <a:p>
            <a:pPr indent="-310832" lvl="0" marL="1371600" rtl="0" algn="l">
              <a:lnSpc>
                <a:spcPct val="115000"/>
              </a:lnSpc>
              <a:spcBef>
                <a:spcPts val="0"/>
              </a:spcBef>
              <a:spcAft>
                <a:spcPts val="0"/>
              </a:spcAft>
              <a:buSzPct val="100000"/>
              <a:buFont typeface="Roboto Slab"/>
              <a:buAutoNum type="arabicPeriod"/>
            </a:pPr>
            <a:r>
              <a:rPr lang="en" sz="1400">
                <a:latin typeface="Roboto Slab"/>
                <a:ea typeface="Roboto Slab"/>
                <a:cs typeface="Roboto Slab"/>
                <a:sym typeface="Roboto Slab"/>
              </a:rPr>
              <a:t>Click on Comment.</a:t>
            </a:r>
            <a:endParaRPr sz="1400">
              <a:latin typeface="Roboto Slab"/>
              <a:ea typeface="Roboto Slab"/>
              <a:cs typeface="Roboto Slab"/>
              <a:sym typeface="Roboto Slab"/>
            </a:endParaRPr>
          </a:p>
          <a:p>
            <a:pPr indent="-310832" lvl="0" marL="1371600" rtl="0" algn="l">
              <a:lnSpc>
                <a:spcPct val="115000"/>
              </a:lnSpc>
              <a:spcBef>
                <a:spcPts val="0"/>
              </a:spcBef>
              <a:spcAft>
                <a:spcPts val="0"/>
              </a:spcAft>
              <a:buSzPct val="100000"/>
              <a:buFont typeface="Roboto Slab"/>
              <a:buAutoNum type="arabicPeriod"/>
            </a:pPr>
            <a:r>
              <a:rPr lang="en" sz="1400">
                <a:latin typeface="Roboto Slab"/>
                <a:ea typeface="Roboto Slab"/>
                <a:cs typeface="Roboto Slab"/>
                <a:sym typeface="Roboto Slab"/>
              </a:rPr>
              <a:t>Write your comment in the box.</a:t>
            </a:r>
            <a:endParaRPr sz="1400">
              <a:latin typeface="Roboto Slab"/>
              <a:ea typeface="Roboto Slab"/>
              <a:cs typeface="Roboto Slab"/>
              <a:sym typeface="Roboto Slab"/>
            </a:endParaRPr>
          </a:p>
          <a:p>
            <a:pPr indent="-310832" lvl="0" marL="1371600" rtl="0" algn="l">
              <a:lnSpc>
                <a:spcPct val="115000"/>
              </a:lnSpc>
              <a:spcBef>
                <a:spcPts val="0"/>
              </a:spcBef>
              <a:spcAft>
                <a:spcPts val="0"/>
              </a:spcAft>
              <a:buSzPct val="100000"/>
              <a:buFont typeface="Roboto Slab"/>
              <a:buAutoNum type="arabicPeriod"/>
            </a:pPr>
            <a:r>
              <a:rPr lang="en" sz="1400">
                <a:latin typeface="Roboto Slab"/>
                <a:ea typeface="Roboto Slab"/>
                <a:cs typeface="Roboto Slab"/>
                <a:sym typeface="Roboto Slab"/>
              </a:rPr>
              <a:t>Click Post.</a:t>
            </a:r>
            <a:endParaRPr b="1" sz="1400">
              <a:latin typeface="Roboto Slab"/>
              <a:ea typeface="Roboto Slab"/>
              <a:cs typeface="Roboto Slab"/>
              <a:sym typeface="Roboto Slab"/>
            </a:endParaRPr>
          </a:p>
          <a:p>
            <a:pPr indent="0" lvl="0" marL="0" rtl="0" algn="l">
              <a:lnSpc>
                <a:spcPct val="115000"/>
              </a:lnSpc>
              <a:spcBef>
                <a:spcPts val="1200"/>
              </a:spcBef>
              <a:spcAft>
                <a:spcPts val="0"/>
              </a:spcAft>
              <a:buSzPct val="138996"/>
              <a:buNone/>
            </a:pPr>
            <a:r>
              <a:t/>
            </a:r>
            <a:endParaRPr b="1" sz="1400">
              <a:latin typeface="Roboto Slab"/>
              <a:ea typeface="Roboto Slab"/>
              <a:cs typeface="Roboto Slab"/>
              <a:sym typeface="Roboto Slab"/>
            </a:endParaRPr>
          </a:p>
          <a:p>
            <a:pPr indent="0" lvl="0" marL="914400" rtl="0" algn="l">
              <a:lnSpc>
                <a:spcPct val="115000"/>
              </a:lnSpc>
              <a:spcBef>
                <a:spcPts val="0"/>
              </a:spcBef>
              <a:spcAft>
                <a:spcPts val="0"/>
              </a:spcAft>
              <a:buSzPct val="138996"/>
              <a:buNone/>
            </a:pPr>
            <a:r>
              <a:rPr b="1" lang="en" sz="1400">
                <a:solidFill>
                  <a:schemeClr val="accent6"/>
                </a:solidFill>
                <a:latin typeface="Roboto Slab"/>
                <a:ea typeface="Roboto Slab"/>
                <a:cs typeface="Roboto Slab"/>
                <a:sym typeface="Roboto Slab"/>
              </a:rPr>
              <a:t>Reflection #1</a:t>
            </a:r>
            <a:endParaRPr b="1" sz="1400">
              <a:solidFill>
                <a:schemeClr val="accent6"/>
              </a:solidFill>
              <a:latin typeface="Roboto Slab"/>
              <a:ea typeface="Roboto Slab"/>
              <a:cs typeface="Roboto Slab"/>
              <a:sym typeface="Roboto Slab"/>
            </a:endParaRPr>
          </a:p>
          <a:p>
            <a:pPr indent="0" lvl="0" marL="1828800" rtl="0" algn="l">
              <a:lnSpc>
                <a:spcPct val="115000"/>
              </a:lnSpc>
              <a:spcBef>
                <a:spcPts val="0"/>
              </a:spcBef>
              <a:spcAft>
                <a:spcPts val="0"/>
              </a:spcAft>
              <a:buSzPct val="138996"/>
              <a:buNone/>
            </a:pPr>
            <a:r>
              <a:rPr i="1" lang="en" sz="1400">
                <a:solidFill>
                  <a:schemeClr val="accent6"/>
                </a:solidFill>
                <a:latin typeface="Roboto Slab"/>
                <a:ea typeface="Roboto Slab"/>
                <a:cs typeface="Roboto Slab"/>
                <a:sym typeface="Roboto Slab"/>
              </a:rPr>
              <a:t>What do you want your classmates to know about you? Consider </a:t>
            </a:r>
            <a:endParaRPr i="1" sz="1400">
              <a:solidFill>
                <a:schemeClr val="accent6"/>
              </a:solidFill>
              <a:latin typeface="Roboto Slab"/>
              <a:ea typeface="Roboto Slab"/>
              <a:cs typeface="Roboto Slab"/>
              <a:sym typeface="Roboto Slab"/>
            </a:endParaRPr>
          </a:p>
          <a:p>
            <a:pPr indent="0" lvl="0" marL="1828800" rtl="0" algn="l">
              <a:lnSpc>
                <a:spcPct val="115000"/>
              </a:lnSpc>
              <a:spcBef>
                <a:spcPts val="0"/>
              </a:spcBef>
              <a:spcAft>
                <a:spcPts val="0"/>
              </a:spcAft>
              <a:buSzPct val="138996"/>
              <a:buNone/>
            </a:pPr>
            <a:r>
              <a:rPr i="1" lang="en" sz="1400">
                <a:solidFill>
                  <a:schemeClr val="accent6"/>
                </a:solidFill>
                <a:latin typeface="Roboto Slab"/>
                <a:ea typeface="Roboto Slab"/>
                <a:cs typeface="Roboto Slab"/>
                <a:sym typeface="Roboto Slab"/>
              </a:rPr>
              <a:t>sharing your goals as a college student, why you chose City Tech, </a:t>
            </a:r>
            <a:endParaRPr i="1" sz="1400">
              <a:solidFill>
                <a:schemeClr val="accent6"/>
              </a:solidFill>
              <a:latin typeface="Roboto Slab"/>
              <a:ea typeface="Roboto Slab"/>
              <a:cs typeface="Roboto Slab"/>
              <a:sym typeface="Roboto Slab"/>
            </a:endParaRPr>
          </a:p>
          <a:p>
            <a:pPr indent="0" lvl="0" marL="1828800" rtl="0" algn="l">
              <a:lnSpc>
                <a:spcPct val="115000"/>
              </a:lnSpc>
              <a:spcBef>
                <a:spcPts val="0"/>
              </a:spcBef>
              <a:spcAft>
                <a:spcPts val="0"/>
              </a:spcAft>
              <a:buSzPct val="138996"/>
              <a:buNone/>
            </a:pPr>
            <a:r>
              <a:rPr i="1" lang="en" sz="1400">
                <a:solidFill>
                  <a:schemeClr val="accent6"/>
                </a:solidFill>
                <a:latin typeface="Roboto Slab"/>
                <a:ea typeface="Roboto Slab"/>
                <a:cs typeface="Roboto Slab"/>
                <a:sym typeface="Roboto Slab"/>
              </a:rPr>
              <a:t>what you hope to learn in your first semester at City Tech, or</a:t>
            </a:r>
            <a:endParaRPr i="1" sz="1400">
              <a:solidFill>
                <a:schemeClr val="accent6"/>
              </a:solidFill>
              <a:latin typeface="Roboto Slab"/>
              <a:ea typeface="Roboto Slab"/>
              <a:cs typeface="Roboto Slab"/>
              <a:sym typeface="Roboto Slab"/>
            </a:endParaRPr>
          </a:p>
          <a:p>
            <a:pPr indent="0" lvl="0" marL="1828800" rtl="0" algn="l">
              <a:lnSpc>
                <a:spcPct val="115000"/>
              </a:lnSpc>
              <a:spcBef>
                <a:spcPts val="0"/>
              </a:spcBef>
              <a:spcAft>
                <a:spcPts val="0"/>
              </a:spcAft>
              <a:buSzPct val="138996"/>
              <a:buNone/>
            </a:pPr>
            <a:r>
              <a:rPr i="1" lang="en" sz="1400">
                <a:solidFill>
                  <a:schemeClr val="accent6"/>
                </a:solidFill>
                <a:latin typeface="Roboto Slab"/>
                <a:ea typeface="Roboto Slab"/>
                <a:cs typeface="Roboto Slab"/>
                <a:sym typeface="Roboto Slab"/>
              </a:rPr>
              <a:t>anything important to you.</a:t>
            </a:r>
            <a:endParaRPr i="1" sz="1400">
              <a:solidFill>
                <a:schemeClr val="accent6"/>
              </a:solidFill>
              <a:latin typeface="Roboto Slab"/>
              <a:ea typeface="Roboto Slab"/>
              <a:cs typeface="Roboto Slab"/>
              <a:sym typeface="Roboto Slab"/>
            </a:endParaRPr>
          </a:p>
          <a:p>
            <a:pPr indent="0" lvl="0" marL="1828800" rtl="0" algn="l">
              <a:lnSpc>
                <a:spcPct val="115000"/>
              </a:lnSpc>
              <a:spcBef>
                <a:spcPts val="0"/>
              </a:spcBef>
              <a:spcAft>
                <a:spcPts val="0"/>
              </a:spcAft>
              <a:buSzPct val="138996"/>
              <a:buNone/>
            </a:pPr>
            <a:r>
              <a:t/>
            </a:r>
            <a:endParaRPr i="1" sz="1400">
              <a:solidFill>
                <a:schemeClr val="accent6"/>
              </a:solidFill>
              <a:latin typeface="Roboto Slab"/>
              <a:ea typeface="Roboto Slab"/>
              <a:cs typeface="Roboto Slab"/>
              <a:sym typeface="Roboto Slab"/>
            </a:endParaRPr>
          </a:p>
          <a:p>
            <a:pPr indent="0" lvl="0" marL="1828800" rtl="0" algn="l">
              <a:lnSpc>
                <a:spcPct val="115000"/>
              </a:lnSpc>
              <a:spcBef>
                <a:spcPts val="0"/>
              </a:spcBef>
              <a:spcAft>
                <a:spcPts val="0"/>
              </a:spcAft>
              <a:buSzPct val="138996"/>
              <a:buNone/>
            </a:pPr>
            <a:r>
              <a:rPr i="1" lang="en" sz="1400">
                <a:solidFill>
                  <a:schemeClr val="accent6"/>
                </a:solidFill>
                <a:latin typeface="Roboto Slab"/>
                <a:ea typeface="Roboto Slab"/>
                <a:cs typeface="Roboto Slab"/>
                <a:sym typeface="Roboto Slab"/>
              </a:rPr>
              <a:t>Read other classmate’s posts and help welcome each other by </a:t>
            </a:r>
            <a:endParaRPr i="1" sz="1400">
              <a:solidFill>
                <a:schemeClr val="accent6"/>
              </a:solidFill>
              <a:latin typeface="Roboto Slab"/>
              <a:ea typeface="Roboto Slab"/>
              <a:cs typeface="Roboto Slab"/>
              <a:sym typeface="Roboto Slab"/>
            </a:endParaRPr>
          </a:p>
          <a:p>
            <a:pPr indent="0" lvl="0" marL="1828800" rtl="0" algn="l">
              <a:lnSpc>
                <a:spcPct val="115000"/>
              </a:lnSpc>
              <a:spcBef>
                <a:spcPts val="0"/>
              </a:spcBef>
              <a:spcAft>
                <a:spcPts val="0"/>
              </a:spcAft>
              <a:buSzPct val="138996"/>
              <a:buNone/>
            </a:pPr>
            <a:r>
              <a:rPr i="1" lang="en" sz="1400">
                <a:solidFill>
                  <a:schemeClr val="accent6"/>
                </a:solidFill>
                <a:latin typeface="Roboto Slab"/>
                <a:ea typeface="Roboto Slab"/>
                <a:cs typeface="Roboto Slab"/>
                <a:sym typeface="Roboto Slab"/>
              </a:rPr>
              <a:t>writing a response.</a:t>
            </a:r>
            <a:endParaRPr sz="1200">
              <a:latin typeface="Roboto Slab"/>
              <a:ea typeface="Roboto Slab"/>
              <a:cs typeface="Roboto Slab"/>
              <a:sym typeface="Roboto Slab"/>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7" name="Shape 557"/>
        <p:cNvGrpSpPr/>
        <p:nvPr/>
      </p:nvGrpSpPr>
      <p:grpSpPr>
        <a:xfrm>
          <a:off x="0" y="0"/>
          <a:ext cx="0" cy="0"/>
          <a:chOff x="0" y="0"/>
          <a:chExt cx="0" cy="0"/>
        </a:xfrm>
      </p:grpSpPr>
      <p:sp>
        <p:nvSpPr>
          <p:cNvPr id="558" name="Google Shape;558;p70"/>
          <p:cNvSpPr txBox="1"/>
          <p:nvPr>
            <p:ph type="ctrTitle"/>
          </p:nvPr>
        </p:nvSpPr>
        <p:spPr>
          <a:xfrm>
            <a:off x="980250" y="1387325"/>
            <a:ext cx="7183500" cy="1457400"/>
          </a:xfrm>
          <a:prstGeom prst="rect">
            <a:avLst/>
          </a:prstGeom>
          <a:noFill/>
          <a:ln>
            <a:noFill/>
          </a:ln>
        </p:spPr>
        <p:txBody>
          <a:bodyPr anchorCtr="0" anchor="b" bIns="91425" lIns="91425" spcFirstLastPara="1" rIns="91425" wrap="square" tIns="91425">
            <a:normAutofit fontScale="90000"/>
          </a:bodyPr>
          <a:lstStyle/>
          <a:p>
            <a:pPr indent="0" lvl="0" marL="0" rtl="0" algn="ctr">
              <a:lnSpc>
                <a:spcPct val="100000"/>
              </a:lnSpc>
              <a:spcBef>
                <a:spcPts val="0"/>
              </a:spcBef>
              <a:spcAft>
                <a:spcPts val="0"/>
              </a:spcAft>
              <a:buSzPct val="108121"/>
              <a:buNone/>
            </a:pPr>
            <a:r>
              <a:rPr b="1" lang="en" sz="4110">
                <a:solidFill>
                  <a:schemeClr val="accent6"/>
                </a:solidFill>
              </a:rPr>
              <a:t>SESSION ONE:</a:t>
            </a:r>
            <a:endParaRPr b="1" sz="4110">
              <a:solidFill>
                <a:schemeClr val="accent6"/>
              </a:solidFill>
            </a:endParaRPr>
          </a:p>
          <a:p>
            <a:pPr indent="0" lvl="0" marL="0" rtl="0" algn="ctr">
              <a:lnSpc>
                <a:spcPct val="100000"/>
              </a:lnSpc>
              <a:spcBef>
                <a:spcPts val="0"/>
              </a:spcBef>
              <a:spcAft>
                <a:spcPts val="0"/>
              </a:spcAft>
              <a:buSzPct val="114284"/>
              <a:buNone/>
            </a:pPr>
            <a:r>
              <a:rPr b="1" lang="en" sz="3888"/>
              <a:t>Academic Basics</a:t>
            </a:r>
            <a:endParaRPr b="1" sz="3888"/>
          </a:p>
          <a:p>
            <a:pPr indent="0" lvl="0" marL="0" rtl="0" algn="ctr">
              <a:lnSpc>
                <a:spcPct val="100000"/>
              </a:lnSpc>
              <a:spcBef>
                <a:spcPts val="0"/>
              </a:spcBef>
              <a:spcAft>
                <a:spcPts val="0"/>
              </a:spcAft>
              <a:buSzPct val="133333"/>
              <a:buNone/>
            </a:pPr>
            <a:r>
              <a:rPr b="1" lang="en" sz="3333"/>
              <a:t>+</a:t>
            </a:r>
            <a:endParaRPr b="1" sz="3333"/>
          </a:p>
          <a:p>
            <a:pPr indent="0" lvl="0" marL="0" rtl="0" algn="ctr">
              <a:lnSpc>
                <a:spcPct val="100000"/>
              </a:lnSpc>
              <a:spcBef>
                <a:spcPts val="0"/>
              </a:spcBef>
              <a:spcAft>
                <a:spcPts val="0"/>
              </a:spcAft>
              <a:buSzPct val="114285"/>
              <a:buNone/>
            </a:pPr>
            <a:r>
              <a:rPr b="1" lang="en" sz="3888"/>
              <a:t>Classroom Expectations</a:t>
            </a:r>
            <a:endParaRPr b="1" sz="3888"/>
          </a:p>
        </p:txBody>
      </p:sp>
      <p:sp>
        <p:nvSpPr>
          <p:cNvPr id="559" name="Google Shape;559;p70"/>
          <p:cNvSpPr txBox="1"/>
          <p:nvPr>
            <p:ph idx="1" type="subTitle"/>
          </p:nvPr>
        </p:nvSpPr>
        <p:spPr>
          <a:xfrm>
            <a:off x="1822377" y="3612400"/>
            <a:ext cx="5783400" cy="909000"/>
          </a:xfrm>
          <a:prstGeom prst="rect">
            <a:avLst/>
          </a:prstGeom>
          <a:noFill/>
          <a:ln>
            <a:noFill/>
          </a:ln>
        </p:spPr>
        <p:txBody>
          <a:bodyPr anchorCtr="0" anchor="t" bIns="91425" lIns="91425" spcFirstLastPara="1" rIns="91425" wrap="square" tIns="91425">
            <a:normAutofit fontScale="77500" lnSpcReduction="20000"/>
          </a:bodyPr>
          <a:lstStyle/>
          <a:p>
            <a:pPr indent="0" lvl="0" marL="0" rtl="0" algn="r">
              <a:lnSpc>
                <a:spcPct val="100000"/>
              </a:lnSpc>
              <a:spcBef>
                <a:spcPts val="0"/>
              </a:spcBef>
              <a:spcAft>
                <a:spcPts val="0"/>
              </a:spcAft>
              <a:buSzPct val="129032"/>
              <a:buNone/>
            </a:pPr>
            <a:r>
              <a:rPr lang="en">
                <a:solidFill>
                  <a:schemeClr val="accent6"/>
                </a:solidFill>
              </a:rPr>
              <a:t>Session 1</a:t>
            </a:r>
            <a:endParaRPr>
              <a:solidFill>
                <a:schemeClr val="accent6"/>
              </a:solidFill>
            </a:endParaRPr>
          </a:p>
          <a:p>
            <a:pPr indent="0" lvl="0" marL="0" rtl="0" algn="r">
              <a:lnSpc>
                <a:spcPct val="100000"/>
              </a:lnSpc>
              <a:spcBef>
                <a:spcPts val="0"/>
              </a:spcBef>
              <a:spcAft>
                <a:spcPts val="0"/>
              </a:spcAft>
              <a:buSzPct val="129032"/>
              <a:buNone/>
            </a:pPr>
            <a:r>
              <a:rPr lang="en">
                <a:solidFill>
                  <a:schemeClr val="accent6"/>
                </a:solidFill>
              </a:rPr>
              <a:t>8/19</a:t>
            </a:r>
            <a:endParaRPr>
              <a:solidFill>
                <a:schemeClr val="accent6"/>
              </a:solidFill>
            </a:endParaRPr>
          </a:p>
          <a:p>
            <a:pPr indent="0" lvl="0" marL="0" rtl="0" algn="r">
              <a:lnSpc>
                <a:spcPct val="100000"/>
              </a:lnSpc>
              <a:spcBef>
                <a:spcPts val="0"/>
              </a:spcBef>
              <a:spcAft>
                <a:spcPts val="0"/>
              </a:spcAft>
              <a:buSzPct val="129032"/>
              <a:buNone/>
            </a:pPr>
            <a:r>
              <a:rPr lang="en">
                <a:solidFill>
                  <a:schemeClr val="accent6"/>
                </a:solidFill>
              </a:rPr>
              <a:t>Ait-Ziane</a:t>
            </a:r>
            <a:endParaRPr>
              <a:solidFill>
                <a:schemeClr val="accent6"/>
              </a:solidFill>
            </a:endParaRPr>
          </a:p>
        </p:txBody>
      </p:sp>
      <p:grpSp>
        <p:nvGrpSpPr>
          <p:cNvPr id="560" name="Google Shape;560;p70"/>
          <p:cNvGrpSpPr/>
          <p:nvPr/>
        </p:nvGrpSpPr>
        <p:grpSpPr>
          <a:xfrm>
            <a:off x="1" y="4385075"/>
            <a:ext cx="1881900" cy="758425"/>
            <a:chOff x="86851" y="4297675"/>
            <a:chExt cx="1881900" cy="758425"/>
          </a:xfrm>
        </p:grpSpPr>
        <p:pic>
          <p:nvPicPr>
            <p:cNvPr descr="Creative Commons License" id="561" name="Google Shape;561;p70"/>
            <p:cNvPicPr preferRelativeResize="0"/>
            <p:nvPr/>
          </p:nvPicPr>
          <p:blipFill rotWithShape="1">
            <a:blip r:embed="rId3">
              <a:alphaModFix/>
            </a:blip>
            <a:srcRect b="0" l="0" r="0" t="0"/>
            <a:stretch/>
          </p:blipFill>
          <p:spPr>
            <a:xfrm>
              <a:off x="670563" y="4297675"/>
              <a:ext cx="714475" cy="328650"/>
            </a:xfrm>
            <a:prstGeom prst="rect">
              <a:avLst/>
            </a:prstGeom>
            <a:noFill/>
            <a:ln>
              <a:noFill/>
            </a:ln>
          </p:spPr>
        </p:pic>
        <p:sp>
          <p:nvSpPr>
            <p:cNvPr id="562" name="Google Shape;562;p70"/>
            <p:cNvSpPr txBox="1"/>
            <p:nvPr/>
          </p:nvSpPr>
          <p:spPr>
            <a:xfrm>
              <a:off x="86851" y="4491200"/>
              <a:ext cx="1881900" cy="564900"/>
            </a:xfrm>
            <a:prstGeom prst="rect">
              <a:avLst/>
            </a:prstGeom>
            <a:noFill/>
            <a:ln>
              <a:noFill/>
            </a:ln>
          </p:spPr>
          <p:txBody>
            <a:bodyPr anchorCtr="0" anchor="ctr" bIns="91425" lIns="91425" spcFirstLastPara="1" rIns="91425" wrap="square" tIns="91425">
              <a:normAutofit fontScale="40000" lnSpcReduction="20000"/>
            </a:bodyPr>
            <a:lstStyle/>
            <a:p>
              <a:pPr indent="0" lvl="0" marL="0" marR="0" rtl="0" algn="just">
                <a:lnSpc>
                  <a:spcPct val="115000"/>
                </a:lnSpc>
                <a:spcBef>
                  <a:spcPts val="0"/>
                </a:spcBef>
                <a:spcAft>
                  <a:spcPts val="0"/>
                </a:spcAft>
                <a:buClr>
                  <a:srgbClr val="000000"/>
                </a:buClr>
                <a:buSzPct val="100000"/>
                <a:buFont typeface="Arial"/>
                <a:buNone/>
              </a:pPr>
              <a:r>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ct val="100000"/>
                <a:buFont typeface="Arial"/>
                <a:buNone/>
              </a:pPr>
              <a:r>
                <a:rPr b="0" i="0" lang="en" sz="1450" u="none" cap="none" strike="noStrike">
                  <a:solidFill>
                    <a:srgbClr val="000000"/>
                  </a:solidFill>
                  <a:latin typeface="Roboto"/>
                  <a:ea typeface="Roboto"/>
                  <a:cs typeface="Roboto"/>
                  <a:sym typeface="Roboto"/>
                </a:rPr>
                <a:t>City Tech 101 by Karen Goodlad and Sarah Paruolo is licensed under a </a:t>
              </a:r>
              <a:r>
                <a:rPr b="0" i="0" lang="en" sz="1450" u="none" cap="none" strike="noStrike">
                  <a:solidFill>
                    <a:srgbClr val="000000"/>
                  </a:solidFill>
                  <a:uFill>
                    <a:noFill/>
                  </a:uFill>
                  <a:latin typeface="Roboto"/>
                  <a:ea typeface="Roboto"/>
                  <a:cs typeface="Roboto"/>
                  <a:sym typeface="Roboto"/>
                  <a:hlinkClick r:id="rId4">
                    <a:extLst>
                      <a:ext uri="{A12FA001-AC4F-418D-AE19-62706E023703}">
                        <ahyp:hlinkClr val="tx"/>
                      </a:ext>
                    </a:extLst>
                  </a:hlinkClick>
                </a:rPr>
                <a:t>Creative Commons Attribution-NonCommercial-ShareAlike 4.0 International License</a:t>
              </a:r>
              <a:r>
                <a:rPr b="0" i="0" lang="en" sz="1450" u="none" cap="none" strike="noStrike">
                  <a:solidFill>
                    <a:srgbClr val="000000"/>
                  </a:solidFill>
                  <a:latin typeface="Roboto"/>
                  <a:ea typeface="Roboto"/>
                  <a:cs typeface="Roboto"/>
                  <a:sym typeface="Roboto"/>
                </a:rPr>
                <a:t>.</a:t>
              </a:r>
              <a:endParaRPr b="0" i="0" sz="1400" u="none" cap="none" strike="noStrike">
                <a:solidFill>
                  <a:srgbClr val="000000"/>
                </a:solidFill>
                <a:latin typeface="Roboto"/>
                <a:ea typeface="Roboto"/>
                <a:cs typeface="Roboto"/>
                <a:sym typeface="Roboto"/>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8"/>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rmAutofit/>
          </a:bodyPr>
          <a:lstStyle/>
          <a:p>
            <a:pPr indent="0" lvl="0" marL="0" rtl="0" algn="l">
              <a:lnSpc>
                <a:spcPct val="100000"/>
              </a:lnSpc>
              <a:spcBef>
                <a:spcPts val="0"/>
              </a:spcBef>
              <a:spcAft>
                <a:spcPts val="0"/>
              </a:spcAft>
              <a:buSzPts val="3000"/>
              <a:buNone/>
            </a:pPr>
            <a:r>
              <a:rPr b="1" lang="en">
                <a:solidFill>
                  <a:schemeClr val="accent5"/>
                </a:solidFill>
              </a:rPr>
              <a:t>What is a Peer Mentor?</a:t>
            </a:r>
            <a:endParaRPr b="1">
              <a:solidFill>
                <a:schemeClr val="accent5"/>
              </a:solidFill>
            </a:endParaRPr>
          </a:p>
        </p:txBody>
      </p:sp>
      <p:sp>
        <p:nvSpPr>
          <p:cNvPr id="166" name="Google Shape;166;p8"/>
          <p:cNvSpPr txBox="1"/>
          <p:nvPr>
            <p:ph idx="1" type="body"/>
          </p:nvPr>
        </p:nvSpPr>
        <p:spPr>
          <a:xfrm>
            <a:off x="387900" y="1495625"/>
            <a:ext cx="8368200" cy="3498600"/>
          </a:xfrm>
          <a:prstGeom prst="rect">
            <a:avLst/>
          </a:prstGeom>
          <a:noFill/>
          <a:ln>
            <a:noFill/>
          </a:ln>
        </p:spPr>
        <p:txBody>
          <a:bodyPr anchorCtr="0" anchor="t" bIns="91425" lIns="91425" spcFirstLastPara="1" rIns="91425" wrap="square" tIns="91425">
            <a:normAutofit/>
          </a:bodyPr>
          <a:lstStyle/>
          <a:p>
            <a:pPr indent="0" lvl="0" marL="0" rtl="0" algn="ctr">
              <a:lnSpc>
                <a:spcPct val="115000"/>
              </a:lnSpc>
              <a:spcBef>
                <a:spcPts val="0"/>
              </a:spcBef>
              <a:spcAft>
                <a:spcPts val="0"/>
              </a:spcAft>
              <a:buSzPts val="1800"/>
              <a:buNone/>
            </a:pPr>
            <a:r>
              <a:rPr lang="en" sz="2000">
                <a:solidFill>
                  <a:srgbClr val="FFFFFF"/>
                </a:solidFill>
                <a:latin typeface="Roboto Slab"/>
                <a:ea typeface="Roboto Slab"/>
                <a:cs typeface="Roboto Slab"/>
                <a:sym typeface="Roboto Slab"/>
              </a:rPr>
              <a:t>Peer Mentors are role models who are eager to share their experiences and knowledge to help incoming City Tech students adjust to college life.</a:t>
            </a:r>
            <a:endParaRPr sz="2000">
              <a:solidFill>
                <a:srgbClr val="FFFFFF"/>
              </a:solidFill>
              <a:latin typeface="Roboto Slab"/>
              <a:ea typeface="Roboto Slab"/>
              <a:cs typeface="Roboto Slab"/>
              <a:sym typeface="Roboto Slab"/>
            </a:endParaRPr>
          </a:p>
          <a:p>
            <a:pPr indent="0" lvl="0" marL="0" rtl="0" algn="ctr">
              <a:lnSpc>
                <a:spcPct val="115000"/>
              </a:lnSpc>
              <a:spcBef>
                <a:spcPts val="0"/>
              </a:spcBef>
              <a:spcAft>
                <a:spcPts val="0"/>
              </a:spcAft>
              <a:buSzPts val="1800"/>
              <a:buNone/>
            </a:pPr>
            <a:r>
              <a:t/>
            </a:r>
            <a:endParaRPr sz="2000">
              <a:solidFill>
                <a:srgbClr val="FFFFFF"/>
              </a:solidFill>
              <a:latin typeface="Roboto Slab"/>
              <a:ea typeface="Roboto Slab"/>
              <a:cs typeface="Roboto Slab"/>
              <a:sym typeface="Roboto Slab"/>
            </a:endParaRPr>
          </a:p>
          <a:p>
            <a:pPr indent="-355600" lvl="0" marL="457200" rtl="0" algn="ctr">
              <a:lnSpc>
                <a:spcPct val="115000"/>
              </a:lnSpc>
              <a:spcBef>
                <a:spcPts val="0"/>
              </a:spcBef>
              <a:spcAft>
                <a:spcPts val="0"/>
              </a:spcAft>
              <a:buClr>
                <a:srgbClr val="FFFFFF"/>
              </a:buClr>
              <a:buSzPts val="2000"/>
              <a:buFont typeface="Roboto Slab"/>
              <a:buChar char="-"/>
            </a:pPr>
            <a:r>
              <a:rPr lang="en" sz="2000">
                <a:solidFill>
                  <a:srgbClr val="FFFFFF"/>
                </a:solidFill>
                <a:latin typeface="Roboto Slab"/>
                <a:ea typeface="Roboto Slab"/>
                <a:cs typeface="Roboto Slab"/>
                <a:sym typeface="Roboto Slab"/>
              </a:rPr>
              <a:t>Attend CT101 with you every day</a:t>
            </a:r>
            <a:endParaRPr sz="2000">
              <a:solidFill>
                <a:srgbClr val="FFFFFF"/>
              </a:solidFill>
              <a:latin typeface="Roboto Slab"/>
              <a:ea typeface="Roboto Slab"/>
              <a:cs typeface="Roboto Slab"/>
              <a:sym typeface="Roboto Slab"/>
            </a:endParaRPr>
          </a:p>
          <a:p>
            <a:pPr indent="-355600" lvl="0" marL="457200" rtl="0" algn="ctr">
              <a:lnSpc>
                <a:spcPct val="115000"/>
              </a:lnSpc>
              <a:spcBef>
                <a:spcPts val="0"/>
              </a:spcBef>
              <a:spcAft>
                <a:spcPts val="0"/>
              </a:spcAft>
              <a:buClr>
                <a:srgbClr val="FFFFFF"/>
              </a:buClr>
              <a:buSzPts val="2000"/>
              <a:buFont typeface="Roboto Slab"/>
              <a:buChar char="-"/>
            </a:pPr>
            <a:r>
              <a:rPr lang="en" sz="2000">
                <a:solidFill>
                  <a:srgbClr val="FFFFFF"/>
                </a:solidFill>
                <a:latin typeface="Roboto Slab"/>
                <a:ea typeface="Roboto Slab"/>
                <a:cs typeface="Roboto Slab"/>
                <a:sym typeface="Roboto Slab"/>
              </a:rPr>
              <a:t>Answer questions via email + office hours</a:t>
            </a:r>
            <a:endParaRPr sz="2000">
              <a:solidFill>
                <a:srgbClr val="FFFFFF"/>
              </a:solidFill>
              <a:latin typeface="Roboto Slab"/>
              <a:ea typeface="Roboto Slab"/>
              <a:cs typeface="Roboto Slab"/>
              <a:sym typeface="Roboto Slab"/>
            </a:endParaRPr>
          </a:p>
          <a:p>
            <a:pPr indent="0" lvl="0" marL="0" rtl="0" algn="l">
              <a:lnSpc>
                <a:spcPct val="115000"/>
              </a:lnSpc>
              <a:spcBef>
                <a:spcPts val="0"/>
              </a:spcBef>
              <a:spcAft>
                <a:spcPts val="1200"/>
              </a:spcAft>
              <a:buSzPts val="1800"/>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9"/>
          <p:cNvSpPr txBox="1"/>
          <p:nvPr>
            <p:ph type="title"/>
          </p:nvPr>
        </p:nvSpPr>
        <p:spPr>
          <a:xfrm>
            <a:off x="387900" y="1152450"/>
            <a:ext cx="8368200" cy="1538400"/>
          </a:xfrm>
          <a:prstGeom prst="rect">
            <a:avLst/>
          </a:prstGeom>
          <a:noFill/>
          <a:ln>
            <a:noFill/>
          </a:ln>
        </p:spPr>
        <p:txBody>
          <a:bodyPr anchorCtr="0" anchor="ctr" bIns="91425" lIns="91425" spcFirstLastPara="1" rIns="91425" wrap="square" tIns="91425">
            <a:noAutofit/>
          </a:bodyPr>
          <a:lstStyle/>
          <a:p>
            <a:pPr indent="0" lvl="0" marL="0" rtl="0" algn="ctr">
              <a:lnSpc>
                <a:spcPct val="100000"/>
              </a:lnSpc>
              <a:spcBef>
                <a:spcPts val="0"/>
              </a:spcBef>
              <a:spcAft>
                <a:spcPts val="0"/>
              </a:spcAft>
              <a:buSzPts val="13000"/>
              <a:buNone/>
            </a:pPr>
            <a:r>
              <a:rPr b="1" lang="en" sz="4800"/>
              <a:t>Connect with your </a:t>
            </a:r>
            <a:endParaRPr b="1" sz="4800"/>
          </a:p>
          <a:p>
            <a:pPr indent="0" lvl="0" marL="0" rtl="0" algn="ctr">
              <a:lnSpc>
                <a:spcPct val="100000"/>
              </a:lnSpc>
              <a:spcBef>
                <a:spcPts val="0"/>
              </a:spcBef>
              <a:spcAft>
                <a:spcPts val="0"/>
              </a:spcAft>
              <a:buSzPts val="13000"/>
              <a:buNone/>
            </a:pPr>
            <a:r>
              <a:rPr b="1" lang="en" sz="4800"/>
              <a:t>Peer Mentor</a:t>
            </a:r>
            <a:endParaRPr b="1" sz="4800"/>
          </a:p>
        </p:txBody>
      </p:sp>
      <p:sp>
        <p:nvSpPr>
          <p:cNvPr id="172" name="Google Shape;172;p9"/>
          <p:cNvSpPr txBox="1"/>
          <p:nvPr>
            <p:ph idx="1" type="body"/>
          </p:nvPr>
        </p:nvSpPr>
        <p:spPr>
          <a:xfrm>
            <a:off x="387900" y="3076350"/>
            <a:ext cx="8368200" cy="1259400"/>
          </a:xfrm>
          <a:prstGeom prst="rect">
            <a:avLst/>
          </a:prstGeom>
          <a:noFill/>
          <a:ln>
            <a:noFill/>
          </a:ln>
        </p:spPr>
        <p:txBody>
          <a:bodyPr anchorCtr="0" anchor="t" bIns="91425" lIns="91425" spcFirstLastPara="1" rIns="91425" wrap="square" tIns="91425">
            <a:normAutofit fontScale="92500" lnSpcReduction="20000"/>
          </a:bodyPr>
          <a:lstStyle/>
          <a:p>
            <a:pPr indent="0" lvl="0" marL="0" rtl="0" algn="ctr">
              <a:lnSpc>
                <a:spcPct val="115000"/>
              </a:lnSpc>
              <a:spcBef>
                <a:spcPts val="0"/>
              </a:spcBef>
              <a:spcAft>
                <a:spcPts val="0"/>
              </a:spcAft>
              <a:buSzPct val="74844"/>
              <a:buNone/>
            </a:pPr>
            <a:r>
              <a:rPr lang="en" sz="2405">
                <a:latin typeface="Roboto Slab"/>
                <a:ea typeface="Roboto Slab"/>
                <a:cs typeface="Roboto Slab"/>
                <a:sym typeface="Roboto Slab"/>
              </a:rPr>
              <a:t>Julmide Mentor</a:t>
            </a:r>
            <a:endParaRPr sz="2405">
              <a:latin typeface="Roboto Slab"/>
              <a:ea typeface="Roboto Slab"/>
              <a:cs typeface="Roboto Slab"/>
              <a:sym typeface="Roboto Slab"/>
            </a:endParaRPr>
          </a:p>
          <a:p>
            <a:pPr indent="0" lvl="0" marL="0" rtl="0" algn="ctr">
              <a:lnSpc>
                <a:spcPct val="115000"/>
              </a:lnSpc>
              <a:spcBef>
                <a:spcPts val="0"/>
              </a:spcBef>
              <a:spcAft>
                <a:spcPts val="0"/>
              </a:spcAft>
              <a:buSzPct val="74844"/>
              <a:buNone/>
            </a:pPr>
            <a:r>
              <a:rPr lang="en" sz="2405">
                <a:latin typeface="Roboto Slab"/>
                <a:ea typeface="Roboto Slab"/>
                <a:cs typeface="Roboto Slab"/>
                <a:sym typeface="Roboto Slab"/>
              </a:rPr>
              <a:t>Julmide.Mentor@citytech.cuny.edu</a:t>
            </a:r>
            <a:endParaRPr sz="2405">
              <a:latin typeface="Roboto Slab"/>
              <a:ea typeface="Roboto Slab"/>
              <a:cs typeface="Roboto Slab"/>
              <a:sym typeface="Roboto Slab"/>
            </a:endParaRPr>
          </a:p>
          <a:p>
            <a:pPr indent="0" lvl="0" marL="0" rtl="0" algn="ctr">
              <a:lnSpc>
                <a:spcPct val="115000"/>
              </a:lnSpc>
              <a:spcBef>
                <a:spcPts val="1200"/>
              </a:spcBef>
              <a:spcAft>
                <a:spcPts val="1200"/>
              </a:spcAft>
              <a:buSzPct val="100000"/>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HP</dc:creator>
</cp:coreProperties>
</file>