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9" r:id="rId2"/>
    <p:sldId id="273" r:id="rId3"/>
    <p:sldId id="275" r:id="rId4"/>
    <p:sldId id="276" r:id="rId5"/>
    <p:sldId id="280" r:id="rId6"/>
    <p:sldId id="277" r:id="rId7"/>
    <p:sldId id="279" r:id="rId8"/>
    <p:sldId id="274" r:id="rId9"/>
    <p:sldId id="27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29AF51-C06D-4033-8E9F-2A1763B95194}" v="5" dt="2022-03-08T18:25:04.0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6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6929AF51-C06D-4033-8E9F-2A1763B95194}"/>
    <pc:docChg chg="custSel modSld">
      <pc:chgData name="Tom Smith" userId="eac52e5223bf4258" providerId="LiveId" clId="{6929AF51-C06D-4033-8E9F-2A1763B95194}" dt="2022-03-08T18:25:38.023" v="22" actId="20577"/>
      <pc:docMkLst>
        <pc:docMk/>
      </pc:docMkLst>
      <pc:sldChg chg="modSp mod">
        <pc:chgData name="Tom Smith" userId="eac52e5223bf4258" providerId="LiveId" clId="{6929AF51-C06D-4033-8E9F-2A1763B95194}" dt="2022-03-08T18:25:38.023" v="22" actId="20577"/>
        <pc:sldMkLst>
          <pc:docMk/>
          <pc:sldMk cId="1552480648" sldId="272"/>
        </pc:sldMkLst>
        <pc:spChg chg="mod">
          <ac:chgData name="Tom Smith" userId="eac52e5223bf4258" providerId="LiveId" clId="{6929AF51-C06D-4033-8E9F-2A1763B95194}" dt="2022-03-08T18:25:38.023" v="22" actId="20577"/>
          <ac:spMkLst>
            <pc:docMk/>
            <pc:sldMk cId="1552480648" sldId="272"/>
            <ac:spMk id="3" creationId="{00000000-0000-0000-0000-000000000000}"/>
          </ac:spMkLst>
        </pc:spChg>
      </pc:sldChg>
      <pc:sldChg chg="modSp mod">
        <pc:chgData name="Tom Smith" userId="eac52e5223bf4258" providerId="LiveId" clId="{6929AF51-C06D-4033-8E9F-2A1763B95194}" dt="2022-03-08T18:24:40.939" v="2" actId="3626"/>
        <pc:sldMkLst>
          <pc:docMk/>
          <pc:sldMk cId="3945445497" sldId="274"/>
        </pc:sldMkLst>
        <pc:spChg chg="mod">
          <ac:chgData name="Tom Smith" userId="eac52e5223bf4258" providerId="LiveId" clId="{6929AF51-C06D-4033-8E9F-2A1763B95194}" dt="2022-03-08T18:24:40.939" v="2" actId="3626"/>
          <ac:spMkLst>
            <pc:docMk/>
            <pc:sldMk cId="3945445497" sldId="274"/>
            <ac:spMk id="3" creationId="{6D650517-85F8-4065-9B1D-EE752B15094B}"/>
          </ac:spMkLst>
        </pc:spChg>
      </pc:sldChg>
      <pc:sldChg chg="modSp mod">
        <pc:chgData name="Tom Smith" userId="eac52e5223bf4258" providerId="LiveId" clId="{6929AF51-C06D-4033-8E9F-2A1763B95194}" dt="2022-03-08T18:22:50.433" v="0" actId="3626"/>
        <pc:sldMkLst>
          <pc:docMk/>
          <pc:sldMk cId="3206934969" sldId="277"/>
        </pc:sldMkLst>
        <pc:spChg chg="mod">
          <ac:chgData name="Tom Smith" userId="eac52e5223bf4258" providerId="LiveId" clId="{6929AF51-C06D-4033-8E9F-2A1763B95194}" dt="2022-03-08T18:22:50.433" v="0" actId="3626"/>
          <ac:spMkLst>
            <pc:docMk/>
            <pc:sldMk cId="3206934969" sldId="277"/>
            <ac:spMk id="3" creationId="{E5227B87-5C52-46CB-B4AF-9CF545676ADB}"/>
          </ac:spMkLst>
        </pc:spChg>
      </pc:sldChg>
      <pc:sldChg chg="modSp mod">
        <pc:chgData name="Tom Smith" userId="eac52e5223bf4258" providerId="LiveId" clId="{6929AF51-C06D-4033-8E9F-2A1763B95194}" dt="2022-03-08T18:23:16.427" v="1" actId="3626"/>
        <pc:sldMkLst>
          <pc:docMk/>
          <pc:sldMk cId="797265869" sldId="279"/>
        </pc:sldMkLst>
        <pc:spChg chg="mod">
          <ac:chgData name="Tom Smith" userId="eac52e5223bf4258" providerId="LiveId" clId="{6929AF51-C06D-4033-8E9F-2A1763B95194}" dt="2022-03-08T18:23:16.427" v="1" actId="3626"/>
          <ac:spMkLst>
            <pc:docMk/>
            <pc:sldMk cId="797265869" sldId="279"/>
            <ac:spMk id="3" creationId="{E5227B87-5C52-46CB-B4AF-9CF545676AD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3/8/2022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9</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3/8/2022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3/8/2022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3/8/2022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3/8/2022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3/8/2022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3/8/2022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3/8/2022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3/8/2022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openlab.citytech.cuny.edu/pennereng1121spring2022d493tuesthurs4pm/unit-2-annotated-bibliography/"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openlab.citytech.cuny.edu/groups/eng1121-english-composition-2-sp2022-d493/files/?category=4270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openlab.citytech.cuny.edu/groups/eng1121-english-composition-2-sp2022-d493/files/?category=42705"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Debrief Unit 1 writing assignment</a:t>
            </a:r>
          </a:p>
          <a:p>
            <a:r>
              <a:rPr lang="en-US" sz="4100" dirty="0">
                <a:cs typeface="Times New Roman" panose="02020603050405020304" pitchFamily="18" charset="0"/>
              </a:rPr>
              <a:t>Introduce Unit 2 writing assignment</a:t>
            </a:r>
          </a:p>
          <a:p>
            <a:r>
              <a:rPr lang="en-US" sz="4100" dirty="0">
                <a:cs typeface="Times New Roman" panose="02020603050405020304" pitchFamily="18" charset="0"/>
              </a:rPr>
              <a:t>Review how to upload U1 onto OpenLab (if needed)</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19A5BF-F02A-430A-A3E5-167E03B12038}"/>
              </a:ext>
            </a:extLst>
          </p:cNvPr>
          <p:cNvSpPr>
            <a:spLocks noGrp="1"/>
          </p:cNvSpPr>
          <p:nvPr>
            <p:ph type="title"/>
          </p:nvPr>
        </p:nvSpPr>
        <p:spPr>
          <a:xfrm>
            <a:off x="630936" y="640080"/>
            <a:ext cx="4818888" cy="1481328"/>
          </a:xfrm>
        </p:spPr>
        <p:txBody>
          <a:bodyPr anchor="b">
            <a:normAutofit/>
          </a:bodyPr>
          <a:lstStyle/>
          <a:p>
            <a:r>
              <a:rPr lang="en-US" sz="5400"/>
              <a:t>Unit 1 Debrief</a:t>
            </a:r>
          </a:p>
        </p:txBody>
      </p:sp>
      <p:sp>
        <p:nvSpPr>
          <p:cNvPr id="77"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544C5E6-E5D1-4F5F-8531-8AC7C1490513}"/>
              </a:ext>
            </a:extLst>
          </p:cNvPr>
          <p:cNvSpPr>
            <a:spLocks noGrp="1"/>
          </p:cNvSpPr>
          <p:nvPr>
            <p:ph idx="1"/>
          </p:nvPr>
        </p:nvSpPr>
        <p:spPr>
          <a:xfrm>
            <a:off x="630936" y="2660904"/>
            <a:ext cx="4818888" cy="3547872"/>
          </a:xfrm>
        </p:spPr>
        <p:txBody>
          <a:bodyPr anchor="t">
            <a:normAutofit/>
          </a:bodyPr>
          <a:lstStyle/>
          <a:p>
            <a:pPr marL="0" indent="0">
              <a:buNone/>
            </a:pPr>
            <a:r>
              <a:rPr lang="en-US" sz="2200" dirty="0">
                <a:latin typeface="Lato" panose="020F0502020204030203" pitchFamily="34" charset="0"/>
              </a:rPr>
              <a:t>C</a:t>
            </a:r>
            <a:r>
              <a:rPr lang="en-US" sz="2200" b="0" i="0" dirty="0">
                <a:effectLst/>
                <a:latin typeface="Lato" panose="020F0502020204030203" pitchFamily="34" charset="0"/>
              </a:rPr>
              <a:t>onsider the following questions about U1 Writing Assignment:</a:t>
            </a:r>
          </a:p>
          <a:p>
            <a:pPr>
              <a:buFont typeface="Arial" panose="020B0604020202020204" pitchFamily="34" charset="0"/>
              <a:buChar char="•"/>
            </a:pPr>
            <a:r>
              <a:rPr lang="en-US" sz="2200" b="0" i="0" dirty="0">
                <a:effectLst/>
                <a:latin typeface="Lato" panose="020F0502020204030203" pitchFamily="34" charset="0"/>
              </a:rPr>
              <a:t>What worked? Why?</a:t>
            </a:r>
          </a:p>
          <a:p>
            <a:pPr>
              <a:buFont typeface="Arial" panose="020B0604020202020204" pitchFamily="34" charset="0"/>
              <a:buChar char="•"/>
            </a:pPr>
            <a:r>
              <a:rPr lang="en-US" sz="2200" b="0" i="0" dirty="0">
                <a:effectLst/>
                <a:latin typeface="Lato" panose="020F0502020204030203" pitchFamily="34" charset="0"/>
              </a:rPr>
              <a:t>What didn’t? Why?</a:t>
            </a:r>
          </a:p>
          <a:p>
            <a:pPr>
              <a:buFont typeface="Arial" panose="020B0604020202020204" pitchFamily="34" charset="0"/>
              <a:buChar char="•"/>
            </a:pPr>
            <a:r>
              <a:rPr lang="en-US" sz="2200" b="0" i="0" dirty="0">
                <a:effectLst/>
                <a:latin typeface="Lato" panose="020F0502020204030203" pitchFamily="34" charset="0"/>
              </a:rPr>
              <a:t>What would you do differently, if you had the chance? Why?</a:t>
            </a:r>
          </a:p>
          <a:p>
            <a:endParaRPr lang="en-US" sz="2200" dirty="0"/>
          </a:p>
        </p:txBody>
      </p:sp>
      <p:pic>
        <p:nvPicPr>
          <p:cNvPr id="1026" name="Picture 2" descr="Debrief2Learn Podcast - Education Podcast | Podchaser">
            <a:extLst>
              <a:ext uri="{FF2B5EF4-FFF2-40B4-BE49-F238E27FC236}">
                <a16:creationId xmlns:a16="http://schemas.microsoft.com/office/drawing/2014/main" id="{20FCB3B5-880F-4F83-AA2F-68A46FB437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6099048" y="699516"/>
            <a:ext cx="5458968" cy="5458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21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3D2C43F-0CA6-4EB6-A02F-E94E745DC147}"/>
              </a:ext>
            </a:extLst>
          </p:cNvPr>
          <p:cNvSpPr>
            <a:spLocks noGrp="1"/>
          </p:cNvSpPr>
          <p:nvPr>
            <p:ph type="title"/>
          </p:nvPr>
        </p:nvSpPr>
        <p:spPr>
          <a:xfrm>
            <a:off x="630936" y="640080"/>
            <a:ext cx="4818888" cy="1481328"/>
          </a:xfrm>
        </p:spPr>
        <p:txBody>
          <a:bodyPr anchor="b">
            <a:normAutofit/>
          </a:bodyPr>
          <a:lstStyle/>
          <a:p>
            <a:r>
              <a:rPr lang="en-US" sz="5000"/>
              <a:t>Unit 2 Writing Assignment</a:t>
            </a:r>
          </a:p>
        </p:txBody>
      </p:sp>
      <p:sp>
        <p:nvSpPr>
          <p:cNvPr id="73"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B7AFF32-F49F-4A0B-9E32-C1D28C053F49}"/>
              </a:ext>
            </a:extLst>
          </p:cNvPr>
          <p:cNvSpPr>
            <a:spLocks noGrp="1"/>
          </p:cNvSpPr>
          <p:nvPr>
            <p:ph idx="1"/>
          </p:nvPr>
        </p:nvSpPr>
        <p:spPr>
          <a:xfrm>
            <a:off x="630936" y="2660904"/>
            <a:ext cx="4818888" cy="3547872"/>
          </a:xfrm>
        </p:spPr>
        <p:txBody>
          <a:bodyPr anchor="t">
            <a:normAutofit/>
          </a:bodyPr>
          <a:lstStyle/>
          <a:p>
            <a:pPr marL="0" indent="0">
              <a:buNone/>
            </a:pPr>
            <a:r>
              <a:rPr lang="en-US" sz="1900"/>
              <a:t>For this assignment, you will compile a 1500-word </a:t>
            </a:r>
            <a:r>
              <a:rPr lang="en-US" sz="1900" b="1"/>
              <a:t>annotated bibliography</a:t>
            </a:r>
            <a:r>
              <a:rPr lang="en-US" sz="1900"/>
              <a:t>. This document will include three sources exploring the research question you developed regarding a </a:t>
            </a:r>
            <a:r>
              <a:rPr lang="en-US" sz="1900" b="1"/>
              <a:t>social justice issue</a:t>
            </a:r>
            <a:r>
              <a:rPr lang="en-US" sz="1900"/>
              <a:t>. </a:t>
            </a:r>
          </a:p>
          <a:p>
            <a:pPr marL="0" indent="0">
              <a:buNone/>
            </a:pPr>
            <a:r>
              <a:rPr lang="en-US" sz="1900"/>
              <a:t>This is </a:t>
            </a:r>
            <a:r>
              <a:rPr lang="en-US" sz="1900" b="1" i="1"/>
              <a:t>not</a:t>
            </a:r>
            <a:r>
              <a:rPr lang="en-US" sz="1900"/>
              <a:t> a traditional research essay. It does </a:t>
            </a:r>
            <a:r>
              <a:rPr lang="en-US" sz="1900" b="1" i="1"/>
              <a:t>not</a:t>
            </a:r>
            <a:r>
              <a:rPr lang="en-US" sz="1900"/>
              <a:t> begin with a thesis. Instead, you begin with a </a:t>
            </a:r>
            <a:r>
              <a:rPr lang="en-US" sz="1900" b="1"/>
              <a:t>question</a:t>
            </a:r>
            <a:r>
              <a:rPr lang="en-US" sz="1900"/>
              <a:t> and do research to seek </a:t>
            </a:r>
            <a:r>
              <a:rPr lang="en-US" sz="1900" b="1"/>
              <a:t>answers</a:t>
            </a:r>
            <a:r>
              <a:rPr lang="en-US" sz="1900"/>
              <a:t>.</a:t>
            </a:r>
          </a:p>
          <a:p>
            <a:pPr marL="0" indent="0">
              <a:buNone/>
            </a:pPr>
            <a:r>
              <a:rPr lang="en-US" sz="1900" b="1"/>
              <a:t>A quick note: </a:t>
            </a:r>
            <a:r>
              <a:rPr lang="en-US" sz="1900"/>
              <a:t>You will use the research from this assignment for a later assignment, so be sure you truly are interested in your topic.</a:t>
            </a:r>
          </a:p>
        </p:txBody>
      </p:sp>
      <p:pic>
        <p:nvPicPr>
          <p:cNvPr id="1026" name="Picture 2" descr="What Social Justice Means: Definition &amp;amp;amp; Examples - Grounded">
            <a:extLst>
              <a:ext uri="{FF2B5EF4-FFF2-40B4-BE49-F238E27FC236}">
                <a16:creationId xmlns:a16="http://schemas.microsoft.com/office/drawing/2014/main" id="{66CB911B-9EBF-4C73-9B23-82E5C23F6BA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99048" y="972464"/>
            <a:ext cx="5458968" cy="4913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787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3" name="Rectangle 142">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FEA6B4-6368-45E4-A463-3D2E23070445}"/>
              </a:ext>
            </a:extLst>
          </p:cNvPr>
          <p:cNvSpPr>
            <a:spLocks noGrp="1"/>
          </p:cNvSpPr>
          <p:nvPr>
            <p:ph type="title"/>
          </p:nvPr>
        </p:nvSpPr>
        <p:spPr>
          <a:xfrm>
            <a:off x="630936" y="640080"/>
            <a:ext cx="4818888" cy="1481328"/>
          </a:xfrm>
        </p:spPr>
        <p:txBody>
          <a:bodyPr vert="horz" lIns="91440" tIns="45720" rIns="91440" bIns="45720" rtlCol="0" anchor="b">
            <a:normAutofit/>
          </a:bodyPr>
          <a:lstStyle/>
          <a:p>
            <a:r>
              <a:rPr lang="en-US" sz="5400"/>
              <a:t>Social Justice</a:t>
            </a:r>
          </a:p>
        </p:txBody>
      </p:sp>
      <p:sp>
        <p:nvSpPr>
          <p:cNvPr id="145"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0" name="Content Placeholder 3079">
            <a:extLst>
              <a:ext uri="{FF2B5EF4-FFF2-40B4-BE49-F238E27FC236}">
                <a16:creationId xmlns:a16="http://schemas.microsoft.com/office/drawing/2014/main" id="{3830CCA3-88E6-4C6D-8977-FE90970EA902}"/>
              </a:ext>
            </a:extLst>
          </p:cNvPr>
          <p:cNvSpPr>
            <a:spLocks noGrp="1"/>
          </p:cNvSpPr>
          <p:nvPr>
            <p:ph idx="1"/>
          </p:nvPr>
        </p:nvSpPr>
        <p:spPr>
          <a:xfrm>
            <a:off x="630936" y="2660904"/>
            <a:ext cx="4818888" cy="3547872"/>
          </a:xfrm>
        </p:spPr>
        <p:txBody>
          <a:bodyPr anchor="t">
            <a:normAutofit/>
          </a:bodyPr>
          <a:lstStyle/>
          <a:p>
            <a:pPr marL="0" indent="0">
              <a:buNone/>
            </a:pPr>
            <a:r>
              <a:rPr lang="en-US" sz="2000" dirty="0"/>
              <a:t>What does “social justice” </a:t>
            </a:r>
            <a:r>
              <a:rPr lang="en-US" sz="2000" b="1" dirty="0"/>
              <a:t>mean</a:t>
            </a:r>
            <a:r>
              <a:rPr lang="en-US" sz="2000" dirty="0"/>
              <a:t>?</a:t>
            </a:r>
          </a:p>
          <a:p>
            <a:pPr marL="0" indent="0">
              <a:buNone/>
            </a:pPr>
            <a:endParaRPr lang="en-US" sz="2000" dirty="0"/>
          </a:p>
          <a:p>
            <a:pPr marL="0" indent="0">
              <a:buNone/>
            </a:pPr>
            <a:r>
              <a:rPr lang="en-US" sz="2000" dirty="0"/>
              <a:t>Dictionary.com says social justice is “fair treatment of all people in a society, including respect for the rights of minorities and equitable distribution of resources among members of a community.”</a:t>
            </a:r>
          </a:p>
          <a:p>
            <a:pPr marL="0" indent="0">
              <a:buNone/>
            </a:pPr>
            <a:endParaRPr lang="en-US" sz="2000" dirty="0"/>
          </a:p>
          <a:p>
            <a:pPr marL="0" indent="0">
              <a:buNone/>
            </a:pPr>
            <a:r>
              <a:rPr lang="en-US" sz="2000" dirty="0"/>
              <a:t>What are some </a:t>
            </a:r>
            <a:r>
              <a:rPr lang="en-US" sz="2000" b="1" dirty="0"/>
              <a:t>examples</a:t>
            </a:r>
            <a:r>
              <a:rPr lang="en-US" sz="2000" dirty="0"/>
              <a:t> of social justice issues? </a:t>
            </a:r>
          </a:p>
          <a:p>
            <a:pPr marL="0" indent="0">
              <a:buNone/>
            </a:pPr>
            <a:endParaRPr lang="en-US" sz="2000" dirty="0"/>
          </a:p>
        </p:txBody>
      </p:sp>
      <p:pic>
        <p:nvPicPr>
          <p:cNvPr id="2050" name="Picture 2" descr="What Social Justice Means: Definition &amp;amp;amp; Examples - Grounded">
            <a:extLst>
              <a:ext uri="{FF2B5EF4-FFF2-40B4-BE49-F238E27FC236}">
                <a16:creationId xmlns:a16="http://schemas.microsoft.com/office/drawing/2014/main" id="{68FD902A-A11E-444A-9679-A4CD6DA03ED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99048" y="972464"/>
            <a:ext cx="5458968" cy="4913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995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80">
                                            <p:txEl>
                                              <p:pRg st="0" end="0"/>
                                            </p:txEl>
                                          </p:spTgt>
                                        </p:tgtEl>
                                        <p:attrNameLst>
                                          <p:attrName>style.visibility</p:attrName>
                                        </p:attrNameLst>
                                      </p:cBhvr>
                                      <p:to>
                                        <p:strVal val="visible"/>
                                      </p:to>
                                    </p:set>
                                    <p:animEffect transition="in" filter="fade">
                                      <p:cBhvr>
                                        <p:cTn id="7" dur="500"/>
                                        <p:tgtEl>
                                          <p:spTgt spid="30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80">
                                            <p:txEl>
                                              <p:pRg st="2" end="2"/>
                                            </p:txEl>
                                          </p:spTgt>
                                        </p:tgtEl>
                                        <p:attrNameLst>
                                          <p:attrName>style.visibility</p:attrName>
                                        </p:attrNameLst>
                                      </p:cBhvr>
                                      <p:to>
                                        <p:strVal val="visible"/>
                                      </p:to>
                                    </p:set>
                                    <p:animEffect transition="in" filter="fade">
                                      <p:cBhvr>
                                        <p:cTn id="12" dur="500"/>
                                        <p:tgtEl>
                                          <p:spTgt spid="308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80">
                                            <p:txEl>
                                              <p:pRg st="4" end="4"/>
                                            </p:txEl>
                                          </p:spTgt>
                                        </p:tgtEl>
                                        <p:attrNameLst>
                                          <p:attrName>style.visibility</p:attrName>
                                        </p:attrNameLst>
                                      </p:cBhvr>
                                      <p:to>
                                        <p:strVal val="visible"/>
                                      </p:to>
                                    </p:set>
                                    <p:animEffect transition="in" filter="fade">
                                      <p:cBhvr>
                                        <p:cTn id="17" dur="500"/>
                                        <p:tgtEl>
                                          <p:spTgt spid="308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9" name="Rectangle 78">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FEA6B4-6368-45E4-A463-3D2E23070445}"/>
              </a:ext>
            </a:extLst>
          </p:cNvPr>
          <p:cNvSpPr>
            <a:spLocks noGrp="1"/>
          </p:cNvSpPr>
          <p:nvPr>
            <p:ph type="title"/>
          </p:nvPr>
        </p:nvSpPr>
        <p:spPr>
          <a:xfrm>
            <a:off x="630936" y="640080"/>
            <a:ext cx="4818888" cy="1481328"/>
          </a:xfrm>
        </p:spPr>
        <p:txBody>
          <a:bodyPr vert="horz" lIns="91440" tIns="45720" rIns="91440" bIns="45720" rtlCol="0" anchor="b">
            <a:normAutofit/>
          </a:bodyPr>
          <a:lstStyle/>
          <a:p>
            <a:r>
              <a:rPr lang="en-US" sz="5000"/>
              <a:t>Social Justice Brainstorm</a:t>
            </a:r>
          </a:p>
        </p:txBody>
      </p:sp>
      <p:sp>
        <p:nvSpPr>
          <p:cNvPr id="81"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0" name="Content Placeholder 3079">
            <a:extLst>
              <a:ext uri="{FF2B5EF4-FFF2-40B4-BE49-F238E27FC236}">
                <a16:creationId xmlns:a16="http://schemas.microsoft.com/office/drawing/2014/main" id="{3830CCA3-88E6-4C6D-8977-FE90970EA902}"/>
              </a:ext>
            </a:extLst>
          </p:cNvPr>
          <p:cNvSpPr>
            <a:spLocks noGrp="1"/>
          </p:cNvSpPr>
          <p:nvPr>
            <p:ph idx="1"/>
          </p:nvPr>
        </p:nvSpPr>
        <p:spPr>
          <a:xfrm>
            <a:off x="630936" y="2660904"/>
            <a:ext cx="4818888" cy="3547872"/>
          </a:xfrm>
        </p:spPr>
        <p:txBody>
          <a:bodyPr anchor="t">
            <a:normAutofit/>
          </a:bodyPr>
          <a:lstStyle/>
          <a:p>
            <a:pPr marL="0" indent="0">
              <a:buNone/>
            </a:pPr>
            <a:r>
              <a:rPr lang="en-US" sz="1400"/>
              <a:t>For 10 minutes, consider the following prompts (take notes—this will help with your U2 writing project):</a:t>
            </a:r>
          </a:p>
          <a:p>
            <a:r>
              <a:rPr lang="en-US" sz="1400"/>
              <a:t>What social justice </a:t>
            </a:r>
            <a:r>
              <a:rPr lang="en-US" sz="1400" b="1"/>
              <a:t>issues</a:t>
            </a:r>
            <a:r>
              <a:rPr lang="en-US" sz="1400"/>
              <a:t> are you interested in researching? (And </a:t>
            </a:r>
            <a:r>
              <a:rPr lang="en-US" sz="1400" i="1"/>
              <a:t>really</a:t>
            </a:r>
            <a:r>
              <a:rPr lang="en-US" sz="1400"/>
              <a:t> interested—passionate—willing to dive into for several weeks!)</a:t>
            </a:r>
          </a:p>
          <a:p>
            <a:r>
              <a:rPr lang="en-US" sz="1400"/>
              <a:t>What </a:t>
            </a:r>
            <a:r>
              <a:rPr lang="en-US" sz="1400" b="1"/>
              <a:t>questions</a:t>
            </a:r>
            <a:r>
              <a:rPr lang="en-US" sz="1400"/>
              <a:t> would you like to research about this issue?</a:t>
            </a:r>
          </a:p>
          <a:p>
            <a:r>
              <a:rPr lang="en-US" sz="1400"/>
              <a:t>For example, if an issue you are passionate about is homelessness, you could research one of the following questions:</a:t>
            </a:r>
          </a:p>
          <a:p>
            <a:pPr lvl="1"/>
            <a:r>
              <a:rPr lang="en-US" sz="1400"/>
              <a:t>How does homelessness affect elementary school-age children?</a:t>
            </a:r>
          </a:p>
          <a:p>
            <a:pPr lvl="1"/>
            <a:r>
              <a:rPr lang="en-US" sz="1400"/>
              <a:t>How does capitalism attribute to homelessness in the United States?</a:t>
            </a:r>
          </a:p>
          <a:p>
            <a:pPr lvl="1"/>
            <a:r>
              <a:rPr lang="en-US" sz="1400"/>
              <a:t>How did the COVID pandemic affect homeless people in New York City?</a:t>
            </a:r>
          </a:p>
        </p:txBody>
      </p:sp>
      <p:pic>
        <p:nvPicPr>
          <p:cNvPr id="3074" name="Picture 2" descr="What Social Justice Means: Definition &amp;amp;amp; Examples - Grounded">
            <a:extLst>
              <a:ext uri="{FF2B5EF4-FFF2-40B4-BE49-F238E27FC236}">
                <a16:creationId xmlns:a16="http://schemas.microsoft.com/office/drawing/2014/main" id="{CC8241FD-56BC-4537-995C-8C1A3E7773C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99048" y="972464"/>
            <a:ext cx="5458968" cy="4913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63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80">
                                            <p:txEl>
                                              <p:pRg st="0" end="0"/>
                                            </p:txEl>
                                          </p:spTgt>
                                        </p:tgtEl>
                                        <p:attrNameLst>
                                          <p:attrName>style.visibility</p:attrName>
                                        </p:attrNameLst>
                                      </p:cBhvr>
                                      <p:to>
                                        <p:strVal val="visible"/>
                                      </p:to>
                                    </p:set>
                                    <p:animEffect transition="in" filter="fade">
                                      <p:cBhvr>
                                        <p:cTn id="7" dur="500"/>
                                        <p:tgtEl>
                                          <p:spTgt spid="30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80">
                                            <p:txEl>
                                              <p:pRg st="1" end="1"/>
                                            </p:txEl>
                                          </p:spTgt>
                                        </p:tgtEl>
                                        <p:attrNameLst>
                                          <p:attrName>style.visibility</p:attrName>
                                        </p:attrNameLst>
                                      </p:cBhvr>
                                      <p:to>
                                        <p:strVal val="visible"/>
                                      </p:to>
                                    </p:set>
                                    <p:animEffect transition="in" filter="fade">
                                      <p:cBhvr>
                                        <p:cTn id="12" dur="500"/>
                                        <p:tgtEl>
                                          <p:spTgt spid="308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80">
                                            <p:txEl>
                                              <p:pRg st="2" end="2"/>
                                            </p:txEl>
                                          </p:spTgt>
                                        </p:tgtEl>
                                        <p:attrNameLst>
                                          <p:attrName>style.visibility</p:attrName>
                                        </p:attrNameLst>
                                      </p:cBhvr>
                                      <p:to>
                                        <p:strVal val="visible"/>
                                      </p:to>
                                    </p:set>
                                    <p:animEffect transition="in" filter="fade">
                                      <p:cBhvr>
                                        <p:cTn id="17" dur="500"/>
                                        <p:tgtEl>
                                          <p:spTgt spid="308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80">
                                            <p:txEl>
                                              <p:pRg st="3" end="3"/>
                                            </p:txEl>
                                          </p:spTgt>
                                        </p:tgtEl>
                                        <p:attrNameLst>
                                          <p:attrName>style.visibility</p:attrName>
                                        </p:attrNameLst>
                                      </p:cBhvr>
                                      <p:to>
                                        <p:strVal val="visible"/>
                                      </p:to>
                                    </p:set>
                                    <p:animEffect transition="in" filter="fade">
                                      <p:cBhvr>
                                        <p:cTn id="22" dur="500"/>
                                        <p:tgtEl>
                                          <p:spTgt spid="308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80">
                                            <p:txEl>
                                              <p:pRg st="4" end="4"/>
                                            </p:txEl>
                                          </p:spTgt>
                                        </p:tgtEl>
                                        <p:attrNameLst>
                                          <p:attrName>style.visibility</p:attrName>
                                        </p:attrNameLst>
                                      </p:cBhvr>
                                      <p:to>
                                        <p:strVal val="visible"/>
                                      </p:to>
                                    </p:set>
                                    <p:animEffect transition="in" filter="fade">
                                      <p:cBhvr>
                                        <p:cTn id="27" dur="500"/>
                                        <p:tgtEl>
                                          <p:spTgt spid="308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80">
                                            <p:txEl>
                                              <p:pRg st="5" end="5"/>
                                            </p:txEl>
                                          </p:spTgt>
                                        </p:tgtEl>
                                        <p:attrNameLst>
                                          <p:attrName>style.visibility</p:attrName>
                                        </p:attrNameLst>
                                      </p:cBhvr>
                                      <p:to>
                                        <p:strVal val="visible"/>
                                      </p:to>
                                    </p:set>
                                    <p:animEffect transition="in" filter="fade">
                                      <p:cBhvr>
                                        <p:cTn id="32" dur="500"/>
                                        <p:tgtEl>
                                          <p:spTgt spid="308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80">
                                            <p:txEl>
                                              <p:pRg st="6" end="6"/>
                                            </p:txEl>
                                          </p:spTgt>
                                        </p:tgtEl>
                                        <p:attrNameLst>
                                          <p:attrName>style.visibility</p:attrName>
                                        </p:attrNameLst>
                                      </p:cBhvr>
                                      <p:to>
                                        <p:strVal val="visible"/>
                                      </p:to>
                                    </p:set>
                                    <p:animEffect transition="in" filter="fade">
                                      <p:cBhvr>
                                        <p:cTn id="37" dur="500"/>
                                        <p:tgtEl>
                                          <p:spTgt spid="308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95E9993-9DD6-45C4-B70B-EB485EED88B0}"/>
              </a:ext>
            </a:extLst>
          </p:cNvPr>
          <p:cNvSpPr>
            <a:spLocks noGrp="1"/>
          </p:cNvSpPr>
          <p:nvPr>
            <p:ph type="title"/>
          </p:nvPr>
        </p:nvSpPr>
        <p:spPr>
          <a:xfrm>
            <a:off x="838200" y="365125"/>
            <a:ext cx="10515600" cy="1325563"/>
          </a:xfrm>
        </p:spPr>
        <p:txBody>
          <a:bodyPr>
            <a:normAutofit/>
          </a:bodyPr>
          <a:lstStyle/>
          <a:p>
            <a:r>
              <a:rPr lang="en-US" sz="4200" dirty="0"/>
              <a:t>Annotated Bibliography Project</a:t>
            </a:r>
          </a:p>
        </p:txBody>
      </p:sp>
      <p:sp>
        <p:nvSpPr>
          <p:cNvPr id="8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5227B87-5C52-46CB-B4AF-9CF545676ADB}"/>
              </a:ext>
            </a:extLst>
          </p:cNvPr>
          <p:cNvSpPr>
            <a:spLocks noGrp="1"/>
          </p:cNvSpPr>
          <p:nvPr>
            <p:ph idx="1"/>
          </p:nvPr>
        </p:nvSpPr>
        <p:spPr>
          <a:xfrm>
            <a:off x="838200" y="1929384"/>
            <a:ext cx="10515600" cy="4251960"/>
          </a:xfrm>
        </p:spPr>
        <p:txBody>
          <a:bodyPr>
            <a:normAutofit/>
          </a:bodyPr>
          <a:lstStyle/>
          <a:p>
            <a:pPr marL="0" indent="0">
              <a:buNone/>
            </a:pPr>
            <a:r>
              <a:rPr lang="en-US" sz="2200" dirty="0"/>
              <a:t>Look at the </a:t>
            </a:r>
            <a:r>
              <a:rPr lang="en-US" sz="2200" dirty="0">
                <a:hlinkClick r:id="rId2"/>
              </a:rPr>
              <a:t>U2 Major Writing Assignment </a:t>
            </a:r>
            <a:r>
              <a:rPr lang="en-US" sz="2200" dirty="0"/>
              <a:t>on OpenLab and consider the following prompts (take notes—this will help with discussion):</a:t>
            </a:r>
          </a:p>
          <a:p>
            <a:pPr lvl="1"/>
            <a:r>
              <a:rPr lang="en-US" sz="2200" dirty="0"/>
              <a:t>Take a few minutes to think about the words used to identify this assignment (“annotated” and “bibliography”), and free write what those words mean to you.</a:t>
            </a:r>
          </a:p>
          <a:p>
            <a:pPr lvl="1"/>
            <a:r>
              <a:rPr lang="en-US" sz="2200" dirty="0"/>
              <a:t>If you did an annotated bibliography in a previous class (such as English 1101), briefly mention your experience with the assignment.</a:t>
            </a:r>
          </a:p>
          <a:p>
            <a:pPr lvl="1"/>
            <a:r>
              <a:rPr lang="en-US" sz="2200" dirty="0"/>
              <a:t>As you look through the guidelines of this project, write down questions you have about this project.</a:t>
            </a:r>
          </a:p>
          <a:p>
            <a:pPr marL="0" indent="0">
              <a:buNone/>
            </a:pPr>
            <a:endParaRPr lang="en-US" sz="2200" dirty="0"/>
          </a:p>
          <a:p>
            <a:pPr marL="0" indent="0" algn="ctr">
              <a:buNone/>
            </a:pPr>
            <a:r>
              <a:rPr lang="en-US" sz="2200" dirty="0"/>
              <a:t>You have 10 minutes.</a:t>
            </a:r>
          </a:p>
          <a:p>
            <a:pPr marL="0" indent="0" algn="ctr">
              <a:buNone/>
            </a:pPr>
            <a:r>
              <a:rPr lang="en-US" sz="2200" dirty="0"/>
              <a:t>We’ll discuss this after the time’s up.</a:t>
            </a:r>
          </a:p>
        </p:txBody>
      </p:sp>
    </p:spTree>
    <p:extLst>
      <p:ext uri="{BB962C8B-B14F-4D97-AF65-F5344CB8AC3E}">
        <p14:creationId xmlns:p14="http://schemas.microsoft.com/office/powerpoint/2010/main" val="320693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95E9993-9DD6-45C4-B70B-EB485EED88B0}"/>
              </a:ext>
            </a:extLst>
          </p:cNvPr>
          <p:cNvSpPr>
            <a:spLocks noGrp="1"/>
          </p:cNvSpPr>
          <p:nvPr>
            <p:ph type="title"/>
          </p:nvPr>
        </p:nvSpPr>
        <p:spPr>
          <a:xfrm>
            <a:off x="838200" y="365125"/>
            <a:ext cx="10515600" cy="1325563"/>
          </a:xfrm>
        </p:spPr>
        <p:txBody>
          <a:bodyPr>
            <a:normAutofit/>
          </a:bodyPr>
          <a:lstStyle/>
          <a:p>
            <a:r>
              <a:rPr lang="en-US" sz="4400" dirty="0"/>
              <a:t>Student Samples of the Annotated Bibliography Project</a:t>
            </a:r>
            <a:endParaRPr lang="en-US" sz="4200" b="1" dirty="0"/>
          </a:p>
        </p:txBody>
      </p:sp>
      <p:sp>
        <p:nvSpPr>
          <p:cNvPr id="8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5227B87-5C52-46CB-B4AF-9CF545676ADB}"/>
              </a:ext>
            </a:extLst>
          </p:cNvPr>
          <p:cNvSpPr>
            <a:spLocks noGrp="1"/>
          </p:cNvSpPr>
          <p:nvPr>
            <p:ph idx="1"/>
          </p:nvPr>
        </p:nvSpPr>
        <p:spPr>
          <a:xfrm>
            <a:off x="838200" y="1929384"/>
            <a:ext cx="10515600" cy="4251960"/>
          </a:xfrm>
        </p:spPr>
        <p:txBody>
          <a:bodyPr>
            <a:normAutofit/>
          </a:bodyPr>
          <a:lstStyle/>
          <a:p>
            <a:pPr marL="0" indent="0">
              <a:buNone/>
            </a:pPr>
            <a:r>
              <a:rPr lang="en-US" sz="2200" dirty="0"/>
              <a:t>Go to the </a:t>
            </a:r>
            <a:r>
              <a:rPr lang="en-US" sz="2200" dirty="0">
                <a:hlinkClick r:id="rId2"/>
              </a:rPr>
              <a:t>Student Samples on the Course Profile </a:t>
            </a:r>
            <a:r>
              <a:rPr lang="en-US" sz="2200" dirty="0"/>
              <a:t>(again, take notes for the discussion):</a:t>
            </a:r>
          </a:p>
          <a:p>
            <a:r>
              <a:rPr lang="en-US" sz="2200" dirty="0"/>
              <a:t>Skim the student samples again.</a:t>
            </a:r>
          </a:p>
          <a:p>
            <a:pPr lvl="1"/>
            <a:r>
              <a:rPr lang="en-US" sz="1800" dirty="0"/>
              <a:t>Notice the formatting and technical elements. What makes the pieces look finished and professional? What might need improvement?</a:t>
            </a:r>
          </a:p>
          <a:p>
            <a:pPr lvl="1"/>
            <a:r>
              <a:rPr lang="en-US" sz="1800" dirty="0"/>
              <a:t>What does this tell you about the work you’ll need to be doing over the next few weeks?</a:t>
            </a:r>
          </a:p>
          <a:p>
            <a:pPr marL="0" indent="0">
              <a:buNone/>
            </a:pPr>
            <a:endParaRPr lang="en-US" sz="2200" dirty="0"/>
          </a:p>
          <a:p>
            <a:pPr marL="0" indent="0" algn="ctr">
              <a:buNone/>
            </a:pPr>
            <a:r>
              <a:rPr lang="en-US" sz="2200" dirty="0"/>
              <a:t>You have 10 minutes!</a:t>
            </a:r>
          </a:p>
          <a:p>
            <a:pPr marL="0" indent="0" algn="ctr">
              <a:buNone/>
            </a:pPr>
            <a:r>
              <a:rPr lang="en-US" sz="2200" dirty="0"/>
              <a:t>We’ll discuss this after the time’s up.</a:t>
            </a:r>
          </a:p>
          <a:p>
            <a:endParaRPr lang="en-US" sz="2200" dirty="0"/>
          </a:p>
        </p:txBody>
      </p:sp>
    </p:spTree>
    <p:extLst>
      <p:ext uri="{BB962C8B-B14F-4D97-AF65-F5344CB8AC3E}">
        <p14:creationId xmlns:p14="http://schemas.microsoft.com/office/powerpoint/2010/main" val="797265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3E310A-2895-4A63-9A40-B044DFA2941D}"/>
              </a:ext>
            </a:extLst>
          </p:cNvPr>
          <p:cNvSpPr>
            <a:spLocks noGrp="1"/>
          </p:cNvSpPr>
          <p:nvPr>
            <p:ph type="title"/>
          </p:nvPr>
        </p:nvSpPr>
        <p:spPr>
          <a:xfrm>
            <a:off x="630936" y="639520"/>
            <a:ext cx="3429000" cy="1719072"/>
          </a:xfrm>
        </p:spPr>
        <p:txBody>
          <a:bodyPr anchor="b">
            <a:normAutofit/>
          </a:bodyPr>
          <a:lstStyle/>
          <a:p>
            <a:r>
              <a:rPr lang="en-US" sz="5400"/>
              <a:t>Upload!</a:t>
            </a:r>
          </a:p>
        </p:txBody>
      </p:sp>
      <p:sp>
        <p:nvSpPr>
          <p:cNvPr id="21"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D650517-85F8-4065-9B1D-EE752B15094B}"/>
              </a:ext>
            </a:extLst>
          </p:cNvPr>
          <p:cNvSpPr>
            <a:spLocks noGrp="1"/>
          </p:cNvSpPr>
          <p:nvPr>
            <p:ph idx="1"/>
          </p:nvPr>
        </p:nvSpPr>
        <p:spPr>
          <a:xfrm>
            <a:off x="630936" y="2807208"/>
            <a:ext cx="3429000" cy="3410712"/>
          </a:xfrm>
        </p:spPr>
        <p:txBody>
          <a:bodyPr anchor="t">
            <a:normAutofit/>
          </a:bodyPr>
          <a:lstStyle/>
          <a:p>
            <a:pPr marL="0" indent="0">
              <a:buNone/>
            </a:pPr>
            <a:r>
              <a:rPr lang="en-US" sz="2200" dirty="0"/>
              <a:t>I’ve made a step-by-step guide on how to upload your U1 writing assignment: </a:t>
            </a:r>
          </a:p>
          <a:p>
            <a:pPr marL="0" indent="0">
              <a:buNone/>
            </a:pPr>
            <a:r>
              <a:rPr lang="en-US" sz="2200" dirty="0">
                <a:hlinkClick r:id="rId2"/>
              </a:rPr>
              <a:t>Unit 1 Upload Instructions.pdf</a:t>
            </a:r>
            <a:endParaRPr lang="en-US" sz="2200" dirty="0"/>
          </a:p>
          <a:p>
            <a:pPr marL="0" indent="0">
              <a:buNone/>
            </a:pPr>
            <a:endParaRPr lang="en-US" sz="2200" dirty="0"/>
          </a:p>
          <a:p>
            <a:pPr marL="0" indent="0">
              <a:buNone/>
            </a:pPr>
            <a:r>
              <a:rPr lang="en-US" sz="2200" dirty="0"/>
              <a:t>Any questions?</a:t>
            </a:r>
          </a:p>
        </p:txBody>
      </p:sp>
      <p:pic>
        <p:nvPicPr>
          <p:cNvPr id="5" name="Picture 4" descr="A picture containing text&#10;&#10;Description automatically generated">
            <a:extLst>
              <a:ext uri="{FF2B5EF4-FFF2-40B4-BE49-F238E27FC236}">
                <a16:creationId xmlns:a16="http://schemas.microsoft.com/office/drawing/2014/main" id="{8BF24EDC-162A-4F58-87F2-18271EFBBF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4296" y="2307145"/>
            <a:ext cx="6903720" cy="2243709"/>
          </a:xfrm>
          <a:prstGeom prst="rect">
            <a:avLst/>
          </a:prstGeom>
        </p:spPr>
      </p:pic>
    </p:spTree>
    <p:extLst>
      <p:ext uri="{BB962C8B-B14F-4D97-AF65-F5344CB8AC3E}">
        <p14:creationId xmlns:p14="http://schemas.microsoft.com/office/powerpoint/2010/main" val="3945445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198" y="1431236"/>
            <a:ext cx="10822860" cy="5426763"/>
          </a:xfrm>
        </p:spPr>
        <p:txBody>
          <a:bodyPr>
            <a:normAutofit fontScale="70000" lnSpcReduction="20000"/>
          </a:bodyPr>
          <a:lstStyle/>
          <a:p>
            <a:pPr algn="l">
              <a:buFont typeface="Arial" panose="020B0604020202020204" pitchFamily="34" charset="0"/>
              <a:buChar char="•"/>
            </a:pPr>
            <a:r>
              <a:rPr lang="en-US" i="0" dirty="0">
                <a:solidFill>
                  <a:srgbClr val="444444"/>
                </a:solidFill>
                <a:effectLst/>
                <a:latin typeface="Lato" panose="020F0502020204030203" pitchFamily="34" charset="0"/>
              </a:rPr>
              <a:t>Submit your U1 Writing Assignment to OpenLab. Directions on where and how to post your letter or speech can be found in the Course Profile.</a:t>
            </a:r>
          </a:p>
          <a:p>
            <a:pPr lvl="1"/>
            <a:r>
              <a:rPr lang="en-US" i="0" dirty="0">
                <a:solidFill>
                  <a:srgbClr val="444444"/>
                </a:solidFill>
                <a:effectLst/>
                <a:latin typeface="Lato" panose="020F0502020204030203" pitchFamily="34" charset="0"/>
              </a:rPr>
              <a:t>Create a NEW post titled Full Name, U1 Writing Assignment (Final Draft) and save it under U1 Work.</a:t>
            </a:r>
          </a:p>
          <a:p>
            <a:pPr lvl="1"/>
            <a:r>
              <a:rPr lang="en-US" i="0" dirty="0">
                <a:solidFill>
                  <a:srgbClr val="444444"/>
                </a:solidFill>
                <a:effectLst/>
                <a:latin typeface="Lato" panose="020F0502020204030203" pitchFamily="34" charset="0"/>
              </a:rPr>
              <a:t>If I don’t see the title Full Name, U1 Writing Assignment (Final Draft), I won’t evaluate it and you’ll earn a 0 for this assignment!</a:t>
            </a:r>
          </a:p>
          <a:p>
            <a:pPr lvl="1"/>
            <a:r>
              <a:rPr lang="en-US" i="0" dirty="0">
                <a:solidFill>
                  <a:srgbClr val="444444"/>
                </a:solidFill>
                <a:effectLst/>
                <a:latin typeface="Lato" panose="020F0502020204030203" pitchFamily="34" charset="0"/>
              </a:rPr>
              <a:t>Submit this assignment by 11:59PM on Thursday, March 10. This is a hard deadline!</a:t>
            </a:r>
          </a:p>
          <a:p>
            <a:pPr algn="l">
              <a:buFont typeface="Arial" panose="020B0604020202020204" pitchFamily="34" charset="0"/>
              <a:buChar char="•"/>
            </a:pPr>
            <a:r>
              <a:rPr lang="en-US" i="0" dirty="0">
                <a:solidFill>
                  <a:srgbClr val="444444"/>
                </a:solidFill>
                <a:effectLst/>
                <a:latin typeface="Lato" panose="020F0502020204030203" pitchFamily="34" charset="0"/>
              </a:rPr>
              <a:t>Write a short paragraph (approx. 150-200 words) to me explaining your thoughts on writing in the genre you chose. Answer the following prompts:</a:t>
            </a:r>
          </a:p>
          <a:p>
            <a:pPr lvl="1"/>
            <a:r>
              <a:rPr lang="en-US" i="0" dirty="0">
                <a:solidFill>
                  <a:srgbClr val="444444"/>
                </a:solidFill>
                <a:effectLst/>
                <a:latin typeface="Lato" panose="020F0502020204030203" pitchFamily="34" charset="0"/>
              </a:rPr>
              <a:t>Did you find it easier to express your thoughts through a letter or speech writing a traditional academic essay? Why or why not?</a:t>
            </a:r>
          </a:p>
          <a:p>
            <a:pPr lvl="1"/>
            <a:r>
              <a:rPr lang="en-US" i="0" dirty="0">
                <a:solidFill>
                  <a:srgbClr val="444444"/>
                </a:solidFill>
                <a:effectLst/>
                <a:latin typeface="Lato" panose="020F0502020204030203" pitchFamily="34" charset="0"/>
              </a:rPr>
              <a:t>Reflect on how the pieces we reviewed by A.O.C., Young, Douglass, and Wollstonecraft helped you create your piece.</a:t>
            </a:r>
          </a:p>
          <a:p>
            <a:pPr lvl="1"/>
            <a:r>
              <a:rPr lang="en-US" i="0" dirty="0">
                <a:solidFill>
                  <a:srgbClr val="444444"/>
                </a:solidFill>
                <a:effectLst/>
                <a:latin typeface="Lato" panose="020F0502020204030203" pitchFamily="34" charset="0"/>
              </a:rPr>
              <a:t>Reflect on what you’ve learned about yourself as a writer during this project. Respond to any (or all) of the following questions: What didn’t you know at the beginning that you know now? Has anything surprised you? If so, what is it? How do you see using the skills you’ve developed in other classes or your chosen field?</a:t>
            </a:r>
          </a:p>
          <a:p>
            <a:pPr lvl="1"/>
            <a:r>
              <a:rPr lang="en-US" i="0" dirty="0">
                <a:solidFill>
                  <a:srgbClr val="444444"/>
                </a:solidFill>
                <a:effectLst/>
                <a:latin typeface="Lato" panose="020F0502020204030203" pitchFamily="34" charset="0"/>
              </a:rPr>
              <a:t>Title the post Full Name, Reflection on Unit 1 and save it under the category Unit 1 Work.</a:t>
            </a:r>
          </a:p>
          <a:p>
            <a:pPr lvl="1"/>
            <a:r>
              <a:rPr lang="en-US" i="0" dirty="0">
                <a:solidFill>
                  <a:srgbClr val="444444"/>
                </a:solidFill>
                <a:effectLst/>
                <a:latin typeface="Lato" panose="020F0502020204030203" pitchFamily="34" charset="0"/>
              </a:rPr>
              <a:t>This post is due by class time </a:t>
            </a:r>
            <a:r>
              <a:rPr lang="en-US" i="0">
                <a:solidFill>
                  <a:srgbClr val="444444"/>
                </a:solidFill>
                <a:effectLst/>
                <a:latin typeface="Lato" panose="020F0502020204030203" pitchFamily="34" charset="0"/>
              </a:rPr>
              <a:t>on Tuesday, March 15.</a:t>
            </a:r>
            <a:endParaRPr lang="en-US" i="0" dirty="0">
              <a:solidFill>
                <a:srgbClr val="444444"/>
              </a:solidFill>
              <a:effectLst/>
              <a:latin typeface="Lato" panose="020F0502020204030203" pitchFamily="34" charset="0"/>
            </a:endParaRPr>
          </a:p>
          <a:p>
            <a:pPr lvl="1"/>
            <a:r>
              <a:rPr lang="en-US" i="0" dirty="0">
                <a:solidFill>
                  <a:srgbClr val="444444"/>
                </a:solidFill>
                <a:effectLst/>
                <a:latin typeface="Lato" panose="020F0502020204030203" pitchFamily="34" charset="0"/>
              </a:rPr>
              <a:t>DON’T dismiss this assignment! At the end of the semester, you’re going to need to write a reflection on the writing process as a whole–this will be a helpful snapshot to refer back to in May!</a:t>
            </a:r>
          </a:p>
          <a:p>
            <a:pPr algn="l">
              <a:buFont typeface="Arial" panose="020B0604020202020204" pitchFamily="34" charset="0"/>
              <a:buChar char="•"/>
            </a:pPr>
            <a:r>
              <a:rPr lang="en-US" i="0" dirty="0">
                <a:solidFill>
                  <a:srgbClr val="444444"/>
                </a:solidFill>
                <a:effectLst/>
                <a:latin typeface="Lato" panose="020F0502020204030203" pitchFamily="34" charset="0"/>
              </a:rPr>
              <a:t>Start brainstorming your social justice issue and questions that surround it for your U2 project now! More to follow on Friday!</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39948" y="0"/>
            <a:ext cx="1024721" cy="1448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2693</TotalTime>
  <Words>888</Words>
  <Application>Microsoft Office PowerPoint</Application>
  <PresentationFormat>Widescreen</PresentationFormat>
  <Paragraphs>66</Paragraphs>
  <Slides>9</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Lato</vt:lpstr>
      <vt:lpstr>Office Theme</vt:lpstr>
      <vt:lpstr>ENG 1121  English Composition 2 </vt:lpstr>
      <vt:lpstr>Unit 1 Debrief</vt:lpstr>
      <vt:lpstr>Unit 2 Writing Assignment</vt:lpstr>
      <vt:lpstr>Social Justice</vt:lpstr>
      <vt:lpstr>Social Justice Brainstorm</vt:lpstr>
      <vt:lpstr>Annotated Bibliography Project</vt:lpstr>
      <vt:lpstr>Student Samples of the Annotated Bibliography Project</vt:lpstr>
      <vt:lpstr>Upload!</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36</cp:revision>
  <dcterms:created xsi:type="dcterms:W3CDTF">2020-01-25T02:18:25Z</dcterms:created>
  <dcterms:modified xsi:type="dcterms:W3CDTF">2022-03-08T18:25:40Z</dcterms:modified>
</cp:coreProperties>
</file>