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4"/>
  </p:notesMasterIdLst>
  <p:sldIdLst>
    <p:sldId id="256" r:id="rId3"/>
    <p:sldId id="257" r:id="rId4"/>
    <p:sldId id="258" r:id="rId5"/>
    <p:sldId id="296" r:id="rId6"/>
    <p:sldId id="259" r:id="rId7"/>
    <p:sldId id="260" r:id="rId8"/>
    <p:sldId id="295" r:id="rId9"/>
    <p:sldId id="263" r:id="rId10"/>
    <p:sldId id="261" r:id="rId11"/>
    <p:sldId id="262" r:id="rId12"/>
    <p:sldId id="294"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x="9144000" cy="5143500" type="screen16x9"/>
  <p:notesSz cx="6858000" cy="9144000"/>
  <p:embeddedFontLst>
    <p:embeddedFont>
      <p:font typeface="Roboto" panose="02000000000000000000" pitchFamily="2" charset="0"/>
      <p:regular r:id="rId45"/>
      <p:bold r:id="rId46"/>
      <p:italic r:id="rId47"/>
      <p:boldItalic r:id="rId48"/>
    </p:embeddedFont>
    <p:embeddedFont>
      <p:font typeface="Roboto Slab" panose="020B0604020202020204" charset="0"/>
      <p:regular r:id="rId49"/>
      <p:bold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B2D3EB-F36B-415E-9DFC-FA4276AE59A6}" v="203" dt="2022-10-10T21:41:51.1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43" autoAdjust="0"/>
  </p:normalViewPr>
  <p:slideViewPr>
    <p:cSldViewPr snapToGrid="0">
      <p:cViewPr varScale="1">
        <p:scale>
          <a:sx n="95" d="100"/>
          <a:sy n="95" d="100"/>
        </p:scale>
        <p:origin x="1090" y="5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3.fntdata"/><Relationship Id="rId50" Type="http://schemas.openxmlformats.org/officeDocument/2006/relationships/font" Target="fonts/font6.fntdata"/><Relationship Id="rId55"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1.fntdata"/><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4.fntdata"/><Relationship Id="rId56"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2.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5.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6DB2D3EB-F36B-415E-9DFC-FA4276AE59A6}"/>
    <pc:docChg chg="undo redo custSel addSld delSld modSld sldOrd">
      <pc:chgData name="Tom Smith" userId="eac52e5223bf4258" providerId="LiveId" clId="{6DB2D3EB-F36B-415E-9DFC-FA4276AE59A6}" dt="2022-10-10T21:44:48.006" v="498" actId="1035"/>
      <pc:docMkLst>
        <pc:docMk/>
      </pc:docMkLst>
      <pc:sldChg chg="modSp mod">
        <pc:chgData name="Tom Smith" userId="eac52e5223bf4258" providerId="LiveId" clId="{6DB2D3EB-F36B-415E-9DFC-FA4276AE59A6}" dt="2022-10-10T21:22:38.857" v="110" actId="27636"/>
        <pc:sldMkLst>
          <pc:docMk/>
          <pc:sldMk cId="0" sldId="256"/>
        </pc:sldMkLst>
        <pc:spChg chg="mod">
          <ac:chgData name="Tom Smith" userId="eac52e5223bf4258" providerId="LiveId" clId="{6DB2D3EB-F36B-415E-9DFC-FA4276AE59A6}" dt="2022-10-10T21:17:35.621" v="53" actId="20577"/>
          <ac:spMkLst>
            <pc:docMk/>
            <pc:sldMk cId="0" sldId="256"/>
            <ac:spMk id="118" creationId="{00000000-0000-0000-0000-000000000000}"/>
          </ac:spMkLst>
        </pc:spChg>
        <pc:spChg chg="mod">
          <ac:chgData name="Tom Smith" userId="eac52e5223bf4258" providerId="LiveId" clId="{6DB2D3EB-F36B-415E-9DFC-FA4276AE59A6}" dt="2022-10-10T21:22:38.857" v="110" actId="27636"/>
          <ac:spMkLst>
            <pc:docMk/>
            <pc:sldMk cId="0" sldId="256"/>
            <ac:spMk id="121" creationId="{00000000-0000-0000-0000-000000000000}"/>
          </ac:spMkLst>
        </pc:spChg>
      </pc:sldChg>
      <pc:sldChg chg="modSp mod">
        <pc:chgData name="Tom Smith" userId="eac52e5223bf4258" providerId="LiveId" clId="{6DB2D3EB-F36B-415E-9DFC-FA4276AE59A6}" dt="2022-10-10T21:22:39.123" v="111" actId="27636"/>
        <pc:sldMkLst>
          <pc:docMk/>
          <pc:sldMk cId="0" sldId="257"/>
        </pc:sldMkLst>
        <pc:spChg chg="mod">
          <ac:chgData name="Tom Smith" userId="eac52e5223bf4258" providerId="LiveId" clId="{6DB2D3EB-F36B-415E-9DFC-FA4276AE59A6}" dt="2022-10-10T21:18:06.651" v="80" actId="20577"/>
          <ac:spMkLst>
            <pc:docMk/>
            <pc:sldMk cId="0" sldId="257"/>
            <ac:spMk id="127" creationId="{00000000-0000-0000-0000-000000000000}"/>
          </ac:spMkLst>
        </pc:spChg>
        <pc:spChg chg="mod">
          <ac:chgData name="Tom Smith" userId="eac52e5223bf4258" providerId="LiveId" clId="{6DB2D3EB-F36B-415E-9DFC-FA4276AE59A6}" dt="2022-10-10T21:22:39.123" v="111" actId="27636"/>
          <ac:spMkLst>
            <pc:docMk/>
            <pc:sldMk cId="0" sldId="257"/>
            <ac:spMk id="130" creationId="{00000000-0000-0000-0000-000000000000}"/>
          </ac:spMkLst>
        </pc:spChg>
      </pc:sldChg>
      <pc:sldChg chg="modAnim">
        <pc:chgData name="Tom Smith" userId="eac52e5223bf4258" providerId="LiveId" clId="{6DB2D3EB-F36B-415E-9DFC-FA4276AE59A6}" dt="2022-10-10T21:19:32.886" v="86"/>
        <pc:sldMkLst>
          <pc:docMk/>
          <pc:sldMk cId="0" sldId="262"/>
        </pc:sldMkLst>
      </pc:sldChg>
      <pc:sldChg chg="ord modAnim">
        <pc:chgData name="Tom Smith" userId="eac52e5223bf4258" providerId="LiveId" clId="{6DB2D3EB-F36B-415E-9DFC-FA4276AE59A6}" dt="2022-10-10T21:28:32.587" v="196"/>
        <pc:sldMkLst>
          <pc:docMk/>
          <pc:sldMk cId="0" sldId="263"/>
        </pc:sldMkLst>
      </pc:sldChg>
      <pc:sldChg chg="modAnim">
        <pc:chgData name="Tom Smith" userId="eac52e5223bf4258" providerId="LiveId" clId="{6DB2D3EB-F36B-415E-9DFC-FA4276AE59A6}" dt="2022-10-10T21:37:23.651" v="331"/>
        <pc:sldMkLst>
          <pc:docMk/>
          <pc:sldMk cId="0" sldId="277"/>
        </pc:sldMkLst>
      </pc:sldChg>
      <pc:sldChg chg="modSp mod modAnim">
        <pc:chgData name="Tom Smith" userId="eac52e5223bf4258" providerId="LiveId" clId="{6DB2D3EB-F36B-415E-9DFC-FA4276AE59A6}" dt="2022-10-10T21:39:06.836" v="387" actId="27636"/>
        <pc:sldMkLst>
          <pc:docMk/>
          <pc:sldMk cId="0" sldId="283"/>
        </pc:sldMkLst>
        <pc:spChg chg="mod">
          <ac:chgData name="Tom Smith" userId="eac52e5223bf4258" providerId="LiveId" clId="{6DB2D3EB-F36B-415E-9DFC-FA4276AE59A6}" dt="2022-10-10T21:39:06.836" v="387" actId="27636"/>
          <ac:spMkLst>
            <pc:docMk/>
            <pc:sldMk cId="0" sldId="283"/>
            <ac:spMk id="278" creationId="{00000000-0000-0000-0000-000000000000}"/>
          </ac:spMkLst>
        </pc:spChg>
      </pc:sldChg>
      <pc:sldChg chg="modSp mod">
        <pc:chgData name="Tom Smith" userId="eac52e5223bf4258" providerId="LiveId" clId="{6DB2D3EB-F36B-415E-9DFC-FA4276AE59A6}" dt="2022-10-10T21:41:02.918" v="426" actId="20577"/>
        <pc:sldMkLst>
          <pc:docMk/>
          <pc:sldMk cId="0" sldId="288"/>
        </pc:sldMkLst>
        <pc:spChg chg="mod">
          <ac:chgData name="Tom Smith" userId="eac52e5223bf4258" providerId="LiveId" clId="{6DB2D3EB-F36B-415E-9DFC-FA4276AE59A6}" dt="2022-10-10T21:41:02.918" v="426" actId="20577"/>
          <ac:spMkLst>
            <pc:docMk/>
            <pc:sldMk cId="0" sldId="288"/>
            <ac:spMk id="305" creationId="{00000000-0000-0000-0000-000000000000}"/>
          </ac:spMkLst>
        </pc:spChg>
      </pc:sldChg>
      <pc:sldChg chg="modSp mod">
        <pc:chgData name="Tom Smith" userId="eac52e5223bf4258" providerId="LiveId" clId="{6DB2D3EB-F36B-415E-9DFC-FA4276AE59A6}" dt="2022-10-10T21:44:48.006" v="498" actId="1035"/>
        <pc:sldMkLst>
          <pc:docMk/>
          <pc:sldMk cId="0" sldId="293"/>
        </pc:sldMkLst>
        <pc:spChg chg="mod">
          <ac:chgData name="Tom Smith" userId="eac52e5223bf4258" providerId="LiveId" clId="{6DB2D3EB-F36B-415E-9DFC-FA4276AE59A6}" dt="2022-10-10T21:44:48.006" v="498" actId="1035"/>
          <ac:spMkLst>
            <pc:docMk/>
            <pc:sldMk cId="0" sldId="293"/>
            <ac:spMk id="336" creationId="{00000000-0000-0000-0000-000000000000}"/>
          </ac:spMkLst>
        </pc:spChg>
        <pc:spChg chg="mod">
          <ac:chgData name="Tom Smith" userId="eac52e5223bf4258" providerId="LiveId" clId="{6DB2D3EB-F36B-415E-9DFC-FA4276AE59A6}" dt="2022-10-10T21:22:38.560" v="109" actId="27636"/>
          <ac:spMkLst>
            <pc:docMk/>
            <pc:sldMk cId="0" sldId="293"/>
            <ac:spMk id="339" creationId="{00000000-0000-0000-0000-000000000000}"/>
          </ac:spMkLst>
        </pc:spChg>
      </pc:sldChg>
      <pc:sldChg chg="modSp add mod modAnim">
        <pc:chgData name="Tom Smith" userId="eac52e5223bf4258" providerId="LiveId" clId="{6DB2D3EB-F36B-415E-9DFC-FA4276AE59A6}" dt="2022-10-10T21:25:49.088" v="194" actId="20577"/>
        <pc:sldMkLst>
          <pc:docMk/>
          <pc:sldMk cId="2984947916" sldId="294"/>
        </pc:sldMkLst>
        <pc:spChg chg="mod">
          <ac:chgData name="Tom Smith" userId="eac52e5223bf4258" providerId="LiveId" clId="{6DB2D3EB-F36B-415E-9DFC-FA4276AE59A6}" dt="2022-10-10T21:25:30.409" v="187" actId="14100"/>
          <ac:spMkLst>
            <pc:docMk/>
            <pc:sldMk cId="2984947916" sldId="294"/>
            <ac:spMk id="156" creationId="{00000000-0000-0000-0000-000000000000}"/>
          </ac:spMkLst>
        </pc:spChg>
        <pc:spChg chg="mod">
          <ac:chgData name="Tom Smith" userId="eac52e5223bf4258" providerId="LiveId" clId="{6DB2D3EB-F36B-415E-9DFC-FA4276AE59A6}" dt="2022-10-10T21:25:49.088" v="194" actId="20577"/>
          <ac:spMkLst>
            <pc:docMk/>
            <pc:sldMk cId="2984947916" sldId="294"/>
            <ac:spMk id="157" creationId="{00000000-0000-0000-0000-000000000000}"/>
          </ac:spMkLst>
        </pc:spChg>
      </pc:sldChg>
      <pc:sldChg chg="addSp modSp new mod modClrScheme modAnim chgLayout">
        <pc:chgData name="Tom Smith" userId="eac52e5223bf4258" providerId="LiveId" clId="{6DB2D3EB-F36B-415E-9DFC-FA4276AE59A6}" dt="2022-10-10T21:32:48.746" v="327" actId="20577"/>
        <pc:sldMkLst>
          <pc:docMk/>
          <pc:sldMk cId="4219470834" sldId="295"/>
        </pc:sldMkLst>
        <pc:spChg chg="add mod">
          <ac:chgData name="Tom Smith" userId="eac52e5223bf4258" providerId="LiveId" clId="{6DB2D3EB-F36B-415E-9DFC-FA4276AE59A6}" dt="2022-10-10T21:29:49.747" v="212" actId="20577"/>
          <ac:spMkLst>
            <pc:docMk/>
            <pc:sldMk cId="4219470834" sldId="295"/>
            <ac:spMk id="2" creationId="{4FB2DDF3-4A2F-4751-5666-7093AE9260E1}"/>
          </ac:spMkLst>
        </pc:spChg>
        <pc:spChg chg="add mod">
          <ac:chgData name="Tom Smith" userId="eac52e5223bf4258" providerId="LiveId" clId="{6DB2D3EB-F36B-415E-9DFC-FA4276AE59A6}" dt="2022-10-10T21:32:48.746" v="327" actId="20577"/>
          <ac:spMkLst>
            <pc:docMk/>
            <pc:sldMk cId="4219470834" sldId="295"/>
            <ac:spMk id="3" creationId="{C3824AC4-0EF0-067F-C7C0-B23F2E5C10B8}"/>
          </ac:spMkLst>
        </pc:spChg>
      </pc:sldChg>
      <pc:sldChg chg="add del">
        <pc:chgData name="Tom Smith" userId="eac52e5223bf4258" providerId="LiveId" clId="{6DB2D3EB-F36B-415E-9DFC-FA4276AE59A6}" dt="2022-10-10T21:41:51.083" v="428"/>
        <pc:sldMkLst>
          <pc:docMk/>
          <pc:sldMk cId="1758146393" sldId="296"/>
        </pc:sldMkLst>
      </pc:sldChg>
      <pc:sldChg chg="modSp add mod">
        <pc:chgData name="Tom Smith" userId="eac52e5223bf4258" providerId="LiveId" clId="{6DB2D3EB-F36B-415E-9DFC-FA4276AE59A6}" dt="2022-10-10T21:42:53.460" v="486" actId="20577"/>
        <pc:sldMkLst>
          <pc:docMk/>
          <pc:sldMk cId="4252297911" sldId="296"/>
        </pc:sldMkLst>
        <pc:spChg chg="mod">
          <ac:chgData name="Tom Smith" userId="eac52e5223bf4258" providerId="LiveId" clId="{6DB2D3EB-F36B-415E-9DFC-FA4276AE59A6}" dt="2022-10-10T21:42:53.460" v="486" actId="20577"/>
          <ac:spMkLst>
            <pc:docMk/>
            <pc:sldMk cId="4252297911" sldId="296"/>
            <ac:spMk id="31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Peer Mentors helped develop this list of questions.</a:t>
            </a:r>
            <a:endParaRPr dirty="0"/>
          </a:p>
          <a:p>
            <a:pPr marL="0" lvl="0" indent="0" algn="l" rtl="0">
              <a:lnSpc>
                <a:spcPct val="100000"/>
              </a:lnSpc>
              <a:spcBef>
                <a:spcPts val="0"/>
              </a:spcBef>
              <a:spcAft>
                <a:spcPts val="0"/>
              </a:spcAft>
              <a:buSzPts val="1100"/>
              <a:buNone/>
            </a:pPr>
            <a:r>
              <a:rPr lang="en" dirty="0"/>
              <a:t>To engage students, ask if they think these questions are more academic advisement or registration </a:t>
            </a:r>
            <a:endParaRPr dirty="0"/>
          </a:p>
        </p:txBody>
      </p:sp>
    </p:spTree>
    <p:extLst>
      <p:ext uri="{BB962C8B-B14F-4D97-AF65-F5344CB8AC3E}">
        <p14:creationId xmlns:p14="http://schemas.microsoft.com/office/powerpoint/2010/main" val="3330190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33e1a7a55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33e1a7a55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11aa11d9e7f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g11aa11d9e7f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1" name="Google Shape;251;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7" name="Google Shape;26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13580dc26e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13580dc26e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922720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333e1a7a55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g1333e1a7a55_0_2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4 minutes</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Explain the foundation of the organizaiton and where each student fits into the organization.  Ask there they fit into the organizaion.</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It is exciting to announce that the college now offers New for fall 2021, Minors!</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 asked this question using polls so that we can use the information in discussion during the session</a:t>
            </a:r>
            <a:endParaRPr dirty="0"/>
          </a:p>
          <a:p>
            <a:pPr marL="0" lvl="0" indent="0" algn="l" rtl="0">
              <a:lnSpc>
                <a:spcPct val="100000"/>
              </a:lnSpc>
              <a:spcBef>
                <a:spcPts val="0"/>
              </a:spcBef>
              <a:spcAft>
                <a:spcPts val="0"/>
              </a:spcAft>
              <a:buSzPts val="1100"/>
              <a:buNone/>
            </a:pPr>
            <a:endParaRPr dirty="0"/>
          </a:p>
          <a:p>
            <a:pPr marL="457200" marR="0" lvl="0" indent="-298450" algn="l" rtl="0">
              <a:lnSpc>
                <a:spcPct val="100000"/>
              </a:lnSpc>
              <a:spcBef>
                <a:spcPts val="0"/>
              </a:spcBef>
              <a:spcAft>
                <a:spcPts val="0"/>
              </a:spcAft>
              <a:buClr>
                <a:srgbClr val="000000"/>
              </a:buClr>
              <a:buSzPts val="1100"/>
              <a:buFont typeface="Arial"/>
              <a:buChar char="●"/>
            </a:pPr>
            <a:r>
              <a:rPr lang="en" dirty="0"/>
              <a:t>1.How confident are you that you chose the right major? (Single Choice)*</a:t>
            </a:r>
            <a:endParaRPr dirty="0"/>
          </a:p>
          <a:p>
            <a:pPr marL="457200" lvl="0" indent="-298450" algn="l" rtl="0">
              <a:lnSpc>
                <a:spcPct val="100000"/>
              </a:lnSpc>
              <a:spcBef>
                <a:spcPts val="0"/>
              </a:spcBef>
              <a:spcAft>
                <a:spcPts val="0"/>
              </a:spcAft>
              <a:buSzPts val="1100"/>
              <a:buFont typeface="Arial"/>
              <a:buChar char="•"/>
            </a:pPr>
            <a:r>
              <a:rPr lang="en" dirty="0"/>
              <a:t>I am Not Confident</a:t>
            </a:r>
            <a:endParaRPr dirty="0"/>
          </a:p>
          <a:p>
            <a:pPr marL="457200" marR="0" lvl="0" indent="-298450" algn="l" rtl="0">
              <a:lnSpc>
                <a:spcPct val="100000"/>
              </a:lnSpc>
              <a:spcBef>
                <a:spcPts val="0"/>
              </a:spcBef>
              <a:spcAft>
                <a:spcPts val="0"/>
              </a:spcAft>
              <a:buClr>
                <a:srgbClr val="000000"/>
              </a:buClr>
              <a:buSzPts val="1100"/>
              <a:buFont typeface="Arial"/>
              <a:buChar char="●"/>
            </a:pPr>
            <a:r>
              <a:rPr lang="en" dirty="0"/>
              <a:t>I am Somewhat Confident</a:t>
            </a:r>
            <a:endParaRPr dirty="0"/>
          </a:p>
          <a:p>
            <a:pPr marL="457200" marR="0" lvl="0" indent="-298450" algn="l" rtl="0">
              <a:lnSpc>
                <a:spcPct val="100000"/>
              </a:lnSpc>
              <a:spcBef>
                <a:spcPts val="0"/>
              </a:spcBef>
              <a:spcAft>
                <a:spcPts val="0"/>
              </a:spcAft>
              <a:buClr>
                <a:srgbClr val="000000"/>
              </a:buClr>
              <a:buSzPts val="1100"/>
              <a:buFont typeface="Arial"/>
              <a:buChar char="●"/>
            </a:pPr>
            <a:r>
              <a:rPr lang="en" dirty="0"/>
              <a:t>Neutral</a:t>
            </a:r>
            <a:endParaRPr dirty="0"/>
          </a:p>
          <a:p>
            <a:pPr marL="457200" marR="0" lvl="0" indent="-298450" algn="l" rtl="0">
              <a:lnSpc>
                <a:spcPct val="100000"/>
              </a:lnSpc>
              <a:spcBef>
                <a:spcPts val="0"/>
              </a:spcBef>
              <a:spcAft>
                <a:spcPts val="0"/>
              </a:spcAft>
              <a:buClr>
                <a:srgbClr val="000000"/>
              </a:buClr>
              <a:buSzPts val="1100"/>
              <a:buFont typeface="Arial"/>
              <a:buChar char="●"/>
            </a:pPr>
            <a:r>
              <a:rPr lang="en" dirty="0"/>
              <a:t>I am Confident</a:t>
            </a:r>
            <a:endParaRPr dirty="0"/>
          </a:p>
          <a:p>
            <a:pPr marL="457200" marR="0" lvl="0" indent="-298450" algn="l" rtl="0">
              <a:lnSpc>
                <a:spcPct val="100000"/>
              </a:lnSpc>
              <a:spcBef>
                <a:spcPts val="0"/>
              </a:spcBef>
              <a:spcAft>
                <a:spcPts val="0"/>
              </a:spcAft>
              <a:buClr>
                <a:srgbClr val="000000"/>
              </a:buClr>
              <a:buSzPts val="1100"/>
              <a:buFont typeface="Arial"/>
              <a:buChar char="●"/>
            </a:pPr>
            <a:r>
              <a:rPr lang="en" dirty="0"/>
              <a:t>I am Very Confident</a:t>
            </a: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dirty="0">
                <a:solidFill>
                  <a:schemeClr val="dk1"/>
                </a:solidFill>
              </a:rPr>
              <a:t>Sample Course of Study on your </a:t>
            </a:r>
            <a:r>
              <a:rPr lang="en" sz="1100" u="sng" dirty="0">
                <a:solidFill>
                  <a:schemeClr val="dk1"/>
                </a:solidFill>
                <a:hlinkClick r:id="rId3">
                  <a:extLst>
                    <a:ext uri="{A12FA001-AC4F-418D-AE19-62706E023703}">
                      <ahyp:hlinkClr xmlns:ahyp="http://schemas.microsoft.com/office/drawing/2018/hyperlinkcolor" val="tx"/>
                    </a:ext>
                  </a:extLst>
                </a:hlinkClick>
              </a:rPr>
              <a:t>Department Site</a:t>
            </a:r>
            <a:endParaRPr sz="1100" u="sng" dirty="0">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dirty="0">
                <a:solidFill>
                  <a:schemeClr val="dk1"/>
                </a:solidFill>
              </a:rPr>
              <a:t>Each department offers a sample course of study. This is exactly what it says, a sample. Students should use the sample as a guide but should consider their own specific plan towards graduation</a:t>
            </a:r>
            <a:endParaRPr dirty="0">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dirty="0">
                <a:solidFill>
                  <a:schemeClr val="dk1"/>
                </a:solidFill>
              </a:rPr>
              <a:t>For instance, some students will be enrolled in MAT1272CO but their sample states the first course as  MAT1375. An example: https://www.citytech.cuny.edu/computer-engineering/computer-engineering-btech.aspx </a:t>
            </a:r>
            <a:endParaRPr dirty="0">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dirty="0">
                <a:solidFill>
                  <a:schemeClr val="dk1"/>
                </a:solidFill>
              </a:rPr>
              <a:t>Course Descriptions are found with in the department the course if offered</a:t>
            </a:r>
            <a:endParaRPr sz="1100" dirty="0">
              <a:solidFill>
                <a:schemeClr val="dk1"/>
              </a:solidFill>
            </a:endParaRPr>
          </a:p>
          <a:p>
            <a:pPr marL="0" lvl="0" indent="0" algn="l" rtl="0">
              <a:lnSpc>
                <a:spcPct val="100000"/>
              </a:lnSpc>
              <a:spcBef>
                <a:spcPts val="0"/>
              </a:spcBef>
              <a:spcAft>
                <a:spcPts val="0"/>
              </a:spcAft>
              <a:buSzPts val="11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dirty="0"/>
          </a:p>
          <a:p>
            <a:pPr marL="171450" lvl="0" indent="-171450" algn="l" rtl="0">
              <a:lnSpc>
                <a:spcPct val="100000"/>
              </a:lnSpc>
              <a:spcBef>
                <a:spcPts val="0"/>
              </a:spcBef>
              <a:spcAft>
                <a:spcPts val="0"/>
              </a:spcAft>
              <a:buSzPts val="1100"/>
              <a:buChar char="●"/>
            </a:pPr>
            <a:r>
              <a:rPr lang="en" dirty="0"/>
              <a:t>Discuss prerequisites</a:t>
            </a:r>
            <a:endParaRPr dirty="0"/>
          </a:p>
          <a:p>
            <a:pPr marL="171450" lvl="0" indent="-171450" algn="l" rtl="0">
              <a:lnSpc>
                <a:spcPct val="100000"/>
              </a:lnSpc>
              <a:spcBef>
                <a:spcPts val="0"/>
              </a:spcBef>
              <a:spcAft>
                <a:spcPts val="0"/>
              </a:spcAft>
              <a:buSzPts val="1100"/>
              <a:buChar char="●"/>
            </a:pPr>
            <a:r>
              <a:rPr lang="en" dirty="0"/>
              <a:t>Which clubs are available and how to join</a:t>
            </a:r>
            <a:endParaRPr dirty="0"/>
          </a:p>
          <a:p>
            <a:pPr marL="171450" lvl="0" indent="-171450" algn="l" rtl="0">
              <a:lnSpc>
                <a:spcPct val="100000"/>
              </a:lnSpc>
              <a:spcBef>
                <a:spcPts val="0"/>
              </a:spcBef>
              <a:spcAft>
                <a:spcPts val="0"/>
              </a:spcAft>
              <a:buSzPts val="1100"/>
              <a:buChar char="●"/>
            </a:pPr>
            <a:r>
              <a:rPr lang="en" dirty="0"/>
              <a:t>Guide a student who is struggling or who is excelling </a:t>
            </a:r>
            <a:endParaRPr dirty="0"/>
          </a:p>
          <a:p>
            <a:pPr marL="171450" lvl="0" indent="-171450" algn="l" rtl="0">
              <a:lnSpc>
                <a:spcPct val="100000"/>
              </a:lnSpc>
              <a:spcBef>
                <a:spcPts val="0"/>
              </a:spcBef>
              <a:spcAft>
                <a:spcPts val="0"/>
              </a:spcAft>
              <a:buSzPts val="1100"/>
              <a:buChar char="●"/>
            </a:pPr>
            <a:r>
              <a:rPr lang="en" dirty="0"/>
              <a:t>Offer career advice</a:t>
            </a:r>
            <a:endParaRPr dirty="0"/>
          </a:p>
          <a:p>
            <a:pPr marL="171450" lvl="0" indent="-171450" algn="l" rtl="0">
              <a:lnSpc>
                <a:spcPct val="100000"/>
              </a:lnSpc>
              <a:spcBef>
                <a:spcPts val="0"/>
              </a:spcBef>
              <a:spcAft>
                <a:spcPts val="0"/>
              </a:spcAft>
              <a:buSzPts val="1100"/>
              <a:buChar char="●"/>
            </a:pPr>
            <a:r>
              <a:rPr lang="en" dirty="0"/>
              <a:t>Discuss programs available to students.</a:t>
            </a:r>
            <a:endParaRPr dirty="0"/>
          </a:p>
          <a:p>
            <a:pPr marL="171450" lvl="0" indent="-10160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Advisors will NOT talk about financial aid issues</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Some students have additional advisors if they are in SEEK or ASAP programs.</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Use_Schedule_Builder_Presentation.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citytech.cuny.edu/advisement/planner.asp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hyperlink" Target="https://fyp.citytech.cuny.edu/media/2020/06/The-Companion-online.pdf#page=61" TargetMode="External"/><Relationship Id="rId3" Type="http://schemas.openxmlformats.org/officeDocument/2006/relationships/hyperlink" Target="http://www.citytech.cuny.edu/academics/academic-departments.aspx" TargetMode="External"/><Relationship Id="rId7" Type="http://schemas.openxmlformats.org/officeDocument/2006/relationships/hyperlink" Target="https://openlab.citytech.cuny.edu/citytechguide/department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Fall 2022</a:t>
            </a:r>
            <a:endParaRPr dirty="0"/>
          </a:p>
          <a:p>
            <a:pPr marL="0" lvl="0" indent="0" algn="ctr" rtl="0">
              <a:spcBef>
                <a:spcPts val="0"/>
              </a:spcBef>
              <a:spcAft>
                <a:spcPts val="0"/>
              </a:spcAft>
              <a:buNone/>
            </a:pPr>
            <a:r>
              <a:rPr lang="en" dirty="0"/>
              <a:t>Professor Jessica Penner</a:t>
            </a:r>
            <a:endParaRPr dirty="0"/>
          </a:p>
          <a:p>
            <a:pPr marL="0" lvl="0" indent="0" algn="ctr" rtl="0">
              <a:spcBef>
                <a:spcPts val="0"/>
              </a:spcBef>
              <a:spcAft>
                <a:spcPts val="0"/>
              </a:spcAft>
              <a:buNone/>
            </a:pPr>
            <a:r>
              <a:rPr lang="en" dirty="0"/>
              <a:t>jpenner@citytech.cuny.edu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57" name="Google Shape;157;p31"/>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Which classes should I register for? </a:t>
            </a:r>
            <a:endParaRPr sz="2200" b="0" i="0" u="none" strike="noStrike" cap="none" dirty="0">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How do I enroll in classes?</a:t>
            </a:r>
            <a:endParaRPr sz="2200" b="0" i="0" u="none" strike="noStrike" cap="none" dirty="0">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Which activities will support my academic and career goals?</a:t>
            </a:r>
            <a:endParaRPr sz="2200" b="0" i="0" u="none" strike="noStrike" cap="none" dirty="0">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How can I maximize the value of tuition?</a:t>
            </a:r>
            <a:endParaRPr sz="2200" b="0" i="0" u="none" strike="noStrike" cap="none" dirty="0">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Besides class, what else does City Tech offer me?</a:t>
            </a:r>
            <a:endParaRPr sz="2200" b="0" i="0" u="none" strike="noStrike" cap="none" dirty="0">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dirty="0">
                <a:solidFill>
                  <a:schemeClr val="dk1"/>
                </a:solidFill>
                <a:latin typeface="Roboto Slab"/>
                <a:ea typeface="Roboto Slab"/>
                <a:cs typeface="Roboto Slab"/>
                <a:sym typeface="Roboto Slab"/>
              </a:rPr>
              <a:t>How can I connect my education with my future?</a:t>
            </a:r>
            <a:endParaRPr sz="2200" b="0" i="0" u="none" strike="noStrike" cap="none"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fade">
                                      <p:cBhvr>
                                        <p:cTn id="7" dur="500"/>
                                        <p:tgtEl>
                                          <p:spTgt spid="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7">
                                            <p:txEl>
                                              <p:pRg st="1" end="1"/>
                                            </p:txEl>
                                          </p:spTgt>
                                        </p:tgtEl>
                                        <p:attrNameLst>
                                          <p:attrName>style.visibility</p:attrName>
                                        </p:attrNameLst>
                                      </p:cBhvr>
                                      <p:to>
                                        <p:strVal val="visible"/>
                                      </p:to>
                                    </p:set>
                                    <p:animEffect transition="in" filter="fade">
                                      <p:cBhvr>
                                        <p:cTn id="12" dur="500"/>
                                        <p:tgtEl>
                                          <p:spTgt spid="1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7">
                                            <p:txEl>
                                              <p:pRg st="2" end="2"/>
                                            </p:txEl>
                                          </p:spTgt>
                                        </p:tgtEl>
                                        <p:attrNameLst>
                                          <p:attrName>style.visibility</p:attrName>
                                        </p:attrNameLst>
                                      </p:cBhvr>
                                      <p:to>
                                        <p:strVal val="visible"/>
                                      </p:to>
                                    </p:set>
                                    <p:animEffect transition="in" filter="fade">
                                      <p:cBhvr>
                                        <p:cTn id="17" dur="500"/>
                                        <p:tgtEl>
                                          <p:spTgt spid="15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7">
                                            <p:txEl>
                                              <p:pRg st="3" end="3"/>
                                            </p:txEl>
                                          </p:spTgt>
                                        </p:tgtEl>
                                        <p:attrNameLst>
                                          <p:attrName>style.visibility</p:attrName>
                                        </p:attrNameLst>
                                      </p:cBhvr>
                                      <p:to>
                                        <p:strVal val="visible"/>
                                      </p:to>
                                    </p:set>
                                    <p:animEffect transition="in" filter="fade">
                                      <p:cBhvr>
                                        <p:cTn id="22" dur="500"/>
                                        <p:tgtEl>
                                          <p:spTgt spid="15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7">
                                            <p:txEl>
                                              <p:pRg st="4" end="4"/>
                                            </p:txEl>
                                          </p:spTgt>
                                        </p:tgtEl>
                                        <p:attrNameLst>
                                          <p:attrName>style.visibility</p:attrName>
                                        </p:attrNameLst>
                                      </p:cBhvr>
                                      <p:to>
                                        <p:strVal val="visible"/>
                                      </p:to>
                                    </p:set>
                                    <p:animEffect transition="in" filter="fade">
                                      <p:cBhvr>
                                        <p:cTn id="27" dur="500"/>
                                        <p:tgtEl>
                                          <p:spTgt spid="15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7">
                                            <p:txEl>
                                              <p:pRg st="5" end="5"/>
                                            </p:txEl>
                                          </p:spTgt>
                                        </p:tgtEl>
                                        <p:attrNameLst>
                                          <p:attrName>style.visibility</p:attrName>
                                        </p:attrNameLst>
                                      </p:cBhvr>
                                      <p:to>
                                        <p:strVal val="visible"/>
                                      </p:to>
                                    </p:set>
                                    <p:animEffect transition="in" filter="fade">
                                      <p:cBhvr>
                                        <p:cTn id="32" dur="500"/>
                                        <p:tgtEl>
                                          <p:spTgt spid="15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title"/>
          </p:nvPr>
        </p:nvSpPr>
        <p:spPr>
          <a:xfrm>
            <a:off x="0" y="641342"/>
            <a:ext cx="91440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dirty="0">
                <a:solidFill>
                  <a:schemeClr val="accent5"/>
                </a:solidFill>
              </a:rPr>
              <a:t>Academic </a:t>
            </a:r>
            <a:r>
              <a:rPr lang="en-US" sz="4100" b="1" dirty="0">
                <a:solidFill>
                  <a:schemeClr val="accent5"/>
                </a:solidFill>
              </a:rPr>
              <a:t>advisors should be able to…</a:t>
            </a:r>
            <a:endParaRPr sz="4100" b="1" dirty="0">
              <a:solidFill>
                <a:schemeClr val="accent5"/>
              </a:solidFill>
            </a:endParaRPr>
          </a:p>
        </p:txBody>
      </p:sp>
      <p:sp>
        <p:nvSpPr>
          <p:cNvPr id="157" name="Google Shape;157;p31"/>
          <p:cNvSpPr txBox="1"/>
          <p:nvPr/>
        </p:nvSpPr>
        <p:spPr>
          <a:xfrm>
            <a:off x="853934" y="1446238"/>
            <a:ext cx="7195500" cy="3536322"/>
          </a:xfrm>
          <a:prstGeom prst="rect">
            <a:avLst/>
          </a:prstGeom>
          <a:noFill/>
          <a:ln>
            <a:noFill/>
          </a:ln>
        </p:spPr>
        <p:txBody>
          <a:bodyPr spcFirstLastPara="1" wrap="square" lIns="91425" tIns="91425" rIns="91425" bIns="91425" anchor="t" anchorCtr="0">
            <a:spAutoFit/>
          </a:bodyPr>
          <a:lstStyle/>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discuss prerequisites,</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discuss which clubs are available and how to join,</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guide a student who is struggling or who is excelling, </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offer career advice,</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and discuss programs available to students.</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Advisors will NOT talk about financial aid issues!</a:t>
            </a:r>
          </a:p>
          <a:p>
            <a:pPr marL="457200" lvl="0" indent="-368300">
              <a:lnSpc>
                <a:spcPct val="90000"/>
              </a:lnSpc>
              <a:buClr>
                <a:schemeClr val="dk1"/>
              </a:buClr>
              <a:buSzPts val="2200"/>
              <a:buFont typeface="Roboto Slab"/>
              <a:buChar char="●"/>
            </a:pPr>
            <a:r>
              <a:rPr lang="en-US" sz="2200" dirty="0">
                <a:solidFill>
                  <a:schemeClr val="dk1"/>
                </a:solidFill>
                <a:latin typeface="Roboto Slab"/>
                <a:ea typeface="Roboto Slab"/>
                <a:cs typeface="Roboto Slab"/>
                <a:sym typeface="Roboto Slab"/>
              </a:rPr>
              <a:t>Some students have additional advisors if they are in SEEK or ASAP programs.</a:t>
            </a:r>
          </a:p>
          <a:p>
            <a:pPr marL="457200" marR="0" lvl="0" indent="-368300" algn="l" rtl="0">
              <a:lnSpc>
                <a:spcPct val="90000"/>
              </a:lnSpc>
              <a:spcBef>
                <a:spcPts val="0"/>
              </a:spcBef>
              <a:spcAft>
                <a:spcPts val="0"/>
              </a:spcAft>
              <a:buClr>
                <a:schemeClr val="dk1"/>
              </a:buClr>
              <a:buSzPts val="2200"/>
              <a:buFont typeface="Roboto Slab"/>
              <a:buChar char="●"/>
            </a:pPr>
            <a:endParaRPr sz="2200" b="0" i="0" u="none" strike="noStrike" cap="none" dirty="0">
              <a:solidFill>
                <a:schemeClr val="dk1"/>
              </a:solidFill>
              <a:latin typeface="Roboto Slab"/>
              <a:ea typeface="Roboto Slab"/>
              <a:cs typeface="Roboto Slab"/>
              <a:sym typeface="Roboto Slab"/>
            </a:endParaRPr>
          </a:p>
        </p:txBody>
      </p:sp>
    </p:spTree>
    <p:extLst>
      <p:ext uri="{BB962C8B-B14F-4D97-AF65-F5344CB8AC3E}">
        <p14:creationId xmlns:p14="http://schemas.microsoft.com/office/powerpoint/2010/main" val="298494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fade">
                                      <p:cBhvr>
                                        <p:cTn id="7" dur="500"/>
                                        <p:tgtEl>
                                          <p:spTgt spid="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7">
                                            <p:txEl>
                                              <p:pRg st="1" end="1"/>
                                            </p:txEl>
                                          </p:spTgt>
                                        </p:tgtEl>
                                        <p:attrNameLst>
                                          <p:attrName>style.visibility</p:attrName>
                                        </p:attrNameLst>
                                      </p:cBhvr>
                                      <p:to>
                                        <p:strVal val="visible"/>
                                      </p:to>
                                    </p:set>
                                    <p:animEffect transition="in" filter="fade">
                                      <p:cBhvr>
                                        <p:cTn id="12" dur="500"/>
                                        <p:tgtEl>
                                          <p:spTgt spid="1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7">
                                            <p:txEl>
                                              <p:pRg st="2" end="2"/>
                                            </p:txEl>
                                          </p:spTgt>
                                        </p:tgtEl>
                                        <p:attrNameLst>
                                          <p:attrName>style.visibility</p:attrName>
                                        </p:attrNameLst>
                                      </p:cBhvr>
                                      <p:to>
                                        <p:strVal val="visible"/>
                                      </p:to>
                                    </p:set>
                                    <p:animEffect transition="in" filter="fade">
                                      <p:cBhvr>
                                        <p:cTn id="17" dur="500"/>
                                        <p:tgtEl>
                                          <p:spTgt spid="15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7">
                                            <p:txEl>
                                              <p:pRg st="3" end="3"/>
                                            </p:txEl>
                                          </p:spTgt>
                                        </p:tgtEl>
                                        <p:attrNameLst>
                                          <p:attrName>style.visibility</p:attrName>
                                        </p:attrNameLst>
                                      </p:cBhvr>
                                      <p:to>
                                        <p:strVal val="visible"/>
                                      </p:to>
                                    </p:set>
                                    <p:animEffect transition="in" filter="fade">
                                      <p:cBhvr>
                                        <p:cTn id="22" dur="500"/>
                                        <p:tgtEl>
                                          <p:spTgt spid="15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7">
                                            <p:txEl>
                                              <p:pRg st="4" end="4"/>
                                            </p:txEl>
                                          </p:spTgt>
                                        </p:tgtEl>
                                        <p:attrNameLst>
                                          <p:attrName>style.visibility</p:attrName>
                                        </p:attrNameLst>
                                      </p:cBhvr>
                                      <p:to>
                                        <p:strVal val="visible"/>
                                      </p:to>
                                    </p:set>
                                    <p:animEffect transition="in" filter="fade">
                                      <p:cBhvr>
                                        <p:cTn id="27" dur="500"/>
                                        <p:tgtEl>
                                          <p:spTgt spid="15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7">
                                            <p:txEl>
                                              <p:pRg st="5" end="5"/>
                                            </p:txEl>
                                          </p:spTgt>
                                        </p:tgtEl>
                                        <p:attrNameLst>
                                          <p:attrName>style.visibility</p:attrName>
                                        </p:attrNameLst>
                                      </p:cBhvr>
                                      <p:to>
                                        <p:strVal val="visible"/>
                                      </p:to>
                                    </p:set>
                                    <p:animEffect transition="in" filter="fade">
                                      <p:cBhvr>
                                        <p:cTn id="32" dur="500"/>
                                        <p:tgtEl>
                                          <p:spTgt spid="15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7">
                                            <p:txEl>
                                              <p:pRg st="6" end="6"/>
                                            </p:txEl>
                                          </p:spTgt>
                                        </p:tgtEl>
                                        <p:attrNameLst>
                                          <p:attrName>style.visibility</p:attrName>
                                        </p:attrNameLst>
                                      </p:cBhvr>
                                      <p:to>
                                        <p:strVal val="visible"/>
                                      </p:to>
                                    </p:set>
                                    <p:animEffect transition="in" filter="fade">
                                      <p:cBhvr>
                                        <p:cTn id="37" dur="500"/>
                                        <p:tgtEl>
                                          <p:spTgt spid="15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Advising Preparation</a:t>
            </a:r>
            <a:endParaRPr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34"/>
          <p:cNvPicPr preferRelativeResize="0"/>
          <p:nvPr/>
        </p:nvPicPr>
        <p:blipFill rotWithShape="1">
          <a:blip r:embed="rId3">
            <a:alphaModFix/>
          </a:blip>
          <a:srcRect/>
          <a:stretch/>
        </p:blipFill>
        <p:spPr>
          <a:xfrm>
            <a:off x="419100" y="485775"/>
            <a:ext cx="8305800" cy="4171950"/>
          </a:xfrm>
          <a:prstGeom prst="rect">
            <a:avLst/>
          </a:prstGeom>
          <a:noFill/>
          <a:ln>
            <a:noFill/>
          </a:ln>
        </p:spPr>
      </p:pic>
      <p:sp>
        <p:nvSpPr>
          <p:cNvPr id="174" name="Google Shape;174;p34"/>
          <p:cNvSpPr/>
          <p:nvPr/>
        </p:nvSpPr>
        <p:spPr>
          <a:xfrm>
            <a:off x="6634675" y="809850"/>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34"/>
          <p:cNvSpPr/>
          <p:nvPr/>
        </p:nvSpPr>
        <p:spPr>
          <a:xfrm>
            <a:off x="6743850" y="1707850"/>
            <a:ext cx="13389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5"/>
          <p:cNvSpPr txBox="1">
            <a:spLocks noGrp="1"/>
          </p:cNvSpPr>
          <p:nvPr>
            <p:ph type="title"/>
          </p:nvPr>
        </p:nvSpPr>
        <p:spPr>
          <a:xfrm>
            <a:off x="3230875" y="4430350"/>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181" name="Google Shape;181;p35"/>
          <p:cNvPicPr preferRelativeResize="0"/>
          <p:nvPr/>
        </p:nvPicPr>
        <p:blipFill rotWithShape="1">
          <a:blip r:embed="rId4">
            <a:alphaModFix/>
          </a:blip>
          <a:srcRect/>
          <a:stretch/>
        </p:blipFill>
        <p:spPr>
          <a:xfrm>
            <a:off x="155587" y="122874"/>
            <a:ext cx="8566989" cy="4386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6"/>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187" name="Google Shape;187;p36"/>
          <p:cNvPicPr preferRelativeResize="0"/>
          <p:nvPr/>
        </p:nvPicPr>
        <p:blipFill rotWithShape="1">
          <a:blip r:embed="rId4">
            <a:alphaModFix/>
          </a:blip>
          <a:srcRect/>
          <a:stretch/>
        </p:blipFill>
        <p:spPr>
          <a:xfrm>
            <a:off x="152400" y="74775"/>
            <a:ext cx="7887025" cy="45158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37"/>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38"/>
          <p:cNvPicPr preferRelativeResize="0"/>
          <p:nvPr/>
        </p:nvPicPr>
        <p:blipFill rotWithShape="1">
          <a:blip r:embed="rId3">
            <a:alphaModFix/>
          </a:blip>
          <a:srcRect/>
          <a:stretch/>
        </p:blipFill>
        <p:spPr>
          <a:xfrm>
            <a:off x="152400" y="152400"/>
            <a:ext cx="8096250" cy="47434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39"/>
          <p:cNvPicPr preferRelativeResize="0"/>
          <p:nvPr/>
        </p:nvPicPr>
        <p:blipFill rotWithShape="1">
          <a:blip r:embed="rId3">
            <a:alphaModFix/>
          </a:blip>
          <a:srcRect/>
          <a:stretch/>
        </p:blipFill>
        <p:spPr>
          <a:xfrm>
            <a:off x="141600" y="152400"/>
            <a:ext cx="7638501" cy="483869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40"/>
          <p:cNvPicPr preferRelativeResize="0"/>
          <p:nvPr/>
        </p:nvPicPr>
        <p:blipFill rotWithShape="1">
          <a:blip r:embed="rId3">
            <a:alphaModFix/>
          </a:blip>
          <a:srcRect l="9888" r="21819"/>
          <a:stretch/>
        </p:blipFill>
        <p:spPr>
          <a:xfrm>
            <a:off x="140475" y="73550"/>
            <a:ext cx="6396950" cy="4886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6"/>
          <p:cNvSpPr txBox="1"/>
          <p:nvPr/>
        </p:nvSpPr>
        <p:spPr>
          <a:xfrm>
            <a:off x="1767750" y="2964656"/>
            <a:ext cx="5783400" cy="1784873"/>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7</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10/14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Google Shape;212;p41"/>
          <p:cNvPicPr preferRelativeResize="0"/>
          <p:nvPr/>
        </p:nvPicPr>
        <p:blipFill rotWithShape="1">
          <a:blip r:embed="rId3">
            <a:alphaModFix/>
          </a:blip>
          <a:srcRect/>
          <a:stretch/>
        </p:blipFill>
        <p:spPr>
          <a:xfrm>
            <a:off x="140450" y="39800"/>
            <a:ext cx="5612624" cy="50639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42"/>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43"/>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Google Shape;227;p44"/>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228" name="Google Shape;228;p44"/>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dirty="0">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dirty="0">
              <a:solidFill>
                <a:schemeClr val="accent6"/>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Google Shape;233;p45"/>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6"/>
          <p:cNvSpPr txBox="1">
            <a:spLocks noGrp="1"/>
          </p:cNvSpPr>
          <p:nvPr>
            <p:ph type="title" idx="4294967295"/>
          </p:nvPr>
        </p:nvSpPr>
        <p:spPr>
          <a:xfrm>
            <a:off x="298100" y="1683200"/>
            <a:ext cx="4045200" cy="2720700"/>
          </a:xfrm>
          <a:prstGeom prst="rect">
            <a:avLst/>
          </a:prstGeom>
          <a:noFill/>
          <a:ln>
            <a:noFill/>
          </a:ln>
        </p:spPr>
        <p:txBody>
          <a:bodyPr spcFirstLastPara="1" wrap="square" lIns="91425" tIns="91425" rIns="91425" bIns="91425" anchor="b" anchorCtr="0">
            <a:noAutofit/>
          </a:bodyPr>
          <a:lstStyle/>
          <a:p>
            <a:pPr marL="457200" lvl="0" indent="-325120" algn="l" rtl="0">
              <a:lnSpc>
                <a:spcPct val="100000"/>
              </a:lnSpc>
              <a:spcBef>
                <a:spcPts val="0"/>
              </a:spcBef>
              <a:spcAft>
                <a:spcPts val="0"/>
              </a:spcAft>
              <a:buSzPts val="1520"/>
              <a:buChar char="●"/>
            </a:pPr>
            <a:r>
              <a:rPr lang="en" sz="1520" dirty="0"/>
              <a:t>General Education</a:t>
            </a:r>
            <a:endParaRPr sz="1520" dirty="0"/>
          </a:p>
          <a:p>
            <a:pPr marL="914400" lvl="0" indent="0" algn="l" rtl="0">
              <a:lnSpc>
                <a:spcPct val="100000"/>
              </a:lnSpc>
              <a:spcBef>
                <a:spcPts val="0"/>
              </a:spcBef>
              <a:spcAft>
                <a:spcPts val="0"/>
              </a:spcAft>
              <a:buNone/>
            </a:pPr>
            <a:r>
              <a:rPr lang="en" sz="1520" dirty="0"/>
              <a:t>Individual and Society</a:t>
            </a:r>
            <a:endParaRPr sz="1520" dirty="0"/>
          </a:p>
          <a:p>
            <a:pPr marL="914400" lvl="0" indent="0" algn="l" rtl="0">
              <a:lnSpc>
                <a:spcPct val="100000"/>
              </a:lnSpc>
              <a:spcBef>
                <a:spcPts val="0"/>
              </a:spcBef>
              <a:spcAft>
                <a:spcPts val="0"/>
              </a:spcAft>
              <a:buNone/>
            </a:pPr>
            <a:r>
              <a:rPr lang="en" sz="1520" dirty="0"/>
              <a:t>World Cultures and Global Issues</a:t>
            </a:r>
            <a:endParaRPr sz="1520" dirty="0"/>
          </a:p>
          <a:p>
            <a:pPr marL="914400" lvl="0" indent="0" algn="l" rtl="0">
              <a:lnSpc>
                <a:spcPct val="100000"/>
              </a:lnSpc>
              <a:spcBef>
                <a:spcPts val="0"/>
              </a:spcBef>
              <a:spcAft>
                <a:spcPts val="0"/>
              </a:spcAft>
              <a:buNone/>
            </a:pPr>
            <a:r>
              <a:rPr lang="en" sz="1520" dirty="0"/>
              <a:t>Creative Expression</a:t>
            </a:r>
            <a:endParaRPr sz="1520" dirty="0"/>
          </a:p>
          <a:p>
            <a:pPr marL="914400" lvl="0" indent="0" algn="l" rtl="0">
              <a:lnSpc>
                <a:spcPct val="100000"/>
              </a:lnSpc>
              <a:spcBef>
                <a:spcPts val="0"/>
              </a:spcBef>
              <a:spcAft>
                <a:spcPts val="0"/>
              </a:spcAft>
              <a:buNone/>
            </a:pPr>
            <a:r>
              <a:rPr lang="en" sz="1520" dirty="0"/>
              <a:t>Scientific World</a:t>
            </a:r>
            <a:endParaRPr sz="1520" dirty="0"/>
          </a:p>
          <a:p>
            <a:pPr marL="914400" lvl="0" indent="0" algn="l" rtl="0">
              <a:lnSpc>
                <a:spcPct val="100000"/>
              </a:lnSpc>
              <a:spcBef>
                <a:spcPts val="0"/>
              </a:spcBef>
              <a:spcAft>
                <a:spcPts val="0"/>
              </a:spcAft>
              <a:buNone/>
            </a:pPr>
            <a:r>
              <a:rPr lang="en" sz="1520" dirty="0"/>
              <a:t>US Experience in its Diversity</a:t>
            </a:r>
            <a:endParaRPr sz="1520" dirty="0"/>
          </a:p>
          <a:p>
            <a:pPr marL="914400" lvl="0" indent="0" algn="l" rtl="0">
              <a:lnSpc>
                <a:spcPct val="100000"/>
              </a:lnSpc>
              <a:spcBef>
                <a:spcPts val="0"/>
              </a:spcBef>
              <a:spcAft>
                <a:spcPts val="0"/>
              </a:spcAft>
              <a:buNone/>
            </a:pPr>
            <a:r>
              <a:rPr lang="en" sz="1520" dirty="0"/>
              <a:t>Life and Physical Sciences</a:t>
            </a:r>
            <a:endParaRPr sz="1520" dirty="0"/>
          </a:p>
          <a:p>
            <a:pPr marL="457200" lvl="0" indent="-325120" algn="l" rtl="0">
              <a:lnSpc>
                <a:spcPct val="100000"/>
              </a:lnSpc>
              <a:spcBef>
                <a:spcPts val="0"/>
              </a:spcBef>
              <a:spcAft>
                <a:spcPts val="0"/>
              </a:spcAft>
              <a:buSzPts val="1520"/>
              <a:buChar char="●"/>
            </a:pPr>
            <a:r>
              <a:rPr lang="en" sz="1520" dirty="0"/>
              <a:t>Writing Intensive</a:t>
            </a:r>
            <a:endParaRPr sz="1520" dirty="0"/>
          </a:p>
          <a:p>
            <a:pPr marL="457200" lvl="0" indent="-325120" algn="l" rtl="0">
              <a:lnSpc>
                <a:spcPct val="100000"/>
              </a:lnSpc>
              <a:spcBef>
                <a:spcPts val="0"/>
              </a:spcBef>
              <a:spcAft>
                <a:spcPts val="0"/>
              </a:spcAft>
              <a:buSzPts val="1520"/>
              <a:buChar char="●"/>
            </a:pPr>
            <a:r>
              <a:rPr lang="en" sz="1520" dirty="0"/>
              <a:t>Interdisciplinary</a:t>
            </a:r>
            <a:endParaRPr sz="1520" dirty="0"/>
          </a:p>
          <a:p>
            <a:pPr marL="0" lvl="0" indent="0" algn="l" rtl="0">
              <a:lnSpc>
                <a:spcPct val="100000"/>
              </a:lnSpc>
              <a:spcBef>
                <a:spcPts val="0"/>
              </a:spcBef>
              <a:spcAft>
                <a:spcPts val="0"/>
              </a:spcAft>
              <a:buNone/>
            </a:pPr>
            <a:endParaRPr sz="2320" dirty="0"/>
          </a:p>
        </p:txBody>
      </p:sp>
      <p:sp>
        <p:nvSpPr>
          <p:cNvPr id="239" name="Google Shape;239;p46"/>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240" name="Google Shape;240;p46"/>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241" name="Google Shape;241;p46"/>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7"/>
          <p:cNvSpPr txBox="1"/>
          <p:nvPr/>
        </p:nvSpPr>
        <p:spPr>
          <a:xfrm>
            <a:off x="4322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pic>
        <p:nvPicPr>
          <p:cNvPr id="247" name="Google Shape;247;p47"/>
          <p:cNvPicPr preferRelativeResize="0"/>
          <p:nvPr/>
        </p:nvPicPr>
        <p:blipFill rotWithShape="1">
          <a:blip r:embed="rId3">
            <a:alphaModFix/>
          </a:blip>
          <a:srcRect/>
          <a:stretch/>
        </p:blipFill>
        <p:spPr>
          <a:xfrm>
            <a:off x="3230850" y="289575"/>
            <a:ext cx="5584775" cy="3771775"/>
          </a:xfrm>
          <a:prstGeom prst="rect">
            <a:avLst/>
          </a:prstGeom>
          <a:noFill/>
          <a:ln>
            <a:noFill/>
          </a:ln>
        </p:spPr>
      </p:pic>
      <p:sp>
        <p:nvSpPr>
          <p:cNvPr id="248" name="Google Shape;248;p47"/>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48"/>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49"/>
          <p:cNvPicPr preferRelativeResize="0"/>
          <p:nvPr/>
        </p:nvPicPr>
        <p:blipFill rotWithShape="1">
          <a:blip r:embed="rId3">
            <a:alphaModFix/>
          </a:blip>
          <a:srcRect/>
          <a:stretch/>
        </p:blipFill>
        <p:spPr>
          <a:xfrm>
            <a:off x="192738" y="390125"/>
            <a:ext cx="8758526" cy="3651200"/>
          </a:xfrm>
          <a:prstGeom prst="rect">
            <a:avLst/>
          </a:prstGeom>
          <a:noFill/>
          <a:ln>
            <a:noFill/>
          </a:ln>
        </p:spPr>
      </p:pic>
      <p:sp>
        <p:nvSpPr>
          <p:cNvPr id="259" name="Google Shape;259;p49"/>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4"/>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1"/>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270" name="Google Shape;270;p51"/>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271" name="Google Shape;271;p51"/>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2"/>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277" name="Google Shape;277;p52"/>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278" name="Google Shape;278;p52"/>
          <p:cNvSpPr txBox="1">
            <a:spLocks noGrp="1"/>
          </p:cNvSpPr>
          <p:nvPr>
            <p:ph type="subTitle" idx="1"/>
          </p:nvPr>
        </p:nvSpPr>
        <p:spPr>
          <a:xfrm>
            <a:off x="175850" y="2160025"/>
            <a:ext cx="4320000" cy="2904376"/>
          </a:xfrm>
          <a:prstGeom prst="rect">
            <a:avLst/>
          </a:prstGeom>
          <a:noFill/>
          <a:ln>
            <a:noFill/>
          </a:ln>
        </p:spPr>
        <p:txBody>
          <a:bodyPr spcFirstLastPara="1" wrap="square" lIns="91425" tIns="91425" rIns="91425" bIns="91425" anchor="t" anchorCtr="0">
            <a:normAutofit fontScale="92500" lnSpcReduction="20000"/>
          </a:bodyPr>
          <a:lstStyle/>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First fill out your current course enrollment.</a:t>
            </a:r>
            <a:endParaRPr dirty="0">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dirty="0">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Consider which Gen Ed courses you will consider to fulfill the required categories.</a:t>
            </a:r>
            <a:endParaRPr dirty="0">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dirty="0">
                <a:solidFill>
                  <a:schemeClr val="accent6"/>
                </a:solidFill>
                <a:latin typeface="Roboto Slab"/>
                <a:ea typeface="Roboto Slab"/>
                <a:cs typeface="Roboto Slab"/>
                <a:sym typeface="Roboto Slab"/>
              </a:rPr>
              <a:t>Email your planner to jpenner@citytech.cuny.edu</a:t>
            </a:r>
            <a:endParaRPr dirty="0">
              <a:solidFill>
                <a:schemeClr val="accent6"/>
              </a:solidFill>
              <a:highlight>
                <a:schemeClr val="dk1"/>
              </a:highlight>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8">
                                            <p:txEl>
                                              <p:pRg st="0" end="0"/>
                                            </p:txEl>
                                          </p:spTgt>
                                        </p:tgtEl>
                                        <p:attrNameLst>
                                          <p:attrName>style.visibility</p:attrName>
                                        </p:attrNameLst>
                                      </p:cBhvr>
                                      <p:to>
                                        <p:strVal val="visible"/>
                                      </p:to>
                                    </p:set>
                                    <p:animEffect transition="in" filter="fade">
                                      <p:cBhvr>
                                        <p:cTn id="7" dur="500"/>
                                        <p:tgtEl>
                                          <p:spTgt spid="2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8">
                                            <p:txEl>
                                              <p:pRg st="1" end="1"/>
                                            </p:txEl>
                                          </p:spTgt>
                                        </p:tgtEl>
                                        <p:attrNameLst>
                                          <p:attrName>style.visibility</p:attrName>
                                        </p:attrNameLst>
                                      </p:cBhvr>
                                      <p:to>
                                        <p:strVal val="visible"/>
                                      </p:to>
                                    </p:set>
                                    <p:animEffect transition="in" filter="fade">
                                      <p:cBhvr>
                                        <p:cTn id="12" dur="500"/>
                                        <p:tgtEl>
                                          <p:spTgt spid="2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8">
                                            <p:txEl>
                                              <p:pRg st="2" end="2"/>
                                            </p:txEl>
                                          </p:spTgt>
                                        </p:tgtEl>
                                        <p:attrNameLst>
                                          <p:attrName>style.visibility</p:attrName>
                                        </p:attrNameLst>
                                      </p:cBhvr>
                                      <p:to>
                                        <p:strVal val="visible"/>
                                      </p:to>
                                    </p:set>
                                    <p:animEffect transition="in" filter="fade">
                                      <p:cBhvr>
                                        <p:cTn id="17" dur="500"/>
                                        <p:tgtEl>
                                          <p:spTgt spid="27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8">
                                            <p:txEl>
                                              <p:pRg st="3" end="3"/>
                                            </p:txEl>
                                          </p:spTgt>
                                        </p:tgtEl>
                                        <p:attrNameLst>
                                          <p:attrName>style.visibility</p:attrName>
                                        </p:attrNameLst>
                                      </p:cBhvr>
                                      <p:to>
                                        <p:strVal val="visible"/>
                                      </p:to>
                                    </p:set>
                                    <p:animEffect transition="in" filter="fade">
                                      <p:cBhvr>
                                        <p:cTn id="22" dur="500"/>
                                        <p:tgtEl>
                                          <p:spTgt spid="2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Google Shape;283;p53"/>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5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5"/>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294" name="Google Shape;294;p55"/>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dirty="0">
              <a:solidFill>
                <a:schemeClr val="accent6"/>
              </a:solidFill>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Google Shape;299;p56"/>
          <p:cNvPicPr preferRelativeResize="0"/>
          <p:nvPr/>
        </p:nvPicPr>
        <p:blipFill rotWithShape="1">
          <a:blip r:embed="rId3">
            <a:alphaModFix/>
          </a:blip>
          <a:srcRect/>
          <a:stretch/>
        </p:blipFill>
        <p:spPr>
          <a:xfrm>
            <a:off x="1037350" y="148200"/>
            <a:ext cx="6775150" cy="47681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305" name="Google Shape;305;p57"/>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lnSpcReduction="10000"/>
          </a:bodyPr>
          <a:lstStyle/>
          <a:p>
            <a:pPr marL="0" lvl="0" indent="0" algn="ctr" rtl="0">
              <a:lnSpc>
                <a:spcPct val="100000"/>
              </a:lnSpc>
              <a:spcBef>
                <a:spcPts val="0"/>
              </a:spcBef>
              <a:spcAft>
                <a:spcPts val="0"/>
              </a:spcAft>
              <a:buSzPts val="2100"/>
              <a:buNone/>
            </a:pPr>
            <a:r>
              <a:rPr lang="en" b="1" dirty="0">
                <a:solidFill>
                  <a:schemeClr val="accent6"/>
                </a:solidFill>
                <a:latin typeface="Roboto Slab"/>
                <a:ea typeface="Roboto Slab"/>
                <a:cs typeface="Roboto Slab"/>
                <a:sym typeface="Roboto Slab"/>
              </a:rPr>
              <a:t>What do you do now?</a:t>
            </a:r>
          </a:p>
          <a:p>
            <a:pPr marL="0" lvl="0" indent="0" algn="ctr" rtl="0">
              <a:lnSpc>
                <a:spcPct val="100000"/>
              </a:lnSpc>
              <a:spcBef>
                <a:spcPts val="0"/>
              </a:spcBef>
              <a:spcAft>
                <a:spcPts val="0"/>
              </a:spcAft>
              <a:buSzPts val="2100"/>
              <a:buNone/>
            </a:pPr>
            <a:endParaRPr lang="en" b="1" dirty="0">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b="1" dirty="0">
                <a:solidFill>
                  <a:schemeClr val="accent6"/>
                </a:solidFill>
                <a:latin typeface="Roboto Slab"/>
                <a:ea typeface="Roboto Slab"/>
                <a:cs typeface="Roboto Slab"/>
                <a:sym typeface="Roboto Slab"/>
              </a:rPr>
              <a:t>Peer Mentors, can you answer this?</a:t>
            </a:r>
            <a:endParaRPr b="1" dirty="0">
              <a:solidFill>
                <a:schemeClr val="accent6"/>
              </a:solidFill>
              <a:latin typeface="Roboto Slab"/>
              <a:ea typeface="Roboto Slab"/>
              <a:cs typeface="Roboto Slab"/>
              <a:sym typeface="Roboto Slab"/>
            </a:endParaRPr>
          </a:p>
        </p:txBody>
      </p:sp>
      <p:sp>
        <p:nvSpPr>
          <p:cNvPr id="306" name="Google Shape;306;p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dirty="0">
                <a:solidFill>
                  <a:schemeClr val="accent5"/>
                </a:solidFill>
              </a:rPr>
              <a:t>Vocabulary</a:t>
            </a:r>
            <a:endParaRPr sz="4190" b="1" dirty="0">
              <a:solidFill>
                <a:schemeClr val="accent5"/>
              </a:solidFill>
            </a:endParaRPr>
          </a:p>
        </p:txBody>
      </p:sp>
      <p:sp>
        <p:nvSpPr>
          <p:cNvPr id="317" name="Google Shape;317;p59"/>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318" name="Google Shape;318;p59"/>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60"/>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24" name="Google Shape;324;p60"/>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dirty="0">
                <a:solidFill>
                  <a:schemeClr val="accent5"/>
                </a:solidFill>
              </a:rPr>
              <a:t>Take a screen shot of this slide!</a:t>
            </a:r>
            <a:endParaRPr sz="4190" b="1" dirty="0">
              <a:solidFill>
                <a:schemeClr val="accent5"/>
              </a:solidFill>
            </a:endParaRPr>
          </a:p>
        </p:txBody>
      </p:sp>
      <p:sp>
        <p:nvSpPr>
          <p:cNvPr id="317" name="Google Shape;317;p59"/>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318" name="Google Shape;318;p59"/>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extLst>
      <p:ext uri="{BB962C8B-B14F-4D97-AF65-F5344CB8AC3E}">
        <p14:creationId xmlns:p14="http://schemas.microsoft.com/office/powerpoint/2010/main" val="42522979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8…</a:t>
            </a:r>
            <a:endParaRPr b="1">
              <a:solidFill>
                <a:schemeClr val="accent5"/>
              </a:solidFill>
            </a:endParaRPr>
          </a:p>
        </p:txBody>
      </p:sp>
      <p:sp>
        <p:nvSpPr>
          <p:cNvPr id="330" name="Google Shape;330;p61"/>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#7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#7</a:t>
            </a:r>
            <a:endParaRPr sz="1400" b="1">
              <a:solidFill>
                <a:schemeClr val="accent6"/>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accent6"/>
                </a:solidFill>
                <a:latin typeface="Roboto Slab"/>
                <a:ea typeface="Roboto Slab"/>
                <a:cs typeface="Roboto Slab"/>
                <a:sym typeface="Roboto Slab"/>
              </a:rPr>
              <a:t>Now that you are a few weeks into the semester, what questions do you still have about becoming a college student? Ask four questions you would like to have answers to by the end of CT101.</a:t>
            </a:r>
            <a:endParaRPr sz="1400" i="1">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2"/>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336" name="Google Shape;336;p62"/>
          <p:cNvSpPr txBox="1"/>
          <p:nvPr/>
        </p:nvSpPr>
        <p:spPr>
          <a:xfrm>
            <a:off x="1767750" y="2943727"/>
            <a:ext cx="5783400" cy="170955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City Tech 101</a:t>
            </a: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Session 7</a:t>
            </a: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10/14</a:t>
            </a: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Professor Jessica Penner</a:t>
            </a:r>
            <a:endParaRPr lang="en-US"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37" name="Google Shape;337;p62"/>
          <p:cNvGrpSpPr/>
          <p:nvPr/>
        </p:nvGrpSpPr>
        <p:grpSpPr>
          <a:xfrm>
            <a:off x="86851" y="4448817"/>
            <a:ext cx="1273858" cy="607271"/>
            <a:chOff x="86851" y="4297675"/>
            <a:chExt cx="1881900" cy="758425"/>
          </a:xfrm>
        </p:grpSpPr>
        <p:pic>
          <p:nvPicPr>
            <p:cNvPr id="338" name="Google Shape;338;p62"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39" name="Google Shape;339;p62"/>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9"/>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2DDF3-4A2F-4751-5666-7093AE9260E1}"/>
              </a:ext>
            </a:extLst>
          </p:cNvPr>
          <p:cNvSpPr>
            <a:spLocks noGrp="1"/>
          </p:cNvSpPr>
          <p:nvPr>
            <p:ph type="title"/>
          </p:nvPr>
        </p:nvSpPr>
        <p:spPr/>
        <p:txBody>
          <a:bodyPr/>
          <a:lstStyle/>
          <a:p>
            <a:r>
              <a:rPr lang="en-US" dirty="0"/>
              <a:t>Quick Question</a:t>
            </a:r>
          </a:p>
        </p:txBody>
      </p:sp>
      <p:sp>
        <p:nvSpPr>
          <p:cNvPr id="3" name="Text Placeholder 2">
            <a:extLst>
              <a:ext uri="{FF2B5EF4-FFF2-40B4-BE49-F238E27FC236}">
                <a16:creationId xmlns:a16="http://schemas.microsoft.com/office/drawing/2014/main" id="{C3824AC4-0EF0-067F-C7C0-B23F2E5C10B8}"/>
              </a:ext>
            </a:extLst>
          </p:cNvPr>
          <p:cNvSpPr>
            <a:spLocks noGrp="1"/>
          </p:cNvSpPr>
          <p:nvPr>
            <p:ph type="body" idx="1"/>
          </p:nvPr>
        </p:nvSpPr>
        <p:spPr/>
        <p:txBody>
          <a:bodyPr/>
          <a:lstStyle/>
          <a:p>
            <a:pPr marL="158750" marR="0" lvl="0" indent="0" algn="l" rtl="0">
              <a:lnSpc>
                <a:spcPct val="100000"/>
              </a:lnSpc>
              <a:spcBef>
                <a:spcPts val="0"/>
              </a:spcBef>
              <a:spcAft>
                <a:spcPts val="0"/>
              </a:spcAft>
              <a:buClr>
                <a:srgbClr val="000000"/>
              </a:buClr>
              <a:buSzPts val="1100"/>
              <a:buNone/>
            </a:pPr>
            <a:r>
              <a:rPr lang="en-US" dirty="0"/>
              <a:t>How confident are you that you chose the right major? </a:t>
            </a:r>
          </a:p>
          <a:p>
            <a:pPr marL="158750" marR="0" lvl="0" indent="0" algn="l" rtl="0">
              <a:lnSpc>
                <a:spcPct val="100000"/>
              </a:lnSpc>
              <a:spcBef>
                <a:spcPts val="0"/>
              </a:spcBef>
              <a:spcAft>
                <a:spcPts val="0"/>
              </a:spcAft>
              <a:buClr>
                <a:srgbClr val="000000"/>
              </a:buClr>
              <a:buSzPts val="1100"/>
              <a:buNone/>
            </a:pPr>
            <a:r>
              <a:rPr lang="en-US" dirty="0"/>
              <a:t>Put your response in the chat box…</a:t>
            </a:r>
          </a:p>
          <a:p>
            <a:pPr marL="158750" lvl="0" indent="0" algn="l" rtl="0">
              <a:lnSpc>
                <a:spcPct val="100000"/>
              </a:lnSpc>
              <a:spcBef>
                <a:spcPts val="0"/>
              </a:spcBef>
              <a:spcAft>
                <a:spcPts val="0"/>
              </a:spcAft>
              <a:buSzPts val="1100"/>
              <a:buNone/>
            </a:pPr>
            <a:r>
              <a:rPr lang="en-US" dirty="0"/>
              <a:t>I am </a:t>
            </a:r>
            <a:r>
              <a:rPr lang="en-US" dirty="0">
                <a:solidFill>
                  <a:srgbClr val="FF0000"/>
                </a:solidFill>
              </a:rPr>
              <a:t>Not Confident</a:t>
            </a:r>
          </a:p>
          <a:p>
            <a:pPr marL="158750" marR="0" lvl="0" indent="0" algn="l" rtl="0">
              <a:lnSpc>
                <a:spcPct val="100000"/>
              </a:lnSpc>
              <a:spcBef>
                <a:spcPts val="0"/>
              </a:spcBef>
              <a:spcAft>
                <a:spcPts val="0"/>
              </a:spcAft>
              <a:buClr>
                <a:srgbClr val="000000"/>
              </a:buClr>
              <a:buSzPts val="1100"/>
              <a:buNone/>
            </a:pPr>
            <a:r>
              <a:rPr lang="en-US" dirty="0"/>
              <a:t>I am </a:t>
            </a:r>
            <a:r>
              <a:rPr lang="en-US" dirty="0">
                <a:solidFill>
                  <a:srgbClr val="FF0000"/>
                </a:solidFill>
              </a:rPr>
              <a:t>Somewhat Confident</a:t>
            </a:r>
          </a:p>
          <a:p>
            <a:pPr marL="158750" marR="0" lvl="0" indent="0" algn="l" rtl="0">
              <a:lnSpc>
                <a:spcPct val="100000"/>
              </a:lnSpc>
              <a:spcBef>
                <a:spcPts val="0"/>
              </a:spcBef>
              <a:spcAft>
                <a:spcPts val="0"/>
              </a:spcAft>
              <a:buClr>
                <a:srgbClr val="000000"/>
              </a:buClr>
              <a:buSzPts val="1100"/>
              <a:buNone/>
            </a:pPr>
            <a:r>
              <a:rPr lang="en-US" dirty="0">
                <a:solidFill>
                  <a:srgbClr val="FF0000"/>
                </a:solidFill>
              </a:rPr>
              <a:t>Neutral</a:t>
            </a:r>
          </a:p>
          <a:p>
            <a:pPr marL="158750" marR="0" lvl="0" indent="0" algn="l" rtl="0">
              <a:lnSpc>
                <a:spcPct val="100000"/>
              </a:lnSpc>
              <a:spcBef>
                <a:spcPts val="0"/>
              </a:spcBef>
              <a:spcAft>
                <a:spcPts val="0"/>
              </a:spcAft>
              <a:buClr>
                <a:srgbClr val="000000"/>
              </a:buClr>
              <a:buSzPts val="1100"/>
              <a:buNone/>
            </a:pPr>
            <a:r>
              <a:rPr lang="en-US" dirty="0"/>
              <a:t>I am </a:t>
            </a:r>
            <a:r>
              <a:rPr lang="en-US" dirty="0">
                <a:solidFill>
                  <a:srgbClr val="FF0000"/>
                </a:solidFill>
              </a:rPr>
              <a:t>Confident</a:t>
            </a:r>
          </a:p>
          <a:p>
            <a:pPr marL="158750" marR="0" lvl="0" indent="0" algn="l" rtl="0">
              <a:lnSpc>
                <a:spcPct val="100000"/>
              </a:lnSpc>
              <a:spcBef>
                <a:spcPts val="0"/>
              </a:spcBef>
              <a:spcAft>
                <a:spcPts val="0"/>
              </a:spcAft>
              <a:buClr>
                <a:srgbClr val="000000"/>
              </a:buClr>
              <a:buSzPts val="1100"/>
              <a:buNone/>
            </a:pPr>
            <a:r>
              <a:rPr lang="en-US" dirty="0"/>
              <a:t>I am </a:t>
            </a:r>
            <a:r>
              <a:rPr lang="en-US" dirty="0">
                <a:solidFill>
                  <a:srgbClr val="FF0000"/>
                </a:solidFill>
              </a:rPr>
              <a:t>Very Confident</a:t>
            </a:r>
          </a:p>
          <a:p>
            <a:endParaRPr lang="en-US" dirty="0"/>
          </a:p>
        </p:txBody>
      </p:sp>
    </p:spTree>
    <p:extLst>
      <p:ext uri="{BB962C8B-B14F-4D97-AF65-F5344CB8AC3E}">
        <p14:creationId xmlns:p14="http://schemas.microsoft.com/office/powerpoint/2010/main" val="4219470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63" name="Google Shape;163;p32"/>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Sample Course of Study on your</a:t>
            </a:r>
            <a:r>
              <a:rPr lang="en" sz="1700" b="0" i="0" u="none" strike="noStrike" cap="none" dirty="0">
                <a:solidFill>
                  <a:schemeClr val="accent6"/>
                </a:solidFill>
                <a:latin typeface="Roboto Slab"/>
                <a:ea typeface="Roboto Slab"/>
                <a:cs typeface="Roboto Slab"/>
                <a:sym typeface="Roboto Slab"/>
              </a:rPr>
              <a:t> </a:t>
            </a:r>
            <a:r>
              <a:rPr lang="en" sz="1700" b="0" i="0" u="sng" strike="noStrike" cap="none"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dirty="0">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Course Descriptions are found in the</a:t>
            </a:r>
            <a:r>
              <a:rPr lang="en" sz="1700" b="0" i="0" u="none" strike="noStrike" cap="none" dirty="0">
                <a:solidFill>
                  <a:schemeClr val="accent6"/>
                </a:solidFill>
                <a:latin typeface="Roboto Slab"/>
                <a:ea typeface="Roboto Slab"/>
                <a:cs typeface="Roboto Slab"/>
                <a:sym typeface="Roboto Slab"/>
              </a:rPr>
              <a:t> </a:t>
            </a:r>
            <a:r>
              <a:rPr lang="en" sz="1700" b="0" i="0" u="sng" strike="noStrike" cap="none" dirty="0">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dirty="0">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Talk to an Academic (Faculty) </a:t>
            </a:r>
            <a:r>
              <a:rPr lang="en" sz="1700" b="0" i="0" u="sng" strike="noStrike" cap="none" dirty="0">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dirty="0">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Explore the </a:t>
            </a:r>
            <a:r>
              <a:rPr lang="en" sz="1700" b="0" i="0" u="sng" strike="noStrike" cap="none" dirty="0">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dirty="0">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Explore what departments are saying about their degree in </a:t>
            </a:r>
            <a:r>
              <a:rPr lang="en" sz="1700" b="0" i="0" u="sng" strike="noStrike" cap="none" dirty="0">
                <a:solidFill>
                  <a:schemeClr val="accent6"/>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Who We Are (City Tech Guide)</a:t>
            </a:r>
            <a:endParaRPr sz="1700" b="0" i="0" u="none" strike="noStrike" cap="none" dirty="0">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dirty="0">
                <a:solidFill>
                  <a:schemeClr val="dk1"/>
                </a:solidFill>
                <a:latin typeface="Roboto Slab"/>
                <a:ea typeface="Roboto Slab"/>
                <a:cs typeface="Roboto Slab"/>
                <a:sym typeface="Roboto Slab"/>
              </a:rPr>
              <a:t>Become better prepared by using </a:t>
            </a:r>
            <a:r>
              <a:rPr lang="en" sz="1700" b="0" i="0" u="sng" strike="noStrike" cap="none" dirty="0">
                <a:solidFill>
                  <a:schemeClr val="accent6"/>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The Companion (pg 61)</a:t>
            </a:r>
            <a:endParaRPr sz="1700" b="0" i="0" u="none" strike="noStrike" cap="none"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
                                            <p:txEl>
                                              <p:pRg st="0" end="0"/>
                                            </p:txEl>
                                          </p:spTgt>
                                        </p:tgtEl>
                                        <p:attrNameLst>
                                          <p:attrName>style.visibility</p:attrName>
                                        </p:attrNameLst>
                                      </p:cBhvr>
                                      <p:to>
                                        <p:strVal val="visible"/>
                                      </p:to>
                                    </p:set>
                                    <p:animEffect transition="in" filter="fade">
                                      <p:cBhvr>
                                        <p:cTn id="7" dur="500"/>
                                        <p:tgtEl>
                                          <p:spTgt spid="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
                                            <p:txEl>
                                              <p:pRg st="1" end="1"/>
                                            </p:txEl>
                                          </p:spTgt>
                                        </p:tgtEl>
                                        <p:attrNameLst>
                                          <p:attrName>style.visibility</p:attrName>
                                        </p:attrNameLst>
                                      </p:cBhvr>
                                      <p:to>
                                        <p:strVal val="visible"/>
                                      </p:to>
                                    </p:set>
                                    <p:animEffect transition="in" filter="fade">
                                      <p:cBhvr>
                                        <p:cTn id="12" dur="500"/>
                                        <p:tgtEl>
                                          <p:spTgt spid="1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
                                            <p:txEl>
                                              <p:pRg st="2" end="2"/>
                                            </p:txEl>
                                          </p:spTgt>
                                        </p:tgtEl>
                                        <p:attrNameLst>
                                          <p:attrName>style.visibility</p:attrName>
                                        </p:attrNameLst>
                                      </p:cBhvr>
                                      <p:to>
                                        <p:strVal val="visible"/>
                                      </p:to>
                                    </p:set>
                                    <p:animEffect transition="in" filter="fade">
                                      <p:cBhvr>
                                        <p:cTn id="17" dur="500"/>
                                        <p:tgtEl>
                                          <p:spTgt spid="1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3">
                                            <p:txEl>
                                              <p:pRg st="3" end="3"/>
                                            </p:txEl>
                                          </p:spTgt>
                                        </p:tgtEl>
                                        <p:attrNameLst>
                                          <p:attrName>style.visibility</p:attrName>
                                        </p:attrNameLst>
                                      </p:cBhvr>
                                      <p:to>
                                        <p:strVal val="visible"/>
                                      </p:to>
                                    </p:set>
                                    <p:animEffect transition="in" filter="fade">
                                      <p:cBhvr>
                                        <p:cTn id="22" dur="500"/>
                                        <p:tgtEl>
                                          <p:spTgt spid="1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3">
                                            <p:txEl>
                                              <p:pRg st="4" end="4"/>
                                            </p:txEl>
                                          </p:spTgt>
                                        </p:tgtEl>
                                        <p:attrNameLst>
                                          <p:attrName>style.visibility</p:attrName>
                                        </p:attrNameLst>
                                      </p:cBhvr>
                                      <p:to>
                                        <p:strVal val="visible"/>
                                      </p:to>
                                    </p:set>
                                    <p:animEffect transition="in" filter="fade">
                                      <p:cBhvr>
                                        <p:cTn id="27" dur="500"/>
                                        <p:tgtEl>
                                          <p:spTgt spid="1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3">
                                            <p:txEl>
                                              <p:pRg st="5" end="5"/>
                                            </p:txEl>
                                          </p:spTgt>
                                        </p:tgtEl>
                                        <p:attrNameLst>
                                          <p:attrName>style.visibility</p:attrName>
                                        </p:attrNameLst>
                                      </p:cBhvr>
                                      <p:to>
                                        <p:strVal val="visible"/>
                                      </p:to>
                                    </p:set>
                                    <p:animEffect transition="in" filter="fade">
                                      <p:cBhvr>
                                        <p:cTn id="32" dur="500"/>
                                        <p:tgtEl>
                                          <p:spTgt spid="1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30"/>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1274</Words>
  <Application>Microsoft Office PowerPoint</Application>
  <PresentationFormat>On-screen Show (16:9)</PresentationFormat>
  <Paragraphs>204</Paragraphs>
  <Slides>41</Slides>
  <Notes>40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41</vt:i4>
      </vt:variant>
    </vt:vector>
  </HeadingPairs>
  <TitlesOfParts>
    <vt:vector size="46" baseType="lpstr">
      <vt:lpstr>Roboto Slab</vt:lpstr>
      <vt:lpstr>Roboto</vt:lpstr>
      <vt:lpstr>Arial</vt:lpstr>
      <vt:lpstr>Marina</vt:lpstr>
      <vt:lpstr>Marina</vt:lpstr>
      <vt:lpstr>City Tech 101</vt:lpstr>
      <vt:lpstr>#aMAJORdecision</vt:lpstr>
      <vt:lpstr>Today’s Topics</vt:lpstr>
      <vt:lpstr>Take a screen shot of this slide!</vt:lpstr>
      <vt:lpstr>University Structure</vt:lpstr>
      <vt:lpstr>PowerPoint Presentation</vt:lpstr>
      <vt:lpstr>Quick Question</vt:lpstr>
      <vt:lpstr>Find Information About  Your Department and Major </vt:lpstr>
      <vt:lpstr>Academic advisement and registration, is there really  a difference? </vt:lpstr>
      <vt:lpstr>Academic advisement and registration, is there really  a difference? </vt:lpstr>
      <vt:lpstr>Academic advisors should be able to…</vt:lpstr>
      <vt:lpstr>Academic Advising Preparation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General Education Individual and Society World Cultures and Global Issues Creative Expression Scientific World US Experience in its Diversity Life and Physical Sciences Writing Intensive Interdisciplinary </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You found your Academic Advisor</vt:lpstr>
      <vt:lpstr>Vocabulary Review</vt:lpstr>
      <vt:lpstr>Vocabulary</vt:lpstr>
      <vt:lpstr>Recap</vt:lpstr>
      <vt:lpstr>Before Session 8…</vt:lpstr>
      <vt:lpstr>#aMAJORdecision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2022-10-10T21:44:49Z</dcterms:modified>
</cp:coreProperties>
</file>