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63" r:id="rId4"/>
    <p:sldId id="265" r:id="rId5"/>
    <p:sldId id="266" r:id="rId6"/>
    <p:sldId id="257" r:id="rId7"/>
    <p:sldId id="258" r:id="rId8"/>
    <p:sldId id="259" r:id="rId9"/>
    <p:sldId id="260" r:id="rId10"/>
    <p:sldId id="261"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80" autoAdjust="0"/>
  </p:normalViewPr>
  <p:slideViewPr>
    <p:cSldViewPr>
      <p:cViewPr varScale="1">
        <p:scale>
          <a:sx n="59" d="100"/>
          <a:sy n="59" d="100"/>
        </p:scale>
        <p:origin x="-1356" y="-78"/>
      </p:cViewPr>
      <p:guideLst>
        <p:guide orient="horz" pos="2160"/>
        <p:guide pos="2880"/>
      </p:guideLst>
    </p:cSldViewPr>
  </p:slideViewPr>
  <p:outlineViewPr>
    <p:cViewPr>
      <p:scale>
        <a:sx n="33" d="100"/>
        <a:sy n="33" d="100"/>
      </p:scale>
      <p:origin x="0" y="425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12/9/2015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B73507B-AEE3-4414-BDD6-EE54AE202982}"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B73507B-AEE3-4414-BDD6-EE54AE202982}"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B73507B-AEE3-4414-BDD6-EE54AE202982}" type="datetimeFigureOut">
              <a:rPr lang="en-US" smtClean="0"/>
              <a:pPr/>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B73507B-AEE3-4414-BDD6-EE54AE202982}" type="datetimeFigureOut">
              <a:rPr lang="en-US" smtClean="0"/>
              <a:pPr/>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73507B-AEE3-4414-BDD6-EE54AE202982}" type="datetimeFigureOut">
              <a:rPr lang="en-US" smtClean="0"/>
              <a:pPr/>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B73507B-AEE3-4414-BDD6-EE54AE202982}"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B73507B-AEE3-4414-BDD6-EE54AE202982}" type="datetimeFigureOut">
              <a:rPr lang="en-US" smtClean="0"/>
              <a:pPr/>
              <a:t>12/9/2015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5314CEC-3FEF-442A-8F72-F55BD52DE9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B73507B-AEE3-4414-BDD6-EE54AE202982}" type="datetimeFigureOut">
              <a:rPr lang="en-US" smtClean="0"/>
              <a:pPr/>
              <a:t>12/9/2015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5314CEC-3FEF-442A-8F72-F55BD52DE9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a:r>
              <a:rPr lang="en-US" sz="7200" dirty="0" smtClean="0"/>
              <a:t>Human </a:t>
            </a:r>
            <a:r>
              <a:rPr lang="en-US" sz="7200" dirty="0" smtClean="0"/>
              <a:t>Resources: </a:t>
            </a:r>
            <a:br>
              <a:rPr lang="en-US" sz="7200" dirty="0" smtClean="0"/>
            </a:br>
            <a:r>
              <a:rPr lang="en-US" sz="4900" dirty="0" smtClean="0"/>
              <a:t>The Quest for Leaders</a:t>
            </a:r>
            <a:endParaRPr lang="en-US" sz="7200" dirty="0"/>
          </a:p>
        </p:txBody>
      </p:sp>
      <p:sp>
        <p:nvSpPr>
          <p:cNvPr id="3" name="Subtitle 2"/>
          <p:cNvSpPr>
            <a:spLocks noGrp="1"/>
          </p:cNvSpPr>
          <p:nvPr>
            <p:ph type="subTitle" idx="1"/>
          </p:nvPr>
        </p:nvSpPr>
        <p:spPr/>
        <p:txBody>
          <a:bodyPr>
            <a:normAutofit/>
          </a:bodyPr>
          <a:lstStyle/>
          <a:p>
            <a:pPr algn="r"/>
            <a:r>
              <a:rPr lang="en-US" sz="3200" dirty="0" smtClean="0"/>
              <a:t>Prof. Karen Goodlad, HMGT 1101, Fall </a:t>
            </a:r>
            <a:r>
              <a:rPr lang="en-US" sz="3200" dirty="0" smtClean="0"/>
              <a:t>15</a:t>
            </a: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Recruitment and Selection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Human resource managers develop strategic solutions to meet workforce demands and labor force trends. An employment manager actually oversees the recruitment and selection processes; however, an HR manager is primarily responsible for decisions related to corporate branding as it relates to recruiting and retaining talented employees. For example, a human resource manager in a health care firm might use her knowledge about nursing shortages to develop a strategy for employee retention, or for maintaining the current staffing levels. The strategy might include developing an incentive program for nurses or providing nurses with cross-training so they can become certified in different specialties to become more valuable to the organization. Corporate branding as it relates to recruitment and retention means promoting the company as an employer of choice. Human resource managers responsible for this usually look at the recruitment and selection process, as well as compensation and benefits to find ways to appeal to highly qualified applicants.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Preparation for Accounting Terms</a:t>
            </a:r>
          </a:p>
        </p:txBody>
      </p:sp>
      <p:sp>
        <p:nvSpPr>
          <p:cNvPr id="3" name="Content Placeholder 2"/>
          <p:cNvSpPr>
            <a:spLocks noGrp="1"/>
          </p:cNvSpPr>
          <p:nvPr>
            <p:ph idx="1"/>
          </p:nvPr>
        </p:nvSpPr>
        <p:spPr/>
        <p:txBody>
          <a:bodyPr/>
          <a:lstStyle/>
          <a:p>
            <a:r>
              <a:rPr lang="en-US" dirty="0" smtClean="0"/>
              <a:t>Working in groups, define the terms provided</a:t>
            </a:r>
          </a:p>
          <a:p>
            <a:r>
              <a:rPr lang="en-US" dirty="0" smtClean="0"/>
              <a:t>Study terms</a:t>
            </a:r>
          </a:p>
          <a:p>
            <a:r>
              <a:rPr lang="en-US" dirty="0" smtClean="0"/>
              <a:t>Come to class prepared to identify and describe the terms on the list</a:t>
            </a:r>
          </a:p>
          <a:p>
            <a:r>
              <a:rPr lang="en-US" dirty="0" smtClean="0"/>
              <a:t>Tasting?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today’s class</a:t>
            </a:r>
            <a:endParaRPr lang="en-US" dirty="0"/>
          </a:p>
        </p:txBody>
      </p:sp>
      <p:sp>
        <p:nvSpPr>
          <p:cNvPr id="3" name="Content Placeholder 2"/>
          <p:cNvSpPr>
            <a:spLocks noGrp="1"/>
          </p:cNvSpPr>
          <p:nvPr>
            <p:ph idx="1"/>
          </p:nvPr>
        </p:nvSpPr>
        <p:spPr/>
        <p:txBody>
          <a:bodyPr/>
          <a:lstStyle/>
          <a:p>
            <a:r>
              <a:rPr lang="en-US" dirty="0" smtClean="0"/>
              <a:t>Identify qualities of leaders</a:t>
            </a:r>
          </a:p>
          <a:p>
            <a:r>
              <a:rPr lang="en-US" dirty="0" smtClean="0"/>
              <a:t>Identify how to develop our own leadership skills</a:t>
            </a:r>
          </a:p>
          <a:p>
            <a:r>
              <a:rPr lang="en-US" dirty="0" smtClean="0"/>
              <a:t>Evaluate the role of HR in the “quest for leaders”</a:t>
            </a:r>
          </a:p>
          <a:p>
            <a:r>
              <a:rPr lang="en-US" dirty="0" smtClean="0"/>
              <a:t>Analyze job descriptions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idx="1"/>
          </p:nvPr>
        </p:nvSpPr>
        <p:spPr/>
        <p:txBody>
          <a:bodyPr/>
          <a:lstStyle/>
          <a:p>
            <a:r>
              <a:rPr lang="en-US" dirty="0" smtClean="0"/>
              <a:t>Discussion of NY Times “36 Hours…”</a:t>
            </a:r>
          </a:p>
          <a:p>
            <a:r>
              <a:rPr lang="en-US" dirty="0" smtClean="0"/>
              <a:t>Discussion of HMGT 1101  “3 Hours…”</a:t>
            </a:r>
          </a:p>
          <a:p>
            <a:r>
              <a:rPr lang="en-US" dirty="0" smtClean="0"/>
              <a:t>Review of #</a:t>
            </a:r>
            <a:r>
              <a:rPr lang="en-US" dirty="0" err="1" smtClean="0"/>
              <a:t>theguide</a:t>
            </a:r>
            <a:endParaRPr lang="en-US" dirty="0" smtClean="0"/>
          </a:p>
          <a:p>
            <a:r>
              <a:rPr lang="en-US" dirty="0" smtClean="0"/>
              <a:t>Lecture</a:t>
            </a:r>
          </a:p>
          <a:p>
            <a:r>
              <a:rPr lang="en-US" dirty="0" smtClean="0"/>
              <a:t>Small group projects</a:t>
            </a:r>
          </a:p>
          <a:p>
            <a:r>
              <a:rPr lang="en-US" dirty="0" smtClean="0"/>
              <a:t>Preparation for Accounting Terms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endParaRPr lang="en-US" dirty="0"/>
          </a:p>
        </p:txBody>
      </p:sp>
      <p:pic>
        <p:nvPicPr>
          <p:cNvPr id="1026" name="Picture 2" descr="http://stupidDOPE.com/wp-content/uploads/2011/11/nyt-36-hours-3.jpg"/>
          <p:cNvPicPr>
            <a:picLocks noGrp="1" noChangeAspect="1" noChangeArrowheads="1"/>
          </p:cNvPicPr>
          <p:nvPr>
            <p:ph type="pic" idx="1"/>
          </p:nvPr>
        </p:nvPicPr>
        <p:blipFill>
          <a:blip r:embed="rId2" cstate="print"/>
          <a:srcRect l="3489" r="3489"/>
          <a:stretch>
            <a:fillRect/>
          </a:stretch>
        </p:blipFill>
        <p:spPr bwMode="auto">
          <a:prstGeom prst="rect">
            <a:avLst/>
          </a:prstGeom>
          <a:noFill/>
        </p:spPr>
      </p:pic>
      <p:sp>
        <p:nvSpPr>
          <p:cNvPr id="8" name="Title 7"/>
          <p:cNvSpPr>
            <a:spLocks noGrp="1"/>
          </p:cNvSpPr>
          <p:nvPr>
            <p:ph type="title"/>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00400" y="228600"/>
            <a:ext cx="5013762" cy="978408"/>
          </a:xfrm>
        </p:spPr>
        <p:txBody>
          <a:bodyPr>
            <a:noAutofit/>
          </a:bodyPr>
          <a:lstStyle/>
          <a:p>
            <a:r>
              <a:rPr lang="en-US" sz="4800" dirty="0" smtClean="0"/>
              <a:t>Job Descriptions</a:t>
            </a:r>
            <a:endParaRPr lang="en-US" sz="4800" dirty="0"/>
          </a:p>
        </p:txBody>
      </p:sp>
      <p:sp>
        <p:nvSpPr>
          <p:cNvPr id="6" name="Content Placeholder 5"/>
          <p:cNvSpPr>
            <a:spLocks noGrp="1"/>
          </p:cNvSpPr>
          <p:nvPr>
            <p:ph idx="1"/>
          </p:nvPr>
        </p:nvSpPr>
        <p:spPr/>
        <p:txBody>
          <a:bodyPr/>
          <a:lstStyle/>
          <a:p>
            <a:r>
              <a:rPr lang="en-US" dirty="0" smtClean="0"/>
              <a:t>Similarities</a:t>
            </a:r>
          </a:p>
          <a:p>
            <a:r>
              <a:rPr lang="en-US" dirty="0" smtClean="0"/>
              <a:t>Differences</a:t>
            </a:r>
          </a:p>
          <a:p>
            <a:r>
              <a:rPr lang="en-US" dirty="0" smtClean="0"/>
              <a:t>What is to learn from the </a:t>
            </a:r>
            <a:r>
              <a:rPr lang="en-US" dirty="0" err="1" smtClean="0"/>
              <a:t>descriotion</a:t>
            </a:r>
            <a:endParaRPr lang="en-US" smtClean="0"/>
          </a:p>
          <a:p>
            <a:endParaRPr lang="en-US"/>
          </a:p>
        </p:txBody>
      </p:sp>
      <p:sp>
        <p:nvSpPr>
          <p:cNvPr id="7" name="Text Placeholder 6"/>
          <p:cNvSpPr>
            <a:spLocks noGrp="1"/>
          </p:cNvSpPr>
          <p:nvPr>
            <p:ph type="body" sz="half" idx="2"/>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Overall Responsibilities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Human resource managers have strategic and functional responsibilities for all of the HR disciplines. A human resource manager has the expertise of an HR generalist combined with general business and management skills. In large organizations, a human resource manager reports to the human resource director or a C-level human resource executive. In smaller companies, some HR managers perform all of the department's functions or work with an HR assistant or generalist that handles administrative matters. Regardless of the size of department or the company, a human resource manager should have the skills to perform every HR function, if necessary.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Compensation and Benefits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Human resource managers provide guidance and direction to compensation and benefits specialists. Within this discipline, human resources managers develop strategic compensation plans, align performance management systems with compensation structure and monitor negotiations for group health care benefits. Examples of human resource manager responsibilities include monitoring Family and Medical Leave Act compliance and adherence to confidentiality provisions for employee medical files. Human resource managers for small companies might also conduct open enrollment for employees' annual elections pertaining to health care coverage.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Training and Development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Employee training and development includes new hire orientation, leadership training and professional development seminars and workshops. Human resource managers oversee needs assessments to determine when training is necessary and the type of training necessary to improve performance and productivity. Human resource managers responsible for conducting needs assessment have a hands-on role in evaluating overall employee performance to decide if the workforce would benefit from additional training and orientation. They examine employee performance records to identify areas where employees could improve through job skills training or employee development, such as seminars or workshops on leadership </a:t>
            </a:r>
            <a:r>
              <a:rPr lang="en-US" dirty="0" err="1" smtClean="0"/>
              <a:t>techniques.They</a:t>
            </a:r>
            <a:r>
              <a:rPr lang="en-US" dirty="0" smtClean="0"/>
              <a:t> also play an integral role in implementing employee development strategy and succession planning based on training and professional development. Human resource managers responsible for succession planning use their knowledge of employee development, training and future business needs to devise career tracks for employees who demonstrate the aptitude and desire for upward mobility.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Employee Relations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Although the employee relations specialist is responsible for investigating and resolving workplace issues, the human resource manager has ultimate responsibility for preserving the employer-employee relationship through designing an effective employee relations strategy. An effective employee relations strategy contains specific steps for ensuring the overall well-being of employees. It also ensures that employees have a safe working environment, free from discrimination and harassment. Human resource managers for small businesses conduct workplace investigations and resolve employee complaints. Human resource managers may also be the primary contact for legal counsel in risk mitigation activities and litigation pertaining to employee relations matters. An example of risk mitigation handled by a human resource manager includes examining current workplace policies and providing training to employees and managers on those policies to minimize the frequency of employee complaints due to misinterpretation or misunderstanding of company policies.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166</TotalTime>
  <Words>789</Words>
  <Application>Microsoft Office PowerPoint</Application>
  <PresentationFormat>On-screen Show (4:3)</PresentationFormat>
  <Paragraphs>33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Module</vt:lpstr>
      <vt:lpstr>Human Resources:  The Quest for Leaders</vt:lpstr>
      <vt:lpstr>Objectives of today’s class</vt:lpstr>
      <vt:lpstr>Schedule</vt:lpstr>
      <vt:lpstr>Slide 4</vt:lpstr>
      <vt:lpstr>Job Descriptions</vt:lpstr>
      <vt:lpstr>Overall Responsibilities</vt:lpstr>
      <vt:lpstr>Compensation and Benefits</vt:lpstr>
      <vt:lpstr>Training and Development</vt:lpstr>
      <vt:lpstr>Employee Relations</vt:lpstr>
      <vt:lpstr>Recruitment and Selection</vt:lpstr>
      <vt:lpstr>Preparation for Accounting Terms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REsources</dc:title>
  <dc:creator>Goodvino</dc:creator>
  <cp:lastModifiedBy>goodvino95@gmail.com</cp:lastModifiedBy>
  <cp:revision>6</cp:revision>
  <dcterms:created xsi:type="dcterms:W3CDTF">2014-12-09T04:23:37Z</dcterms:created>
  <dcterms:modified xsi:type="dcterms:W3CDTF">2015-12-10T04:21:43Z</dcterms:modified>
</cp:coreProperties>
</file>