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07"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5143500" type="screen16x9"/>
  <p:notesSz cx="6858000" cy="9144000"/>
  <p:embeddedFontLst>
    <p:embeddedFont>
      <p:font typeface="Gill Sans MT" panose="020B0502020104020203" pitchFamily="34" charset="0"/>
      <p:regular r:id="rId38"/>
      <p:bold r:id="rId39"/>
      <p:italic r:id="rId40"/>
      <p:boldItalic r:id="rId41"/>
    </p:embeddedFont>
    <p:embeddedFont>
      <p:font typeface="Montserrat" panose="020B0604020202020204" charset="0"/>
      <p:regular r:id="rId42"/>
      <p:bold r:id="rId43"/>
      <p:italic r:id="rId44"/>
      <p:boldItalic r:id="rId45"/>
    </p:embeddedFont>
    <p:embeddedFont>
      <p:font typeface="Nunito" panose="020B0604020202020204" charset="0"/>
      <p:regular r:id="rId46"/>
      <p:bold r:id="rId47"/>
      <p:italic r:id="rId48"/>
      <p:boldItalic r:id="rId49"/>
    </p:embeddedFont>
    <p:embeddedFont>
      <p:font typeface="Playfair Display" panose="020B0604020202020204" charset="0"/>
      <p:regular r:id="rId50"/>
      <p:bold r:id="rId51"/>
      <p:italic r:id="rId52"/>
      <p:boldItalic r:id="rId53"/>
    </p:embeddedFont>
    <p:embeddedFont>
      <p:font typeface="Roboto" panose="020B0604020202020204" charset="0"/>
      <p:regular r:id="rId54"/>
      <p:bold r:id="rId55"/>
      <p:italic r:id="rId56"/>
      <p:boldItalic r:id="rId57"/>
    </p:embeddedFont>
    <p:embeddedFont>
      <p:font typeface="Roboto Slab" panose="020B0604020202020204" charset="0"/>
      <p:regular r:id="rId58"/>
      <p:bold r:id="rId59"/>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28"/>
  </p:normalViewPr>
  <p:slideViewPr>
    <p:cSldViewPr snapToGrid="0">
      <p:cViewPr varScale="1">
        <p:scale>
          <a:sx n="85" d="100"/>
          <a:sy n="85" d="100"/>
        </p:scale>
        <p:origin x="126" y="16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5.fntdata"/><Relationship Id="rId47" Type="http://schemas.openxmlformats.org/officeDocument/2006/relationships/font" Target="fonts/font10.fntdata"/><Relationship Id="rId50" Type="http://schemas.openxmlformats.org/officeDocument/2006/relationships/font" Target="fonts/font13.fntdata"/><Relationship Id="rId55" Type="http://schemas.openxmlformats.org/officeDocument/2006/relationships/font" Target="fonts/font18.fntdata"/><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font" Target="fonts/font8.fntdata"/><Relationship Id="rId53" Type="http://schemas.openxmlformats.org/officeDocument/2006/relationships/font" Target="fonts/font16.fntdata"/><Relationship Id="rId58" Type="http://schemas.openxmlformats.org/officeDocument/2006/relationships/font" Target="fonts/font21.fntdata"/><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6.fntdata"/><Relationship Id="rId48" Type="http://schemas.openxmlformats.org/officeDocument/2006/relationships/font" Target="fonts/font11.fntdata"/><Relationship Id="rId56" Type="http://schemas.openxmlformats.org/officeDocument/2006/relationships/font" Target="fonts/font19.fntdata"/><Relationship Id="rId8" Type="http://schemas.openxmlformats.org/officeDocument/2006/relationships/slide" Target="slides/slide7.xml"/><Relationship Id="rId51" Type="http://schemas.openxmlformats.org/officeDocument/2006/relationships/font" Target="fonts/font1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46" Type="http://schemas.openxmlformats.org/officeDocument/2006/relationships/font" Target="fonts/font9.fntdata"/><Relationship Id="rId59" Type="http://schemas.openxmlformats.org/officeDocument/2006/relationships/font" Target="fonts/font22.fntdata"/><Relationship Id="rId20" Type="http://schemas.openxmlformats.org/officeDocument/2006/relationships/slide" Target="slides/slide19.xml"/><Relationship Id="rId41" Type="http://schemas.openxmlformats.org/officeDocument/2006/relationships/font" Target="fonts/font4.fntdata"/><Relationship Id="rId54" Type="http://schemas.openxmlformats.org/officeDocument/2006/relationships/font" Target="fonts/font17.fntdata"/><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2.fntdata"/><Relationship Id="rId57" Type="http://schemas.openxmlformats.org/officeDocument/2006/relationships/font" Target="fonts/font20.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7.fntdata"/><Relationship Id="rId52" Type="http://schemas.openxmlformats.org/officeDocument/2006/relationships/font" Target="fonts/font15.fntdata"/><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11d06c6a0ca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11d06c6a0ca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e99a50b196_0_5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e99a50b196_0_5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13626b345f8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13626b345f8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13626b345f8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13626b345f8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e99a50b196_0_4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e99a50b196_0_4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11d06c6a0ca_0_1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11d06c6a0ca_0_1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11d06c6a0ca_0_1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11d06c6a0ca_0_1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11d06c6a0ca_0_1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11d06c6a0ca_0_1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e99a50b196_0_5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 name="Google Shape;162;ge99a50b196_0_5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e99a50b196_0_3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e99a50b196_0_3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e99a50b196_0_4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e99a50b196_0_4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e99a50b196_0_3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e99a50b196_0_3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e99a50b196_0_5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e99a50b196_0_5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e99a50b196_0_3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e99a50b196_0_3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e99a50b196_0_3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e99a50b196_0_3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ADJUST FOR IN-PERSON/ONLINE CLASSES</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e99a50b196_0_3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e99a50b196_0_3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e99a50b196_0_3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e99a50b196_0_3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Falsification includes vaccination records...</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e99a50b196_0_3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e99a50b196_0_3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e99a50b196_0_3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e99a50b196_0_3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e99a50b196_0_3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 name="Google Shape;225;ge99a50b196_0_3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e99a50b196_0_3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 name="Google Shape;230;ge99a50b196_0_3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e99a50b196_0_2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e99a50b196_0_2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e99a50b196_0_3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e99a50b196_0_3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e99a50b196_0_3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e99a50b196_0_3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e99a50b196_0_3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e99a50b196_0_3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11d06c6a0ca_0_1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11d06c6a0ca_0_1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11d06c6a0ca_0_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11d06c6a0ca_0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1351f7014a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1351f7014a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e99a50b196_0_2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e99a50b196_0_2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13626b345f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13626b345f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13626b345f8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13626b345f8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e99a50b196_0_4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e99a50b196_0_4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e99a50b196_0_3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e99a50b196_0_3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e99a50b196_0_4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e99a50b196_0_4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13335" y="601724"/>
            <a:ext cx="6477805" cy="1906073"/>
          </a:xfrm>
        </p:spPr>
        <p:txBody>
          <a:bodyPr bIns="0" anchor="b">
            <a:normAutofit/>
          </a:bodyPr>
          <a:lstStyle>
            <a:lvl1pPr algn="l">
              <a:defRPr sz="4950"/>
            </a:lvl1pPr>
          </a:lstStyle>
          <a:p>
            <a:r>
              <a:rPr lang="en-US"/>
              <a:t>Click to edit Master title style</a:t>
            </a:r>
            <a:endParaRPr lang="en-US" dirty="0"/>
          </a:p>
        </p:txBody>
      </p:sp>
      <p:sp>
        <p:nvSpPr>
          <p:cNvPr id="3" name="Subtitle 2"/>
          <p:cNvSpPr>
            <a:spLocks noGrp="1"/>
          </p:cNvSpPr>
          <p:nvPr>
            <p:ph type="subTitle" idx="1"/>
          </p:nvPr>
        </p:nvSpPr>
        <p:spPr>
          <a:xfrm>
            <a:off x="1813335" y="2648403"/>
            <a:ext cx="6477804" cy="733216"/>
          </a:xfrm>
        </p:spPr>
        <p:txBody>
          <a:bodyPr tIns="91440" bIns="91440">
            <a:normAutofit/>
          </a:bodyPr>
          <a:lstStyle>
            <a:lvl1pPr marL="0" indent="0" algn="l">
              <a:buNone/>
              <a:defRPr sz="1350" b="0" cap="all" baseline="0">
                <a:solidFill>
                  <a:schemeClr val="tx1"/>
                </a:solidFill>
              </a:defRPr>
            </a:lvl1pPr>
            <a:lvl2pPr marL="342900" indent="0" algn="ctr">
              <a:buNone/>
              <a:defRPr sz="135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8/8/2023</a:t>
            </a:fld>
            <a:endParaRPr lang="en-US" dirty="0"/>
          </a:p>
        </p:txBody>
      </p:sp>
      <p:sp>
        <p:nvSpPr>
          <p:cNvPr id="5" name="Footer Placeholder 4"/>
          <p:cNvSpPr>
            <a:spLocks noGrp="1"/>
          </p:cNvSpPr>
          <p:nvPr>
            <p:ph type="ftr" sz="quarter" idx="11"/>
          </p:nvPr>
        </p:nvSpPr>
        <p:spPr>
          <a:xfrm>
            <a:off x="1812376" y="246981"/>
            <a:ext cx="3730436" cy="231901"/>
          </a:xfrm>
        </p:spPr>
        <p:txBody>
          <a:bodyPr/>
          <a:lstStyle/>
          <a:p>
            <a:endParaRPr lang="en-US" dirty="0"/>
          </a:p>
        </p:txBody>
      </p:sp>
      <p:sp>
        <p:nvSpPr>
          <p:cNvPr id="6" name="Slide Number Placeholder 5"/>
          <p:cNvSpPr>
            <a:spLocks noGrp="1"/>
          </p:cNvSpPr>
          <p:nvPr>
            <p:ph type="sldNum" sz="quarter" idx="12"/>
          </p:nvPr>
        </p:nvSpPr>
        <p:spPr>
          <a:xfrm>
            <a:off x="1078249" y="599230"/>
            <a:ext cx="608264" cy="377684"/>
          </a:xfrm>
        </p:spPr>
        <p:txBody>
          <a:bodyPr/>
          <a:lstStyle/>
          <a:p>
            <a:pPr marL="0" lvl="0" indent="0" algn="r" rtl="0">
              <a:spcBef>
                <a:spcPts val="0"/>
              </a:spcBef>
              <a:spcAft>
                <a:spcPts val="0"/>
              </a:spcAft>
              <a:buNone/>
            </a:pPr>
            <a:fld id="{00000000-1234-1234-1234-123412341234}" type="slidenum">
              <a:rPr lang="en" smtClean="0"/>
              <a:t>‹#›</a:t>
            </a:fld>
            <a:endParaRPr lang="en"/>
          </a:p>
        </p:txBody>
      </p:sp>
      <p:cxnSp>
        <p:nvCxnSpPr>
          <p:cNvPr id="15" name="Straight Connector 14"/>
          <p:cNvCxnSpPr/>
          <p:nvPr/>
        </p:nvCxnSpPr>
        <p:spPr>
          <a:xfrm>
            <a:off x="1813335" y="2646407"/>
            <a:ext cx="6477804"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5076476"/>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8/8/2023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cxnSp>
        <p:nvCxnSpPr>
          <p:cNvPr id="26" name="Straight Connector 25"/>
          <p:cNvCxnSpPr/>
          <p:nvPr/>
        </p:nvCxnSpPr>
        <p:spPr>
          <a:xfrm>
            <a:off x="1090422" y="1385316"/>
            <a:ext cx="720564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4664938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79333" y="599230"/>
            <a:ext cx="1211807" cy="3494917"/>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83504" y="599230"/>
            <a:ext cx="5871623" cy="34949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cxnSp>
        <p:nvCxnSpPr>
          <p:cNvPr id="15" name="Straight Connector 14"/>
          <p:cNvCxnSpPr/>
          <p:nvPr/>
        </p:nvCxnSpPr>
        <p:spPr>
          <a:xfrm>
            <a:off x="7079333" y="599230"/>
            <a:ext cx="0" cy="3494917"/>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21462715"/>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8"/>
        <p:cNvGrpSpPr/>
        <p:nvPr/>
      </p:nvGrpSpPr>
      <p:grpSpPr>
        <a:xfrm>
          <a:off x="0" y="0"/>
          <a:ext cx="0" cy="0"/>
          <a:chOff x="0" y="0"/>
          <a:chExt cx="0" cy="0"/>
        </a:xfrm>
      </p:grpSpPr>
      <p:sp>
        <p:nvSpPr>
          <p:cNvPr id="41" name="Google Shape;41;p9"/>
          <p:cNvSpPr txBox="1">
            <a:spLocks noGrp="1"/>
          </p:cNvSpPr>
          <p:nvPr>
            <p:ph type="title"/>
          </p:nvPr>
        </p:nvSpPr>
        <p:spPr>
          <a:xfrm>
            <a:off x="265500" y="1081675"/>
            <a:ext cx="4045200" cy="17862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2" name="Google Shape;42;p9"/>
          <p:cNvSpPr txBox="1">
            <a:spLocks noGrp="1"/>
          </p:cNvSpPr>
          <p:nvPr>
            <p:ph type="subTitle" idx="1"/>
          </p:nvPr>
        </p:nvSpPr>
        <p:spPr>
          <a:xfrm>
            <a:off x="265500" y="29214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highlight>
                  <a:schemeClr val="lt1"/>
                </a:highlight>
              </a:defRPr>
            </a:lvl1pPr>
            <a:lvl2pPr marL="914400" lvl="1" indent="-317500">
              <a:spcBef>
                <a:spcPts val="0"/>
              </a:spcBef>
              <a:spcAft>
                <a:spcPts val="0"/>
              </a:spcAft>
              <a:buSzPts val="1400"/>
              <a:buChar char="○"/>
              <a:defRPr>
                <a:highlight>
                  <a:schemeClr val="lt1"/>
                </a:highlight>
              </a:defRPr>
            </a:lvl2pPr>
            <a:lvl3pPr marL="1371600" lvl="2" indent="-317500">
              <a:spcBef>
                <a:spcPts val="0"/>
              </a:spcBef>
              <a:spcAft>
                <a:spcPts val="0"/>
              </a:spcAft>
              <a:buSzPts val="1400"/>
              <a:buChar char="■"/>
              <a:defRPr>
                <a:highlight>
                  <a:schemeClr val="lt1"/>
                </a:highlight>
              </a:defRPr>
            </a:lvl3pPr>
            <a:lvl4pPr marL="1828800" lvl="3" indent="-317500">
              <a:spcBef>
                <a:spcPts val="0"/>
              </a:spcBef>
              <a:spcAft>
                <a:spcPts val="0"/>
              </a:spcAft>
              <a:buSzPts val="1400"/>
              <a:buChar char="●"/>
              <a:defRPr>
                <a:highlight>
                  <a:schemeClr val="lt1"/>
                </a:highlight>
              </a:defRPr>
            </a:lvl4pPr>
            <a:lvl5pPr marL="2286000" lvl="4" indent="-317500">
              <a:spcBef>
                <a:spcPts val="0"/>
              </a:spcBef>
              <a:spcAft>
                <a:spcPts val="0"/>
              </a:spcAft>
              <a:buSzPts val="1400"/>
              <a:buChar char="○"/>
              <a:defRPr>
                <a:highlight>
                  <a:schemeClr val="lt1"/>
                </a:highlight>
              </a:defRPr>
            </a:lvl5pPr>
            <a:lvl6pPr marL="2743200" lvl="5" indent="-317500">
              <a:spcBef>
                <a:spcPts val="0"/>
              </a:spcBef>
              <a:spcAft>
                <a:spcPts val="0"/>
              </a:spcAft>
              <a:buSzPts val="1400"/>
              <a:buChar char="■"/>
              <a:defRPr>
                <a:highlight>
                  <a:schemeClr val="lt1"/>
                </a:highlight>
              </a:defRPr>
            </a:lvl6pPr>
            <a:lvl7pPr marL="3200400" lvl="6" indent="-317500">
              <a:spcBef>
                <a:spcPts val="0"/>
              </a:spcBef>
              <a:spcAft>
                <a:spcPts val="0"/>
              </a:spcAft>
              <a:buSzPts val="1400"/>
              <a:buChar char="●"/>
              <a:defRPr>
                <a:highlight>
                  <a:schemeClr val="lt1"/>
                </a:highlight>
              </a:defRPr>
            </a:lvl7pPr>
            <a:lvl8pPr marL="3657600" lvl="7" indent="-317500">
              <a:spcBef>
                <a:spcPts val="0"/>
              </a:spcBef>
              <a:spcAft>
                <a:spcPts val="0"/>
              </a:spcAft>
              <a:buSzPts val="1400"/>
              <a:buChar char="○"/>
              <a:defRPr>
                <a:highlight>
                  <a:schemeClr val="lt1"/>
                </a:highlight>
              </a:defRPr>
            </a:lvl8pPr>
            <a:lvl9pPr marL="4114800" lvl="8" indent="-317500">
              <a:spcBef>
                <a:spcPts val="0"/>
              </a:spcBef>
              <a:spcAft>
                <a:spcPts val="0"/>
              </a:spcAft>
              <a:buSzPts val="1400"/>
              <a:buChar char="■"/>
              <a:defRPr>
                <a:highlight>
                  <a:schemeClr val="lt1"/>
                </a:highlight>
              </a:defRPr>
            </a:lvl9pPr>
          </a:lstStyle>
          <a:p>
            <a:endParaRPr/>
          </a:p>
        </p:txBody>
      </p:sp>
      <p:sp>
        <p:nvSpPr>
          <p:cNvPr id="44" name="Google Shape;44;p9"/>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864180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8"/>
        <p:cNvGrpSpPr/>
        <p:nvPr/>
      </p:nvGrpSpPr>
      <p:grpSpPr>
        <a:xfrm>
          <a:off x="0" y="0"/>
          <a:ext cx="0" cy="0"/>
          <a:chOff x="0" y="0"/>
          <a:chExt cx="0" cy="0"/>
        </a:xfrm>
      </p:grpSpPr>
      <p:sp>
        <p:nvSpPr>
          <p:cNvPr id="49" name="Google Shape;49;p11"/>
          <p:cNvSpPr txBox="1">
            <a:spLocks noGrp="1"/>
          </p:cNvSpPr>
          <p:nvPr>
            <p:ph type="title" hasCustomPrompt="1"/>
          </p:nvPr>
        </p:nvSpPr>
        <p:spPr>
          <a:xfrm>
            <a:off x="311700" y="999925"/>
            <a:ext cx="8520600" cy="2146200"/>
          </a:xfrm>
          <a:prstGeom prst="rect">
            <a:avLst/>
          </a:prstGeom>
        </p:spPr>
        <p:txBody>
          <a:bodyPr spcFirstLastPara="1" wrap="square" lIns="91425" tIns="91425" rIns="91425" bIns="91425" anchor="b" anchorCtr="0">
            <a:normAutofit/>
          </a:bodyPr>
          <a:lstStyle>
            <a:lvl1pPr lvl="0" algn="ctr">
              <a:spcBef>
                <a:spcPts val="0"/>
              </a:spcBef>
              <a:spcAft>
                <a:spcPts val="0"/>
              </a:spcAft>
              <a:buSzPts val="14000"/>
              <a:buFont typeface="Montserrat"/>
              <a:buNone/>
              <a:defRPr sz="14000">
                <a:latin typeface="Montserrat"/>
                <a:ea typeface="Montserrat"/>
                <a:cs typeface="Montserrat"/>
                <a:sym typeface="Montserrat"/>
              </a:defRPr>
            </a:lvl1pPr>
            <a:lvl2pPr lvl="1" algn="ctr">
              <a:spcBef>
                <a:spcPts val="0"/>
              </a:spcBef>
              <a:spcAft>
                <a:spcPts val="0"/>
              </a:spcAft>
              <a:buSzPts val="14000"/>
              <a:buFont typeface="Montserrat"/>
              <a:buNone/>
              <a:defRPr sz="14000">
                <a:latin typeface="Montserrat"/>
                <a:ea typeface="Montserrat"/>
                <a:cs typeface="Montserrat"/>
                <a:sym typeface="Montserrat"/>
              </a:defRPr>
            </a:lvl2pPr>
            <a:lvl3pPr lvl="2" algn="ctr">
              <a:spcBef>
                <a:spcPts val="0"/>
              </a:spcBef>
              <a:spcAft>
                <a:spcPts val="0"/>
              </a:spcAft>
              <a:buSzPts val="14000"/>
              <a:buFont typeface="Montserrat"/>
              <a:buNone/>
              <a:defRPr sz="14000">
                <a:latin typeface="Montserrat"/>
                <a:ea typeface="Montserrat"/>
                <a:cs typeface="Montserrat"/>
                <a:sym typeface="Montserrat"/>
              </a:defRPr>
            </a:lvl3pPr>
            <a:lvl4pPr lvl="3" algn="ctr">
              <a:spcBef>
                <a:spcPts val="0"/>
              </a:spcBef>
              <a:spcAft>
                <a:spcPts val="0"/>
              </a:spcAft>
              <a:buSzPts val="14000"/>
              <a:buFont typeface="Montserrat"/>
              <a:buNone/>
              <a:defRPr sz="14000">
                <a:latin typeface="Montserrat"/>
                <a:ea typeface="Montserrat"/>
                <a:cs typeface="Montserrat"/>
                <a:sym typeface="Montserrat"/>
              </a:defRPr>
            </a:lvl4pPr>
            <a:lvl5pPr lvl="4" algn="ctr">
              <a:spcBef>
                <a:spcPts val="0"/>
              </a:spcBef>
              <a:spcAft>
                <a:spcPts val="0"/>
              </a:spcAft>
              <a:buSzPts val="14000"/>
              <a:buFont typeface="Montserrat"/>
              <a:buNone/>
              <a:defRPr sz="14000">
                <a:latin typeface="Montserrat"/>
                <a:ea typeface="Montserrat"/>
                <a:cs typeface="Montserrat"/>
                <a:sym typeface="Montserrat"/>
              </a:defRPr>
            </a:lvl5pPr>
            <a:lvl6pPr lvl="5" algn="ctr">
              <a:spcBef>
                <a:spcPts val="0"/>
              </a:spcBef>
              <a:spcAft>
                <a:spcPts val="0"/>
              </a:spcAft>
              <a:buSzPts val="14000"/>
              <a:buFont typeface="Montserrat"/>
              <a:buNone/>
              <a:defRPr sz="14000">
                <a:latin typeface="Montserrat"/>
                <a:ea typeface="Montserrat"/>
                <a:cs typeface="Montserrat"/>
                <a:sym typeface="Montserrat"/>
              </a:defRPr>
            </a:lvl6pPr>
            <a:lvl7pPr lvl="6" algn="ctr">
              <a:spcBef>
                <a:spcPts val="0"/>
              </a:spcBef>
              <a:spcAft>
                <a:spcPts val="0"/>
              </a:spcAft>
              <a:buSzPts val="14000"/>
              <a:buFont typeface="Montserrat"/>
              <a:buNone/>
              <a:defRPr sz="14000">
                <a:latin typeface="Montserrat"/>
                <a:ea typeface="Montserrat"/>
                <a:cs typeface="Montserrat"/>
                <a:sym typeface="Montserrat"/>
              </a:defRPr>
            </a:lvl7pPr>
            <a:lvl8pPr lvl="7" algn="ctr">
              <a:spcBef>
                <a:spcPts val="0"/>
              </a:spcBef>
              <a:spcAft>
                <a:spcPts val="0"/>
              </a:spcAft>
              <a:buSzPts val="14000"/>
              <a:buFont typeface="Montserrat"/>
              <a:buNone/>
              <a:defRPr sz="14000">
                <a:latin typeface="Montserrat"/>
                <a:ea typeface="Montserrat"/>
                <a:cs typeface="Montserrat"/>
                <a:sym typeface="Montserrat"/>
              </a:defRPr>
            </a:lvl8pPr>
            <a:lvl9pPr lvl="8" algn="ctr">
              <a:spcBef>
                <a:spcPts val="0"/>
              </a:spcBef>
              <a:spcAft>
                <a:spcPts val="0"/>
              </a:spcAft>
              <a:buSzPts val="14000"/>
              <a:buFont typeface="Montserrat"/>
              <a:buNone/>
              <a:defRPr sz="14000">
                <a:latin typeface="Montserrat"/>
                <a:ea typeface="Montserrat"/>
                <a:cs typeface="Montserrat"/>
                <a:sym typeface="Montserrat"/>
              </a:defRPr>
            </a:lvl9pPr>
          </a:lstStyle>
          <a:p>
            <a:r>
              <a:t>xx%</a:t>
            </a:r>
          </a:p>
        </p:txBody>
      </p:sp>
      <p:sp>
        <p:nvSpPr>
          <p:cNvPr id="50" name="Google Shape;50;p11"/>
          <p:cNvSpPr txBox="1">
            <a:spLocks noGrp="1"/>
          </p:cNvSpPr>
          <p:nvPr>
            <p:ph type="body" idx="1"/>
          </p:nvPr>
        </p:nvSpPr>
        <p:spPr>
          <a:xfrm>
            <a:off x="311700" y="32284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highlight>
                  <a:schemeClr val="dk1"/>
                </a:highlight>
              </a:defRPr>
            </a:lvl1pPr>
            <a:lvl2pPr marL="914400" lvl="1" indent="-317500" algn="ctr">
              <a:spcBef>
                <a:spcPts val="0"/>
              </a:spcBef>
              <a:spcAft>
                <a:spcPts val="0"/>
              </a:spcAft>
              <a:buSzPts val="1400"/>
              <a:buChar char="○"/>
              <a:defRPr>
                <a:highlight>
                  <a:schemeClr val="dk1"/>
                </a:highlight>
              </a:defRPr>
            </a:lvl2pPr>
            <a:lvl3pPr marL="1371600" lvl="2" indent="-317500" algn="ctr">
              <a:spcBef>
                <a:spcPts val="0"/>
              </a:spcBef>
              <a:spcAft>
                <a:spcPts val="0"/>
              </a:spcAft>
              <a:buSzPts val="1400"/>
              <a:buChar char="■"/>
              <a:defRPr>
                <a:highlight>
                  <a:schemeClr val="dk1"/>
                </a:highlight>
              </a:defRPr>
            </a:lvl3pPr>
            <a:lvl4pPr marL="1828800" lvl="3" indent="-317500" algn="ctr">
              <a:spcBef>
                <a:spcPts val="0"/>
              </a:spcBef>
              <a:spcAft>
                <a:spcPts val="0"/>
              </a:spcAft>
              <a:buSzPts val="1400"/>
              <a:buChar char="●"/>
              <a:defRPr>
                <a:highlight>
                  <a:schemeClr val="dk1"/>
                </a:highlight>
              </a:defRPr>
            </a:lvl4pPr>
            <a:lvl5pPr marL="2286000" lvl="4" indent="-317500" algn="ctr">
              <a:spcBef>
                <a:spcPts val="0"/>
              </a:spcBef>
              <a:spcAft>
                <a:spcPts val="0"/>
              </a:spcAft>
              <a:buSzPts val="1400"/>
              <a:buChar char="○"/>
              <a:defRPr>
                <a:highlight>
                  <a:schemeClr val="dk1"/>
                </a:highlight>
              </a:defRPr>
            </a:lvl5pPr>
            <a:lvl6pPr marL="2743200" lvl="5" indent="-317500" algn="ctr">
              <a:spcBef>
                <a:spcPts val="0"/>
              </a:spcBef>
              <a:spcAft>
                <a:spcPts val="0"/>
              </a:spcAft>
              <a:buSzPts val="1400"/>
              <a:buChar char="■"/>
              <a:defRPr>
                <a:highlight>
                  <a:schemeClr val="dk1"/>
                </a:highlight>
              </a:defRPr>
            </a:lvl6pPr>
            <a:lvl7pPr marL="3200400" lvl="6" indent="-317500" algn="ctr">
              <a:spcBef>
                <a:spcPts val="0"/>
              </a:spcBef>
              <a:spcAft>
                <a:spcPts val="0"/>
              </a:spcAft>
              <a:buSzPts val="1400"/>
              <a:buChar char="●"/>
              <a:defRPr>
                <a:highlight>
                  <a:schemeClr val="dk1"/>
                </a:highlight>
              </a:defRPr>
            </a:lvl7pPr>
            <a:lvl8pPr marL="3657600" lvl="7" indent="-317500" algn="ctr">
              <a:spcBef>
                <a:spcPts val="0"/>
              </a:spcBef>
              <a:spcAft>
                <a:spcPts val="0"/>
              </a:spcAft>
              <a:buSzPts val="1400"/>
              <a:buChar char="○"/>
              <a:defRPr>
                <a:highlight>
                  <a:schemeClr val="dk1"/>
                </a:highlight>
              </a:defRPr>
            </a:lvl8pPr>
            <a:lvl9pPr marL="4114800" lvl="8" indent="-317500" algn="ctr">
              <a:spcBef>
                <a:spcPts val="0"/>
              </a:spcBef>
              <a:spcAft>
                <a:spcPts val="0"/>
              </a:spcAft>
              <a:buSzPts val="1400"/>
              <a:buChar char="■"/>
              <a:defRPr>
                <a:highlight>
                  <a:schemeClr val="dk1"/>
                </a:highlight>
              </a:defRPr>
            </a:lvl9pPr>
          </a:lstStyle>
          <a:p>
            <a:endParaRPr/>
          </a:p>
        </p:txBody>
      </p:sp>
      <p:sp>
        <p:nvSpPr>
          <p:cNvPr id="51" name="Google Shape;51;p11"/>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6695121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3" name="Google Shape;33;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4" name="Google Shape;34;p7"/>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9368525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5"/>
        <p:cNvGrpSpPr/>
        <p:nvPr/>
      </p:nvGrpSpPr>
      <p:grpSpPr>
        <a:xfrm>
          <a:off x="0" y="0"/>
          <a:ext cx="0" cy="0"/>
          <a:chOff x="0" y="0"/>
          <a:chExt cx="0" cy="0"/>
        </a:xfrm>
      </p:grpSpPr>
      <p:sp>
        <p:nvSpPr>
          <p:cNvPr id="46" name="Google Shape;46;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highlight>
                  <a:schemeClr val="dk1"/>
                </a:highlight>
              </a:defRPr>
            </a:lvl1pPr>
          </a:lstStyle>
          <a:p>
            <a:endParaRPr/>
          </a:p>
        </p:txBody>
      </p:sp>
      <p:sp>
        <p:nvSpPr>
          <p:cNvPr id="47" name="Google Shape;47;p10"/>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40292255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9"/>
        <p:cNvGrpSpPr/>
        <p:nvPr/>
      </p:nvGrpSpPr>
      <p:grpSpPr>
        <a:xfrm>
          <a:off x="0" y="0"/>
          <a:ext cx="0" cy="0"/>
          <a:chOff x="0" y="0"/>
          <a:chExt cx="0" cy="0"/>
        </a:xfrm>
      </p:grpSpPr>
      <p:sp>
        <p:nvSpPr>
          <p:cNvPr id="20" name="Google Shape;20;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1" name="Google Shape;21;p4"/>
          <p:cNvSpPr txBox="1">
            <a:spLocks noGrp="1"/>
          </p:cNvSpPr>
          <p:nvPr>
            <p:ph type="body" idx="1"/>
          </p:nvPr>
        </p:nvSpPr>
        <p:spPr>
          <a:xfrm>
            <a:off x="311700" y="1234075"/>
            <a:ext cx="8520600" cy="33348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2" name="Google Shape;22;p4"/>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5629494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5" name="Google Shape;25;p5"/>
          <p:cNvSpPr txBox="1">
            <a:spLocks noGrp="1"/>
          </p:cNvSpPr>
          <p:nvPr>
            <p:ph type="body" idx="1"/>
          </p:nvPr>
        </p:nvSpPr>
        <p:spPr>
          <a:xfrm>
            <a:off x="311700" y="1234050"/>
            <a:ext cx="3999900" cy="33348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6" name="Google Shape;26;p5"/>
          <p:cNvSpPr txBox="1">
            <a:spLocks noGrp="1"/>
          </p:cNvSpPr>
          <p:nvPr>
            <p:ph type="body" idx="2"/>
          </p:nvPr>
        </p:nvSpPr>
        <p:spPr>
          <a:xfrm>
            <a:off x="4832400" y="1234050"/>
            <a:ext cx="3999900" cy="33348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7" name="Google Shape;27;p5"/>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4227465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cxnSp>
        <p:nvCxnSpPr>
          <p:cNvPr id="33" name="Straight Connector 32"/>
          <p:cNvCxnSpPr/>
          <p:nvPr/>
        </p:nvCxnSpPr>
        <p:spPr>
          <a:xfrm>
            <a:off x="1090422" y="1385316"/>
            <a:ext cx="720564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0476576"/>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90679" y="1317097"/>
            <a:ext cx="6482366" cy="1415963"/>
          </a:xfrm>
        </p:spPr>
        <p:txBody>
          <a:bodyPr anchor="b">
            <a:normAutofit/>
          </a:bodyPr>
          <a:lstStyle>
            <a:lvl1pPr algn="l">
              <a:defRPr sz="2700"/>
            </a:lvl1pPr>
          </a:lstStyle>
          <a:p>
            <a:r>
              <a:rPr lang="en-US"/>
              <a:t>Click to edit Master title style</a:t>
            </a:r>
            <a:endParaRPr lang="en-US" dirty="0"/>
          </a:p>
        </p:txBody>
      </p:sp>
      <p:sp>
        <p:nvSpPr>
          <p:cNvPr id="3" name="Text Placeholder 2"/>
          <p:cNvSpPr>
            <a:spLocks noGrp="1"/>
          </p:cNvSpPr>
          <p:nvPr>
            <p:ph type="body" idx="1"/>
          </p:nvPr>
        </p:nvSpPr>
        <p:spPr>
          <a:xfrm>
            <a:off x="1090679" y="2854647"/>
            <a:ext cx="6472835" cy="759697"/>
          </a:xfrm>
        </p:spPr>
        <p:txBody>
          <a:bodyPr tIns="91440">
            <a:normAutofit/>
          </a:bodyPr>
          <a:lstStyle>
            <a:lvl1pPr marL="0" indent="0" algn="l">
              <a:buNone/>
              <a:defRPr sz="1350">
                <a:solidFill>
                  <a:schemeClr val="tx1"/>
                </a:solidFill>
              </a:defRPr>
            </a:lvl1pPr>
            <a:lvl2pPr marL="342900" indent="0">
              <a:buNone/>
              <a:defRPr sz="135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8/8/2023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cxnSp>
        <p:nvCxnSpPr>
          <p:cNvPr id="15" name="Straight Connector 14"/>
          <p:cNvCxnSpPr/>
          <p:nvPr/>
        </p:nvCxnSpPr>
        <p:spPr>
          <a:xfrm>
            <a:off x="1090679" y="2853739"/>
            <a:ext cx="6472835"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0272052"/>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86913" y="603667"/>
            <a:ext cx="7204226" cy="79447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85498" y="1508159"/>
            <a:ext cx="3483864" cy="258644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10328" y="1513007"/>
            <a:ext cx="3483864" cy="25811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8/8/2023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cxnSp>
        <p:nvCxnSpPr>
          <p:cNvPr id="35" name="Straight Connector 34"/>
          <p:cNvCxnSpPr/>
          <p:nvPr/>
        </p:nvCxnSpPr>
        <p:spPr>
          <a:xfrm>
            <a:off x="1090422" y="1385316"/>
            <a:ext cx="720564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310422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85394" y="603123"/>
            <a:ext cx="7205746" cy="79223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85393" y="1514662"/>
            <a:ext cx="3483864" cy="601457"/>
          </a:xfrm>
        </p:spPr>
        <p:txBody>
          <a:bodyPr anchor="b">
            <a:normAutofit/>
          </a:bodyPr>
          <a:lstStyle>
            <a:lvl1pPr marL="0" indent="0">
              <a:lnSpc>
                <a:spcPct val="100000"/>
              </a:lnSpc>
              <a:buNone/>
              <a:defRPr sz="165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1085393" y="2118202"/>
            <a:ext cx="3483864" cy="198334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09272" y="1517253"/>
            <a:ext cx="3483864" cy="601678"/>
          </a:xfrm>
        </p:spPr>
        <p:txBody>
          <a:bodyPr anchor="b">
            <a:normAutofit/>
          </a:bodyPr>
          <a:lstStyle>
            <a:lvl1pPr marL="0" indent="0">
              <a:lnSpc>
                <a:spcPct val="100000"/>
              </a:lnSpc>
              <a:buNone/>
              <a:defRPr sz="165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809272" y="2116119"/>
            <a:ext cx="3483864" cy="19780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8/8/2023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cxnSp>
        <p:nvCxnSpPr>
          <p:cNvPr id="29" name="Straight Connector 28"/>
          <p:cNvCxnSpPr/>
          <p:nvPr/>
        </p:nvCxnSpPr>
        <p:spPr>
          <a:xfrm>
            <a:off x="1090422" y="1385316"/>
            <a:ext cx="720564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17464362"/>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8/8/2023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cxnSp>
        <p:nvCxnSpPr>
          <p:cNvPr id="25" name="Straight Connector 24"/>
          <p:cNvCxnSpPr/>
          <p:nvPr/>
        </p:nvCxnSpPr>
        <p:spPr>
          <a:xfrm>
            <a:off x="1090422" y="1385316"/>
            <a:ext cx="720564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95247984"/>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8/8/2023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562283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3504" y="599230"/>
            <a:ext cx="2454824" cy="1685338"/>
          </a:xfrm>
        </p:spPr>
        <p:txBody>
          <a:bodyPr anchor="b">
            <a:normAutofit/>
          </a:bodyPr>
          <a:lstStyle>
            <a:lvl1pPr algn="l">
              <a:defRPr sz="1800"/>
            </a:lvl1pPr>
          </a:lstStyle>
          <a:p>
            <a:r>
              <a:rPr lang="en-US"/>
              <a:t>Click to edit Master title style</a:t>
            </a:r>
            <a:endParaRPr lang="en-US" dirty="0"/>
          </a:p>
        </p:txBody>
      </p:sp>
      <p:sp>
        <p:nvSpPr>
          <p:cNvPr id="3" name="Content Placeholder 2"/>
          <p:cNvSpPr>
            <a:spLocks noGrp="1"/>
          </p:cNvSpPr>
          <p:nvPr>
            <p:ph idx="1"/>
          </p:nvPr>
        </p:nvSpPr>
        <p:spPr>
          <a:xfrm>
            <a:off x="3782785" y="599230"/>
            <a:ext cx="4509353" cy="349412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83504" y="2404119"/>
            <a:ext cx="2456260" cy="1686136"/>
          </a:xfrm>
        </p:spPr>
        <p:txBody>
          <a:bodyPr/>
          <a:lstStyle>
            <a:lvl1pPr marL="0" indent="0" algn="l">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8/8/2023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cxnSp>
        <p:nvCxnSpPr>
          <p:cNvPr id="17" name="Straight Connector 16"/>
          <p:cNvCxnSpPr/>
          <p:nvPr/>
        </p:nvCxnSpPr>
        <p:spPr>
          <a:xfrm>
            <a:off x="1086210" y="2404118"/>
            <a:ext cx="2452118"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70546849"/>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5608041" y="361628"/>
            <a:ext cx="3055900" cy="3861826"/>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088405" y="847135"/>
            <a:ext cx="4149246" cy="1372938"/>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3292" y="841907"/>
            <a:ext cx="2093378" cy="2899745"/>
          </a:xfrm>
          <a:solidFill>
            <a:schemeClr val="bg1">
              <a:lumMod val="85000"/>
            </a:schemeClr>
          </a:solidFill>
          <a:ln w="9525" cap="sq">
            <a:noFill/>
            <a:miter lim="800000"/>
          </a:ln>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1087747" y="2359494"/>
            <a:ext cx="4143303" cy="1502807"/>
          </a:xfrm>
        </p:spPr>
        <p:txBody>
          <a:bodyPr>
            <a:normAutofit/>
          </a:bodyPr>
          <a:lstStyle>
            <a:lvl1pPr marL="0" indent="0" algn="l">
              <a:buNone/>
              <a:defRPr sz="13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1085537" y="4102393"/>
            <a:ext cx="4145513" cy="240092"/>
          </a:xfrm>
        </p:spPr>
        <p:txBody>
          <a:bodyPr/>
          <a:lstStyle>
            <a:lvl1pPr algn="l">
              <a:defRPr/>
            </a:lvl1pPr>
          </a:lstStyle>
          <a:p>
            <a:fld id="{B61BEF0D-F0BB-DE4B-95CE-6DB70DBA9567}" type="datetimeFigureOut">
              <a:rPr lang="en-US" smtClean="0"/>
              <a:pPr/>
              <a:t>8/8/2023</a:t>
            </a:fld>
            <a:endParaRPr lang="en-US" dirty="0"/>
          </a:p>
        </p:txBody>
      </p:sp>
      <p:sp>
        <p:nvSpPr>
          <p:cNvPr id="6" name="Footer Placeholder 5"/>
          <p:cNvSpPr>
            <a:spLocks noGrp="1"/>
          </p:cNvSpPr>
          <p:nvPr>
            <p:ph type="ftr" sz="quarter" idx="11"/>
          </p:nvPr>
        </p:nvSpPr>
        <p:spPr>
          <a:xfrm>
            <a:off x="1085537" y="238981"/>
            <a:ext cx="4155753" cy="240698"/>
          </a:xfrm>
        </p:spPr>
        <p:txBody>
          <a:bodyPr/>
          <a:lstStyle/>
          <a:p>
            <a:endParaRPr lang="en-US" dirty="0"/>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cxnSp>
        <p:nvCxnSpPr>
          <p:cNvPr id="31" name="Straight Connector 30"/>
          <p:cNvCxnSpPr/>
          <p:nvPr/>
        </p:nvCxnSpPr>
        <p:spPr>
          <a:xfrm>
            <a:off x="1085537" y="2357704"/>
            <a:ext cx="414551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28657134"/>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1514607"/>
            <a:ext cx="9144000" cy="3079456"/>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9">
            <a:extLst>
              <a:ext uri="{28A0092B-C50C-407E-A947-70E740481C1C}">
                <a14:useLocalDpi xmlns:a14="http://schemas.microsoft.com/office/drawing/2010/main" val="0"/>
              </a:ext>
            </a:extLst>
          </a:blip>
          <a:srcRect t="1538" b="-1538"/>
          <a:stretch/>
        </p:blipFill>
        <p:spPr bwMode="black">
          <a:xfrm>
            <a:off x="0" y="4594860"/>
            <a:ext cx="9144000" cy="557213"/>
          </a:xfrm>
          <a:prstGeom prst="rect">
            <a:avLst/>
          </a:prstGeom>
        </p:spPr>
      </p:pic>
      <p:sp>
        <p:nvSpPr>
          <p:cNvPr id="2" name="Title Placeholder 1"/>
          <p:cNvSpPr>
            <a:spLocks noGrp="1"/>
          </p:cNvSpPr>
          <p:nvPr>
            <p:ph type="title"/>
          </p:nvPr>
        </p:nvSpPr>
        <p:spPr>
          <a:xfrm>
            <a:off x="1088685" y="603390"/>
            <a:ext cx="7202456" cy="786926"/>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088685" y="1511799"/>
            <a:ext cx="7202456" cy="258796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665604" y="247778"/>
            <a:ext cx="2625536" cy="231901"/>
          </a:xfrm>
          <a:prstGeom prst="rect">
            <a:avLst/>
          </a:prstGeom>
        </p:spPr>
        <p:txBody>
          <a:bodyPr vert="horz" lIns="91440" tIns="45720" rIns="91440" bIns="45720" rtlCol="0" anchor="ctr"/>
          <a:lstStyle>
            <a:lvl1pPr algn="r">
              <a:defRPr sz="750">
                <a:solidFill>
                  <a:schemeClr val="tx1">
                    <a:tint val="75000"/>
                  </a:schemeClr>
                </a:solidFill>
              </a:defRPr>
            </a:lvl1pPr>
          </a:lstStyle>
          <a:p>
            <a:fld id="{B61BEF0D-F0BB-DE4B-95CE-6DB70DBA9567}" type="datetimeFigureOut">
              <a:rPr lang="en-US" smtClean="0"/>
              <a:pPr/>
              <a:t>8/8/2023</a:t>
            </a:fld>
            <a:endParaRPr lang="en-US" dirty="0"/>
          </a:p>
        </p:txBody>
      </p:sp>
      <p:sp>
        <p:nvSpPr>
          <p:cNvPr id="5" name="Footer Placeholder 4"/>
          <p:cNvSpPr>
            <a:spLocks noGrp="1"/>
          </p:cNvSpPr>
          <p:nvPr>
            <p:ph type="ftr" sz="quarter" idx="3"/>
          </p:nvPr>
        </p:nvSpPr>
        <p:spPr>
          <a:xfrm>
            <a:off x="1088684" y="246981"/>
            <a:ext cx="4454127" cy="231901"/>
          </a:xfrm>
          <a:prstGeom prst="rect">
            <a:avLst/>
          </a:prstGeom>
        </p:spPr>
        <p:txBody>
          <a:bodyPr vert="horz" lIns="91440" tIns="45720" rIns="91440" bIns="45720" rtlCol="0" anchor="ctr"/>
          <a:lstStyle>
            <a:lvl1pPr algn="l">
              <a:defRPr sz="7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60046" y="599230"/>
            <a:ext cx="608264" cy="377684"/>
          </a:xfrm>
          <a:prstGeom prst="rect">
            <a:avLst/>
          </a:prstGeom>
        </p:spPr>
        <p:txBody>
          <a:bodyPr vert="horz" lIns="91440" tIns="45720" rIns="91440" bIns="45720" rtlCol="0" anchor="t"/>
          <a:lstStyle>
            <a:lvl1pPr algn="r">
              <a:defRPr sz="2100">
                <a:solidFill>
                  <a:schemeClr val="accent1"/>
                </a:solidFill>
              </a:defRPr>
            </a:lvl1pPr>
          </a:lstStyle>
          <a:p>
            <a:pPr marL="0" lvl="0" indent="0" algn="r" rtl="0">
              <a:spcBef>
                <a:spcPts val="0"/>
              </a:spcBef>
              <a:spcAft>
                <a:spcPts val="0"/>
              </a:spcAft>
              <a:buNone/>
            </a:pPr>
            <a:fld id="{00000000-1234-1234-1234-123412341234}" type="slidenum">
              <a:rPr lang="en" smtClean="0"/>
              <a:t>‹#›</a:t>
            </a:fld>
            <a:endParaRPr lang="en"/>
          </a:p>
        </p:txBody>
      </p:sp>
      <p:cxnSp>
        <p:nvCxnSpPr>
          <p:cNvPr id="10" name="Straight Connector 9"/>
          <p:cNvCxnSpPr/>
          <p:nvPr/>
        </p:nvCxnSpPr>
        <p:spPr>
          <a:xfrm>
            <a:off x="0" y="4596310"/>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3301557"/>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 id="2147483724" r:id="rId17"/>
  </p:sldLayoutIdLst>
  <p:hf sldNum="0" hdr="0" ftr="0" dt="0"/>
  <p:txStyles>
    <p:titleStyle>
      <a:lvl1pPr algn="l" defTabSz="685800" rtl="0" eaLnBrk="1" latinLnBrk="0" hangingPunct="1">
        <a:lnSpc>
          <a:spcPct val="90000"/>
        </a:lnSpc>
        <a:spcBef>
          <a:spcPct val="0"/>
        </a:spcBef>
        <a:buNone/>
        <a:defRPr sz="2400" b="0" i="0" kern="1200" cap="all">
          <a:solidFill>
            <a:schemeClr val="tx1"/>
          </a:solidFill>
          <a:effectLst/>
          <a:latin typeface="+mj-lt"/>
          <a:ea typeface="+mj-ea"/>
          <a:cs typeface="+mj-cs"/>
        </a:defRPr>
      </a:lvl1pPr>
    </p:titleStyle>
    <p:bodyStyle>
      <a:lvl1pPr marL="171450" indent="-171450" algn="l" defTabSz="685800" rtl="0" eaLnBrk="1" latinLnBrk="0" hangingPunct="1">
        <a:lnSpc>
          <a:spcPct val="120000"/>
        </a:lnSpc>
        <a:spcBef>
          <a:spcPts val="750"/>
        </a:spcBef>
        <a:buClr>
          <a:schemeClr val="accent1"/>
        </a:buClr>
        <a:buSzPct val="100000"/>
        <a:buFont typeface="Arial" panose="020B0604020202020204" pitchFamily="34" charset="0"/>
        <a:buChar char="•"/>
        <a:defRPr sz="1500" kern="1200">
          <a:solidFill>
            <a:schemeClr val="tx1"/>
          </a:solidFill>
          <a:effectLst/>
          <a:latin typeface="+mn-lt"/>
          <a:ea typeface="+mn-ea"/>
          <a:cs typeface="+mn-cs"/>
        </a:defRPr>
      </a:lvl1pPr>
      <a:lvl2pPr marL="5143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1350" kern="1200" cap="none" baseline="0">
          <a:solidFill>
            <a:schemeClr val="tx1"/>
          </a:solidFill>
          <a:effectLst/>
          <a:latin typeface="+mn-lt"/>
          <a:ea typeface="+mn-ea"/>
          <a:cs typeface="+mn-cs"/>
        </a:defRPr>
      </a:lvl2pPr>
      <a:lvl3pPr marL="8572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3pPr>
      <a:lvl4pPr marL="12001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1050" kern="1200" cap="none" baseline="0">
          <a:solidFill>
            <a:schemeClr val="tx1"/>
          </a:solidFill>
          <a:effectLst/>
          <a:latin typeface="+mn-lt"/>
          <a:ea typeface="+mn-ea"/>
          <a:cs typeface="+mn-cs"/>
        </a:defRPr>
      </a:lvl4pPr>
      <a:lvl5pPr marL="15430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900" kern="1200">
          <a:solidFill>
            <a:schemeClr val="tx1"/>
          </a:solidFill>
          <a:effectLst/>
          <a:latin typeface="+mn-lt"/>
          <a:ea typeface="+mn-ea"/>
          <a:cs typeface="+mn-cs"/>
        </a:defRPr>
      </a:lvl5pPr>
      <a:lvl6pPr marL="18859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900" kern="1200">
          <a:solidFill>
            <a:schemeClr val="tx1"/>
          </a:solidFill>
          <a:effectLst/>
          <a:latin typeface="+mn-lt"/>
          <a:ea typeface="+mn-ea"/>
          <a:cs typeface="+mn-cs"/>
        </a:defRPr>
      </a:lvl6pPr>
      <a:lvl7pPr marL="22288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900" kern="1200">
          <a:solidFill>
            <a:schemeClr val="tx1"/>
          </a:solidFill>
          <a:effectLst/>
          <a:latin typeface="+mn-lt"/>
          <a:ea typeface="+mn-ea"/>
          <a:cs typeface="+mn-cs"/>
        </a:defRPr>
      </a:lvl7pPr>
      <a:lvl8pPr marL="25717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900" kern="1200" baseline="0">
          <a:solidFill>
            <a:schemeClr val="tx1"/>
          </a:solidFill>
          <a:effectLst/>
          <a:latin typeface="+mn-lt"/>
          <a:ea typeface="+mn-ea"/>
          <a:cs typeface="+mn-cs"/>
        </a:defRPr>
      </a:lvl8pPr>
      <a:lvl9pPr marL="29146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9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hyperlink" Target="https://www.citytech.cuny.edu/academics/docs/academic_integrity_policy.pdf" TargetMode="External"/><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hyperlink" Target="https://www.youtube.com/watch?v=nqaRp8MyLOg&amp;t=1s" TargetMode="External"/><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p13"/>
          <p:cNvSpPr txBox="1">
            <a:spLocks noGrp="1"/>
          </p:cNvSpPr>
          <p:nvPr>
            <p:ph type="ctrTitle"/>
          </p:nvPr>
        </p:nvSpPr>
        <p:spPr>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sz="5500" b="1"/>
              <a:t>City Tech 101</a:t>
            </a:r>
            <a:endParaRPr sz="5500" b="1"/>
          </a:p>
        </p:txBody>
      </p:sp>
      <p:sp>
        <p:nvSpPr>
          <p:cNvPr id="59" name="Google Shape;59;p13"/>
          <p:cNvSpPr txBox="1">
            <a:spLocks noGrp="1"/>
          </p:cNvSpPr>
          <p:nvPr>
            <p:ph type="subTitle" idx="1"/>
          </p:nvPr>
        </p:nvSpPr>
        <p:spPr>
          <a:xfrm>
            <a:off x="1680302" y="3280475"/>
            <a:ext cx="5783400" cy="909000"/>
          </a:xfrm>
          <a:prstGeom prst="rect">
            <a:avLst/>
          </a:prstGeom>
        </p:spPr>
        <p:txBody>
          <a:bodyPr spcFirstLastPara="1" wrap="square" lIns="91425" tIns="91425" rIns="91425" bIns="91425" anchor="ctr" anchorCtr="0">
            <a:normAutofit lnSpcReduction="10000"/>
          </a:bodyPr>
          <a:lstStyle/>
          <a:p>
            <a:pPr marL="0" lvl="0" indent="0" algn="l" rtl="0">
              <a:spcBef>
                <a:spcPts val="0"/>
              </a:spcBef>
              <a:spcAft>
                <a:spcPts val="0"/>
              </a:spcAft>
              <a:buNone/>
            </a:pPr>
            <a:r>
              <a:rPr lang="en" dirty="0"/>
              <a:t>August 2023</a:t>
            </a:r>
            <a:endParaRPr dirty="0"/>
          </a:p>
          <a:p>
            <a:pPr marL="0" lvl="0" indent="0" algn="l" rtl="0">
              <a:spcBef>
                <a:spcPts val="0"/>
              </a:spcBef>
              <a:spcAft>
                <a:spcPts val="0"/>
              </a:spcAft>
              <a:buNone/>
            </a:pPr>
            <a:r>
              <a:rPr lang="en" dirty="0"/>
              <a:t>Professor Glenda Perreira</a:t>
            </a:r>
            <a:endParaRPr dirty="0"/>
          </a:p>
          <a:p>
            <a:pPr marL="0" lvl="0" indent="0" algn="l" rtl="0">
              <a:spcBef>
                <a:spcPts val="0"/>
              </a:spcBef>
              <a:spcAft>
                <a:spcPts val="0"/>
              </a:spcAft>
              <a:buNone/>
            </a:pPr>
            <a:r>
              <a:rPr lang="en" dirty="0"/>
              <a:t>gperreira@citytech.cuny.edu</a:t>
            </a:r>
            <a:endParaRPr dirty="0"/>
          </a:p>
        </p:txBody>
      </p:sp>
      <p:grpSp>
        <p:nvGrpSpPr>
          <p:cNvPr id="60" name="Google Shape;60;p13"/>
          <p:cNvGrpSpPr/>
          <p:nvPr/>
        </p:nvGrpSpPr>
        <p:grpSpPr>
          <a:xfrm>
            <a:off x="86851" y="4448817"/>
            <a:ext cx="1273858" cy="607271"/>
            <a:chOff x="86851" y="4297675"/>
            <a:chExt cx="1881900" cy="758425"/>
          </a:xfrm>
        </p:grpSpPr>
        <p:pic>
          <p:nvPicPr>
            <p:cNvPr id="61" name="Google Shape;61;p13"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62" name="Google Shape;62;p13"/>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pic>
        <p:nvPicPr>
          <p:cNvPr id="119" name="Google Shape;119;p22"/>
          <p:cNvPicPr preferRelativeResize="0"/>
          <p:nvPr/>
        </p:nvPicPr>
        <p:blipFill>
          <a:blip r:embed="rId3">
            <a:alphaModFix/>
          </a:blip>
          <a:stretch>
            <a:fillRect/>
          </a:stretch>
        </p:blipFill>
        <p:spPr>
          <a:xfrm>
            <a:off x="1379725" y="310175"/>
            <a:ext cx="6384551" cy="44053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3"/>
          <p:cNvSpPr txBox="1">
            <a:spLocks noGrp="1"/>
          </p:cNvSpPr>
          <p:nvPr>
            <p:ph type="title"/>
          </p:nvPr>
        </p:nvSpPr>
        <p:spPr>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endParaRPr/>
          </a:p>
        </p:txBody>
      </p:sp>
      <p:sp>
        <p:nvSpPr>
          <p:cNvPr id="125" name="Google Shape;125;p23"/>
          <p:cNvSpPr txBox="1">
            <a:spLocks noGrp="1"/>
          </p:cNvSpPr>
          <p:nvPr>
            <p:ph type="body" idx="1"/>
          </p:nvPr>
        </p:nvSpPr>
        <p:spPr>
          <a:prstGeom prst="rect">
            <a:avLst/>
          </a:prstGeom>
        </p:spPr>
        <p:txBody>
          <a:bodyPr spcFirstLastPara="1" wrap="square" lIns="91425" tIns="91425" rIns="91425" bIns="91425" anchor="t" anchorCtr="0">
            <a:normAutofit/>
          </a:bodyPr>
          <a:lstStyle/>
          <a:p>
            <a:pPr marL="0" lvl="0" indent="0" algn="ctr" rtl="0">
              <a:spcBef>
                <a:spcPts val="0"/>
              </a:spcBef>
              <a:spcAft>
                <a:spcPts val="1200"/>
              </a:spcAft>
              <a:buNone/>
            </a:pPr>
            <a:endParaRPr/>
          </a:p>
        </p:txBody>
      </p:sp>
      <p:pic>
        <p:nvPicPr>
          <p:cNvPr id="126" name="Google Shape;126;p23"/>
          <p:cNvPicPr preferRelativeResize="0"/>
          <p:nvPr/>
        </p:nvPicPr>
        <p:blipFill>
          <a:blip r:embed="rId3">
            <a:alphaModFix/>
          </a:blip>
          <a:stretch>
            <a:fillRect/>
          </a:stretch>
        </p:blipFill>
        <p:spPr>
          <a:xfrm>
            <a:off x="54895" y="0"/>
            <a:ext cx="9034209" cy="51435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4"/>
          <p:cNvSpPr txBox="1">
            <a:spLocks noGrp="1"/>
          </p:cNvSpPr>
          <p:nvPr>
            <p:ph type="title"/>
          </p:nvPr>
        </p:nvSpPr>
        <p:spPr>
          <a:xfrm>
            <a:off x="311700" y="0"/>
            <a:ext cx="8520600" cy="3146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SzPts val="990"/>
              <a:buNone/>
            </a:pPr>
            <a:r>
              <a:rPr lang="en" sz="4800">
                <a:solidFill>
                  <a:schemeClr val="lt1"/>
                </a:solidFill>
              </a:rPr>
              <a:t>Think of a syllabus as a</a:t>
            </a:r>
            <a:endParaRPr sz="4800">
              <a:solidFill>
                <a:schemeClr val="lt1"/>
              </a:solidFill>
            </a:endParaRPr>
          </a:p>
          <a:p>
            <a:pPr marL="0" lvl="0" indent="0" algn="ctr" rtl="0">
              <a:spcBef>
                <a:spcPts val="0"/>
              </a:spcBef>
              <a:spcAft>
                <a:spcPts val="0"/>
              </a:spcAft>
              <a:buClr>
                <a:schemeClr val="dk2"/>
              </a:buClr>
              <a:buSzPts val="990"/>
              <a:buFont typeface="Arial"/>
              <a:buNone/>
            </a:pPr>
            <a:endParaRPr sz="4800"/>
          </a:p>
          <a:p>
            <a:pPr marL="0" lvl="0" indent="0" algn="ctr" rtl="0">
              <a:spcBef>
                <a:spcPts val="0"/>
              </a:spcBef>
              <a:spcAft>
                <a:spcPts val="0"/>
              </a:spcAft>
              <a:buSzPts val="990"/>
              <a:buNone/>
            </a:pPr>
            <a:r>
              <a:rPr lang="en" sz="4800"/>
              <a:t> </a:t>
            </a:r>
            <a:r>
              <a:rPr lang="en" sz="4800" b="1">
                <a:solidFill>
                  <a:srgbClr val="00FF00"/>
                </a:solidFill>
              </a:rPr>
              <a:t>FAQ</a:t>
            </a:r>
            <a:endParaRPr sz="4800" b="1">
              <a:solidFill>
                <a:srgbClr val="00FF00"/>
              </a:solidFill>
            </a:endParaRPr>
          </a:p>
        </p:txBody>
      </p:sp>
      <p:sp>
        <p:nvSpPr>
          <p:cNvPr id="132" name="Google Shape;132;p24"/>
          <p:cNvSpPr txBox="1">
            <a:spLocks noGrp="1"/>
          </p:cNvSpPr>
          <p:nvPr>
            <p:ph type="body" idx="1"/>
          </p:nvPr>
        </p:nvSpPr>
        <p:spPr>
          <a:prstGeom prst="rect">
            <a:avLst/>
          </a:prstGeom>
        </p:spPr>
        <p:txBody>
          <a:bodyPr spcFirstLastPara="1" wrap="square" lIns="91425" tIns="91425" rIns="91425" bIns="91425" anchor="t" anchorCtr="0">
            <a:normAutofit/>
          </a:bodyPr>
          <a:lstStyle/>
          <a:p>
            <a:pPr marL="0" lvl="0" indent="0" algn="ctr" rtl="0">
              <a:spcBef>
                <a:spcPts val="0"/>
              </a:spcBef>
              <a:spcAft>
                <a:spcPts val="120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pic>
        <p:nvPicPr>
          <p:cNvPr id="137" name="Google Shape;137;p25"/>
          <p:cNvPicPr preferRelativeResize="0"/>
          <p:nvPr/>
        </p:nvPicPr>
        <p:blipFill rotWithShape="1">
          <a:blip r:embed="rId3">
            <a:alphaModFix/>
          </a:blip>
          <a:srcRect t="1904" b="1440"/>
          <a:stretch/>
        </p:blipFill>
        <p:spPr>
          <a:xfrm>
            <a:off x="241275" y="260550"/>
            <a:ext cx="5008551" cy="4477651"/>
          </a:xfrm>
          <a:prstGeom prst="rect">
            <a:avLst/>
          </a:prstGeom>
          <a:noFill/>
          <a:ln>
            <a:noFill/>
          </a:ln>
        </p:spPr>
      </p:pic>
      <p:sp>
        <p:nvSpPr>
          <p:cNvPr id="138" name="Google Shape;138;p25"/>
          <p:cNvSpPr txBox="1"/>
          <p:nvPr/>
        </p:nvSpPr>
        <p:spPr>
          <a:xfrm>
            <a:off x="5249825" y="0"/>
            <a:ext cx="3754500" cy="3848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chemeClr val="lt1"/>
                </a:solidFill>
                <a:latin typeface="Roboto Slab"/>
                <a:ea typeface="Roboto Slab"/>
                <a:cs typeface="Roboto Slab"/>
                <a:sym typeface="Roboto Slab"/>
              </a:rPr>
              <a:t>Department Abbreviation</a:t>
            </a:r>
            <a:endParaRPr>
              <a:solidFill>
                <a:schemeClr val="lt1"/>
              </a:solidFill>
              <a:latin typeface="Roboto Slab"/>
              <a:ea typeface="Roboto Slab"/>
              <a:cs typeface="Roboto Slab"/>
              <a:sym typeface="Roboto Slab"/>
            </a:endParaRPr>
          </a:p>
          <a:p>
            <a:pPr marL="0" lvl="0" indent="0" algn="l" rtl="0">
              <a:spcBef>
                <a:spcPts val="0"/>
              </a:spcBef>
              <a:spcAft>
                <a:spcPts val="0"/>
              </a:spcAft>
              <a:buNone/>
            </a:pPr>
            <a:endParaRPr>
              <a:solidFill>
                <a:schemeClr val="lt1"/>
              </a:solidFill>
              <a:latin typeface="Roboto Slab"/>
              <a:ea typeface="Roboto Slab"/>
              <a:cs typeface="Roboto Slab"/>
              <a:sym typeface="Roboto Slab"/>
            </a:endParaRPr>
          </a:p>
          <a:p>
            <a:pPr marL="0" lvl="0" indent="0" algn="l" rtl="0">
              <a:spcBef>
                <a:spcPts val="0"/>
              </a:spcBef>
              <a:spcAft>
                <a:spcPts val="0"/>
              </a:spcAft>
              <a:buNone/>
            </a:pPr>
            <a:r>
              <a:rPr lang="en">
                <a:solidFill>
                  <a:schemeClr val="lt1"/>
                </a:solidFill>
                <a:latin typeface="Roboto Slab"/>
                <a:ea typeface="Roboto Slab"/>
                <a:cs typeface="Roboto Slab"/>
                <a:sym typeface="Roboto Slab"/>
              </a:rPr>
              <a:t>Course Number</a:t>
            </a:r>
            <a:endParaRPr>
              <a:solidFill>
                <a:schemeClr val="lt1"/>
              </a:solidFill>
              <a:latin typeface="Roboto Slab"/>
              <a:ea typeface="Roboto Slab"/>
              <a:cs typeface="Roboto Slab"/>
              <a:sym typeface="Roboto Slab"/>
            </a:endParaRPr>
          </a:p>
          <a:p>
            <a:pPr marL="0" lvl="0" indent="0" algn="l" rtl="0">
              <a:spcBef>
                <a:spcPts val="0"/>
              </a:spcBef>
              <a:spcAft>
                <a:spcPts val="0"/>
              </a:spcAft>
              <a:buNone/>
            </a:pPr>
            <a:endParaRPr>
              <a:solidFill>
                <a:schemeClr val="lt1"/>
              </a:solidFill>
              <a:latin typeface="Roboto Slab"/>
              <a:ea typeface="Roboto Slab"/>
              <a:cs typeface="Roboto Slab"/>
              <a:sym typeface="Roboto Slab"/>
            </a:endParaRPr>
          </a:p>
          <a:p>
            <a:pPr marL="0" lvl="0" indent="0" algn="l" rtl="0">
              <a:spcBef>
                <a:spcPts val="0"/>
              </a:spcBef>
              <a:spcAft>
                <a:spcPts val="0"/>
              </a:spcAft>
              <a:buNone/>
            </a:pPr>
            <a:r>
              <a:rPr lang="en">
                <a:solidFill>
                  <a:schemeClr val="lt1"/>
                </a:solidFill>
                <a:latin typeface="Roboto Slab"/>
                <a:ea typeface="Roboto Slab"/>
                <a:cs typeface="Roboto Slab"/>
                <a:sym typeface="Roboto Slab"/>
              </a:rPr>
              <a:t>Course Name</a:t>
            </a:r>
            <a:endParaRPr>
              <a:solidFill>
                <a:schemeClr val="lt1"/>
              </a:solidFill>
              <a:latin typeface="Roboto Slab"/>
              <a:ea typeface="Roboto Slab"/>
              <a:cs typeface="Roboto Slab"/>
              <a:sym typeface="Roboto Slab"/>
            </a:endParaRPr>
          </a:p>
          <a:p>
            <a:pPr marL="0" lvl="0" indent="0" algn="l" rtl="0">
              <a:spcBef>
                <a:spcPts val="0"/>
              </a:spcBef>
              <a:spcAft>
                <a:spcPts val="0"/>
              </a:spcAft>
              <a:buNone/>
            </a:pPr>
            <a:endParaRPr>
              <a:solidFill>
                <a:schemeClr val="lt1"/>
              </a:solidFill>
              <a:latin typeface="Roboto Slab"/>
              <a:ea typeface="Roboto Slab"/>
              <a:cs typeface="Roboto Slab"/>
              <a:sym typeface="Roboto Slab"/>
            </a:endParaRPr>
          </a:p>
          <a:p>
            <a:pPr marL="0" lvl="0" indent="0" algn="l" rtl="0">
              <a:spcBef>
                <a:spcPts val="0"/>
              </a:spcBef>
              <a:spcAft>
                <a:spcPts val="0"/>
              </a:spcAft>
              <a:buNone/>
            </a:pPr>
            <a:r>
              <a:rPr lang="en">
                <a:solidFill>
                  <a:schemeClr val="lt1"/>
                </a:solidFill>
                <a:latin typeface="Roboto Slab"/>
                <a:ea typeface="Roboto Slab"/>
                <a:cs typeface="Roboto Slab"/>
                <a:sym typeface="Roboto Slab"/>
              </a:rPr>
              <a:t>Course Meeting Information</a:t>
            </a:r>
            <a:endParaRPr>
              <a:solidFill>
                <a:schemeClr val="lt1"/>
              </a:solidFill>
              <a:latin typeface="Roboto Slab"/>
              <a:ea typeface="Roboto Slab"/>
              <a:cs typeface="Roboto Slab"/>
              <a:sym typeface="Roboto Slab"/>
            </a:endParaRPr>
          </a:p>
          <a:p>
            <a:pPr marL="0" lvl="0" indent="0" algn="l" rtl="0">
              <a:spcBef>
                <a:spcPts val="0"/>
              </a:spcBef>
              <a:spcAft>
                <a:spcPts val="0"/>
              </a:spcAft>
              <a:buNone/>
            </a:pPr>
            <a:endParaRPr>
              <a:solidFill>
                <a:schemeClr val="lt1"/>
              </a:solidFill>
              <a:latin typeface="Roboto Slab"/>
              <a:ea typeface="Roboto Slab"/>
              <a:cs typeface="Roboto Slab"/>
              <a:sym typeface="Roboto Slab"/>
            </a:endParaRPr>
          </a:p>
          <a:p>
            <a:pPr marL="0" lvl="0" indent="0" algn="l" rtl="0">
              <a:spcBef>
                <a:spcPts val="0"/>
              </a:spcBef>
              <a:spcAft>
                <a:spcPts val="0"/>
              </a:spcAft>
              <a:buNone/>
            </a:pPr>
            <a:r>
              <a:rPr lang="en">
                <a:solidFill>
                  <a:schemeClr val="lt1"/>
                </a:solidFill>
                <a:latin typeface="Roboto Slab"/>
                <a:ea typeface="Roboto Slab"/>
                <a:cs typeface="Roboto Slab"/>
                <a:sym typeface="Roboto Slab"/>
              </a:rPr>
              <a:t>Course Site Information</a:t>
            </a:r>
            <a:endParaRPr>
              <a:solidFill>
                <a:schemeClr val="lt1"/>
              </a:solidFill>
              <a:latin typeface="Roboto Slab"/>
              <a:ea typeface="Roboto Slab"/>
              <a:cs typeface="Roboto Slab"/>
              <a:sym typeface="Roboto Slab"/>
            </a:endParaRPr>
          </a:p>
          <a:p>
            <a:pPr marL="0" lvl="0" indent="0" algn="l" rtl="0">
              <a:spcBef>
                <a:spcPts val="0"/>
              </a:spcBef>
              <a:spcAft>
                <a:spcPts val="0"/>
              </a:spcAft>
              <a:buNone/>
            </a:pPr>
            <a:endParaRPr>
              <a:solidFill>
                <a:schemeClr val="lt1"/>
              </a:solidFill>
              <a:latin typeface="Roboto Slab"/>
              <a:ea typeface="Roboto Slab"/>
              <a:cs typeface="Roboto Slab"/>
              <a:sym typeface="Roboto Slab"/>
            </a:endParaRPr>
          </a:p>
          <a:p>
            <a:pPr marL="0" lvl="0" indent="0" algn="l" rtl="0">
              <a:spcBef>
                <a:spcPts val="0"/>
              </a:spcBef>
              <a:spcAft>
                <a:spcPts val="0"/>
              </a:spcAft>
              <a:buNone/>
            </a:pPr>
            <a:r>
              <a:rPr lang="en">
                <a:solidFill>
                  <a:schemeClr val="lt1"/>
                </a:solidFill>
                <a:latin typeface="Roboto Slab"/>
                <a:ea typeface="Roboto Slab"/>
                <a:cs typeface="Roboto Slab"/>
                <a:sym typeface="Roboto Slab"/>
              </a:rPr>
              <a:t>Instructor Contact Information</a:t>
            </a:r>
            <a:endParaRPr>
              <a:solidFill>
                <a:schemeClr val="lt1"/>
              </a:solidFill>
              <a:latin typeface="Roboto Slab"/>
              <a:ea typeface="Roboto Slab"/>
              <a:cs typeface="Roboto Slab"/>
              <a:sym typeface="Roboto Slab"/>
            </a:endParaRPr>
          </a:p>
          <a:p>
            <a:pPr marL="0" lvl="0" indent="0" algn="l" rtl="0">
              <a:spcBef>
                <a:spcPts val="0"/>
              </a:spcBef>
              <a:spcAft>
                <a:spcPts val="0"/>
              </a:spcAft>
              <a:buNone/>
            </a:pPr>
            <a:endParaRPr>
              <a:solidFill>
                <a:schemeClr val="lt1"/>
              </a:solidFill>
              <a:latin typeface="Roboto Slab"/>
              <a:ea typeface="Roboto Slab"/>
              <a:cs typeface="Roboto Slab"/>
              <a:sym typeface="Roboto Slab"/>
            </a:endParaRPr>
          </a:p>
          <a:p>
            <a:pPr marL="0" lvl="0" indent="0" algn="l" rtl="0">
              <a:spcBef>
                <a:spcPts val="0"/>
              </a:spcBef>
              <a:spcAft>
                <a:spcPts val="0"/>
              </a:spcAft>
              <a:buNone/>
            </a:pPr>
            <a:r>
              <a:rPr lang="en">
                <a:solidFill>
                  <a:schemeClr val="lt1"/>
                </a:solidFill>
                <a:latin typeface="Roboto Slab"/>
                <a:ea typeface="Roboto Slab"/>
                <a:cs typeface="Roboto Slab"/>
                <a:sym typeface="Roboto Slab"/>
              </a:rPr>
              <a:t>Office Hours Information</a:t>
            </a:r>
            <a:endParaRPr>
              <a:solidFill>
                <a:schemeClr val="lt1"/>
              </a:solidFill>
              <a:latin typeface="Roboto Slab"/>
              <a:ea typeface="Roboto Slab"/>
              <a:cs typeface="Roboto Slab"/>
              <a:sym typeface="Roboto Slab"/>
            </a:endParaRPr>
          </a:p>
          <a:p>
            <a:pPr marL="0" lvl="0" indent="0" algn="l" rtl="0">
              <a:spcBef>
                <a:spcPts val="0"/>
              </a:spcBef>
              <a:spcAft>
                <a:spcPts val="0"/>
              </a:spcAft>
              <a:buNone/>
            </a:pPr>
            <a:endParaRPr>
              <a:solidFill>
                <a:schemeClr val="lt1"/>
              </a:solidFill>
              <a:latin typeface="Roboto Slab"/>
              <a:ea typeface="Roboto Slab"/>
              <a:cs typeface="Roboto Slab"/>
              <a:sym typeface="Roboto Slab"/>
            </a:endParaRPr>
          </a:p>
          <a:p>
            <a:pPr marL="0" lvl="0" indent="0" algn="l" rtl="0">
              <a:spcBef>
                <a:spcPts val="0"/>
              </a:spcBef>
              <a:spcAft>
                <a:spcPts val="0"/>
              </a:spcAft>
              <a:buNone/>
            </a:pPr>
            <a:r>
              <a:rPr lang="en">
                <a:solidFill>
                  <a:schemeClr val="lt1"/>
                </a:solidFill>
                <a:latin typeface="Roboto Slab"/>
                <a:ea typeface="Roboto Slab"/>
                <a:cs typeface="Roboto Slab"/>
                <a:sym typeface="Roboto Slab"/>
              </a:rPr>
              <a:t>Course Description</a:t>
            </a:r>
            <a:endParaRPr>
              <a:solidFill>
                <a:schemeClr val="lt1"/>
              </a:solidFill>
              <a:latin typeface="Roboto Slab"/>
              <a:ea typeface="Roboto Slab"/>
              <a:cs typeface="Roboto Slab"/>
              <a:sym typeface="Roboto Slab"/>
            </a:endParaRPr>
          </a:p>
          <a:p>
            <a:pPr marL="0" lvl="0" indent="0" algn="l" rtl="0">
              <a:spcBef>
                <a:spcPts val="0"/>
              </a:spcBef>
              <a:spcAft>
                <a:spcPts val="0"/>
              </a:spcAft>
              <a:buNone/>
            </a:pPr>
            <a:endParaRPr>
              <a:solidFill>
                <a:schemeClr val="lt1"/>
              </a:solidFill>
              <a:latin typeface="Roboto Slab"/>
              <a:ea typeface="Roboto Slab"/>
              <a:cs typeface="Roboto Slab"/>
              <a:sym typeface="Roboto Slab"/>
            </a:endParaRPr>
          </a:p>
          <a:p>
            <a:pPr marL="0" lvl="0" indent="0" algn="l" rtl="0">
              <a:spcBef>
                <a:spcPts val="0"/>
              </a:spcBef>
              <a:spcAft>
                <a:spcPts val="0"/>
              </a:spcAft>
              <a:buNone/>
            </a:pPr>
            <a:r>
              <a:rPr lang="en">
                <a:solidFill>
                  <a:schemeClr val="lt1"/>
                </a:solidFill>
                <a:latin typeface="Roboto Slab"/>
                <a:ea typeface="Roboto Slab"/>
                <a:cs typeface="Roboto Slab"/>
                <a:sym typeface="Roboto Slab"/>
              </a:rPr>
              <a:t>Pre/Co- Requisites </a:t>
            </a:r>
            <a:endParaRPr>
              <a:solidFill>
                <a:schemeClr val="lt1"/>
              </a:solidFill>
              <a:latin typeface="Roboto Slab"/>
              <a:ea typeface="Roboto Slab"/>
              <a:cs typeface="Roboto Slab"/>
              <a:sym typeface="Roboto Slab"/>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pic>
        <p:nvPicPr>
          <p:cNvPr id="143" name="Google Shape;143;p26"/>
          <p:cNvPicPr preferRelativeResize="0"/>
          <p:nvPr/>
        </p:nvPicPr>
        <p:blipFill rotWithShape="1">
          <a:blip r:embed="rId3">
            <a:alphaModFix/>
          </a:blip>
          <a:srcRect/>
          <a:stretch/>
        </p:blipFill>
        <p:spPr>
          <a:xfrm>
            <a:off x="95150" y="51800"/>
            <a:ext cx="5599250" cy="2327900"/>
          </a:xfrm>
          <a:prstGeom prst="rect">
            <a:avLst/>
          </a:prstGeom>
          <a:noFill/>
          <a:ln>
            <a:noFill/>
          </a:ln>
        </p:spPr>
      </p:pic>
      <p:sp>
        <p:nvSpPr>
          <p:cNvPr id="144" name="Google Shape;144;p26"/>
          <p:cNvSpPr txBox="1"/>
          <p:nvPr/>
        </p:nvSpPr>
        <p:spPr>
          <a:xfrm>
            <a:off x="5694400" y="51800"/>
            <a:ext cx="3373500" cy="1262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chemeClr val="lt1"/>
                </a:solidFill>
                <a:latin typeface="Roboto Slab"/>
                <a:ea typeface="Roboto Slab"/>
                <a:cs typeface="Roboto Slab"/>
                <a:sym typeface="Roboto Slab"/>
              </a:rPr>
              <a:t>Required Texts</a:t>
            </a:r>
            <a:endParaRPr>
              <a:solidFill>
                <a:schemeClr val="lt1"/>
              </a:solidFill>
              <a:latin typeface="Roboto Slab"/>
              <a:ea typeface="Roboto Slab"/>
              <a:cs typeface="Roboto Slab"/>
              <a:sym typeface="Roboto Slab"/>
            </a:endParaRPr>
          </a:p>
          <a:p>
            <a:pPr marL="0" lvl="0" indent="0" algn="l" rtl="0">
              <a:spcBef>
                <a:spcPts val="0"/>
              </a:spcBef>
              <a:spcAft>
                <a:spcPts val="0"/>
              </a:spcAft>
              <a:buNone/>
            </a:pPr>
            <a:endParaRPr>
              <a:solidFill>
                <a:schemeClr val="lt1"/>
              </a:solidFill>
              <a:latin typeface="Roboto Slab"/>
              <a:ea typeface="Roboto Slab"/>
              <a:cs typeface="Roboto Slab"/>
              <a:sym typeface="Roboto Slab"/>
            </a:endParaRPr>
          </a:p>
          <a:p>
            <a:pPr marL="0" lvl="0" indent="0" algn="l" rtl="0">
              <a:spcBef>
                <a:spcPts val="0"/>
              </a:spcBef>
              <a:spcAft>
                <a:spcPts val="0"/>
              </a:spcAft>
              <a:buNone/>
            </a:pPr>
            <a:r>
              <a:rPr lang="en">
                <a:solidFill>
                  <a:schemeClr val="lt1"/>
                </a:solidFill>
                <a:latin typeface="Roboto Slab"/>
                <a:ea typeface="Roboto Slab"/>
                <a:cs typeface="Roboto Slab"/>
                <a:sym typeface="Roboto Slab"/>
              </a:rPr>
              <a:t>Required Materials</a:t>
            </a:r>
            <a:endParaRPr>
              <a:solidFill>
                <a:schemeClr val="lt1"/>
              </a:solidFill>
              <a:latin typeface="Roboto Slab"/>
              <a:ea typeface="Roboto Slab"/>
              <a:cs typeface="Roboto Slab"/>
              <a:sym typeface="Roboto Slab"/>
            </a:endParaRPr>
          </a:p>
          <a:p>
            <a:pPr marL="0" lvl="0" indent="0" algn="l" rtl="0">
              <a:spcBef>
                <a:spcPts val="0"/>
              </a:spcBef>
              <a:spcAft>
                <a:spcPts val="0"/>
              </a:spcAft>
              <a:buNone/>
            </a:pPr>
            <a:endParaRPr>
              <a:solidFill>
                <a:schemeClr val="lt1"/>
              </a:solidFill>
              <a:latin typeface="Roboto Slab"/>
              <a:ea typeface="Roboto Slab"/>
              <a:cs typeface="Roboto Slab"/>
              <a:sym typeface="Roboto Slab"/>
            </a:endParaRPr>
          </a:p>
          <a:p>
            <a:pPr marL="0" lvl="0" indent="0" algn="l" rtl="0">
              <a:spcBef>
                <a:spcPts val="0"/>
              </a:spcBef>
              <a:spcAft>
                <a:spcPts val="0"/>
              </a:spcAft>
              <a:buNone/>
            </a:pPr>
            <a:r>
              <a:rPr lang="en">
                <a:solidFill>
                  <a:schemeClr val="lt1"/>
                </a:solidFill>
                <a:latin typeface="Roboto Slab"/>
                <a:ea typeface="Roboto Slab"/>
                <a:cs typeface="Roboto Slab"/>
                <a:sym typeface="Roboto Slab"/>
              </a:rPr>
              <a:t>Required Technology</a:t>
            </a:r>
            <a:endParaRPr>
              <a:solidFill>
                <a:schemeClr val="lt1"/>
              </a:solidFill>
              <a:latin typeface="Roboto Slab"/>
              <a:ea typeface="Roboto Slab"/>
              <a:cs typeface="Roboto Slab"/>
              <a:sym typeface="Roboto Slab"/>
            </a:endParaRPr>
          </a:p>
        </p:txBody>
      </p:sp>
      <p:pic>
        <p:nvPicPr>
          <p:cNvPr id="145" name="Google Shape;145;p26"/>
          <p:cNvPicPr preferRelativeResize="0"/>
          <p:nvPr/>
        </p:nvPicPr>
        <p:blipFill>
          <a:blip r:embed="rId4">
            <a:alphaModFix/>
          </a:blip>
          <a:stretch>
            <a:fillRect/>
          </a:stretch>
        </p:blipFill>
        <p:spPr>
          <a:xfrm>
            <a:off x="4650350" y="2023450"/>
            <a:ext cx="4417450" cy="3046881"/>
          </a:xfrm>
          <a:prstGeom prst="rect">
            <a:avLst/>
          </a:prstGeom>
          <a:noFill/>
          <a:ln>
            <a:noFill/>
          </a:ln>
        </p:spPr>
      </p:pic>
      <p:sp>
        <p:nvSpPr>
          <p:cNvPr id="146" name="Google Shape;146;p26"/>
          <p:cNvSpPr txBox="1"/>
          <p:nvPr/>
        </p:nvSpPr>
        <p:spPr>
          <a:xfrm>
            <a:off x="974650" y="2379700"/>
            <a:ext cx="3192900" cy="1477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chemeClr val="lt1"/>
                </a:solidFill>
                <a:latin typeface="Roboto Slab"/>
                <a:ea typeface="Roboto Slab"/>
                <a:cs typeface="Roboto Slab"/>
                <a:sym typeface="Roboto Slab"/>
              </a:rPr>
              <a:t>Grading Breakdown</a:t>
            </a:r>
            <a:endParaRPr>
              <a:solidFill>
                <a:schemeClr val="lt1"/>
              </a:solidFill>
              <a:latin typeface="Roboto Slab"/>
              <a:ea typeface="Roboto Slab"/>
              <a:cs typeface="Roboto Slab"/>
              <a:sym typeface="Roboto Slab"/>
            </a:endParaRPr>
          </a:p>
          <a:p>
            <a:pPr marL="0" lvl="0" indent="0" algn="l" rtl="0">
              <a:spcBef>
                <a:spcPts val="0"/>
              </a:spcBef>
              <a:spcAft>
                <a:spcPts val="0"/>
              </a:spcAft>
              <a:buNone/>
            </a:pPr>
            <a:endParaRPr>
              <a:solidFill>
                <a:schemeClr val="lt1"/>
              </a:solidFill>
              <a:latin typeface="Roboto Slab"/>
              <a:ea typeface="Roboto Slab"/>
              <a:cs typeface="Roboto Slab"/>
              <a:sym typeface="Roboto Slab"/>
            </a:endParaRPr>
          </a:p>
          <a:p>
            <a:pPr marL="0" lvl="0" indent="0" algn="l" rtl="0">
              <a:spcBef>
                <a:spcPts val="0"/>
              </a:spcBef>
              <a:spcAft>
                <a:spcPts val="0"/>
              </a:spcAft>
              <a:buNone/>
            </a:pPr>
            <a:r>
              <a:rPr lang="en">
                <a:solidFill>
                  <a:schemeClr val="lt1"/>
                </a:solidFill>
                <a:latin typeface="Roboto Slab"/>
                <a:ea typeface="Roboto Slab"/>
                <a:cs typeface="Roboto Slab"/>
                <a:sym typeface="Roboto Slab"/>
              </a:rPr>
              <a:t>Course Assignment Descriptions</a:t>
            </a:r>
            <a:endParaRPr>
              <a:solidFill>
                <a:schemeClr val="lt1"/>
              </a:solidFill>
              <a:latin typeface="Roboto Slab"/>
              <a:ea typeface="Roboto Slab"/>
              <a:cs typeface="Roboto Slab"/>
              <a:sym typeface="Roboto Slab"/>
            </a:endParaRPr>
          </a:p>
          <a:p>
            <a:pPr marL="0" lvl="0" indent="0" algn="l" rtl="0">
              <a:spcBef>
                <a:spcPts val="0"/>
              </a:spcBef>
              <a:spcAft>
                <a:spcPts val="0"/>
              </a:spcAft>
              <a:buNone/>
            </a:pPr>
            <a:endParaRPr>
              <a:solidFill>
                <a:schemeClr val="lt1"/>
              </a:solidFill>
              <a:latin typeface="Roboto Slab"/>
              <a:ea typeface="Roboto Slab"/>
              <a:cs typeface="Roboto Slab"/>
              <a:sym typeface="Roboto Slab"/>
            </a:endParaRPr>
          </a:p>
          <a:p>
            <a:pPr marL="0" lvl="0" indent="0" algn="l" rtl="0">
              <a:spcBef>
                <a:spcPts val="0"/>
              </a:spcBef>
              <a:spcAft>
                <a:spcPts val="0"/>
              </a:spcAft>
              <a:buNone/>
            </a:pPr>
            <a:endParaRPr>
              <a:solidFill>
                <a:schemeClr val="lt1"/>
              </a:solidFill>
              <a:latin typeface="Roboto Slab"/>
              <a:ea typeface="Roboto Slab"/>
              <a:cs typeface="Roboto Slab"/>
              <a:sym typeface="Roboto Slab"/>
            </a:endParaRPr>
          </a:p>
          <a:p>
            <a:pPr marL="0" lvl="0" indent="0" algn="l" rtl="0">
              <a:spcBef>
                <a:spcPts val="0"/>
              </a:spcBef>
              <a:spcAft>
                <a:spcPts val="0"/>
              </a:spcAft>
              <a:buNone/>
            </a:pPr>
            <a:endParaRPr>
              <a:solidFill>
                <a:schemeClr val="lt1"/>
              </a:solidFill>
              <a:latin typeface="Roboto Slab"/>
              <a:ea typeface="Roboto Slab"/>
              <a:cs typeface="Roboto Slab"/>
              <a:sym typeface="Roboto Slab"/>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7"/>
          <p:cNvSpPr txBox="1"/>
          <p:nvPr/>
        </p:nvSpPr>
        <p:spPr>
          <a:xfrm>
            <a:off x="424600" y="2304100"/>
            <a:ext cx="29055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chemeClr val="lt1"/>
                </a:solidFill>
                <a:latin typeface="Roboto Slab"/>
                <a:ea typeface="Roboto Slab"/>
                <a:cs typeface="Roboto Slab"/>
                <a:sym typeface="Roboto Slab"/>
              </a:rPr>
              <a:t>Course Policies</a:t>
            </a:r>
            <a:endParaRPr>
              <a:solidFill>
                <a:schemeClr val="lt1"/>
              </a:solidFill>
              <a:latin typeface="Roboto Slab"/>
              <a:ea typeface="Roboto Slab"/>
              <a:cs typeface="Roboto Slab"/>
              <a:sym typeface="Roboto Slab"/>
            </a:endParaRPr>
          </a:p>
        </p:txBody>
      </p:sp>
      <p:pic>
        <p:nvPicPr>
          <p:cNvPr id="152" name="Google Shape;152;p27"/>
          <p:cNvPicPr preferRelativeResize="0"/>
          <p:nvPr/>
        </p:nvPicPr>
        <p:blipFill rotWithShape="1">
          <a:blip r:embed="rId3">
            <a:alphaModFix/>
          </a:blip>
          <a:srcRect l="3633" t="1545"/>
          <a:stretch/>
        </p:blipFill>
        <p:spPr>
          <a:xfrm>
            <a:off x="2904675" y="0"/>
            <a:ext cx="6141600" cy="3695450"/>
          </a:xfrm>
          <a:prstGeom prst="rect">
            <a:avLst/>
          </a:prstGeom>
          <a:noFill/>
          <a:ln>
            <a:noFill/>
          </a:ln>
        </p:spPr>
      </p:pic>
      <p:pic>
        <p:nvPicPr>
          <p:cNvPr id="153" name="Google Shape;153;p27"/>
          <p:cNvPicPr preferRelativeResize="0"/>
          <p:nvPr/>
        </p:nvPicPr>
        <p:blipFill rotWithShape="1">
          <a:blip r:embed="rId4">
            <a:alphaModFix/>
          </a:blip>
          <a:srcRect l="2353" t="5891"/>
          <a:stretch/>
        </p:blipFill>
        <p:spPr>
          <a:xfrm>
            <a:off x="2904675" y="3638075"/>
            <a:ext cx="6141599" cy="16446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pic>
        <p:nvPicPr>
          <p:cNvPr id="158" name="Google Shape;158;p28"/>
          <p:cNvPicPr preferRelativeResize="0"/>
          <p:nvPr/>
        </p:nvPicPr>
        <p:blipFill rotWithShape="1">
          <a:blip r:embed="rId3">
            <a:alphaModFix/>
          </a:blip>
          <a:srcRect t="3651"/>
          <a:stretch/>
        </p:blipFill>
        <p:spPr>
          <a:xfrm>
            <a:off x="67525" y="77175"/>
            <a:ext cx="6327174" cy="4738225"/>
          </a:xfrm>
          <a:prstGeom prst="rect">
            <a:avLst/>
          </a:prstGeom>
          <a:noFill/>
          <a:ln>
            <a:noFill/>
          </a:ln>
        </p:spPr>
      </p:pic>
      <p:sp>
        <p:nvSpPr>
          <p:cNvPr id="159" name="Google Shape;159;p28"/>
          <p:cNvSpPr txBox="1"/>
          <p:nvPr/>
        </p:nvSpPr>
        <p:spPr>
          <a:xfrm>
            <a:off x="6455900" y="1901075"/>
            <a:ext cx="2595900" cy="169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chemeClr val="lt1"/>
                </a:solidFill>
                <a:latin typeface="Roboto Slab"/>
                <a:ea typeface="Roboto Slab"/>
                <a:cs typeface="Roboto Slab"/>
                <a:sym typeface="Roboto Slab"/>
              </a:rPr>
              <a:t>Accessibility Statement</a:t>
            </a:r>
            <a:endParaRPr>
              <a:solidFill>
                <a:schemeClr val="lt1"/>
              </a:solidFill>
              <a:latin typeface="Roboto Slab"/>
              <a:ea typeface="Roboto Slab"/>
              <a:cs typeface="Roboto Slab"/>
              <a:sym typeface="Roboto Slab"/>
            </a:endParaRPr>
          </a:p>
          <a:p>
            <a:pPr marL="0" lvl="0" indent="0" algn="l" rtl="0">
              <a:spcBef>
                <a:spcPts val="0"/>
              </a:spcBef>
              <a:spcAft>
                <a:spcPts val="0"/>
              </a:spcAft>
              <a:buNone/>
            </a:pPr>
            <a:endParaRPr>
              <a:solidFill>
                <a:schemeClr val="lt1"/>
              </a:solidFill>
              <a:latin typeface="Roboto Slab"/>
              <a:ea typeface="Roboto Slab"/>
              <a:cs typeface="Roboto Slab"/>
              <a:sym typeface="Roboto Slab"/>
            </a:endParaRPr>
          </a:p>
          <a:p>
            <a:pPr marL="0" lvl="0" indent="0" algn="l" rtl="0">
              <a:spcBef>
                <a:spcPts val="0"/>
              </a:spcBef>
              <a:spcAft>
                <a:spcPts val="0"/>
              </a:spcAft>
              <a:buNone/>
            </a:pPr>
            <a:r>
              <a:rPr lang="en">
                <a:solidFill>
                  <a:schemeClr val="lt1"/>
                </a:solidFill>
                <a:latin typeface="Roboto Slab"/>
                <a:ea typeface="Roboto Slab"/>
                <a:cs typeface="Roboto Slab"/>
                <a:sym typeface="Roboto Slab"/>
              </a:rPr>
              <a:t>Academic Integrity Statement</a:t>
            </a:r>
            <a:endParaRPr>
              <a:solidFill>
                <a:schemeClr val="lt1"/>
              </a:solidFill>
              <a:latin typeface="Roboto Slab"/>
              <a:ea typeface="Roboto Slab"/>
              <a:cs typeface="Roboto Slab"/>
              <a:sym typeface="Roboto Slab"/>
            </a:endParaRPr>
          </a:p>
          <a:p>
            <a:pPr marL="0" lvl="0" indent="0" algn="l" rtl="0">
              <a:spcBef>
                <a:spcPts val="0"/>
              </a:spcBef>
              <a:spcAft>
                <a:spcPts val="0"/>
              </a:spcAft>
              <a:buNone/>
            </a:pPr>
            <a:endParaRPr>
              <a:solidFill>
                <a:schemeClr val="lt1"/>
              </a:solidFill>
              <a:latin typeface="Roboto Slab"/>
              <a:ea typeface="Roboto Slab"/>
              <a:cs typeface="Roboto Slab"/>
              <a:sym typeface="Roboto Slab"/>
            </a:endParaRPr>
          </a:p>
          <a:p>
            <a:pPr marL="0" lvl="0" indent="0" algn="l" rtl="0">
              <a:spcBef>
                <a:spcPts val="0"/>
              </a:spcBef>
              <a:spcAft>
                <a:spcPts val="0"/>
              </a:spcAft>
              <a:buNone/>
            </a:pPr>
            <a:r>
              <a:rPr lang="en">
                <a:solidFill>
                  <a:schemeClr val="lt1"/>
                </a:solidFill>
                <a:latin typeface="Roboto Slab"/>
                <a:ea typeface="Roboto Slab"/>
                <a:cs typeface="Roboto Slab"/>
                <a:sym typeface="Roboto Slab"/>
              </a:rPr>
              <a:t>Diversity and Inclusive Education Statement</a:t>
            </a:r>
            <a:endParaRPr>
              <a:solidFill>
                <a:schemeClr val="lt1"/>
              </a:solidFill>
              <a:latin typeface="Roboto Slab"/>
              <a:ea typeface="Roboto Slab"/>
              <a:cs typeface="Roboto Slab"/>
              <a:sym typeface="Roboto Slab"/>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pic>
        <p:nvPicPr>
          <p:cNvPr id="164" name="Google Shape;164;p29"/>
          <p:cNvPicPr preferRelativeResize="0"/>
          <p:nvPr/>
        </p:nvPicPr>
        <p:blipFill rotWithShape="1">
          <a:blip r:embed="rId3">
            <a:alphaModFix/>
          </a:blip>
          <a:srcRect l="3956" t="7962" b="12960"/>
          <a:stretch/>
        </p:blipFill>
        <p:spPr>
          <a:xfrm>
            <a:off x="950250" y="183350"/>
            <a:ext cx="7295750" cy="46417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30"/>
          <p:cNvSpPr txBox="1">
            <a:spLocks noGrp="1"/>
          </p:cNvSpPr>
          <p:nvPr>
            <p:ph type="ctrTitle"/>
          </p:nvPr>
        </p:nvSpPr>
        <p:spPr>
          <a:xfrm>
            <a:off x="691925" y="1726500"/>
            <a:ext cx="8222100" cy="987300"/>
          </a:xfrm>
          <a:prstGeom prst="rect">
            <a:avLst/>
          </a:prstGeom>
        </p:spPr>
        <p:txBody>
          <a:bodyPr spcFirstLastPara="1" wrap="square" lIns="91425" tIns="91425" rIns="91425" bIns="91425" anchor="ctr" anchorCtr="0">
            <a:normAutofit fontScale="90000"/>
          </a:bodyPr>
          <a:lstStyle/>
          <a:p>
            <a:pPr marL="0" lvl="0" indent="0" algn="ctr" rtl="0">
              <a:spcBef>
                <a:spcPts val="0"/>
              </a:spcBef>
              <a:spcAft>
                <a:spcPts val="0"/>
              </a:spcAft>
              <a:buNone/>
            </a:pPr>
            <a:r>
              <a:rPr lang="en" b="1">
                <a:solidFill>
                  <a:srgbClr val="FFFF00"/>
                </a:solidFill>
              </a:rPr>
              <a:t>Duties + </a:t>
            </a:r>
            <a:r>
              <a:rPr lang="en" b="1">
                <a:solidFill>
                  <a:srgbClr val="FF9900"/>
                </a:solidFill>
              </a:rPr>
              <a:t>Responsibilities </a:t>
            </a:r>
            <a:endParaRPr b="1">
              <a:solidFill>
                <a:srgbClr val="FF9900"/>
              </a:solidFill>
            </a:endParaRPr>
          </a:p>
          <a:p>
            <a:pPr marL="0" lvl="0" indent="0" algn="ctr" rtl="0">
              <a:spcBef>
                <a:spcPts val="0"/>
              </a:spcBef>
              <a:spcAft>
                <a:spcPts val="0"/>
              </a:spcAft>
              <a:buNone/>
            </a:pPr>
            <a:r>
              <a:rPr lang="en" b="1">
                <a:solidFill>
                  <a:srgbClr val="FFFF00"/>
                </a:solidFill>
              </a:rPr>
              <a:t>of a Professor</a:t>
            </a:r>
            <a:endParaRPr b="1">
              <a:solidFill>
                <a:srgbClr val="FFFF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31"/>
          <p:cNvSpPr txBox="1">
            <a:spLocks noGrp="1"/>
          </p:cNvSpPr>
          <p:nvPr>
            <p:ph type="title"/>
          </p:nvPr>
        </p:nvSpPr>
        <p:spPr>
          <a:xfrm>
            <a:off x="187025" y="165425"/>
            <a:ext cx="8368200" cy="686100"/>
          </a:xfrm>
          <a:prstGeom prst="rect">
            <a:avLst/>
          </a:prstGeom>
          <a:solidFill>
            <a:schemeClr val="lt2"/>
          </a:solidFill>
        </p:spPr>
        <p:txBody>
          <a:bodyPr spcFirstLastPara="1" wrap="square" lIns="91425" tIns="91425" rIns="91425" bIns="91425" anchor="t" anchorCtr="0">
            <a:noAutofit/>
          </a:bodyPr>
          <a:lstStyle/>
          <a:p>
            <a:pPr marL="0" lvl="0" indent="0" algn="l" rtl="0">
              <a:spcBef>
                <a:spcPts val="0"/>
              </a:spcBef>
              <a:spcAft>
                <a:spcPts val="0"/>
              </a:spcAft>
              <a:buNone/>
            </a:pPr>
            <a:r>
              <a:rPr lang="en" sz="3300" b="1">
                <a:solidFill>
                  <a:srgbClr val="0000FF"/>
                </a:solidFill>
              </a:rPr>
              <a:t>A Professor’s Job Includes...</a:t>
            </a:r>
            <a:endParaRPr sz="3300" b="1">
              <a:solidFill>
                <a:srgbClr val="0000FF"/>
              </a:solidFill>
            </a:endParaRPr>
          </a:p>
        </p:txBody>
      </p:sp>
      <p:sp>
        <p:nvSpPr>
          <p:cNvPr id="175" name="Google Shape;175;p31"/>
          <p:cNvSpPr txBox="1">
            <a:spLocks noGrp="1"/>
          </p:cNvSpPr>
          <p:nvPr>
            <p:ph type="body" idx="4294967295"/>
          </p:nvPr>
        </p:nvSpPr>
        <p:spPr>
          <a:xfrm>
            <a:off x="0" y="982663"/>
            <a:ext cx="4384675" cy="4067175"/>
          </a:xfrm>
          <a:prstGeom prst="rect">
            <a:avLst/>
          </a:prstGeom>
          <a:solidFill>
            <a:schemeClr val="lt1"/>
          </a:solidFill>
        </p:spPr>
        <p:txBody>
          <a:bodyPr spcFirstLastPara="1" wrap="square" lIns="91425" tIns="91425" rIns="91425" bIns="91425" anchor="t" anchorCtr="0">
            <a:noAutofit/>
          </a:bodyPr>
          <a:lstStyle/>
          <a:p>
            <a:pPr marL="457200" lvl="0" indent="-342900" algn="l" rtl="0">
              <a:lnSpc>
                <a:spcPct val="95000"/>
              </a:lnSpc>
              <a:spcBef>
                <a:spcPts val="0"/>
              </a:spcBef>
              <a:spcAft>
                <a:spcPts val="0"/>
              </a:spcAft>
              <a:buClr>
                <a:srgbClr val="0000FF"/>
              </a:buClr>
              <a:buSzPts val="1800"/>
              <a:buFont typeface="Roboto Slab"/>
              <a:buChar char="●"/>
            </a:pPr>
            <a:r>
              <a:rPr lang="en">
                <a:solidFill>
                  <a:srgbClr val="0000FF"/>
                </a:solidFill>
                <a:latin typeface="Roboto Slab"/>
                <a:ea typeface="Roboto Slab"/>
                <a:cs typeface="Roboto Slab"/>
                <a:sym typeface="Roboto Slab"/>
              </a:rPr>
              <a:t>Creating and Distributing a Syllabus + Course Schedule (1st week of semester)</a:t>
            </a:r>
            <a:endParaRPr>
              <a:solidFill>
                <a:srgbClr val="0000FF"/>
              </a:solidFill>
              <a:latin typeface="Roboto Slab"/>
              <a:ea typeface="Roboto Slab"/>
              <a:cs typeface="Roboto Slab"/>
              <a:sym typeface="Roboto Slab"/>
            </a:endParaRPr>
          </a:p>
          <a:p>
            <a:pPr marL="457200" lvl="0" indent="-342900" algn="l" rtl="0">
              <a:lnSpc>
                <a:spcPct val="95000"/>
              </a:lnSpc>
              <a:spcBef>
                <a:spcPts val="0"/>
              </a:spcBef>
              <a:spcAft>
                <a:spcPts val="0"/>
              </a:spcAft>
              <a:buClr>
                <a:srgbClr val="FF0000"/>
              </a:buClr>
              <a:buSzPts val="1800"/>
              <a:buFont typeface="Roboto Slab"/>
              <a:buChar char="●"/>
            </a:pPr>
            <a:r>
              <a:rPr lang="en">
                <a:solidFill>
                  <a:srgbClr val="FF0000"/>
                </a:solidFill>
                <a:latin typeface="Roboto Slab"/>
                <a:ea typeface="Roboto Slab"/>
                <a:cs typeface="Roboto Slab"/>
                <a:sym typeface="Roboto Slab"/>
              </a:rPr>
              <a:t>Notifying Students of Any Changes to the Course Schedule in a Timely Manner</a:t>
            </a:r>
            <a:endParaRPr>
              <a:solidFill>
                <a:srgbClr val="FF0000"/>
              </a:solidFill>
              <a:latin typeface="Roboto Slab"/>
              <a:ea typeface="Roboto Slab"/>
              <a:cs typeface="Roboto Slab"/>
              <a:sym typeface="Roboto Slab"/>
            </a:endParaRPr>
          </a:p>
          <a:p>
            <a:pPr marL="457200" lvl="0" indent="-342900" algn="l" rtl="0">
              <a:lnSpc>
                <a:spcPct val="95000"/>
              </a:lnSpc>
              <a:spcBef>
                <a:spcPts val="0"/>
              </a:spcBef>
              <a:spcAft>
                <a:spcPts val="0"/>
              </a:spcAft>
              <a:buClr>
                <a:srgbClr val="0000FF"/>
              </a:buClr>
              <a:buSzPts val="1800"/>
              <a:buFont typeface="Roboto Slab"/>
              <a:buChar char="●"/>
            </a:pPr>
            <a:r>
              <a:rPr lang="en">
                <a:solidFill>
                  <a:srgbClr val="0000FF"/>
                </a:solidFill>
                <a:latin typeface="Roboto Slab"/>
                <a:ea typeface="Roboto Slab"/>
                <a:cs typeface="Roboto Slab"/>
                <a:sym typeface="Roboto Slab"/>
              </a:rPr>
              <a:t>Providing Clear Grading Scheme + Criteria</a:t>
            </a:r>
            <a:endParaRPr>
              <a:solidFill>
                <a:srgbClr val="0000FF"/>
              </a:solidFill>
              <a:latin typeface="Roboto Slab"/>
              <a:ea typeface="Roboto Slab"/>
              <a:cs typeface="Roboto Slab"/>
              <a:sym typeface="Roboto Slab"/>
            </a:endParaRPr>
          </a:p>
          <a:p>
            <a:pPr marL="457200" lvl="0" indent="-342900" algn="l" rtl="0">
              <a:lnSpc>
                <a:spcPct val="95000"/>
              </a:lnSpc>
              <a:spcBef>
                <a:spcPts val="0"/>
              </a:spcBef>
              <a:spcAft>
                <a:spcPts val="0"/>
              </a:spcAft>
              <a:buClr>
                <a:srgbClr val="FF0000"/>
              </a:buClr>
              <a:buSzPts val="1800"/>
              <a:buFont typeface="Roboto Slab"/>
              <a:buChar char="●"/>
            </a:pPr>
            <a:r>
              <a:rPr lang="en">
                <a:solidFill>
                  <a:srgbClr val="FF0000"/>
                </a:solidFill>
                <a:latin typeface="Roboto Slab"/>
                <a:ea typeface="Roboto Slab"/>
                <a:cs typeface="Roboto Slab"/>
                <a:sym typeface="Roboto Slab"/>
              </a:rPr>
              <a:t>Grading Student Work Fairly</a:t>
            </a:r>
            <a:endParaRPr>
              <a:solidFill>
                <a:srgbClr val="FF0000"/>
              </a:solidFill>
              <a:latin typeface="Roboto Slab"/>
              <a:ea typeface="Roboto Slab"/>
              <a:cs typeface="Roboto Slab"/>
              <a:sym typeface="Roboto Slab"/>
            </a:endParaRPr>
          </a:p>
          <a:p>
            <a:pPr marL="457200" lvl="0" indent="-342900" algn="l" rtl="0">
              <a:lnSpc>
                <a:spcPct val="95000"/>
              </a:lnSpc>
              <a:spcBef>
                <a:spcPts val="0"/>
              </a:spcBef>
              <a:spcAft>
                <a:spcPts val="0"/>
              </a:spcAft>
              <a:buClr>
                <a:srgbClr val="0000FF"/>
              </a:buClr>
              <a:buSzPts val="1800"/>
              <a:buFont typeface="Roboto Slab"/>
              <a:buChar char="●"/>
            </a:pPr>
            <a:r>
              <a:rPr lang="en">
                <a:solidFill>
                  <a:srgbClr val="0000FF"/>
                </a:solidFill>
                <a:latin typeface="Roboto Slab"/>
                <a:ea typeface="Roboto Slab"/>
                <a:cs typeface="Roboto Slab"/>
                <a:sym typeface="Roboto Slab"/>
              </a:rPr>
              <a:t>Informing Students of Midsemester Grades (8th week of semester)</a:t>
            </a:r>
            <a:endParaRPr>
              <a:solidFill>
                <a:srgbClr val="0000FF"/>
              </a:solidFill>
              <a:latin typeface="Roboto Slab"/>
              <a:ea typeface="Roboto Slab"/>
              <a:cs typeface="Roboto Slab"/>
              <a:sym typeface="Roboto Slab"/>
            </a:endParaRPr>
          </a:p>
          <a:p>
            <a:pPr marL="457200" lvl="0" indent="-342900" algn="l" rtl="0">
              <a:lnSpc>
                <a:spcPct val="95000"/>
              </a:lnSpc>
              <a:spcBef>
                <a:spcPts val="0"/>
              </a:spcBef>
              <a:spcAft>
                <a:spcPts val="0"/>
              </a:spcAft>
              <a:buClr>
                <a:srgbClr val="FF0000"/>
              </a:buClr>
              <a:buSzPts val="1800"/>
              <a:buFont typeface="Roboto Slab"/>
              <a:buChar char="●"/>
            </a:pPr>
            <a:r>
              <a:rPr lang="en">
                <a:solidFill>
                  <a:srgbClr val="FF0000"/>
                </a:solidFill>
                <a:latin typeface="Roboto Slab"/>
                <a:ea typeface="Roboto Slab"/>
                <a:cs typeface="Roboto Slab"/>
                <a:sym typeface="Roboto Slab"/>
              </a:rPr>
              <a:t>Providing Clear Expectations for Students</a:t>
            </a:r>
            <a:endParaRPr>
              <a:solidFill>
                <a:srgbClr val="FF0000"/>
              </a:solidFill>
              <a:latin typeface="Roboto Slab"/>
              <a:ea typeface="Roboto Slab"/>
              <a:cs typeface="Roboto Slab"/>
              <a:sym typeface="Roboto Slab"/>
            </a:endParaRPr>
          </a:p>
        </p:txBody>
      </p:sp>
      <p:sp>
        <p:nvSpPr>
          <p:cNvPr id="176" name="Google Shape;176;p31"/>
          <p:cNvSpPr txBox="1">
            <a:spLocks noGrp="1"/>
          </p:cNvSpPr>
          <p:nvPr>
            <p:ph type="body" idx="4294967295"/>
          </p:nvPr>
        </p:nvSpPr>
        <p:spPr>
          <a:xfrm>
            <a:off x="5168900" y="998538"/>
            <a:ext cx="3975100" cy="4068762"/>
          </a:xfrm>
          <a:prstGeom prst="rect">
            <a:avLst/>
          </a:prstGeom>
          <a:solidFill>
            <a:schemeClr val="lt1"/>
          </a:solidFill>
        </p:spPr>
        <p:txBody>
          <a:bodyPr spcFirstLastPara="1" wrap="square" lIns="91425" tIns="91425" rIns="91425" bIns="91425" anchor="t" anchorCtr="0">
            <a:noAutofit/>
          </a:bodyPr>
          <a:lstStyle/>
          <a:p>
            <a:pPr marL="457200" lvl="0" indent="-342900" algn="l" rtl="0">
              <a:spcBef>
                <a:spcPts val="0"/>
              </a:spcBef>
              <a:spcAft>
                <a:spcPts val="0"/>
              </a:spcAft>
              <a:buClr>
                <a:srgbClr val="FF0000"/>
              </a:buClr>
              <a:buSzPts val="1800"/>
              <a:buFont typeface="Roboto Slab"/>
              <a:buChar char="●"/>
            </a:pPr>
            <a:r>
              <a:rPr lang="en">
                <a:solidFill>
                  <a:srgbClr val="FF0000"/>
                </a:solidFill>
                <a:latin typeface="Roboto Slab"/>
                <a:ea typeface="Roboto Slab"/>
                <a:cs typeface="Roboto Slab"/>
                <a:sym typeface="Roboto Slab"/>
              </a:rPr>
              <a:t>Addressing All Learning Objectives for Course</a:t>
            </a:r>
            <a:endParaRPr>
              <a:solidFill>
                <a:srgbClr val="FF0000"/>
              </a:solidFill>
              <a:latin typeface="Roboto Slab"/>
              <a:ea typeface="Roboto Slab"/>
              <a:cs typeface="Roboto Slab"/>
              <a:sym typeface="Roboto Slab"/>
            </a:endParaRPr>
          </a:p>
          <a:p>
            <a:pPr marL="457200" lvl="0" indent="-342900" algn="l" rtl="0">
              <a:spcBef>
                <a:spcPts val="0"/>
              </a:spcBef>
              <a:spcAft>
                <a:spcPts val="0"/>
              </a:spcAft>
              <a:buClr>
                <a:srgbClr val="0000FF"/>
              </a:buClr>
              <a:buSzPts val="1800"/>
              <a:buFont typeface="Roboto Slab"/>
              <a:buChar char="●"/>
            </a:pPr>
            <a:r>
              <a:rPr lang="en">
                <a:solidFill>
                  <a:srgbClr val="0000FF"/>
                </a:solidFill>
                <a:latin typeface="Roboto Slab"/>
                <a:ea typeface="Roboto Slab"/>
                <a:cs typeface="Roboto Slab"/>
                <a:sym typeface="Roboto Slab"/>
              </a:rPr>
              <a:t>Teaching Students Course Content</a:t>
            </a:r>
            <a:endParaRPr>
              <a:solidFill>
                <a:srgbClr val="0000FF"/>
              </a:solidFill>
              <a:latin typeface="Roboto Slab"/>
              <a:ea typeface="Roboto Slab"/>
              <a:cs typeface="Roboto Slab"/>
              <a:sym typeface="Roboto Slab"/>
            </a:endParaRPr>
          </a:p>
          <a:p>
            <a:pPr marL="457200" lvl="0" indent="-342900" algn="l" rtl="0">
              <a:spcBef>
                <a:spcPts val="0"/>
              </a:spcBef>
              <a:spcAft>
                <a:spcPts val="0"/>
              </a:spcAft>
              <a:buClr>
                <a:srgbClr val="FF0000"/>
              </a:buClr>
              <a:buSzPts val="1800"/>
              <a:buFont typeface="Roboto Slab"/>
              <a:buChar char="●"/>
            </a:pPr>
            <a:r>
              <a:rPr lang="en">
                <a:solidFill>
                  <a:srgbClr val="FF0000"/>
                </a:solidFill>
                <a:latin typeface="Roboto Slab"/>
                <a:ea typeface="Roboto Slab"/>
                <a:cs typeface="Roboto Slab"/>
                <a:sym typeface="Roboto Slab"/>
              </a:rPr>
              <a:t>Holding Weekly Office Hours for Students </a:t>
            </a:r>
            <a:endParaRPr>
              <a:solidFill>
                <a:srgbClr val="FF0000"/>
              </a:solidFill>
              <a:latin typeface="Roboto Slab"/>
              <a:ea typeface="Roboto Slab"/>
              <a:cs typeface="Roboto Slab"/>
              <a:sym typeface="Roboto Slab"/>
            </a:endParaRPr>
          </a:p>
          <a:p>
            <a:pPr marL="457200" lvl="0" indent="-342900" algn="l" rtl="0">
              <a:spcBef>
                <a:spcPts val="0"/>
              </a:spcBef>
              <a:spcAft>
                <a:spcPts val="0"/>
              </a:spcAft>
              <a:buClr>
                <a:srgbClr val="0000FF"/>
              </a:buClr>
              <a:buSzPts val="1800"/>
              <a:buFont typeface="Roboto Slab"/>
              <a:buChar char="●"/>
            </a:pPr>
            <a:r>
              <a:rPr lang="en">
                <a:solidFill>
                  <a:srgbClr val="0000FF"/>
                </a:solidFill>
                <a:latin typeface="Roboto Slab"/>
                <a:ea typeface="Roboto Slab"/>
                <a:cs typeface="Roboto Slab"/>
                <a:sym typeface="Roboto Slab"/>
              </a:rPr>
              <a:t>Answering Student Emails in a Timely Manner</a:t>
            </a:r>
            <a:endParaRPr>
              <a:solidFill>
                <a:srgbClr val="0000FF"/>
              </a:solidFill>
              <a:latin typeface="Roboto Slab"/>
              <a:ea typeface="Roboto Slab"/>
              <a:cs typeface="Roboto Slab"/>
              <a:sym typeface="Roboto Slab"/>
            </a:endParaRPr>
          </a:p>
          <a:p>
            <a:pPr marL="457200" lvl="0" indent="-342900" algn="l" rtl="0">
              <a:spcBef>
                <a:spcPts val="0"/>
              </a:spcBef>
              <a:spcAft>
                <a:spcPts val="0"/>
              </a:spcAft>
              <a:buClr>
                <a:srgbClr val="FF0000"/>
              </a:buClr>
              <a:buSzPts val="1800"/>
              <a:buFont typeface="Roboto Slab"/>
              <a:buChar char="●"/>
            </a:pPr>
            <a:r>
              <a:rPr lang="en">
                <a:solidFill>
                  <a:srgbClr val="FF0000"/>
                </a:solidFill>
                <a:latin typeface="Roboto Slab"/>
                <a:ea typeface="Roboto Slab"/>
                <a:cs typeface="Roboto Slab"/>
                <a:sym typeface="Roboto Slab"/>
              </a:rPr>
              <a:t>Answering Student Questions</a:t>
            </a:r>
            <a:endParaRPr>
              <a:solidFill>
                <a:srgbClr val="FF0000"/>
              </a:solidFill>
              <a:latin typeface="Roboto Slab"/>
              <a:ea typeface="Roboto Slab"/>
              <a:cs typeface="Roboto Slab"/>
              <a:sym typeface="Roboto Slab"/>
            </a:endParaRPr>
          </a:p>
          <a:p>
            <a:pPr marL="457200" lvl="0" indent="-342900" algn="l" rtl="0">
              <a:spcBef>
                <a:spcPts val="0"/>
              </a:spcBef>
              <a:spcAft>
                <a:spcPts val="0"/>
              </a:spcAft>
              <a:buClr>
                <a:srgbClr val="0000FF"/>
              </a:buClr>
              <a:buSzPts val="1800"/>
              <a:buFont typeface="Roboto Slab"/>
              <a:buChar char="●"/>
            </a:pPr>
            <a:r>
              <a:rPr lang="en">
                <a:solidFill>
                  <a:srgbClr val="0000FF"/>
                </a:solidFill>
                <a:latin typeface="Roboto Slab"/>
                <a:ea typeface="Roboto Slab"/>
                <a:cs typeface="Roboto Slab"/>
                <a:sym typeface="Roboto Slab"/>
              </a:rPr>
              <a:t>Assigning Final Grades</a:t>
            </a:r>
            <a:endParaRPr>
              <a:solidFill>
                <a:srgbClr val="0000FF"/>
              </a:solidFill>
              <a:latin typeface="Roboto Slab"/>
              <a:ea typeface="Roboto Slab"/>
              <a:cs typeface="Roboto Slab"/>
              <a:sym typeface="Roboto Slab"/>
            </a:endParaRPr>
          </a:p>
          <a:p>
            <a:pPr marL="457200" lvl="0" indent="-342900" algn="l" rtl="0">
              <a:spcBef>
                <a:spcPts val="0"/>
              </a:spcBef>
              <a:spcAft>
                <a:spcPts val="0"/>
              </a:spcAft>
              <a:buClr>
                <a:srgbClr val="FF0000"/>
              </a:buClr>
              <a:buSzPts val="1800"/>
              <a:buFont typeface="Roboto Slab"/>
              <a:buChar char="●"/>
            </a:pPr>
            <a:r>
              <a:rPr lang="en">
                <a:solidFill>
                  <a:srgbClr val="FF0000"/>
                </a:solidFill>
                <a:latin typeface="Roboto Slab"/>
                <a:ea typeface="Roboto Slab"/>
                <a:cs typeface="Roboto Slab"/>
                <a:sym typeface="Roboto Slab"/>
              </a:rPr>
              <a:t>Treating All Students with Respect + Fairness</a:t>
            </a:r>
            <a:endParaRPr>
              <a:solidFill>
                <a:srgbClr val="FF0000"/>
              </a:solidFill>
              <a:latin typeface="Roboto Slab"/>
              <a:ea typeface="Roboto Slab"/>
              <a:cs typeface="Roboto Slab"/>
              <a:sym typeface="Roboto Slab"/>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4"/>
          <p:cNvSpPr txBox="1">
            <a:spLocks noGrp="1"/>
          </p:cNvSpPr>
          <p:nvPr>
            <p:ph type="ctrTitle"/>
          </p:nvPr>
        </p:nvSpPr>
        <p:spPr>
          <a:xfrm>
            <a:off x="-136875" y="1174025"/>
            <a:ext cx="8832300" cy="15228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sz="5400" b="1"/>
              <a:t>The Syllabus</a:t>
            </a:r>
            <a:endParaRPr sz="5400" b="1"/>
          </a:p>
        </p:txBody>
      </p:sp>
      <p:sp>
        <p:nvSpPr>
          <p:cNvPr id="68" name="Google Shape;68;p14"/>
          <p:cNvSpPr txBox="1"/>
          <p:nvPr/>
        </p:nvSpPr>
        <p:spPr>
          <a:xfrm>
            <a:off x="1789675" y="3086275"/>
            <a:ext cx="5783400" cy="1457400"/>
          </a:xfrm>
          <a:prstGeom prst="rect">
            <a:avLst/>
          </a:prstGeom>
          <a:noFill/>
          <a:ln>
            <a:noFill/>
          </a:ln>
        </p:spPr>
        <p:txBody>
          <a:bodyPr spcFirstLastPara="1" wrap="square" lIns="91425" tIns="91425" rIns="91425" bIns="91425" anchor="t" anchorCtr="0">
            <a:normAutofit lnSpcReduction="10000"/>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City Tech 101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US" sz="2200" dirty="0">
                <a:solidFill>
                  <a:schemeClr val="accent6"/>
                </a:solidFill>
                <a:latin typeface="Roboto Slab"/>
                <a:ea typeface="Roboto Slab"/>
                <a:cs typeface="Roboto Slab"/>
                <a:sym typeface="Roboto Slab"/>
              </a:rPr>
              <a:t>08/08/2023</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Glenda Perreira</a:t>
            </a:r>
            <a:endParaRPr sz="2400" dirty="0">
              <a:solidFill>
                <a:schemeClr val="accent6"/>
              </a:solidFill>
              <a:latin typeface="Roboto Slab"/>
              <a:ea typeface="Roboto Slab"/>
              <a:cs typeface="Roboto Slab"/>
              <a:sym typeface="Roboto Slab"/>
            </a:endParaRPr>
          </a:p>
        </p:txBody>
      </p:sp>
      <p:grpSp>
        <p:nvGrpSpPr>
          <p:cNvPr id="69" name="Google Shape;69;p14"/>
          <p:cNvGrpSpPr/>
          <p:nvPr/>
        </p:nvGrpSpPr>
        <p:grpSpPr>
          <a:xfrm>
            <a:off x="86851" y="4448817"/>
            <a:ext cx="1273858" cy="607271"/>
            <a:chOff x="86851" y="4297675"/>
            <a:chExt cx="1881900" cy="758425"/>
          </a:xfrm>
        </p:grpSpPr>
        <p:pic>
          <p:nvPicPr>
            <p:cNvPr id="70" name="Google Shape;70;p14"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71" name="Google Shape;71;p14"/>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32"/>
          <p:cNvSpPr txBox="1">
            <a:spLocks noGrp="1"/>
          </p:cNvSpPr>
          <p:nvPr>
            <p:ph type="ctrTitle"/>
          </p:nvPr>
        </p:nvSpPr>
        <p:spPr>
          <a:xfrm>
            <a:off x="837125" y="989125"/>
            <a:ext cx="8222100" cy="1402800"/>
          </a:xfrm>
          <a:prstGeom prst="rect">
            <a:avLst/>
          </a:prstGeom>
        </p:spPr>
        <p:txBody>
          <a:bodyPr spcFirstLastPara="1" wrap="square" lIns="91425" tIns="91425" rIns="91425" bIns="91425" anchor="ctr" anchorCtr="0">
            <a:normAutofit fontScale="90000"/>
          </a:bodyPr>
          <a:lstStyle/>
          <a:p>
            <a:pPr marL="0" lvl="0" indent="0" algn="ctr" rtl="0">
              <a:spcBef>
                <a:spcPts val="0"/>
              </a:spcBef>
              <a:spcAft>
                <a:spcPts val="0"/>
              </a:spcAft>
              <a:buNone/>
            </a:pPr>
            <a:r>
              <a:rPr lang="en" b="1">
                <a:solidFill>
                  <a:schemeClr val="accent5"/>
                </a:solidFill>
              </a:rPr>
              <a:t>+ </a:t>
            </a:r>
            <a:endParaRPr b="1">
              <a:solidFill>
                <a:schemeClr val="accent5"/>
              </a:solidFill>
            </a:endParaRPr>
          </a:p>
          <a:p>
            <a:pPr marL="0" lvl="0" indent="0" algn="ctr" rtl="0">
              <a:spcBef>
                <a:spcPts val="0"/>
              </a:spcBef>
              <a:spcAft>
                <a:spcPts val="0"/>
              </a:spcAft>
              <a:buNone/>
            </a:pPr>
            <a:r>
              <a:rPr lang="en">
                <a:solidFill>
                  <a:schemeClr val="accent5"/>
                </a:solidFill>
              </a:rPr>
              <a:t>Responsibilities </a:t>
            </a:r>
            <a:endParaRPr>
              <a:solidFill>
                <a:schemeClr val="accent5"/>
              </a:solidFill>
            </a:endParaRPr>
          </a:p>
          <a:p>
            <a:pPr marL="0" lvl="0" indent="0" algn="ctr" rtl="0">
              <a:spcBef>
                <a:spcPts val="0"/>
              </a:spcBef>
              <a:spcAft>
                <a:spcPts val="0"/>
              </a:spcAft>
              <a:buNone/>
            </a:pPr>
            <a:endParaRPr b="1">
              <a:solidFill>
                <a:schemeClr val="accent5"/>
              </a:solidFill>
            </a:endParaRPr>
          </a:p>
        </p:txBody>
      </p:sp>
      <p:sp>
        <p:nvSpPr>
          <p:cNvPr id="182" name="Google Shape;182;p32"/>
          <p:cNvSpPr txBox="1"/>
          <p:nvPr/>
        </p:nvSpPr>
        <p:spPr>
          <a:xfrm>
            <a:off x="2877475" y="0"/>
            <a:ext cx="4298400" cy="1108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0" b="1">
                <a:solidFill>
                  <a:schemeClr val="dk1"/>
                </a:solidFill>
                <a:latin typeface="Playfair Display"/>
                <a:ea typeface="Playfair Display"/>
                <a:cs typeface="Playfair Display"/>
                <a:sym typeface="Playfair Display"/>
              </a:rPr>
              <a:t>Duties +</a:t>
            </a:r>
            <a:endParaRPr sz="6000" b="1">
              <a:solidFill>
                <a:schemeClr val="dk1"/>
              </a:solidFill>
              <a:latin typeface="Playfair Display"/>
              <a:ea typeface="Playfair Display"/>
              <a:cs typeface="Playfair Display"/>
              <a:sym typeface="Playfair Display"/>
            </a:endParaRPr>
          </a:p>
        </p:txBody>
      </p:sp>
      <p:sp>
        <p:nvSpPr>
          <p:cNvPr id="183" name="Google Shape;183;p32"/>
          <p:cNvSpPr txBox="1"/>
          <p:nvPr/>
        </p:nvSpPr>
        <p:spPr>
          <a:xfrm>
            <a:off x="2787550" y="2553775"/>
            <a:ext cx="4586100" cy="1108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0" b="1">
                <a:solidFill>
                  <a:schemeClr val="dk1"/>
                </a:solidFill>
                <a:latin typeface="Playfair Display"/>
                <a:ea typeface="Playfair Display"/>
                <a:cs typeface="Playfair Display"/>
                <a:sym typeface="Playfair Display"/>
              </a:rPr>
              <a:t>Of a Student</a:t>
            </a:r>
            <a:endParaRPr sz="6000" b="1">
              <a:solidFill>
                <a:schemeClr val="dk1"/>
              </a:solidFill>
              <a:latin typeface="Playfair Display"/>
              <a:ea typeface="Playfair Display"/>
              <a:cs typeface="Playfair Display"/>
              <a:sym typeface="Playfair Display"/>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FEFEF"/>
        </a:solidFill>
        <a:effectLst/>
      </p:bgPr>
    </p:bg>
    <p:spTree>
      <p:nvGrpSpPr>
        <p:cNvPr id="1" name="Shape 187"/>
        <p:cNvGrpSpPr/>
        <p:nvPr/>
      </p:nvGrpSpPr>
      <p:grpSpPr>
        <a:xfrm>
          <a:off x="0" y="0"/>
          <a:ext cx="0" cy="0"/>
          <a:chOff x="0" y="0"/>
          <a:chExt cx="0" cy="0"/>
        </a:xfrm>
      </p:grpSpPr>
      <p:sp>
        <p:nvSpPr>
          <p:cNvPr id="188" name="Google Shape;188;p33"/>
          <p:cNvSpPr txBox="1">
            <a:spLocks noGrp="1"/>
          </p:cNvSpPr>
          <p:nvPr>
            <p:ph type="title"/>
          </p:nvPr>
        </p:nvSpPr>
        <p:spPr>
          <a:xfrm>
            <a:off x="187025" y="149500"/>
            <a:ext cx="8368200" cy="686100"/>
          </a:xfrm>
          <a:prstGeom prst="rect">
            <a:avLst/>
          </a:prstGeom>
          <a:solidFill>
            <a:schemeClr val="lt2"/>
          </a:solidFill>
        </p:spPr>
        <p:txBody>
          <a:bodyPr spcFirstLastPara="1" wrap="square" lIns="91425" tIns="91425" rIns="91425" bIns="91425" anchor="t" anchorCtr="0">
            <a:noAutofit/>
          </a:bodyPr>
          <a:lstStyle/>
          <a:p>
            <a:pPr marL="0" lvl="0" indent="0" algn="l" rtl="0">
              <a:spcBef>
                <a:spcPts val="0"/>
              </a:spcBef>
              <a:spcAft>
                <a:spcPts val="0"/>
              </a:spcAft>
              <a:buNone/>
            </a:pPr>
            <a:r>
              <a:rPr lang="en" sz="3300" b="1">
                <a:solidFill>
                  <a:srgbClr val="FF0000"/>
                </a:solidFill>
                <a:highlight>
                  <a:srgbClr val="F4CCCC"/>
                </a:highlight>
              </a:rPr>
              <a:t>A Student’s Job Includes...</a:t>
            </a:r>
            <a:endParaRPr sz="3300" b="1">
              <a:solidFill>
                <a:srgbClr val="FF0000"/>
              </a:solidFill>
              <a:highlight>
                <a:srgbClr val="F4CCCC"/>
              </a:highlight>
            </a:endParaRPr>
          </a:p>
        </p:txBody>
      </p:sp>
      <p:sp>
        <p:nvSpPr>
          <p:cNvPr id="189" name="Google Shape;189;p33"/>
          <p:cNvSpPr txBox="1">
            <a:spLocks noGrp="1"/>
          </p:cNvSpPr>
          <p:nvPr>
            <p:ph type="body" idx="4294967295"/>
          </p:nvPr>
        </p:nvSpPr>
        <p:spPr>
          <a:xfrm>
            <a:off x="0" y="911225"/>
            <a:ext cx="4384675" cy="4138613"/>
          </a:xfrm>
          <a:prstGeom prst="rect">
            <a:avLst/>
          </a:prstGeom>
        </p:spPr>
        <p:txBody>
          <a:bodyPr spcFirstLastPara="1" wrap="square" lIns="91425" tIns="91425" rIns="91425" bIns="91425" anchor="t" anchorCtr="0">
            <a:noAutofit/>
          </a:bodyPr>
          <a:lstStyle/>
          <a:p>
            <a:pPr marL="457200" lvl="0" indent="-342900" algn="l" rtl="0">
              <a:lnSpc>
                <a:spcPct val="95000"/>
              </a:lnSpc>
              <a:spcBef>
                <a:spcPts val="0"/>
              </a:spcBef>
              <a:spcAft>
                <a:spcPts val="0"/>
              </a:spcAft>
              <a:buClr>
                <a:srgbClr val="0000FF"/>
              </a:buClr>
              <a:buSzPts val="1800"/>
              <a:buFont typeface="Roboto Slab"/>
              <a:buChar char="●"/>
            </a:pPr>
            <a:r>
              <a:rPr lang="en">
                <a:solidFill>
                  <a:srgbClr val="0000FF"/>
                </a:solidFill>
                <a:latin typeface="Roboto Slab"/>
                <a:ea typeface="Roboto Slab"/>
                <a:cs typeface="Roboto Slab"/>
                <a:sym typeface="Roboto Slab"/>
              </a:rPr>
              <a:t>Reading + Understanding the Syllabus + Course Schedule</a:t>
            </a:r>
            <a:endParaRPr>
              <a:solidFill>
                <a:srgbClr val="0000FF"/>
              </a:solidFill>
              <a:latin typeface="Roboto Slab"/>
              <a:ea typeface="Roboto Slab"/>
              <a:cs typeface="Roboto Slab"/>
              <a:sym typeface="Roboto Slab"/>
            </a:endParaRPr>
          </a:p>
          <a:p>
            <a:pPr marL="457200" lvl="0" indent="-342900" algn="l" rtl="0">
              <a:lnSpc>
                <a:spcPct val="95000"/>
              </a:lnSpc>
              <a:spcBef>
                <a:spcPts val="0"/>
              </a:spcBef>
              <a:spcAft>
                <a:spcPts val="0"/>
              </a:spcAft>
              <a:buClr>
                <a:srgbClr val="FF0000"/>
              </a:buClr>
              <a:buSzPts val="1800"/>
              <a:buFont typeface="Roboto Slab"/>
              <a:buChar char="●"/>
            </a:pPr>
            <a:r>
              <a:rPr lang="en">
                <a:solidFill>
                  <a:srgbClr val="FF0000"/>
                </a:solidFill>
                <a:latin typeface="Roboto Slab"/>
                <a:ea typeface="Roboto Slab"/>
                <a:cs typeface="Roboto Slab"/>
                <a:sym typeface="Roboto Slab"/>
              </a:rPr>
              <a:t>Being Responsible for ALL Information in the Syllabus</a:t>
            </a:r>
            <a:endParaRPr>
              <a:solidFill>
                <a:srgbClr val="FF0000"/>
              </a:solidFill>
              <a:latin typeface="Roboto Slab"/>
              <a:ea typeface="Roboto Slab"/>
              <a:cs typeface="Roboto Slab"/>
              <a:sym typeface="Roboto Slab"/>
            </a:endParaRPr>
          </a:p>
          <a:p>
            <a:pPr marL="457200" lvl="0" indent="-342900" algn="l" rtl="0">
              <a:lnSpc>
                <a:spcPct val="95000"/>
              </a:lnSpc>
              <a:spcBef>
                <a:spcPts val="0"/>
              </a:spcBef>
              <a:spcAft>
                <a:spcPts val="0"/>
              </a:spcAft>
              <a:buClr>
                <a:srgbClr val="0000FF"/>
              </a:buClr>
              <a:buSzPts val="1800"/>
              <a:buFont typeface="Roboto Slab"/>
              <a:buChar char="●"/>
            </a:pPr>
            <a:r>
              <a:rPr lang="en">
                <a:solidFill>
                  <a:srgbClr val="FF0000"/>
                </a:solidFill>
                <a:latin typeface="Roboto Slab"/>
                <a:ea typeface="Roboto Slab"/>
                <a:cs typeface="Roboto Slab"/>
                <a:sym typeface="Roboto Slab"/>
              </a:rPr>
              <a:t>Asking Questions about Course </a:t>
            </a:r>
            <a:r>
              <a:rPr lang="en">
                <a:solidFill>
                  <a:srgbClr val="0000FF"/>
                </a:solidFill>
                <a:latin typeface="Roboto Slab"/>
                <a:ea typeface="Roboto Slab"/>
                <a:cs typeface="Roboto Slab"/>
                <a:sym typeface="Roboto Slab"/>
              </a:rPr>
              <a:t>Requirements, Assignments, Policies, + Grading Criteriaa</a:t>
            </a:r>
            <a:endParaRPr>
              <a:solidFill>
                <a:srgbClr val="0000FF"/>
              </a:solidFill>
              <a:latin typeface="Roboto Slab"/>
              <a:ea typeface="Roboto Slab"/>
              <a:cs typeface="Roboto Slab"/>
              <a:sym typeface="Roboto Slab"/>
            </a:endParaRPr>
          </a:p>
          <a:p>
            <a:pPr marL="457200" lvl="0" indent="-342900" algn="l" rtl="0">
              <a:lnSpc>
                <a:spcPct val="95000"/>
              </a:lnSpc>
              <a:spcBef>
                <a:spcPts val="0"/>
              </a:spcBef>
              <a:spcAft>
                <a:spcPts val="0"/>
              </a:spcAft>
              <a:buClr>
                <a:srgbClr val="FF0000"/>
              </a:buClr>
              <a:buSzPts val="1800"/>
              <a:buFont typeface="Roboto Slab"/>
              <a:buChar char="●"/>
            </a:pPr>
            <a:r>
              <a:rPr lang="en">
                <a:solidFill>
                  <a:srgbClr val="FF0000"/>
                </a:solidFill>
                <a:latin typeface="Roboto Slab"/>
                <a:ea typeface="Roboto Slab"/>
                <a:cs typeface="Roboto Slab"/>
                <a:sym typeface="Roboto Slab"/>
              </a:rPr>
              <a:t>Attending Class Regularly + On Time</a:t>
            </a:r>
            <a:endParaRPr>
              <a:solidFill>
                <a:srgbClr val="FF0000"/>
              </a:solidFill>
              <a:latin typeface="Roboto Slab"/>
              <a:ea typeface="Roboto Slab"/>
              <a:cs typeface="Roboto Slab"/>
              <a:sym typeface="Roboto Slab"/>
            </a:endParaRPr>
          </a:p>
          <a:p>
            <a:pPr marL="457200" lvl="0" indent="-342900" algn="l" rtl="0">
              <a:lnSpc>
                <a:spcPct val="95000"/>
              </a:lnSpc>
              <a:spcBef>
                <a:spcPts val="0"/>
              </a:spcBef>
              <a:spcAft>
                <a:spcPts val="0"/>
              </a:spcAft>
              <a:buClr>
                <a:srgbClr val="0000FF"/>
              </a:buClr>
              <a:buSzPts val="1800"/>
              <a:buFont typeface="Roboto Slab"/>
              <a:buChar char="●"/>
            </a:pPr>
            <a:r>
              <a:rPr lang="en">
                <a:solidFill>
                  <a:srgbClr val="0000FF"/>
                </a:solidFill>
                <a:latin typeface="Roboto Slab"/>
                <a:ea typeface="Roboto Slab"/>
                <a:cs typeface="Roboto Slab"/>
                <a:sym typeface="Roboto Slab"/>
              </a:rPr>
              <a:t>Informing Professor of Absences in a Timely Manner</a:t>
            </a:r>
            <a:endParaRPr>
              <a:solidFill>
                <a:srgbClr val="0000FF"/>
              </a:solidFill>
              <a:latin typeface="Roboto Slab"/>
              <a:ea typeface="Roboto Slab"/>
              <a:cs typeface="Roboto Slab"/>
              <a:sym typeface="Roboto Slab"/>
            </a:endParaRPr>
          </a:p>
          <a:p>
            <a:pPr marL="457200" lvl="0" indent="-342900" algn="l" rtl="0">
              <a:spcBef>
                <a:spcPts val="0"/>
              </a:spcBef>
              <a:spcAft>
                <a:spcPts val="0"/>
              </a:spcAft>
              <a:buClr>
                <a:srgbClr val="FF0000"/>
              </a:buClr>
              <a:buSzPts val="1800"/>
              <a:buFont typeface="Roboto Slab"/>
              <a:buChar char="●"/>
            </a:pPr>
            <a:r>
              <a:rPr lang="en">
                <a:solidFill>
                  <a:srgbClr val="FF0000"/>
                </a:solidFill>
                <a:latin typeface="Roboto Slab"/>
                <a:ea typeface="Roboto Slab"/>
                <a:cs typeface="Roboto Slab"/>
                <a:sym typeface="Roboto Slab"/>
              </a:rPr>
              <a:t>Completing All Work in Accordance with City Tech’s Academic Integrity Policy</a:t>
            </a:r>
            <a:endParaRPr>
              <a:solidFill>
                <a:srgbClr val="FF0000"/>
              </a:solidFill>
              <a:latin typeface="Roboto Slab"/>
              <a:ea typeface="Roboto Slab"/>
              <a:cs typeface="Roboto Slab"/>
              <a:sym typeface="Roboto Slab"/>
            </a:endParaRPr>
          </a:p>
        </p:txBody>
      </p:sp>
      <p:sp>
        <p:nvSpPr>
          <p:cNvPr id="190" name="Google Shape;190;p33"/>
          <p:cNvSpPr txBox="1">
            <a:spLocks noGrp="1"/>
          </p:cNvSpPr>
          <p:nvPr>
            <p:ph type="body" idx="4294967295"/>
          </p:nvPr>
        </p:nvSpPr>
        <p:spPr>
          <a:xfrm>
            <a:off x="5168900" y="835025"/>
            <a:ext cx="3975100" cy="4138613"/>
          </a:xfrm>
          <a:prstGeom prst="rect">
            <a:avLst/>
          </a:prstGeom>
        </p:spPr>
        <p:txBody>
          <a:bodyPr spcFirstLastPara="1" wrap="square" lIns="91425" tIns="91425" rIns="91425" bIns="91425" anchor="t" anchorCtr="0">
            <a:noAutofit/>
          </a:bodyPr>
          <a:lstStyle/>
          <a:p>
            <a:pPr marL="457200" lvl="0" indent="-342900" algn="l" rtl="0">
              <a:lnSpc>
                <a:spcPct val="105000"/>
              </a:lnSpc>
              <a:spcBef>
                <a:spcPts val="0"/>
              </a:spcBef>
              <a:spcAft>
                <a:spcPts val="0"/>
              </a:spcAft>
              <a:buClr>
                <a:srgbClr val="FF0000"/>
              </a:buClr>
              <a:buSzPts val="1800"/>
              <a:buFont typeface="Roboto Slab"/>
              <a:buChar char="●"/>
            </a:pPr>
            <a:r>
              <a:rPr lang="en">
                <a:solidFill>
                  <a:srgbClr val="FF0000"/>
                </a:solidFill>
                <a:latin typeface="Roboto Slab"/>
                <a:ea typeface="Roboto Slab"/>
                <a:cs typeface="Roboto Slab"/>
                <a:sym typeface="Roboto Slab"/>
              </a:rPr>
              <a:t>Contributing to an Inclusive Classroom + Campus Environment</a:t>
            </a:r>
            <a:endParaRPr>
              <a:solidFill>
                <a:srgbClr val="FF0000"/>
              </a:solidFill>
              <a:latin typeface="Roboto Slab"/>
              <a:ea typeface="Roboto Slab"/>
              <a:cs typeface="Roboto Slab"/>
              <a:sym typeface="Roboto Slab"/>
            </a:endParaRPr>
          </a:p>
          <a:p>
            <a:pPr marL="457200" lvl="0" indent="-342900" algn="l" rtl="0">
              <a:lnSpc>
                <a:spcPct val="105000"/>
              </a:lnSpc>
              <a:spcBef>
                <a:spcPts val="0"/>
              </a:spcBef>
              <a:spcAft>
                <a:spcPts val="0"/>
              </a:spcAft>
              <a:buClr>
                <a:srgbClr val="0000FF"/>
              </a:buClr>
              <a:buSzPts val="1800"/>
              <a:buFont typeface="Roboto Slab"/>
              <a:buChar char="●"/>
            </a:pPr>
            <a:r>
              <a:rPr lang="en">
                <a:solidFill>
                  <a:srgbClr val="0000FF"/>
                </a:solidFill>
                <a:latin typeface="Roboto Slab"/>
                <a:ea typeface="Roboto Slab"/>
                <a:cs typeface="Roboto Slab"/>
                <a:sym typeface="Roboto Slab"/>
              </a:rPr>
              <a:t>Completing All Major Assignments + Exams</a:t>
            </a:r>
            <a:endParaRPr>
              <a:solidFill>
                <a:srgbClr val="0000FF"/>
              </a:solidFill>
              <a:latin typeface="Roboto Slab"/>
              <a:ea typeface="Roboto Slab"/>
              <a:cs typeface="Roboto Slab"/>
              <a:sym typeface="Roboto Slab"/>
            </a:endParaRPr>
          </a:p>
          <a:p>
            <a:pPr marL="457200" lvl="0" indent="-342900" algn="l" rtl="0">
              <a:lnSpc>
                <a:spcPct val="105000"/>
              </a:lnSpc>
              <a:spcBef>
                <a:spcPts val="0"/>
              </a:spcBef>
              <a:spcAft>
                <a:spcPts val="0"/>
              </a:spcAft>
              <a:buClr>
                <a:srgbClr val="FF0000"/>
              </a:buClr>
              <a:buSzPts val="1800"/>
              <a:buFont typeface="Roboto Slab"/>
              <a:buChar char="●"/>
            </a:pPr>
            <a:r>
              <a:rPr lang="en">
                <a:solidFill>
                  <a:srgbClr val="FF0000"/>
                </a:solidFill>
                <a:latin typeface="Roboto Slab"/>
                <a:ea typeface="Roboto Slab"/>
                <a:cs typeface="Roboto Slab"/>
                <a:sym typeface="Roboto Slab"/>
              </a:rPr>
              <a:t>Submitting Work On Time</a:t>
            </a:r>
            <a:endParaRPr>
              <a:solidFill>
                <a:srgbClr val="FF0000"/>
              </a:solidFill>
              <a:latin typeface="Roboto Slab"/>
              <a:ea typeface="Roboto Slab"/>
              <a:cs typeface="Roboto Slab"/>
              <a:sym typeface="Roboto Slab"/>
            </a:endParaRPr>
          </a:p>
          <a:p>
            <a:pPr marL="457200" lvl="0" indent="-342900" algn="l" rtl="0">
              <a:lnSpc>
                <a:spcPct val="105000"/>
              </a:lnSpc>
              <a:spcBef>
                <a:spcPts val="0"/>
              </a:spcBef>
              <a:spcAft>
                <a:spcPts val="0"/>
              </a:spcAft>
              <a:buClr>
                <a:srgbClr val="0000FF"/>
              </a:buClr>
              <a:buSzPts val="1800"/>
              <a:buFont typeface="Roboto Slab"/>
              <a:buChar char="●"/>
            </a:pPr>
            <a:r>
              <a:rPr lang="en">
                <a:solidFill>
                  <a:srgbClr val="0000FF"/>
                </a:solidFill>
                <a:latin typeface="Roboto Slab"/>
                <a:ea typeface="Roboto Slab"/>
                <a:cs typeface="Roboto Slab"/>
                <a:sym typeface="Roboto Slab"/>
              </a:rPr>
              <a:t>Learning Course Content, as Taught by Professor</a:t>
            </a:r>
            <a:endParaRPr>
              <a:solidFill>
                <a:srgbClr val="0000FF"/>
              </a:solidFill>
              <a:latin typeface="Roboto Slab"/>
              <a:ea typeface="Roboto Slab"/>
              <a:cs typeface="Roboto Slab"/>
              <a:sym typeface="Roboto Slab"/>
            </a:endParaRPr>
          </a:p>
          <a:p>
            <a:pPr marL="457200" lvl="0" indent="-342900" algn="l" rtl="0">
              <a:lnSpc>
                <a:spcPct val="105000"/>
              </a:lnSpc>
              <a:spcBef>
                <a:spcPts val="0"/>
              </a:spcBef>
              <a:spcAft>
                <a:spcPts val="0"/>
              </a:spcAft>
              <a:buClr>
                <a:srgbClr val="FF0000"/>
              </a:buClr>
              <a:buSzPts val="1800"/>
              <a:buFont typeface="Roboto Slab"/>
              <a:buChar char="●"/>
            </a:pPr>
            <a:r>
              <a:rPr lang="en">
                <a:solidFill>
                  <a:srgbClr val="FF0000"/>
                </a:solidFill>
                <a:latin typeface="Roboto Slab"/>
                <a:ea typeface="Roboto Slab"/>
                <a:cs typeface="Roboto Slab"/>
                <a:sym typeface="Roboto Slab"/>
              </a:rPr>
              <a:t>Studying Course Content</a:t>
            </a:r>
            <a:endParaRPr>
              <a:solidFill>
                <a:srgbClr val="FF0000"/>
              </a:solidFill>
              <a:latin typeface="Roboto Slab"/>
              <a:ea typeface="Roboto Slab"/>
              <a:cs typeface="Roboto Slab"/>
              <a:sym typeface="Roboto Slab"/>
            </a:endParaRPr>
          </a:p>
          <a:p>
            <a:pPr marL="457200" lvl="0" indent="-342900" algn="l" rtl="0">
              <a:lnSpc>
                <a:spcPct val="105000"/>
              </a:lnSpc>
              <a:spcBef>
                <a:spcPts val="0"/>
              </a:spcBef>
              <a:spcAft>
                <a:spcPts val="0"/>
              </a:spcAft>
              <a:buClr>
                <a:srgbClr val="0000FF"/>
              </a:buClr>
              <a:buSzPts val="1800"/>
              <a:buFont typeface="Roboto Slab"/>
              <a:buChar char="●"/>
            </a:pPr>
            <a:r>
              <a:rPr lang="en">
                <a:solidFill>
                  <a:srgbClr val="0000FF"/>
                </a:solidFill>
                <a:latin typeface="Roboto Slab"/>
                <a:ea typeface="Roboto Slab"/>
                <a:cs typeface="Roboto Slab"/>
                <a:sym typeface="Roboto Slab"/>
              </a:rPr>
              <a:t>Asking Questions (in class, via email, + during office hours)</a:t>
            </a:r>
            <a:endParaRPr>
              <a:solidFill>
                <a:srgbClr val="0000FF"/>
              </a:solidFill>
              <a:latin typeface="Roboto Slab"/>
              <a:ea typeface="Roboto Slab"/>
              <a:cs typeface="Roboto Slab"/>
              <a:sym typeface="Roboto Slab"/>
            </a:endParaRPr>
          </a:p>
          <a:p>
            <a:pPr marL="457200" lvl="0" indent="-342900" algn="l" rtl="0">
              <a:lnSpc>
                <a:spcPct val="105000"/>
              </a:lnSpc>
              <a:spcBef>
                <a:spcPts val="0"/>
              </a:spcBef>
              <a:spcAft>
                <a:spcPts val="0"/>
              </a:spcAft>
              <a:buClr>
                <a:srgbClr val="FF0000"/>
              </a:buClr>
              <a:buSzPts val="1800"/>
              <a:buFont typeface="Roboto Slab"/>
              <a:buChar char="●"/>
            </a:pPr>
            <a:r>
              <a:rPr lang="en">
                <a:solidFill>
                  <a:srgbClr val="FF0000"/>
                </a:solidFill>
                <a:latin typeface="Roboto Slab"/>
                <a:ea typeface="Roboto Slab"/>
                <a:cs typeface="Roboto Slab"/>
                <a:sym typeface="Roboto Slab"/>
              </a:rPr>
              <a:t>Seeking Out Extra Help, When Needed</a:t>
            </a:r>
            <a:endParaRPr>
              <a:solidFill>
                <a:srgbClr val="FF0000"/>
              </a:solidFill>
              <a:latin typeface="Roboto Slab"/>
              <a:ea typeface="Roboto Slab"/>
              <a:cs typeface="Roboto Slab"/>
              <a:sym typeface="Roboto Slab"/>
            </a:endParaRPr>
          </a:p>
          <a:p>
            <a:pPr marL="457200" lvl="0" indent="-342900" algn="l" rtl="0">
              <a:lnSpc>
                <a:spcPct val="105000"/>
              </a:lnSpc>
              <a:spcBef>
                <a:spcPts val="0"/>
              </a:spcBef>
              <a:spcAft>
                <a:spcPts val="0"/>
              </a:spcAft>
              <a:buClr>
                <a:srgbClr val="0000FF"/>
              </a:buClr>
              <a:buSzPts val="1800"/>
              <a:buFont typeface="Roboto Slab"/>
              <a:buChar char="●"/>
            </a:pPr>
            <a:r>
              <a:rPr lang="en">
                <a:solidFill>
                  <a:srgbClr val="0000FF"/>
                </a:solidFill>
                <a:latin typeface="Roboto Slab"/>
                <a:ea typeface="Roboto Slab"/>
                <a:cs typeface="Roboto Slab"/>
                <a:sym typeface="Roboto Slab"/>
              </a:rPr>
              <a:t>Being Prepared for All Classes</a:t>
            </a:r>
            <a:endParaRPr>
              <a:solidFill>
                <a:srgbClr val="0000FF"/>
              </a:solidFill>
              <a:latin typeface="Roboto Slab"/>
              <a:ea typeface="Roboto Slab"/>
              <a:cs typeface="Roboto Slab"/>
              <a:sym typeface="Roboto Slab"/>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34"/>
          <p:cNvSpPr txBox="1">
            <a:spLocks noGrp="1"/>
          </p:cNvSpPr>
          <p:nvPr>
            <p:ph type="ctrTitle"/>
          </p:nvPr>
        </p:nvSpPr>
        <p:spPr>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b="1">
                <a:solidFill>
                  <a:schemeClr val="accent5"/>
                </a:solidFill>
              </a:rPr>
              <a:t>Academic Integrity</a:t>
            </a:r>
            <a:endParaRPr b="1">
              <a:solidFill>
                <a:schemeClr val="accent5"/>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5"/>
          <p:cNvSpPr txBox="1"/>
          <p:nvPr/>
        </p:nvSpPr>
        <p:spPr>
          <a:xfrm>
            <a:off x="3439200" y="584500"/>
            <a:ext cx="5550300" cy="412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a:solidFill>
                  <a:schemeClr val="dk1"/>
                </a:solidFill>
                <a:latin typeface="Roboto Slab"/>
                <a:ea typeface="Roboto Slab"/>
                <a:cs typeface="Roboto Slab"/>
                <a:sym typeface="Roboto Slab"/>
              </a:rPr>
              <a:t>Question #1: </a:t>
            </a:r>
            <a:r>
              <a:rPr lang="en" sz="1600">
                <a:solidFill>
                  <a:schemeClr val="dk1"/>
                </a:solidFill>
                <a:latin typeface="Roboto Slab"/>
                <a:ea typeface="Roboto Slab"/>
                <a:cs typeface="Roboto Slab"/>
                <a:sym typeface="Roboto Slab"/>
              </a:rPr>
              <a:t>Why do students decide to cheat and plagiarize?</a:t>
            </a:r>
            <a:endParaRPr sz="1600">
              <a:solidFill>
                <a:schemeClr val="dk1"/>
              </a:solidFill>
              <a:latin typeface="Roboto Slab"/>
              <a:ea typeface="Roboto Slab"/>
              <a:cs typeface="Roboto Slab"/>
              <a:sym typeface="Roboto Slab"/>
            </a:endParaRPr>
          </a:p>
          <a:p>
            <a:pPr marL="0" lvl="0" indent="0" algn="l" rtl="0">
              <a:spcBef>
                <a:spcPts val="0"/>
              </a:spcBef>
              <a:spcAft>
                <a:spcPts val="0"/>
              </a:spcAft>
              <a:buNone/>
            </a:pPr>
            <a:endParaRPr sz="1600">
              <a:solidFill>
                <a:schemeClr val="dk1"/>
              </a:solidFill>
              <a:latin typeface="Roboto Slab"/>
              <a:ea typeface="Roboto Slab"/>
              <a:cs typeface="Roboto Slab"/>
              <a:sym typeface="Roboto Slab"/>
            </a:endParaRPr>
          </a:p>
          <a:p>
            <a:pPr marL="0" lvl="0" indent="0" algn="l" rtl="0">
              <a:spcBef>
                <a:spcPts val="0"/>
              </a:spcBef>
              <a:spcAft>
                <a:spcPts val="0"/>
              </a:spcAft>
              <a:buNone/>
            </a:pPr>
            <a:r>
              <a:rPr lang="en" sz="1600" b="1">
                <a:solidFill>
                  <a:schemeClr val="dk1"/>
                </a:solidFill>
                <a:latin typeface="Roboto Slab"/>
                <a:ea typeface="Roboto Slab"/>
                <a:cs typeface="Roboto Slab"/>
                <a:sym typeface="Roboto Slab"/>
              </a:rPr>
              <a:t>Question #2: </a:t>
            </a:r>
            <a:r>
              <a:rPr lang="en" sz="1600">
                <a:solidFill>
                  <a:schemeClr val="dk1"/>
                </a:solidFill>
                <a:latin typeface="Roboto Slab"/>
                <a:ea typeface="Roboto Slab"/>
                <a:cs typeface="Roboto Slab"/>
                <a:sym typeface="Roboto Slab"/>
              </a:rPr>
              <a:t>Is academic integrity important for college students? Why?</a:t>
            </a:r>
            <a:endParaRPr sz="1600">
              <a:solidFill>
                <a:schemeClr val="dk1"/>
              </a:solidFill>
              <a:latin typeface="Roboto Slab"/>
              <a:ea typeface="Roboto Slab"/>
              <a:cs typeface="Roboto Slab"/>
              <a:sym typeface="Roboto Slab"/>
            </a:endParaRPr>
          </a:p>
          <a:p>
            <a:pPr marL="0" lvl="0" indent="0" algn="l" rtl="0">
              <a:spcBef>
                <a:spcPts val="0"/>
              </a:spcBef>
              <a:spcAft>
                <a:spcPts val="0"/>
              </a:spcAft>
              <a:buNone/>
            </a:pPr>
            <a:endParaRPr sz="1600">
              <a:solidFill>
                <a:schemeClr val="dk1"/>
              </a:solidFill>
              <a:latin typeface="Roboto Slab"/>
              <a:ea typeface="Roboto Slab"/>
              <a:cs typeface="Roboto Slab"/>
              <a:sym typeface="Roboto Slab"/>
            </a:endParaRPr>
          </a:p>
          <a:p>
            <a:pPr marL="0" lvl="0" indent="0" algn="l" rtl="0">
              <a:spcBef>
                <a:spcPts val="0"/>
              </a:spcBef>
              <a:spcAft>
                <a:spcPts val="0"/>
              </a:spcAft>
              <a:buNone/>
            </a:pPr>
            <a:endParaRPr sz="1600">
              <a:solidFill>
                <a:schemeClr val="dk1"/>
              </a:solidFill>
              <a:latin typeface="Roboto Slab"/>
              <a:ea typeface="Roboto Slab"/>
              <a:cs typeface="Roboto Slab"/>
              <a:sym typeface="Roboto Slab"/>
            </a:endParaRPr>
          </a:p>
          <a:p>
            <a:pPr marL="0" lvl="0" indent="0" algn="l" rtl="0">
              <a:spcBef>
                <a:spcPts val="0"/>
              </a:spcBef>
              <a:spcAft>
                <a:spcPts val="0"/>
              </a:spcAft>
              <a:buNone/>
            </a:pPr>
            <a:r>
              <a:rPr lang="en" sz="1600" b="1">
                <a:solidFill>
                  <a:schemeClr val="dk1"/>
                </a:solidFill>
                <a:latin typeface="Roboto Slab"/>
                <a:ea typeface="Roboto Slab"/>
                <a:cs typeface="Roboto Slab"/>
                <a:sym typeface="Roboto Slab"/>
              </a:rPr>
              <a:t>Directions:</a:t>
            </a:r>
            <a:endParaRPr sz="1600" b="1">
              <a:solidFill>
                <a:schemeClr val="dk1"/>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a:solidFill>
                  <a:schemeClr val="dk1"/>
                </a:solidFill>
                <a:latin typeface="Roboto Slab"/>
                <a:ea typeface="Roboto Slab"/>
                <a:cs typeface="Roboto Slab"/>
                <a:sym typeface="Roboto Slab"/>
              </a:rPr>
              <a:t>5-7 minutes to discuss questions </a:t>
            </a:r>
            <a:endParaRPr sz="1600">
              <a:solidFill>
                <a:schemeClr val="dk1"/>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a:solidFill>
                  <a:schemeClr val="dk1"/>
                </a:solidFill>
                <a:latin typeface="Roboto Slab"/>
                <a:ea typeface="Roboto Slab"/>
                <a:cs typeface="Roboto Slab"/>
                <a:sym typeface="Roboto Slab"/>
              </a:rPr>
              <a:t>Assign scribe to take notes while you all discuss </a:t>
            </a:r>
            <a:endParaRPr sz="1600">
              <a:solidFill>
                <a:schemeClr val="dk1"/>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a:solidFill>
                  <a:schemeClr val="dk1"/>
                </a:solidFill>
                <a:latin typeface="Roboto Slab"/>
                <a:ea typeface="Roboto Slab"/>
                <a:cs typeface="Roboto Slab"/>
                <a:sym typeface="Roboto Slab"/>
              </a:rPr>
              <a:t>Assign reporter to share answers to question #1 with full class</a:t>
            </a:r>
            <a:endParaRPr sz="1600">
              <a:solidFill>
                <a:schemeClr val="dk1"/>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a:solidFill>
                  <a:schemeClr val="dk1"/>
                </a:solidFill>
                <a:latin typeface="Roboto Slab"/>
                <a:ea typeface="Roboto Slab"/>
                <a:cs typeface="Roboto Slab"/>
                <a:sym typeface="Roboto Slab"/>
              </a:rPr>
              <a:t>Assign reporter to share answers to question #2 with full class</a:t>
            </a:r>
            <a:endParaRPr sz="1600">
              <a:solidFill>
                <a:schemeClr val="dk1"/>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a:solidFill>
                  <a:schemeClr val="dk1"/>
                </a:solidFill>
                <a:latin typeface="Roboto Slab"/>
                <a:ea typeface="Roboto Slab"/>
                <a:cs typeface="Roboto Slab"/>
                <a:sym typeface="Roboto Slab"/>
              </a:rPr>
              <a:t>We will come back as group to discuss-- be prepared!</a:t>
            </a:r>
            <a:endParaRPr sz="1600">
              <a:solidFill>
                <a:schemeClr val="dk1"/>
              </a:solidFill>
              <a:latin typeface="Roboto Slab"/>
              <a:ea typeface="Roboto Slab"/>
              <a:cs typeface="Roboto Slab"/>
              <a:sym typeface="Roboto Slab"/>
            </a:endParaRPr>
          </a:p>
        </p:txBody>
      </p:sp>
      <p:sp>
        <p:nvSpPr>
          <p:cNvPr id="201" name="Google Shape;201;p35"/>
          <p:cNvSpPr txBox="1"/>
          <p:nvPr/>
        </p:nvSpPr>
        <p:spPr>
          <a:xfrm>
            <a:off x="144350" y="742650"/>
            <a:ext cx="3127500" cy="1829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700" b="1">
                <a:solidFill>
                  <a:schemeClr val="accent5"/>
                </a:solidFill>
                <a:latin typeface="Roboto Slab"/>
                <a:ea typeface="Roboto Slab"/>
                <a:cs typeface="Roboto Slab"/>
                <a:sym typeface="Roboto Slab"/>
              </a:rPr>
              <a:t>Small Group Discussion</a:t>
            </a:r>
            <a:endParaRPr sz="3700" b="1">
              <a:solidFill>
                <a:schemeClr val="accent5"/>
              </a:solidFill>
              <a:latin typeface="Roboto Slab"/>
              <a:ea typeface="Roboto Slab"/>
              <a:cs typeface="Roboto Slab"/>
              <a:sym typeface="Roboto Slab"/>
            </a:endParaRPr>
          </a:p>
        </p:txBody>
      </p:sp>
      <p:sp>
        <p:nvSpPr>
          <p:cNvPr id="202" name="Google Shape;202;p35"/>
          <p:cNvSpPr txBox="1"/>
          <p:nvPr/>
        </p:nvSpPr>
        <p:spPr>
          <a:xfrm>
            <a:off x="186250" y="2361700"/>
            <a:ext cx="3127500" cy="22980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None/>
            </a:pPr>
            <a:r>
              <a:rPr lang="en" sz="2500" b="1">
                <a:solidFill>
                  <a:schemeClr val="lt1"/>
                </a:solidFill>
                <a:latin typeface="Roboto Slab"/>
                <a:ea typeface="Roboto Slab"/>
                <a:cs typeface="Roboto Slab"/>
                <a:sym typeface="Roboto Slab"/>
              </a:rPr>
              <a:t>Academic Integrity</a:t>
            </a:r>
            <a:endParaRPr sz="2500" b="1">
              <a:solidFill>
                <a:schemeClr val="lt1"/>
              </a:solidFill>
              <a:latin typeface="Roboto Slab"/>
              <a:ea typeface="Roboto Slab"/>
              <a:cs typeface="Roboto Slab"/>
              <a:sym typeface="Roboto Slab"/>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36"/>
          <p:cNvSpPr txBox="1"/>
          <p:nvPr/>
        </p:nvSpPr>
        <p:spPr>
          <a:xfrm>
            <a:off x="754575" y="228600"/>
            <a:ext cx="7915500" cy="4664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900" b="1" u="sng">
                <a:solidFill>
                  <a:schemeClr val="lt1"/>
                </a:solidFill>
                <a:latin typeface="Roboto Slab"/>
                <a:ea typeface="Roboto Slab"/>
                <a:cs typeface="Roboto Slab"/>
                <a:sym typeface="Roboto Slab"/>
              </a:rPr>
              <a:t>City Tech’s Commitment to Academic Integrity </a:t>
            </a:r>
            <a:endParaRPr sz="1900" b="1" u="sng">
              <a:solidFill>
                <a:schemeClr val="lt1"/>
              </a:solidFill>
              <a:latin typeface="Roboto Slab"/>
              <a:ea typeface="Roboto Slab"/>
              <a:cs typeface="Roboto Slab"/>
              <a:sym typeface="Roboto Slab"/>
            </a:endParaRPr>
          </a:p>
          <a:p>
            <a:pPr marL="0" lvl="0" indent="0" algn="l" rtl="0">
              <a:spcBef>
                <a:spcPts val="0"/>
              </a:spcBef>
              <a:spcAft>
                <a:spcPts val="0"/>
              </a:spcAft>
              <a:buNone/>
            </a:pPr>
            <a:endParaRPr sz="1700">
              <a:solidFill>
                <a:schemeClr val="accent5"/>
              </a:solidFill>
              <a:latin typeface="Roboto Slab"/>
              <a:ea typeface="Roboto Slab"/>
              <a:cs typeface="Roboto Slab"/>
              <a:sym typeface="Roboto Slab"/>
            </a:endParaRPr>
          </a:p>
          <a:p>
            <a:pPr marL="0" lvl="0" indent="457200" algn="l" rtl="0">
              <a:spcBef>
                <a:spcPts val="0"/>
              </a:spcBef>
              <a:spcAft>
                <a:spcPts val="0"/>
              </a:spcAft>
              <a:buNone/>
            </a:pPr>
            <a:r>
              <a:rPr lang="en" sz="1700">
                <a:solidFill>
                  <a:schemeClr val="dk1"/>
                </a:solidFill>
                <a:latin typeface="Roboto Slab"/>
                <a:ea typeface="Roboto Slab"/>
                <a:cs typeface="Roboto Slab"/>
                <a:sym typeface="Roboto Slab"/>
              </a:rPr>
              <a:t>Students and all others who work with information, ideas, texts, images, music, inventions, and other intellectual property owe their audience and sources accuracy and honesty in using, crediting, and citing sources. As a community of intellectual and professional workers, the College recognizes its responsibility for providing instruction in information literacy and academic integrity, offering models of good practice, and responding vigilantly and appropriately to infractions of academic integrity. Accordingly, academic dishonesty is prohibited in The City University of New York (CUNY) and at New York City College of Technology (City Tech) and is punishable by penalties, including failing grades, suspension, and expulsion. </a:t>
            </a:r>
            <a:endParaRPr sz="1700">
              <a:solidFill>
                <a:schemeClr val="dk1"/>
              </a:solidFill>
              <a:latin typeface="Roboto Slab"/>
              <a:ea typeface="Roboto Slab"/>
              <a:cs typeface="Roboto Slab"/>
              <a:sym typeface="Roboto Slab"/>
            </a:endParaRPr>
          </a:p>
          <a:p>
            <a:pPr marL="0" lvl="0" indent="457200" algn="l" rtl="0">
              <a:spcBef>
                <a:spcPts val="0"/>
              </a:spcBef>
              <a:spcAft>
                <a:spcPts val="0"/>
              </a:spcAft>
              <a:buNone/>
            </a:pPr>
            <a:endParaRPr sz="1700">
              <a:solidFill>
                <a:schemeClr val="accent5"/>
              </a:solidFill>
              <a:latin typeface="Roboto Slab"/>
              <a:ea typeface="Roboto Slab"/>
              <a:cs typeface="Roboto Slab"/>
              <a:sym typeface="Roboto Slab"/>
            </a:endParaRPr>
          </a:p>
          <a:p>
            <a:pPr marL="2286000" lvl="0" indent="0" algn="l" rtl="0">
              <a:spcBef>
                <a:spcPts val="0"/>
              </a:spcBef>
              <a:spcAft>
                <a:spcPts val="0"/>
              </a:spcAft>
              <a:buNone/>
            </a:pPr>
            <a:r>
              <a:rPr lang="en" sz="1700" i="1">
                <a:solidFill>
                  <a:schemeClr val="lt2"/>
                </a:solidFill>
                <a:latin typeface="Roboto Slab"/>
                <a:ea typeface="Roboto Slab"/>
                <a:cs typeface="Roboto Slab"/>
                <a:sym typeface="Roboto Slab"/>
              </a:rPr>
              <a:t>— NYCCT statement on Academic Integrity</a:t>
            </a:r>
            <a:endParaRPr sz="1700" i="1">
              <a:solidFill>
                <a:schemeClr val="lt2"/>
              </a:solidFill>
              <a:latin typeface="Roboto Slab"/>
              <a:ea typeface="Roboto Slab"/>
              <a:cs typeface="Roboto Slab"/>
              <a:sym typeface="Roboto Slab"/>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37"/>
          <p:cNvSpPr txBox="1"/>
          <p:nvPr/>
        </p:nvSpPr>
        <p:spPr>
          <a:xfrm>
            <a:off x="311700" y="155875"/>
            <a:ext cx="8572500" cy="4496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200" b="1" u="sng">
                <a:solidFill>
                  <a:schemeClr val="accent5"/>
                </a:solidFill>
                <a:latin typeface="Roboto Slab"/>
                <a:ea typeface="Roboto Slab"/>
                <a:cs typeface="Roboto Slab"/>
                <a:sym typeface="Roboto Slab"/>
              </a:rPr>
              <a:t>Forms of Academic Dishonesty </a:t>
            </a:r>
            <a:endParaRPr sz="2200" b="1" u="sng">
              <a:solidFill>
                <a:schemeClr val="accent5"/>
              </a:solidFill>
              <a:latin typeface="Roboto Slab"/>
              <a:ea typeface="Roboto Slab"/>
              <a:cs typeface="Roboto Slab"/>
              <a:sym typeface="Roboto Slab"/>
            </a:endParaRPr>
          </a:p>
          <a:p>
            <a:pPr marL="0" lvl="0" indent="0" algn="l" rtl="0">
              <a:spcBef>
                <a:spcPts val="0"/>
              </a:spcBef>
              <a:spcAft>
                <a:spcPts val="0"/>
              </a:spcAft>
              <a:buNone/>
            </a:pPr>
            <a:endParaRPr sz="1500">
              <a:solidFill>
                <a:schemeClr val="accent5"/>
              </a:solidFill>
              <a:latin typeface="Roboto Slab"/>
              <a:ea typeface="Roboto Slab"/>
              <a:cs typeface="Roboto Slab"/>
              <a:sym typeface="Roboto Slab"/>
            </a:endParaRPr>
          </a:p>
          <a:p>
            <a:pPr marL="0" lvl="0" indent="0" algn="l" rtl="0">
              <a:spcBef>
                <a:spcPts val="0"/>
              </a:spcBef>
              <a:spcAft>
                <a:spcPts val="0"/>
              </a:spcAft>
              <a:buNone/>
            </a:pPr>
            <a:r>
              <a:rPr lang="en" sz="1500">
                <a:solidFill>
                  <a:schemeClr val="dk1"/>
                </a:solidFill>
                <a:latin typeface="Roboto Slab"/>
                <a:ea typeface="Roboto Slab"/>
                <a:cs typeface="Roboto Slab"/>
                <a:sym typeface="Roboto Slab"/>
              </a:rPr>
              <a:t>a. </a:t>
            </a:r>
            <a:r>
              <a:rPr lang="en" sz="1500" b="1">
                <a:solidFill>
                  <a:schemeClr val="lt1"/>
                </a:solidFill>
                <a:latin typeface="Roboto Slab"/>
                <a:ea typeface="Roboto Slab"/>
                <a:cs typeface="Roboto Slab"/>
                <a:sym typeface="Roboto Slab"/>
              </a:rPr>
              <a:t>Cheating</a:t>
            </a:r>
            <a:r>
              <a:rPr lang="en" sz="1500">
                <a:solidFill>
                  <a:schemeClr val="dk1"/>
                </a:solidFill>
                <a:latin typeface="Roboto Slab"/>
                <a:ea typeface="Roboto Slab"/>
                <a:cs typeface="Roboto Slab"/>
                <a:sym typeface="Roboto Slab"/>
              </a:rPr>
              <a:t> is the unauthorized use or attempted use of material, information, notes, study aids, devices or communications during an academic exercise. </a:t>
            </a:r>
            <a:endParaRPr sz="1500">
              <a:solidFill>
                <a:schemeClr val="dk1"/>
              </a:solidFill>
              <a:latin typeface="Roboto Slab"/>
              <a:ea typeface="Roboto Slab"/>
              <a:cs typeface="Roboto Slab"/>
              <a:sym typeface="Roboto Slab"/>
            </a:endParaRPr>
          </a:p>
          <a:p>
            <a:pPr marL="0" lvl="0" indent="0" algn="l" rtl="0">
              <a:spcBef>
                <a:spcPts val="0"/>
              </a:spcBef>
              <a:spcAft>
                <a:spcPts val="0"/>
              </a:spcAft>
              <a:buNone/>
            </a:pPr>
            <a:endParaRPr sz="1500">
              <a:solidFill>
                <a:schemeClr val="dk1"/>
              </a:solidFill>
              <a:latin typeface="Roboto Slab"/>
              <a:ea typeface="Roboto Slab"/>
              <a:cs typeface="Roboto Slab"/>
              <a:sym typeface="Roboto Slab"/>
            </a:endParaRPr>
          </a:p>
          <a:p>
            <a:pPr marL="0" lvl="0" indent="0" algn="l" rtl="0">
              <a:spcBef>
                <a:spcPts val="0"/>
              </a:spcBef>
              <a:spcAft>
                <a:spcPts val="0"/>
              </a:spcAft>
              <a:buNone/>
            </a:pPr>
            <a:r>
              <a:rPr lang="en" sz="1500">
                <a:solidFill>
                  <a:schemeClr val="dk1"/>
                </a:solidFill>
                <a:latin typeface="Roboto Slab"/>
                <a:ea typeface="Roboto Slab"/>
                <a:cs typeface="Roboto Slab"/>
                <a:sym typeface="Roboto Slab"/>
              </a:rPr>
              <a:t>b. </a:t>
            </a:r>
            <a:r>
              <a:rPr lang="en" sz="1500" b="1">
                <a:solidFill>
                  <a:schemeClr val="lt1"/>
                </a:solidFill>
                <a:latin typeface="Roboto Slab"/>
                <a:ea typeface="Roboto Slab"/>
                <a:cs typeface="Roboto Slab"/>
                <a:sym typeface="Roboto Slab"/>
              </a:rPr>
              <a:t>Plagiarism</a:t>
            </a:r>
            <a:r>
              <a:rPr lang="en" sz="1500">
                <a:solidFill>
                  <a:schemeClr val="dk1"/>
                </a:solidFill>
                <a:latin typeface="Roboto Slab"/>
                <a:ea typeface="Roboto Slab"/>
                <a:cs typeface="Roboto Slab"/>
                <a:sym typeface="Roboto Slab"/>
              </a:rPr>
              <a:t> is the act of presenting another person’s ideas, research or writings as your own.</a:t>
            </a:r>
            <a:endParaRPr sz="1500">
              <a:solidFill>
                <a:schemeClr val="dk1"/>
              </a:solidFill>
              <a:latin typeface="Roboto Slab"/>
              <a:ea typeface="Roboto Slab"/>
              <a:cs typeface="Roboto Slab"/>
              <a:sym typeface="Roboto Slab"/>
            </a:endParaRPr>
          </a:p>
          <a:p>
            <a:pPr marL="0" lvl="0" indent="0" algn="l" rtl="0">
              <a:spcBef>
                <a:spcPts val="0"/>
              </a:spcBef>
              <a:spcAft>
                <a:spcPts val="0"/>
              </a:spcAft>
              <a:buNone/>
            </a:pPr>
            <a:endParaRPr sz="1500">
              <a:solidFill>
                <a:schemeClr val="dk1"/>
              </a:solidFill>
              <a:latin typeface="Roboto Slab"/>
              <a:ea typeface="Roboto Slab"/>
              <a:cs typeface="Roboto Slab"/>
              <a:sym typeface="Roboto Slab"/>
            </a:endParaRPr>
          </a:p>
          <a:p>
            <a:pPr marL="0" lvl="0" indent="0" algn="l" rtl="0">
              <a:spcBef>
                <a:spcPts val="0"/>
              </a:spcBef>
              <a:spcAft>
                <a:spcPts val="0"/>
              </a:spcAft>
              <a:buNone/>
            </a:pPr>
            <a:r>
              <a:rPr lang="en" sz="1500">
                <a:solidFill>
                  <a:schemeClr val="dk1"/>
                </a:solidFill>
                <a:latin typeface="Roboto Slab"/>
                <a:ea typeface="Roboto Slab"/>
                <a:cs typeface="Roboto Slab"/>
                <a:sym typeface="Roboto Slab"/>
              </a:rPr>
              <a:t> c. </a:t>
            </a:r>
            <a:r>
              <a:rPr lang="en" sz="1500" b="1">
                <a:solidFill>
                  <a:schemeClr val="lt1"/>
                </a:solidFill>
                <a:latin typeface="Roboto Slab"/>
                <a:ea typeface="Roboto Slab"/>
                <a:cs typeface="Roboto Slab"/>
                <a:sym typeface="Roboto Slab"/>
              </a:rPr>
              <a:t>Internet plagiarism </a:t>
            </a:r>
            <a:r>
              <a:rPr lang="en" sz="1500">
                <a:solidFill>
                  <a:schemeClr val="dk1"/>
                </a:solidFill>
                <a:latin typeface="Roboto Slab"/>
                <a:ea typeface="Roboto Slab"/>
                <a:cs typeface="Roboto Slab"/>
                <a:sym typeface="Roboto Slab"/>
              </a:rPr>
              <a:t>includes submitting downloaded term papers or parts of term papers, paraphrasing or copying information from the internet without citing the source, and “cutting and pasting” from various sources without proper attribution. </a:t>
            </a:r>
            <a:endParaRPr sz="1500">
              <a:solidFill>
                <a:schemeClr val="dk1"/>
              </a:solidFill>
              <a:latin typeface="Roboto Slab"/>
              <a:ea typeface="Roboto Slab"/>
              <a:cs typeface="Roboto Slab"/>
              <a:sym typeface="Roboto Slab"/>
            </a:endParaRPr>
          </a:p>
          <a:p>
            <a:pPr marL="0" lvl="0" indent="0" algn="l" rtl="0">
              <a:spcBef>
                <a:spcPts val="0"/>
              </a:spcBef>
              <a:spcAft>
                <a:spcPts val="0"/>
              </a:spcAft>
              <a:buNone/>
            </a:pPr>
            <a:endParaRPr sz="1500">
              <a:solidFill>
                <a:schemeClr val="dk1"/>
              </a:solidFill>
              <a:latin typeface="Roboto Slab"/>
              <a:ea typeface="Roboto Slab"/>
              <a:cs typeface="Roboto Slab"/>
              <a:sym typeface="Roboto Slab"/>
            </a:endParaRPr>
          </a:p>
          <a:p>
            <a:pPr marL="0" lvl="0" indent="0" algn="l" rtl="0">
              <a:spcBef>
                <a:spcPts val="0"/>
              </a:spcBef>
              <a:spcAft>
                <a:spcPts val="0"/>
              </a:spcAft>
              <a:buNone/>
            </a:pPr>
            <a:r>
              <a:rPr lang="en" sz="1500">
                <a:solidFill>
                  <a:schemeClr val="dk1"/>
                </a:solidFill>
                <a:latin typeface="Roboto Slab"/>
                <a:ea typeface="Roboto Slab"/>
                <a:cs typeface="Roboto Slab"/>
                <a:sym typeface="Roboto Slab"/>
              </a:rPr>
              <a:t>d</a:t>
            </a:r>
            <a:r>
              <a:rPr lang="en" sz="1500">
                <a:solidFill>
                  <a:schemeClr val="lt1"/>
                </a:solidFill>
                <a:latin typeface="Roboto Slab"/>
                <a:ea typeface="Roboto Slab"/>
                <a:cs typeface="Roboto Slab"/>
                <a:sym typeface="Roboto Slab"/>
              </a:rPr>
              <a:t>. </a:t>
            </a:r>
            <a:r>
              <a:rPr lang="en" sz="1500" b="1">
                <a:solidFill>
                  <a:schemeClr val="lt1"/>
                </a:solidFill>
                <a:latin typeface="Roboto Slab"/>
                <a:ea typeface="Roboto Slab"/>
                <a:cs typeface="Roboto Slab"/>
                <a:sym typeface="Roboto Slab"/>
              </a:rPr>
              <a:t>Obtaining unfair advantage</a:t>
            </a:r>
            <a:r>
              <a:rPr lang="en" sz="1500">
                <a:solidFill>
                  <a:schemeClr val="lt1"/>
                </a:solidFill>
                <a:latin typeface="Roboto Slab"/>
                <a:ea typeface="Roboto Slab"/>
                <a:cs typeface="Roboto Slab"/>
                <a:sym typeface="Roboto Slab"/>
              </a:rPr>
              <a:t> i</a:t>
            </a:r>
            <a:r>
              <a:rPr lang="en" sz="1500">
                <a:solidFill>
                  <a:schemeClr val="dk1"/>
                </a:solidFill>
                <a:latin typeface="Roboto Slab"/>
                <a:ea typeface="Roboto Slab"/>
                <a:cs typeface="Roboto Slab"/>
                <a:sym typeface="Roboto Slab"/>
              </a:rPr>
              <a:t>s any activity that intentionally or unintentionally gives a student an unfair advantage in his/her academic work over another student. </a:t>
            </a:r>
            <a:endParaRPr sz="1500">
              <a:solidFill>
                <a:schemeClr val="dk1"/>
              </a:solidFill>
              <a:latin typeface="Roboto Slab"/>
              <a:ea typeface="Roboto Slab"/>
              <a:cs typeface="Roboto Slab"/>
              <a:sym typeface="Roboto Slab"/>
            </a:endParaRPr>
          </a:p>
          <a:p>
            <a:pPr marL="0" lvl="0" indent="0" algn="l" rtl="0">
              <a:spcBef>
                <a:spcPts val="0"/>
              </a:spcBef>
              <a:spcAft>
                <a:spcPts val="0"/>
              </a:spcAft>
              <a:buNone/>
            </a:pPr>
            <a:endParaRPr sz="1500">
              <a:solidFill>
                <a:schemeClr val="lt1"/>
              </a:solidFill>
              <a:latin typeface="Roboto Slab"/>
              <a:ea typeface="Roboto Slab"/>
              <a:cs typeface="Roboto Slab"/>
              <a:sym typeface="Roboto Slab"/>
            </a:endParaRPr>
          </a:p>
          <a:p>
            <a:pPr marL="0" lvl="0" indent="0" algn="l" rtl="0">
              <a:spcBef>
                <a:spcPts val="0"/>
              </a:spcBef>
              <a:spcAft>
                <a:spcPts val="0"/>
              </a:spcAft>
              <a:buNone/>
            </a:pPr>
            <a:r>
              <a:rPr lang="en" sz="1500">
                <a:solidFill>
                  <a:schemeClr val="lt1"/>
                </a:solidFill>
                <a:latin typeface="Roboto Slab"/>
                <a:ea typeface="Roboto Slab"/>
                <a:cs typeface="Roboto Slab"/>
                <a:sym typeface="Roboto Slab"/>
              </a:rPr>
              <a:t>e. </a:t>
            </a:r>
            <a:r>
              <a:rPr lang="en" sz="1500" b="1">
                <a:solidFill>
                  <a:schemeClr val="lt1"/>
                </a:solidFill>
                <a:latin typeface="Roboto Slab"/>
                <a:ea typeface="Roboto Slab"/>
                <a:cs typeface="Roboto Slab"/>
                <a:sym typeface="Roboto Slab"/>
              </a:rPr>
              <a:t>Falsification of records and official documents </a:t>
            </a:r>
            <a:r>
              <a:rPr lang="en" sz="1500">
                <a:solidFill>
                  <a:schemeClr val="dk1"/>
                </a:solidFill>
                <a:latin typeface="Roboto Slab"/>
                <a:ea typeface="Roboto Slab"/>
                <a:cs typeface="Roboto Slab"/>
                <a:sym typeface="Roboto Slab"/>
              </a:rPr>
              <a:t>includes, but is not limited to, forging signatures of authorization and falsifying information on an official academic record. </a:t>
            </a:r>
            <a:endParaRPr sz="1500">
              <a:solidFill>
                <a:schemeClr val="dk1"/>
              </a:solidFill>
              <a:latin typeface="Roboto Slab"/>
              <a:ea typeface="Roboto Slab"/>
              <a:cs typeface="Roboto Slab"/>
              <a:sym typeface="Roboto Slab"/>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8"/>
          <p:cNvSpPr txBox="1"/>
          <p:nvPr/>
        </p:nvSpPr>
        <p:spPr>
          <a:xfrm>
            <a:off x="415625" y="221675"/>
            <a:ext cx="8329800" cy="4641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300" b="1" u="sng">
                <a:solidFill>
                  <a:schemeClr val="lt1"/>
                </a:solidFill>
                <a:latin typeface="Roboto Slab"/>
                <a:ea typeface="Roboto Slab"/>
                <a:cs typeface="Roboto Slab"/>
                <a:sym typeface="Roboto Slab"/>
              </a:rPr>
              <a:t>Examples of Cheating</a:t>
            </a:r>
            <a:endParaRPr sz="2300" b="1" u="sng">
              <a:solidFill>
                <a:schemeClr val="lt1"/>
              </a:solidFill>
              <a:latin typeface="Roboto Slab"/>
              <a:ea typeface="Roboto Slab"/>
              <a:cs typeface="Roboto Slab"/>
              <a:sym typeface="Roboto Slab"/>
            </a:endParaRPr>
          </a:p>
          <a:p>
            <a:pPr marL="0" lvl="0" indent="0" algn="l" rtl="0">
              <a:spcBef>
                <a:spcPts val="0"/>
              </a:spcBef>
              <a:spcAft>
                <a:spcPts val="0"/>
              </a:spcAft>
              <a:buNone/>
            </a:pPr>
            <a:endParaRPr sz="2300" b="1" u="sng">
              <a:solidFill>
                <a:schemeClr val="accent5"/>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Copying from another student during an examination or allowing another to copy your work.</a:t>
            </a:r>
            <a:endParaRPr>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Unauthorized collaboration on a take home assignment or examination. </a:t>
            </a:r>
            <a:endParaRPr>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Using notes during a closed book examination. </a:t>
            </a:r>
            <a:endParaRPr>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Taking an examination for another student, or asking or allowing another student to take an examination for you. </a:t>
            </a:r>
            <a:endParaRPr>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Changing a graded exam and returning it for more credit. </a:t>
            </a:r>
            <a:endParaRPr>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Submitting substantial portions of the same paper to more than one course without consulting with each instructor. </a:t>
            </a:r>
            <a:endParaRPr>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Preparing answers or writing notes in a blue book (exam booklet) before an examination. </a:t>
            </a:r>
            <a:endParaRPr>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Allowing others to research and write assigned papers or do assigned projects, including using commercial term paper services. </a:t>
            </a:r>
            <a:endParaRPr>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Giving assistance to acts of academic misconduct/ dishonesty. </a:t>
            </a:r>
            <a:endParaRPr>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Fabricating data (in whole or in part). </a:t>
            </a:r>
            <a:endParaRPr>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Falsifying data (in whole or in part). </a:t>
            </a:r>
            <a:endParaRPr>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Submitting someone else’s work as your own. </a:t>
            </a:r>
            <a:endParaRPr>
              <a:solidFill>
                <a:schemeClr val="dk1"/>
              </a:solidFill>
              <a:latin typeface="Roboto Slab"/>
              <a:ea typeface="Roboto Slab"/>
              <a:cs typeface="Roboto Slab"/>
              <a:sym typeface="Roboto Slab"/>
            </a:endParaRPr>
          </a:p>
          <a:p>
            <a:pPr marL="457200" lvl="0" indent="-317500" algn="l" rtl="0">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Unauthorized use during an examination of any electronic devices such as cell phones, computers or other technologies to retrieve or send information.</a:t>
            </a:r>
            <a:endParaRPr>
              <a:solidFill>
                <a:schemeClr val="dk1"/>
              </a:solidFill>
              <a:latin typeface="Roboto Slab"/>
              <a:ea typeface="Roboto Slab"/>
              <a:cs typeface="Roboto Slab"/>
              <a:sym typeface="Roboto Slab"/>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39"/>
          <p:cNvSpPr txBox="1"/>
          <p:nvPr/>
        </p:nvSpPr>
        <p:spPr>
          <a:xfrm>
            <a:off x="415625" y="69275"/>
            <a:ext cx="8329800" cy="4629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300" b="1" u="sng">
                <a:solidFill>
                  <a:schemeClr val="accent5"/>
                </a:solidFill>
                <a:latin typeface="Roboto Slab"/>
                <a:ea typeface="Roboto Slab"/>
                <a:cs typeface="Roboto Slab"/>
                <a:sym typeface="Roboto Slab"/>
              </a:rPr>
              <a:t>Examples of Plagiarism and Internet Plagiarism </a:t>
            </a:r>
            <a:endParaRPr sz="2300" b="1" u="sng">
              <a:solidFill>
                <a:schemeClr val="accent5"/>
              </a:solidFill>
              <a:latin typeface="Roboto Slab"/>
              <a:ea typeface="Roboto Slab"/>
              <a:cs typeface="Roboto Slab"/>
              <a:sym typeface="Roboto Slab"/>
            </a:endParaRPr>
          </a:p>
          <a:p>
            <a:pPr marL="0" lvl="0" indent="0" algn="l" rtl="0">
              <a:spcBef>
                <a:spcPts val="0"/>
              </a:spcBef>
              <a:spcAft>
                <a:spcPts val="0"/>
              </a:spcAft>
              <a:buNone/>
            </a:pPr>
            <a:endParaRPr sz="2300" b="1" u="sng">
              <a:solidFill>
                <a:schemeClr val="accent5"/>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a:solidFill>
                  <a:schemeClr val="dk1"/>
                </a:solidFill>
                <a:latin typeface="Roboto Slab"/>
                <a:ea typeface="Roboto Slab"/>
                <a:cs typeface="Roboto Slab"/>
                <a:sym typeface="Roboto Slab"/>
              </a:rPr>
              <a:t>Copying another person’s actual words without the use of quotation marks and footnotes attributing the words to their source. </a:t>
            </a:r>
            <a:endParaRPr sz="1600">
              <a:solidFill>
                <a:schemeClr val="dk1"/>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a:solidFill>
                  <a:schemeClr val="dk1"/>
                </a:solidFill>
                <a:latin typeface="Roboto Slab"/>
                <a:ea typeface="Roboto Slab"/>
                <a:cs typeface="Roboto Slab"/>
                <a:sym typeface="Roboto Slab"/>
              </a:rPr>
              <a:t>Presenting another person’s ideas or theories in your own words without acknowledging the source. </a:t>
            </a:r>
            <a:endParaRPr sz="1600">
              <a:solidFill>
                <a:schemeClr val="dk1"/>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a:solidFill>
                  <a:schemeClr val="dk1"/>
                </a:solidFill>
                <a:latin typeface="Roboto Slab"/>
                <a:ea typeface="Roboto Slab"/>
                <a:cs typeface="Roboto Slab"/>
                <a:sym typeface="Roboto Slab"/>
              </a:rPr>
              <a:t>Failing to acknowledge collaborators on homework and laboratory assignments. </a:t>
            </a:r>
            <a:endParaRPr sz="1600">
              <a:solidFill>
                <a:schemeClr val="dk1"/>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a:solidFill>
                  <a:schemeClr val="dk1"/>
                </a:solidFill>
                <a:latin typeface="Roboto Slab"/>
                <a:ea typeface="Roboto Slab"/>
                <a:cs typeface="Roboto Slab"/>
                <a:sym typeface="Roboto Slab"/>
              </a:rPr>
              <a:t>Submitting downloaded term papers or parts of term papers, paraphrasing or copying information from the internet without citing the source, or “cutting &amp; pasting” from various sources without proper attribution.</a:t>
            </a:r>
            <a:endParaRPr sz="1600">
              <a:solidFill>
                <a:schemeClr val="dk1"/>
              </a:solidFill>
              <a:latin typeface="Roboto Slab"/>
              <a:ea typeface="Roboto Slab"/>
              <a:cs typeface="Roboto Slab"/>
              <a:sym typeface="Roboto Slab"/>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40"/>
          <p:cNvSpPr txBox="1"/>
          <p:nvPr/>
        </p:nvSpPr>
        <p:spPr>
          <a:xfrm>
            <a:off x="415625" y="69275"/>
            <a:ext cx="8329800" cy="4606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300" b="1" u="sng">
                <a:solidFill>
                  <a:schemeClr val="lt1"/>
                </a:solidFill>
                <a:latin typeface="Roboto Slab"/>
                <a:ea typeface="Roboto Slab"/>
                <a:cs typeface="Roboto Slab"/>
                <a:sym typeface="Roboto Slab"/>
              </a:rPr>
              <a:t>Examples of Obtaining Unfair Advantage</a:t>
            </a:r>
            <a:endParaRPr sz="2300" b="1" u="sng">
              <a:solidFill>
                <a:schemeClr val="lt1"/>
              </a:solidFill>
              <a:latin typeface="Roboto Slab"/>
              <a:ea typeface="Roboto Slab"/>
              <a:cs typeface="Roboto Slab"/>
              <a:sym typeface="Roboto Slab"/>
            </a:endParaRPr>
          </a:p>
          <a:p>
            <a:pPr marL="0" lvl="0" indent="0" algn="l" rtl="0">
              <a:spcBef>
                <a:spcPts val="0"/>
              </a:spcBef>
              <a:spcAft>
                <a:spcPts val="0"/>
              </a:spcAft>
              <a:buNone/>
            </a:pPr>
            <a:endParaRPr sz="2300" b="1" u="sng">
              <a:solidFill>
                <a:schemeClr val="accent5"/>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a:solidFill>
                  <a:schemeClr val="dk1"/>
                </a:solidFill>
                <a:latin typeface="Roboto Slab"/>
                <a:ea typeface="Roboto Slab"/>
                <a:cs typeface="Roboto Slab"/>
                <a:sym typeface="Roboto Slab"/>
              </a:rPr>
              <a:t>Stealing, reproducing, circulating or otherwise gaining advance access to examination materials. </a:t>
            </a:r>
            <a:endParaRPr sz="1600">
              <a:solidFill>
                <a:schemeClr val="dk1"/>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a:solidFill>
                  <a:schemeClr val="dk1"/>
                </a:solidFill>
                <a:latin typeface="Roboto Slab"/>
                <a:ea typeface="Roboto Slab"/>
                <a:cs typeface="Roboto Slab"/>
                <a:sym typeface="Roboto Slab"/>
              </a:rPr>
              <a:t>Depriving other students of access to library materials by stealing, destroying, defacing, or concealing them. </a:t>
            </a:r>
            <a:endParaRPr sz="1600">
              <a:solidFill>
                <a:schemeClr val="dk1"/>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a:solidFill>
                  <a:schemeClr val="dk1"/>
                </a:solidFill>
                <a:latin typeface="Roboto Slab"/>
                <a:ea typeface="Roboto Slab"/>
                <a:cs typeface="Roboto Slab"/>
                <a:sym typeface="Roboto Slab"/>
              </a:rPr>
              <a:t>Retaining, using or circulating examination materials which clearly indicate that they should be returned at the end of the exam. </a:t>
            </a:r>
            <a:endParaRPr sz="1600">
              <a:solidFill>
                <a:schemeClr val="dk1"/>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a:solidFill>
                  <a:schemeClr val="dk1"/>
                </a:solidFill>
                <a:latin typeface="Roboto Slab"/>
                <a:ea typeface="Roboto Slab"/>
                <a:cs typeface="Roboto Slab"/>
                <a:sym typeface="Roboto Slab"/>
              </a:rPr>
              <a:t>Intentionally obstructing or interfering with another student’s work.</a:t>
            </a:r>
            <a:endParaRPr sz="1600">
              <a:solidFill>
                <a:schemeClr val="dk1"/>
              </a:solidFill>
              <a:latin typeface="Roboto Slab"/>
              <a:ea typeface="Roboto Slab"/>
              <a:cs typeface="Roboto Slab"/>
              <a:sym typeface="Roboto Slab"/>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41"/>
          <p:cNvSpPr txBox="1">
            <a:spLocks noGrp="1"/>
          </p:cNvSpPr>
          <p:nvPr>
            <p:ph type="title"/>
          </p:nvPr>
        </p:nvSpPr>
        <p:spPr>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sz="3700" b="1">
                <a:solidFill>
                  <a:schemeClr val="accent5"/>
                </a:solidFill>
              </a:rPr>
              <a:t>Full Academic Integrity Policy</a:t>
            </a:r>
            <a:endParaRPr sz="3700" b="1">
              <a:solidFill>
                <a:schemeClr val="accent5"/>
              </a:solidFill>
            </a:endParaRPr>
          </a:p>
        </p:txBody>
      </p:sp>
      <p:sp>
        <p:nvSpPr>
          <p:cNvPr id="233" name="Google Shape;233;p41"/>
          <p:cNvSpPr txBox="1">
            <a:spLocks noGrp="1"/>
          </p:cNvSpPr>
          <p:nvPr>
            <p:ph type="body" idx="1"/>
          </p:nvPr>
        </p:nvSpPr>
        <p:spPr>
          <a:xfrm>
            <a:off x="176550" y="1333900"/>
            <a:ext cx="8790900" cy="30960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sz="1700" u="sng">
                <a:solidFill>
                  <a:schemeClr val="lt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https://www.citytech.cuny.edu/academics/docs/academic_integrity_policy.pdf</a:t>
            </a:r>
            <a:endParaRPr sz="1700">
              <a:solidFill>
                <a:schemeClr val="lt1"/>
              </a:solidFill>
              <a:latin typeface="Roboto Slab"/>
              <a:ea typeface="Roboto Slab"/>
              <a:cs typeface="Roboto Slab"/>
              <a:sym typeface="Roboto Slab"/>
            </a:endParaRPr>
          </a:p>
          <a:p>
            <a:pPr marL="0" lvl="0" indent="0" algn="ctr" rtl="0">
              <a:spcBef>
                <a:spcPts val="1200"/>
              </a:spcBef>
              <a:spcAft>
                <a:spcPts val="1200"/>
              </a:spcAft>
              <a:buNone/>
            </a:pPr>
            <a:endParaRPr>
              <a:solidFill>
                <a:schemeClr val="accent5"/>
              </a:solidFill>
              <a:latin typeface="Nunito"/>
              <a:ea typeface="Nunito"/>
              <a:cs typeface="Nunito"/>
              <a:sym typeface="Nunito"/>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5"/>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77" name="Google Shape;77;p15"/>
          <p:cNvSpPr txBox="1">
            <a:spLocks noGrp="1"/>
          </p:cNvSpPr>
          <p:nvPr>
            <p:ph type="body" idx="2"/>
          </p:nvPr>
        </p:nvSpPr>
        <p:spPr>
          <a:xfrm>
            <a:off x="4939500" y="724200"/>
            <a:ext cx="3837000" cy="42603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Course Organization (aka getting your act together)                   </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What’s in a Syllabus and Why It Matters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Professors: Their Duties + Responsibilities </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Students: Your Duties + Responsibilities </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Academic Integrity</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Effective Communication</a:t>
            </a:r>
            <a:endParaRPr>
              <a:solidFill>
                <a:schemeClr val="accent5"/>
              </a:solidFill>
              <a:latin typeface="Roboto Slab"/>
              <a:ea typeface="Roboto Slab"/>
              <a:cs typeface="Roboto Slab"/>
              <a:sym typeface="Roboto Slab"/>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42"/>
          <p:cNvSpPr txBox="1">
            <a:spLocks noGrp="1"/>
          </p:cNvSpPr>
          <p:nvPr>
            <p:ph type="ctrTitle"/>
          </p:nvPr>
        </p:nvSpPr>
        <p:spPr>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b="1">
                <a:solidFill>
                  <a:schemeClr val="accent5"/>
                </a:solidFill>
              </a:rPr>
              <a:t>Effective Communication</a:t>
            </a:r>
            <a:endParaRPr b="1">
              <a:solidFill>
                <a:schemeClr val="accent5"/>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43"/>
          <p:cNvSpPr txBox="1">
            <a:spLocks noGrp="1"/>
          </p:cNvSpPr>
          <p:nvPr>
            <p:ph type="title"/>
          </p:nvPr>
        </p:nvSpPr>
        <p:spPr>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sz="4000" b="1">
                <a:solidFill>
                  <a:schemeClr val="accent5"/>
                </a:solidFill>
              </a:rPr>
              <a:t>Emailing with Professors</a:t>
            </a:r>
            <a:endParaRPr sz="4000" b="1">
              <a:solidFill>
                <a:schemeClr val="accent5"/>
              </a:solidFill>
            </a:endParaRPr>
          </a:p>
        </p:txBody>
      </p:sp>
      <p:sp>
        <p:nvSpPr>
          <p:cNvPr id="244" name="Google Shape;244;p43"/>
          <p:cNvSpPr txBox="1">
            <a:spLocks noGrp="1"/>
          </p:cNvSpPr>
          <p:nvPr>
            <p:ph type="body" idx="2"/>
          </p:nvPr>
        </p:nvSpPr>
        <p:spPr>
          <a:prstGeom prst="rect">
            <a:avLst/>
          </a:prstGeom>
        </p:spPr>
        <p:txBody>
          <a:bodyPr spcFirstLastPara="1" wrap="square" lIns="91425" tIns="91425" rIns="91425" bIns="91425" anchor="ctr" anchorCtr="0">
            <a:normAutofit/>
          </a:bodyPr>
          <a:lstStyle/>
          <a:p>
            <a:pPr marL="0" lvl="0" indent="0" algn="l" rtl="0">
              <a:spcBef>
                <a:spcPts val="0"/>
              </a:spcBef>
              <a:spcAft>
                <a:spcPts val="1200"/>
              </a:spcAft>
              <a:buNone/>
            </a:pPr>
            <a:r>
              <a:rPr lang="en" u="sng">
                <a:latin typeface="Roboto Slab"/>
                <a:ea typeface="Roboto Slab"/>
                <a:cs typeface="Roboto Slab"/>
                <a:sym typeface="Roboto Slab"/>
                <a:hlinkClick r:id="rId3"/>
              </a:rPr>
              <a:t>https://www.youtube.com/watch?v=nqaRp8MyLOg&amp;t=1s</a:t>
            </a:r>
            <a:endParaRPr>
              <a:latin typeface="Roboto Slab"/>
              <a:ea typeface="Roboto Slab"/>
              <a:cs typeface="Roboto Slab"/>
              <a:sym typeface="Roboto Slab"/>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44"/>
          <p:cNvSpPr txBox="1">
            <a:spLocks noGrp="1"/>
          </p:cNvSpPr>
          <p:nvPr>
            <p:ph type="title"/>
          </p:nvPr>
        </p:nvSpPr>
        <p:spPr>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a:solidFill>
                  <a:schemeClr val="accent5"/>
                </a:solidFill>
              </a:rPr>
              <a:t>Tips for Effective Communication</a:t>
            </a:r>
            <a:endParaRPr b="1">
              <a:solidFill>
                <a:schemeClr val="accent5"/>
              </a:solidFill>
            </a:endParaRPr>
          </a:p>
        </p:txBody>
      </p:sp>
      <p:sp>
        <p:nvSpPr>
          <p:cNvPr id="250" name="Google Shape;250;p44"/>
          <p:cNvSpPr txBox="1">
            <a:spLocks noGrp="1"/>
          </p:cNvSpPr>
          <p:nvPr>
            <p:ph type="body" idx="1"/>
          </p:nvPr>
        </p:nvSpPr>
        <p:spPr>
          <a:xfrm>
            <a:off x="1489075" y="1390800"/>
            <a:ext cx="5914800" cy="2710200"/>
          </a:xfrm>
          <a:prstGeom prst="rect">
            <a:avLst/>
          </a:prstGeom>
        </p:spPr>
        <p:txBody>
          <a:bodyPr spcFirstLastPara="1" wrap="square" lIns="91425" tIns="91425" rIns="91425" bIns="91425" anchor="ctr" anchorCtr="0">
            <a:noAutofit/>
          </a:bodyPr>
          <a:lstStyle/>
          <a:p>
            <a:pPr marL="457200" lvl="0" indent="-336550" algn="l" rtl="0">
              <a:spcBef>
                <a:spcPts val="0"/>
              </a:spcBef>
              <a:spcAft>
                <a:spcPts val="0"/>
              </a:spcAft>
              <a:buClr>
                <a:schemeClr val="lt1"/>
              </a:buClr>
              <a:buSzPts val="1700"/>
              <a:buFont typeface="Roboto Slab"/>
              <a:buChar char="●"/>
            </a:pPr>
            <a:r>
              <a:rPr lang="en" sz="1700">
                <a:solidFill>
                  <a:schemeClr val="lt1"/>
                </a:solidFill>
                <a:latin typeface="Roboto Slab"/>
                <a:ea typeface="Roboto Slab"/>
                <a:cs typeface="Roboto Slab"/>
                <a:sym typeface="Roboto Slab"/>
              </a:rPr>
              <a:t>Set up your City Tech email</a:t>
            </a:r>
            <a:endParaRPr sz="1700">
              <a:solidFill>
                <a:schemeClr val="lt1"/>
              </a:solidFill>
              <a:latin typeface="Roboto Slab"/>
              <a:ea typeface="Roboto Slab"/>
              <a:cs typeface="Roboto Slab"/>
              <a:sym typeface="Roboto Slab"/>
            </a:endParaRPr>
          </a:p>
          <a:p>
            <a:pPr marL="457200" lvl="0" indent="-336550" algn="l" rtl="0">
              <a:spcBef>
                <a:spcPts val="0"/>
              </a:spcBef>
              <a:spcAft>
                <a:spcPts val="0"/>
              </a:spcAft>
              <a:buClr>
                <a:schemeClr val="lt1"/>
              </a:buClr>
              <a:buSzPts val="1700"/>
              <a:buFont typeface="Roboto Slab"/>
              <a:buChar char="●"/>
            </a:pPr>
            <a:r>
              <a:rPr lang="en" sz="1700">
                <a:solidFill>
                  <a:schemeClr val="lt1"/>
                </a:solidFill>
                <a:latin typeface="Roboto Slab"/>
                <a:ea typeface="Roboto Slab"/>
                <a:cs typeface="Roboto Slab"/>
                <a:sym typeface="Roboto Slab"/>
              </a:rPr>
              <a:t>Download the Outlook App for your phone</a:t>
            </a:r>
            <a:endParaRPr sz="1700">
              <a:solidFill>
                <a:schemeClr val="lt1"/>
              </a:solidFill>
              <a:latin typeface="Roboto Slab"/>
              <a:ea typeface="Roboto Slab"/>
              <a:cs typeface="Roboto Slab"/>
              <a:sym typeface="Roboto Slab"/>
            </a:endParaRPr>
          </a:p>
          <a:p>
            <a:pPr marL="457200" lvl="0" indent="-336550" algn="l" rtl="0">
              <a:spcBef>
                <a:spcPts val="0"/>
              </a:spcBef>
              <a:spcAft>
                <a:spcPts val="0"/>
              </a:spcAft>
              <a:buClr>
                <a:schemeClr val="lt1"/>
              </a:buClr>
              <a:buSzPts val="1700"/>
              <a:buFont typeface="Roboto Slab"/>
              <a:buChar char="●"/>
            </a:pPr>
            <a:r>
              <a:rPr lang="en" sz="1700">
                <a:solidFill>
                  <a:schemeClr val="lt1"/>
                </a:solidFill>
                <a:latin typeface="Roboto Slab"/>
                <a:ea typeface="Roboto Slab"/>
                <a:cs typeface="Roboto Slab"/>
                <a:sym typeface="Roboto Slab"/>
              </a:rPr>
              <a:t>Check your City Tech email EVERY DAY</a:t>
            </a:r>
            <a:endParaRPr sz="1700">
              <a:solidFill>
                <a:schemeClr val="lt1"/>
              </a:solidFill>
              <a:latin typeface="Roboto Slab"/>
              <a:ea typeface="Roboto Slab"/>
              <a:cs typeface="Roboto Slab"/>
              <a:sym typeface="Roboto Slab"/>
            </a:endParaRPr>
          </a:p>
          <a:p>
            <a:pPr marL="457200" lvl="0" indent="-336550" algn="l" rtl="0">
              <a:spcBef>
                <a:spcPts val="0"/>
              </a:spcBef>
              <a:spcAft>
                <a:spcPts val="0"/>
              </a:spcAft>
              <a:buClr>
                <a:schemeClr val="lt1"/>
              </a:buClr>
              <a:buSzPts val="1700"/>
              <a:buFont typeface="Roboto Slab"/>
              <a:buChar char="●"/>
            </a:pPr>
            <a:r>
              <a:rPr lang="en" sz="1700">
                <a:solidFill>
                  <a:schemeClr val="lt1"/>
                </a:solidFill>
                <a:latin typeface="Roboto Slab"/>
                <a:ea typeface="Roboto Slab"/>
                <a:cs typeface="Roboto Slab"/>
                <a:sym typeface="Roboto Slab"/>
              </a:rPr>
              <a:t>Check Blackboard and/or OpenLab EVERY DAY</a:t>
            </a:r>
            <a:endParaRPr sz="1700">
              <a:solidFill>
                <a:schemeClr val="lt1"/>
              </a:solidFill>
              <a:latin typeface="Roboto Slab"/>
              <a:ea typeface="Roboto Slab"/>
              <a:cs typeface="Roboto Slab"/>
              <a:sym typeface="Roboto Slab"/>
            </a:endParaRPr>
          </a:p>
          <a:p>
            <a:pPr marL="457200" lvl="0" indent="-336550" algn="l" rtl="0">
              <a:spcBef>
                <a:spcPts val="0"/>
              </a:spcBef>
              <a:spcAft>
                <a:spcPts val="0"/>
              </a:spcAft>
              <a:buClr>
                <a:schemeClr val="lt1"/>
              </a:buClr>
              <a:buSzPts val="1700"/>
              <a:buFont typeface="Roboto Slab"/>
              <a:buChar char="●"/>
            </a:pPr>
            <a:r>
              <a:rPr lang="en" sz="1700">
                <a:solidFill>
                  <a:schemeClr val="lt1"/>
                </a:solidFill>
                <a:latin typeface="Roboto Slab"/>
                <a:ea typeface="Roboto Slab"/>
                <a:cs typeface="Roboto Slab"/>
                <a:sym typeface="Roboto Slab"/>
              </a:rPr>
              <a:t>Write clear emails and ask good questions</a:t>
            </a:r>
            <a:endParaRPr sz="1700">
              <a:solidFill>
                <a:schemeClr val="lt1"/>
              </a:solidFill>
              <a:latin typeface="Roboto Slab"/>
              <a:ea typeface="Roboto Slab"/>
              <a:cs typeface="Roboto Slab"/>
              <a:sym typeface="Roboto Slab"/>
            </a:endParaRPr>
          </a:p>
          <a:p>
            <a:pPr marL="457200" lvl="0" indent="-336550" algn="l" rtl="0">
              <a:spcBef>
                <a:spcPts val="0"/>
              </a:spcBef>
              <a:spcAft>
                <a:spcPts val="0"/>
              </a:spcAft>
              <a:buClr>
                <a:schemeClr val="lt1"/>
              </a:buClr>
              <a:buSzPts val="1700"/>
              <a:buFont typeface="Roboto Slab"/>
              <a:buChar char="●"/>
            </a:pPr>
            <a:r>
              <a:rPr lang="en" sz="1700">
                <a:solidFill>
                  <a:schemeClr val="lt1"/>
                </a:solidFill>
                <a:latin typeface="Roboto Slab"/>
                <a:ea typeface="Roboto Slab"/>
                <a:cs typeface="Roboto Slab"/>
                <a:sym typeface="Roboto Slab"/>
              </a:rPr>
              <a:t>Use your professor’s office hours!</a:t>
            </a:r>
            <a:endParaRPr sz="1700">
              <a:solidFill>
                <a:schemeClr val="lt1"/>
              </a:solidFill>
              <a:latin typeface="Roboto Slab"/>
              <a:ea typeface="Roboto Slab"/>
              <a:cs typeface="Roboto Slab"/>
              <a:sym typeface="Roboto Slab"/>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45"/>
          <p:cNvSpPr txBox="1">
            <a:spLocks noGrp="1"/>
          </p:cNvSpPr>
          <p:nvPr>
            <p:ph type="title"/>
          </p:nvPr>
        </p:nvSpPr>
        <p:spPr>
          <a:xfrm>
            <a:off x="277200" y="1583850"/>
            <a:ext cx="4045200" cy="1482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900" b="1">
                <a:solidFill>
                  <a:schemeClr val="accent6"/>
                </a:solidFill>
              </a:rPr>
              <a:t>Recap</a:t>
            </a:r>
            <a:endParaRPr sz="4900" b="1">
              <a:solidFill>
                <a:schemeClr val="accent6"/>
              </a:solidFill>
            </a:endParaRPr>
          </a:p>
        </p:txBody>
      </p:sp>
      <p:sp>
        <p:nvSpPr>
          <p:cNvPr id="256" name="Google Shape;256;p45"/>
          <p:cNvSpPr txBox="1">
            <a:spLocks noGrp="1"/>
          </p:cNvSpPr>
          <p:nvPr>
            <p:ph type="body" idx="2"/>
          </p:nvPr>
        </p:nvSpPr>
        <p:spPr>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Course Organization</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Contents of a Syllabus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Duties + Responsibilities of a Professor</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Duties + Responsibilities of a Student</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Academic Integrity</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Effective Communication</a:t>
            </a:r>
            <a:endParaRPr>
              <a:solidFill>
                <a:schemeClr val="accent5"/>
              </a:solidFill>
              <a:latin typeface="Roboto Slab"/>
              <a:ea typeface="Roboto Slab"/>
              <a:cs typeface="Roboto Slab"/>
              <a:sym typeface="Roboto Slab"/>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46"/>
          <p:cNvSpPr txBox="1">
            <a:spLocks noGrp="1"/>
          </p:cNvSpPr>
          <p:nvPr>
            <p:ph type="title"/>
          </p:nvPr>
        </p:nvSpPr>
        <p:spPr>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a:solidFill>
                  <a:schemeClr val="accent5"/>
                </a:solidFill>
              </a:rPr>
              <a:t>Before Session 3…</a:t>
            </a:r>
            <a:endParaRPr b="1">
              <a:solidFill>
                <a:schemeClr val="accent5"/>
              </a:solidFill>
            </a:endParaRPr>
          </a:p>
        </p:txBody>
      </p:sp>
      <p:sp>
        <p:nvSpPr>
          <p:cNvPr id="262" name="Google Shape;262;p46"/>
          <p:cNvSpPr txBox="1">
            <a:spLocks noGrp="1"/>
          </p:cNvSpPr>
          <p:nvPr>
            <p:ph type="body" idx="1"/>
          </p:nvPr>
        </p:nvSpPr>
        <p:spPr>
          <a:xfrm>
            <a:off x="387900" y="1312425"/>
            <a:ext cx="8368200" cy="3696000"/>
          </a:xfrm>
          <a:prstGeom prst="rect">
            <a:avLst/>
          </a:prstGeom>
        </p:spPr>
        <p:txBody>
          <a:bodyPr spcFirstLastPara="1" wrap="square" lIns="91425" tIns="91425" rIns="91425" bIns="91425" anchor="t" anchorCtr="0">
            <a:normAutofit fontScale="92500" lnSpcReduction="10000"/>
          </a:bodyPr>
          <a:lstStyle/>
          <a:p>
            <a:pPr marL="457200" lvl="0" indent="-310832" algn="l" rtl="0">
              <a:spcBef>
                <a:spcPts val="0"/>
              </a:spcBef>
              <a:spcAft>
                <a:spcPts val="0"/>
              </a:spcAft>
              <a:buClr>
                <a:schemeClr val="lt1"/>
              </a:buClr>
              <a:buSzPct val="100000"/>
              <a:buFont typeface="Roboto Slab"/>
              <a:buChar char="●"/>
            </a:pPr>
            <a:r>
              <a:rPr lang="en" sz="1400" b="1">
                <a:solidFill>
                  <a:schemeClr val="lt1"/>
                </a:solidFill>
                <a:latin typeface="Roboto Slab"/>
                <a:ea typeface="Roboto Slab"/>
                <a:cs typeface="Roboto Slab"/>
                <a:sym typeface="Roboto Slab"/>
              </a:rPr>
              <a:t>Complete Reflection on OpenLab by replying to Reflection #2 Post.</a:t>
            </a:r>
            <a:endParaRPr sz="1400" b="1">
              <a:solidFill>
                <a:schemeClr val="lt1"/>
              </a:solidFill>
              <a:latin typeface="Roboto Slab"/>
              <a:ea typeface="Roboto Slab"/>
              <a:cs typeface="Roboto Slab"/>
              <a:sym typeface="Roboto Slab"/>
            </a:endParaRPr>
          </a:p>
          <a:p>
            <a:pPr marL="914400" lvl="1" indent="-310832" algn="l" rtl="0">
              <a:spcBef>
                <a:spcPts val="0"/>
              </a:spcBef>
              <a:spcAft>
                <a:spcPts val="0"/>
              </a:spcAft>
              <a:buClr>
                <a:schemeClr val="lt1"/>
              </a:buClr>
              <a:buSzPct val="100000"/>
              <a:buFont typeface="Roboto Slab"/>
              <a:buChar char="○"/>
            </a:pPr>
            <a:r>
              <a:rPr lang="en">
                <a:solidFill>
                  <a:schemeClr val="lt1"/>
                </a:solidFill>
                <a:latin typeface="Roboto Slab"/>
                <a:ea typeface="Roboto Slab"/>
                <a:cs typeface="Roboto Slab"/>
                <a:sym typeface="Roboto Slab"/>
              </a:rPr>
              <a:t>Remember, you must have an account and be logged in to OpenLab to reply to a post.</a:t>
            </a:r>
            <a:endParaRPr>
              <a:solidFill>
                <a:schemeClr val="lt1"/>
              </a:solidFill>
              <a:latin typeface="Roboto Slab"/>
              <a:ea typeface="Roboto Slab"/>
              <a:cs typeface="Roboto Slab"/>
              <a:sym typeface="Roboto Slab"/>
            </a:endParaRPr>
          </a:p>
          <a:p>
            <a:pPr marL="914400" lvl="1" indent="-310832" algn="l" rtl="0">
              <a:spcBef>
                <a:spcPts val="0"/>
              </a:spcBef>
              <a:spcAft>
                <a:spcPts val="0"/>
              </a:spcAft>
              <a:buClr>
                <a:schemeClr val="lt1"/>
              </a:buClr>
              <a:buSzPct val="100000"/>
              <a:buFont typeface="Roboto Slab"/>
              <a:buChar char="○"/>
            </a:pPr>
            <a:r>
              <a:rPr lang="en">
                <a:solidFill>
                  <a:schemeClr val="lt1"/>
                </a:solidFill>
                <a:latin typeface="Roboto Slab"/>
                <a:ea typeface="Roboto Slab"/>
                <a:cs typeface="Roboto Slab"/>
                <a:sym typeface="Roboto Slab"/>
              </a:rPr>
              <a:t>How to Respond to a Reflection</a:t>
            </a:r>
            <a:endParaRPr>
              <a:solidFill>
                <a:schemeClr val="lt1"/>
              </a:solidFill>
              <a:latin typeface="Roboto Slab"/>
              <a:ea typeface="Roboto Slab"/>
              <a:cs typeface="Roboto Slab"/>
              <a:sym typeface="Roboto Slab"/>
            </a:endParaRPr>
          </a:p>
          <a:p>
            <a:pPr marL="1371600" lvl="0" indent="-310832" algn="l" rtl="0">
              <a:spcBef>
                <a:spcPts val="0"/>
              </a:spcBef>
              <a:spcAft>
                <a:spcPts val="0"/>
              </a:spcAft>
              <a:buClr>
                <a:schemeClr val="lt1"/>
              </a:buClr>
              <a:buSzPct val="100000"/>
              <a:buFont typeface="Roboto Slab"/>
              <a:buAutoNum type="arabicPeriod"/>
            </a:pPr>
            <a:r>
              <a:rPr lang="en" sz="1400">
                <a:solidFill>
                  <a:schemeClr val="lt1"/>
                </a:solidFill>
                <a:latin typeface="Roboto Slab"/>
                <a:ea typeface="Roboto Slab"/>
                <a:cs typeface="Roboto Slab"/>
                <a:sym typeface="Roboto Slab"/>
              </a:rPr>
              <a:t>Read the Reflection post.</a:t>
            </a:r>
            <a:endParaRPr sz="1400">
              <a:solidFill>
                <a:schemeClr val="lt1"/>
              </a:solidFill>
              <a:latin typeface="Roboto Slab"/>
              <a:ea typeface="Roboto Slab"/>
              <a:cs typeface="Roboto Slab"/>
              <a:sym typeface="Roboto Slab"/>
            </a:endParaRPr>
          </a:p>
          <a:p>
            <a:pPr marL="1371600" lvl="0" indent="-310832" algn="l" rtl="0">
              <a:spcBef>
                <a:spcPts val="0"/>
              </a:spcBef>
              <a:spcAft>
                <a:spcPts val="0"/>
              </a:spcAft>
              <a:buClr>
                <a:schemeClr val="lt1"/>
              </a:buClr>
              <a:buSzPct val="100000"/>
              <a:buFont typeface="Roboto Slab"/>
              <a:buAutoNum type="arabicPeriod"/>
            </a:pPr>
            <a:r>
              <a:rPr lang="en" sz="1400">
                <a:solidFill>
                  <a:schemeClr val="lt1"/>
                </a:solidFill>
                <a:latin typeface="Roboto Slab"/>
                <a:ea typeface="Roboto Slab"/>
                <a:cs typeface="Roboto Slab"/>
                <a:sym typeface="Roboto Slab"/>
              </a:rPr>
              <a:t>Click on Comment.</a:t>
            </a:r>
            <a:endParaRPr sz="1400">
              <a:solidFill>
                <a:schemeClr val="lt1"/>
              </a:solidFill>
              <a:latin typeface="Roboto Slab"/>
              <a:ea typeface="Roboto Slab"/>
              <a:cs typeface="Roboto Slab"/>
              <a:sym typeface="Roboto Slab"/>
            </a:endParaRPr>
          </a:p>
          <a:p>
            <a:pPr marL="1371600" lvl="0" indent="-310832" algn="l" rtl="0">
              <a:spcBef>
                <a:spcPts val="0"/>
              </a:spcBef>
              <a:spcAft>
                <a:spcPts val="0"/>
              </a:spcAft>
              <a:buClr>
                <a:schemeClr val="lt1"/>
              </a:buClr>
              <a:buSzPct val="100000"/>
              <a:buFont typeface="Roboto Slab"/>
              <a:buAutoNum type="arabicPeriod"/>
            </a:pPr>
            <a:r>
              <a:rPr lang="en" sz="1400">
                <a:solidFill>
                  <a:schemeClr val="lt1"/>
                </a:solidFill>
                <a:latin typeface="Roboto Slab"/>
                <a:ea typeface="Roboto Slab"/>
                <a:cs typeface="Roboto Slab"/>
                <a:sym typeface="Roboto Slab"/>
              </a:rPr>
              <a:t>Write your comment in the box.</a:t>
            </a:r>
            <a:endParaRPr sz="1400">
              <a:solidFill>
                <a:schemeClr val="lt1"/>
              </a:solidFill>
              <a:latin typeface="Roboto Slab"/>
              <a:ea typeface="Roboto Slab"/>
              <a:cs typeface="Roboto Slab"/>
              <a:sym typeface="Roboto Slab"/>
            </a:endParaRPr>
          </a:p>
          <a:p>
            <a:pPr marL="1371600" lvl="0" indent="-310832" algn="l" rtl="0">
              <a:spcBef>
                <a:spcPts val="0"/>
              </a:spcBef>
              <a:spcAft>
                <a:spcPts val="0"/>
              </a:spcAft>
              <a:buClr>
                <a:schemeClr val="lt1"/>
              </a:buClr>
              <a:buSzPct val="100000"/>
              <a:buFont typeface="Roboto Slab"/>
              <a:buAutoNum type="arabicPeriod"/>
            </a:pPr>
            <a:r>
              <a:rPr lang="en" sz="1400">
                <a:solidFill>
                  <a:schemeClr val="lt1"/>
                </a:solidFill>
                <a:latin typeface="Roboto Slab"/>
                <a:ea typeface="Roboto Slab"/>
                <a:cs typeface="Roboto Slab"/>
                <a:sym typeface="Roboto Slab"/>
              </a:rPr>
              <a:t>Click Post.</a:t>
            </a:r>
            <a:endParaRPr sz="1400" b="1">
              <a:solidFill>
                <a:schemeClr val="lt1"/>
              </a:solidFill>
              <a:latin typeface="Roboto Slab"/>
              <a:ea typeface="Roboto Slab"/>
              <a:cs typeface="Roboto Slab"/>
              <a:sym typeface="Roboto Slab"/>
            </a:endParaRPr>
          </a:p>
          <a:p>
            <a:pPr marL="0" lvl="0" indent="0" algn="l" rtl="0">
              <a:spcBef>
                <a:spcPts val="1200"/>
              </a:spcBef>
              <a:spcAft>
                <a:spcPts val="0"/>
              </a:spcAft>
              <a:buNone/>
            </a:pPr>
            <a:endParaRPr sz="1400" b="1">
              <a:latin typeface="Roboto Slab"/>
              <a:ea typeface="Roboto Slab"/>
              <a:cs typeface="Roboto Slab"/>
              <a:sym typeface="Roboto Slab"/>
            </a:endParaRPr>
          </a:p>
          <a:p>
            <a:pPr marL="914400" lvl="0" indent="0" algn="l" rtl="0">
              <a:spcBef>
                <a:spcPts val="0"/>
              </a:spcBef>
              <a:spcAft>
                <a:spcPts val="0"/>
              </a:spcAft>
              <a:buNone/>
            </a:pPr>
            <a:r>
              <a:rPr lang="en" sz="1400" b="1">
                <a:solidFill>
                  <a:schemeClr val="lt1"/>
                </a:solidFill>
                <a:latin typeface="Roboto Slab"/>
                <a:ea typeface="Roboto Slab"/>
                <a:cs typeface="Roboto Slab"/>
                <a:sym typeface="Roboto Slab"/>
              </a:rPr>
              <a:t>Reflection #2</a:t>
            </a:r>
            <a:endParaRPr sz="1400" b="1">
              <a:solidFill>
                <a:schemeClr val="lt1"/>
              </a:solidFill>
              <a:latin typeface="Roboto Slab"/>
              <a:ea typeface="Roboto Slab"/>
              <a:cs typeface="Roboto Slab"/>
              <a:sym typeface="Roboto Slab"/>
            </a:endParaRPr>
          </a:p>
          <a:p>
            <a:pPr marL="1828800" marR="868079" lvl="0" indent="0" algn="l" rtl="0">
              <a:spcBef>
                <a:spcPts val="0"/>
              </a:spcBef>
              <a:spcAft>
                <a:spcPts val="0"/>
              </a:spcAft>
              <a:buNone/>
            </a:pPr>
            <a:r>
              <a:rPr lang="en" sz="1400" i="1">
                <a:solidFill>
                  <a:schemeClr val="lt1"/>
                </a:solidFill>
                <a:latin typeface="Roboto Slab"/>
                <a:ea typeface="Roboto Slab"/>
                <a:cs typeface="Roboto Slab"/>
                <a:sym typeface="Roboto Slab"/>
              </a:rPr>
              <a:t>Review 1101 course syllabi. What does this information tell you about what you should expect this semester?</a:t>
            </a:r>
            <a:endParaRPr sz="1400" i="1">
              <a:solidFill>
                <a:schemeClr val="lt1"/>
              </a:solidFill>
              <a:latin typeface="Roboto Slab"/>
              <a:ea typeface="Roboto Slab"/>
              <a:cs typeface="Roboto Slab"/>
              <a:sym typeface="Roboto Slab"/>
            </a:endParaRPr>
          </a:p>
          <a:p>
            <a:pPr marL="1828800" marR="868079" lvl="0" indent="0" algn="l" rtl="0">
              <a:spcBef>
                <a:spcPts val="0"/>
              </a:spcBef>
              <a:spcAft>
                <a:spcPts val="0"/>
              </a:spcAft>
              <a:buNone/>
            </a:pPr>
            <a:r>
              <a:rPr lang="en" sz="1400" i="1">
                <a:solidFill>
                  <a:schemeClr val="lt1"/>
                </a:solidFill>
                <a:latin typeface="Roboto Slab"/>
                <a:ea typeface="Roboto Slab"/>
                <a:cs typeface="Roboto Slab"/>
                <a:sym typeface="Roboto Slab"/>
              </a:rPr>
              <a:t> </a:t>
            </a:r>
            <a:endParaRPr sz="1400" i="1">
              <a:solidFill>
                <a:schemeClr val="lt1"/>
              </a:solidFill>
              <a:latin typeface="Roboto Slab"/>
              <a:ea typeface="Roboto Slab"/>
              <a:cs typeface="Roboto Slab"/>
              <a:sym typeface="Roboto Slab"/>
            </a:endParaRPr>
          </a:p>
          <a:p>
            <a:pPr marL="1828800" marR="868079" lvl="0" indent="0" algn="l" rtl="0">
              <a:spcBef>
                <a:spcPts val="0"/>
              </a:spcBef>
              <a:spcAft>
                <a:spcPts val="0"/>
              </a:spcAft>
              <a:buNone/>
            </a:pPr>
            <a:r>
              <a:rPr lang="en" sz="1400" i="1">
                <a:solidFill>
                  <a:schemeClr val="lt1"/>
                </a:solidFill>
                <a:latin typeface="Roboto Slab"/>
                <a:ea typeface="Roboto Slab"/>
                <a:cs typeface="Roboto Slab"/>
                <a:sym typeface="Roboto Slab"/>
              </a:rPr>
              <a:t>Read and comment on another student’s post. Are you taking any of these courses in the Fall? What other courses are you taking? Is anyone else in the same classes you are?</a:t>
            </a:r>
            <a:endParaRPr sz="1400" i="1">
              <a:solidFill>
                <a:schemeClr val="lt1"/>
              </a:solidFill>
              <a:latin typeface="Roboto Slab"/>
              <a:ea typeface="Roboto Slab"/>
              <a:cs typeface="Roboto Slab"/>
              <a:sym typeface="Roboto Slab"/>
            </a:endParaRPr>
          </a:p>
          <a:p>
            <a:pPr marL="1828800" lvl="0" indent="0" algn="l" rtl="0">
              <a:spcBef>
                <a:spcPts val="0"/>
              </a:spcBef>
              <a:spcAft>
                <a:spcPts val="0"/>
              </a:spcAft>
              <a:buNone/>
            </a:pPr>
            <a:endParaRPr sz="1400" i="1">
              <a:solidFill>
                <a:schemeClr val="lt1"/>
              </a:solidFill>
              <a:latin typeface="Roboto Slab"/>
              <a:ea typeface="Roboto Slab"/>
              <a:cs typeface="Roboto Slab"/>
              <a:sym typeface="Roboto Slab"/>
            </a:endParaRPr>
          </a:p>
          <a:p>
            <a:pPr marL="0" lvl="0" indent="0" algn="l" rtl="0">
              <a:spcBef>
                <a:spcPts val="0"/>
              </a:spcBef>
              <a:spcAft>
                <a:spcPts val="1200"/>
              </a:spcAft>
              <a:buNone/>
            </a:pPr>
            <a:endParaRPr>
              <a:solidFill>
                <a:schemeClr val="lt1"/>
              </a:solidFill>
              <a:latin typeface="Roboto Slab"/>
              <a:ea typeface="Roboto Slab"/>
              <a:cs typeface="Roboto Slab"/>
              <a:sym typeface="Roboto Slab"/>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47"/>
          <p:cNvSpPr txBox="1">
            <a:spLocks noGrp="1"/>
          </p:cNvSpPr>
          <p:nvPr>
            <p:ph type="ctrTitle"/>
          </p:nvPr>
        </p:nvSpPr>
        <p:spPr>
          <a:xfrm>
            <a:off x="-136875" y="1174025"/>
            <a:ext cx="8832300" cy="15228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sz="5400" b="1"/>
              <a:t>The Syllabus</a:t>
            </a:r>
            <a:endParaRPr sz="5400" b="1"/>
          </a:p>
        </p:txBody>
      </p:sp>
      <p:sp>
        <p:nvSpPr>
          <p:cNvPr id="268" name="Google Shape;268;p47"/>
          <p:cNvSpPr txBox="1"/>
          <p:nvPr/>
        </p:nvSpPr>
        <p:spPr>
          <a:xfrm>
            <a:off x="1789675" y="3086275"/>
            <a:ext cx="5783400" cy="1457400"/>
          </a:xfrm>
          <a:prstGeom prst="rect">
            <a:avLst/>
          </a:prstGeom>
          <a:noFill/>
          <a:ln>
            <a:noFill/>
          </a:ln>
        </p:spPr>
        <p:txBody>
          <a:bodyPr spcFirstLastPara="1" wrap="square" lIns="91425" tIns="91425" rIns="91425" bIns="91425" anchor="t" anchorCtr="0">
            <a:normAutofit lnSpcReduction="10000"/>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City Tech 101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2</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US" sz="2200">
                <a:solidFill>
                  <a:schemeClr val="accent6"/>
                </a:solidFill>
                <a:latin typeface="Roboto Slab"/>
                <a:ea typeface="Roboto Slab"/>
                <a:cs typeface="Roboto Slab"/>
                <a:sym typeface="Roboto Slab"/>
              </a:rPr>
              <a:t>08/08/2023</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Glenda Perreira</a:t>
            </a:r>
            <a:endParaRPr sz="2400" dirty="0">
              <a:solidFill>
                <a:schemeClr val="accent6"/>
              </a:solidFill>
              <a:latin typeface="Roboto Slab"/>
              <a:ea typeface="Roboto Slab"/>
              <a:cs typeface="Roboto Slab"/>
              <a:sym typeface="Roboto Slab"/>
            </a:endParaRPr>
          </a:p>
        </p:txBody>
      </p:sp>
      <p:grpSp>
        <p:nvGrpSpPr>
          <p:cNvPr id="269" name="Google Shape;269;p47"/>
          <p:cNvGrpSpPr/>
          <p:nvPr/>
        </p:nvGrpSpPr>
        <p:grpSpPr>
          <a:xfrm>
            <a:off x="86851" y="4448817"/>
            <a:ext cx="1273858" cy="607271"/>
            <a:chOff x="86851" y="4297675"/>
            <a:chExt cx="1881900" cy="758425"/>
          </a:xfrm>
        </p:grpSpPr>
        <p:pic>
          <p:nvPicPr>
            <p:cNvPr id="270" name="Google Shape;270;p47"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271" name="Google Shape;271;p47"/>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6"/>
          <p:cNvSpPr txBox="1">
            <a:spLocks noGrp="1"/>
          </p:cNvSpPr>
          <p:nvPr>
            <p:ph type="ctrTitle"/>
          </p:nvPr>
        </p:nvSpPr>
        <p:spPr>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b="1">
                <a:solidFill>
                  <a:schemeClr val="accent5"/>
                </a:solidFill>
              </a:rPr>
              <a:t>Course Organization</a:t>
            </a:r>
            <a:endParaRPr b="1">
              <a:solidFill>
                <a:schemeClr val="accent5"/>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7"/>
          <p:cNvSpPr txBox="1">
            <a:spLocks noGrp="1"/>
          </p:cNvSpPr>
          <p:nvPr>
            <p:ph type="title"/>
          </p:nvPr>
        </p:nvSpPr>
        <p:spPr>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8400"/>
              <a:t>DON’T</a:t>
            </a:r>
            <a:endParaRPr sz="8400"/>
          </a:p>
        </p:txBody>
      </p:sp>
      <p:sp>
        <p:nvSpPr>
          <p:cNvPr id="88" name="Google Shape;88;p17"/>
          <p:cNvSpPr txBox="1">
            <a:spLocks noGrp="1"/>
          </p:cNvSpPr>
          <p:nvPr>
            <p:ph type="subTitle" idx="1"/>
          </p:nvPr>
        </p:nvSpPr>
        <p:spPr>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endParaRPr/>
          </a:p>
        </p:txBody>
      </p:sp>
      <p:sp>
        <p:nvSpPr>
          <p:cNvPr id="89" name="Google Shape;89;p17"/>
          <p:cNvSpPr txBox="1">
            <a:spLocks noGrp="1"/>
          </p:cNvSpPr>
          <p:nvPr>
            <p:ph type="body" idx="2"/>
          </p:nvPr>
        </p:nvSpPr>
        <p:spPr>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SzPts val="1800"/>
              <a:buChar char="●"/>
            </a:pPr>
            <a:r>
              <a:rPr lang="en"/>
              <a:t>Put 40,000 things on your desktop</a:t>
            </a:r>
            <a:endParaRPr/>
          </a:p>
          <a:p>
            <a:pPr marL="457200" lvl="0" indent="-342900" algn="l" rtl="0">
              <a:spcBef>
                <a:spcPts val="0"/>
              </a:spcBef>
              <a:spcAft>
                <a:spcPts val="0"/>
              </a:spcAft>
              <a:buSzPts val="1800"/>
              <a:buChar char="●"/>
            </a:pPr>
            <a:r>
              <a:rPr lang="en"/>
              <a:t>Dump all your work in a file called “Schoolwork”</a:t>
            </a:r>
            <a:endParaRPr/>
          </a:p>
          <a:p>
            <a:pPr marL="457200" lvl="0" indent="-342900" algn="l" rtl="0">
              <a:spcBef>
                <a:spcPts val="0"/>
              </a:spcBef>
              <a:spcAft>
                <a:spcPts val="0"/>
              </a:spcAft>
              <a:buSzPts val="1800"/>
              <a:buChar char="●"/>
            </a:pPr>
            <a:r>
              <a:rPr lang="en"/>
              <a:t>Decide you’ll “get to it later”</a:t>
            </a:r>
            <a:endParaRPr/>
          </a:p>
        </p:txBody>
      </p:sp>
      <p:sp>
        <p:nvSpPr>
          <p:cNvPr id="90" name="Google Shape;90;p17"/>
          <p:cNvSpPr/>
          <p:nvPr/>
        </p:nvSpPr>
        <p:spPr>
          <a:xfrm>
            <a:off x="8082650" y="5070025"/>
            <a:ext cx="3527100" cy="3527100"/>
          </a:xfrm>
          <a:prstGeom prst="smileyFace">
            <a:avLst>
              <a:gd name="adj" fmla="val 4653"/>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8"/>
          <p:cNvSpPr txBox="1">
            <a:spLocks noGrp="1"/>
          </p:cNvSpPr>
          <p:nvPr>
            <p:ph type="title"/>
          </p:nvPr>
        </p:nvSpPr>
        <p:spPr>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t>START NOW:</a:t>
            </a:r>
            <a:endParaRPr/>
          </a:p>
        </p:txBody>
      </p:sp>
      <p:sp>
        <p:nvSpPr>
          <p:cNvPr id="96" name="Google Shape;96;p18"/>
          <p:cNvSpPr txBox="1">
            <a:spLocks noGrp="1"/>
          </p:cNvSpPr>
          <p:nvPr>
            <p:ph type="subTitle" idx="1"/>
          </p:nvPr>
        </p:nvSpPr>
        <p:spPr>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t>This is going to make your life so much easier.</a:t>
            </a:r>
            <a:endParaRPr/>
          </a:p>
          <a:p>
            <a:pPr marL="0" lvl="0" indent="0" algn="ctr" rtl="0">
              <a:spcBef>
                <a:spcPts val="0"/>
              </a:spcBef>
              <a:spcAft>
                <a:spcPts val="0"/>
              </a:spcAft>
              <a:buNone/>
            </a:pPr>
            <a:r>
              <a:rPr lang="en"/>
              <a:t>Promise. </a:t>
            </a:r>
            <a:endParaRPr/>
          </a:p>
        </p:txBody>
      </p:sp>
      <p:sp>
        <p:nvSpPr>
          <p:cNvPr id="97" name="Google Shape;97;p18"/>
          <p:cNvSpPr txBox="1">
            <a:spLocks noGrp="1"/>
          </p:cNvSpPr>
          <p:nvPr>
            <p:ph type="body" idx="2"/>
          </p:nvPr>
        </p:nvSpPr>
        <p:spPr>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SzPts val="1800"/>
              <a:buAutoNum type="arabicPeriod"/>
            </a:pPr>
            <a:r>
              <a:rPr lang="en" dirty="0"/>
              <a:t>Create a folder called CTFall2023</a:t>
            </a:r>
            <a:endParaRPr dirty="0"/>
          </a:p>
          <a:p>
            <a:pPr marL="0" lvl="0" indent="0" algn="l" rtl="0">
              <a:spcBef>
                <a:spcPts val="1200"/>
              </a:spcBef>
              <a:spcAft>
                <a:spcPts val="0"/>
              </a:spcAft>
              <a:buNone/>
            </a:pPr>
            <a:r>
              <a:rPr lang="en" dirty="0"/>
              <a:t>2. WITHIN that folder, create separate folders for each of your classes: ENG1101, MA1101, BIO1101, etc.</a:t>
            </a:r>
            <a:endParaRPr dirty="0"/>
          </a:p>
          <a:p>
            <a:pPr marL="0" lvl="0" indent="0" algn="l" rtl="0">
              <a:spcBef>
                <a:spcPts val="1200"/>
              </a:spcBef>
              <a:spcAft>
                <a:spcPts val="1200"/>
              </a:spcAft>
              <a:buNone/>
            </a:pPr>
            <a:r>
              <a:rPr lang="en" dirty="0"/>
              <a:t>3. ANY time you do work for a certain class, put your work in the folder. (This includes drafts!)</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9"/>
          <p:cNvSpPr txBox="1"/>
          <p:nvPr/>
        </p:nvSpPr>
        <p:spPr>
          <a:xfrm>
            <a:off x="4709500" y="998825"/>
            <a:ext cx="4314600" cy="226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500">
                <a:solidFill>
                  <a:schemeClr val="dk1"/>
                </a:solidFill>
                <a:latin typeface="Roboto Slab"/>
                <a:ea typeface="Roboto Slab"/>
                <a:cs typeface="Roboto Slab"/>
                <a:sym typeface="Roboto Slab"/>
              </a:rPr>
              <a:t>Make folders in your OneDrive</a:t>
            </a:r>
            <a:endParaRPr sz="1500">
              <a:solidFill>
                <a:schemeClr val="dk1"/>
              </a:solidFill>
              <a:latin typeface="Roboto Slab"/>
              <a:ea typeface="Roboto Slab"/>
              <a:cs typeface="Roboto Slab"/>
              <a:sym typeface="Roboto Slab"/>
            </a:endParaRPr>
          </a:p>
          <a:p>
            <a:pPr marL="457200" lvl="0" indent="-323850" algn="l" rtl="0">
              <a:spcBef>
                <a:spcPts val="0"/>
              </a:spcBef>
              <a:spcAft>
                <a:spcPts val="0"/>
              </a:spcAft>
              <a:buClr>
                <a:srgbClr val="0000FF"/>
              </a:buClr>
              <a:buSzPts val="1500"/>
              <a:buFont typeface="Roboto Slab"/>
              <a:buChar char="●"/>
            </a:pPr>
            <a:r>
              <a:rPr lang="en" sz="1500">
                <a:solidFill>
                  <a:srgbClr val="0000FF"/>
                </a:solidFill>
                <a:latin typeface="Roboto Slab"/>
                <a:ea typeface="Roboto Slab"/>
                <a:cs typeface="Roboto Slab"/>
                <a:sym typeface="Roboto Slab"/>
              </a:rPr>
              <a:t>Organize by semester</a:t>
            </a:r>
            <a:endParaRPr sz="1500">
              <a:solidFill>
                <a:srgbClr val="0000FF"/>
              </a:solidFill>
              <a:latin typeface="Roboto Slab"/>
              <a:ea typeface="Roboto Slab"/>
              <a:cs typeface="Roboto Slab"/>
              <a:sym typeface="Roboto Slab"/>
            </a:endParaRPr>
          </a:p>
          <a:p>
            <a:pPr marL="457200" lvl="0" indent="-323850" algn="l" rtl="0">
              <a:spcBef>
                <a:spcPts val="0"/>
              </a:spcBef>
              <a:spcAft>
                <a:spcPts val="0"/>
              </a:spcAft>
              <a:buClr>
                <a:srgbClr val="0000FF"/>
              </a:buClr>
              <a:buSzPts val="1500"/>
              <a:buFont typeface="Roboto Slab"/>
              <a:buChar char="●"/>
            </a:pPr>
            <a:r>
              <a:rPr lang="en" sz="1500">
                <a:solidFill>
                  <a:srgbClr val="0000FF"/>
                </a:solidFill>
                <a:latin typeface="Roboto Slab"/>
                <a:ea typeface="Roboto Slab"/>
                <a:cs typeface="Roboto Slab"/>
                <a:sym typeface="Roboto Slab"/>
              </a:rPr>
              <a:t>Organize by course</a:t>
            </a:r>
            <a:endParaRPr sz="1500">
              <a:solidFill>
                <a:srgbClr val="0000FF"/>
              </a:solidFill>
              <a:latin typeface="Roboto Slab"/>
              <a:ea typeface="Roboto Slab"/>
              <a:cs typeface="Roboto Slab"/>
              <a:sym typeface="Roboto Slab"/>
            </a:endParaRPr>
          </a:p>
          <a:p>
            <a:pPr marL="0" lvl="0" indent="0" algn="l" rtl="0">
              <a:spcBef>
                <a:spcPts val="0"/>
              </a:spcBef>
              <a:spcAft>
                <a:spcPts val="0"/>
              </a:spcAft>
              <a:buNone/>
            </a:pPr>
            <a:endParaRPr sz="1500">
              <a:solidFill>
                <a:srgbClr val="0000FF"/>
              </a:solidFill>
              <a:latin typeface="Roboto Slab"/>
              <a:ea typeface="Roboto Slab"/>
              <a:cs typeface="Roboto Slab"/>
              <a:sym typeface="Roboto Slab"/>
            </a:endParaRPr>
          </a:p>
          <a:p>
            <a:pPr marL="0" lvl="0" indent="0" algn="l" rtl="0">
              <a:spcBef>
                <a:spcPts val="0"/>
              </a:spcBef>
              <a:spcAft>
                <a:spcPts val="0"/>
              </a:spcAft>
              <a:buNone/>
            </a:pPr>
            <a:r>
              <a:rPr lang="en" sz="1500">
                <a:solidFill>
                  <a:srgbClr val="0000FF"/>
                </a:solidFill>
                <a:latin typeface="Roboto Slab"/>
                <a:ea typeface="Roboto Slab"/>
                <a:cs typeface="Roboto Slab"/>
                <a:sym typeface="Roboto Slab"/>
              </a:rPr>
              <a:t>Save ALL your work for the course</a:t>
            </a:r>
            <a:endParaRPr sz="1500">
              <a:solidFill>
                <a:srgbClr val="0000FF"/>
              </a:solidFill>
              <a:latin typeface="Roboto Slab"/>
              <a:ea typeface="Roboto Slab"/>
              <a:cs typeface="Roboto Slab"/>
              <a:sym typeface="Roboto Slab"/>
            </a:endParaRPr>
          </a:p>
          <a:p>
            <a:pPr marL="0" lvl="0" indent="0" algn="l" rtl="0">
              <a:spcBef>
                <a:spcPts val="0"/>
              </a:spcBef>
              <a:spcAft>
                <a:spcPts val="0"/>
              </a:spcAft>
              <a:buNone/>
            </a:pPr>
            <a:endParaRPr sz="1500">
              <a:solidFill>
                <a:srgbClr val="0000FF"/>
              </a:solidFill>
              <a:latin typeface="Roboto Slab"/>
              <a:ea typeface="Roboto Slab"/>
              <a:cs typeface="Roboto Slab"/>
              <a:sym typeface="Roboto Slab"/>
            </a:endParaRPr>
          </a:p>
          <a:p>
            <a:pPr marL="0" lvl="0" indent="0" algn="l" rtl="0">
              <a:spcBef>
                <a:spcPts val="0"/>
              </a:spcBef>
              <a:spcAft>
                <a:spcPts val="0"/>
              </a:spcAft>
              <a:buNone/>
            </a:pPr>
            <a:r>
              <a:rPr lang="en" sz="1500">
                <a:solidFill>
                  <a:srgbClr val="0000FF"/>
                </a:solidFill>
                <a:latin typeface="Roboto Slab"/>
                <a:ea typeface="Roboto Slab"/>
                <a:cs typeface="Roboto Slab"/>
                <a:sym typeface="Roboto Slab"/>
              </a:rPr>
              <a:t>Use consistent and clear file names</a:t>
            </a:r>
            <a:endParaRPr sz="1500">
              <a:solidFill>
                <a:srgbClr val="0000FF"/>
              </a:solidFill>
              <a:latin typeface="Roboto Slab"/>
              <a:ea typeface="Roboto Slab"/>
              <a:cs typeface="Roboto Slab"/>
              <a:sym typeface="Roboto Slab"/>
            </a:endParaRPr>
          </a:p>
          <a:p>
            <a:pPr marL="457200" lvl="0" indent="-323850" algn="l" rtl="0">
              <a:spcBef>
                <a:spcPts val="0"/>
              </a:spcBef>
              <a:spcAft>
                <a:spcPts val="0"/>
              </a:spcAft>
              <a:buClr>
                <a:srgbClr val="0000FF"/>
              </a:buClr>
              <a:buSzPts val="1500"/>
              <a:buFont typeface="Roboto Slab"/>
              <a:buChar char="●"/>
            </a:pPr>
            <a:r>
              <a:rPr lang="en" sz="1500">
                <a:solidFill>
                  <a:srgbClr val="0000FF"/>
                </a:solidFill>
                <a:latin typeface="Roboto Slab"/>
                <a:ea typeface="Roboto Slab"/>
                <a:cs typeface="Roboto Slab"/>
                <a:sym typeface="Roboto Slab"/>
              </a:rPr>
              <a:t>Here</a:t>
            </a:r>
            <a:endParaRPr sz="1500">
              <a:solidFill>
                <a:srgbClr val="0000FF"/>
              </a:solidFill>
              <a:latin typeface="Roboto Slab"/>
              <a:ea typeface="Roboto Slab"/>
              <a:cs typeface="Roboto Slab"/>
              <a:sym typeface="Roboto Slab"/>
            </a:endParaRPr>
          </a:p>
          <a:p>
            <a:pPr marL="457200" lvl="0" indent="-323850" algn="l" rtl="0">
              <a:spcBef>
                <a:spcPts val="0"/>
              </a:spcBef>
              <a:spcAft>
                <a:spcPts val="0"/>
              </a:spcAft>
              <a:buClr>
                <a:srgbClr val="0000FF"/>
              </a:buClr>
              <a:buSzPts val="1500"/>
              <a:buFont typeface="Roboto Slab"/>
              <a:buChar char="●"/>
            </a:pPr>
            <a:r>
              <a:rPr lang="en" sz="1500">
                <a:solidFill>
                  <a:srgbClr val="0000FF"/>
                </a:solidFill>
                <a:latin typeface="Roboto Slab"/>
                <a:ea typeface="Roboto Slab"/>
                <a:cs typeface="Roboto Slab"/>
                <a:sym typeface="Roboto Slab"/>
              </a:rPr>
              <a:t>Paruolo_Reflection4_CT101_SU21</a:t>
            </a:r>
            <a:endParaRPr sz="1500">
              <a:solidFill>
                <a:srgbClr val="0000FF"/>
              </a:solidFill>
              <a:latin typeface="Roboto Slab"/>
              <a:ea typeface="Roboto Slab"/>
              <a:cs typeface="Roboto Slab"/>
              <a:sym typeface="Roboto Slab"/>
            </a:endParaRPr>
          </a:p>
        </p:txBody>
      </p:sp>
      <p:pic>
        <p:nvPicPr>
          <p:cNvPr id="103" name="Google Shape;103;p19"/>
          <p:cNvPicPr preferRelativeResize="0"/>
          <p:nvPr/>
        </p:nvPicPr>
        <p:blipFill rotWithShape="1">
          <a:blip r:embed="rId3">
            <a:alphaModFix/>
          </a:blip>
          <a:srcRect r="65980"/>
          <a:stretch/>
        </p:blipFill>
        <p:spPr>
          <a:xfrm>
            <a:off x="343550" y="232075"/>
            <a:ext cx="3162125" cy="2622125"/>
          </a:xfrm>
          <a:prstGeom prst="rect">
            <a:avLst/>
          </a:prstGeom>
          <a:noFill/>
          <a:ln w="28575" cap="flat" cmpd="sng">
            <a:solidFill>
              <a:schemeClr val="dk2"/>
            </a:solidFill>
            <a:prstDash val="solid"/>
            <a:round/>
            <a:headEnd type="none" w="sm" len="sm"/>
            <a:tailEnd type="none" w="sm" len="sm"/>
          </a:ln>
        </p:spPr>
      </p:pic>
      <p:pic>
        <p:nvPicPr>
          <p:cNvPr id="104" name="Google Shape;104;p19"/>
          <p:cNvPicPr preferRelativeResize="0"/>
          <p:nvPr/>
        </p:nvPicPr>
        <p:blipFill rotWithShape="1">
          <a:blip r:embed="rId4">
            <a:alphaModFix/>
          </a:blip>
          <a:srcRect r="60813"/>
          <a:stretch/>
        </p:blipFill>
        <p:spPr>
          <a:xfrm>
            <a:off x="813650" y="2571750"/>
            <a:ext cx="3758350" cy="2390300"/>
          </a:xfrm>
          <a:prstGeom prst="rect">
            <a:avLst/>
          </a:prstGeom>
          <a:noFill/>
          <a:ln w="28575" cap="flat" cmpd="sng">
            <a:solidFill>
              <a:schemeClr val="dk2"/>
            </a:solidFill>
            <a:prstDash val="solid"/>
            <a:round/>
            <a:headEnd type="none" w="sm" len="sm"/>
            <a:tailEnd type="none" w="sm" len="sm"/>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0"/>
          <p:cNvSpPr txBox="1">
            <a:spLocks noGrp="1"/>
          </p:cNvSpPr>
          <p:nvPr>
            <p:ph type="ctrTitle"/>
          </p:nvPr>
        </p:nvSpPr>
        <p:spPr>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b="1">
                <a:solidFill>
                  <a:schemeClr val="accent5"/>
                </a:solidFill>
              </a:rPr>
              <a:t>Contents of a Syllabus</a:t>
            </a:r>
            <a:endParaRPr b="1">
              <a:solidFill>
                <a:schemeClr val="accent5"/>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1"/>
          <p:cNvSpPr txBox="1">
            <a:spLocks noGrp="1"/>
          </p:cNvSpPr>
          <p:nvPr>
            <p:ph type="title"/>
          </p:nvPr>
        </p:nvSpPr>
        <p:spPr>
          <a:xfrm>
            <a:off x="327175" y="1590000"/>
            <a:ext cx="8222100" cy="1963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SzPts val="990"/>
              <a:buNone/>
            </a:pPr>
            <a:r>
              <a:rPr lang="en" sz="7200" b="1">
                <a:solidFill>
                  <a:schemeClr val="lt1"/>
                </a:solidFill>
              </a:rPr>
              <a:t>Why is a syllabus so important?</a:t>
            </a:r>
            <a:endParaRPr sz="7200" b="1">
              <a:solidFill>
                <a:schemeClr val="lt1"/>
              </a:solidFill>
            </a:endParaRPr>
          </a:p>
        </p:txBody>
      </p:sp>
    </p:spTree>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Gallery</Template>
  <TotalTime>9</TotalTime>
  <Words>1500</Words>
  <Application>Microsoft Office PowerPoint</Application>
  <PresentationFormat>On-screen Show (16:9)</PresentationFormat>
  <Paragraphs>210</Paragraphs>
  <Slides>35</Slides>
  <Notes>35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35</vt:i4>
      </vt:variant>
    </vt:vector>
  </HeadingPairs>
  <TitlesOfParts>
    <vt:vector size="43" baseType="lpstr">
      <vt:lpstr>Gill Sans MT</vt:lpstr>
      <vt:lpstr>Arial</vt:lpstr>
      <vt:lpstr>Roboto Slab</vt:lpstr>
      <vt:lpstr>Playfair Display</vt:lpstr>
      <vt:lpstr>Roboto</vt:lpstr>
      <vt:lpstr>Montserrat</vt:lpstr>
      <vt:lpstr>Nunito</vt:lpstr>
      <vt:lpstr>Gallery</vt:lpstr>
      <vt:lpstr>City Tech 101</vt:lpstr>
      <vt:lpstr>The Syllabus</vt:lpstr>
      <vt:lpstr>Today’s Topics</vt:lpstr>
      <vt:lpstr>Course Organization</vt:lpstr>
      <vt:lpstr>DON’T</vt:lpstr>
      <vt:lpstr>START NOW:</vt:lpstr>
      <vt:lpstr>PowerPoint Presentation</vt:lpstr>
      <vt:lpstr>Contents of a Syllabus</vt:lpstr>
      <vt:lpstr>Why is a syllabus so important?</vt:lpstr>
      <vt:lpstr>PowerPoint Presentation</vt:lpstr>
      <vt:lpstr>PowerPoint Presentation</vt:lpstr>
      <vt:lpstr>Think of a syllabus as a   FAQ</vt:lpstr>
      <vt:lpstr>PowerPoint Presentation</vt:lpstr>
      <vt:lpstr>PowerPoint Presentation</vt:lpstr>
      <vt:lpstr>PowerPoint Presentation</vt:lpstr>
      <vt:lpstr>PowerPoint Presentation</vt:lpstr>
      <vt:lpstr>PowerPoint Presentation</vt:lpstr>
      <vt:lpstr>Duties + Responsibilities  of a Professor</vt:lpstr>
      <vt:lpstr>A Professor’s Job Includes...</vt:lpstr>
      <vt:lpstr>+  Responsibilities  </vt:lpstr>
      <vt:lpstr>A Student’s Job Includes...</vt:lpstr>
      <vt:lpstr>Academic Integrity</vt:lpstr>
      <vt:lpstr>PowerPoint Presentation</vt:lpstr>
      <vt:lpstr>PowerPoint Presentation</vt:lpstr>
      <vt:lpstr>PowerPoint Presentation</vt:lpstr>
      <vt:lpstr>PowerPoint Presentation</vt:lpstr>
      <vt:lpstr>PowerPoint Presentation</vt:lpstr>
      <vt:lpstr>PowerPoint Presentation</vt:lpstr>
      <vt:lpstr>Full Academic Integrity Policy</vt:lpstr>
      <vt:lpstr>Effective Communication</vt:lpstr>
      <vt:lpstr>Emailing with Professors</vt:lpstr>
      <vt:lpstr>Tips for Effective Communication</vt:lpstr>
      <vt:lpstr>Recap</vt:lpstr>
      <vt:lpstr>Before Session 3…</vt:lpstr>
      <vt:lpstr>The Syllabus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dc:creator>GMAP</dc:creator>
  <cp:lastModifiedBy>Glenda MA Perreira</cp:lastModifiedBy>
  <cp:revision>7</cp:revision>
  <dcterms:modified xsi:type="dcterms:W3CDTF">2023-08-08T16:10:19Z</dcterms:modified>
</cp:coreProperties>
</file>