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9" r:id="rId2"/>
    <p:sldId id="292" r:id="rId3"/>
    <p:sldId id="295" r:id="rId4"/>
    <p:sldId id="273" r:id="rId5"/>
    <p:sldId id="287" r:id="rId6"/>
    <p:sldId id="288" r:id="rId7"/>
    <p:sldId id="289" r:id="rId8"/>
    <p:sldId id="291" r:id="rId9"/>
    <p:sldId id="294" r:id="rId10"/>
    <p:sldId id="296" r:id="rId11"/>
    <p:sldId id="297" r:id="rId12"/>
    <p:sldId id="298" r:id="rId13"/>
    <p:sldId id="299" r:id="rId14"/>
    <p:sldId id="300" r:id="rId15"/>
    <p:sldId id="30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D8F492-C5BB-45D3-9388-E3AEEFC9E1CA}" v="1437" dt="2021-08-25T21:04:48.4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73D8F492-C5BB-45D3-9388-E3AEEFC9E1CA}"/>
    <pc:docChg chg="undo redo custSel addSld modSld sldOrd">
      <pc:chgData name="Tom Smith" userId="eac52e5223bf4258" providerId="LiveId" clId="{73D8F492-C5BB-45D3-9388-E3AEEFC9E1CA}" dt="2021-08-25T21:04:48.421" v="2786" actId="33524"/>
      <pc:docMkLst>
        <pc:docMk/>
      </pc:docMkLst>
      <pc:sldChg chg="addSp modSp mod">
        <pc:chgData name="Tom Smith" userId="eac52e5223bf4258" providerId="LiveId" clId="{73D8F492-C5BB-45D3-9388-E3AEEFC9E1CA}" dt="2021-08-24T21:12:16.415" v="2400" actId="207"/>
        <pc:sldMkLst>
          <pc:docMk/>
          <pc:sldMk cId="3355501316" sldId="259"/>
        </pc:sldMkLst>
        <pc:spChg chg="mod">
          <ac:chgData name="Tom Smith" userId="eac52e5223bf4258" providerId="LiveId" clId="{73D8F492-C5BB-45D3-9388-E3AEEFC9E1CA}" dt="2021-08-24T21:12:16.415" v="2400" actId="207"/>
          <ac:spMkLst>
            <pc:docMk/>
            <pc:sldMk cId="3355501316" sldId="259"/>
            <ac:spMk id="3" creationId="{00000000-0000-0000-0000-000000000000}"/>
          </ac:spMkLst>
        </pc:spChg>
        <pc:spChg chg="add mod">
          <ac:chgData name="Tom Smith" userId="eac52e5223bf4258" providerId="LiveId" clId="{73D8F492-C5BB-45D3-9388-E3AEEFC9E1CA}" dt="2021-08-24T20:01:42.888" v="513" actId="20577"/>
          <ac:spMkLst>
            <pc:docMk/>
            <pc:sldMk cId="3355501316" sldId="259"/>
            <ac:spMk id="5" creationId="{5BA7CFA9-0436-4B38-A031-AB70223CE8D9}"/>
          </ac:spMkLst>
        </pc:spChg>
      </pc:sldChg>
      <pc:sldChg chg="modSp mod">
        <pc:chgData name="Tom Smith" userId="eac52e5223bf4258" providerId="LiveId" clId="{73D8F492-C5BB-45D3-9388-E3AEEFC9E1CA}" dt="2021-08-24T21:18:29.326" v="2688" actId="113"/>
        <pc:sldMkLst>
          <pc:docMk/>
          <pc:sldMk cId="1552480648" sldId="272"/>
        </pc:sldMkLst>
        <pc:spChg chg="mod">
          <ac:chgData name="Tom Smith" userId="eac52e5223bf4258" providerId="LiveId" clId="{73D8F492-C5BB-45D3-9388-E3AEEFC9E1CA}" dt="2021-08-24T21:18:29.326" v="2688" actId="113"/>
          <ac:spMkLst>
            <pc:docMk/>
            <pc:sldMk cId="1552480648" sldId="272"/>
            <ac:spMk id="3" creationId="{00000000-0000-0000-0000-000000000000}"/>
          </ac:spMkLst>
        </pc:spChg>
      </pc:sldChg>
      <pc:sldChg chg="modSp modAnim">
        <pc:chgData name="Tom Smith" userId="eac52e5223bf4258" providerId="LiveId" clId="{73D8F492-C5BB-45D3-9388-E3AEEFC9E1CA}" dt="2021-08-25T21:04:48.421" v="2786" actId="33524"/>
        <pc:sldMkLst>
          <pc:docMk/>
          <pc:sldMk cId="2485161893" sldId="273"/>
        </pc:sldMkLst>
        <pc:spChg chg="mod">
          <ac:chgData name="Tom Smith" userId="eac52e5223bf4258" providerId="LiveId" clId="{73D8F492-C5BB-45D3-9388-E3AEEFC9E1CA}" dt="2021-08-25T21:04:48.421" v="2786" actId="33524"/>
          <ac:spMkLst>
            <pc:docMk/>
            <pc:sldMk cId="2485161893" sldId="273"/>
            <ac:spMk id="3" creationId="{CE95D931-8B5E-4C07-9866-AB74BD0984B0}"/>
          </ac:spMkLst>
        </pc:spChg>
      </pc:sldChg>
      <pc:sldChg chg="modSp mod">
        <pc:chgData name="Tom Smith" userId="eac52e5223bf4258" providerId="LiveId" clId="{73D8F492-C5BB-45D3-9388-E3AEEFC9E1CA}" dt="2021-08-24T19:42:24.744" v="37" actId="1076"/>
        <pc:sldMkLst>
          <pc:docMk/>
          <pc:sldMk cId="2731739703" sldId="291"/>
        </pc:sldMkLst>
        <pc:spChg chg="mod">
          <ac:chgData name="Tom Smith" userId="eac52e5223bf4258" providerId="LiveId" clId="{73D8F492-C5BB-45D3-9388-E3AEEFC9E1CA}" dt="2021-08-24T19:42:24.744" v="37" actId="1076"/>
          <ac:spMkLst>
            <pc:docMk/>
            <pc:sldMk cId="2731739703" sldId="291"/>
            <ac:spMk id="14" creationId="{0103CA4A-0E48-4C75-B1A0-FFE23E843EEA}"/>
          </ac:spMkLst>
        </pc:spChg>
      </pc:sldChg>
      <pc:sldChg chg="modSp mod">
        <pc:chgData name="Tom Smith" userId="eac52e5223bf4258" providerId="LiveId" clId="{73D8F492-C5BB-45D3-9388-E3AEEFC9E1CA}" dt="2021-08-24T19:41:55.406" v="36" actId="14100"/>
        <pc:sldMkLst>
          <pc:docMk/>
          <pc:sldMk cId="1708027825" sldId="295"/>
        </pc:sldMkLst>
        <pc:spChg chg="mod">
          <ac:chgData name="Tom Smith" userId="eac52e5223bf4258" providerId="LiveId" clId="{73D8F492-C5BB-45D3-9388-E3AEEFC9E1CA}" dt="2021-08-24T19:41:55.406" v="36" actId="14100"/>
          <ac:spMkLst>
            <pc:docMk/>
            <pc:sldMk cId="1708027825" sldId="295"/>
            <ac:spMk id="3" creationId="{6A41FDF1-29C0-4DD7-ACBB-C227B024B703}"/>
          </ac:spMkLst>
        </pc:spChg>
      </pc:sldChg>
      <pc:sldChg chg="modSp mod">
        <pc:chgData name="Tom Smith" userId="eac52e5223bf4258" providerId="LiveId" clId="{73D8F492-C5BB-45D3-9388-E3AEEFC9E1CA}" dt="2021-08-25T21:01:03.998" v="2710" actId="20577"/>
        <pc:sldMkLst>
          <pc:docMk/>
          <pc:sldMk cId="1507182753" sldId="298"/>
        </pc:sldMkLst>
        <pc:spChg chg="mod">
          <ac:chgData name="Tom Smith" userId="eac52e5223bf4258" providerId="LiveId" clId="{73D8F492-C5BB-45D3-9388-E3AEEFC9E1CA}" dt="2021-08-25T21:01:03.998" v="2710" actId="20577"/>
          <ac:spMkLst>
            <pc:docMk/>
            <pc:sldMk cId="1507182753" sldId="298"/>
            <ac:spMk id="3" creationId="{39279635-C903-4324-A8CE-D0EA119462A7}"/>
          </ac:spMkLst>
        </pc:spChg>
      </pc:sldChg>
      <pc:sldChg chg="modSp add mod ord">
        <pc:chgData name="Tom Smith" userId="eac52e5223bf4258" providerId="LiveId" clId="{73D8F492-C5BB-45D3-9388-E3AEEFC9E1CA}" dt="2021-08-24T21:12:31.137" v="2401" actId="207"/>
        <pc:sldMkLst>
          <pc:docMk/>
          <pc:sldMk cId="3442168513" sldId="299"/>
        </pc:sldMkLst>
        <pc:spChg chg="mod">
          <ac:chgData name="Tom Smith" userId="eac52e5223bf4258" providerId="LiveId" clId="{73D8F492-C5BB-45D3-9388-E3AEEFC9E1CA}" dt="2021-08-24T21:12:31.137" v="2401" actId="207"/>
          <ac:spMkLst>
            <pc:docMk/>
            <pc:sldMk cId="3442168513" sldId="299"/>
            <ac:spMk id="5" creationId="{5BA7CFA9-0436-4B38-A031-AB70223CE8D9}"/>
          </ac:spMkLst>
        </pc:spChg>
      </pc:sldChg>
      <pc:sldChg chg="addSp delSp modSp new mod setBg modAnim">
        <pc:chgData name="Tom Smith" userId="eac52e5223bf4258" providerId="LiveId" clId="{73D8F492-C5BB-45D3-9388-E3AEEFC9E1CA}" dt="2021-08-25T21:01:54.699" v="2713" actId="20577"/>
        <pc:sldMkLst>
          <pc:docMk/>
          <pc:sldMk cId="2777770589" sldId="300"/>
        </pc:sldMkLst>
        <pc:spChg chg="mod">
          <ac:chgData name="Tom Smith" userId="eac52e5223bf4258" providerId="LiveId" clId="{73D8F492-C5BB-45D3-9388-E3AEEFC9E1CA}" dt="2021-08-24T21:03:19.863" v="2104" actId="26606"/>
          <ac:spMkLst>
            <pc:docMk/>
            <pc:sldMk cId="2777770589" sldId="300"/>
            <ac:spMk id="2" creationId="{0CB0ACE0-B8C3-45AE-8391-B70FDDBE6B1C}"/>
          </ac:spMkLst>
        </pc:spChg>
        <pc:spChg chg="mod ord">
          <ac:chgData name="Tom Smith" userId="eac52e5223bf4258" providerId="LiveId" clId="{73D8F492-C5BB-45D3-9388-E3AEEFC9E1CA}" dt="2021-08-25T21:01:54.699" v="2713" actId="20577"/>
          <ac:spMkLst>
            <pc:docMk/>
            <pc:sldMk cId="2777770589" sldId="300"/>
            <ac:spMk id="3" creationId="{A6FA8406-EE31-44A9-ACB4-57BAA56260A8}"/>
          </ac:spMkLst>
        </pc:spChg>
        <pc:spChg chg="add del">
          <ac:chgData name="Tom Smith" userId="eac52e5223bf4258" providerId="LiveId" clId="{73D8F492-C5BB-45D3-9388-E3AEEFC9E1CA}" dt="2021-08-24T21:03:19.863" v="2104" actId="26606"/>
          <ac:spMkLst>
            <pc:docMk/>
            <pc:sldMk cId="2777770589" sldId="300"/>
            <ac:spMk id="71" creationId="{2C61293E-6EBE-43EF-A52C-9BEBFD7679D4}"/>
          </ac:spMkLst>
        </pc:spChg>
        <pc:spChg chg="add del">
          <ac:chgData name="Tom Smith" userId="eac52e5223bf4258" providerId="LiveId" clId="{73D8F492-C5BB-45D3-9388-E3AEEFC9E1CA}" dt="2021-08-24T21:03:19.863" v="2104" actId="26606"/>
          <ac:spMkLst>
            <pc:docMk/>
            <pc:sldMk cId="2777770589" sldId="300"/>
            <ac:spMk id="73" creationId="{21540236-BFD5-4A9D-8840-4703E7F76825}"/>
          </ac:spMkLst>
        </pc:spChg>
        <pc:spChg chg="add">
          <ac:chgData name="Tom Smith" userId="eac52e5223bf4258" providerId="LiveId" clId="{73D8F492-C5BB-45D3-9388-E3AEEFC9E1CA}" dt="2021-08-24T21:03:19.863" v="2104" actId="26606"/>
          <ac:spMkLst>
            <pc:docMk/>
            <pc:sldMk cId="2777770589" sldId="300"/>
            <ac:spMk id="135" creationId="{45D37F4E-DDB4-456B-97E0-9937730A039F}"/>
          </ac:spMkLst>
        </pc:spChg>
        <pc:spChg chg="add">
          <ac:chgData name="Tom Smith" userId="eac52e5223bf4258" providerId="LiveId" clId="{73D8F492-C5BB-45D3-9388-E3AEEFC9E1CA}" dt="2021-08-24T21:03:19.863" v="2104" actId="26606"/>
          <ac:spMkLst>
            <pc:docMk/>
            <pc:sldMk cId="2777770589" sldId="300"/>
            <ac:spMk id="137" creationId="{B2DD41CD-8F47-4F56-AD12-4E2FF7696987}"/>
          </ac:spMkLst>
        </pc:spChg>
        <pc:picChg chg="add mod ord">
          <ac:chgData name="Tom Smith" userId="eac52e5223bf4258" providerId="LiveId" clId="{73D8F492-C5BB-45D3-9388-E3AEEFC9E1CA}" dt="2021-08-24T21:03:19.863" v="2104" actId="26606"/>
          <ac:picMkLst>
            <pc:docMk/>
            <pc:sldMk cId="2777770589" sldId="300"/>
            <ac:picMk id="10242" creationId="{5E70F7F7-C31D-44BA-A56C-898A03F322BA}"/>
          </ac:picMkLst>
        </pc:picChg>
      </pc:sldChg>
      <pc:sldChg chg="addSp delSp modSp new mod setBg modAnim">
        <pc:chgData name="Tom Smith" userId="eac52e5223bf4258" providerId="LiveId" clId="{73D8F492-C5BB-45D3-9388-E3AEEFC9E1CA}" dt="2021-08-24T21:03:06.628" v="2103" actId="26606"/>
        <pc:sldMkLst>
          <pc:docMk/>
          <pc:sldMk cId="205675498" sldId="301"/>
        </pc:sldMkLst>
        <pc:spChg chg="mod">
          <ac:chgData name="Tom Smith" userId="eac52e5223bf4258" providerId="LiveId" clId="{73D8F492-C5BB-45D3-9388-E3AEEFC9E1CA}" dt="2021-08-24T21:03:06.628" v="2103" actId="26606"/>
          <ac:spMkLst>
            <pc:docMk/>
            <pc:sldMk cId="205675498" sldId="301"/>
            <ac:spMk id="2" creationId="{1FDCA80F-9C68-47BE-8414-4413844B4D7D}"/>
          </ac:spMkLst>
        </pc:spChg>
        <pc:spChg chg="mod ord">
          <ac:chgData name="Tom Smith" userId="eac52e5223bf4258" providerId="LiveId" clId="{73D8F492-C5BB-45D3-9388-E3AEEFC9E1CA}" dt="2021-08-24T21:03:06.628" v="2103" actId="26606"/>
          <ac:spMkLst>
            <pc:docMk/>
            <pc:sldMk cId="205675498" sldId="301"/>
            <ac:spMk id="3" creationId="{BBF72294-51AE-46BE-95D2-9957BE818B5E}"/>
          </ac:spMkLst>
        </pc:spChg>
        <pc:spChg chg="add del">
          <ac:chgData name="Tom Smith" userId="eac52e5223bf4258" providerId="LiveId" clId="{73D8F492-C5BB-45D3-9388-E3AEEFC9E1CA}" dt="2021-08-24T20:52:33.260" v="1473" actId="26606"/>
          <ac:spMkLst>
            <pc:docMk/>
            <pc:sldMk cId="205675498" sldId="301"/>
            <ac:spMk id="9" creationId="{2C61293E-6EBE-43EF-A52C-9BEBFD7679D4}"/>
          </ac:spMkLst>
        </pc:spChg>
        <pc:spChg chg="add del">
          <ac:chgData name="Tom Smith" userId="eac52e5223bf4258" providerId="LiveId" clId="{73D8F492-C5BB-45D3-9388-E3AEEFC9E1CA}" dt="2021-08-24T20:52:33.260" v="1473" actId="26606"/>
          <ac:spMkLst>
            <pc:docMk/>
            <pc:sldMk cId="205675498" sldId="301"/>
            <ac:spMk id="11" creationId="{21540236-BFD5-4A9D-8840-4703E7F76825}"/>
          </ac:spMkLst>
        </pc:spChg>
        <pc:spChg chg="add del">
          <ac:chgData name="Tom Smith" userId="eac52e5223bf4258" providerId="LiveId" clId="{73D8F492-C5BB-45D3-9388-E3AEEFC9E1CA}" dt="2021-08-24T21:03:06.628" v="2103" actId="26606"/>
          <ac:spMkLst>
            <pc:docMk/>
            <pc:sldMk cId="205675498" sldId="301"/>
            <ac:spMk id="71" creationId="{2C61293E-6EBE-43EF-A52C-9BEBFD7679D4}"/>
          </ac:spMkLst>
        </pc:spChg>
        <pc:spChg chg="add del">
          <ac:chgData name="Tom Smith" userId="eac52e5223bf4258" providerId="LiveId" clId="{73D8F492-C5BB-45D3-9388-E3AEEFC9E1CA}" dt="2021-08-24T21:03:06.628" v="2103" actId="26606"/>
          <ac:spMkLst>
            <pc:docMk/>
            <pc:sldMk cId="205675498" sldId="301"/>
            <ac:spMk id="73" creationId="{21540236-BFD5-4A9D-8840-4703E7F76825}"/>
          </ac:spMkLst>
        </pc:spChg>
        <pc:spChg chg="add">
          <ac:chgData name="Tom Smith" userId="eac52e5223bf4258" providerId="LiveId" clId="{73D8F492-C5BB-45D3-9388-E3AEEFC9E1CA}" dt="2021-08-24T21:03:06.628" v="2103" actId="26606"/>
          <ac:spMkLst>
            <pc:docMk/>
            <pc:sldMk cId="205675498" sldId="301"/>
            <ac:spMk id="135" creationId="{45D37F4E-DDB4-456B-97E0-9937730A039F}"/>
          </ac:spMkLst>
        </pc:spChg>
        <pc:spChg chg="add">
          <ac:chgData name="Tom Smith" userId="eac52e5223bf4258" providerId="LiveId" clId="{73D8F492-C5BB-45D3-9388-E3AEEFC9E1CA}" dt="2021-08-24T21:03:06.628" v="2103" actId="26606"/>
          <ac:spMkLst>
            <pc:docMk/>
            <pc:sldMk cId="205675498" sldId="301"/>
            <ac:spMk id="137" creationId="{B2DD41CD-8F47-4F56-AD12-4E2FF7696987}"/>
          </ac:spMkLst>
        </pc:spChg>
        <pc:picChg chg="add del">
          <ac:chgData name="Tom Smith" userId="eac52e5223bf4258" providerId="LiveId" clId="{73D8F492-C5BB-45D3-9388-E3AEEFC9E1CA}" dt="2021-08-24T20:52:26.263" v="1472" actId="478"/>
          <ac:picMkLst>
            <pc:docMk/>
            <pc:sldMk cId="205675498" sldId="301"/>
            <ac:picMk id="5" creationId="{A1205652-B365-40BC-8311-7E795A202C6E}"/>
          </ac:picMkLst>
        </pc:picChg>
        <pc:picChg chg="add mod ord">
          <ac:chgData name="Tom Smith" userId="eac52e5223bf4258" providerId="LiveId" clId="{73D8F492-C5BB-45D3-9388-E3AEEFC9E1CA}" dt="2021-08-24T21:03:06.628" v="2103" actId="26606"/>
          <ac:picMkLst>
            <pc:docMk/>
            <pc:sldMk cId="205675498" sldId="301"/>
            <ac:picMk id="11266" creationId="{548FC024-62F2-49AA-B543-A60ACBB0656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8/25/2021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13</a:t>
            </a:fld>
            <a:endParaRPr lang="en-US"/>
          </a:p>
        </p:txBody>
      </p:sp>
    </p:spTree>
    <p:extLst>
      <p:ext uri="{BB962C8B-B14F-4D97-AF65-F5344CB8AC3E}">
        <p14:creationId xmlns:p14="http://schemas.microsoft.com/office/powerpoint/2010/main" val="1983920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8/25/2021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8/25/2021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8/25/2021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8/25/2021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video.search.yahoo.com/yhs/search?fr=yhs-iba-syn&amp;hsimp=yhs-syn&amp;hspart=iba&amp;p=code+switching#id=7&amp;vid=d9cdcf16b954046037361362ac0cd6a1&amp;action=view"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penlab.citytech.cuny.edu/pennereng1121fall2021ol12wed6pm/2021/08/12/welcome/"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589936" y="4125125"/>
            <a:ext cx="4916129" cy="1975421"/>
          </a:xfrm>
        </p:spPr>
        <p:txBody>
          <a:bodyPr>
            <a:normAutofit fontScale="77500" lnSpcReduction="20000"/>
          </a:bodyPr>
          <a:lstStyle/>
          <a:p>
            <a:pPr algn="l"/>
            <a:r>
              <a:rPr lang="en-US" sz="5400" i="1" dirty="0">
                <a:solidFill>
                  <a:srgbClr val="FF0000"/>
                </a:solidFill>
                <a:cs typeface="Times New Roman" panose="02020603050405020304" pitchFamily="18" charset="0"/>
              </a:rPr>
              <a:t>Part 1 Objectives</a:t>
            </a:r>
          </a:p>
          <a:p>
            <a:pPr algn="l"/>
            <a:r>
              <a:rPr lang="en-US" sz="4100" dirty="0">
                <a:solidFill>
                  <a:srgbClr val="FF0000"/>
                </a:solidFill>
                <a:cs typeface="Times New Roman" panose="02020603050405020304" pitchFamily="18" charset="0"/>
              </a:rPr>
              <a:t>Discuss syllabus &amp; schedule </a:t>
            </a:r>
          </a:p>
          <a:p>
            <a:pPr algn="l"/>
            <a:r>
              <a:rPr lang="en-US" sz="4100" dirty="0">
                <a:solidFill>
                  <a:srgbClr val="FF0000"/>
                </a:solidFill>
                <a:cs typeface="Times New Roman" panose="02020603050405020304" pitchFamily="18" charset="0"/>
              </a:rPr>
              <a:t>Register/Join OpenLab</a:t>
            </a:r>
          </a:p>
          <a:p>
            <a:pPr algn="l"/>
            <a:r>
              <a:rPr lang="en-US" sz="4100" dirty="0">
                <a:solidFill>
                  <a:srgbClr val="FF0000"/>
                </a:solidFill>
                <a:cs typeface="Times New Roman" panose="02020603050405020304" pitchFamily="18" charset="0"/>
              </a:rPr>
              <a:t>Discuss reading for this class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5BA7CFA9-0436-4B38-A031-AB70223CE8D9}"/>
              </a:ext>
            </a:extLst>
          </p:cNvPr>
          <p:cNvSpPr txBox="1">
            <a:spLocks/>
          </p:cNvSpPr>
          <p:nvPr/>
        </p:nvSpPr>
        <p:spPr>
          <a:xfrm>
            <a:off x="6597441" y="4125126"/>
            <a:ext cx="5004619" cy="1975421"/>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i="1" dirty="0">
                <a:cs typeface="Times New Roman" panose="02020603050405020304" pitchFamily="18" charset="0"/>
              </a:rPr>
              <a:t>Part 2 Objectives</a:t>
            </a:r>
          </a:p>
          <a:p>
            <a:pPr algn="r"/>
            <a:r>
              <a:rPr lang="en-US" sz="4100" dirty="0">
                <a:cs typeface="Times New Roman" panose="02020603050405020304" pitchFamily="18" charset="0"/>
              </a:rPr>
              <a:t>Watch &amp; discuss Beasley’s work</a:t>
            </a:r>
          </a:p>
          <a:p>
            <a:pPr algn="r"/>
            <a:r>
              <a:rPr lang="en-US" sz="4100" dirty="0">
                <a:cs typeface="Times New Roman" panose="02020603050405020304" pitchFamily="18" charset="0"/>
              </a:rPr>
              <a:t>Read &amp; discuss Tan’s work </a:t>
            </a:r>
          </a:p>
          <a:p>
            <a:pPr algn="r"/>
            <a:r>
              <a:rPr lang="en-US" sz="4100" dirty="0">
                <a:cs typeface="Times New Roman" panose="02020603050405020304" pitchFamily="18" charset="0"/>
              </a:rPr>
              <a:t>Think &amp; write about their work</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7170" name="Picture 2" descr="Can Teachers Read Books Out Loud Online? Actually, Yes. | EdSurge News">
            <a:extLst>
              <a:ext uri="{FF2B5EF4-FFF2-40B4-BE49-F238E27FC236}">
                <a16:creationId xmlns:a16="http://schemas.microsoft.com/office/drawing/2014/main" id="{C85F2295-C80D-4357-9391-87BC2E496A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The first time, read for </a:t>
            </a:r>
            <a:r>
              <a:rPr lang="en-US" sz="1800" b="1" dirty="0"/>
              <a:t>basic</a:t>
            </a:r>
            <a:r>
              <a:rPr lang="en-US" sz="1800" dirty="0"/>
              <a:t> </a:t>
            </a:r>
            <a:r>
              <a:rPr lang="en-US" sz="1800" b="1" dirty="0"/>
              <a:t>understanding</a:t>
            </a:r>
            <a:r>
              <a:rPr lang="en-US" sz="1800" dirty="0"/>
              <a:t>. If you don’t know a word, mark it or make a list. Look them up later.</a:t>
            </a:r>
          </a:p>
          <a:p>
            <a:r>
              <a:rPr lang="en-US" sz="1800" dirty="0"/>
              <a:t>The second time, </a:t>
            </a:r>
            <a:r>
              <a:rPr lang="en-US" sz="1800" b="1" dirty="0"/>
              <a:t>SLOW THE F&amp;%$ DOWN</a:t>
            </a:r>
            <a:r>
              <a:rPr lang="en-US" sz="1800" dirty="0"/>
              <a:t>. If you haven’t looked up words yet, do that now. Write down (either on your device or in a notebook) questions and/or comments on ideas that the reading brings up.</a:t>
            </a:r>
          </a:p>
          <a:p>
            <a:r>
              <a:rPr lang="en-US" sz="1800" dirty="0"/>
              <a:t>You might be fine with just two rounds; however, if that isn’t the case, read it as many times as </a:t>
            </a:r>
            <a:r>
              <a:rPr lang="en-US" sz="1800" b="1" i="1" dirty="0"/>
              <a:t>you</a:t>
            </a:r>
            <a:r>
              <a:rPr lang="en-US" sz="1800" dirty="0"/>
              <a:t> need to until you feel you understand the main ideas presented.</a:t>
            </a:r>
          </a:p>
        </p:txBody>
      </p:sp>
    </p:spTree>
    <p:extLst>
      <p:ext uri="{BB962C8B-B14F-4D97-AF65-F5344CB8AC3E}">
        <p14:creationId xmlns:p14="http://schemas.microsoft.com/office/powerpoint/2010/main" val="294162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B258-A7D7-441B-B456-4128807DA639}"/>
              </a:ext>
            </a:extLst>
          </p:cNvPr>
          <p:cNvSpPr>
            <a:spLocks noGrp="1"/>
          </p:cNvSpPr>
          <p:nvPr>
            <p:ph type="title"/>
          </p:nvPr>
        </p:nvSpPr>
        <p:spPr>
          <a:xfrm>
            <a:off x="6417733" y="490537"/>
            <a:ext cx="5291663" cy="1628775"/>
          </a:xfrm>
        </p:spPr>
        <p:txBody>
          <a:bodyPr anchor="b">
            <a:normAutofit/>
          </a:bodyPr>
          <a:lstStyle/>
          <a:p>
            <a:r>
              <a:rPr lang="en-US" sz="3700"/>
              <a:t>Why are we talking about reading? After all, this is a writing class! </a:t>
            </a:r>
          </a:p>
        </p:txBody>
      </p:sp>
      <p:pic>
        <p:nvPicPr>
          <p:cNvPr id="8194" name="Picture 2" descr="Basic+ Word of the Day: regard – WordReference Word of the Day">
            <a:extLst>
              <a:ext uri="{FF2B5EF4-FFF2-40B4-BE49-F238E27FC236}">
                <a16:creationId xmlns:a16="http://schemas.microsoft.com/office/drawing/2014/main" id="{F63A40EB-F5BD-4C7B-9A1C-4B022F1763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15" r="10045" b="1"/>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33C5407-F3B6-47C3-8932-282697EF5D10}"/>
              </a:ext>
            </a:extLst>
          </p:cNvPr>
          <p:cNvSpPr>
            <a:spLocks noGrp="1"/>
          </p:cNvSpPr>
          <p:nvPr>
            <p:ph idx="1"/>
          </p:nvPr>
        </p:nvSpPr>
        <p:spPr>
          <a:xfrm>
            <a:off x="6417734" y="2614612"/>
            <a:ext cx="5291663" cy="3752849"/>
          </a:xfrm>
        </p:spPr>
        <p:txBody>
          <a:bodyPr>
            <a:normAutofit/>
          </a:bodyPr>
          <a:lstStyle/>
          <a:p>
            <a:r>
              <a:rPr lang="en-US" sz="1500" dirty="0"/>
              <a:t>Put your thoughts in the chat box or say them out loud!</a:t>
            </a:r>
          </a:p>
          <a:p>
            <a:r>
              <a:rPr lang="en-US" sz="1500" dirty="0"/>
              <a:t>Clearly, reading published work shows how the pros do it. If we need to see how to write a cover letter for a job, we go the Internet and see how it’s done. </a:t>
            </a:r>
          </a:p>
          <a:p>
            <a:r>
              <a:rPr lang="en-US" sz="1500" dirty="0"/>
              <a:t>Reading about others’ ideas helps generate our own thoughts on a subject.</a:t>
            </a:r>
          </a:p>
          <a:p>
            <a:r>
              <a:rPr lang="en-US" sz="1500" dirty="0"/>
              <a:t>The whole class is reading the same assignment, and since there are going to be different ideas/thoughts/opinions, this will spark even more ideas when we discuss them in class.</a:t>
            </a:r>
          </a:p>
          <a:p>
            <a:r>
              <a:rPr lang="en-US" sz="1500" dirty="0"/>
              <a:t>But we all need to be on the “same page,” right? Which is the reading.</a:t>
            </a:r>
          </a:p>
          <a:p>
            <a:r>
              <a:rPr lang="en-US" sz="1500" dirty="0"/>
              <a:t>So, if you don’t read and have basic understanding, you won’t be ready to participate in class or be able to generate your own ideas when you’re writing at 3 AM.</a:t>
            </a:r>
          </a:p>
        </p:txBody>
      </p:sp>
    </p:spTree>
    <p:extLst>
      <p:ext uri="{BB962C8B-B14F-4D97-AF65-F5344CB8AC3E}">
        <p14:creationId xmlns:p14="http://schemas.microsoft.com/office/powerpoint/2010/main" val="185104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6513788" y="365125"/>
            <a:ext cx="4840010" cy="1807305"/>
          </a:xfrm>
        </p:spPr>
        <p:txBody>
          <a:bodyPr>
            <a:normAutofit/>
          </a:bodyPr>
          <a:lstStyle/>
          <a:p>
            <a:r>
              <a:rPr lang="en-US" dirty="0"/>
              <a:t>Speaking of writing…</a:t>
            </a:r>
          </a:p>
        </p:txBody>
      </p:sp>
      <p:pic>
        <p:nvPicPr>
          <p:cNvPr id="9218" name="Picture 2" descr="Basic+ Word of the Day: regard – WordReference Word of the Day">
            <a:extLst>
              <a:ext uri="{FF2B5EF4-FFF2-40B4-BE49-F238E27FC236}">
                <a16:creationId xmlns:a16="http://schemas.microsoft.com/office/drawing/2014/main" id="{7E1717EF-25C7-4801-85A6-2D84CB5AC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89" r="9917"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6513788" y="2333297"/>
            <a:ext cx="4840010" cy="3843666"/>
          </a:xfrm>
        </p:spPr>
        <p:txBody>
          <a:bodyPr>
            <a:normAutofit fontScale="85000" lnSpcReduction="10000"/>
          </a:bodyPr>
          <a:lstStyle/>
          <a:p>
            <a:r>
              <a:rPr lang="en-US" sz="2000" dirty="0"/>
              <a:t>There are three small (but important) writing assignments. Go to the Discussions section. You’ll see six posts—just look at the first three: Introductions, Online Learning, and Our Syllabus.</a:t>
            </a:r>
          </a:p>
          <a:p>
            <a:r>
              <a:rPr lang="en-US" sz="2000" dirty="0"/>
              <a:t>I’ll give you a short time to work on them now! </a:t>
            </a:r>
          </a:p>
          <a:p>
            <a:r>
              <a:rPr lang="en-US" sz="2000" dirty="0"/>
              <a:t>You don’t have to complete them—yet—but this will give you a chance to practice “replying.”</a:t>
            </a:r>
          </a:p>
          <a:p>
            <a:r>
              <a:rPr lang="en-US" sz="2000" dirty="0"/>
              <a:t>By class next Wednesday, be sure to respond to at least </a:t>
            </a:r>
            <a:r>
              <a:rPr lang="en-US" sz="2000" b="1" dirty="0"/>
              <a:t>three</a:t>
            </a:r>
            <a:r>
              <a:rPr lang="en-US" sz="2000" dirty="0"/>
              <a:t> of your classmates’ comments. </a:t>
            </a:r>
          </a:p>
          <a:p>
            <a:r>
              <a:rPr lang="en-US" sz="2000" dirty="0"/>
              <a:t>Don’t just say: “Cool” or “I agree.” Write an answer to one of the questions, some advice, or just a general response to an introduction.</a:t>
            </a:r>
          </a:p>
        </p:txBody>
      </p:sp>
    </p:spTree>
    <p:extLst>
      <p:ext uri="{BB962C8B-B14F-4D97-AF65-F5344CB8AC3E}">
        <p14:creationId xmlns:p14="http://schemas.microsoft.com/office/powerpoint/2010/main" val="1507182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589936" y="4125125"/>
            <a:ext cx="4916129" cy="1975421"/>
          </a:xfrm>
        </p:spPr>
        <p:txBody>
          <a:bodyPr>
            <a:normAutofit fontScale="77500" lnSpcReduction="20000"/>
          </a:bodyPr>
          <a:lstStyle/>
          <a:p>
            <a:pPr algn="l"/>
            <a:r>
              <a:rPr lang="en-US" sz="5400" i="1" dirty="0">
                <a:cs typeface="Times New Roman" panose="02020603050405020304" pitchFamily="18" charset="0"/>
              </a:rPr>
              <a:t>Part 1 Objectives</a:t>
            </a:r>
          </a:p>
          <a:p>
            <a:pPr algn="l"/>
            <a:r>
              <a:rPr lang="en-US" sz="4100" dirty="0">
                <a:cs typeface="Times New Roman" panose="02020603050405020304" pitchFamily="18" charset="0"/>
              </a:rPr>
              <a:t>Discuss syllabus &amp; schedule </a:t>
            </a:r>
          </a:p>
          <a:p>
            <a:pPr algn="l"/>
            <a:r>
              <a:rPr lang="en-US" sz="4100" dirty="0">
                <a:cs typeface="Times New Roman" panose="02020603050405020304" pitchFamily="18" charset="0"/>
              </a:rPr>
              <a:t>Register/Join OpenLab</a:t>
            </a:r>
          </a:p>
          <a:p>
            <a:pPr algn="l"/>
            <a:r>
              <a:rPr lang="en-US" sz="4100" dirty="0">
                <a:cs typeface="Times New Roman" panose="02020603050405020304" pitchFamily="18" charset="0"/>
              </a:rPr>
              <a:t>Discuss reading for this class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5BA7CFA9-0436-4B38-A031-AB70223CE8D9}"/>
              </a:ext>
            </a:extLst>
          </p:cNvPr>
          <p:cNvSpPr txBox="1">
            <a:spLocks/>
          </p:cNvSpPr>
          <p:nvPr/>
        </p:nvSpPr>
        <p:spPr>
          <a:xfrm>
            <a:off x="6597441" y="4125126"/>
            <a:ext cx="5004619" cy="1975421"/>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i="1" dirty="0">
                <a:solidFill>
                  <a:srgbClr val="FF0000"/>
                </a:solidFill>
                <a:cs typeface="Times New Roman" panose="02020603050405020304" pitchFamily="18" charset="0"/>
              </a:rPr>
              <a:t>Part 2 Objectives</a:t>
            </a:r>
          </a:p>
          <a:p>
            <a:pPr algn="r"/>
            <a:r>
              <a:rPr lang="en-US" sz="4100" dirty="0">
                <a:solidFill>
                  <a:srgbClr val="FF0000"/>
                </a:solidFill>
                <a:cs typeface="Times New Roman" panose="02020603050405020304" pitchFamily="18" charset="0"/>
              </a:rPr>
              <a:t>Watch &amp; discuss Beasley’s work</a:t>
            </a:r>
          </a:p>
          <a:p>
            <a:pPr algn="r"/>
            <a:r>
              <a:rPr lang="en-US" sz="4100" dirty="0">
                <a:solidFill>
                  <a:srgbClr val="FF0000"/>
                </a:solidFill>
                <a:cs typeface="Times New Roman" panose="02020603050405020304" pitchFamily="18" charset="0"/>
              </a:rPr>
              <a:t>Read &amp; discuss Tan’s work </a:t>
            </a:r>
          </a:p>
          <a:p>
            <a:pPr algn="r"/>
            <a:r>
              <a:rPr lang="en-US" sz="4100" dirty="0">
                <a:solidFill>
                  <a:srgbClr val="FF0000"/>
                </a:solidFill>
                <a:cs typeface="Times New Roman" panose="02020603050405020304" pitchFamily="18" charset="0"/>
              </a:rPr>
              <a:t>Think &amp; write about their work</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spTree>
    <p:extLst>
      <p:ext uri="{BB962C8B-B14F-4D97-AF65-F5344CB8AC3E}">
        <p14:creationId xmlns:p14="http://schemas.microsoft.com/office/powerpoint/2010/main" val="3442168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B0ACE0-B8C3-45AE-8391-B70FDDBE6B1C}"/>
              </a:ext>
            </a:extLst>
          </p:cNvPr>
          <p:cNvSpPr>
            <a:spLocks noGrp="1"/>
          </p:cNvSpPr>
          <p:nvPr>
            <p:ph type="title"/>
          </p:nvPr>
        </p:nvSpPr>
        <p:spPr>
          <a:xfrm>
            <a:off x="572493" y="238539"/>
            <a:ext cx="11018520" cy="1434415"/>
          </a:xfrm>
        </p:spPr>
        <p:txBody>
          <a:bodyPr anchor="b">
            <a:normAutofit/>
          </a:bodyPr>
          <a:lstStyle/>
          <a:p>
            <a:r>
              <a:rPr lang="en-US" sz="5400"/>
              <a:t>Watch/Discuss/Write</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6FA8406-EE31-44A9-ACB4-57BAA56260A8}"/>
              </a:ext>
            </a:extLst>
          </p:cNvPr>
          <p:cNvSpPr>
            <a:spLocks noGrp="1"/>
          </p:cNvSpPr>
          <p:nvPr>
            <p:ph idx="1"/>
          </p:nvPr>
        </p:nvSpPr>
        <p:spPr>
          <a:xfrm>
            <a:off x="572493" y="2071316"/>
            <a:ext cx="6713552" cy="4119172"/>
          </a:xfrm>
        </p:spPr>
        <p:txBody>
          <a:bodyPr anchor="t">
            <a:normAutofit/>
          </a:bodyPr>
          <a:lstStyle/>
          <a:p>
            <a:r>
              <a:rPr lang="en-US" sz="1700" dirty="0"/>
              <a:t>We’re going to watch </a:t>
            </a:r>
            <a:r>
              <a:rPr lang="en-US" sz="1700" dirty="0">
                <a:hlinkClick r:id="rId2"/>
              </a:rPr>
              <a:t>Beasley’s</a:t>
            </a:r>
            <a:r>
              <a:rPr lang="en-US" sz="1700" dirty="0"/>
              <a:t> presentation on “code switching.”</a:t>
            </a:r>
          </a:p>
          <a:p>
            <a:r>
              <a:rPr lang="en-US" sz="1700" dirty="0"/>
              <a:t>I’m going to give you 5 minutes to consider the following: </a:t>
            </a:r>
            <a:r>
              <a:rPr lang="en-US" sz="1700" i="1" dirty="0"/>
              <a:t>Think about language and the different ways you communicate or speak. Choose a word or phrase that you use with one group of people (family, friends, co-workers, etc.) that would not be understood by a different group of people in your life. What is the meaning of this word or phrase and how would you explain it to someone who is an outsider to the group who uses it?</a:t>
            </a:r>
          </a:p>
          <a:p>
            <a:r>
              <a:rPr lang="en-US" sz="1700" dirty="0"/>
              <a:t>Take notes on your thoughts, because you’ll need to remember for a Discussion assignment titled Language &amp; Community!</a:t>
            </a:r>
          </a:p>
          <a:p>
            <a:r>
              <a:rPr lang="en-US" sz="1700" dirty="0"/>
              <a:t>When the time’s up, I’m going to place you in breakout rooms to discuss the word/phrase you chose. Ask each other questions about their term. You’ll have about 8 minutes total to talk. </a:t>
            </a:r>
          </a:p>
          <a:p>
            <a:r>
              <a:rPr lang="en-US" sz="1700" dirty="0"/>
              <a:t>Be sure to choose one person to be your group speaker, because we’ll be discussing this question as a class.</a:t>
            </a:r>
          </a:p>
          <a:p>
            <a:endParaRPr lang="en-US" sz="1700" dirty="0"/>
          </a:p>
          <a:p>
            <a:endParaRPr lang="en-US" sz="1700" dirty="0"/>
          </a:p>
        </p:txBody>
      </p:sp>
      <p:pic>
        <p:nvPicPr>
          <p:cNvPr id="10242" name="Picture 2">
            <a:extLst>
              <a:ext uri="{FF2B5EF4-FFF2-40B4-BE49-F238E27FC236}">
                <a16:creationId xmlns:a16="http://schemas.microsoft.com/office/drawing/2014/main" id="{5E70F7F7-C31D-44BA-A56C-898A03F322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83" r="3" b="27936"/>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77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DCA80F-9C68-47BE-8414-4413844B4D7D}"/>
              </a:ext>
            </a:extLst>
          </p:cNvPr>
          <p:cNvSpPr>
            <a:spLocks noGrp="1"/>
          </p:cNvSpPr>
          <p:nvPr>
            <p:ph type="title"/>
          </p:nvPr>
        </p:nvSpPr>
        <p:spPr>
          <a:xfrm>
            <a:off x="572493" y="238539"/>
            <a:ext cx="11018520" cy="1434415"/>
          </a:xfrm>
        </p:spPr>
        <p:txBody>
          <a:bodyPr anchor="b">
            <a:normAutofit/>
          </a:bodyPr>
          <a:lstStyle/>
          <a:p>
            <a:r>
              <a:rPr lang="en-US" sz="5400" dirty="0"/>
              <a:t>Read/Write/Discuss/Write More</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BF72294-51AE-46BE-95D2-9957BE818B5E}"/>
              </a:ext>
            </a:extLst>
          </p:cNvPr>
          <p:cNvSpPr>
            <a:spLocks noGrp="1"/>
          </p:cNvSpPr>
          <p:nvPr>
            <p:ph idx="1"/>
          </p:nvPr>
        </p:nvSpPr>
        <p:spPr>
          <a:xfrm>
            <a:off x="572493" y="2071316"/>
            <a:ext cx="6713552" cy="4119172"/>
          </a:xfrm>
        </p:spPr>
        <p:txBody>
          <a:bodyPr anchor="t">
            <a:normAutofit/>
          </a:bodyPr>
          <a:lstStyle/>
          <a:p>
            <a:r>
              <a:rPr lang="en-US" sz="2200" dirty="0"/>
              <a:t>Since today’s our first class, we’ll be doing the reading a bit differently than usual.</a:t>
            </a:r>
          </a:p>
          <a:p>
            <a:r>
              <a:rPr lang="en-US" sz="2200" dirty="0"/>
              <a:t>I’ll give you around 20 minutes to read. Take note of any words you aren’t sure of.</a:t>
            </a:r>
          </a:p>
          <a:p>
            <a:r>
              <a:rPr lang="en-US" sz="2200" dirty="0"/>
              <a:t>If you finish before time’s up, read again! Write down thoughts/comments you have.</a:t>
            </a:r>
          </a:p>
          <a:p>
            <a:r>
              <a:rPr lang="en-US" sz="2200" dirty="0"/>
              <a:t>Go to the two Discussions: Amy Tan’s Mother Tongue and Audience.</a:t>
            </a:r>
          </a:p>
          <a:p>
            <a:r>
              <a:rPr lang="en-US" sz="2200" dirty="0"/>
              <a:t>I’ll give you 5 minutes to prepare to talk to your breakout group about these two questions.</a:t>
            </a:r>
          </a:p>
          <a:p>
            <a:r>
              <a:rPr lang="en-US" sz="2200" dirty="0"/>
              <a:t>If we have time, we’ll discuss this a bit as a class.</a:t>
            </a:r>
          </a:p>
        </p:txBody>
      </p:sp>
      <p:pic>
        <p:nvPicPr>
          <p:cNvPr id="11266" name="Picture 2" descr="Project 1: Rhetorical Analysis - Mills B Taylor">
            <a:extLst>
              <a:ext uri="{FF2B5EF4-FFF2-40B4-BE49-F238E27FC236}">
                <a16:creationId xmlns:a16="http://schemas.microsoft.com/office/drawing/2014/main" id="{548FC024-62F2-49AA-B543-A60ACBB065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97" r="5694"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fontScale="85000" lnSpcReduction="20000"/>
          </a:bodyPr>
          <a:lstStyle/>
          <a:p>
            <a:r>
              <a:rPr lang="en-US" dirty="0"/>
              <a:t>By </a:t>
            </a:r>
            <a:r>
              <a:rPr lang="en-US" b="1" dirty="0"/>
              <a:t>EOD Monday</a:t>
            </a:r>
            <a:r>
              <a:rPr lang="en-US" dirty="0"/>
              <a:t>, finish answering the following Discussions: Introduction, Online Learning, and Our Syllabus. By Wednesday’s class, respond to at least </a:t>
            </a:r>
            <a:r>
              <a:rPr lang="en-US" b="1" dirty="0"/>
              <a:t>three</a:t>
            </a:r>
            <a:r>
              <a:rPr lang="en-US" dirty="0"/>
              <a:t> of your classmates’ answers.</a:t>
            </a:r>
          </a:p>
          <a:p>
            <a:r>
              <a:rPr lang="en-US" dirty="0"/>
              <a:t>By </a:t>
            </a:r>
            <a:r>
              <a:rPr lang="en-US" b="1" dirty="0"/>
              <a:t>Wednesday’s</a:t>
            </a:r>
            <a:r>
              <a:rPr lang="en-US" dirty="0"/>
              <a:t> class, finish the following Discussions: Language &amp; Community, Amy Tan’s “Mother Tongue,” and Audience.</a:t>
            </a:r>
          </a:p>
          <a:p>
            <a:r>
              <a:rPr lang="en-US" dirty="0"/>
              <a:t>FYI: The reading assignments will </a:t>
            </a:r>
            <a:r>
              <a:rPr lang="en-US" b="1" i="1" dirty="0">
                <a:highlight>
                  <a:srgbClr val="FFFF00"/>
                </a:highlight>
              </a:rPr>
              <a:t>always</a:t>
            </a:r>
            <a:r>
              <a:rPr lang="en-US" dirty="0"/>
              <a:t> be homework after this class. You can find the links to the following class’s reading in the Course Schedule (under Course Info on the OpenLab site).</a:t>
            </a:r>
          </a:p>
          <a:p>
            <a:r>
              <a:rPr lang="en-US" dirty="0"/>
              <a:t>By </a:t>
            </a:r>
            <a:r>
              <a:rPr lang="en-US" b="1" dirty="0"/>
              <a:t>Wednesday’s</a:t>
            </a:r>
            <a:r>
              <a:rPr lang="en-US" dirty="0"/>
              <a:t> class, read</a:t>
            </a:r>
            <a:r>
              <a:rPr lang="en-US" b="1" dirty="0"/>
              <a:t> </a:t>
            </a:r>
            <a:r>
              <a:rPr lang="en-US" dirty="0"/>
              <a:t>John Swales, “Reflections on the Concept of Discourse Community,” Assignment guidelines for “Unit 1: Investigating a Discourse Community” (under Major Assignments), Butte College, “Double-Entry Reading Journals,” Bobby Henderson, “Open Letter to the Kansas School Board,” and Encyclopedia Britannica, “Flying Spaghetti Monster.” Start reading now, since you will have writing assignments about these things!</a:t>
            </a:r>
          </a:p>
          <a:p>
            <a:r>
              <a:rPr lang="en-US" dirty="0"/>
              <a:t>There will be a detailed Agenda with </a:t>
            </a:r>
            <a:r>
              <a:rPr lang="en-US" b="1" dirty="0"/>
              <a:t>writing assignments </a:t>
            </a:r>
            <a:r>
              <a:rPr lang="en-US" dirty="0"/>
              <a:t>and an Announcement posted on </a:t>
            </a:r>
            <a:r>
              <a:rPr lang="en-US" b="1" dirty="0"/>
              <a:t>Friday</a:t>
            </a:r>
            <a:r>
              <a:rPr lang="en-US" dirty="0"/>
              <a:t>! I’ll email you when that is on the website.</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fontScale="92500" lnSpcReduction="20000"/>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 Edwidge Danticat</a:t>
            </a:r>
          </a:p>
          <a:p>
            <a:pPr marL="0" indent="0">
              <a:buNone/>
            </a:pPr>
            <a:endParaRPr lang="en-US" sz="2000" dirty="0"/>
          </a:p>
          <a:p>
            <a:pPr marL="0" indent="0">
              <a:buNone/>
            </a:pPr>
            <a:r>
              <a:rPr lang="en-US" sz="2000" dirty="0"/>
              <a:t>There are other questions to consider on the Welcome page of our website, but let’s focus on this one:</a:t>
            </a:r>
          </a:p>
          <a:p>
            <a:pPr marL="0" indent="0">
              <a:buNone/>
            </a:pPr>
            <a:endParaRPr lang="en-US" sz="2000" dirty="0"/>
          </a:p>
          <a:p>
            <a:pPr marL="0" indent="0">
              <a:buNone/>
            </a:pPr>
            <a:r>
              <a:rPr lang="en-US" sz="2000" dirty="0"/>
              <a:t>Why does Danticat equate writing with braiding?</a:t>
            </a:r>
          </a:p>
          <a:p>
            <a:pPr marL="0" indent="0">
              <a:buNone/>
            </a:pPr>
            <a:endParaRPr lang="en-US" sz="2000" dirty="0"/>
          </a:p>
          <a:p>
            <a:pPr marL="0" indent="0">
              <a:buNone/>
            </a:pPr>
            <a:r>
              <a:rPr lang="en-US" sz="2000" dirty="0"/>
              <a:t>In the chat box, please share your thoughts. There isn’t one “correct” answer—there are as many answers as there are people in this class! (This is how I’m taking attendance for this class, BTW!)</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 Writer&amp;#39;s Thoughts">
            <a:extLst>
              <a:ext uri="{FF2B5EF4-FFF2-40B4-BE49-F238E27FC236}">
                <a16:creationId xmlns:a16="http://schemas.microsoft.com/office/drawing/2014/main" id="{06C20211-EA85-4641-88E3-CC079146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08"/>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8FE0442A-0BBD-437A-80D2-2F8E2521E001}"/>
              </a:ext>
            </a:extLst>
          </p:cNvPr>
          <p:cNvSpPr>
            <a:spLocks noGrp="1"/>
          </p:cNvSpPr>
          <p:nvPr>
            <p:ph type="title"/>
          </p:nvPr>
        </p:nvSpPr>
        <p:spPr>
          <a:xfrm>
            <a:off x="709448" y="1913950"/>
            <a:ext cx="4204137" cy="1342754"/>
          </a:xfrm>
        </p:spPr>
        <p:txBody>
          <a:bodyPr>
            <a:normAutofit/>
          </a:bodyPr>
          <a:lstStyle/>
          <a:p>
            <a:pPr algn="ctr"/>
            <a:r>
              <a:rPr lang="en-US" sz="3600"/>
              <a:t>Some Thoughts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41FDF1-29C0-4DD7-ACBB-C227B024B703}"/>
              </a:ext>
            </a:extLst>
          </p:cNvPr>
          <p:cNvSpPr>
            <a:spLocks noGrp="1"/>
          </p:cNvSpPr>
          <p:nvPr>
            <p:ph idx="1"/>
          </p:nvPr>
        </p:nvSpPr>
        <p:spPr>
          <a:xfrm>
            <a:off x="525516" y="3417573"/>
            <a:ext cx="4911723" cy="2619839"/>
          </a:xfrm>
        </p:spPr>
        <p:txBody>
          <a:bodyPr anchor="ctr">
            <a:normAutofit/>
          </a:bodyPr>
          <a:lstStyle/>
          <a:p>
            <a:pPr marL="0" indent="0">
              <a:buNone/>
            </a:pPr>
            <a:r>
              <a:rPr lang="en-US" sz="1800" dirty="0"/>
              <a:t>Go to the Welcome post I wrote. Hopefully, you’ve already read it, but if you haven’t, do so now:</a:t>
            </a:r>
          </a:p>
          <a:p>
            <a:pPr marL="0" indent="0">
              <a:buNone/>
            </a:pPr>
            <a:endParaRPr lang="en-US" sz="1800" dirty="0"/>
          </a:p>
          <a:p>
            <a:pPr marL="0" indent="0">
              <a:buNone/>
            </a:pPr>
            <a:r>
              <a:rPr lang="en-US" sz="1800" dirty="0">
                <a:hlinkClick r:id="rId3"/>
              </a:rPr>
              <a:t>https://openlab.citytech.cuny.edu/pennereng1121fall2021ol12wed6pm/2021/08/12/welcome/</a:t>
            </a:r>
            <a:endParaRPr lang="en-US" sz="1800" dirty="0"/>
          </a:p>
          <a:p>
            <a:pPr marL="0" indent="0">
              <a:buNone/>
            </a:pPr>
            <a:endParaRPr lang="en-US" sz="1800" dirty="0"/>
          </a:p>
          <a:p>
            <a:pPr marL="0" indent="0">
              <a:buNone/>
            </a:pPr>
            <a:endParaRPr lang="en-US" sz="1800" dirty="0"/>
          </a:p>
        </p:txBody>
      </p:sp>
    </p:spTree>
    <p:extLst>
      <p:ext uri="{BB962C8B-B14F-4D97-AF65-F5344CB8AC3E}">
        <p14:creationId xmlns:p14="http://schemas.microsoft.com/office/powerpoint/2010/main" val="170802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a:t>
            </a:r>
            <a:r>
              <a:rPr lang="en-US" sz="1600">
                <a:solidFill>
                  <a:schemeClr val="bg1"/>
                </a:solidFill>
              </a:rPr>
              <a:t>look like </a:t>
            </a:r>
            <a:r>
              <a:rPr lang="en-US" sz="1600" dirty="0">
                <a:solidFill>
                  <a:schemeClr val="bg1"/>
                </a:solidFill>
              </a:rPr>
              <a:t>the image on the bottom. </a:t>
            </a:r>
          </a:p>
          <a:p>
            <a:pPr lvl="1"/>
            <a:r>
              <a:rPr lang="en-US" sz="1600" dirty="0">
                <a:solidFill>
                  <a:schemeClr val="bg1"/>
                </a:solidFill>
              </a:rPr>
              <a:t>If you’re on a cell, it’ll look like the image on the top (different background and course number).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7471888" y="369913"/>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661" y="4122200"/>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raphical user interface&#10;&#10;Description automatically generated"/>
          <p:cNvPicPr>
            <a:picLocks noChangeAspect="1"/>
          </p:cNvPicPr>
          <p:nvPr/>
        </p:nvPicPr>
        <p:blipFill>
          <a:blip r:embed="rId2"/>
          <a:stretch>
            <a:fillRect/>
          </a:stretch>
        </p:blipFill>
        <p:spPr>
          <a:xfrm>
            <a:off x="1257386" y="643466"/>
            <a:ext cx="4066877" cy="5571066"/>
          </a:xfrm>
          <a:prstGeom prst="rect">
            <a:avLst/>
          </a:prstGeom>
        </p:spPr>
      </p:pic>
      <p:cxnSp>
        <p:nvCxnSpPr>
          <p:cNvPr id="13" name="Straight Connector 12">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4" name="Picture 3" descr="Graphical user interface, text, application&#10;&#10;Description automatically generated">
            <a:extLst>
              <a:ext uri="{FF2B5EF4-FFF2-40B4-BE49-F238E27FC236}">
                <a16:creationId xmlns:a16="http://schemas.microsoft.com/office/drawing/2014/main" id="{9E77A9C4-01E9-4C2F-86EB-D80C5798F2FC}"/>
              </a:ext>
            </a:extLst>
          </p:cNvPr>
          <p:cNvPicPr>
            <a:picLocks noChangeAspect="1"/>
          </p:cNvPicPr>
          <p:nvPr/>
        </p:nvPicPr>
        <p:blipFill>
          <a:blip r:embed="rId3"/>
          <a:stretch>
            <a:fillRect/>
          </a:stretch>
        </p:blipFill>
        <p:spPr>
          <a:xfrm>
            <a:off x="7146289" y="643467"/>
            <a:ext cx="3509771"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5346078" y="3037108"/>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A5EBFB6-790C-4E16-9010-422F23F39CEB}"/>
              </a:ext>
            </a:extLst>
          </p:cNvPr>
          <p:cNvSpPr txBox="1"/>
          <p:nvPr/>
        </p:nvSpPr>
        <p:spPr>
          <a:xfrm>
            <a:off x="6200059" y="792779"/>
            <a:ext cx="938436" cy="1754326"/>
          </a:xfrm>
          <a:prstGeom prst="rect">
            <a:avLst/>
          </a:prstGeom>
          <a:noFill/>
        </p:spPr>
        <p:txBody>
          <a:bodyPr wrap="square" rtlCol="0">
            <a:spAutoFit/>
          </a:bodyPr>
          <a:lstStyle/>
          <a:p>
            <a:r>
              <a:rPr lang="en-US" b="1" dirty="0">
                <a:solidFill>
                  <a:srgbClr val="FF0000"/>
                </a:solidFill>
              </a:rPr>
              <a:t>Make sure you join the correct class! </a:t>
            </a:r>
          </a:p>
        </p:txBody>
      </p:sp>
      <p:sp>
        <p:nvSpPr>
          <p:cNvPr id="14" name="Arrow: Right 13">
            <a:extLst>
              <a:ext uri="{FF2B5EF4-FFF2-40B4-BE49-F238E27FC236}">
                <a16:creationId xmlns:a16="http://schemas.microsoft.com/office/drawing/2014/main" id="{0103CA4A-0E48-4C75-B1A0-FFE23E843EEA}"/>
              </a:ext>
            </a:extLst>
          </p:cNvPr>
          <p:cNvSpPr/>
          <p:nvPr/>
        </p:nvSpPr>
        <p:spPr>
          <a:xfrm rot="9482108">
            <a:off x="10749614" y="489540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Before you read, try to understand </a:t>
            </a:r>
            <a:r>
              <a:rPr lang="en-US" sz="1800" b="1" i="1" dirty="0"/>
              <a:t>why</a:t>
            </a:r>
            <a:r>
              <a:rPr lang="en-US" sz="1800" dirty="0"/>
              <a:t> I’m asking you to read this assignment. </a:t>
            </a:r>
          </a:p>
          <a:p>
            <a:r>
              <a:rPr lang="en-US" sz="1800" dirty="0"/>
              <a:t>Think about what we’ve talked about in class. </a:t>
            </a:r>
          </a:p>
          <a:p>
            <a:r>
              <a:rPr lang="en-US" sz="1800" dirty="0"/>
              <a:t>Look at the Course Schedule and the Major Assignments pages for clues. </a:t>
            </a:r>
            <a:r>
              <a:rPr lang="en-US" sz="1800" b="1" i="1" dirty="0"/>
              <a:t>Once</a:t>
            </a:r>
            <a:r>
              <a:rPr lang="en-US" sz="1800" dirty="0"/>
              <a:t> you’ve done that…read!</a:t>
            </a:r>
          </a:p>
          <a:p>
            <a:r>
              <a:rPr lang="en-US" sz="1800" dirty="0"/>
              <a:t>But don’t just read it once and then move on to other assignments. Read an assignment at least </a:t>
            </a:r>
            <a:r>
              <a:rPr lang="en-US" sz="1800" b="1" dirty="0"/>
              <a:t>two</a:t>
            </a:r>
            <a:r>
              <a:rPr lang="en-US" sz="1800" dirty="0"/>
              <a:t> times. </a:t>
            </a:r>
          </a:p>
        </p:txBody>
      </p:sp>
    </p:spTree>
    <p:extLst>
      <p:ext uri="{BB962C8B-B14F-4D97-AF65-F5344CB8AC3E}">
        <p14:creationId xmlns:p14="http://schemas.microsoft.com/office/powerpoint/2010/main" val="182614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613</TotalTime>
  <Words>1446</Words>
  <Application>Microsoft Office PowerPoint</Application>
  <PresentationFormat>Widescreen</PresentationFormat>
  <Paragraphs>98</Paragraphs>
  <Slides>16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ENG 1121  English Composition 2 </vt:lpstr>
      <vt:lpstr>Welcome!</vt:lpstr>
      <vt:lpstr>Some Thoughts</vt:lpstr>
      <vt:lpstr>Course Info</vt:lpstr>
      <vt:lpstr>Register/Join OpenLab</vt:lpstr>
      <vt:lpstr>PowerPoint Presentation</vt:lpstr>
      <vt:lpstr>PowerPoint Presentation</vt:lpstr>
      <vt:lpstr>PowerPoint Presentation</vt:lpstr>
      <vt:lpstr>How to Read (Really) for this Class</vt:lpstr>
      <vt:lpstr>How to Read (Really) for this Class</vt:lpstr>
      <vt:lpstr>Why are we talking about reading? After all, this is a writing class! </vt:lpstr>
      <vt:lpstr>Speaking of writing…</vt:lpstr>
      <vt:lpstr>ENG 1121  English Composition 2 </vt:lpstr>
      <vt:lpstr>Watch/Discuss/Write</vt:lpstr>
      <vt:lpstr>Read/Write/Discuss/Write More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24</cp:revision>
  <dcterms:created xsi:type="dcterms:W3CDTF">2020-01-25T02:18:25Z</dcterms:created>
  <dcterms:modified xsi:type="dcterms:W3CDTF">2021-08-25T21:05:01Z</dcterms:modified>
</cp:coreProperties>
</file>