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4" r:id="rId2"/>
  </p:sldMasterIdLst>
  <p:notesMasterIdLst>
    <p:notesMasterId r:id="rId28"/>
  </p:notesMasterIdLst>
  <p:handoutMasterIdLst>
    <p:handoutMasterId r:id="rId29"/>
  </p:handoutMasterIdLst>
  <p:sldIdLst>
    <p:sldId id="257" r:id="rId3"/>
    <p:sldId id="258" r:id="rId4"/>
    <p:sldId id="291" r:id="rId5"/>
    <p:sldId id="259" r:id="rId6"/>
    <p:sldId id="260" r:id="rId7"/>
    <p:sldId id="267" r:id="rId8"/>
    <p:sldId id="268" r:id="rId9"/>
    <p:sldId id="292" r:id="rId10"/>
    <p:sldId id="269" r:id="rId11"/>
    <p:sldId id="270" r:id="rId12"/>
    <p:sldId id="275" r:id="rId13"/>
    <p:sldId id="284" r:id="rId14"/>
    <p:sldId id="293" r:id="rId15"/>
    <p:sldId id="289" r:id="rId16"/>
    <p:sldId id="290" r:id="rId17"/>
    <p:sldId id="280" r:id="rId18"/>
    <p:sldId id="288" r:id="rId19"/>
    <p:sldId id="283" r:id="rId20"/>
    <p:sldId id="294" r:id="rId21"/>
    <p:sldId id="276" r:id="rId22"/>
    <p:sldId id="277" r:id="rId23"/>
    <p:sldId id="274" r:id="rId24"/>
    <p:sldId id="281" r:id="rId25"/>
    <p:sldId id="278" r:id="rId26"/>
    <p:sldId id="279" r:id="rId2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4" autoAdjust="0"/>
    <p:restoredTop sz="84412" autoAdjust="0"/>
  </p:normalViewPr>
  <p:slideViewPr>
    <p:cSldViewPr showGuides="1">
      <p:cViewPr varScale="1">
        <p:scale>
          <a:sx n="82" d="100"/>
          <a:sy n="82" d="100"/>
        </p:scale>
        <p:origin x="102" y="444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2346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1644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pPr/>
              <a:t>2/27/2019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pPr/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2/27/2019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5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830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8064D-3EB1-42FB-B2A0-233FDD0A930D}" type="slidenum">
              <a:rPr lang="en-US"/>
              <a:pPr/>
              <a:t>16</a:t>
            </a:fld>
            <a:endParaRPr lang="en-US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“Innovation is winning over tradition”, 5.2% production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Chianti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must contain at least 75-90% Sangiovese (can use non traditional grapes like Cabernet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Sauv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 Merlot…, up to 10% of any other one grape)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Juicy, cherry, raspberry and plummy, great every day pizza wine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DOCG too large to make sure quality is a constant</a:t>
            </a:r>
          </a:p>
          <a:p>
            <a:pPr lvl="0"/>
            <a:r>
              <a:rPr lang="en-US" sz="1600" b="1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Fiaschi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 Chianti bottles wrapped in straw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Chianti </a:t>
            </a:r>
            <a:r>
              <a:rPr lang="en-US" sz="1600" b="1" u="sng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is from a small hilly area, the oldest wine growing region in Chianti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100% Sangiovese, lowest yields in Tuscany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Gravel and clay soil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Brunello di </a:t>
            </a:r>
            <a:r>
              <a:rPr lang="en-US" sz="1600" b="1" u="sng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Montalcino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One of Italy’s most prestigious wines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aged in oak for 2 years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High in tannin and thick , hold for20 years then drink</a:t>
            </a:r>
          </a:p>
          <a:p>
            <a:pPr lvl="0"/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Complex, smoky-spicy, with plummy fruit</a:t>
            </a:r>
          </a:p>
          <a:p>
            <a:r>
              <a:rPr lang="en-US" sz="1600" b="1" u="sng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Carmingnano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Made form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sangiovese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canaiolo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cabernet sauvignon </a:t>
            </a:r>
          </a:p>
          <a:p>
            <a:r>
              <a:rPr lang="en-US" sz="1600" b="1" u="sng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Vino Nobile do Montepulciano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Prugnolo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gentile, clone of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sangiovese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., makes like chianti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with more expressive fruit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Boarders the Tyrrhenian Sea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White Grapes: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Vernaccia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algn="ctr"/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436480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579F0E-1C5C-434D-878A-1E7A805EBDEC}" type="slidenum">
              <a:rPr lang="en-US"/>
              <a:pPr/>
              <a:t>20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Barolo: </a:t>
            </a:r>
          </a:p>
          <a:p>
            <a:r>
              <a:rPr lang="en-US" sz="1000" dirty="0"/>
              <a:t>Calcareous Marl</a:t>
            </a:r>
          </a:p>
          <a:p>
            <a:r>
              <a:rPr lang="en-US" sz="1000" dirty="0" err="1"/>
              <a:t>Marbaresco</a:t>
            </a:r>
            <a:r>
              <a:rPr lang="en-US" sz="1000" dirty="0"/>
              <a:t>, more nutrient rich Marl= less tannin</a:t>
            </a:r>
          </a:p>
        </p:txBody>
      </p:sp>
    </p:spTree>
    <p:extLst>
      <p:ext uri="{BB962C8B-B14F-4D97-AF65-F5344CB8AC3E}">
        <p14:creationId xmlns:p14="http://schemas.microsoft.com/office/powerpoint/2010/main" val="23350439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545D60-70C3-4B23-8B2D-6DBEC65A21B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835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BD7F5-45B6-4875-8EBA-478F72226B37}" type="slidenum">
              <a:rPr lang="en-US"/>
              <a:pPr/>
              <a:t>23</a:t>
            </a:fld>
            <a:endParaRPr lang="en-US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000" dirty="0"/>
              <a:t>Fres</a:t>
            </a:r>
            <a:r>
              <a:rPr lang="en-US" sz="1000" baseline="0" dirty="0"/>
              <a:t>h crisp acidic wines</a:t>
            </a:r>
          </a:p>
          <a:p>
            <a:r>
              <a:rPr lang="en-US" sz="1000" baseline="0" dirty="0"/>
              <a:t>Mountainous</a:t>
            </a:r>
            <a:endParaRPr lang="en-US" sz="1000" b="1" u="sng" baseline="0" dirty="0"/>
          </a:p>
          <a:p>
            <a:r>
              <a:rPr lang="en-US" sz="1000" b="1" u="sng" baseline="0" dirty="0"/>
              <a:t>Veneto: </a:t>
            </a:r>
            <a:r>
              <a:rPr lang="en-US" sz="1000" b="0" u="none" baseline="0" dirty="0"/>
              <a:t> 13% of overall wine production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000" dirty="0" err="1"/>
              <a:t>Amorone</a:t>
            </a:r>
            <a:r>
              <a:rPr lang="en-US" sz="1000" dirty="0"/>
              <a:t>: Tops of bunches of grapes, left on mats in the sun to </a:t>
            </a:r>
            <a:r>
              <a:rPr lang="en-US" sz="1000" dirty="0" err="1"/>
              <a:t>raisinate</a:t>
            </a:r>
            <a:r>
              <a:rPr lang="en-US" sz="1000" dirty="0"/>
              <a:t>, ferment most of the sugar to 14-16%alc</a:t>
            </a:r>
          </a:p>
          <a:p>
            <a:pPr>
              <a:buFont typeface="Arial" pitchFamily="34" charset="0"/>
              <a:buChar char="•"/>
            </a:pPr>
            <a:endParaRPr lang="en-US" sz="1000" b="0" u="none" baseline="0" dirty="0"/>
          </a:p>
          <a:p>
            <a:r>
              <a:rPr lang="en-US" sz="1000" b="1" u="sng" baseline="0" dirty="0"/>
              <a:t>Friuli</a:t>
            </a:r>
            <a:r>
              <a:rPr lang="en-US" sz="1000" b="0" u="none" baseline="0" dirty="0"/>
              <a:t> 1.5% of overall production north east corner of Italy, mountainous</a:t>
            </a:r>
            <a:endParaRPr lang="en-US" sz="1000" b="1" u="sng" baseline="0" dirty="0"/>
          </a:p>
          <a:p>
            <a:r>
              <a:rPr lang="en-US" sz="1000" dirty="0"/>
              <a:t>Pinot </a:t>
            </a:r>
            <a:r>
              <a:rPr lang="en-US" sz="1000" dirty="0" err="1"/>
              <a:t>Grigio</a:t>
            </a:r>
            <a:r>
              <a:rPr lang="en-US" sz="1000" dirty="0"/>
              <a:t> 1970 11,00 cases produces in 200 2.5 million cases produced</a:t>
            </a:r>
          </a:p>
          <a:p>
            <a:r>
              <a:rPr lang="en-US" sz="1000" b="1" u="sng" dirty="0"/>
              <a:t>Alto</a:t>
            </a:r>
            <a:r>
              <a:rPr lang="en-US" sz="1000" b="1" u="sng" baseline="0" dirty="0"/>
              <a:t> Adige</a:t>
            </a:r>
            <a:r>
              <a:rPr lang="en-US" sz="1000" b="0" u="none" baseline="0" dirty="0"/>
              <a:t>: 2% of overall production many grape varietals from French, German and Italian backgrounds</a:t>
            </a:r>
            <a:endParaRPr lang="en-US" sz="1000" b="1" u="sng" dirty="0"/>
          </a:p>
        </p:txBody>
      </p:sp>
    </p:spTree>
    <p:extLst>
      <p:ext uri="{BB962C8B-B14F-4D97-AF65-F5344CB8AC3E}">
        <p14:creationId xmlns:p14="http://schemas.microsoft.com/office/powerpoint/2010/main" val="27528433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BCB370-5591-4A76-90D1-F69F473E9643}" type="slidenum">
              <a:rPr lang="en-US"/>
              <a:pPr/>
              <a:t>24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“Land of Wine” by Greeks, oldest history of wine making in Italy</a:t>
            </a:r>
          </a:p>
          <a:p>
            <a:endParaRPr lang="en-US" dirty="0"/>
          </a:p>
          <a:p>
            <a:r>
              <a:rPr lang="en-US" dirty="0"/>
              <a:t>South has a huge production of bulk wine</a:t>
            </a:r>
          </a:p>
          <a:p>
            <a:endParaRPr lang="en-US" dirty="0"/>
          </a:p>
          <a:p>
            <a:r>
              <a:rPr lang="en-US" dirty="0"/>
              <a:t>South</a:t>
            </a:r>
            <a:r>
              <a:rPr lang="en-US" baseline="0" dirty="0"/>
              <a:t> is ~36</a:t>
            </a:r>
            <a:r>
              <a:rPr lang="en-US" dirty="0"/>
              <a:t>% of Italian wine production (Apulia, 14%, Sicily, 13%)</a:t>
            </a:r>
          </a:p>
          <a:p>
            <a:r>
              <a:rPr lang="en-US" dirty="0"/>
              <a:t>Less that 10% DOC</a:t>
            </a:r>
          </a:p>
          <a:p>
            <a:endParaRPr lang="en-US" dirty="0"/>
          </a:p>
          <a:p>
            <a:r>
              <a:rPr lang="en-US" dirty="0"/>
              <a:t>Hot, Hot, Hot, coastal and mountain areas are cool for wine growing</a:t>
            </a:r>
          </a:p>
          <a:p>
            <a:r>
              <a:rPr lang="en-US" i="1" u="sng" dirty="0"/>
              <a:t>Campania:</a:t>
            </a:r>
            <a:r>
              <a:rPr lang="en-US" b="0" i="0" u="none" baseline="0" dirty="0"/>
              <a:t> look for </a:t>
            </a:r>
            <a:r>
              <a:rPr lang="en-US" b="0" i="0" u="none" baseline="0" dirty="0" err="1"/>
              <a:t>Fiano</a:t>
            </a:r>
            <a:r>
              <a:rPr lang="en-US" b="0" i="0" u="none" baseline="0" dirty="0"/>
              <a:t> </a:t>
            </a:r>
            <a:r>
              <a:rPr lang="en-US" b="0" i="0" u="none" baseline="0" dirty="0" err="1"/>
              <a:t>di</a:t>
            </a:r>
            <a:r>
              <a:rPr lang="en-US" b="0" i="0" u="none" baseline="0" dirty="0"/>
              <a:t> Avellino for a fun, dry, light white wine</a:t>
            </a:r>
          </a:p>
          <a:p>
            <a:r>
              <a:rPr lang="en-US" i="1" u="sng" dirty="0"/>
              <a:t>Puglia:</a:t>
            </a:r>
            <a:r>
              <a:rPr lang="en-US" i="0" u="none" dirty="0"/>
              <a:t> Look for </a:t>
            </a:r>
            <a:r>
              <a:rPr lang="en-US" i="0" u="none" dirty="0" err="1"/>
              <a:t>Primotivo</a:t>
            </a:r>
            <a:r>
              <a:rPr lang="en-US" i="0" u="none" dirty="0"/>
              <a:t>, a</a:t>
            </a:r>
            <a:r>
              <a:rPr lang="en-US" i="0" u="none" baseline="0" dirty="0"/>
              <a:t> red wine but most of the wine from this region still needs to improve</a:t>
            </a:r>
          </a:p>
          <a:p>
            <a:r>
              <a:rPr lang="en-US" i="1" u="sng" dirty="0"/>
              <a:t>Basilicata:</a:t>
            </a:r>
            <a:r>
              <a:rPr lang="en-US" i="0" u="none" baseline="0" dirty="0"/>
              <a:t> Poor region, little investment, not much wine to mention, .6% of overall production</a:t>
            </a:r>
            <a:endParaRPr lang="en-US" dirty="0"/>
          </a:p>
          <a:p>
            <a:r>
              <a:rPr lang="en-US" i="1" u="sng" dirty="0"/>
              <a:t>Calabria</a:t>
            </a:r>
            <a:r>
              <a:rPr lang="en-US" i="0" u="none" dirty="0"/>
              <a:t>:</a:t>
            </a:r>
            <a:r>
              <a:rPr lang="en-US" i="0" u="none" baseline="0" dirty="0"/>
              <a:t> little interesting wine, 1.6% of production</a:t>
            </a:r>
            <a:endParaRPr lang="en-US" i="1" u="sng" dirty="0"/>
          </a:p>
          <a:p>
            <a:r>
              <a:rPr lang="en-US" i="1" u="sng" dirty="0"/>
              <a:t>Sicily</a:t>
            </a:r>
            <a:r>
              <a:rPr lang="en-US" dirty="0"/>
              <a:t>, still wine production</a:t>
            </a:r>
            <a:r>
              <a:rPr lang="en-US" baseline="0" dirty="0"/>
              <a:t> improving, </a:t>
            </a:r>
            <a:r>
              <a:rPr lang="en-US" dirty="0" err="1"/>
              <a:t>Marsala</a:t>
            </a:r>
            <a:r>
              <a:rPr lang="en-US" dirty="0"/>
              <a:t>, fortified wine, aged in local oak, </a:t>
            </a:r>
            <a:r>
              <a:rPr lang="en-US" i="1" dirty="0" err="1"/>
              <a:t>Secco</a:t>
            </a:r>
            <a:r>
              <a:rPr lang="en-US" i="1" dirty="0"/>
              <a:t>, Semis </a:t>
            </a:r>
            <a:r>
              <a:rPr lang="en-US" i="1" dirty="0" err="1"/>
              <a:t>Secco</a:t>
            </a:r>
            <a:r>
              <a:rPr lang="en-US" i="1" dirty="0"/>
              <a:t>, Dolce</a:t>
            </a:r>
          </a:p>
          <a:p>
            <a:r>
              <a:rPr lang="en-US" i="1" u="sng" dirty="0"/>
              <a:t>Sardinia</a:t>
            </a:r>
            <a:r>
              <a:rPr lang="en-US" dirty="0"/>
              <a:t>, </a:t>
            </a:r>
            <a:r>
              <a:rPr lang="en-US" dirty="0" err="1"/>
              <a:t>Contoversial</a:t>
            </a:r>
            <a:r>
              <a:rPr lang="en-US" dirty="0"/>
              <a:t> DOCG because red wines, not white grow better</a:t>
            </a:r>
            <a:r>
              <a:rPr lang="en-US" baseline="0" dirty="0"/>
              <a:t> there.</a:t>
            </a:r>
            <a:endParaRPr lang="en-US" i="1" u="sng" dirty="0"/>
          </a:p>
        </p:txBody>
      </p:sp>
    </p:spTree>
    <p:extLst>
      <p:ext uri="{BB962C8B-B14F-4D97-AF65-F5344CB8AC3E}">
        <p14:creationId xmlns:p14="http://schemas.microsoft.com/office/powerpoint/2010/main" val="2863518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E86F4E-0E46-4008-AA5E-603DE7680C14}" type="slidenum">
              <a:rPr lang="en-US"/>
              <a:pPr/>
              <a:t>25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25 % of total production, 1/3 of </a:t>
            </a:r>
            <a:r>
              <a:rPr lang="en-US" dirty="0" err="1"/>
              <a:t>italy’s</a:t>
            </a:r>
            <a:r>
              <a:rPr lang="en-US" dirty="0"/>
              <a:t> DOC/DOCG</a:t>
            </a:r>
          </a:p>
        </p:txBody>
      </p:sp>
    </p:spTree>
    <p:extLst>
      <p:ext uri="{BB962C8B-B14F-4D97-AF65-F5344CB8AC3E}">
        <p14:creationId xmlns:p14="http://schemas.microsoft.com/office/powerpoint/2010/main" val="1273274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04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Classico</a:t>
            </a:r>
            <a:endParaRPr lang="en-US" dirty="0"/>
          </a:p>
          <a:p>
            <a:r>
              <a:rPr lang="en-US" dirty="0"/>
              <a:t>- The historic core of a DOC zone.</a:t>
            </a:r>
          </a:p>
          <a:p>
            <a:r>
              <a:rPr lang="en-US" dirty="0" err="1"/>
              <a:t>Consorzio</a:t>
            </a:r>
            <a:r>
              <a:rPr lang="en-US" dirty="0"/>
              <a:t> </a:t>
            </a:r>
          </a:p>
          <a:p>
            <a:r>
              <a:rPr lang="en-US" dirty="0"/>
              <a:t>- Consortium of </a:t>
            </a:r>
            <a:r>
              <a:rPr lang="en-US" dirty="0" err="1"/>
              <a:t>pr</a:t>
            </a:r>
            <a:endParaRPr lang="en-US" dirty="0"/>
          </a:p>
          <a:p>
            <a:r>
              <a:rPr lang="en-US" dirty="0" err="1"/>
              <a:t>oducers</a:t>
            </a:r>
            <a:r>
              <a:rPr lang="en-US" dirty="0"/>
              <a:t>.</a:t>
            </a:r>
          </a:p>
          <a:p>
            <a:r>
              <a:rPr lang="en-US" dirty="0"/>
              <a:t>Dolce</a:t>
            </a:r>
          </a:p>
          <a:p>
            <a:pPr marL="285750" indent="-285750">
              <a:buFontTx/>
              <a:buChar char="-"/>
            </a:pPr>
            <a:r>
              <a:rPr lang="en-US" dirty="0"/>
              <a:t>Sweet.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Frizzante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Frizzantino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Fizzy or faintly fizzy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Metodo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Charmat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Sparkling wine made by the sealed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tank method. 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Metodo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classico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tradizionale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Terms for sparkling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wine made by the bottle fermentation method, replacing the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terms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champenois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champenoise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, which can no longer be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used in Italy.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Millesimato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– Vintage dated sparkling wine.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Passito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or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Passita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Partially dried grapes and the strong,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usually sweet wines made from them.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Recioto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-Wine made from partly dried grapes, often sweet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and strong.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Riserva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Reserve, for DOC or DOCG wine aged a specific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time. 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Rosato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Rosé.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Rosso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Red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Superior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e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Denotes DOC wine that meets </a:t>
            </a:r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standar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ds above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the norm (higher alcohol, longer aging, a special subzone),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though conditions vary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Tenuta</a:t>
            </a:r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Farm or estate.</a:t>
            </a:r>
          </a:p>
          <a:p>
            <a:r>
              <a:rPr lang="en-US" sz="1600" kern="1200" dirty="0" err="1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Uva</a:t>
            </a:r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600" kern="1200" dirty="0"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rPr>
              <a:t>- Grape.</a:t>
            </a:r>
          </a:p>
          <a:p>
            <a:endParaRPr lang="en-US" sz="1600" kern="120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marL="285750" indent="-285750">
              <a:buFontTx/>
              <a:buChar char="-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2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04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EB18B7-0F8D-4B0F-BA3E-A727ACBA6886}" type="slidenum">
              <a:rPr lang="en-US"/>
              <a:pPr/>
              <a:t>6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400" dirty="0"/>
              <a:t>Most Italian wine is consumed in Italy</a:t>
            </a:r>
          </a:p>
          <a:p>
            <a:pPr>
              <a:buFontTx/>
              <a:buChar char="•"/>
            </a:pPr>
            <a:r>
              <a:rPr lang="en-US" sz="2400" dirty="0"/>
              <a:t>Comes from any where in Italy</a:t>
            </a:r>
          </a:p>
          <a:p>
            <a:pPr>
              <a:buFontTx/>
              <a:buChar char="•"/>
            </a:pPr>
            <a:r>
              <a:rPr lang="en-US" sz="2400" dirty="0"/>
              <a:t>And from any combination of grapes</a:t>
            </a:r>
          </a:p>
          <a:p>
            <a:pPr>
              <a:buFontTx/>
              <a:buChar char="•"/>
            </a:pPr>
            <a:r>
              <a:rPr lang="en-US" sz="2400" dirty="0"/>
              <a:t>Producers to know </a:t>
            </a:r>
            <a:r>
              <a:rPr lang="en-US" sz="2400" dirty="0" err="1"/>
              <a:t>Riinite</a:t>
            </a:r>
            <a:r>
              <a:rPr lang="en-US" sz="2400" dirty="0"/>
              <a:t>, </a:t>
            </a:r>
            <a:r>
              <a:rPr lang="en-US" sz="2400" dirty="0" err="1"/>
              <a:t>Casarsa</a:t>
            </a:r>
            <a:r>
              <a:rPr lang="en-US" sz="2400" dirty="0"/>
              <a:t>, </a:t>
            </a:r>
            <a:r>
              <a:rPr lang="en-US" sz="2400" dirty="0" err="1"/>
              <a:t>Bolla</a:t>
            </a:r>
            <a:r>
              <a:rPr lang="en-US" sz="2400" dirty="0"/>
              <a:t>, </a:t>
            </a:r>
            <a:r>
              <a:rPr lang="en-US" sz="2400" dirty="0" err="1"/>
              <a:t>Cavit</a:t>
            </a:r>
            <a:r>
              <a:rPr lang="en-US" sz="2400" dirty="0"/>
              <a:t> and </a:t>
            </a:r>
            <a:r>
              <a:rPr lang="en-US" sz="2400" dirty="0" err="1"/>
              <a:t>Ecco</a:t>
            </a:r>
            <a:r>
              <a:rPr lang="en-US" sz="2400" dirty="0"/>
              <a:t> </a:t>
            </a:r>
            <a:r>
              <a:rPr lang="en-US" sz="2400" dirty="0" err="1"/>
              <a:t>Domani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9636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7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/>
              <a:t>Introduced</a:t>
            </a:r>
            <a:r>
              <a:rPr lang="en-US" baseline="0" dirty="0"/>
              <a:t> in order t</a:t>
            </a:r>
            <a:r>
              <a:rPr lang="en-US" dirty="0"/>
              <a:t>o 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7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4B19FD-7275-4CB7-9BCF-17D45F9A61D3}" type="slidenum">
              <a:rPr lang="en-US"/>
              <a:pPr/>
              <a:t>8</a:t>
            </a:fld>
            <a:endParaRPr lang="en-U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dirty="0"/>
              <a:t>Introduced</a:t>
            </a:r>
            <a:r>
              <a:rPr lang="en-US" baseline="0" dirty="0"/>
              <a:t> in order t</a:t>
            </a:r>
            <a:r>
              <a:rPr lang="en-US" dirty="0"/>
              <a:t>o bring up level of quality and reputation of Italian Wine</a:t>
            </a:r>
          </a:p>
          <a:p>
            <a:r>
              <a:rPr lang="en-US" dirty="0"/>
              <a:t>Example: </a:t>
            </a:r>
            <a:r>
              <a:rPr lang="en-US" dirty="0" err="1"/>
              <a:t>Sassicaia</a:t>
            </a:r>
            <a:r>
              <a:rPr lang="en-US" dirty="0"/>
              <a:t>, 1</a:t>
            </a:r>
            <a:r>
              <a:rPr lang="en-US" baseline="30000" dirty="0"/>
              <a:t>st</a:t>
            </a:r>
            <a:r>
              <a:rPr lang="en-US" dirty="0"/>
              <a:t> IGT to become DOC</a:t>
            </a:r>
          </a:p>
          <a:p>
            <a:r>
              <a:rPr lang="en-US" dirty="0"/>
              <a:t>Cab. </a:t>
            </a:r>
            <a:r>
              <a:rPr lang="en-US" dirty="0" err="1"/>
              <a:t>Sauv</a:t>
            </a:r>
            <a:r>
              <a:rPr lang="en-US" dirty="0"/>
              <a:t>. vine planted in 1968, grown from cuttings of  Chateau </a:t>
            </a:r>
            <a:r>
              <a:rPr lang="en-US" dirty="0" err="1"/>
              <a:t>Lafite</a:t>
            </a:r>
            <a:r>
              <a:rPr lang="en-US" dirty="0"/>
              <a:t>-Rothschild vines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226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C1D7F4-C52A-4FC5-9174-393B75A0F2A8}" type="slidenum">
              <a:rPr lang="en-US"/>
              <a:pPr/>
              <a:t>9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About 20% of Italy’s wine production (60% of which are red)</a:t>
            </a:r>
          </a:p>
          <a:p>
            <a:endParaRPr lang="en-US" dirty="0"/>
          </a:p>
          <a:p>
            <a:r>
              <a:rPr lang="en-US" dirty="0"/>
              <a:t>Different from France because of aging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1859561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9EB2A-1D50-4EC0-9C57-AD301BD3255A}" type="slidenum">
              <a:rPr lang="en-US"/>
              <a:pPr/>
              <a:t>10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Started in 1980</a:t>
            </a:r>
          </a:p>
          <a:p>
            <a:r>
              <a:rPr lang="en-US" dirty="0"/>
              <a:t>Bottles can also be numbered by producer</a:t>
            </a:r>
          </a:p>
          <a:p>
            <a:r>
              <a:rPr lang="en-US" dirty="0"/>
              <a:t>Wines that fail tasting panel are re named Vino da </a:t>
            </a:r>
            <a:r>
              <a:rPr lang="en-US" dirty="0" err="1"/>
              <a:t>Tavola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88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12087251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09E-12D5-4B1D-B8BB-C300B1DDD423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660228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6400192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1" y="2130426"/>
            <a:ext cx="5891265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1" y="3733800"/>
            <a:ext cx="5891265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CA53D-4C84-40AA-983E-A1E818A7FEFC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FCEE-AE66-4EAB-9C04-97F8A56A6354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377B-053C-438C-8A98-92C419A6701C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2" y="-30478"/>
            <a:ext cx="12087250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12188825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12188825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5621365"/>
            <a:ext cx="11071516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609441" y="4463568"/>
            <a:ext cx="11071516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EF46-0123-4A75-9835-49DC49D53DE2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378D-18AE-47D1-B10A-42F623B40082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6AE8-D704-41F6-B16A-5547B5672AC1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9538-6F63-4C0B-916D-ED3F4E0A1B28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15BF-7116-4A9E-8022-5A2DC937F971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6089" y="273051"/>
            <a:ext cx="731329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DC91-5A3B-40CE-8C1D-279A8EF6E008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47" y="1901952"/>
            <a:ext cx="3169095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3552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66089" y="381000"/>
            <a:ext cx="7414869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C20A-B94A-4E20-B4B2-88A7825AE904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3681025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2006214" y="3221207"/>
            <a:ext cx="3017520" cy="105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3534759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10" y="1905000"/>
            <a:ext cx="3169095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147" y="3276600"/>
            <a:ext cx="3169095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99084" y="137160"/>
            <a:ext cx="1182316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9468AF-EFCF-4AAD-ACF4-3BA83EC4AF4E}" type="datetime1">
              <a:rPr lang="en-US" smtClean="0"/>
              <a:pPr/>
              <a:t>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73848" y="6312409"/>
            <a:ext cx="4641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12409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88372900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Chianti#cite_note-Wine_pg_402-411-6" TargetMode="External"/><Relationship Id="rId3" Type="http://schemas.openxmlformats.org/officeDocument/2006/relationships/hyperlink" Target="https://en.wikipedia.org/wiki/Alcohol_level" TargetMode="External"/><Relationship Id="rId7" Type="http://schemas.openxmlformats.org/officeDocument/2006/relationships/hyperlink" Target="https://en.wikipedia.org/wiki/Yields_(wine)" TargetMode="External"/><Relationship Id="rId2" Type="http://schemas.openxmlformats.org/officeDocument/2006/relationships/hyperlink" Target="https://en.wikipedia.org/wiki/Special:BookSources/076455355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arvest_(wine)" TargetMode="External"/><Relationship Id="rId11" Type="http://schemas.openxmlformats.org/officeDocument/2006/relationships/hyperlink" Target="https://en.wikipedia.org/wiki/Chianti#cite_note-Oxford_pg_162-163-1" TargetMode="External"/><Relationship Id="rId5" Type="http://schemas.openxmlformats.org/officeDocument/2006/relationships/hyperlink" Target="https://en.wikipedia.org/wiki/Chianti#cite_note-Dummies_pg_147-159-4" TargetMode="External"/><Relationship Id="rId10" Type="http://schemas.openxmlformats.org/officeDocument/2006/relationships/hyperlink" Target="https://en.wikipedia.org/wiki/Vintage" TargetMode="External"/><Relationship Id="rId4" Type="http://schemas.openxmlformats.org/officeDocument/2006/relationships/hyperlink" Target="https://en.wikipedia.org/wiki/Riserva" TargetMode="External"/><Relationship Id="rId9" Type="http://schemas.openxmlformats.org/officeDocument/2006/relationships/hyperlink" Target="https://en.wikipedia.org/wiki/Chianti#cite_note-11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87250296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video.winespectator.com/play/id/847106654001/name/Barolo:+Soils+and+Styles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ny.bbprod.cuny.edu/webapps/portal/frameset.jsp?tab=courses&amp;url=/bin/common/course.pl?course_id=_30854_1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ytrade.com/site2005/anglais/images/produits/wines_guide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alytrade.com/site2005/anglais/pages/appellations/index.php?m=4&amp;article=new&amp;back=y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Wines of Italy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HMGT 2402, Wine &amp; Beverage Management</a:t>
            </a:r>
          </a:p>
          <a:p>
            <a:r>
              <a:rPr lang="en-US" dirty="0"/>
              <a:t>Prof. Karen Goodlad</a:t>
            </a:r>
          </a:p>
          <a:p>
            <a:r>
              <a:rPr lang="en-US" dirty="0"/>
              <a:t>Spring 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84" y="5334422"/>
            <a:ext cx="6522720" cy="1218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2" y="304800"/>
            <a:ext cx="11810999" cy="762000"/>
          </a:xfrm>
        </p:spPr>
        <p:txBody>
          <a:bodyPr>
            <a:noAutofit/>
          </a:bodyPr>
          <a:lstStyle/>
          <a:p>
            <a:r>
              <a:rPr lang="en-US" sz="3800" i="1" dirty="0" err="1">
                <a:sym typeface="Wingdings" pitchFamily="2" charset="2"/>
              </a:rPr>
              <a:t>Denominazione</a:t>
            </a:r>
            <a:r>
              <a:rPr lang="en-US" sz="3800" i="1" dirty="0">
                <a:sym typeface="Wingdings" pitchFamily="2" charset="2"/>
              </a:rPr>
              <a:t> de </a:t>
            </a:r>
            <a:r>
              <a:rPr lang="en-US" sz="3800" i="1" dirty="0" err="1">
                <a:sym typeface="Wingdings" pitchFamily="2" charset="2"/>
              </a:rPr>
              <a:t>Origine</a:t>
            </a:r>
            <a:r>
              <a:rPr lang="en-US" sz="3800" i="1" dirty="0">
                <a:sym typeface="Wingdings" pitchFamily="2" charset="2"/>
              </a:rPr>
              <a:t> </a:t>
            </a:r>
            <a:r>
              <a:rPr lang="en-US" sz="3800" i="1" dirty="0" err="1">
                <a:sym typeface="Wingdings" pitchFamily="2" charset="2"/>
              </a:rPr>
              <a:t>Controllata</a:t>
            </a:r>
            <a:r>
              <a:rPr lang="en-US" sz="3800" i="1" dirty="0">
                <a:sym typeface="Wingdings" pitchFamily="2" charset="2"/>
              </a:rPr>
              <a:t> e </a:t>
            </a:r>
            <a:r>
              <a:rPr lang="en-US" sz="3800" i="1" dirty="0" err="1">
                <a:sym typeface="Wingdings" pitchFamily="2" charset="2"/>
              </a:rPr>
              <a:t>Grarantita</a:t>
            </a:r>
            <a:r>
              <a:rPr lang="en-US" sz="3800" dirty="0">
                <a:sym typeface="Wingdings" pitchFamily="2" charset="2"/>
              </a:rPr>
              <a:t> (DOCG)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227012" y="1066800"/>
            <a:ext cx="11961813" cy="5638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DOC plus: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Bottles smaller that 1.25 Gallons/5 liters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Official numbered tag across the cork’s capsule</a:t>
            </a:r>
          </a:p>
          <a:p>
            <a:pPr>
              <a:lnSpc>
                <a:spcPct val="90000"/>
              </a:lnSpc>
            </a:pPr>
            <a:r>
              <a:rPr lang="en-US" sz="3200" dirty="0">
                <a:sym typeface="Wingdings" pitchFamily="2" charset="2"/>
              </a:rPr>
              <a:t>To be a DOCG Zone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5 years as DOC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“reputation and commercial impact both at home and at an international level”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of historical importance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are internationally recognized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have attracted attention</a:t>
            </a:r>
          </a:p>
          <a:p>
            <a:pPr marL="457200" lvl="1" indent="-182563">
              <a:lnSpc>
                <a:spcPct val="90000"/>
              </a:lnSpc>
            </a:pPr>
            <a:r>
              <a:rPr lang="en-US" sz="2800" dirty="0">
                <a:sym typeface="Wingdings" pitchFamily="2" charset="2"/>
              </a:rPr>
              <a:t>Wines contribute to Italy’s financial wealth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idx="1"/>
          </p:nvPr>
        </p:nvSpPr>
        <p:spPr>
          <a:xfrm>
            <a:off x="7313612" y="482600"/>
            <a:ext cx="4800600" cy="5892800"/>
          </a:xfrm>
        </p:spPr>
        <p:txBody>
          <a:bodyPr>
            <a:normAutofit/>
          </a:bodyPr>
          <a:lstStyle/>
          <a:p>
            <a:pPr marL="14288" indent="-14288" algn="ctr">
              <a:buNone/>
            </a:pPr>
            <a:r>
              <a:rPr lang="en-US" dirty="0"/>
              <a:t>A land of diverse landscape and climate </a:t>
            </a:r>
            <a:r>
              <a:rPr lang="en-US" baseline="0" dirty="0"/>
              <a:t>and a vast number of wine grapes.</a:t>
            </a:r>
          </a:p>
          <a:p>
            <a:pPr marL="14288" indent="-14288" algn="ctr">
              <a:buNone/>
            </a:pPr>
            <a:endParaRPr lang="en-US" sz="1800" baseline="0" dirty="0"/>
          </a:p>
          <a:p>
            <a:pPr marL="14288" indent="-14288" algn="ctr">
              <a:buNone/>
            </a:pPr>
            <a:r>
              <a:rPr lang="en-US" dirty="0"/>
              <a:t>So much Italian wine is ordinary… SEEK THE EXTRODINARY</a:t>
            </a:r>
            <a:r>
              <a:rPr lang="en-US" sz="2800" dirty="0"/>
              <a:t>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237412" y="4267200"/>
            <a:ext cx="4951413" cy="2514600"/>
          </a:xfrm>
        </p:spPr>
        <p:txBody>
          <a:bodyPr>
            <a:normAutofit/>
          </a:bodyPr>
          <a:lstStyle/>
          <a:p>
            <a:pPr algn="ctr"/>
            <a:r>
              <a:rPr lang="en-US" sz="6000" dirty="0"/>
              <a:t>Italy’s Wine Regions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forgetburgundy.files.wordpress.com/2011/03/doc-ma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812" y="152400"/>
            <a:ext cx="7086794" cy="6553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609600"/>
            <a:ext cx="5942171" cy="1143000"/>
          </a:xfrm>
        </p:spPr>
        <p:txBody>
          <a:bodyPr>
            <a:noAutofit/>
          </a:bodyPr>
          <a:lstStyle/>
          <a:p>
            <a:r>
              <a:rPr lang="en-US" sz="5400" dirty="0"/>
              <a:t>What is in a glass of wine from 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828800"/>
            <a:ext cx="5789771" cy="4297364"/>
          </a:xfrm>
        </p:spPr>
        <p:txBody>
          <a:bodyPr>
            <a:normAutofit/>
          </a:bodyPr>
          <a:lstStyle/>
          <a:p>
            <a:r>
              <a:rPr lang="en-US" sz="4400" dirty="0"/>
              <a:t>Piedmont</a:t>
            </a:r>
          </a:p>
          <a:p>
            <a:r>
              <a:rPr lang="en-US" sz="4400" dirty="0"/>
              <a:t>Tuscany</a:t>
            </a:r>
          </a:p>
          <a:p>
            <a:r>
              <a:rPr lang="en-US" sz="4400" dirty="0"/>
              <a:t>Veneto</a:t>
            </a:r>
          </a:p>
        </p:txBody>
      </p:sp>
      <p:pic>
        <p:nvPicPr>
          <p:cNvPr id="5" name="Picture 4" descr="Image result for wine glasses"/>
          <p:cNvPicPr/>
          <p:nvPr/>
        </p:nvPicPr>
        <p:blipFill>
          <a:blip r:embed="rId2" cstate="print"/>
          <a:srcRect l="21586" r="32083" b="10748"/>
          <a:stretch>
            <a:fillRect/>
          </a:stretch>
        </p:blipFill>
        <p:spPr bwMode="auto">
          <a:xfrm>
            <a:off x="6551612" y="457200"/>
            <a:ext cx="525479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609600"/>
            <a:ext cx="5942171" cy="1143000"/>
          </a:xfrm>
        </p:spPr>
        <p:txBody>
          <a:bodyPr>
            <a:noAutofit/>
          </a:bodyPr>
          <a:lstStyle/>
          <a:p>
            <a:r>
              <a:rPr lang="en-US" sz="5400" dirty="0"/>
              <a:t>What is in a glass of wine from …?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891" y="1828800"/>
            <a:ext cx="5798321" cy="48768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Appellation</a:t>
            </a:r>
          </a:p>
          <a:p>
            <a:r>
              <a:rPr lang="en-US" sz="4400" dirty="0" smtClean="0"/>
              <a:t>Grape (s)</a:t>
            </a:r>
          </a:p>
          <a:p>
            <a:r>
              <a:rPr lang="en-US" sz="4400" dirty="0" smtClean="0"/>
              <a:t>Climate</a:t>
            </a:r>
          </a:p>
          <a:p>
            <a:r>
              <a:rPr lang="en-US" sz="4400" dirty="0" smtClean="0"/>
              <a:t>Soil</a:t>
            </a:r>
          </a:p>
          <a:p>
            <a:r>
              <a:rPr lang="en-US" sz="4400" dirty="0" smtClean="0"/>
              <a:t>Viticulture</a:t>
            </a:r>
          </a:p>
          <a:p>
            <a:r>
              <a:rPr lang="en-US" sz="4400" dirty="0" err="1" smtClean="0"/>
              <a:t>Vinification</a:t>
            </a:r>
            <a:endParaRPr lang="en-US" sz="4400" dirty="0" smtClean="0"/>
          </a:p>
          <a:p>
            <a:endParaRPr lang="en-US" sz="4400" dirty="0" smtClean="0"/>
          </a:p>
          <a:p>
            <a:endParaRPr lang="en-US" sz="4400" dirty="0"/>
          </a:p>
        </p:txBody>
      </p:sp>
      <p:pic>
        <p:nvPicPr>
          <p:cNvPr id="5" name="Picture 4" descr="Image result for wine glasses"/>
          <p:cNvPicPr/>
          <p:nvPr/>
        </p:nvPicPr>
        <p:blipFill>
          <a:blip r:embed="rId2" cstate="print"/>
          <a:srcRect l="21586" r="32083" b="10748"/>
          <a:stretch>
            <a:fillRect/>
          </a:stretch>
        </p:blipFill>
        <p:spPr bwMode="auto">
          <a:xfrm>
            <a:off x="6551612" y="457200"/>
            <a:ext cx="5254792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5627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Veneto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Italy - Veneto SWE Map 201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7538" y="-56230"/>
            <a:ext cx="6324674" cy="699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72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6089" y="1143000"/>
            <a:ext cx="7619523" cy="4983164"/>
          </a:xfrm>
        </p:spPr>
        <p:txBody>
          <a:bodyPr>
            <a:normAutofit/>
          </a:bodyPr>
          <a:lstStyle/>
          <a:p>
            <a:r>
              <a:rPr lang="en-US" sz="4400" dirty="0"/>
              <a:t>Wines/Regions to Know</a:t>
            </a:r>
          </a:p>
          <a:p>
            <a:pPr lvl="1"/>
            <a:r>
              <a:rPr lang="en-US" sz="4000" dirty="0"/>
              <a:t>Prosecco</a:t>
            </a:r>
            <a:r>
              <a:rPr lang="en-US" sz="4000" dirty="0" smtClean="0"/>
              <a:t>, </a:t>
            </a:r>
            <a:r>
              <a:rPr lang="en-US" sz="4000" dirty="0"/>
              <a:t>Soave </a:t>
            </a:r>
            <a:r>
              <a:rPr lang="en-US" sz="4000" dirty="0" err="1" smtClean="0"/>
              <a:t>Superiore</a:t>
            </a:r>
            <a:r>
              <a:rPr lang="en-US" sz="4000" dirty="0"/>
              <a:t>, </a:t>
            </a:r>
            <a:r>
              <a:rPr lang="en-US" sz="4000" dirty="0" err="1"/>
              <a:t>SoaveAmarone</a:t>
            </a:r>
            <a:r>
              <a:rPr lang="en-US" sz="4000" dirty="0"/>
              <a:t>, Valpolicella </a:t>
            </a:r>
          </a:p>
          <a:p>
            <a:r>
              <a:rPr lang="en-US" sz="4400" dirty="0"/>
              <a:t>Grapes to know</a:t>
            </a:r>
          </a:p>
          <a:p>
            <a:pPr lvl="1"/>
            <a:r>
              <a:rPr lang="en-US" sz="4000" dirty="0" err="1"/>
              <a:t>Gargenega</a:t>
            </a:r>
            <a:r>
              <a:rPr lang="en-US" sz="4000" dirty="0"/>
              <a:t>, </a:t>
            </a:r>
            <a:r>
              <a:rPr lang="en-US" sz="4000" dirty="0" err="1"/>
              <a:t>Corvina</a:t>
            </a:r>
            <a:r>
              <a:rPr lang="en-US" sz="4000" dirty="0"/>
              <a:t>, </a:t>
            </a:r>
            <a:r>
              <a:rPr lang="en-US" sz="4000" dirty="0" err="1"/>
              <a:t>Rondinella</a:t>
            </a:r>
            <a:r>
              <a:rPr lang="en-US" sz="4000" dirty="0"/>
              <a:t>, </a:t>
            </a:r>
            <a:r>
              <a:rPr lang="en-US" sz="4000" dirty="0" err="1"/>
              <a:t>Molinara</a:t>
            </a:r>
            <a:r>
              <a:rPr lang="en-US" sz="4000" dirty="0"/>
              <a:t>, </a:t>
            </a:r>
            <a:r>
              <a:rPr lang="en-US" sz="4000" dirty="0" err="1"/>
              <a:t>Glera</a:t>
            </a:r>
            <a:endParaRPr lang="en-US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7200" dirty="0"/>
              <a:t>Veneto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3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arm3.static.flickr.com/2105/2396498038_affa2cc5fd.jpg?v=0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25723" t="8149" r="46216" b="11919"/>
          <a:stretch>
            <a:fillRect/>
          </a:stretch>
        </p:blipFill>
        <p:spPr bwMode="auto">
          <a:xfrm>
            <a:off x="8304212" y="381000"/>
            <a:ext cx="3233065" cy="518160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4800" dirty="0">
                <a:sym typeface="Wingdings" pitchFamily="2" charset="2"/>
              </a:rPr>
              <a:t>Tuscany, DOCG</a:t>
            </a:r>
            <a:br>
              <a:rPr lang="en-US" sz="4800" dirty="0">
                <a:sym typeface="Wingdings" pitchFamily="2" charset="2"/>
              </a:rPr>
            </a:br>
            <a:r>
              <a:rPr lang="en-US" sz="1600" dirty="0">
                <a:sym typeface="Wingdings" pitchFamily="2" charset="2"/>
              </a:rPr>
              <a:t>Watch and learn: </a:t>
            </a:r>
            <a:r>
              <a:rPr lang="en-US" sz="1600" dirty="0">
                <a:sym typeface="Wingdings" pitchFamily="2" charset="2"/>
                <a:hlinkClick r:id="rId4"/>
              </a:rPr>
              <a:t>https://vimeo.com/88372900</a:t>
            </a:r>
            <a:r>
              <a:rPr lang="en-US" sz="1600" dirty="0">
                <a:sym typeface="Wingdings" pitchFamily="2" charset="2"/>
              </a:rPr>
              <a:t> </a:t>
            </a:r>
            <a:endParaRPr lang="en-US" sz="4800" dirty="0">
              <a:sym typeface="Wingdings" pitchFamily="2" charset="2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406294" y="1371600"/>
            <a:ext cx="10360501" cy="4876800"/>
          </a:xfrm>
        </p:spPr>
        <p:txBody>
          <a:bodyPr>
            <a:noAutofit/>
          </a:bodyPr>
          <a:lstStyle/>
          <a:p>
            <a:r>
              <a:rPr lang="en-US" sz="3600" dirty="0">
                <a:sym typeface="Wingdings" pitchFamily="2" charset="2"/>
              </a:rPr>
              <a:t>Chianti</a:t>
            </a:r>
          </a:p>
          <a:p>
            <a:r>
              <a:rPr lang="en-US" sz="3600" dirty="0">
                <a:sym typeface="Wingdings" pitchFamily="2" charset="2"/>
              </a:rPr>
              <a:t>Chianti </a:t>
            </a:r>
            <a:r>
              <a:rPr lang="en-US" sz="3600" dirty="0" err="1">
                <a:sym typeface="Wingdings" pitchFamily="2" charset="2"/>
              </a:rPr>
              <a:t>Classico</a:t>
            </a:r>
            <a:endParaRPr lang="en-US" sz="3600" dirty="0">
              <a:sym typeface="Wingdings" pitchFamily="2" charset="2"/>
            </a:endParaRPr>
          </a:p>
          <a:p>
            <a:pPr lvl="1"/>
            <a:r>
              <a:rPr lang="en-US" sz="3200" dirty="0">
                <a:sym typeface="Wingdings" pitchFamily="2" charset="2"/>
              </a:rPr>
              <a:t>Chianti </a:t>
            </a:r>
            <a:r>
              <a:rPr lang="en-US" sz="3200" dirty="0" err="1">
                <a:sym typeface="Wingdings" pitchFamily="2" charset="2"/>
              </a:rPr>
              <a:t>Classico</a:t>
            </a:r>
            <a:r>
              <a:rPr lang="en-US" sz="3200" dirty="0">
                <a:sym typeface="Wingdings" pitchFamily="2" charset="2"/>
              </a:rPr>
              <a:t> </a:t>
            </a:r>
            <a:r>
              <a:rPr lang="en-US" sz="3200" dirty="0" err="1">
                <a:sym typeface="Wingdings" pitchFamily="2" charset="2"/>
              </a:rPr>
              <a:t>Riserva</a:t>
            </a:r>
            <a:endParaRPr lang="en-US" sz="3200" dirty="0">
              <a:sym typeface="Wingdings" pitchFamily="2" charset="2"/>
            </a:endParaRPr>
          </a:p>
          <a:p>
            <a:pPr lvl="2"/>
            <a:r>
              <a:rPr lang="en-US" sz="2800" dirty="0">
                <a:sym typeface="Wingdings" pitchFamily="2" charset="2"/>
              </a:rPr>
              <a:t>20% of production, not made every year</a:t>
            </a:r>
          </a:p>
          <a:p>
            <a:r>
              <a:rPr lang="en-US" sz="3600" dirty="0" err="1">
                <a:sym typeface="Wingdings" pitchFamily="2" charset="2"/>
              </a:rPr>
              <a:t>Carmignano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dirty="0" err="1">
                <a:sym typeface="Wingdings" pitchFamily="2" charset="2"/>
              </a:rPr>
              <a:t>Vernaccia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San </a:t>
            </a:r>
            <a:r>
              <a:rPr lang="en-US" sz="3600" dirty="0" err="1">
                <a:sym typeface="Wingdings" pitchFamily="2" charset="2"/>
              </a:rPr>
              <a:t>Gimignano</a:t>
            </a:r>
            <a:r>
              <a:rPr lang="en-US" sz="3600" dirty="0">
                <a:sym typeface="Wingdings" pitchFamily="2" charset="2"/>
              </a:rPr>
              <a:t> (White)</a:t>
            </a:r>
          </a:p>
          <a:p>
            <a:r>
              <a:rPr lang="en-US" sz="3600" dirty="0" err="1">
                <a:sym typeface="Wingdings" pitchFamily="2" charset="2"/>
              </a:rPr>
              <a:t>Brunello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Montalcino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dirty="0" err="1">
                <a:sym typeface="Wingdings" pitchFamily="2" charset="2"/>
              </a:rPr>
              <a:t>Vino</a:t>
            </a:r>
            <a:r>
              <a:rPr lang="en-US" sz="3600" dirty="0">
                <a:sym typeface="Wingdings" pitchFamily="2" charset="2"/>
              </a:rPr>
              <a:t> Nobile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Montepulciano</a:t>
            </a:r>
            <a:endParaRPr lang="en-US" sz="3600" dirty="0">
              <a:sym typeface="Wingdings" pitchFamily="2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51812" y="5562600"/>
            <a:ext cx="388461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err="1"/>
              <a:t>Fiaschi</a:t>
            </a:r>
            <a:endParaRPr lang="en-US" sz="2800" u="sng" dirty="0"/>
          </a:p>
          <a:p>
            <a:pPr algn="ctr"/>
            <a:r>
              <a:rPr lang="en-US" sz="2400" dirty="0"/>
              <a:t>Old Style Chianti Bottle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Chianti </a:t>
            </a:r>
            <a:r>
              <a:rPr lang="en-US" dirty="0" err="1"/>
              <a:t>Classico</a:t>
            </a:r>
            <a:r>
              <a:rPr lang="en-US" dirty="0"/>
              <a:t> and </a:t>
            </a:r>
            <a:r>
              <a:rPr lang="en-US" dirty="0" err="1"/>
              <a:t>Riserva</a:t>
            </a:r>
            <a:r>
              <a:rPr lang="en-US" dirty="0"/>
              <a:t> </a:t>
            </a:r>
            <a:r>
              <a:rPr lang="en-US" sz="2000" dirty="0"/>
              <a:t>From Ewing-Mulligan &amp; E. McCarthy </a:t>
            </a:r>
            <a:r>
              <a:rPr lang="en-US" sz="2000" i="1" dirty="0"/>
              <a:t>Italian Wines for Dummies</a:t>
            </a:r>
            <a:r>
              <a:rPr lang="en-US" sz="2000" dirty="0"/>
              <a:t> </a:t>
            </a:r>
            <a:r>
              <a:rPr lang="en-US" sz="2000" dirty="0" err="1"/>
              <a:t>pg</a:t>
            </a:r>
            <a:r>
              <a:rPr lang="en-US" sz="2000" dirty="0"/>
              <a:t> 147-159 Hungry Minds 2001 </a:t>
            </a:r>
            <a:r>
              <a:rPr lang="en-US" sz="2000" dirty="0">
                <a:hlinkClick r:id="rId2"/>
              </a:rPr>
              <a:t>ISBN 0-7645-5355-0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417638"/>
            <a:ext cx="11506200" cy="5440362"/>
          </a:xfrm>
        </p:spPr>
        <p:txBody>
          <a:bodyPr>
            <a:normAutofit/>
          </a:bodyPr>
          <a:lstStyle/>
          <a:p>
            <a:r>
              <a:rPr lang="en-US" dirty="0"/>
              <a:t>75–100% Sangiovese,</a:t>
            </a:r>
          </a:p>
          <a:p>
            <a:pPr lvl="1"/>
            <a:r>
              <a:rPr lang="en-US" dirty="0"/>
              <a:t>up to 10% </a:t>
            </a:r>
            <a:r>
              <a:rPr lang="en-US" dirty="0" err="1"/>
              <a:t>Canaiolo</a:t>
            </a:r>
            <a:r>
              <a:rPr lang="en-US" dirty="0"/>
              <a:t> and up to 20% of any other approved red grape variety such as Cabernet Sauvignon, Merlot or Syrah. </a:t>
            </a:r>
          </a:p>
          <a:p>
            <a:r>
              <a:rPr lang="en-US" dirty="0"/>
              <a:t>Chianti </a:t>
            </a:r>
            <a:r>
              <a:rPr lang="en-US" dirty="0" err="1"/>
              <a:t>Classico</a:t>
            </a:r>
            <a:r>
              <a:rPr lang="en-US" dirty="0"/>
              <a:t> must have a minimum </a:t>
            </a:r>
            <a:r>
              <a:rPr lang="en-US" dirty="0">
                <a:hlinkClick r:id="rId3" tooltip="Alcohol level"/>
              </a:rPr>
              <a:t>alcohol level</a:t>
            </a:r>
            <a:r>
              <a:rPr lang="en-US" dirty="0"/>
              <a:t> of at least 12% with a minimum of 7 months aging in oak, while Chianti </a:t>
            </a:r>
            <a:r>
              <a:rPr lang="en-US" dirty="0" err="1"/>
              <a:t>Classico's</a:t>
            </a:r>
            <a:r>
              <a:rPr lang="en-US" dirty="0"/>
              <a:t> labeled </a:t>
            </a:r>
            <a:r>
              <a:rPr lang="en-US" i="1" dirty="0" err="1">
                <a:hlinkClick r:id="rId4" tooltip="Riserva"/>
              </a:rPr>
              <a:t>riserva</a:t>
            </a:r>
            <a:r>
              <a:rPr lang="en-US" dirty="0"/>
              <a:t> must be aged at least 24 months at the winery, with a minimum alcohol level of at least 12.5%.</a:t>
            </a:r>
            <a:r>
              <a:rPr lang="en-US" baseline="30000" dirty="0">
                <a:hlinkClick r:id="rId5"/>
              </a:rPr>
              <a:t>[4]</a:t>
            </a:r>
            <a:r>
              <a:rPr lang="en-US" dirty="0"/>
              <a:t> </a:t>
            </a:r>
          </a:p>
          <a:p>
            <a:r>
              <a:rPr lang="en-US" dirty="0"/>
              <a:t>The </a:t>
            </a:r>
            <a:r>
              <a:rPr lang="en-US" dirty="0">
                <a:hlinkClick r:id="rId6" tooltip="Harvest (wine)"/>
              </a:rPr>
              <a:t>harvest</a:t>
            </a:r>
            <a:r>
              <a:rPr lang="en-US" dirty="0"/>
              <a:t> </a:t>
            </a:r>
            <a:r>
              <a:rPr lang="en-US" dirty="0">
                <a:hlinkClick r:id="rId7" tooltip="Yields (wine)"/>
              </a:rPr>
              <a:t>yields</a:t>
            </a:r>
            <a:r>
              <a:rPr lang="en-US" dirty="0"/>
              <a:t> for Chianti </a:t>
            </a:r>
            <a:r>
              <a:rPr lang="en-US" dirty="0" err="1"/>
              <a:t>Classico</a:t>
            </a:r>
            <a:r>
              <a:rPr lang="en-US" dirty="0"/>
              <a:t> are restricted to no more than 7.5 t/ha (3 </a:t>
            </a:r>
            <a:r>
              <a:rPr lang="en-US" dirty="0" err="1"/>
              <a:t>tonnes</a:t>
            </a:r>
            <a:r>
              <a:rPr lang="en-US" dirty="0"/>
              <a:t> per acre). For basic Chianti, the minimum alcohol level is 11.5% with yields restricted to 9 t/ha (4 </a:t>
            </a:r>
            <a:r>
              <a:rPr lang="en-US" dirty="0" err="1"/>
              <a:t>tonnes</a:t>
            </a:r>
            <a:r>
              <a:rPr lang="en-US" dirty="0"/>
              <a:t> per acre).</a:t>
            </a:r>
            <a:r>
              <a:rPr lang="en-US" baseline="30000" dirty="0">
                <a:hlinkClick r:id="rId8"/>
              </a:rPr>
              <a:t>[6]</a:t>
            </a:r>
            <a:r>
              <a:rPr lang="en-US" baseline="30000" dirty="0">
                <a:hlinkClick r:id="rId9"/>
              </a:rPr>
              <a:t>[11]</a:t>
            </a:r>
            <a:endParaRPr lang="en-US" dirty="0"/>
          </a:p>
          <a:p>
            <a:r>
              <a:rPr lang="en-US" dirty="0"/>
              <a:t>The aging for basic Chianti DOCG is much less stringent with most varieties allowed to be released to the market on 1 March following the </a:t>
            </a:r>
            <a:r>
              <a:rPr lang="en-US" dirty="0">
                <a:hlinkClick r:id="rId10" tooltip="Vintage"/>
              </a:rPr>
              <a:t>vintage</a:t>
            </a:r>
            <a:r>
              <a:rPr lang="en-US" dirty="0"/>
              <a:t> year. The sub-zones of </a:t>
            </a:r>
            <a:r>
              <a:rPr lang="en-US" dirty="0" err="1"/>
              <a:t>Colli</a:t>
            </a:r>
            <a:r>
              <a:rPr lang="en-US" dirty="0"/>
              <a:t> </a:t>
            </a:r>
            <a:r>
              <a:rPr lang="en-US" dirty="0" err="1"/>
              <a:t>Fiorentini</a:t>
            </a:r>
            <a:r>
              <a:rPr lang="en-US" dirty="0"/>
              <a:t>, </a:t>
            </a:r>
            <a:r>
              <a:rPr lang="en-US" dirty="0" err="1"/>
              <a:t>Montespertoli</a:t>
            </a:r>
            <a:r>
              <a:rPr lang="en-US" dirty="0"/>
              <a:t> and </a:t>
            </a:r>
            <a:r>
              <a:rPr lang="en-US" dirty="0" err="1"/>
              <a:t>Rufina</a:t>
            </a:r>
            <a:r>
              <a:rPr lang="en-US" dirty="0"/>
              <a:t> must be aged for a further three months and not released until 1 June. All Chianti </a:t>
            </a:r>
            <a:r>
              <a:rPr lang="en-US" dirty="0" err="1"/>
              <a:t>Classicos</a:t>
            </a:r>
            <a:r>
              <a:rPr lang="en-US" dirty="0"/>
              <a:t> must be held back until 1 October in the year following the vintage.</a:t>
            </a:r>
            <a:r>
              <a:rPr lang="en-US" baseline="30000" dirty="0">
                <a:hlinkClick r:id="rId11"/>
              </a:rPr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5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inewitandwisdomswe.com/wp-content/uploads/2013/05/Piedmont-Cropp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160" y="212358"/>
            <a:ext cx="6400800" cy="642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08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Piedmont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012" y="152400"/>
            <a:ext cx="7922895" cy="6477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Grapes</a:t>
            </a:r>
          </a:p>
          <a:p>
            <a:pPr lvl="1"/>
            <a:r>
              <a:rPr lang="en-US" sz="3600" dirty="0" err="1" smtClean="0"/>
              <a:t>Barbera</a:t>
            </a:r>
            <a:r>
              <a:rPr lang="en-US" sz="3600" dirty="0" smtClean="0"/>
              <a:t>, </a:t>
            </a:r>
            <a:r>
              <a:rPr lang="en-US" sz="3600" dirty="0" err="1" smtClean="0"/>
              <a:t>Nebbiolo</a:t>
            </a:r>
            <a:r>
              <a:rPr lang="en-US" sz="3600" dirty="0" smtClean="0"/>
              <a:t>, </a:t>
            </a:r>
            <a:r>
              <a:rPr lang="en-US" sz="3600" dirty="0" err="1" smtClean="0"/>
              <a:t>Moscato</a:t>
            </a:r>
            <a:r>
              <a:rPr lang="en-US" sz="3600" dirty="0" smtClean="0"/>
              <a:t>, </a:t>
            </a:r>
            <a:r>
              <a:rPr lang="en-US" sz="3600" dirty="0" err="1" smtClean="0"/>
              <a:t>Cortese</a:t>
            </a:r>
            <a:r>
              <a:rPr lang="en-US" sz="3600" dirty="0" smtClean="0"/>
              <a:t>, </a:t>
            </a:r>
            <a:r>
              <a:rPr lang="en-US" sz="3600" dirty="0" err="1" smtClean="0"/>
              <a:t>Dolcetto</a:t>
            </a:r>
            <a:endParaRPr lang="en-US" sz="3600" dirty="0" smtClean="0"/>
          </a:p>
          <a:p>
            <a:r>
              <a:rPr lang="en-US" sz="4000" dirty="0" smtClean="0"/>
              <a:t>Regions</a:t>
            </a:r>
          </a:p>
          <a:p>
            <a:pPr lvl="1"/>
            <a:r>
              <a:rPr lang="en-US" sz="3600" dirty="0" err="1" smtClean="0"/>
              <a:t>Barbera</a:t>
            </a:r>
            <a:r>
              <a:rPr lang="en-US" sz="3600" dirty="0" smtClean="0"/>
              <a:t> d’ Alba, </a:t>
            </a:r>
            <a:r>
              <a:rPr lang="en-US" sz="3600" dirty="0" err="1" smtClean="0"/>
              <a:t>Nebbiolo</a:t>
            </a:r>
            <a:r>
              <a:rPr lang="en-US" sz="3600" dirty="0" smtClean="0"/>
              <a:t> </a:t>
            </a:r>
            <a:r>
              <a:rPr lang="en-US" sz="3600" dirty="0" err="1" smtClean="0"/>
              <a:t>d’Alba</a:t>
            </a:r>
            <a:r>
              <a:rPr lang="en-US" sz="3600" dirty="0" smtClean="0"/>
              <a:t>, </a:t>
            </a:r>
            <a:r>
              <a:rPr lang="en-US" sz="3600" dirty="0" err="1" smtClean="0"/>
              <a:t>Barbaresco</a:t>
            </a:r>
            <a:r>
              <a:rPr lang="en-US" sz="3600" dirty="0" smtClean="0"/>
              <a:t>, Barolo, Asti, </a:t>
            </a:r>
            <a:r>
              <a:rPr lang="en-US" sz="3600" dirty="0" err="1" smtClean="0"/>
              <a:t>Moscato</a:t>
            </a:r>
            <a:r>
              <a:rPr lang="en-US" sz="3600" dirty="0" smtClean="0"/>
              <a:t> d’ Asti, </a:t>
            </a:r>
            <a:r>
              <a:rPr lang="en-US" sz="3600" dirty="0" err="1" smtClean="0"/>
              <a:t>Gavi</a:t>
            </a:r>
            <a:r>
              <a:rPr lang="en-US" sz="3600" dirty="0" smtClean="0"/>
              <a:t>, </a:t>
            </a:r>
            <a:r>
              <a:rPr lang="en-US" sz="3600" dirty="0" err="1" smtClean="0"/>
              <a:t>Dolcetto</a:t>
            </a:r>
            <a:r>
              <a:rPr lang="en-US" sz="3600" dirty="0" smtClean="0"/>
              <a:t> di </a:t>
            </a:r>
            <a:r>
              <a:rPr lang="en-US" sz="3600" dirty="0" err="1" smtClean="0"/>
              <a:t>Ovada</a:t>
            </a:r>
            <a:endParaRPr lang="en-US" sz="3600" dirty="0" smtClean="0"/>
          </a:p>
          <a:p>
            <a:r>
              <a:rPr lang="en-US" sz="4000" dirty="0" smtClean="0"/>
              <a:t>Styles</a:t>
            </a:r>
          </a:p>
          <a:p>
            <a:pPr lvl="1"/>
            <a:r>
              <a:rPr lang="en-US" sz="3600" dirty="0" smtClean="0"/>
              <a:t>Light red, bold red, light sparkling, full sparkling, light while, spicy white</a:t>
            </a:r>
          </a:p>
          <a:p>
            <a:endParaRPr lang="en-US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2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What to Expect Today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Quiz (France)</a:t>
            </a:r>
          </a:p>
          <a:p>
            <a:r>
              <a:rPr lang="en-US" sz="3200" dirty="0"/>
              <a:t>Review Retail Shop Assignment</a:t>
            </a:r>
          </a:p>
          <a:p>
            <a:r>
              <a:rPr lang="en-US" sz="3200" dirty="0"/>
              <a:t>Session Objectives</a:t>
            </a:r>
            <a:endParaRPr lang="en-US" dirty="0"/>
          </a:p>
          <a:p>
            <a:pPr lvl="1"/>
            <a:r>
              <a:rPr lang="en-US" sz="3000" dirty="0"/>
              <a:t>Discuss wine making methods using wine industry terminology</a:t>
            </a:r>
          </a:p>
          <a:p>
            <a:pPr lvl="1"/>
            <a:r>
              <a:rPr lang="en-US" sz="3000" dirty="0"/>
              <a:t>Explain the factors that affect the taste Italian wines</a:t>
            </a:r>
          </a:p>
          <a:p>
            <a:pPr lvl="2"/>
            <a:r>
              <a:rPr lang="en-US" sz="3000" b="1" dirty="0"/>
              <a:t>Piedmont, Tuscany, Veneto</a:t>
            </a:r>
            <a:endParaRPr lang="en-US" sz="3000" dirty="0"/>
          </a:p>
          <a:p>
            <a:pPr lvl="1"/>
            <a:r>
              <a:rPr lang="en-US" sz="3000" dirty="0"/>
              <a:t>Identify geographical regions of Italy</a:t>
            </a:r>
          </a:p>
        </p:txBody>
      </p:sp>
    </p:spTree>
    <p:extLst>
      <p:ext uri="{BB962C8B-B14F-4D97-AF65-F5344CB8AC3E}">
        <p14:creationId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274638"/>
            <a:ext cx="6932771" cy="1173162"/>
          </a:xfrm>
        </p:spPr>
        <p:txBody>
          <a:bodyPr>
            <a:noAutofit/>
          </a:bodyPr>
          <a:lstStyle/>
          <a:p>
            <a:r>
              <a:rPr lang="en-US" sz="5400" dirty="0"/>
              <a:t>Piedmont</a:t>
            </a:r>
            <a:br>
              <a:rPr lang="en-US" sz="5400" dirty="0"/>
            </a:br>
            <a:r>
              <a:rPr lang="en-US" sz="1600" dirty="0"/>
              <a:t>Watch and Learn: </a:t>
            </a:r>
            <a:r>
              <a:rPr lang="en-US" sz="1600" dirty="0">
                <a:hlinkClick r:id="rId3"/>
              </a:rPr>
              <a:t>https://vimeo.com/87250296</a:t>
            </a:r>
            <a:r>
              <a:rPr lang="en-US" sz="1600" dirty="0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609441" y="1371600"/>
            <a:ext cx="5385514" cy="639762"/>
          </a:xfrm>
        </p:spPr>
        <p:txBody>
          <a:bodyPr>
            <a:noAutofit/>
          </a:bodyPr>
          <a:lstStyle/>
          <a:p>
            <a:r>
              <a:rPr lang="en-US" sz="3600" dirty="0"/>
              <a:t>Barolo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03212" y="1981200"/>
            <a:ext cx="5691743" cy="3951288"/>
          </a:xfrm>
        </p:spPr>
        <p:txBody>
          <a:bodyPr>
            <a:noAutofit/>
          </a:bodyPr>
          <a:lstStyle/>
          <a:p>
            <a:r>
              <a:rPr lang="en-US" sz="2800" dirty="0" err="1"/>
              <a:t>Nebbiolo</a:t>
            </a:r>
            <a:r>
              <a:rPr lang="en-US" sz="2800" dirty="0"/>
              <a:t> Grape</a:t>
            </a:r>
          </a:p>
          <a:p>
            <a:r>
              <a:rPr lang="en-US" sz="2800" dirty="0"/>
              <a:t>Aged Minimum of Three Years in Wood</a:t>
            </a:r>
          </a:p>
          <a:p>
            <a:r>
              <a:rPr lang="en-US" sz="2800" dirty="0" err="1"/>
              <a:t>Riserva</a:t>
            </a:r>
            <a:r>
              <a:rPr lang="en-US" sz="2800" dirty="0"/>
              <a:t>: Aged Five Years</a:t>
            </a:r>
          </a:p>
          <a:p>
            <a:r>
              <a:rPr lang="en-US" sz="2800" dirty="0"/>
              <a:t>Single Vineyards</a:t>
            </a:r>
          </a:p>
          <a:p>
            <a:r>
              <a:rPr lang="en-US" sz="2800" dirty="0"/>
              <a:t>Cellar: 8-25 years</a:t>
            </a:r>
          </a:p>
          <a:p>
            <a:r>
              <a:rPr lang="en-US" sz="2800" dirty="0"/>
              <a:t>Wine: Shows Finesse, is Rich &amp; Smokey</a:t>
            </a:r>
          </a:p>
          <a:p>
            <a:r>
              <a:rPr lang="en-US" sz="2800" dirty="0"/>
              <a:t>Soil of Barolo, various north to south </a:t>
            </a:r>
            <a:r>
              <a:rPr lang="en-US" sz="1200" dirty="0">
                <a:hlinkClick r:id="rId4"/>
              </a:rPr>
              <a:t>http://video.winespectator.com/play/id/847106654001/name/Barolo%3A+Soils+and+Styles</a:t>
            </a:r>
            <a:r>
              <a:rPr lang="en-US" sz="1200" dirty="0"/>
              <a:t> </a:t>
            </a:r>
            <a:endParaRPr lang="en-US" sz="2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191754" y="1371600"/>
            <a:ext cx="5387630" cy="639762"/>
          </a:xfrm>
        </p:spPr>
        <p:txBody>
          <a:bodyPr>
            <a:normAutofit lnSpcReduction="10000"/>
          </a:bodyPr>
          <a:lstStyle/>
          <a:p>
            <a:r>
              <a:rPr lang="en-US" sz="3600" dirty="0" err="1"/>
              <a:t>Barbaresco</a:t>
            </a:r>
            <a:endParaRPr lang="en-US" sz="2400" dirty="0"/>
          </a:p>
        </p:txBody>
      </p:sp>
      <p:sp>
        <p:nvSpPr>
          <p:cNvPr id="69636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6191753" y="1981200"/>
            <a:ext cx="5693859" cy="4648200"/>
          </a:xfrm>
        </p:spPr>
        <p:txBody>
          <a:bodyPr>
            <a:normAutofit/>
          </a:bodyPr>
          <a:lstStyle/>
          <a:p>
            <a:r>
              <a:rPr lang="en-US" sz="3200" dirty="0" err="1"/>
              <a:t>Nebbiolo</a:t>
            </a:r>
            <a:r>
              <a:rPr lang="en-US" sz="3200" dirty="0"/>
              <a:t> Grape</a:t>
            </a:r>
          </a:p>
          <a:p>
            <a:r>
              <a:rPr lang="en-US" sz="3200" dirty="0"/>
              <a:t>Aged Minimum of Two Years (One in Wood)</a:t>
            </a:r>
          </a:p>
          <a:p>
            <a:r>
              <a:rPr lang="en-US" sz="3200" dirty="0" err="1"/>
              <a:t>Riserva</a:t>
            </a:r>
            <a:r>
              <a:rPr lang="en-US" sz="3200" dirty="0"/>
              <a:t>: Aged Four Years</a:t>
            </a:r>
          </a:p>
          <a:p>
            <a:r>
              <a:rPr lang="en-US" sz="3200" dirty="0"/>
              <a:t>Cellar: 5-20 Years</a:t>
            </a:r>
          </a:p>
          <a:p>
            <a:r>
              <a:rPr lang="en-US" sz="3200" dirty="0"/>
              <a:t>Wine: Elegant, Feminine, Powerful</a:t>
            </a:r>
          </a:p>
          <a:p>
            <a:r>
              <a:rPr lang="en-US" sz="3200" dirty="0"/>
              <a:t>Soil more nutrient rich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1412" y="171271"/>
            <a:ext cx="7237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Barolo vs. </a:t>
            </a:r>
            <a:r>
              <a:rPr lang="en-US" sz="3600" dirty="0" err="1"/>
              <a:t>Barbaresco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/>
              <a:t>“Patience is a Virtue”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/>
              <a:t>Piedmont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3600" dirty="0" err="1"/>
              <a:t>Moscato</a:t>
            </a:r>
            <a:r>
              <a:rPr lang="en-US" sz="3600" dirty="0"/>
              <a:t> d’ Asti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379412" y="2174875"/>
            <a:ext cx="5615543" cy="3951288"/>
          </a:xfrm>
        </p:spPr>
        <p:txBody>
          <a:bodyPr>
            <a:noAutofit/>
          </a:bodyPr>
          <a:lstStyle/>
          <a:p>
            <a:r>
              <a:rPr lang="en-US" sz="3200" dirty="0" err="1"/>
              <a:t>Frizzantino</a:t>
            </a:r>
            <a:r>
              <a:rPr lang="en-US" sz="3200" dirty="0"/>
              <a:t>:  Crushed and kept cold then bottled to complete fermentation</a:t>
            </a:r>
          </a:p>
          <a:p>
            <a:r>
              <a:rPr lang="en-US" sz="3200" dirty="0"/>
              <a:t>5.5-8% alc.</a:t>
            </a:r>
          </a:p>
          <a:p>
            <a:r>
              <a:rPr lang="en-US" sz="3200" dirty="0"/>
              <a:t>Smaller Production</a:t>
            </a:r>
          </a:p>
          <a:p>
            <a:r>
              <a:rPr lang="en-US" sz="3200" dirty="0" err="1"/>
              <a:t>Moscato</a:t>
            </a:r>
            <a:r>
              <a:rPr lang="en-US" sz="3200" dirty="0"/>
              <a:t> Grape</a:t>
            </a:r>
          </a:p>
          <a:p>
            <a:pPr lvl="1"/>
            <a:r>
              <a:rPr lang="en-US" sz="3200" dirty="0"/>
              <a:t>Peach Nectar, Great Dessert Style Sparkling Wine</a:t>
            </a:r>
          </a:p>
          <a:p>
            <a:pPr lvl="1"/>
            <a:endParaRPr lang="en-US" sz="32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000" dirty="0"/>
              <a:t>Asti</a:t>
            </a:r>
            <a:endParaRPr lang="en-US" sz="2400" dirty="0"/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quarter" idx="4"/>
          </p:nvPr>
        </p:nvSpPr>
        <p:spPr>
          <a:xfrm>
            <a:off x="6191754" y="2174875"/>
            <a:ext cx="5770058" cy="3951288"/>
          </a:xfrm>
        </p:spPr>
        <p:txBody>
          <a:bodyPr>
            <a:noAutofit/>
          </a:bodyPr>
          <a:lstStyle/>
          <a:p>
            <a:r>
              <a:rPr lang="en-US" sz="3200" dirty="0" err="1"/>
              <a:t>Frizzante</a:t>
            </a:r>
            <a:r>
              <a:rPr lang="en-US" sz="3200" dirty="0"/>
              <a:t>: </a:t>
            </a:r>
            <a:r>
              <a:rPr lang="en-US" sz="3200" dirty="0" err="1"/>
              <a:t>Cuve</a:t>
            </a:r>
            <a:r>
              <a:rPr lang="en-US" sz="3200" dirty="0"/>
              <a:t> close, bottle fermented</a:t>
            </a:r>
          </a:p>
          <a:p>
            <a:r>
              <a:rPr lang="en-US" sz="3200" dirty="0"/>
              <a:t>7.5-9% alc.</a:t>
            </a:r>
          </a:p>
          <a:p>
            <a:r>
              <a:rPr lang="en-US" sz="3200" dirty="0" err="1"/>
              <a:t>Moscato</a:t>
            </a:r>
            <a:r>
              <a:rPr lang="en-US" sz="3200" dirty="0"/>
              <a:t> Grape</a:t>
            </a:r>
          </a:p>
          <a:p>
            <a:pPr lvl="1"/>
            <a:r>
              <a:rPr lang="en-US" sz="3200" dirty="0"/>
              <a:t>Light, Fresh, Grapey, Hints of Peach</a:t>
            </a:r>
          </a:p>
          <a:p>
            <a:pPr lvl="1"/>
            <a:r>
              <a:rPr lang="en-US" sz="3200" dirty="0"/>
              <a:t>Great Dessert Style Sparkling Wine</a:t>
            </a:r>
          </a:p>
          <a:p>
            <a:pPr lvl="1"/>
            <a:endParaRPr lang="en-US" sz="3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Until We Meet Again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Plan the Retail Shop Site Visit</a:t>
            </a:r>
          </a:p>
          <a:p>
            <a:r>
              <a:rPr lang="en-US" sz="4000" dirty="0" smtClean="0"/>
              <a:t>Prepare </a:t>
            </a:r>
            <a:r>
              <a:rPr lang="en-US" sz="4000" dirty="0"/>
              <a:t>for Wine of Germany and Eastern Europe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rmAutofit/>
          </a:bodyPr>
          <a:lstStyle/>
          <a:p>
            <a:r>
              <a:rPr lang="en-US" sz="4800" dirty="0">
                <a:sym typeface="Wingdings" pitchFamily="2" charset="2"/>
              </a:rPr>
              <a:t>Wine Region: North Eastern Italy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06294" y="1219200"/>
            <a:ext cx="11376237" cy="5334000"/>
          </a:xfrm>
        </p:spPr>
        <p:txBody>
          <a:bodyPr>
            <a:noAutofit/>
          </a:bodyPr>
          <a:lstStyle/>
          <a:p>
            <a:r>
              <a:rPr lang="en-US" sz="2800" b="1" dirty="0">
                <a:sym typeface="Wingdings" pitchFamily="2" charset="2"/>
              </a:rPr>
              <a:t>Veneto</a:t>
            </a:r>
            <a:r>
              <a:rPr lang="en-US" sz="2800" dirty="0">
                <a:sym typeface="Wingdings" pitchFamily="2" charset="2"/>
              </a:rPr>
              <a:t>:</a:t>
            </a:r>
          </a:p>
          <a:p>
            <a:pPr lvl="1"/>
            <a:r>
              <a:rPr lang="en-US" sz="2400" dirty="0" err="1">
                <a:sym typeface="Wingdings" pitchFamily="2" charset="2"/>
              </a:rPr>
              <a:t>Recioto</a:t>
            </a:r>
            <a:r>
              <a:rPr lang="en-US" sz="2400" dirty="0">
                <a:sym typeface="Wingdings" pitchFamily="2" charset="2"/>
              </a:rPr>
              <a:t> do Soave, DOCG</a:t>
            </a:r>
          </a:p>
          <a:p>
            <a:pPr lvl="1"/>
            <a:r>
              <a:rPr lang="en-US" sz="2400" dirty="0">
                <a:sym typeface="Wingdings" pitchFamily="2" charset="2"/>
              </a:rPr>
              <a:t>Important wine from Veneto:</a:t>
            </a:r>
          </a:p>
          <a:p>
            <a:pPr lvl="2"/>
            <a:r>
              <a:rPr lang="en-US" sz="2400" dirty="0" err="1">
                <a:sym typeface="Wingdings" pitchFamily="2" charset="2"/>
              </a:rPr>
              <a:t>Valpolicella</a:t>
            </a:r>
            <a:r>
              <a:rPr lang="en-US" sz="2400" dirty="0">
                <a:sym typeface="Wingdings" pitchFamily="2" charset="2"/>
              </a:rPr>
              <a:t>, 80% </a:t>
            </a:r>
            <a:r>
              <a:rPr lang="en-US" sz="2400" dirty="0" err="1">
                <a:sym typeface="Wingdings" pitchFamily="2" charset="2"/>
              </a:rPr>
              <a:t>Corvina</a:t>
            </a:r>
            <a:r>
              <a:rPr lang="en-US" sz="2400" dirty="0">
                <a:sym typeface="Wingdings" pitchFamily="2" charset="2"/>
              </a:rPr>
              <a:t>, light red, light style</a:t>
            </a:r>
          </a:p>
          <a:p>
            <a:pPr lvl="2">
              <a:lnSpc>
                <a:spcPct val="90000"/>
              </a:lnSpc>
            </a:pPr>
            <a:r>
              <a:rPr lang="en-US" sz="2400" dirty="0" err="1">
                <a:sym typeface="Wingdings" pitchFamily="2" charset="2"/>
              </a:rPr>
              <a:t>Amorone</a:t>
            </a:r>
            <a:r>
              <a:rPr lang="en-US" sz="2400" dirty="0">
                <a:sym typeface="Wingdings" pitchFamily="2" charset="2"/>
              </a:rPr>
              <a:t>, off-dry, chocolaty and spicy with tobacco “bruise sourness”, can be age worthy</a:t>
            </a:r>
          </a:p>
          <a:p>
            <a:pPr lvl="2">
              <a:lnSpc>
                <a:spcPct val="90000"/>
              </a:lnSpc>
            </a:pPr>
            <a:r>
              <a:rPr lang="en-US" sz="2400" dirty="0" err="1"/>
              <a:t>Bardolio</a:t>
            </a:r>
            <a:r>
              <a:rPr lang="en-US" sz="2400" dirty="0"/>
              <a:t>, Grapes: 70% </a:t>
            </a:r>
            <a:r>
              <a:rPr lang="en-US" sz="2400" dirty="0" err="1"/>
              <a:t>Corvina</a:t>
            </a:r>
            <a:r>
              <a:rPr lang="en-US" sz="2400" dirty="0"/>
              <a:t>, +</a:t>
            </a:r>
            <a:r>
              <a:rPr lang="en-US" sz="2400" dirty="0" err="1"/>
              <a:t>Molinara</a:t>
            </a:r>
            <a:r>
              <a:rPr lang="en-US" sz="2400" dirty="0"/>
              <a:t> &amp; </a:t>
            </a:r>
            <a:r>
              <a:rPr lang="en-US" sz="2400" dirty="0" err="1"/>
              <a:t>Rondinella</a:t>
            </a:r>
            <a:endParaRPr lang="en-US" sz="2400" dirty="0"/>
          </a:p>
          <a:p>
            <a:pPr lvl="2">
              <a:lnSpc>
                <a:spcPct val="90000"/>
              </a:lnSpc>
            </a:pPr>
            <a:r>
              <a:rPr lang="en-US" sz="2400" dirty="0"/>
              <a:t>Soave: Grapes: </a:t>
            </a:r>
            <a:r>
              <a:rPr lang="en-US" sz="2400" dirty="0" err="1"/>
              <a:t>Garganega</a:t>
            </a:r>
            <a:r>
              <a:rPr lang="en-US" sz="2400" dirty="0"/>
              <a:t> &amp; </a:t>
            </a:r>
            <a:r>
              <a:rPr lang="en-US" sz="2400" dirty="0" err="1"/>
              <a:t>Trebbiano</a:t>
            </a:r>
            <a:r>
              <a:rPr lang="en-US" sz="2400" dirty="0"/>
              <a:t>, Light, drink young</a:t>
            </a:r>
            <a:endParaRPr lang="en-US" sz="2400" dirty="0">
              <a:sym typeface="Wingdings" pitchFamily="2" charset="2"/>
            </a:endParaRPr>
          </a:p>
          <a:p>
            <a:pPr lvl="2">
              <a:lnSpc>
                <a:spcPct val="90000"/>
              </a:lnSpc>
            </a:pPr>
            <a:r>
              <a:rPr lang="en-US" sz="2400" dirty="0" err="1"/>
              <a:t>Prosecco</a:t>
            </a:r>
            <a:r>
              <a:rPr lang="en-US" sz="2400" dirty="0"/>
              <a:t>: </a:t>
            </a:r>
            <a:r>
              <a:rPr lang="en-US" sz="2400" dirty="0" err="1"/>
              <a:t>Frizzante</a:t>
            </a:r>
            <a:endParaRPr lang="en-US" sz="2400" dirty="0"/>
          </a:p>
          <a:p>
            <a:r>
              <a:rPr lang="en-US" sz="2800" b="1" dirty="0">
                <a:sym typeface="Wingdings" pitchFamily="2" charset="2"/>
              </a:rPr>
              <a:t>Friuli-Venezia Giulia</a:t>
            </a:r>
            <a:r>
              <a:rPr lang="en-US" sz="2800" dirty="0">
                <a:sym typeface="Wingdings" pitchFamily="2" charset="2"/>
              </a:rPr>
              <a:t>: </a:t>
            </a:r>
          </a:p>
          <a:p>
            <a:pPr lvl="1"/>
            <a:r>
              <a:rPr lang="en-US" sz="2400" dirty="0" err="1">
                <a:sym typeface="Wingdings" pitchFamily="2" charset="2"/>
              </a:rPr>
              <a:t>Ramandolo</a:t>
            </a:r>
            <a:endParaRPr lang="en-US" sz="2400" dirty="0">
              <a:sym typeface="Wingdings" pitchFamily="2" charset="2"/>
            </a:endParaRPr>
          </a:p>
          <a:p>
            <a:r>
              <a:rPr lang="en-US" sz="2800" b="1" dirty="0" err="1">
                <a:sym typeface="Wingdings" pitchFamily="2" charset="2"/>
              </a:rPr>
              <a:t>Trentino</a:t>
            </a:r>
            <a:r>
              <a:rPr lang="en-US" sz="2800" b="1" dirty="0">
                <a:sym typeface="Wingdings" pitchFamily="2" charset="2"/>
              </a:rPr>
              <a:t>-Alto Adige</a:t>
            </a:r>
            <a:r>
              <a:rPr lang="en-US" sz="2800" dirty="0">
                <a:sym typeface="Wingdings" pitchFamily="2" charset="2"/>
              </a:rPr>
              <a:t>: No DOCG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8012" y="304800"/>
            <a:ext cx="11630563" cy="1066800"/>
          </a:xfrm>
        </p:spPr>
        <p:txBody>
          <a:bodyPr>
            <a:normAutofit/>
          </a:bodyPr>
          <a:lstStyle/>
          <a:p>
            <a:r>
              <a:rPr lang="en-US" sz="4400" b="1" dirty="0">
                <a:sym typeface="Wingdings" pitchFamily="2" charset="2"/>
              </a:rPr>
              <a:t>Wine Regions: Southern Italy &amp; The Islands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5612" y="1524000"/>
            <a:ext cx="11582400" cy="50292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Campania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Fiano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Avellino, Greco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Tufo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Taburno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Taurasi</a:t>
            </a:r>
            <a:endParaRPr lang="en-US" sz="3600" dirty="0">
              <a:sym typeface="Wingdings" pitchFamily="2" charset="2"/>
            </a:endParaRPr>
          </a:p>
          <a:p>
            <a:pPr>
              <a:lnSpc>
                <a:spcPct val="90000"/>
              </a:lnSpc>
              <a:tabLst>
                <a:tab pos="5422900" algn="l"/>
              </a:tabLst>
            </a:pPr>
            <a:r>
              <a:rPr lang="en-US" sz="3600" b="1" dirty="0">
                <a:sym typeface="Wingdings" pitchFamily="2" charset="2"/>
              </a:rPr>
              <a:t>(A)Puglia</a:t>
            </a:r>
            <a:r>
              <a:rPr lang="en-US" sz="3600" dirty="0">
                <a:sym typeface="Wingdings" pitchFamily="2" charset="2"/>
              </a:rPr>
              <a:t>: No DOCG, Largest Producer of Wine in Italy…14%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Basilicata: </a:t>
            </a:r>
            <a:r>
              <a:rPr lang="en-US" sz="3600" dirty="0">
                <a:sym typeface="Wingdings" pitchFamily="2" charset="2"/>
              </a:rPr>
              <a:t>No DOCG</a:t>
            </a:r>
            <a:endParaRPr lang="en-US" sz="3600" b="1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Calabria: </a:t>
            </a:r>
            <a:r>
              <a:rPr lang="en-US" sz="3600" dirty="0">
                <a:sym typeface="Wingdings" pitchFamily="2" charset="2"/>
              </a:rPr>
              <a:t>No DOCG,</a:t>
            </a:r>
            <a:r>
              <a:rPr lang="en-US" sz="3600" b="1" dirty="0">
                <a:sym typeface="Wingdings" pitchFamily="2" charset="2"/>
              </a:rPr>
              <a:t> </a:t>
            </a:r>
            <a:r>
              <a:rPr lang="en-US" sz="3600" dirty="0">
                <a:sym typeface="Wingdings" pitchFamily="2" charset="2"/>
              </a:rPr>
              <a:t>Better known for olives/olive oils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Sicily: </a:t>
            </a:r>
            <a:r>
              <a:rPr lang="en-US" sz="3600" dirty="0">
                <a:sym typeface="Wingdings" pitchFamily="2" charset="2"/>
              </a:rPr>
              <a:t>No DOCG, 2</a:t>
            </a:r>
            <a:r>
              <a:rPr lang="en-US" sz="3600" baseline="30000" dirty="0">
                <a:sym typeface="Wingdings" pitchFamily="2" charset="2"/>
              </a:rPr>
              <a:t>nd</a:t>
            </a:r>
            <a:r>
              <a:rPr lang="en-US" sz="3600" dirty="0">
                <a:sym typeface="Wingdings" pitchFamily="2" charset="2"/>
              </a:rPr>
              <a:t> Largest Wine Production… 13%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ym typeface="Wingdings" pitchFamily="2" charset="2"/>
              </a:rPr>
              <a:t>Sardinia: </a:t>
            </a:r>
            <a:r>
              <a:rPr lang="en-US" sz="3600" dirty="0" err="1">
                <a:sym typeface="Wingdings" pitchFamily="2" charset="2"/>
              </a:rPr>
              <a:t>Vermentino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Gallura</a:t>
            </a:r>
            <a:endParaRPr lang="en-US" sz="36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838200"/>
          </a:xfrm>
        </p:spPr>
        <p:txBody>
          <a:bodyPr>
            <a:normAutofit/>
          </a:bodyPr>
          <a:lstStyle/>
          <a:p>
            <a:r>
              <a:rPr lang="en-US" sz="4800" b="1" dirty="0">
                <a:sym typeface="Wingdings" pitchFamily="2" charset="2"/>
              </a:rPr>
              <a:t>Wine Regions: Central Italy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379412" y="1524000"/>
            <a:ext cx="11680957" cy="5257800"/>
          </a:xfrm>
        </p:spPr>
        <p:txBody>
          <a:bodyPr>
            <a:noAutofit/>
          </a:bodyPr>
          <a:lstStyle/>
          <a:p>
            <a:r>
              <a:rPr lang="en-US" sz="3600" b="1" dirty="0">
                <a:sym typeface="Wingdings" pitchFamily="2" charset="2"/>
              </a:rPr>
              <a:t>Emilia-Romagna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Albana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Romagna</a:t>
            </a:r>
          </a:p>
          <a:p>
            <a:r>
              <a:rPr lang="en-US" sz="3600" b="1" dirty="0">
                <a:sym typeface="Wingdings" pitchFamily="2" charset="2"/>
              </a:rPr>
              <a:t>Tuscany</a:t>
            </a:r>
            <a:r>
              <a:rPr lang="en-US" sz="3600" dirty="0">
                <a:sym typeface="Wingdings" pitchFamily="2" charset="2"/>
              </a:rPr>
              <a:t>: see next page, </a:t>
            </a:r>
            <a:r>
              <a:rPr lang="en-US" sz="3600" dirty="0">
                <a:sym typeface="Wingdings" pitchFamily="2" charset="2"/>
                <a:hlinkClick r:id="rId3"/>
              </a:rPr>
              <a:t>Link to </a:t>
            </a:r>
            <a:r>
              <a:rPr lang="en-US" sz="3600" dirty="0" err="1">
                <a:sym typeface="Wingdings" pitchFamily="2" charset="2"/>
                <a:hlinkClick r:id="rId3"/>
              </a:rPr>
              <a:t>NYTimes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>
                <a:sym typeface="Wingdings" pitchFamily="2" charset="2"/>
              </a:rPr>
              <a:t>Marche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Rosso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Conero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Vernaccia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di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Serrapetrona</a:t>
            </a:r>
            <a:r>
              <a:rPr lang="en-US" sz="3600" dirty="0">
                <a:sym typeface="Wingdings" pitchFamily="2" charset="2"/>
              </a:rPr>
              <a:t> (</a:t>
            </a:r>
            <a:r>
              <a:rPr lang="en-US" sz="3600" dirty="0" err="1">
                <a:sym typeface="Wingdings" pitchFamily="2" charset="2"/>
              </a:rPr>
              <a:t>spumante</a:t>
            </a:r>
            <a:r>
              <a:rPr lang="en-US" sz="3600" dirty="0">
                <a:sym typeface="Wingdings" pitchFamily="2" charset="2"/>
              </a:rPr>
              <a:t>)</a:t>
            </a:r>
          </a:p>
          <a:p>
            <a:r>
              <a:rPr lang="en-US" sz="3600" b="1" dirty="0" err="1">
                <a:sym typeface="Wingdings" pitchFamily="2" charset="2"/>
              </a:rPr>
              <a:t>Abruzzo</a:t>
            </a:r>
            <a:r>
              <a:rPr lang="en-US" sz="3600" dirty="0">
                <a:sym typeface="Wingdings" pitchFamily="2" charset="2"/>
              </a:rPr>
              <a:t>: </a:t>
            </a:r>
            <a:r>
              <a:rPr lang="en-US" sz="3600" dirty="0" err="1">
                <a:sym typeface="Wingdings" pitchFamily="2" charset="2"/>
              </a:rPr>
              <a:t>Montepulciano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d’Abruzzo</a:t>
            </a:r>
            <a:endParaRPr lang="en-US" sz="3600" dirty="0">
              <a:sym typeface="Wingdings" pitchFamily="2" charset="2"/>
            </a:endParaRPr>
          </a:p>
          <a:p>
            <a:r>
              <a:rPr lang="en-US" sz="3600" b="1" dirty="0">
                <a:sym typeface="Wingdings" pitchFamily="2" charset="2"/>
              </a:rPr>
              <a:t>Latium</a:t>
            </a:r>
            <a:r>
              <a:rPr lang="en-US" sz="3600" dirty="0">
                <a:sym typeface="Wingdings" pitchFamily="2" charset="2"/>
              </a:rPr>
              <a:t>: No DOCG</a:t>
            </a:r>
          </a:p>
          <a:p>
            <a:r>
              <a:rPr lang="en-US" sz="3600" b="1" dirty="0">
                <a:sym typeface="Wingdings" pitchFamily="2" charset="2"/>
              </a:rPr>
              <a:t>Molise</a:t>
            </a:r>
            <a:r>
              <a:rPr lang="en-US" sz="3600" dirty="0">
                <a:sym typeface="Wingdings" pitchFamily="2" charset="2"/>
              </a:rPr>
              <a:t>: No DOCG</a:t>
            </a:r>
          </a:p>
          <a:p>
            <a:r>
              <a:rPr lang="en-US" sz="3600" b="1" dirty="0">
                <a:sym typeface="Wingdings" pitchFamily="2" charset="2"/>
              </a:rPr>
              <a:t>Umbria</a:t>
            </a:r>
            <a:r>
              <a:rPr lang="en-US" sz="3600" dirty="0">
                <a:sym typeface="Wingdings" pitchFamily="2" charset="2"/>
              </a:rPr>
              <a:t>:  </a:t>
            </a:r>
            <a:r>
              <a:rPr lang="en-US" sz="3600" dirty="0" err="1">
                <a:sym typeface="Wingdings" pitchFamily="2" charset="2"/>
              </a:rPr>
              <a:t>Montefalco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Sagrantino</a:t>
            </a:r>
            <a:r>
              <a:rPr lang="en-US" sz="3600" dirty="0">
                <a:sym typeface="Wingdings" pitchFamily="2" charset="2"/>
              </a:rPr>
              <a:t>, </a:t>
            </a:r>
            <a:r>
              <a:rPr lang="en-US" sz="3600" dirty="0" err="1">
                <a:sym typeface="Wingdings" pitchFamily="2" charset="2"/>
              </a:rPr>
              <a:t>Torgiano</a:t>
            </a:r>
            <a:r>
              <a:rPr lang="en-US" sz="3600" dirty="0">
                <a:sym typeface="Wingdings" pitchFamily="2" charset="2"/>
              </a:rPr>
              <a:t> </a:t>
            </a:r>
            <a:r>
              <a:rPr lang="en-US" sz="3600" dirty="0" err="1">
                <a:sym typeface="Wingdings" pitchFamily="2" charset="2"/>
              </a:rPr>
              <a:t>Riserva</a:t>
            </a:r>
            <a:endParaRPr lang="en-US" sz="36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FA0917-F37D-4B53-9EFE-98BD5FC0F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Terms to Know…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1B56122-6C8B-4F4C-A470-5F95E888F3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441" y="1295400"/>
            <a:ext cx="5383398" cy="505936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Appassimento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tx1"/>
                </a:solidFill>
              </a:rPr>
              <a:t>Bianco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Classico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Consorzio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tx1"/>
                </a:solidFill>
              </a:rPr>
              <a:t>Dolce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tx1"/>
                </a:solidFill>
              </a:rPr>
              <a:t>Frizzante or </a:t>
            </a:r>
            <a:r>
              <a:rPr lang="en-US" sz="3200" dirty="0" err="1" smtClean="0">
                <a:solidFill>
                  <a:schemeClr val="tx1"/>
                </a:solidFill>
              </a:rPr>
              <a:t>Frizzantino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 smtClean="0">
                <a:solidFill>
                  <a:schemeClr val="tx1"/>
                </a:solidFill>
              </a:rPr>
              <a:t>Spumante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Metodo</a:t>
            </a:r>
            <a:r>
              <a:rPr lang="en-US" sz="3200" dirty="0">
                <a:solidFill>
                  <a:schemeClr val="tx1"/>
                </a:solidFill>
              </a:rPr>
              <a:t> Charmat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Metodo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classico</a:t>
            </a:r>
            <a:r>
              <a:rPr lang="en-US" sz="3200" dirty="0">
                <a:solidFill>
                  <a:schemeClr val="tx1"/>
                </a:solidFill>
              </a:rPr>
              <a:t> or </a:t>
            </a:r>
            <a:r>
              <a:rPr lang="en-US" sz="3200" dirty="0" err="1">
                <a:solidFill>
                  <a:schemeClr val="tx1"/>
                </a:solidFill>
              </a:rPr>
              <a:t>tradizionale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1609D22-7037-4EBE-8169-D75322B6B9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5986" y="1295400"/>
            <a:ext cx="5383398" cy="5059362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Millesimato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 smtClean="0">
                <a:solidFill>
                  <a:schemeClr val="tx1"/>
                </a:solidFill>
              </a:rPr>
              <a:t>Passito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or </a:t>
            </a:r>
            <a:r>
              <a:rPr lang="en-US" sz="3200" dirty="0" err="1">
                <a:solidFill>
                  <a:schemeClr val="tx1"/>
                </a:solidFill>
              </a:rPr>
              <a:t>Passita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Recioto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Riserva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Rosato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>
                <a:solidFill>
                  <a:schemeClr val="tx1"/>
                </a:solidFill>
              </a:rPr>
              <a:t>Rosso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 smtClean="0">
                <a:solidFill>
                  <a:schemeClr val="tx1"/>
                </a:solidFill>
              </a:rPr>
              <a:t>Superiore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Super Tuscan </a:t>
            </a: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>
                <a:solidFill>
                  <a:schemeClr val="tx1"/>
                </a:solidFill>
              </a:rPr>
              <a:t>Tenuta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dirty="0" err="1" smtClean="0">
                <a:solidFill>
                  <a:schemeClr val="tx1"/>
                </a:solidFill>
              </a:rPr>
              <a:t>Uva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89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>
          <a:xfrm>
            <a:off x="227012" y="838200"/>
            <a:ext cx="11506200" cy="1752600"/>
          </a:xfrm>
        </p:spPr>
        <p:txBody>
          <a:bodyPr>
            <a:noAutofit/>
          </a:bodyPr>
          <a:lstStyle/>
          <a:p>
            <a:pPr algn="r"/>
            <a:r>
              <a:rPr lang="en-US" sz="44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 market demands increased, so did the need to guarantee and protect the origin of Italian wines.” </a:t>
            </a:r>
          </a:p>
          <a:p>
            <a:pPr algn="r"/>
            <a:r>
              <a:rPr lang="en-US" sz="3600" i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--Italian Trade Commission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5029200"/>
            <a:ext cx="7008574" cy="1012825"/>
          </a:xfrm>
        </p:spPr>
        <p:txBody>
          <a:bodyPr>
            <a:normAutofit/>
          </a:bodyPr>
          <a:lstStyle/>
          <a:p>
            <a:r>
              <a:rPr lang="en-US" sz="6000" dirty="0"/>
              <a:t>Italian Wine Laws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69F589F-30CC-4B39-ACC9-15184FD2C2B2}"/>
              </a:ext>
            </a:extLst>
          </p:cNvPr>
          <p:cNvSpPr txBox="1"/>
          <p:nvPr/>
        </p:nvSpPr>
        <p:spPr>
          <a:xfrm>
            <a:off x="531812" y="6324600"/>
            <a:ext cx="1097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The Italian Trade Commission is a Great Resource: </a:t>
            </a:r>
            <a:r>
              <a:rPr lang="en-US" sz="1200" dirty="0">
                <a:hlinkClick r:id="rId3"/>
              </a:rPr>
              <a:t>http://www.italytrade.com/site2005/anglais/images/produits/wines_guide.pdf</a:t>
            </a:r>
            <a:r>
              <a:rPr lang="en-US" sz="1200" dirty="0"/>
              <a:t> </a:t>
            </a:r>
            <a:endParaRPr lang="en-US" sz="1200" i="1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228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482" t="31072" r="42012" b="18681"/>
          <a:stretch>
            <a:fillRect/>
          </a:stretch>
        </p:blipFill>
        <p:spPr bwMode="auto">
          <a:xfrm>
            <a:off x="455612" y="30352"/>
            <a:ext cx="11347360" cy="682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6612" y="6566848"/>
            <a:ext cx="10744200" cy="26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1200" dirty="0"/>
              <a:t>Source: Made in Italy </a:t>
            </a:r>
            <a:r>
              <a:rPr lang="en-US" sz="1200" dirty="0">
                <a:hlinkClick r:id="rId3"/>
              </a:rPr>
              <a:t>http://www.italytrade.com/site2005/anglais/pages/appellations/index.php?m=4&amp;article=new&amp;back=y</a:t>
            </a:r>
            <a:r>
              <a:rPr lang="en-US" sz="12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33012" y="2369403"/>
            <a:ext cx="15240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/>
            <a:r>
              <a:rPr lang="en-US" sz="1600" b="1" kern="0" dirty="0"/>
              <a:t>Protected Designation of Origin (PDO)</a:t>
            </a:r>
          </a:p>
        </p:txBody>
      </p:sp>
    </p:spTree>
    <p:extLst>
      <p:ext uri="{BB962C8B-B14F-4D97-AF65-F5344CB8AC3E}">
        <p14:creationId xmlns:p14="http://schemas.microsoft.com/office/powerpoint/2010/main" val="6032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304800"/>
            <a:ext cx="10969943" cy="1066800"/>
          </a:xfrm>
        </p:spPr>
        <p:txBody>
          <a:bodyPr>
            <a:noAutofit/>
          </a:bodyPr>
          <a:lstStyle/>
          <a:p>
            <a:r>
              <a:rPr lang="en-US" sz="6600" i="1" dirty="0" err="1"/>
              <a:t>vino</a:t>
            </a:r>
            <a:r>
              <a:rPr lang="en-US" sz="6600" i="1" dirty="0"/>
              <a:t> </a:t>
            </a:r>
            <a:r>
              <a:rPr lang="en-US" sz="6600" i="1" dirty="0" err="1"/>
              <a:t>da</a:t>
            </a:r>
            <a:r>
              <a:rPr lang="en-US" sz="6600" i="1" dirty="0"/>
              <a:t> </a:t>
            </a:r>
            <a:r>
              <a:rPr lang="en-US" sz="6600" i="1" dirty="0" err="1"/>
              <a:t>tavola</a:t>
            </a:r>
            <a:endParaRPr lang="en-US" sz="6600" i="1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Table wine</a:t>
            </a:r>
          </a:p>
          <a:p>
            <a:r>
              <a:rPr lang="en-US" sz="4400" dirty="0"/>
              <a:t>Industrial alcohol </a:t>
            </a:r>
            <a:r>
              <a:rPr lang="en-US" sz="4400" dirty="0">
                <a:sym typeface="Wingdings" pitchFamily="2" charset="2"/>
              </a:rPr>
              <a:t> bulk wines</a:t>
            </a:r>
          </a:p>
          <a:p>
            <a:r>
              <a:rPr lang="en-US" sz="4400" dirty="0">
                <a:sym typeface="Wingdings" pitchFamily="2" charset="2"/>
              </a:rPr>
              <a:t>Label to read only:</a:t>
            </a:r>
          </a:p>
          <a:p>
            <a:pPr lvl="1"/>
            <a:r>
              <a:rPr lang="en-US" sz="4000" i="1" dirty="0" err="1">
                <a:sym typeface="Wingdings" pitchFamily="2" charset="2"/>
              </a:rPr>
              <a:t>rosso</a:t>
            </a:r>
            <a:r>
              <a:rPr lang="en-US" sz="4000" i="1" dirty="0">
                <a:sym typeface="Wingdings" pitchFamily="2" charset="2"/>
              </a:rPr>
              <a:t>/</a:t>
            </a:r>
            <a:r>
              <a:rPr lang="en-US" sz="4000" i="1" dirty="0" err="1">
                <a:sym typeface="Wingdings" pitchFamily="2" charset="2"/>
              </a:rPr>
              <a:t>blanco</a:t>
            </a:r>
            <a:endParaRPr lang="en-US" sz="4000" dirty="0">
              <a:sym typeface="Wingdings" pitchFamily="2" charset="2"/>
            </a:endParaRPr>
          </a:p>
          <a:p>
            <a:pPr lvl="1"/>
            <a:r>
              <a:rPr lang="en-US" sz="4000" dirty="0">
                <a:sym typeface="Wingdings" pitchFamily="2" charset="2"/>
              </a:rPr>
              <a:t>producers name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294" y="228600"/>
            <a:ext cx="11274663" cy="1143000"/>
          </a:xfrm>
        </p:spPr>
        <p:txBody>
          <a:bodyPr>
            <a:normAutofit/>
          </a:bodyPr>
          <a:lstStyle/>
          <a:p>
            <a:r>
              <a:rPr lang="en-US" sz="4800" i="1" dirty="0" err="1">
                <a:sym typeface="Wingdings" pitchFamily="2" charset="2"/>
              </a:rPr>
              <a:t>Indicazione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Geographica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Tipica</a:t>
            </a:r>
            <a:r>
              <a:rPr lang="en-US" sz="48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441" y="1371600"/>
            <a:ext cx="10969943" cy="5562600"/>
          </a:xfrm>
        </p:spPr>
        <p:txBody>
          <a:bodyPr>
            <a:noAutofit/>
          </a:bodyPr>
          <a:lstStyle/>
          <a:p>
            <a:r>
              <a:rPr lang="en-US" sz="3200" dirty="0">
                <a:sym typeface="Wingdings" pitchFamily="2" charset="2"/>
              </a:rPr>
              <a:t>Classified in 1992</a:t>
            </a:r>
          </a:p>
          <a:p>
            <a:pPr lvl="1"/>
            <a:r>
              <a:rPr lang="en-US" sz="2800" dirty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sz="2800" dirty="0">
                <a:sym typeface="Wingdings" pitchFamily="2" charset="2"/>
              </a:rPr>
              <a:t>~118 Classified IGTs as of 2016 (same as 2007)</a:t>
            </a:r>
          </a:p>
          <a:p>
            <a:r>
              <a:rPr lang="en-US" sz="3200" dirty="0">
                <a:sym typeface="Wingdings" pitchFamily="2" charset="2"/>
              </a:rPr>
              <a:t>Produced in DOC/DOCG zone, </a:t>
            </a:r>
            <a:r>
              <a:rPr lang="en-US" sz="3200" b="1" dirty="0">
                <a:sym typeface="Wingdings" pitchFamily="2" charset="2"/>
              </a:rPr>
              <a:t>can not </a:t>
            </a:r>
            <a:r>
              <a:rPr lang="en-US" sz="3200" dirty="0">
                <a:sym typeface="Wingdings" pitchFamily="2" charset="2"/>
              </a:rPr>
              <a:t>list the zone or village on the label</a:t>
            </a:r>
          </a:p>
          <a:p>
            <a:pPr lvl="1"/>
            <a:r>
              <a:rPr lang="en-US" sz="2800" dirty="0">
                <a:sym typeface="Wingdings" pitchFamily="2" charset="2"/>
              </a:rPr>
              <a:t>Lists Region such as Tuscany, Piedmont, Apulia…</a:t>
            </a:r>
          </a:p>
          <a:p>
            <a:r>
              <a:rPr lang="en-US" sz="3200" dirty="0">
                <a:sym typeface="Wingdings" pitchFamily="2" charset="2"/>
              </a:rPr>
              <a:t>Heavily located in Tuscany</a:t>
            </a:r>
          </a:p>
          <a:p>
            <a:r>
              <a:rPr lang="en-US" sz="3200" dirty="0" smtClean="0">
                <a:sym typeface="Wingdings" pitchFamily="2" charset="2"/>
              </a:rPr>
              <a:t>What are the results:</a:t>
            </a:r>
            <a:endParaRPr lang="en-US" sz="3200" dirty="0">
              <a:sym typeface="Wingdings" pitchFamily="2" charset="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294" y="228600"/>
            <a:ext cx="11274663" cy="1143000"/>
          </a:xfrm>
        </p:spPr>
        <p:txBody>
          <a:bodyPr>
            <a:normAutofit/>
          </a:bodyPr>
          <a:lstStyle/>
          <a:p>
            <a:r>
              <a:rPr lang="en-US" sz="4800" i="1" dirty="0" err="1">
                <a:sym typeface="Wingdings" pitchFamily="2" charset="2"/>
              </a:rPr>
              <a:t>Indicazione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Geographica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Tipica</a:t>
            </a:r>
            <a:r>
              <a:rPr lang="en-US" sz="4800" dirty="0">
                <a:sym typeface="Wingdings" pitchFamily="2" charset="2"/>
              </a:rPr>
              <a:t> (IGT)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441" y="1371600"/>
            <a:ext cx="11199971" cy="5562600"/>
          </a:xfrm>
        </p:spPr>
        <p:txBody>
          <a:bodyPr>
            <a:noAutofit/>
          </a:bodyPr>
          <a:lstStyle/>
          <a:p>
            <a:r>
              <a:rPr lang="en-US" sz="3200" dirty="0">
                <a:sym typeface="Wingdings" pitchFamily="2" charset="2"/>
              </a:rPr>
              <a:t>Classified in 1992</a:t>
            </a:r>
          </a:p>
          <a:p>
            <a:pPr lvl="1"/>
            <a:r>
              <a:rPr lang="en-US" sz="2800" dirty="0">
                <a:sym typeface="Wingdings" pitchFamily="2" charset="2"/>
              </a:rPr>
              <a:t>First Application 1996</a:t>
            </a:r>
          </a:p>
          <a:p>
            <a:pPr lvl="1"/>
            <a:r>
              <a:rPr lang="en-US" sz="2800" dirty="0">
                <a:sym typeface="Wingdings" pitchFamily="2" charset="2"/>
              </a:rPr>
              <a:t>~118 Classified IGTs as of 2016 (same as 2007)</a:t>
            </a:r>
          </a:p>
          <a:p>
            <a:r>
              <a:rPr lang="en-US" sz="3200" dirty="0">
                <a:sym typeface="Wingdings" pitchFamily="2" charset="2"/>
              </a:rPr>
              <a:t>Produced in DOC/DOCG zone, </a:t>
            </a:r>
            <a:r>
              <a:rPr lang="en-US" sz="3200" b="1" dirty="0">
                <a:sym typeface="Wingdings" pitchFamily="2" charset="2"/>
              </a:rPr>
              <a:t>can not </a:t>
            </a:r>
            <a:r>
              <a:rPr lang="en-US" sz="3200" dirty="0">
                <a:sym typeface="Wingdings" pitchFamily="2" charset="2"/>
              </a:rPr>
              <a:t>list the zone or village on the label</a:t>
            </a:r>
          </a:p>
          <a:p>
            <a:pPr lvl="1"/>
            <a:r>
              <a:rPr lang="en-US" sz="2800" dirty="0">
                <a:sym typeface="Wingdings" pitchFamily="2" charset="2"/>
              </a:rPr>
              <a:t>Lists Region such as Tuscany, Piedmont, Apulia…</a:t>
            </a:r>
          </a:p>
          <a:p>
            <a:r>
              <a:rPr lang="en-US" sz="3200" dirty="0">
                <a:sym typeface="Wingdings" pitchFamily="2" charset="2"/>
              </a:rPr>
              <a:t>Heavily located in Tuscany</a:t>
            </a:r>
          </a:p>
          <a:p>
            <a:r>
              <a:rPr lang="en-US" sz="3200" dirty="0">
                <a:sym typeface="Wingdings" pitchFamily="2" charset="2"/>
              </a:rPr>
              <a:t>What are the </a:t>
            </a:r>
            <a:r>
              <a:rPr lang="en-US" sz="3200" dirty="0" smtClean="0">
                <a:sym typeface="Wingdings" pitchFamily="2" charset="2"/>
              </a:rPr>
              <a:t>results: </a:t>
            </a:r>
            <a:r>
              <a:rPr lang="en-US" sz="3200" dirty="0">
                <a:sym typeface="Wingdings" pitchFamily="2" charset="2"/>
              </a:rPr>
              <a:t>More R&amp;D, Some Recognizable High Quality Wines, Investment in Non-traditional </a:t>
            </a:r>
            <a:r>
              <a:rPr lang="en-US" sz="3200" dirty="0" smtClean="0">
                <a:sym typeface="Wingdings" pitchFamily="2" charset="2"/>
              </a:rPr>
              <a:t>Grapes, </a:t>
            </a:r>
            <a:r>
              <a:rPr lang="en-US" sz="3200" dirty="0">
                <a:sym typeface="Wingdings" pitchFamily="2" charset="2"/>
              </a:rPr>
              <a:t>and </a:t>
            </a:r>
            <a:r>
              <a:rPr lang="en-US" sz="3200" dirty="0" err="1">
                <a:sym typeface="Wingdings" pitchFamily="2" charset="2"/>
              </a:rPr>
              <a:t>Vinification</a:t>
            </a:r>
            <a:r>
              <a:rPr lang="en-US" sz="3200" dirty="0">
                <a:sym typeface="Wingdings" pitchFamily="2" charset="2"/>
              </a:rPr>
              <a:t> </a:t>
            </a:r>
            <a:r>
              <a:rPr lang="en-US" sz="3200" dirty="0" smtClean="0">
                <a:sym typeface="Wingdings" pitchFamily="2" charset="2"/>
              </a:rPr>
              <a:t>Methods. Has had </a:t>
            </a:r>
            <a:r>
              <a:rPr lang="en-US" sz="3200" dirty="0">
                <a:sym typeface="Wingdings" pitchFamily="2" charset="2"/>
              </a:rPr>
              <a:t>No impact on DOC and DOCG </a:t>
            </a:r>
            <a:r>
              <a:rPr lang="en-US" sz="3200" dirty="0" smtClean="0">
                <a:sym typeface="Wingdings" pitchFamily="2" charset="2"/>
              </a:rPr>
              <a:t>quality.</a:t>
            </a:r>
            <a:endParaRPr lang="en-US" sz="32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8536783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441" y="533400"/>
            <a:ext cx="11276171" cy="533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4800" i="1" dirty="0" err="1">
                <a:sym typeface="Wingdings" pitchFamily="2" charset="2"/>
              </a:rPr>
              <a:t>Denominazione</a:t>
            </a:r>
            <a:r>
              <a:rPr lang="en-US" sz="4800" i="1" dirty="0">
                <a:sym typeface="Wingdings" pitchFamily="2" charset="2"/>
              </a:rPr>
              <a:t> de </a:t>
            </a:r>
            <a:r>
              <a:rPr lang="en-US" sz="4800" i="1" dirty="0" err="1">
                <a:sym typeface="Wingdings" pitchFamily="2" charset="2"/>
              </a:rPr>
              <a:t>Origine</a:t>
            </a:r>
            <a:r>
              <a:rPr lang="en-US" sz="4800" i="1" dirty="0">
                <a:sym typeface="Wingdings" pitchFamily="2" charset="2"/>
              </a:rPr>
              <a:t> </a:t>
            </a:r>
            <a:r>
              <a:rPr lang="en-US" sz="4800" i="1" dirty="0" err="1">
                <a:sym typeface="Wingdings" pitchFamily="2" charset="2"/>
              </a:rPr>
              <a:t>Controllata</a:t>
            </a:r>
            <a:r>
              <a:rPr lang="en-US" sz="4800" dirty="0">
                <a:sym typeface="Wingdings" pitchFamily="2" charset="2"/>
              </a:rPr>
              <a:t> (DOC)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60227" y="1353519"/>
            <a:ext cx="10868369" cy="535208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Established for 5 Years</a:t>
            </a:r>
          </a:p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Approved grape varieties/ percentage of production</a:t>
            </a:r>
          </a:p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Grown in approved vineyards</a:t>
            </a:r>
          </a:p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Yield per hectare/pruning methods</a:t>
            </a:r>
          </a:p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Total number of gallons of wine produced</a:t>
            </a:r>
          </a:p>
          <a:p>
            <a:pPr>
              <a:spcBef>
                <a:spcPts val="0"/>
              </a:spcBef>
            </a:pPr>
            <a:r>
              <a:rPr lang="en-US" sz="3600" dirty="0" err="1">
                <a:sym typeface="Wingdings" pitchFamily="2" charset="2"/>
              </a:rPr>
              <a:t>Vinification</a:t>
            </a:r>
            <a:r>
              <a:rPr lang="en-US" sz="3600" dirty="0">
                <a:sym typeface="Wingdings" pitchFamily="2" charset="2"/>
              </a:rPr>
              <a:t> method for some wines</a:t>
            </a:r>
          </a:p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Aging methods/time</a:t>
            </a:r>
          </a:p>
          <a:p>
            <a:pPr>
              <a:spcBef>
                <a:spcPts val="0"/>
              </a:spcBef>
            </a:pPr>
            <a:r>
              <a:rPr lang="en-US" sz="3600" dirty="0">
                <a:sym typeface="Wingdings" pitchFamily="2" charset="2"/>
              </a:rPr>
              <a:t>Piedmont 1990</a:t>
            </a:r>
          </a:p>
          <a:p>
            <a:pPr lvl="1">
              <a:spcBef>
                <a:spcPts val="0"/>
              </a:spcBef>
            </a:pPr>
            <a:r>
              <a:rPr lang="en-US" sz="3200" dirty="0">
                <a:sym typeface="Wingdings" pitchFamily="2" charset="2"/>
              </a:rPr>
              <a:t>Color/aroma/flavor controlled by tasting commission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34B7CA8-998B-4F57-AEE2-A1ADF5E9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0</TotalTime>
  <Words>1840</Words>
  <Application>Microsoft Office PowerPoint</Application>
  <PresentationFormat>Custom</PresentationFormat>
  <Paragraphs>311</Paragraphs>
  <Slides>25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Century Gothic</vt:lpstr>
      <vt:lpstr>Tw Cen MT</vt:lpstr>
      <vt:lpstr>Wingdings</vt:lpstr>
      <vt:lpstr>Thatch</vt:lpstr>
      <vt:lpstr>Wines of Italy</vt:lpstr>
      <vt:lpstr>What to Expect Today</vt:lpstr>
      <vt:lpstr>Terms to Know…</vt:lpstr>
      <vt:lpstr>Italian Wine Laws</vt:lpstr>
      <vt:lpstr>PowerPoint Presentation</vt:lpstr>
      <vt:lpstr>vino da tavola</vt:lpstr>
      <vt:lpstr>Indicazione Geographica Tipica (IGT)</vt:lpstr>
      <vt:lpstr>Indicazione Geographica Tipica (IGT)</vt:lpstr>
      <vt:lpstr>Denominazione de Origine Controllata (DOC)</vt:lpstr>
      <vt:lpstr>Denominazione de Origine Controllata e Grarantita (DOCG)</vt:lpstr>
      <vt:lpstr>Italy’s Wine Regions</vt:lpstr>
      <vt:lpstr>What is in a glass of wine from …?</vt:lpstr>
      <vt:lpstr>What is in a glass of wine from …?</vt:lpstr>
      <vt:lpstr>Veneto</vt:lpstr>
      <vt:lpstr>Veneto</vt:lpstr>
      <vt:lpstr>Tuscany, DOCG Watch and learn: https://vimeo.com/88372900 </vt:lpstr>
      <vt:lpstr>Chianti Classico and Riserva From Ewing-Mulligan &amp; E. McCarthy Italian Wines for Dummies pg 147-159 Hungry Minds 2001 ISBN 0-7645-5355-0</vt:lpstr>
      <vt:lpstr>PowerPoint Presentation</vt:lpstr>
      <vt:lpstr>Piedmont</vt:lpstr>
      <vt:lpstr>Piedmont Watch and Learn: https://vimeo.com/87250296 </vt:lpstr>
      <vt:lpstr>Piedmont</vt:lpstr>
      <vt:lpstr>Until We Meet Again</vt:lpstr>
      <vt:lpstr>Wine Region: North Eastern Italy</vt:lpstr>
      <vt:lpstr>Wine Regions: Southern Italy &amp; The Islands</vt:lpstr>
      <vt:lpstr>Wine Regions: Central Italy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2014-04-03T04:48:38Z</dcterms:created>
  <dcterms:modified xsi:type="dcterms:W3CDTF">2019-02-27T22:08:42Z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TC034605079991</vt:lpwstr>
  </property>
</Properties>
</file>