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344" r:id="rId3"/>
    <p:sldId id="347" r:id="rId4"/>
    <p:sldId id="339" r:id="rId5"/>
    <p:sldId id="345" r:id="rId6"/>
    <p:sldId id="346" r:id="rId7"/>
    <p:sldId id="354" r:id="rId8"/>
    <p:sldId id="2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5E862E-367F-4D84-9134-5787AEB15F8F}" v="13" dt="2022-02-15T15:42:44.6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583" autoAdjust="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A25E862E-367F-4D84-9134-5787AEB15F8F}"/>
    <pc:docChg chg="undo redo custSel addSld delSld modSld">
      <pc:chgData name="Tom Smith" userId="eac52e5223bf4258" providerId="LiveId" clId="{A25E862E-367F-4D84-9134-5787AEB15F8F}" dt="2022-02-15T15:42:44.607" v="119" actId="114"/>
      <pc:docMkLst>
        <pc:docMk/>
      </pc:docMkLst>
      <pc:sldChg chg="modSp mod">
        <pc:chgData name="Tom Smith" userId="eac52e5223bf4258" providerId="LiveId" clId="{A25E862E-367F-4D84-9134-5787AEB15F8F}" dt="2022-02-15T03:19:27.028" v="118" actId="1038"/>
        <pc:sldMkLst>
          <pc:docMk/>
          <pc:sldMk cId="1552480648" sldId="272"/>
        </pc:sldMkLst>
        <pc:spChg chg="mod">
          <ac:chgData name="Tom Smith" userId="eac52e5223bf4258" providerId="LiveId" clId="{A25E862E-367F-4D84-9134-5787AEB15F8F}" dt="2022-02-15T03:17:53.071" v="110" actId="5793"/>
          <ac:spMkLst>
            <pc:docMk/>
            <pc:sldMk cId="1552480648" sldId="272"/>
            <ac:spMk id="3" creationId="{00000000-0000-0000-0000-000000000000}"/>
          </ac:spMkLst>
        </pc:spChg>
        <pc:picChg chg="mod">
          <ac:chgData name="Tom Smith" userId="eac52e5223bf4258" providerId="LiveId" clId="{A25E862E-367F-4D84-9134-5787AEB15F8F}" dt="2022-02-15T03:19:27.028" v="118" actId="1038"/>
          <ac:picMkLst>
            <pc:docMk/>
            <pc:sldMk cId="1552480648" sldId="272"/>
            <ac:picMk id="5122" creationId="{00000000-0000-0000-0000-000000000000}"/>
          </ac:picMkLst>
        </pc:picChg>
      </pc:sldChg>
      <pc:sldChg chg="modSp">
        <pc:chgData name="Tom Smith" userId="eac52e5223bf4258" providerId="LiveId" clId="{A25E862E-367F-4D84-9134-5787AEB15F8F}" dt="2022-02-15T15:42:44.607" v="119" actId="114"/>
        <pc:sldMkLst>
          <pc:docMk/>
          <pc:sldMk cId="3138423936" sldId="344"/>
        </pc:sldMkLst>
        <pc:spChg chg="mod">
          <ac:chgData name="Tom Smith" userId="eac52e5223bf4258" providerId="LiveId" clId="{A25E862E-367F-4D84-9134-5787AEB15F8F}" dt="2022-02-15T15:42:44.607" v="119" actId="114"/>
          <ac:spMkLst>
            <pc:docMk/>
            <pc:sldMk cId="3138423936" sldId="344"/>
            <ac:spMk id="3" creationId="{3EDBBDA1-8CDC-4DF6-8B29-2F4157029AD6}"/>
          </ac:spMkLst>
        </pc:spChg>
      </pc:sldChg>
      <pc:sldChg chg="addSp delSp add del setBg delDesignElem">
        <pc:chgData name="Tom Smith" userId="eac52e5223bf4258" providerId="LiveId" clId="{A25E862E-367F-4D84-9134-5787AEB15F8F}" dt="2022-02-15T03:14:28.178" v="24"/>
        <pc:sldMkLst>
          <pc:docMk/>
          <pc:sldMk cId="1168645961" sldId="354"/>
        </pc:sldMkLst>
        <pc:spChg chg="add del">
          <ac:chgData name="Tom Smith" userId="eac52e5223bf4258" providerId="LiveId" clId="{A25E862E-367F-4D84-9134-5787AEB15F8F}" dt="2022-02-15T03:14:28.132" v="23"/>
          <ac:spMkLst>
            <pc:docMk/>
            <pc:sldMk cId="1168645961" sldId="354"/>
            <ac:spMk id="8" creationId="{100EDD19-6802-4EC3-95CE-CFFAB042CFD6}"/>
          </ac:spMkLst>
        </pc:spChg>
        <pc:spChg chg="add del">
          <ac:chgData name="Tom Smith" userId="eac52e5223bf4258" providerId="LiveId" clId="{A25E862E-367F-4D84-9134-5787AEB15F8F}" dt="2022-02-15T03:14:28.132" v="23"/>
          <ac:spMkLst>
            <pc:docMk/>
            <pc:sldMk cId="1168645961" sldId="354"/>
            <ac:spMk id="10" creationId="{DB17E863-922E-4C26-BD64-E8FD41D2866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74981-25C1-457C-8386-0D62D67253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502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74981-25C1-457C-8386-0D62D67253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937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lab.citytech.cuny.edu/pennereng1121spring2022d463monwed230/2022/02/04/jessica-penner-my-discourse-communities-exampl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lab.citytech.cuny.edu/pennereng1121spring2022d463monwed230/course-description-policies/#grade_breakdow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1121 </a:t>
            </a:r>
            <a:br>
              <a:rPr lang="en-US" b="1" dirty="0">
                <a:effectLst/>
                <a:ea typeface="Times New Roman" panose="02020603050405020304" pitchFamily="18" charset="0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English Composition 2 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77500" lnSpcReduction="2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Discuss U1 writing assignment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Brainstorm discourse communities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Write about discourse communities &amp; issues they face</a:t>
            </a: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5691F0-530D-4242-BDB7-984E044FE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1800"/>
              <a:t>There can be no vulnerability without risk; there can be no community without vulnerability; there can be no peace, and ultimately no life, without community. </a:t>
            </a:r>
            <a:br>
              <a:rPr lang="en-US" sz="1800"/>
            </a:br>
            <a:r>
              <a:rPr lang="en-US" sz="1800"/>
              <a:t>– M. Scott Peck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DBBDA1-8CDC-4DF6-8B29-2F4157029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Discuss these questions with a neighbor:</a:t>
            </a:r>
          </a:p>
          <a:p>
            <a:pPr marL="0" indent="0">
              <a:buNone/>
            </a:pPr>
            <a:r>
              <a:rPr lang="en-US" sz="2200" dirty="0"/>
              <a:t>What does Peck mean by this quote? </a:t>
            </a:r>
          </a:p>
          <a:p>
            <a:pPr marL="0" indent="0">
              <a:buNone/>
            </a:pPr>
            <a:r>
              <a:rPr lang="en-US" sz="2200" dirty="0"/>
              <a:t>Do you agree or disagree? Why?</a:t>
            </a:r>
          </a:p>
          <a:p>
            <a:pPr marL="0" indent="0">
              <a:buNone/>
            </a:pPr>
            <a:r>
              <a:rPr lang="en-US" sz="2200" dirty="0"/>
              <a:t>How does this quote relate to our discussion about discourse communities?</a:t>
            </a:r>
          </a:p>
        </p:txBody>
      </p:sp>
      <p:pic>
        <p:nvPicPr>
          <p:cNvPr id="1026" name="Picture 2" descr="Community Png Clipart Photo - Community Clipart PNG Image | Transparent PNG  Free Download on SeekPNG">
            <a:extLst>
              <a:ext uri="{FF2B5EF4-FFF2-40B4-BE49-F238E27FC236}">
                <a16:creationId xmlns:a16="http://schemas.microsoft.com/office/drawing/2014/main" id="{4F12585A-FE7F-4A9E-9373-13D22B5AC6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88" r="27820" b="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42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875217-2AFA-4D10-81CA-94CCE27E5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4200" dirty="0"/>
              <a:t>Quick Discussion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C77469-ADD4-4D08-BFD8-01F714DD6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en-US" sz="2200" dirty="0"/>
              <a:t>What helped you understand Swales’ article </a:t>
            </a:r>
            <a:r>
              <a:rPr lang="en-US" sz="2200" b="1" dirty="0"/>
              <a:t>better</a:t>
            </a:r>
            <a:r>
              <a:rPr lang="en-US" sz="2200" dirty="0"/>
              <a:t> by doing the double-entry journal activity?</a:t>
            </a:r>
          </a:p>
          <a:p>
            <a:r>
              <a:rPr lang="en-US" sz="2200" dirty="0"/>
              <a:t>Will you use this tool (or a version of it) for future reading assignments? Be honest! </a:t>
            </a:r>
            <a:r>
              <a:rPr lang="en-US" sz="2200" dirty="0">
                <a:sym typeface="Wingdings" panose="05000000000000000000" pitchFamily="2" charset="2"/>
              </a:rPr>
              <a:t></a:t>
            </a:r>
            <a:endParaRPr lang="en-US" sz="22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CA75672-06EC-48B6-BBD8-698154C70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296" y="1116254"/>
            <a:ext cx="6903720" cy="462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45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6" name="Rectangle 7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4A82D6-20D5-4260-9FA5-88505A182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000" dirty="0"/>
              <a:t>Unit 1: Discourse Community Assignment</a:t>
            </a:r>
          </a:p>
        </p:txBody>
      </p:sp>
      <p:sp>
        <p:nvSpPr>
          <p:cNvPr id="307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62025E-0821-407F-8AAB-B65089CC6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r>
              <a:rPr lang="en-US" sz="2200" dirty="0"/>
              <a:t>Look at the U1 writing assignment. You can find it under Major Assignments.</a:t>
            </a:r>
          </a:p>
          <a:p>
            <a:r>
              <a:rPr lang="en-US" sz="2200" dirty="0"/>
              <a:t>What, in a few words, are you going to do for this assignment?</a:t>
            </a:r>
          </a:p>
          <a:p>
            <a:r>
              <a:rPr lang="en-US" sz="2200" dirty="0"/>
              <a:t>When’s the first draft due?</a:t>
            </a:r>
          </a:p>
          <a:p>
            <a:r>
              <a:rPr lang="en-US" sz="2200" dirty="0"/>
              <a:t>When’s the final draft due?</a:t>
            </a:r>
          </a:p>
          <a:p>
            <a:r>
              <a:rPr lang="en-US" sz="2200" dirty="0"/>
              <a:t>What questions do you have?</a:t>
            </a:r>
          </a:p>
          <a:p>
            <a:endParaRPr lang="en-US" sz="2200" dirty="0"/>
          </a:p>
        </p:txBody>
      </p:sp>
      <p:pic>
        <p:nvPicPr>
          <p:cNvPr id="3074" name="Picture 2" descr="Community | Page 2 | Elegant Themes Blog">
            <a:extLst>
              <a:ext uri="{FF2B5EF4-FFF2-40B4-BE49-F238E27FC236}">
                <a16:creationId xmlns:a16="http://schemas.microsoft.com/office/drawing/2014/main" id="{292C1B2C-50CC-43CF-A72A-BF42880158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6" r="22249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99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A76C05-0ADE-438E-85EA-637E640B6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/>
              <a:t>Brainstorm!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F6688F-6CF0-41A7-9E1A-5284EB9F3A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700" dirty="0"/>
              <a:t>Identify at least </a:t>
            </a:r>
            <a:r>
              <a:rPr lang="en-US" sz="1700" b="1" dirty="0"/>
              <a:t>three</a:t>
            </a:r>
            <a:r>
              <a:rPr lang="en-US" sz="1700" dirty="0"/>
              <a:t> discourse communities (DCs) you are involved with. These can be small (a club on campus) or large (a spiritual/faith community). To help you brainstorm about the details of these DCs, look at the list of questions below.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700" dirty="0"/>
              <a:t>What is this group’s goal?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700" dirty="0"/>
              <a:t>What are the ways this group communicates with each other?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700" dirty="0"/>
              <a:t>How does this group communicate with the outside world?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700" dirty="0"/>
              <a:t>What is the “language” they use within their group?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700" dirty="0"/>
              <a:t>What does a person need to know before they can join this group?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700" dirty="0"/>
              <a:t>Are there terms or actions that don’t need to be explained to a group member?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700" dirty="0"/>
              <a:t>Are there “rhythms of activity,” a sense of history, and a value system that the group members recognize?</a:t>
            </a:r>
          </a:p>
        </p:txBody>
      </p:sp>
      <p:pic>
        <p:nvPicPr>
          <p:cNvPr id="1026" name="Picture 2" descr="Diagram&#10;&#10;Description automatically generated">
            <a:extLst>
              <a:ext uri="{FF2B5EF4-FFF2-40B4-BE49-F238E27FC236}">
                <a16:creationId xmlns:a16="http://schemas.microsoft.com/office/drawing/2014/main" id="{053B6581-D70C-4CB6-AB3B-EDB2E344CF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8" r="48774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0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6DD369-E2EB-4093-9C15-D54D65DE6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 dirty="0"/>
              <a:t>Write!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5975D-EF03-4D1C-9D7E-26A1B60FD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 lnSpcReduction="10000"/>
          </a:bodyPr>
          <a:lstStyle/>
          <a:p>
            <a:r>
              <a:rPr lang="en-US" sz="1700" dirty="0"/>
              <a:t>Create a </a:t>
            </a:r>
            <a:r>
              <a:rPr lang="en-US" sz="1700" b="1" dirty="0"/>
              <a:t>post </a:t>
            </a:r>
            <a:r>
              <a:rPr lang="en-US" sz="1700" dirty="0"/>
              <a:t>titled </a:t>
            </a:r>
            <a:r>
              <a:rPr lang="en-US" sz="1700" b="1" dirty="0"/>
              <a:t>Full Name, My Discourse Communities</a:t>
            </a:r>
            <a:r>
              <a:rPr lang="en-US" sz="1700" dirty="0"/>
              <a:t> (saved under U1 Work) that shares </a:t>
            </a:r>
            <a:r>
              <a:rPr lang="en-US" sz="1700" b="1" dirty="0"/>
              <a:t>three</a:t>
            </a:r>
            <a:r>
              <a:rPr lang="en-US" sz="1700" dirty="0"/>
              <a:t> discourse communities you participate in. </a:t>
            </a:r>
          </a:p>
          <a:p>
            <a:r>
              <a:rPr lang="en-US" sz="1700" dirty="0"/>
              <a:t>Describe </a:t>
            </a:r>
            <a:r>
              <a:rPr lang="en-US" sz="1700" b="1" dirty="0"/>
              <a:t>each</a:t>
            </a:r>
            <a:r>
              <a:rPr lang="en-US" sz="1700" dirty="0"/>
              <a:t> discourse community you listed, and discuss the basic “values, assumptions, and ways of communicating” found in each one.</a:t>
            </a:r>
          </a:p>
          <a:p>
            <a:r>
              <a:rPr lang="en-US" sz="1700" dirty="0"/>
              <a:t>Name </a:t>
            </a:r>
            <a:r>
              <a:rPr lang="en-US" sz="1700" b="1" dirty="0"/>
              <a:t>two</a:t>
            </a:r>
            <a:r>
              <a:rPr lang="en-US" sz="1700" dirty="0"/>
              <a:t> or </a:t>
            </a:r>
            <a:r>
              <a:rPr lang="en-US" sz="1700" b="1" dirty="0"/>
              <a:t>three</a:t>
            </a:r>
            <a:r>
              <a:rPr lang="en-US" sz="1700" dirty="0"/>
              <a:t> problems or issues that are central to each one.</a:t>
            </a:r>
          </a:p>
          <a:p>
            <a:pPr lvl="1"/>
            <a:r>
              <a:rPr lang="en-US" sz="1700" dirty="0"/>
              <a:t>Check out my </a:t>
            </a:r>
            <a:r>
              <a:rPr lang="en-US" sz="1700" dirty="0">
                <a:hlinkClick r:id="rId3"/>
              </a:rPr>
              <a:t>example</a:t>
            </a:r>
            <a:r>
              <a:rPr lang="en-US" sz="1700" dirty="0"/>
              <a:t> to see how it’s done (I only did ONE—you must do this three times).</a:t>
            </a:r>
          </a:p>
        </p:txBody>
      </p:sp>
      <p:pic>
        <p:nvPicPr>
          <p:cNvPr id="2050" name="Picture 2" descr="How to make 2022 the year you write your book">
            <a:extLst>
              <a:ext uri="{FF2B5EF4-FFF2-40B4-BE49-F238E27FC236}">
                <a16:creationId xmlns:a16="http://schemas.microsoft.com/office/drawing/2014/main" id="{75B6399F-EFA6-40B3-8D74-61A123A9CE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8" r="13299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607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A03B09-C23E-4CB9-AFA4-DAE1AB477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/>
              <a:t>About homework…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1806E-06CD-49EC-94B9-812CE9D17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1700" dirty="0"/>
              <a:t>Missing class is </a:t>
            </a:r>
            <a:r>
              <a:rPr lang="en-US" sz="1700" b="1" dirty="0"/>
              <a:t>not</a:t>
            </a:r>
            <a:r>
              <a:rPr lang="en-US" sz="1700" dirty="0"/>
              <a:t> an excuse for not keeping up with assignments. I know a few students are dealing with entry issues and so forth—but that is why </a:t>
            </a:r>
            <a:r>
              <a:rPr lang="en-US" sz="1700" b="1" dirty="0"/>
              <a:t>everything</a:t>
            </a:r>
            <a:r>
              <a:rPr lang="en-US" sz="1700" dirty="0"/>
              <a:t> to read or post for this class is on our website. </a:t>
            </a:r>
          </a:p>
          <a:p>
            <a:r>
              <a:rPr lang="en-US" sz="1700" dirty="0"/>
              <a:t>If you have access to the Internet, you can still see what we've discussed in class via the </a:t>
            </a:r>
            <a:r>
              <a:rPr lang="en-US" sz="1700" b="1" dirty="0"/>
              <a:t>Announcement</a:t>
            </a:r>
            <a:r>
              <a:rPr lang="en-US" sz="1700" dirty="0"/>
              <a:t>, </a:t>
            </a:r>
            <a:r>
              <a:rPr lang="en-US" sz="1700" b="1" dirty="0"/>
              <a:t>Agenda</a:t>
            </a:r>
            <a:r>
              <a:rPr lang="en-US" sz="1700" dirty="0"/>
              <a:t>, and review the actual </a:t>
            </a:r>
            <a:r>
              <a:rPr lang="en-US" sz="1700" b="1" dirty="0"/>
              <a:t>PowerPoints </a:t>
            </a:r>
            <a:r>
              <a:rPr lang="en-US" sz="1700" dirty="0"/>
              <a:t>I use in class (posted in the Course Profile). </a:t>
            </a:r>
          </a:p>
          <a:p>
            <a:pPr lvl="1"/>
            <a:r>
              <a:rPr lang="en-US" sz="1700" dirty="0"/>
              <a:t>If you don't have reliable access to the Internet, let me know and we can work on that!</a:t>
            </a:r>
          </a:p>
          <a:p>
            <a:r>
              <a:rPr lang="en-US" sz="1700" dirty="0"/>
              <a:t>I want to remind you that low-stakes assignments are worth </a:t>
            </a:r>
            <a:r>
              <a:rPr lang="en-US" sz="1700" b="1" dirty="0"/>
              <a:t>30% of your overall grade </a:t>
            </a:r>
            <a:r>
              <a:rPr lang="en-US" sz="1700" dirty="0"/>
              <a:t>(see the grade breakdown in the </a:t>
            </a:r>
            <a:r>
              <a:rPr lang="en-US" sz="1700" dirty="0">
                <a:hlinkClick r:id="rId2"/>
              </a:rPr>
              <a:t>Course Description &amp; Policies</a:t>
            </a:r>
            <a:r>
              <a:rPr lang="en-US" sz="1700" dirty="0"/>
              <a:t>). </a:t>
            </a:r>
          </a:p>
          <a:p>
            <a:pPr lvl="1"/>
            <a:r>
              <a:rPr lang="en-US" sz="1700" dirty="0"/>
              <a:t>That means that </a:t>
            </a:r>
            <a:r>
              <a:rPr lang="en-US" sz="1700" b="1" dirty="0"/>
              <a:t>even if </a:t>
            </a:r>
            <a:r>
              <a:rPr lang="en-US" sz="1700" dirty="0"/>
              <a:t>you turn in everything else (the Major Writing Assignments, Final Portfolio, Final Reflection) and get top scores on everything, but you </a:t>
            </a:r>
            <a:r>
              <a:rPr lang="en-US" sz="1700" b="1" dirty="0"/>
              <a:t>don't submit </a:t>
            </a:r>
            <a:r>
              <a:rPr lang="en-US" sz="1700" dirty="0"/>
              <a:t>the low-stakes assignments, you will earn, at </a:t>
            </a:r>
            <a:r>
              <a:rPr lang="en-US" sz="1700" b="1" dirty="0"/>
              <a:t>best</a:t>
            </a:r>
            <a:r>
              <a:rPr lang="en-US" sz="1700" dirty="0"/>
              <a:t>, a C in this class—at </a:t>
            </a:r>
            <a:r>
              <a:rPr lang="en-US" sz="1700" b="1" dirty="0"/>
              <a:t>worst</a:t>
            </a:r>
            <a:r>
              <a:rPr lang="en-US" sz="1700" dirty="0"/>
              <a:t>, a D or F. </a:t>
            </a:r>
          </a:p>
          <a:p>
            <a:pPr lvl="1"/>
            <a:r>
              <a:rPr lang="en-US" sz="1700" dirty="0"/>
              <a:t>I say "</a:t>
            </a:r>
            <a:r>
              <a:rPr lang="en-US" sz="1700" b="1" dirty="0"/>
              <a:t>earn</a:t>
            </a:r>
            <a:r>
              <a:rPr lang="en-US" sz="1700" dirty="0"/>
              <a:t>" rather than "</a:t>
            </a:r>
            <a:r>
              <a:rPr lang="en-US" sz="1700" b="1" dirty="0"/>
              <a:t>get</a:t>
            </a:r>
            <a:r>
              <a:rPr lang="en-US" sz="1700" dirty="0"/>
              <a:t>" because </a:t>
            </a:r>
            <a:r>
              <a:rPr lang="en-US" sz="1700" b="1" dirty="0"/>
              <a:t>you earn your grades by participating and turning in the work</a:t>
            </a:r>
            <a:r>
              <a:rPr lang="en-US" sz="1700" dirty="0"/>
              <a:t>. I don't "give" grades—if you do the work, </a:t>
            </a:r>
            <a:r>
              <a:rPr lang="en-US" sz="1700"/>
              <a:t>you earn </a:t>
            </a:r>
            <a:r>
              <a:rPr lang="en-US" sz="1700" dirty="0"/>
              <a:t>the points!</a:t>
            </a:r>
          </a:p>
          <a:p>
            <a:pPr lvl="1"/>
            <a:r>
              <a:rPr lang="en-US" sz="1700" b="1" dirty="0"/>
              <a:t>Now</a:t>
            </a:r>
            <a:r>
              <a:rPr lang="en-US" sz="1700" dirty="0"/>
              <a:t> is the time to get into the habit of turning in work on the due dates I have posted on the Agenda page. </a:t>
            </a:r>
          </a:p>
          <a:p>
            <a:pPr lvl="1"/>
            <a:r>
              <a:rPr lang="en-US" sz="1700" dirty="0"/>
              <a:t>Remember, low-stakes work </a:t>
            </a:r>
            <a:r>
              <a:rPr lang="en-US" sz="1700" b="1" dirty="0"/>
              <a:t>gets all the points if you show effort </a:t>
            </a:r>
            <a:r>
              <a:rPr lang="en-US" sz="1700" dirty="0"/>
              <a:t>(writing a paragraph is showing effort, while writing a sentence is not showing effort). </a:t>
            </a:r>
          </a:p>
        </p:txBody>
      </p:sp>
    </p:spTree>
    <p:extLst>
      <p:ext uri="{BB962C8B-B14F-4D97-AF65-F5344CB8AC3E}">
        <p14:creationId xmlns:p14="http://schemas.microsoft.com/office/powerpoint/2010/main" val="1168645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1236"/>
            <a:ext cx="10901516" cy="5303672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44444"/>
                </a:solidFill>
                <a:cs typeface="Arial" panose="020B0604020202020204" pitchFamily="34" charset="0"/>
              </a:rPr>
              <a:t>Create a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post 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that shares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three 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discourse communities </a:t>
            </a:r>
            <a:r>
              <a:rPr lang="en-US" b="0" i="1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you 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participate in. Name two or three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problems 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or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issues 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that are central to each one. Post it under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Unit 1 Work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 and title it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Full Name, My Discourse Communities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 by class time on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Tuesday, February </a:t>
            </a:r>
            <a:r>
              <a:rPr lang="en-US" b="1" dirty="0">
                <a:solidFill>
                  <a:srgbClr val="444444"/>
                </a:solidFill>
                <a:cs typeface="Arial" panose="020B0604020202020204" pitchFamily="34" charset="0"/>
              </a:rPr>
              <a:t>22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. </a:t>
            </a:r>
          </a:p>
          <a:p>
            <a:pPr lvl="1"/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This is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another 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low-stakes writing assignment (worth 30% of your grade) that will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help 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you with the U1 Major Writing project!</a:t>
            </a:r>
          </a:p>
          <a:p>
            <a:pPr lvl="1"/>
            <a:r>
              <a:rPr lang="en-US" dirty="0">
                <a:solidFill>
                  <a:srgbClr val="444444"/>
                </a:solidFill>
                <a:cs typeface="Arial" panose="020B0604020202020204" pitchFamily="34" charset="0"/>
              </a:rPr>
              <a:t>You have a whole week to work on this, but don’t wait until the last minute! </a:t>
            </a:r>
            <a:r>
              <a:rPr lang="en-US" dirty="0">
                <a:solidFill>
                  <a:srgbClr val="444444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en-US" b="0" i="0" dirty="0">
              <a:solidFill>
                <a:srgbClr val="444444"/>
              </a:solidFill>
              <a:effectLst/>
              <a:cs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Read</a:t>
            </a:r>
            <a:r>
              <a:rPr lang="en-US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 Mary Wollstonecraft’s “Dedicatory Letter” (pp. 1-3) in A Vindication of the Rights of Woman by class time on 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Thursday, February 17</a:t>
            </a:r>
            <a:r>
              <a:rPr lang="en-US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.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Watch</a:t>
            </a:r>
            <a:r>
              <a:rPr lang="en-US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 or 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read</a:t>
            </a:r>
            <a:r>
              <a:rPr lang="en-US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 the transcript of Stella Young’s </a:t>
            </a:r>
            <a:r>
              <a:rPr lang="en-US" i="0" dirty="0" err="1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TedTalk</a:t>
            </a:r>
            <a:r>
              <a:rPr lang="en-US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 by class time on 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Thursday, February 17</a:t>
            </a:r>
            <a:r>
              <a:rPr lang="en-US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.</a:t>
            </a:r>
            <a:endParaRPr lang="en-US" dirty="0">
              <a:cs typeface="Arial" panose="020B0604020202020204" pitchFamily="34" charset="0"/>
            </a:endParaRPr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3501" y="1"/>
            <a:ext cx="1012501" cy="1431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80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1210</TotalTime>
  <Words>853</Words>
  <Application>Microsoft Office PowerPoint</Application>
  <PresentationFormat>Widescreen</PresentationFormat>
  <Paragraphs>52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ENG 1121  English Composition 2 </vt:lpstr>
      <vt:lpstr>There can be no vulnerability without risk; there can be no community without vulnerability; there can be no peace, and ultimately no life, without community.  – M. Scott Peck</vt:lpstr>
      <vt:lpstr>Quick Discussion</vt:lpstr>
      <vt:lpstr>Unit 1: Discourse Community Assignment</vt:lpstr>
      <vt:lpstr>Brainstorm!</vt:lpstr>
      <vt:lpstr>Write!</vt:lpstr>
      <vt:lpstr>About homework…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29</cp:revision>
  <dcterms:created xsi:type="dcterms:W3CDTF">2020-01-25T02:18:25Z</dcterms:created>
  <dcterms:modified xsi:type="dcterms:W3CDTF">2022-02-15T15:42:52Z</dcterms:modified>
</cp:coreProperties>
</file>