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x="6858000" cy="9144000"/>
  <p:embeddedFontLst>
    <p:embeddedFont>
      <p:font typeface="Corsiva"/>
      <p:regular r:id="rId18"/>
      <p:bold r:id="rId19"/>
      <p:italic r:id="rId20"/>
      <p:boldItalic r:id="rId21"/>
    </p:embeddedFont>
    <p:embeddedFont>
      <p:font typeface="Candara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orsiva-italic.fntdata"/><Relationship Id="rId22" Type="http://schemas.openxmlformats.org/officeDocument/2006/relationships/font" Target="fonts/Candara-regular.fntdata"/><Relationship Id="rId21" Type="http://schemas.openxmlformats.org/officeDocument/2006/relationships/font" Target="fonts/Corsiva-boldItalic.fntdata"/><Relationship Id="rId24" Type="http://schemas.openxmlformats.org/officeDocument/2006/relationships/font" Target="fonts/Candara-italic.fntdata"/><Relationship Id="rId23" Type="http://schemas.openxmlformats.org/officeDocument/2006/relationships/font" Target="fonts/Candara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Candara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Corsiva-bold.fntdata"/><Relationship Id="rId18" Type="http://schemas.openxmlformats.org/officeDocument/2006/relationships/font" Target="fonts/Corsiva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69" name="Google Shape;69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0" name="Google Shape;70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f117aebf3_0_7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f117aebf3_0_7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3f117aebf3_0_7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sz="14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f117aebf3_0_8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3f117aebf3_0_8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3f117aebf3_0_8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sz="14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415e448a40_0_5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415e448a40_0_5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415e448a40_0_5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sz="14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76" name="Google Shape;76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7" name="Google Shape;77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83" name="Google Shape;83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4" name="Google Shape;84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7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91" name="Google Shape;91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2" name="Google Shape;92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2" name="Google Shape;102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103" name="Google Shape;103;p8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9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112" name="Google Shape;112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3" name="Google Shape;113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0:notes"/>
          <p:cNvSpPr txBox="1"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  <p:sp>
        <p:nvSpPr>
          <p:cNvPr id="122" name="Google Shape;122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3" name="Google Shape;123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415e448a40_0_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415e448a40_0_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415e448a40_0_7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sz="14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f117aebf3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f117aebf3_0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3f117aebf3_0_0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sz="14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792162" y="39687"/>
            <a:ext cx="7570800" cy="141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792162" y="1762125"/>
            <a:ext cx="7570800" cy="4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2400"/>
              </a:spcBef>
              <a:spcAft>
                <a:spcPts val="0"/>
              </a:spcAft>
              <a:buClr>
                <a:srgbClr val="BAABE3"/>
              </a:buClr>
              <a:buSzPts val="2800"/>
              <a:buFont typeface="Candara"/>
              <a:buChar char="•"/>
              <a:defRPr b="0" i="0" sz="2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9370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Candara"/>
              <a:buChar char="•"/>
              <a:defRPr b="0" i="0" sz="26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810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BAABE3"/>
              </a:buClr>
              <a:buSzPts val="2400"/>
              <a:buFont typeface="Candara"/>
              <a:buChar char="•"/>
              <a:defRPr b="0" i="0" sz="2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68300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ndara"/>
              <a:buChar char="•"/>
              <a:defRPr b="0" i="0" sz="22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556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BAABE3"/>
              </a:buClr>
              <a:buSzPts val="2000"/>
              <a:buFont typeface="Candara"/>
              <a:buChar char="•"/>
              <a:defRPr b="0" i="0" sz="20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55600" lvl="6" marL="3200400" marR="0" rtl="0" algn="l">
              <a:spcBef>
                <a:spcPts val="1600"/>
              </a:spcBef>
              <a:spcAft>
                <a:spcPts val="0"/>
              </a:spcAft>
              <a:buClr>
                <a:srgbClr val="B9AAE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55600" lvl="7" marL="3657600" marR="0" rtl="0" algn="l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55600" lvl="8" marL="4114800" marR="0" rtl="0" algn="l">
              <a:spcBef>
                <a:spcPts val="1600"/>
              </a:spcBef>
              <a:spcAft>
                <a:spcPts val="1600"/>
              </a:spcAft>
              <a:buClr>
                <a:srgbClr val="B9AAE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0" type="dt"/>
          </p:nvPr>
        </p:nvSpPr>
        <p:spPr>
          <a:xfrm>
            <a:off x="66516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1" type="ftr"/>
          </p:nvPr>
        </p:nvSpPr>
        <p:spPr>
          <a:xfrm>
            <a:off x="371475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4267200" y="6356350"/>
            <a:ext cx="609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792162" y="39687"/>
            <a:ext cx="7570800" cy="141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lvl="1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lvl="2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lvl="3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lvl="4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lvl="5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lvl="6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lvl="7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lvl="8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792162" y="1774825"/>
            <a:ext cx="3566100" cy="43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2400"/>
              </a:spcBef>
              <a:spcAft>
                <a:spcPts val="0"/>
              </a:spcAft>
              <a:buClr>
                <a:srgbClr val="BAABE3"/>
              </a:buClr>
              <a:buSzPts val="2400"/>
              <a:buFont typeface="Candara"/>
              <a:buChar char="•"/>
              <a:defRPr b="0" i="0" sz="2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6830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ndara"/>
              <a:buChar char="•"/>
              <a:defRPr b="0" i="0" sz="22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556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BAABE3"/>
              </a:buClr>
              <a:buSzPts val="2000"/>
              <a:buFont typeface="Candara"/>
              <a:buChar char="•"/>
              <a:defRPr b="0" i="0" sz="20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42900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ndara"/>
              <a:buChar char="•"/>
              <a:defRPr b="0" i="0" sz="1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429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BAABE3"/>
              </a:buClr>
              <a:buSzPts val="1800"/>
              <a:buFont typeface="Candara"/>
              <a:buChar char="•"/>
              <a:defRPr b="0" i="0" sz="1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42900" lvl="6" marL="3200400" marR="0" rtl="0" algn="l">
              <a:spcBef>
                <a:spcPts val="1600"/>
              </a:spcBef>
              <a:spcAft>
                <a:spcPts val="0"/>
              </a:spcAft>
              <a:buClr>
                <a:srgbClr val="B9AAE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42900" lvl="7" marL="3657600" marR="0" rtl="0" algn="l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42900" lvl="8" marL="4114800" marR="0" rtl="0" algn="l">
              <a:spcBef>
                <a:spcPts val="1600"/>
              </a:spcBef>
              <a:spcAft>
                <a:spcPts val="1600"/>
              </a:spcAft>
              <a:buClr>
                <a:srgbClr val="B9AAE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63" name="Google Shape;63;p14"/>
          <p:cNvSpPr txBox="1"/>
          <p:nvPr>
            <p:ph idx="2" type="body"/>
          </p:nvPr>
        </p:nvSpPr>
        <p:spPr>
          <a:xfrm>
            <a:off x="4766534" y="1774825"/>
            <a:ext cx="3566100" cy="43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2400"/>
              </a:spcBef>
              <a:spcAft>
                <a:spcPts val="0"/>
              </a:spcAft>
              <a:buClr>
                <a:srgbClr val="BAABE3"/>
              </a:buClr>
              <a:buSzPts val="2400"/>
              <a:buFont typeface="Candara"/>
              <a:buChar char="•"/>
              <a:defRPr b="0" i="0" sz="2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1pPr>
            <a:lvl2pPr indent="-36830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Candara"/>
              <a:buChar char="•"/>
              <a:defRPr b="0" i="0" sz="22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2pPr>
            <a:lvl3pPr indent="-3556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BAABE3"/>
              </a:buClr>
              <a:buSzPts val="2000"/>
              <a:buFont typeface="Candara"/>
              <a:buChar char="•"/>
              <a:defRPr b="0" i="0" sz="20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3pPr>
            <a:lvl4pPr indent="-342900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ndara"/>
              <a:buChar char="•"/>
              <a:defRPr b="0" i="0" sz="1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4pPr>
            <a:lvl5pPr indent="-342900" lvl="4" marL="2286000" marR="0" rtl="0" algn="l">
              <a:spcBef>
                <a:spcPts val="600"/>
              </a:spcBef>
              <a:spcAft>
                <a:spcPts val="0"/>
              </a:spcAft>
              <a:buClr>
                <a:srgbClr val="BAABE3"/>
              </a:buClr>
              <a:buSzPts val="1800"/>
              <a:buFont typeface="Candara"/>
              <a:buChar char="•"/>
              <a:defRPr b="0" i="0" sz="1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6pPr>
            <a:lvl7pPr indent="-342900" lvl="6" marL="3200400" marR="0" rtl="0" algn="l">
              <a:spcBef>
                <a:spcPts val="1600"/>
              </a:spcBef>
              <a:spcAft>
                <a:spcPts val="0"/>
              </a:spcAft>
              <a:buClr>
                <a:srgbClr val="B9AAE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7pPr>
            <a:lvl8pPr indent="-342900" lvl="7" marL="3657600" marR="0" rtl="0" algn="l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8pPr>
            <a:lvl9pPr indent="-342900" lvl="8" marL="4114800" marR="0" rtl="0" algn="l">
              <a:spcBef>
                <a:spcPts val="1600"/>
              </a:spcBef>
              <a:spcAft>
                <a:spcPts val="1600"/>
              </a:spcAft>
              <a:buClr>
                <a:srgbClr val="B9AAE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defRPr>
            </a:lvl9pPr>
          </a:lstStyle>
          <a:p/>
        </p:txBody>
      </p:sp>
      <p:sp>
        <p:nvSpPr>
          <p:cNvPr id="64" name="Google Shape;64;p14"/>
          <p:cNvSpPr txBox="1"/>
          <p:nvPr>
            <p:ph idx="10" type="dt"/>
          </p:nvPr>
        </p:nvSpPr>
        <p:spPr>
          <a:xfrm>
            <a:off x="6651625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14"/>
          <p:cNvSpPr txBox="1"/>
          <p:nvPr>
            <p:ph idx="11" type="ftr"/>
          </p:nvPr>
        </p:nvSpPr>
        <p:spPr>
          <a:xfrm>
            <a:off x="371475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14"/>
          <p:cNvSpPr txBox="1"/>
          <p:nvPr>
            <p:ph idx="12" type="sldNum"/>
          </p:nvPr>
        </p:nvSpPr>
        <p:spPr>
          <a:xfrm>
            <a:off x="4267200" y="6356350"/>
            <a:ext cx="609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08BD6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A08BD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g"/><Relationship Id="rId4" Type="http://schemas.openxmlformats.org/officeDocument/2006/relationships/image" Target="../media/image16.jpg"/><Relationship Id="rId5" Type="http://schemas.openxmlformats.org/officeDocument/2006/relationships/image" Target="../media/image13.png"/><Relationship Id="rId6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Relationship Id="rId4" Type="http://schemas.openxmlformats.org/officeDocument/2006/relationships/image" Target="../media/image17.jpg"/><Relationship Id="rId5" Type="http://schemas.openxmlformats.org/officeDocument/2006/relationships/image" Target="../media/image26.jpg"/><Relationship Id="rId6" Type="http://schemas.openxmlformats.org/officeDocument/2006/relationships/image" Target="../media/image2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20.png"/><Relationship Id="rId5" Type="http://schemas.openxmlformats.org/officeDocument/2006/relationships/image" Target="../media/image1.png"/><Relationship Id="rId6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5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4.png"/><Relationship Id="rId4" Type="http://schemas.openxmlformats.org/officeDocument/2006/relationships/image" Target="../media/image28.png"/><Relationship Id="rId5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2.png"/><Relationship Id="rId5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png"/><Relationship Id="rId4" Type="http://schemas.openxmlformats.org/officeDocument/2006/relationships/image" Target="../media/image10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ctrTitle"/>
          </p:nvPr>
        </p:nvSpPr>
        <p:spPr>
          <a:xfrm>
            <a:off x="685800" y="1311800"/>
            <a:ext cx="7772400" cy="2117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4615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500"/>
              <a:buFont typeface="Pacifico"/>
              <a:buNone/>
            </a:pPr>
            <a:r>
              <a:rPr i="0" lang="en-US" sz="6000" u="none" cap="none" strike="noStrike">
                <a:solidFill>
                  <a:srgbClr val="000000"/>
                </a:solidFill>
                <a:latin typeface="Corsiva"/>
                <a:ea typeface="Corsiva"/>
                <a:cs typeface="Corsiva"/>
                <a:sym typeface="Corsiva"/>
              </a:rPr>
              <a:t>INTERNATIONAL DESSERTS</a:t>
            </a:r>
            <a:endParaRPr sz="6000">
              <a:solidFill>
                <a:srgbClr val="000000"/>
              </a:solidFill>
              <a:latin typeface="Corsiva"/>
              <a:ea typeface="Corsiva"/>
              <a:cs typeface="Corsiva"/>
              <a:sym typeface="Corsiva"/>
            </a:endParaRPr>
          </a:p>
        </p:txBody>
      </p:sp>
      <p:sp>
        <p:nvSpPr>
          <p:cNvPr id="73" name="Google Shape;73;p15"/>
          <p:cNvSpPr txBox="1"/>
          <p:nvPr>
            <p:ph idx="1" type="subTitle"/>
          </p:nvPr>
        </p:nvSpPr>
        <p:spPr>
          <a:xfrm>
            <a:off x="2070325" y="4110450"/>
            <a:ext cx="5448300" cy="8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AABE3"/>
              </a:buClr>
              <a:buSzPts val="1800"/>
              <a:buFont typeface="Candara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WEEK 2</a:t>
            </a:r>
            <a:endParaRPr>
              <a:solidFill>
                <a:srgbClr val="000000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BAABE3"/>
              </a:buClr>
              <a:buSzPts val="1800"/>
              <a:buFont typeface="Candara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NORTHERN EUROPE</a:t>
            </a:r>
            <a:endParaRPr b="0" i="0" sz="1800" u="none" cap="none" strike="noStrike">
              <a:solidFill>
                <a:srgbClr val="000000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BAABE3"/>
              </a:buClr>
              <a:buSzPts val="1800"/>
              <a:buFont typeface="Candara"/>
              <a:buNone/>
            </a:pPr>
            <a:r>
              <a:rPr lang="en-US" sz="1800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By:Shenice Charles </a:t>
            </a:r>
            <a:endParaRPr sz="1800">
              <a:solidFill>
                <a:srgbClr val="000000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/>
          <p:nvPr>
            <p:ph type="title"/>
          </p:nvPr>
        </p:nvSpPr>
        <p:spPr>
          <a:xfrm>
            <a:off x="792162" y="39687"/>
            <a:ext cx="7570800" cy="141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The United Kingdom &amp; Ireland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57" name="Google Shape;157;p24"/>
          <p:cNvSpPr txBox="1"/>
          <p:nvPr>
            <p:ph idx="1" type="body"/>
          </p:nvPr>
        </p:nvSpPr>
        <p:spPr>
          <a:xfrm>
            <a:off x="333150" y="1594400"/>
            <a:ext cx="2677200" cy="48576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>
              <a:spcBef>
                <a:spcPts val="24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en-US">
                <a:solidFill>
                  <a:srgbClr val="000000"/>
                </a:solidFill>
              </a:rPr>
              <a:t>Afternoon tea is a favorite tradition in the united kingdom </a:t>
            </a:r>
            <a:endParaRPr>
              <a:solidFill>
                <a:srgbClr val="000000"/>
              </a:solidFill>
            </a:endParaRPr>
          </a:p>
          <a:p>
            <a:pPr indent="-4064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en-US">
                <a:solidFill>
                  <a:srgbClr val="000000"/>
                </a:solidFill>
              </a:rPr>
              <a:t>Fish and chips is also a common dish </a:t>
            </a:r>
            <a:endParaRPr>
              <a:solidFill>
                <a:srgbClr val="000000"/>
              </a:solidFill>
            </a:endParaRPr>
          </a:p>
          <a:p>
            <a:pPr indent="0" lvl="0" marL="457200" rtl="0">
              <a:spcBef>
                <a:spcPts val="2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457200">
              <a:spcBef>
                <a:spcPts val="2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58" name="Google Shape;15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66949" y="688325"/>
            <a:ext cx="2218148" cy="1595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66950" y="4976752"/>
            <a:ext cx="2256274" cy="1692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63875" y="1676150"/>
            <a:ext cx="3449550" cy="4534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885410" y="2663550"/>
            <a:ext cx="2019350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Characteristics</a:t>
            </a:r>
            <a:endParaRPr/>
          </a:p>
        </p:txBody>
      </p:sp>
      <p:sp>
        <p:nvSpPr>
          <p:cNvPr id="168" name="Google Shape;168;p25"/>
          <p:cNvSpPr txBox="1"/>
          <p:nvPr>
            <p:ph idx="1" type="body"/>
          </p:nvPr>
        </p:nvSpPr>
        <p:spPr>
          <a:xfrm>
            <a:off x="311700" y="1536629"/>
            <a:ext cx="3999900" cy="23715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England </a:t>
            </a:r>
            <a:endParaRPr>
              <a:solidFill>
                <a:srgbClr val="000000"/>
              </a:solidFill>
            </a:endParaRPr>
          </a:p>
          <a:p>
            <a:pPr indent="-317500" lvl="0" marL="457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-US">
                <a:solidFill>
                  <a:srgbClr val="000000"/>
                </a:solidFill>
              </a:rPr>
              <a:t>most dishes contain meat and 2 veggies</a:t>
            </a:r>
            <a:endParaRPr>
              <a:solidFill>
                <a:srgbClr val="000000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-US">
                <a:solidFill>
                  <a:srgbClr val="000000"/>
                </a:solidFill>
              </a:rPr>
              <a:t>meat pies </a:t>
            </a:r>
            <a:endParaRPr>
              <a:solidFill>
                <a:srgbClr val="000000"/>
              </a:solidFill>
            </a:endParaRPr>
          </a:p>
          <a:p>
            <a:pPr indent="-317500" lvl="0" marL="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-US">
                <a:solidFill>
                  <a:srgbClr val="000000"/>
                </a:solidFill>
              </a:rPr>
              <a:t>desserts (tarts, pies, and curds)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69" name="Google Shape;169;p25"/>
          <p:cNvSpPr txBox="1"/>
          <p:nvPr>
            <p:ph idx="2" type="body"/>
          </p:nvPr>
        </p:nvSpPr>
        <p:spPr>
          <a:xfrm>
            <a:off x="4832400" y="1536629"/>
            <a:ext cx="3999900" cy="23715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Wales </a:t>
            </a:r>
            <a:endParaRPr>
              <a:solidFill>
                <a:srgbClr val="000000"/>
              </a:solidFill>
            </a:endParaRPr>
          </a:p>
          <a:p>
            <a:pPr indent="-317500" lvl="0" marL="457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-US">
                <a:solidFill>
                  <a:srgbClr val="000000"/>
                </a:solidFill>
              </a:rPr>
              <a:t>simplistic baking </a:t>
            </a:r>
            <a:endParaRPr>
              <a:solidFill>
                <a:srgbClr val="000000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-US">
                <a:solidFill>
                  <a:srgbClr val="000000"/>
                </a:solidFill>
              </a:rPr>
              <a:t>thrifty meals </a:t>
            </a:r>
            <a:endParaRPr>
              <a:solidFill>
                <a:srgbClr val="000000"/>
              </a:solidFill>
            </a:endParaRPr>
          </a:p>
          <a:p>
            <a:pPr indent="-317500" lvl="0" marL="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-US">
                <a:solidFill>
                  <a:srgbClr val="000000"/>
                </a:solidFill>
              </a:rPr>
              <a:t>Lots of fish (herring, </a:t>
            </a:r>
            <a:r>
              <a:rPr lang="en-US">
                <a:solidFill>
                  <a:srgbClr val="000000"/>
                </a:solidFill>
              </a:rPr>
              <a:t>mackerel</a:t>
            </a:r>
            <a:r>
              <a:rPr lang="en-US">
                <a:solidFill>
                  <a:srgbClr val="000000"/>
                </a:solidFill>
              </a:rPr>
              <a:t>, salmon, etc.)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70" name="Google Shape;170;p25"/>
          <p:cNvSpPr txBox="1"/>
          <p:nvPr>
            <p:ph idx="1" type="body"/>
          </p:nvPr>
        </p:nvSpPr>
        <p:spPr>
          <a:xfrm>
            <a:off x="311700" y="4279829"/>
            <a:ext cx="3999900" cy="23715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Scotland </a:t>
            </a:r>
            <a:endParaRPr>
              <a:solidFill>
                <a:srgbClr val="000000"/>
              </a:solidFill>
            </a:endParaRPr>
          </a:p>
          <a:p>
            <a:pPr indent="-317500" lvl="0" marL="457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-US">
                <a:solidFill>
                  <a:srgbClr val="000000"/>
                </a:solidFill>
              </a:rPr>
              <a:t>oats (haggis is a popular </a:t>
            </a:r>
            <a:r>
              <a:rPr lang="en-US">
                <a:solidFill>
                  <a:srgbClr val="000000"/>
                </a:solidFill>
              </a:rPr>
              <a:t>dish</a:t>
            </a:r>
            <a:r>
              <a:rPr lang="en-US">
                <a:solidFill>
                  <a:srgbClr val="000000"/>
                </a:solidFill>
              </a:rPr>
              <a:t>)</a:t>
            </a:r>
            <a:endParaRPr>
              <a:solidFill>
                <a:srgbClr val="000000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-US">
                <a:solidFill>
                  <a:srgbClr val="000000"/>
                </a:solidFill>
              </a:rPr>
              <a:t>seafood</a:t>
            </a:r>
            <a:endParaRPr>
              <a:solidFill>
                <a:srgbClr val="000000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-US">
                <a:solidFill>
                  <a:srgbClr val="000000"/>
                </a:solidFill>
              </a:rPr>
              <a:t>meats ( angus cattle and blackface </a:t>
            </a:r>
            <a:r>
              <a:rPr lang="en-US">
                <a:solidFill>
                  <a:srgbClr val="000000"/>
                </a:solidFill>
              </a:rPr>
              <a:t>sheep</a:t>
            </a:r>
            <a:r>
              <a:rPr lang="en-US">
                <a:solidFill>
                  <a:srgbClr val="000000"/>
                </a:solidFill>
              </a:rPr>
              <a:t>)</a:t>
            </a:r>
            <a:endParaRPr>
              <a:solidFill>
                <a:srgbClr val="000000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</p:txBody>
      </p:sp>
      <p:sp>
        <p:nvSpPr>
          <p:cNvPr id="171" name="Google Shape;171;p25"/>
          <p:cNvSpPr txBox="1"/>
          <p:nvPr>
            <p:ph idx="1" type="body"/>
          </p:nvPr>
        </p:nvSpPr>
        <p:spPr>
          <a:xfrm>
            <a:off x="4832400" y="4279829"/>
            <a:ext cx="3999900" cy="23715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Ireland</a:t>
            </a:r>
            <a:endParaRPr>
              <a:solidFill>
                <a:srgbClr val="000000"/>
              </a:solidFill>
            </a:endParaRPr>
          </a:p>
          <a:p>
            <a:pPr indent="-317500" lvl="0" marL="457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-US">
                <a:solidFill>
                  <a:srgbClr val="000000"/>
                </a:solidFill>
              </a:rPr>
              <a:t>Stews </a:t>
            </a:r>
            <a:endParaRPr>
              <a:solidFill>
                <a:srgbClr val="000000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-US">
                <a:solidFill>
                  <a:srgbClr val="000000"/>
                </a:solidFill>
              </a:rPr>
              <a:t>Fish pies </a:t>
            </a:r>
            <a:endParaRPr>
              <a:solidFill>
                <a:srgbClr val="000000"/>
              </a:solidFill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-US">
                <a:solidFill>
                  <a:srgbClr val="000000"/>
                </a:solidFill>
              </a:rPr>
              <a:t>Corned beef </a:t>
            </a:r>
            <a:endParaRPr>
              <a:solidFill>
                <a:srgbClr val="000000"/>
              </a:solidFill>
            </a:endParaRPr>
          </a:p>
          <a:p>
            <a:pPr indent="0" lvl="0" marL="45720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72" name="Google Shape;17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3338" y="5681850"/>
            <a:ext cx="1533525" cy="85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96575" y="929875"/>
            <a:ext cx="1986975" cy="1330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98200" y="2877703"/>
            <a:ext cx="1803825" cy="1203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96027" y="5212850"/>
            <a:ext cx="1498676" cy="14384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6"/>
          <p:cNvSpPr txBox="1"/>
          <p:nvPr>
            <p:ph type="title"/>
          </p:nvPr>
        </p:nvSpPr>
        <p:spPr>
          <a:xfrm>
            <a:off x="311700" y="3253625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>
                <a:latin typeface="Corsiva"/>
                <a:ea typeface="Corsiva"/>
                <a:cs typeface="Corsiva"/>
                <a:sym typeface="Corsiva"/>
              </a:rPr>
              <a:t>The End</a:t>
            </a:r>
            <a:r>
              <a:rPr lang="en-US"/>
              <a:t>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685812" y="251937"/>
            <a:ext cx="7570800" cy="141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2448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900"/>
              <a:buFont typeface="Candara"/>
              <a:buNone/>
            </a:pPr>
            <a:r>
              <a:rPr b="0" i="0" lang="en-US" sz="49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REGIONS OF NORTHERN EUROPE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685800" y="2133600"/>
            <a:ext cx="7772400" cy="4114800"/>
          </a:xfrm>
          <a:prstGeom prst="rect">
            <a:avLst/>
          </a:prstGeom>
          <a:noFill/>
          <a:ln cap="flat" cmpd="sng" w="9525">
            <a:solidFill>
              <a:srgbClr val="008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ndara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THE BRITISH ISLES</a:t>
            </a:r>
            <a:endParaRPr>
              <a:solidFill>
                <a:srgbClr val="000000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ndara"/>
              <a:buChar char="•"/>
            </a:pPr>
            <a:r>
              <a:rPr lang="en-US">
                <a:solidFill>
                  <a:srgbClr val="000000"/>
                </a:solidFill>
              </a:rPr>
              <a:t>SCANDINAVIA</a:t>
            </a:r>
            <a:endParaRPr>
              <a:solidFill>
                <a:srgbClr val="000000"/>
              </a:solidFill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ndara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THE BALTIC SEA REGION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792162" y="39687"/>
            <a:ext cx="7570787" cy="14128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andara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NORTHERN EUROPE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792162" y="1774825"/>
            <a:ext cx="3565525" cy="430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ndara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Channel Islands</a:t>
            </a:r>
            <a:endParaRPr>
              <a:solidFill>
                <a:srgbClr val="000000"/>
              </a:solidFill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ndara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Faeroe Islands</a:t>
            </a:r>
            <a:endParaRPr>
              <a:solidFill>
                <a:srgbClr val="000000"/>
              </a:solidFill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ndara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Isle of Man</a:t>
            </a:r>
            <a:endParaRPr>
              <a:solidFill>
                <a:srgbClr val="000000"/>
              </a:solidFill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ndara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United Kingdom</a:t>
            </a:r>
            <a:endParaRPr>
              <a:solidFill>
                <a:srgbClr val="000000"/>
              </a:solidFill>
            </a:endParaRPr>
          </a:p>
          <a:p>
            <a:pPr indent="-336550" lvl="1" marL="685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ndara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England</a:t>
            </a:r>
            <a:endParaRPr>
              <a:solidFill>
                <a:srgbClr val="000000"/>
              </a:solidFill>
            </a:endParaRPr>
          </a:p>
          <a:p>
            <a:pPr indent="-336550" lvl="1" marL="685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ndara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Ireland</a:t>
            </a:r>
            <a:endParaRPr>
              <a:solidFill>
                <a:srgbClr val="000000"/>
              </a:solidFill>
            </a:endParaRPr>
          </a:p>
          <a:p>
            <a:pPr indent="-336550" lvl="1" marL="685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ndara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Scotland</a:t>
            </a:r>
            <a:endParaRPr>
              <a:solidFill>
                <a:srgbClr val="000000"/>
              </a:solidFill>
            </a:endParaRPr>
          </a:p>
          <a:p>
            <a:pPr indent="-336550" lvl="1" marL="685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ndara"/>
              <a:buChar char="•"/>
            </a:pPr>
            <a:r>
              <a:rPr b="0" i="0" lang="en-US" sz="28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Wales</a:t>
            </a:r>
            <a:endParaRPr>
              <a:solidFill>
                <a:srgbClr val="000000"/>
              </a:solidFill>
            </a:endParaRPr>
          </a:p>
          <a:p>
            <a:pPr indent="-190500" lvl="0" marL="342900" marR="0" rtl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BAABE3"/>
              </a:buClr>
              <a:buSzPts val="2400"/>
              <a:buFont typeface="Candara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190500" lvl="0" marL="342900" marR="0" rtl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BAABE3"/>
              </a:buClr>
              <a:buSzPts val="2400"/>
              <a:buFont typeface="Candara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215900" lvl="0" marL="342900" marR="0" rtl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BAABE3"/>
              </a:buClr>
              <a:buSzPts val="2000"/>
              <a:buFont typeface="Candara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215900" lvl="0" marL="342900" marR="0" rtl="0" algn="l">
              <a:spcBef>
                <a:spcPts val="2400"/>
              </a:spcBef>
              <a:spcAft>
                <a:spcPts val="0"/>
              </a:spcAft>
              <a:buClr>
                <a:srgbClr val="BAABE3"/>
              </a:buClr>
              <a:buSzPts val="2000"/>
              <a:buFont typeface="Candara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88" name="Google Shape;88;p17"/>
          <p:cNvSpPr txBox="1"/>
          <p:nvPr>
            <p:ph idx="2" type="body"/>
          </p:nvPr>
        </p:nvSpPr>
        <p:spPr>
          <a:xfrm>
            <a:off x="4767262" y="1774825"/>
            <a:ext cx="3565525" cy="4303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ndara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Baltic Sea Region</a:t>
            </a:r>
            <a:endParaRPr>
              <a:solidFill>
                <a:srgbClr val="000000"/>
              </a:solidFill>
            </a:endParaRPr>
          </a:p>
          <a:p>
            <a:pPr indent="-336550" lvl="1" marL="685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ndara"/>
              <a:buChar char="•"/>
            </a:pPr>
            <a:r>
              <a:rPr b="0" i="0" lang="en-US" sz="22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Latvia</a:t>
            </a:r>
            <a:endParaRPr>
              <a:solidFill>
                <a:srgbClr val="000000"/>
              </a:solidFill>
            </a:endParaRPr>
          </a:p>
          <a:p>
            <a:pPr indent="-336550" lvl="1" marL="685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ndara"/>
              <a:buChar char="•"/>
            </a:pPr>
            <a:r>
              <a:rPr b="0" i="0" lang="en-US" sz="22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Lithuania</a:t>
            </a:r>
            <a:endParaRPr>
              <a:solidFill>
                <a:srgbClr val="000000"/>
              </a:solidFill>
            </a:endParaRPr>
          </a:p>
          <a:p>
            <a:pPr indent="-336550" lvl="1" marL="685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ndara"/>
              <a:buChar char="•"/>
            </a:pPr>
            <a:r>
              <a:rPr b="0" i="0" lang="en-US" sz="22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Estonia</a:t>
            </a:r>
            <a:endParaRPr>
              <a:solidFill>
                <a:srgbClr val="000000"/>
              </a:solidFill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ndara"/>
              <a:buChar char="•"/>
            </a:pPr>
            <a:r>
              <a:rPr b="0" i="0" lang="en-US" sz="24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Scandinavia</a:t>
            </a:r>
            <a:endParaRPr>
              <a:solidFill>
                <a:srgbClr val="000000"/>
              </a:solidFill>
            </a:endParaRPr>
          </a:p>
          <a:p>
            <a:pPr indent="-336550" lvl="1" marL="685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ndara"/>
              <a:buChar char="•"/>
            </a:pPr>
            <a:r>
              <a:rPr b="0" i="0" lang="en-US" sz="22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Denmark</a:t>
            </a:r>
            <a:endParaRPr>
              <a:solidFill>
                <a:srgbClr val="000000"/>
              </a:solidFill>
            </a:endParaRPr>
          </a:p>
          <a:p>
            <a:pPr indent="-336550" lvl="1" marL="685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ndara"/>
              <a:buChar char="•"/>
            </a:pPr>
            <a:r>
              <a:rPr b="0" i="0" lang="en-US" sz="22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Finland</a:t>
            </a:r>
            <a:endParaRPr>
              <a:solidFill>
                <a:srgbClr val="000000"/>
              </a:solidFill>
            </a:endParaRPr>
          </a:p>
          <a:p>
            <a:pPr indent="-336550" lvl="1" marL="685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ndara"/>
              <a:buChar char="•"/>
            </a:pPr>
            <a:r>
              <a:rPr b="0" i="0" lang="en-US" sz="22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Iceland</a:t>
            </a:r>
            <a:endParaRPr>
              <a:solidFill>
                <a:srgbClr val="000000"/>
              </a:solidFill>
            </a:endParaRPr>
          </a:p>
          <a:p>
            <a:pPr indent="-336550" lvl="1" marL="685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ndara"/>
              <a:buChar char="•"/>
            </a:pPr>
            <a:r>
              <a:rPr b="0" i="0" lang="en-US" sz="22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Norway</a:t>
            </a:r>
            <a:endParaRPr>
              <a:solidFill>
                <a:srgbClr val="000000"/>
              </a:solidFill>
            </a:endParaRPr>
          </a:p>
          <a:p>
            <a:pPr indent="-336550" lvl="1" marL="685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Candara"/>
              <a:buChar char="•"/>
            </a:pPr>
            <a:r>
              <a:rPr b="0" i="0" lang="en-US" sz="22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Sweden</a:t>
            </a:r>
            <a:endParaRPr>
              <a:solidFill>
                <a:srgbClr val="000000"/>
              </a:solidFill>
            </a:endParaRPr>
          </a:p>
          <a:p>
            <a:pPr indent="-190500" lvl="0" marL="342900" marR="0" rtl="0" algn="l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>
                <a:srgbClr val="BAABE3"/>
              </a:buClr>
              <a:buSzPts val="2400"/>
              <a:buFont typeface="Candara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indent="-190500" lvl="0" marL="342900" marR="0" rtl="0" algn="l">
              <a:spcBef>
                <a:spcPts val="2400"/>
              </a:spcBef>
              <a:spcAft>
                <a:spcPts val="0"/>
              </a:spcAft>
              <a:buClr>
                <a:srgbClr val="BAABE3"/>
              </a:buClr>
              <a:buSzPts val="2400"/>
              <a:buFont typeface="Candara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792162" y="39687"/>
            <a:ext cx="7570787" cy="14128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andara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Dessert Traditions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792162" y="1193050"/>
            <a:ext cx="7570800" cy="4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en-US">
                <a:solidFill>
                  <a:srgbClr val="000000"/>
                </a:solidFill>
              </a:rPr>
              <a:t>Danish pastry and cookies</a:t>
            </a:r>
            <a:endParaRPr>
              <a:solidFill>
                <a:srgbClr val="000000"/>
              </a:solidFill>
            </a:endParaRPr>
          </a:p>
          <a:p>
            <a:pPr indent="-4064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4064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en-US">
                <a:solidFill>
                  <a:srgbClr val="000000"/>
                </a:solidFill>
              </a:rPr>
              <a:t>kringle </a:t>
            </a:r>
            <a:endParaRPr>
              <a:solidFill>
                <a:srgbClr val="000000"/>
              </a:solidFill>
            </a:endParaRPr>
          </a:p>
          <a:p>
            <a:pPr indent="-4064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en-US">
                <a:solidFill>
                  <a:srgbClr val="000000"/>
                </a:solidFill>
              </a:rPr>
              <a:t>spritsar </a:t>
            </a:r>
            <a:endParaRPr>
              <a:solidFill>
                <a:srgbClr val="000000"/>
              </a:solidFill>
            </a:endParaRPr>
          </a:p>
          <a:p>
            <a:pPr indent="-4064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en-US">
                <a:solidFill>
                  <a:srgbClr val="000000"/>
                </a:solidFill>
              </a:rPr>
              <a:t>fruit soup</a:t>
            </a:r>
            <a:endParaRPr>
              <a:solidFill>
                <a:srgbClr val="000000"/>
              </a:solidFill>
            </a:endParaRPr>
          </a:p>
          <a:p>
            <a:pPr indent="-4064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en-US">
                <a:solidFill>
                  <a:srgbClr val="000000"/>
                </a:solidFill>
              </a:rPr>
              <a:t>shortbreads </a:t>
            </a:r>
            <a:endParaRPr>
              <a:solidFill>
                <a:srgbClr val="000000"/>
              </a:solidFill>
            </a:endParaRPr>
          </a:p>
          <a:p>
            <a:pPr indent="-4064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en-US">
                <a:solidFill>
                  <a:srgbClr val="000000"/>
                </a:solidFill>
              </a:rPr>
              <a:t>yorkshire pudding </a:t>
            </a:r>
            <a:endParaRPr>
              <a:solidFill>
                <a:srgbClr val="000000"/>
              </a:solidFill>
            </a:endParaRPr>
          </a:p>
          <a:p>
            <a:pPr indent="-4064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lang="en-US">
                <a:solidFill>
                  <a:srgbClr val="000000"/>
                </a:solidFill>
              </a:rPr>
              <a:t>green princess cake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96" name="Google Shape;9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80875" y="1275075"/>
            <a:ext cx="1950350" cy="195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2650" y="4141300"/>
            <a:ext cx="28575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82250" y="1967200"/>
            <a:ext cx="2404725" cy="134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89900" y="4914800"/>
            <a:ext cx="211045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>
            <p:ph type="title"/>
          </p:nvPr>
        </p:nvSpPr>
        <p:spPr>
          <a:xfrm>
            <a:off x="792162" y="39687"/>
            <a:ext cx="7570787" cy="14128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andara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BREADS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06" name="Google Shape;106;p19"/>
          <p:cNvSpPr txBox="1"/>
          <p:nvPr>
            <p:ph idx="1" type="body"/>
          </p:nvPr>
        </p:nvSpPr>
        <p:spPr>
          <a:xfrm>
            <a:off x="792150" y="1302150"/>
            <a:ext cx="7570800" cy="474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3850" lvl="1" marL="685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High Tea</a:t>
            </a:r>
            <a:endParaRPr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685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Yeast bread (sally lunn)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685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Irish soda breads </a:t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1" marL="685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Ruisleipä (Rye bread)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685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7" name="Google Shape;10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2500" y="3848575"/>
            <a:ext cx="1952625" cy="192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2500" y="4266750"/>
            <a:ext cx="28575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59475" y="1736163"/>
            <a:ext cx="2495550" cy="182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>
            <p:ph type="title"/>
          </p:nvPr>
        </p:nvSpPr>
        <p:spPr>
          <a:xfrm>
            <a:off x="792162" y="39687"/>
            <a:ext cx="7570787" cy="14128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andara"/>
              <a:buNone/>
            </a:pPr>
            <a:r>
              <a:rPr b="0" i="0" lang="en-US" sz="5400" u="none" cap="none" strike="noStrike">
                <a:solidFill>
                  <a:schemeClr val="dk2"/>
                </a:solidFill>
                <a:latin typeface="Candara"/>
                <a:ea typeface="Candara"/>
                <a:cs typeface="Candara"/>
                <a:sym typeface="Candara"/>
              </a:rPr>
              <a:t>Holiday Items</a:t>
            </a:r>
            <a:endParaRPr/>
          </a:p>
        </p:txBody>
      </p:sp>
      <p:sp>
        <p:nvSpPr>
          <p:cNvPr id="116" name="Google Shape;116;p20"/>
          <p:cNvSpPr txBox="1"/>
          <p:nvPr>
            <p:ph idx="1" type="body"/>
          </p:nvPr>
        </p:nvSpPr>
        <p:spPr>
          <a:xfrm>
            <a:off x="792162" y="1762125"/>
            <a:ext cx="7570787" cy="4289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Plum puddings</a:t>
            </a:r>
            <a:endParaRPr sz="2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Hot cross buns </a:t>
            </a:r>
            <a:endParaRPr sz="2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ebleskiver (pancake puffs)</a:t>
            </a:r>
            <a:endParaRPr sz="2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Joulutorttu (Finnish Christmas tarts; crafted in the shapes of stars or pinwheels.)</a:t>
            </a:r>
            <a:endParaRPr sz="2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Fruitcake </a:t>
            </a:r>
            <a:endParaRPr sz="2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92125" y="1015992"/>
            <a:ext cx="2470826" cy="1646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1625" y="4613775"/>
            <a:ext cx="2406100" cy="160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54625" y="4234400"/>
            <a:ext cx="2895476" cy="1929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/>
          <p:nvPr>
            <p:ph type="title"/>
          </p:nvPr>
        </p:nvSpPr>
        <p:spPr>
          <a:xfrm>
            <a:off x="792162" y="39687"/>
            <a:ext cx="7570787" cy="14128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1111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andara"/>
              <a:buNone/>
            </a:pPr>
            <a:r>
              <a:rPr b="0" i="0" lang="en-US" sz="5400" u="none" cap="none" strike="noStrike">
                <a:solidFill>
                  <a:srgbClr val="000000"/>
                </a:solidFill>
                <a:latin typeface="Candara"/>
                <a:ea typeface="Candara"/>
                <a:cs typeface="Candara"/>
                <a:sym typeface="Candara"/>
              </a:rPr>
              <a:t>Culturally Specific Meals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26" name="Google Shape;126;p21"/>
          <p:cNvSpPr txBox="1"/>
          <p:nvPr>
            <p:ph idx="1" type="body"/>
          </p:nvPr>
        </p:nvSpPr>
        <p:spPr>
          <a:xfrm>
            <a:off x="741537" y="1452550"/>
            <a:ext cx="7570800" cy="4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Surströmming (</a:t>
            </a: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lightly-salted fermented Baltic Sea herring)</a:t>
            </a: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Frikadeller (crumbed meatballs)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Sautéed Reindeer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Irish Stew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>
              <a:spcBef>
                <a:spcPts val="1100"/>
              </a:spcBef>
              <a:spcAft>
                <a:spcPts val="20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Google Shape;12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5675" y="2054523"/>
            <a:ext cx="1845050" cy="178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83450" y="4088025"/>
            <a:ext cx="2746924" cy="182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6200" y="3707850"/>
            <a:ext cx="2457175" cy="163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2"/>
          <p:cNvSpPr txBox="1"/>
          <p:nvPr>
            <p:ph type="title"/>
          </p:nvPr>
        </p:nvSpPr>
        <p:spPr>
          <a:xfrm>
            <a:off x="792162" y="39687"/>
            <a:ext cx="7570800" cy="141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Sweden</a:t>
            </a:r>
            <a:r>
              <a:rPr lang="en-US">
                <a:solidFill>
                  <a:srgbClr val="000000"/>
                </a:solidFill>
              </a:rPr>
              <a:t>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36" name="Google Shape;136;p22"/>
          <p:cNvSpPr/>
          <p:nvPr/>
        </p:nvSpPr>
        <p:spPr>
          <a:xfrm>
            <a:off x="221850" y="607675"/>
            <a:ext cx="2662200" cy="22473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C</a:t>
            </a:r>
            <a:r>
              <a:rPr lang="en-US" sz="1800"/>
              <a:t>haracteristics </a:t>
            </a:r>
            <a:endParaRPr sz="1800"/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love sweets </a:t>
            </a:r>
            <a:endParaRPr sz="1800"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intriguing</a:t>
            </a:r>
            <a:r>
              <a:rPr lang="en-US" sz="1800"/>
              <a:t> mix of flavors</a:t>
            </a:r>
            <a:endParaRPr sz="1800"/>
          </a:p>
        </p:txBody>
      </p:sp>
      <p:sp>
        <p:nvSpPr>
          <p:cNvPr id="137" name="Google Shape;137;p22"/>
          <p:cNvSpPr/>
          <p:nvPr/>
        </p:nvSpPr>
        <p:spPr>
          <a:xfrm>
            <a:off x="1608925" y="4435025"/>
            <a:ext cx="2662200" cy="22473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Dishes 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S</a:t>
            </a:r>
            <a:r>
              <a:rPr lang="en-US" sz="1800"/>
              <a:t>mörgås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Pickled herring (</a:t>
            </a:r>
            <a:r>
              <a:rPr i="1" lang="en-US" sz="1800">
                <a:solidFill>
                  <a:schemeClr val="dk1"/>
                </a:solidFill>
              </a:rPr>
              <a:t>sill</a:t>
            </a:r>
            <a:r>
              <a:rPr lang="en-US" sz="1800">
                <a:solidFill>
                  <a:schemeClr val="dk1"/>
                </a:solidFill>
              </a:rPr>
              <a:t>)</a:t>
            </a:r>
            <a:endParaRPr sz="1800">
              <a:solidFill>
                <a:schemeClr val="dk1"/>
              </a:solidFill>
            </a:endParaRPr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-US" sz="1800">
                <a:solidFill>
                  <a:schemeClr val="dk1"/>
                </a:solidFill>
              </a:rPr>
              <a:t>Lingonberry jam 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38" name="Google Shape;138;p22"/>
          <p:cNvSpPr/>
          <p:nvPr/>
        </p:nvSpPr>
        <p:spPr>
          <a:xfrm>
            <a:off x="3852425" y="1325325"/>
            <a:ext cx="2662200" cy="22473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Ingredients</a:t>
            </a:r>
            <a:endParaRPr sz="1600"/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/>
              <a:t>crayfish</a:t>
            </a:r>
            <a:endParaRPr sz="1600"/>
          </a:p>
          <a:p>
            <a: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/>
              <a:t>mustard, </a:t>
            </a:r>
            <a:r>
              <a:rPr lang="en-US" sz="1600"/>
              <a:t>mayonnaise</a:t>
            </a:r>
            <a:r>
              <a:rPr lang="en-US" sz="1600"/>
              <a:t> </a:t>
            </a:r>
            <a:endParaRPr sz="1600"/>
          </a:p>
          <a:p>
            <a: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/>
              <a:t>salmon</a:t>
            </a:r>
            <a:endParaRPr sz="1600"/>
          </a:p>
          <a:p>
            <a: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1600"/>
              <a:t>potatoes</a:t>
            </a:r>
            <a:endParaRPr sz="1600"/>
          </a:p>
          <a:p>
            <a:pPr indent="0" lvl="0" marL="45720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pic>
        <p:nvPicPr>
          <p:cNvPr id="139" name="Google Shape;13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63925" y="5208400"/>
            <a:ext cx="1918234" cy="138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5650" y="2903325"/>
            <a:ext cx="2075750" cy="1382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3"/>
          <p:cNvSpPr txBox="1"/>
          <p:nvPr>
            <p:ph type="title"/>
          </p:nvPr>
        </p:nvSpPr>
        <p:spPr>
          <a:xfrm>
            <a:off x="792162" y="39687"/>
            <a:ext cx="7570800" cy="141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u="sng">
                <a:solidFill>
                  <a:srgbClr val="FFFFFF"/>
                </a:solidFill>
              </a:rPr>
              <a:t>Fi</a:t>
            </a:r>
            <a:r>
              <a:rPr lang="en-US" sz="6000" u="sng">
                <a:solidFill>
                  <a:srgbClr val="000000"/>
                </a:solidFill>
              </a:rPr>
              <a:t>nland</a:t>
            </a:r>
            <a:r>
              <a:rPr lang="en-US"/>
              <a:t> </a:t>
            </a:r>
            <a:endParaRPr/>
          </a:p>
        </p:txBody>
      </p:sp>
      <p:sp>
        <p:nvSpPr>
          <p:cNvPr id="147" name="Google Shape;147;p23"/>
          <p:cNvSpPr txBox="1"/>
          <p:nvPr/>
        </p:nvSpPr>
        <p:spPr>
          <a:xfrm>
            <a:off x="5044050" y="3007750"/>
            <a:ext cx="3318900" cy="4327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rgbClr val="FFFFFF"/>
                </a:solidFill>
              </a:rPr>
              <a:t>Main Ingredients </a:t>
            </a:r>
            <a:endParaRPr sz="3000">
              <a:solidFill>
                <a:srgbClr val="FFFFFF"/>
              </a:solidFill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FFFFFF"/>
              </a:solidFill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</a:pPr>
            <a:r>
              <a:rPr lang="en-US" sz="3000">
                <a:solidFill>
                  <a:srgbClr val="FFFFFF"/>
                </a:solidFill>
              </a:rPr>
              <a:t>potatoes and</a:t>
            </a:r>
            <a:r>
              <a:rPr lang="en-US" sz="3000">
                <a:solidFill>
                  <a:schemeClr val="dk1"/>
                </a:solidFill>
              </a:rPr>
              <a:t> turnips </a:t>
            </a:r>
            <a:endParaRPr sz="3000">
              <a:solidFill>
                <a:schemeClr val="dk1"/>
              </a:solidFill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</a:pPr>
            <a:r>
              <a:rPr lang="en-US" sz="3000">
                <a:solidFill>
                  <a:schemeClr val="dk1"/>
                </a:solidFill>
              </a:rPr>
              <a:t>dairy products </a:t>
            </a:r>
            <a:endParaRPr sz="3000">
              <a:solidFill>
                <a:schemeClr val="dk1"/>
              </a:solidFill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</a:pPr>
            <a:r>
              <a:rPr lang="en-US" sz="3000">
                <a:solidFill>
                  <a:schemeClr val="dk1"/>
                </a:solidFill>
              </a:rPr>
              <a:t>cabbage </a:t>
            </a:r>
            <a:endParaRPr sz="3000">
              <a:solidFill>
                <a:schemeClr val="dk1"/>
              </a:solidFill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</a:pPr>
            <a:r>
              <a:rPr lang="en-US" sz="3000">
                <a:solidFill>
                  <a:schemeClr val="dk1"/>
                </a:solidFill>
              </a:rPr>
              <a:t>mutton, lamb, fish </a:t>
            </a:r>
            <a:endParaRPr/>
          </a:p>
        </p:txBody>
      </p:sp>
      <p:sp>
        <p:nvSpPr>
          <p:cNvPr id="148" name="Google Shape;148;p23"/>
          <p:cNvSpPr txBox="1"/>
          <p:nvPr/>
        </p:nvSpPr>
        <p:spPr>
          <a:xfrm>
            <a:off x="0" y="39675"/>
            <a:ext cx="3208800" cy="4327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</a:rPr>
              <a:t>Characteristics </a:t>
            </a:r>
            <a:endParaRPr sz="3000">
              <a:solidFill>
                <a:schemeClr val="dk1"/>
              </a:solidFill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short growing seasons </a:t>
            </a:r>
            <a:endParaRPr sz="3000"/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-US" sz="3000"/>
              <a:t>farm raise </a:t>
            </a:r>
            <a:r>
              <a:rPr lang="en-US" sz="3000">
                <a:solidFill>
                  <a:srgbClr val="FFFFFF"/>
                </a:solidFill>
              </a:rPr>
              <a:t>almost all of their foods 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49" name="Google Shape;14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3823575">
            <a:off x="894636" y="4606216"/>
            <a:ext cx="1382923" cy="2262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84544" y="902500"/>
            <a:ext cx="2509906" cy="16702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